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766300" cy="10058400"/>
  <p:notesSz cx="97663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90" y="2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22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32438" y="0"/>
            <a:ext cx="4232275" cy="504825"/>
          </a:xfrm>
          <a:prstGeom prst="rect">
            <a:avLst/>
          </a:prstGeom>
        </p:spPr>
        <p:txBody>
          <a:bodyPr vert="horz" lIns="91440" tIns="45720" rIns="91440" bIns="45720" rtlCol="0"/>
          <a:lstStyle>
            <a:lvl1pPr algn="r">
              <a:defRPr sz="1200"/>
            </a:lvl1pPr>
          </a:lstStyle>
          <a:p>
            <a:fld id="{7C9F4C15-9ED4-4459-BF87-F82FAEC0CCBC}" type="datetimeFigureOut">
              <a:rPr lang="en-US" smtClean="0"/>
              <a:t>5/19/2021</a:t>
            </a:fld>
            <a:endParaRPr lang="en-US"/>
          </a:p>
        </p:txBody>
      </p:sp>
      <p:sp>
        <p:nvSpPr>
          <p:cNvPr id="4" name="Slide Image Placeholder 3"/>
          <p:cNvSpPr>
            <a:spLocks noGrp="1" noRot="1" noChangeAspect="1"/>
          </p:cNvSpPr>
          <p:nvPr>
            <p:ph type="sldImg" idx="2"/>
          </p:nvPr>
        </p:nvSpPr>
        <p:spPr>
          <a:xfrm>
            <a:off x="3235325" y="1257300"/>
            <a:ext cx="32956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76313" y="4840288"/>
            <a:ext cx="78136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42322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32438" y="9553575"/>
            <a:ext cx="4232275" cy="504825"/>
          </a:xfrm>
          <a:prstGeom prst="rect">
            <a:avLst/>
          </a:prstGeom>
        </p:spPr>
        <p:txBody>
          <a:bodyPr vert="horz" lIns="91440" tIns="45720" rIns="91440" bIns="45720" rtlCol="0" anchor="b"/>
          <a:lstStyle>
            <a:lvl1pPr algn="r">
              <a:defRPr sz="1200"/>
            </a:lvl1pPr>
          </a:lstStyle>
          <a:p>
            <a:fld id="{4F5ABB7B-C2AA-4910-8C43-B2576BDE13ED}" type="slidenum">
              <a:rPr lang="en-US" smtClean="0"/>
              <a:t>‹#›</a:t>
            </a:fld>
            <a:endParaRPr lang="en-US"/>
          </a:p>
        </p:txBody>
      </p:sp>
    </p:spTree>
    <p:extLst>
      <p:ext uri="{BB962C8B-B14F-4D97-AF65-F5344CB8AC3E}">
        <p14:creationId xmlns:p14="http://schemas.microsoft.com/office/powerpoint/2010/main" val="266299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9</a:t>
            </a:fld>
            <a:endParaRPr lang="en-US"/>
          </a:p>
        </p:txBody>
      </p:sp>
    </p:spTree>
    <p:extLst>
      <p:ext uri="{BB962C8B-B14F-4D97-AF65-F5344CB8AC3E}">
        <p14:creationId xmlns:p14="http://schemas.microsoft.com/office/powerpoint/2010/main" val="166010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26</a:t>
            </a:fld>
            <a:endParaRPr lang="en-US"/>
          </a:p>
        </p:txBody>
      </p:sp>
    </p:spTree>
    <p:extLst>
      <p:ext uri="{BB962C8B-B14F-4D97-AF65-F5344CB8AC3E}">
        <p14:creationId xmlns:p14="http://schemas.microsoft.com/office/powerpoint/2010/main" val="358784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27</a:t>
            </a:fld>
            <a:endParaRPr lang="en-US"/>
          </a:p>
        </p:txBody>
      </p:sp>
    </p:spTree>
    <p:extLst>
      <p:ext uri="{BB962C8B-B14F-4D97-AF65-F5344CB8AC3E}">
        <p14:creationId xmlns:p14="http://schemas.microsoft.com/office/powerpoint/2010/main" val="3452083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37</a:t>
            </a:fld>
            <a:endParaRPr lang="en-US"/>
          </a:p>
        </p:txBody>
      </p:sp>
    </p:spTree>
    <p:extLst>
      <p:ext uri="{BB962C8B-B14F-4D97-AF65-F5344CB8AC3E}">
        <p14:creationId xmlns:p14="http://schemas.microsoft.com/office/powerpoint/2010/main" val="376789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38</a:t>
            </a:fld>
            <a:endParaRPr lang="en-US"/>
          </a:p>
        </p:txBody>
      </p:sp>
    </p:spTree>
    <p:extLst>
      <p:ext uri="{BB962C8B-B14F-4D97-AF65-F5344CB8AC3E}">
        <p14:creationId xmlns:p14="http://schemas.microsoft.com/office/powerpoint/2010/main" val="2256270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39</a:t>
            </a:fld>
            <a:endParaRPr lang="en-US"/>
          </a:p>
        </p:txBody>
      </p:sp>
    </p:spTree>
    <p:extLst>
      <p:ext uri="{BB962C8B-B14F-4D97-AF65-F5344CB8AC3E}">
        <p14:creationId xmlns:p14="http://schemas.microsoft.com/office/powerpoint/2010/main" val="1120059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40</a:t>
            </a:fld>
            <a:endParaRPr lang="en-US"/>
          </a:p>
        </p:txBody>
      </p:sp>
    </p:spTree>
    <p:extLst>
      <p:ext uri="{BB962C8B-B14F-4D97-AF65-F5344CB8AC3E}">
        <p14:creationId xmlns:p14="http://schemas.microsoft.com/office/powerpoint/2010/main" val="399036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41</a:t>
            </a:fld>
            <a:endParaRPr lang="en-US"/>
          </a:p>
        </p:txBody>
      </p:sp>
    </p:spTree>
    <p:extLst>
      <p:ext uri="{BB962C8B-B14F-4D97-AF65-F5344CB8AC3E}">
        <p14:creationId xmlns:p14="http://schemas.microsoft.com/office/powerpoint/2010/main" val="1832734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42</a:t>
            </a:fld>
            <a:endParaRPr lang="en-US"/>
          </a:p>
        </p:txBody>
      </p:sp>
    </p:spTree>
    <p:extLst>
      <p:ext uri="{BB962C8B-B14F-4D97-AF65-F5344CB8AC3E}">
        <p14:creationId xmlns:p14="http://schemas.microsoft.com/office/powerpoint/2010/main" val="138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43</a:t>
            </a:fld>
            <a:endParaRPr lang="en-US"/>
          </a:p>
        </p:txBody>
      </p:sp>
    </p:spTree>
    <p:extLst>
      <p:ext uri="{BB962C8B-B14F-4D97-AF65-F5344CB8AC3E}">
        <p14:creationId xmlns:p14="http://schemas.microsoft.com/office/powerpoint/2010/main" val="2877519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44</a:t>
            </a:fld>
            <a:endParaRPr lang="en-US"/>
          </a:p>
        </p:txBody>
      </p:sp>
    </p:spTree>
    <p:extLst>
      <p:ext uri="{BB962C8B-B14F-4D97-AF65-F5344CB8AC3E}">
        <p14:creationId xmlns:p14="http://schemas.microsoft.com/office/powerpoint/2010/main" val="161530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reported hepatitis A cases by availability of specific risk behavior or exposure in 2019. The categories listed in the first column are injection drug use, sexual contact, household contact (nonsexual), other contact, men who have sex with men, and international travel. The second column displays the number of case reports for which a risk was identified. The third column indicates the number of case reports for which no risk was identified. The fourth column includes the number of case reports for which risk information was missing.</a:t>
            </a:r>
          </a:p>
        </p:txBody>
      </p:sp>
      <p:sp>
        <p:nvSpPr>
          <p:cNvPr id="4" name="Slide Number Placeholder 3"/>
          <p:cNvSpPr>
            <a:spLocks noGrp="1"/>
          </p:cNvSpPr>
          <p:nvPr>
            <p:ph type="sldNum" sz="quarter" idx="5"/>
          </p:nvPr>
        </p:nvSpPr>
        <p:spPr/>
        <p:txBody>
          <a:bodyPr/>
          <a:lstStyle/>
          <a:p>
            <a:fld id="{4F5ABB7B-C2AA-4910-8C43-B2576BDE13ED}" type="slidenum">
              <a:rPr lang="en-US" smtClean="0"/>
              <a:t>10</a:t>
            </a:fld>
            <a:endParaRPr lang="en-US"/>
          </a:p>
        </p:txBody>
      </p:sp>
    </p:spTree>
    <p:extLst>
      <p:ext uri="{BB962C8B-B14F-4D97-AF65-F5344CB8AC3E}">
        <p14:creationId xmlns:p14="http://schemas.microsoft.com/office/powerpoint/2010/main" val="403743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11</a:t>
            </a:fld>
            <a:endParaRPr lang="en-US"/>
          </a:p>
        </p:txBody>
      </p:sp>
    </p:spTree>
    <p:extLst>
      <p:ext uri="{BB962C8B-B14F-4D97-AF65-F5344CB8AC3E}">
        <p14:creationId xmlns:p14="http://schemas.microsoft.com/office/powerpoint/2010/main" val="307057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20</a:t>
            </a:fld>
            <a:endParaRPr lang="en-US"/>
          </a:p>
        </p:txBody>
      </p:sp>
    </p:spTree>
    <p:extLst>
      <p:ext uri="{BB962C8B-B14F-4D97-AF65-F5344CB8AC3E}">
        <p14:creationId xmlns:p14="http://schemas.microsoft.com/office/powerpoint/2010/main" val="376253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21</a:t>
            </a:fld>
            <a:endParaRPr lang="en-US"/>
          </a:p>
        </p:txBody>
      </p:sp>
    </p:spTree>
    <p:extLst>
      <p:ext uri="{BB962C8B-B14F-4D97-AF65-F5344CB8AC3E}">
        <p14:creationId xmlns:p14="http://schemas.microsoft.com/office/powerpoint/2010/main" val="323771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reported acute hepatitis B cases by availability of specific risk behavior or exposure for 2019. The categories listed in the first column are injection drug use, multiple sexual partners, surgery, sexual contact, needlestick, men who have sex with men, household contact (nonsexual), dialysis patient, occupational, and transfusion. Column two displays the number of case reports for which a risk was identified. Column three lists the number of case reports for which no risk was identified. Column four indicates the number of case reports for which risk information was missing.</a:t>
            </a:r>
          </a:p>
        </p:txBody>
      </p:sp>
      <p:sp>
        <p:nvSpPr>
          <p:cNvPr id="4" name="Slide Number Placeholder 3"/>
          <p:cNvSpPr>
            <a:spLocks noGrp="1"/>
          </p:cNvSpPr>
          <p:nvPr>
            <p:ph type="sldNum" sz="quarter" idx="5"/>
          </p:nvPr>
        </p:nvSpPr>
        <p:spPr/>
        <p:txBody>
          <a:bodyPr/>
          <a:lstStyle/>
          <a:p>
            <a:fld id="{4F5ABB7B-C2AA-4910-8C43-B2576BDE13ED}" type="slidenum">
              <a:rPr lang="en-US" smtClean="0"/>
              <a:t>22</a:t>
            </a:fld>
            <a:endParaRPr lang="en-US"/>
          </a:p>
        </p:txBody>
      </p:sp>
    </p:spTree>
    <p:extLst>
      <p:ext uri="{BB962C8B-B14F-4D97-AF65-F5344CB8AC3E}">
        <p14:creationId xmlns:p14="http://schemas.microsoft.com/office/powerpoint/2010/main" val="230377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23</a:t>
            </a:fld>
            <a:endParaRPr lang="en-US"/>
          </a:p>
        </p:txBody>
      </p:sp>
    </p:spTree>
    <p:extLst>
      <p:ext uri="{BB962C8B-B14F-4D97-AF65-F5344CB8AC3E}">
        <p14:creationId xmlns:p14="http://schemas.microsoft.com/office/powerpoint/2010/main" val="195608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24</a:t>
            </a:fld>
            <a:endParaRPr lang="en-US"/>
          </a:p>
        </p:txBody>
      </p:sp>
    </p:spTree>
    <p:extLst>
      <p:ext uri="{BB962C8B-B14F-4D97-AF65-F5344CB8AC3E}">
        <p14:creationId xmlns:p14="http://schemas.microsoft.com/office/powerpoint/2010/main" val="180139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5ABB7B-C2AA-4910-8C43-B2576BDE13ED}" type="slidenum">
              <a:rPr lang="en-US" smtClean="0"/>
              <a:t>25</a:t>
            </a:fld>
            <a:endParaRPr lang="en-US"/>
          </a:p>
        </p:txBody>
      </p:sp>
    </p:spTree>
    <p:extLst>
      <p:ext uri="{BB962C8B-B14F-4D97-AF65-F5344CB8AC3E}">
        <p14:creationId xmlns:p14="http://schemas.microsoft.com/office/powerpoint/2010/main" val="195057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2269680"/>
            <a:ext cx="6606540" cy="153752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4100068"/>
            <a:ext cx="5440680" cy="18303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7772400" cy="10058400"/>
          </a:xfrm>
          <a:custGeom>
            <a:avLst/>
            <a:gdLst/>
            <a:ahLst/>
            <a:cxnLst/>
            <a:rect l="l" t="t" r="r" b="b"/>
            <a:pathLst>
              <a:path w="7772400" h="10058400">
                <a:moveTo>
                  <a:pt x="0" y="10058400"/>
                </a:moveTo>
                <a:lnTo>
                  <a:pt x="7772400" y="10058400"/>
                </a:lnTo>
                <a:lnTo>
                  <a:pt x="7772400" y="0"/>
                </a:lnTo>
                <a:lnTo>
                  <a:pt x="0" y="0"/>
                </a:lnTo>
                <a:lnTo>
                  <a:pt x="0" y="10058400"/>
                </a:lnTo>
                <a:close/>
              </a:path>
            </a:pathLst>
          </a:custGeom>
          <a:solidFill>
            <a:srgbClr val="007B9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050" b="1" i="0">
                <a:solidFill>
                  <a:srgbClr val="8C2689"/>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50" b="1" i="0">
                <a:solidFill>
                  <a:srgbClr val="8C2689"/>
                </a:solidFill>
                <a:latin typeface="Calibri"/>
                <a:cs typeface="Calibri"/>
              </a:defRPr>
            </a:lvl1pPr>
          </a:lstStyle>
          <a:p>
            <a:endParaRPr/>
          </a:p>
        </p:txBody>
      </p:sp>
      <p:sp>
        <p:nvSpPr>
          <p:cNvPr id="3" name="Holder 3"/>
          <p:cNvSpPr>
            <a:spLocks noGrp="1"/>
          </p:cNvSpPr>
          <p:nvPr>
            <p:ph sz="half" idx="2"/>
          </p:nvPr>
        </p:nvSpPr>
        <p:spPr>
          <a:xfrm>
            <a:off x="388620" y="1683956"/>
            <a:ext cx="3380994" cy="483222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1683956"/>
            <a:ext cx="3380994" cy="483222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50" b="1" i="0">
                <a:solidFill>
                  <a:srgbClr val="8C2689"/>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0465" y="259637"/>
            <a:ext cx="6711468" cy="345440"/>
          </a:xfrm>
          <a:prstGeom prst="rect">
            <a:avLst/>
          </a:prstGeom>
        </p:spPr>
        <p:txBody>
          <a:bodyPr wrap="square" lIns="0" tIns="0" rIns="0" bIns="0">
            <a:spAutoFit/>
          </a:bodyPr>
          <a:lstStyle>
            <a:lvl1pPr>
              <a:defRPr sz="1050" b="1" i="0">
                <a:solidFill>
                  <a:srgbClr val="8C2689"/>
                </a:solidFill>
                <a:latin typeface="Calibri"/>
                <a:cs typeface="Calibri"/>
              </a:defRPr>
            </a:lvl1pPr>
          </a:lstStyle>
          <a:p>
            <a:endParaRPr/>
          </a:p>
        </p:txBody>
      </p:sp>
      <p:sp>
        <p:nvSpPr>
          <p:cNvPr id="3" name="Holder 3"/>
          <p:cNvSpPr>
            <a:spLocks noGrp="1"/>
          </p:cNvSpPr>
          <p:nvPr>
            <p:ph type="body" idx="1"/>
          </p:nvPr>
        </p:nvSpPr>
        <p:spPr>
          <a:xfrm>
            <a:off x="260984" y="2507742"/>
            <a:ext cx="7250430" cy="169163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6809041"/>
            <a:ext cx="2487168" cy="36607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6809041"/>
            <a:ext cx="1787652" cy="36607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6" name="Holder 6"/>
          <p:cNvSpPr>
            <a:spLocks noGrp="1"/>
          </p:cNvSpPr>
          <p:nvPr>
            <p:ph type="sldNum" sz="quarter" idx="7"/>
          </p:nvPr>
        </p:nvSpPr>
        <p:spPr>
          <a:xfrm>
            <a:off x="5596128" y="6809041"/>
            <a:ext cx="1787652" cy="36607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onder.cdc.gov/wonder/help/mcd.html" TargetMode="External"/><Relationship Id="rId4" Type="http://schemas.openxmlformats.org/officeDocument/2006/relationships/hyperlink" Target="http://wonder.cdc.gov/mcd-icd10.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dc.services.cdc.gov/conditions/hepatitis-b-acute/" TargetMode="Externa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onder.cdc.gov/mcd-icd10.html" TargetMode="External"/><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2.png"/><Relationship Id="rId4" Type="http://schemas.openxmlformats.org/officeDocument/2006/relationships/hyperlink" Target="https://wonder.cdc.gov/wonder/help/mcd.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dc.services.cdc.gov/conditions/hepatitis-a-acute/" TargetMode="Externa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s://ndc.services.cdc.gov/conditions/hepatitis-b-acut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hhs.gov/about/agencies/iea/regional-offices/index.html" TargetMode="External"/><Relationship Id="rId5" Type="http://schemas.openxmlformats.org/officeDocument/2006/relationships/hyperlink" Target="https://www.cdc.gov/nchs/data_access/urban_rural.htm" TargetMode="External"/><Relationship Id="rId4" Type="http://schemas.openxmlformats.org/officeDocument/2006/relationships/hyperlink" Target="https://ndc.services.cdc.gov/conditions/hepatitis-b-acut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s://ndc.services.cdc.gov/conditions/hepatitis-b-perinatal-virus-infecti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s://ndc.services.cdc.gov/conditions/hepatitis-b-chroni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hhs.gov/about/agencies/iea/regional-offices/index.html" TargetMode="External"/><Relationship Id="rId5" Type="http://schemas.openxmlformats.org/officeDocument/2006/relationships/hyperlink" Target="https://www.cdc.gov/nchs/data_access/urban_rural.htm" TargetMode="External"/><Relationship Id="rId4" Type="http://schemas.openxmlformats.org/officeDocument/2006/relationships/hyperlink" Target="https://ndc.services.cdc.gov/conditions/hepatitis-b-chroni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wonder.cdc.gov/wonder/help/mcd.html" TargetMode="External"/><Relationship Id="rId4" Type="http://schemas.openxmlformats.org/officeDocument/2006/relationships/hyperlink" Target="http://wonder.cdc.gov/mcd-icd10.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hhs.gov/about/agencies/iea/regional-offices/index.html" TargetMode="External"/><Relationship Id="rId5" Type="http://schemas.openxmlformats.org/officeDocument/2006/relationships/hyperlink" Target="https://wonder.cdc.gov/wonder/help/mcd.html" TargetMode="External"/><Relationship Id="rId4" Type="http://schemas.openxmlformats.org/officeDocument/2006/relationships/hyperlink" Target="http://wonder.cdc.gov/mcd-icd10.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dc.services.cdc.gov/conditions/hepatitis-c-acute/" TargetMode="External"/><Relationship Id="rId1" Type="http://schemas.openxmlformats.org/officeDocument/2006/relationships/slideLayout" Target="../slideLayouts/slideLayout5.xml"/><Relationship Id="rId5" Type="http://schemas.openxmlformats.org/officeDocument/2006/relationships/image" Target="../media/image44.jp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47.jp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ndc.services.cdc.gov/conditions/hepatitis-c-chronic/" TargetMode="External"/><Relationship Id="rId1" Type="http://schemas.openxmlformats.org/officeDocument/2006/relationships/slideLayout" Target="../slideLayouts/slideLayout5.xml"/><Relationship Id="rId4" Type="http://schemas.openxmlformats.org/officeDocument/2006/relationships/image" Target="../media/image52.jpg"/></Relationships>
</file>

<file path=ppt/slides/_rels/slide36.xml.rels><?xml version="1.0" encoding="UTF-8" standalone="yes"?>
<Relationships xmlns="http://schemas.openxmlformats.org/package/2006/relationships"><Relationship Id="rId3" Type="http://schemas.openxmlformats.org/officeDocument/2006/relationships/hyperlink" Target="https://wonder.cdc.gov/wonder/help/mcd.html" TargetMode="External"/><Relationship Id="rId2" Type="http://schemas.openxmlformats.org/officeDocument/2006/relationships/hyperlink" Target="http://wonder.cdc.gov/mcd-icd10.html" TargetMode="External"/><Relationship Id="rId1" Type="http://schemas.openxmlformats.org/officeDocument/2006/relationships/slideLayout" Target="../slideLayouts/slideLayout5.xml"/><Relationship Id="rId5" Type="http://schemas.openxmlformats.org/officeDocument/2006/relationships/image" Target="../media/image53.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s://ndc.services.cdc.gov/conditions/hepatitis-c-acut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hhs.gov/about/agencies/iea/regional-offices/index.html" TargetMode="External"/><Relationship Id="rId5" Type="http://schemas.openxmlformats.org/officeDocument/2006/relationships/hyperlink" Target="https://www.cdc.gov/nchs/data_access/urban_rural.htm" TargetMode="External"/><Relationship Id="rId4" Type="http://schemas.openxmlformats.org/officeDocument/2006/relationships/hyperlink" Target="https://ndc.services.cdc.gov/conditions/hepatitis-c-acut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s://ndc.services.cdc.gov/conditions/hepatitis-c-perinatal-infectio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s://ndc.services.cdc.gov/conditions/hepatitis-c-chronic/"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hhs.gov/about/agencies/iea/regional-offices/index.html" TargetMode="External"/><Relationship Id="rId5" Type="http://schemas.openxmlformats.org/officeDocument/2006/relationships/hyperlink" Target="https://www.cdc.gov/nchs/data_access/urban_rural.htm" TargetMode="External"/><Relationship Id="rId4" Type="http://schemas.openxmlformats.org/officeDocument/2006/relationships/hyperlink" Target="https://ndc.services.cdc.gov/conditions/hepatitis-c-chronic/"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wonder.cdc.gov/wonder/help/mcd.html" TargetMode="External"/><Relationship Id="rId4" Type="http://schemas.openxmlformats.org/officeDocument/2006/relationships/hyperlink" Target="http://wonder.cdc.gov/mcd-icd10.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www.hhs.gov/about/agencies/iea/regional-offices/index.html" TargetMode="External"/><Relationship Id="rId5" Type="http://schemas.openxmlformats.org/officeDocument/2006/relationships/hyperlink" Target="https://wonder.cdc.gov/wonder/help/mcd.html" TargetMode="External"/><Relationship Id="rId4" Type="http://schemas.openxmlformats.org/officeDocument/2006/relationships/hyperlink" Target="http://wonder.cdc.gov/mcd-icd10.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dc.services.cdc.gov/conditions/hepatitis-a-acut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www.hhs.gov/about/agencies/iea/regional-offices/index.html" TargetMode="External"/><Relationship Id="rId5" Type="http://schemas.openxmlformats.org/officeDocument/2006/relationships/hyperlink" Target="https://www.cdc.gov/nchs/data_access/urban_rural.htm" TargetMode="External"/><Relationship Id="rId4" Type="http://schemas.openxmlformats.org/officeDocument/2006/relationships/hyperlink" Target="https://ndc.services.cdc.gov/conditions/hepatitis-a-acute/"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5568696"/>
            <a:ext cx="6967727" cy="1021079"/>
          </a:xfrm>
          <a:prstGeom prst="rect">
            <a:avLst/>
          </a:prstGeom>
          <a:blipFill>
            <a:blip r:embed="rId2" cstate="print"/>
            <a:stretch>
              <a:fillRect/>
            </a:stretch>
          </a:blipFill>
        </p:spPr>
        <p:txBody>
          <a:bodyPr wrap="square" lIns="0" tIns="0" rIns="0" bIns="0" rtlCol="0"/>
          <a:lstStyle/>
          <a:p>
            <a:endParaRPr/>
          </a:p>
        </p:txBody>
      </p:sp>
      <p:graphicFrame>
        <p:nvGraphicFramePr>
          <p:cNvPr id="3" name="object 3"/>
          <p:cNvGraphicFramePr>
            <a:graphicFrameLocks noGrp="1"/>
          </p:cNvGraphicFramePr>
          <p:nvPr/>
        </p:nvGraphicFramePr>
        <p:xfrm>
          <a:off x="457200" y="5594603"/>
          <a:ext cx="6861175" cy="905002"/>
        </p:xfrm>
        <a:graphic>
          <a:graphicData uri="http://schemas.openxmlformats.org/drawingml/2006/table">
            <a:tbl>
              <a:tblPr firstRow="1" bandRow="1">
                <a:tableStyleId>{2D5ABB26-0587-4C30-8999-92F81FD0307C}</a:tableStyleId>
              </a:tblPr>
              <a:tblGrid>
                <a:gridCol w="1527175">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666750">
                  <a:extLst>
                    <a:ext uri="{9D8B030D-6E8A-4147-A177-3AD203B41FA5}">
                      <a16:colId xmlns:a16="http://schemas.microsoft.com/office/drawing/2014/main" val="20004"/>
                    </a:ext>
                  </a:extLst>
                </a:gridCol>
                <a:gridCol w="666750">
                  <a:extLst>
                    <a:ext uri="{9D8B030D-6E8A-4147-A177-3AD203B41FA5}">
                      <a16:colId xmlns:a16="http://schemas.microsoft.com/office/drawing/2014/main" val="20005"/>
                    </a:ext>
                  </a:extLst>
                </a:gridCol>
                <a:gridCol w="666750">
                  <a:extLst>
                    <a:ext uri="{9D8B030D-6E8A-4147-A177-3AD203B41FA5}">
                      <a16:colId xmlns:a16="http://schemas.microsoft.com/office/drawing/2014/main" val="20006"/>
                    </a:ext>
                  </a:extLst>
                </a:gridCol>
                <a:gridCol w="666750">
                  <a:extLst>
                    <a:ext uri="{9D8B030D-6E8A-4147-A177-3AD203B41FA5}">
                      <a16:colId xmlns:a16="http://schemas.microsoft.com/office/drawing/2014/main" val="20007"/>
                    </a:ext>
                  </a:extLst>
                </a:gridCol>
                <a:gridCol w="666750">
                  <a:extLst>
                    <a:ext uri="{9D8B030D-6E8A-4147-A177-3AD203B41FA5}">
                      <a16:colId xmlns:a16="http://schemas.microsoft.com/office/drawing/2014/main" val="20008"/>
                    </a:ext>
                  </a:extLst>
                </a:gridCol>
              </a:tblGrid>
              <a:tr h="339852">
                <a:tc>
                  <a:txBody>
                    <a:bodyPr/>
                    <a:lstStyle/>
                    <a:p>
                      <a:pPr>
                        <a:lnSpc>
                          <a:spcPct val="100000"/>
                        </a:lnSpc>
                        <a:spcBef>
                          <a:spcPts val="45"/>
                        </a:spcBef>
                      </a:pPr>
                      <a:endParaRPr sz="650">
                        <a:latin typeface="Times New Roman"/>
                        <a:cs typeface="Times New Roman"/>
                      </a:endParaRPr>
                    </a:p>
                    <a:p>
                      <a:pPr algn="ctr">
                        <a:lnSpc>
                          <a:spcPct val="100000"/>
                        </a:lnSpc>
                      </a:pPr>
                      <a:r>
                        <a:rPr sz="800" b="1" spc="5" dirty="0">
                          <a:solidFill>
                            <a:srgbClr val="FFFFFF"/>
                          </a:solidFill>
                          <a:latin typeface="Calibri"/>
                          <a:cs typeface="Calibri"/>
                        </a:rPr>
                        <a:t>Hepatitis</a:t>
                      </a:r>
                      <a:r>
                        <a:rPr sz="800" b="1" spc="40" dirty="0">
                          <a:solidFill>
                            <a:srgbClr val="FFFFFF"/>
                          </a:solidFill>
                          <a:latin typeface="Calibri"/>
                          <a:cs typeface="Calibri"/>
                        </a:rPr>
                        <a:t> </a:t>
                      </a:r>
                      <a:r>
                        <a:rPr sz="800" b="1" dirty="0">
                          <a:solidFill>
                            <a:srgbClr val="FFFFFF"/>
                          </a:solidFill>
                          <a:latin typeface="Calibri"/>
                          <a:cs typeface="Calibri"/>
                        </a:rPr>
                        <a:t>A</a:t>
                      </a:r>
                      <a:endParaRPr sz="800">
                        <a:latin typeface="Calibri"/>
                        <a:cs typeface="Calibri"/>
                      </a:endParaRPr>
                    </a:p>
                  </a:txBody>
                  <a:tcPr marL="0" marR="0" marT="5715" marB="0">
                    <a:lnR w="19050">
                      <a:solidFill>
                        <a:srgbClr val="FFFFFF"/>
                      </a:solidFill>
                      <a:prstDash val="solid"/>
                    </a:lnR>
                    <a:solidFill>
                      <a:srgbClr val="005E6D"/>
                    </a:solidFill>
                  </a:tcPr>
                </a:tc>
                <a:tc>
                  <a:txBody>
                    <a:bodyPr/>
                    <a:lstStyle/>
                    <a:p>
                      <a:pPr>
                        <a:lnSpc>
                          <a:spcPct val="100000"/>
                        </a:lnSpc>
                        <a:spcBef>
                          <a:spcPts val="45"/>
                        </a:spcBef>
                      </a:pPr>
                      <a:endParaRPr sz="650">
                        <a:latin typeface="Times New Roman"/>
                        <a:cs typeface="Times New Roman"/>
                      </a:endParaRPr>
                    </a:p>
                    <a:p>
                      <a:pPr marL="3175" algn="ctr">
                        <a:lnSpc>
                          <a:spcPct val="100000"/>
                        </a:lnSpc>
                      </a:pPr>
                      <a:r>
                        <a:rPr sz="800" b="1" spc="15" dirty="0">
                          <a:solidFill>
                            <a:srgbClr val="FFFFFF"/>
                          </a:solidFill>
                          <a:latin typeface="Calibri"/>
                          <a:cs typeface="Calibri"/>
                        </a:rPr>
                        <a:t>2012</a:t>
                      </a:r>
                      <a:endParaRPr sz="800">
                        <a:latin typeface="Calibri"/>
                        <a:cs typeface="Calibri"/>
                      </a:endParaRPr>
                    </a:p>
                  </a:txBody>
                  <a:tcPr marL="0" marR="0" marT="5715" marB="0">
                    <a:lnL w="1905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45"/>
                        </a:spcBef>
                      </a:pPr>
                      <a:endParaRPr sz="650">
                        <a:latin typeface="Times New Roman"/>
                        <a:cs typeface="Times New Roman"/>
                      </a:endParaRPr>
                    </a:p>
                    <a:p>
                      <a:pPr algn="ctr">
                        <a:lnSpc>
                          <a:spcPct val="100000"/>
                        </a:lnSpc>
                      </a:pPr>
                      <a:r>
                        <a:rPr sz="800" b="1" spc="15" dirty="0">
                          <a:solidFill>
                            <a:srgbClr val="FFFFFF"/>
                          </a:solidFill>
                          <a:latin typeface="Calibri"/>
                          <a:cs typeface="Calibri"/>
                        </a:rPr>
                        <a:t>2013</a:t>
                      </a:r>
                      <a:endParaRPr sz="800">
                        <a:latin typeface="Calibri"/>
                        <a:cs typeface="Calibri"/>
                      </a:endParaRPr>
                    </a:p>
                  </a:txBody>
                  <a:tcPr marL="0" marR="0" marT="571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45"/>
                        </a:spcBef>
                      </a:pPr>
                      <a:endParaRPr sz="650">
                        <a:latin typeface="Times New Roman"/>
                        <a:cs typeface="Times New Roman"/>
                      </a:endParaRPr>
                    </a:p>
                    <a:p>
                      <a:pPr algn="ctr">
                        <a:lnSpc>
                          <a:spcPct val="100000"/>
                        </a:lnSpc>
                      </a:pPr>
                      <a:r>
                        <a:rPr sz="800" b="1" spc="15" dirty="0">
                          <a:solidFill>
                            <a:srgbClr val="FFFFFF"/>
                          </a:solidFill>
                          <a:latin typeface="Calibri"/>
                          <a:cs typeface="Calibri"/>
                        </a:rPr>
                        <a:t>2014</a:t>
                      </a:r>
                      <a:endParaRPr sz="800">
                        <a:latin typeface="Calibri"/>
                        <a:cs typeface="Calibri"/>
                      </a:endParaRPr>
                    </a:p>
                  </a:txBody>
                  <a:tcPr marL="0" marR="0" marT="571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45"/>
                        </a:spcBef>
                      </a:pPr>
                      <a:endParaRPr sz="650">
                        <a:latin typeface="Times New Roman"/>
                        <a:cs typeface="Times New Roman"/>
                      </a:endParaRPr>
                    </a:p>
                    <a:p>
                      <a:pPr marL="208279">
                        <a:lnSpc>
                          <a:spcPct val="100000"/>
                        </a:lnSpc>
                      </a:pPr>
                      <a:r>
                        <a:rPr sz="800" b="1" spc="15" dirty="0">
                          <a:solidFill>
                            <a:srgbClr val="FFFFFF"/>
                          </a:solidFill>
                          <a:latin typeface="Calibri"/>
                          <a:cs typeface="Calibri"/>
                        </a:rPr>
                        <a:t>2015</a:t>
                      </a:r>
                      <a:endParaRPr sz="800">
                        <a:latin typeface="Calibri"/>
                        <a:cs typeface="Calibri"/>
                      </a:endParaRPr>
                    </a:p>
                  </a:txBody>
                  <a:tcPr marL="0" marR="0" marT="571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45"/>
                        </a:spcBef>
                      </a:pPr>
                      <a:endParaRPr sz="650">
                        <a:latin typeface="Times New Roman"/>
                        <a:cs typeface="Times New Roman"/>
                      </a:endParaRPr>
                    </a:p>
                    <a:p>
                      <a:pPr marL="208279">
                        <a:lnSpc>
                          <a:spcPct val="100000"/>
                        </a:lnSpc>
                      </a:pPr>
                      <a:r>
                        <a:rPr sz="800" b="1" spc="15" dirty="0">
                          <a:solidFill>
                            <a:srgbClr val="FFFFFF"/>
                          </a:solidFill>
                          <a:latin typeface="Calibri"/>
                          <a:cs typeface="Calibri"/>
                        </a:rPr>
                        <a:t>2016</a:t>
                      </a:r>
                      <a:endParaRPr sz="800">
                        <a:latin typeface="Calibri"/>
                        <a:cs typeface="Calibri"/>
                      </a:endParaRPr>
                    </a:p>
                  </a:txBody>
                  <a:tcPr marL="0" marR="0" marT="571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45"/>
                        </a:spcBef>
                      </a:pPr>
                      <a:endParaRPr sz="650">
                        <a:latin typeface="Times New Roman"/>
                        <a:cs typeface="Times New Roman"/>
                      </a:endParaRPr>
                    </a:p>
                    <a:p>
                      <a:pPr marL="208279">
                        <a:lnSpc>
                          <a:spcPct val="100000"/>
                        </a:lnSpc>
                      </a:pPr>
                      <a:r>
                        <a:rPr sz="800" b="1" spc="15" dirty="0">
                          <a:solidFill>
                            <a:srgbClr val="FFFFFF"/>
                          </a:solidFill>
                          <a:latin typeface="Calibri"/>
                          <a:cs typeface="Calibri"/>
                        </a:rPr>
                        <a:t>2017</a:t>
                      </a:r>
                      <a:endParaRPr sz="800">
                        <a:latin typeface="Calibri"/>
                        <a:cs typeface="Calibri"/>
                      </a:endParaRPr>
                    </a:p>
                  </a:txBody>
                  <a:tcPr marL="0" marR="0" marT="571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45"/>
                        </a:spcBef>
                      </a:pPr>
                      <a:endParaRPr sz="650">
                        <a:latin typeface="Times New Roman"/>
                        <a:cs typeface="Times New Roman"/>
                      </a:endParaRPr>
                    </a:p>
                    <a:p>
                      <a:pPr marR="217170" algn="r">
                        <a:lnSpc>
                          <a:spcPct val="100000"/>
                        </a:lnSpc>
                      </a:pPr>
                      <a:r>
                        <a:rPr sz="800" b="1" spc="20" dirty="0">
                          <a:solidFill>
                            <a:srgbClr val="FFFFFF"/>
                          </a:solidFill>
                          <a:latin typeface="Calibri"/>
                          <a:cs typeface="Calibri"/>
                        </a:rPr>
                        <a:t>201</a:t>
                      </a:r>
                      <a:r>
                        <a:rPr sz="800" b="1" dirty="0">
                          <a:solidFill>
                            <a:srgbClr val="FFFFFF"/>
                          </a:solidFill>
                          <a:latin typeface="Calibri"/>
                          <a:cs typeface="Calibri"/>
                        </a:rPr>
                        <a:t>8</a:t>
                      </a:r>
                      <a:endParaRPr sz="800">
                        <a:latin typeface="Calibri"/>
                        <a:cs typeface="Calibri"/>
                      </a:endParaRPr>
                    </a:p>
                  </a:txBody>
                  <a:tcPr marL="0" marR="0" marT="571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45"/>
                        </a:spcBef>
                      </a:pPr>
                      <a:endParaRPr sz="650">
                        <a:latin typeface="Times New Roman"/>
                        <a:cs typeface="Times New Roman"/>
                      </a:endParaRPr>
                    </a:p>
                    <a:p>
                      <a:pPr marL="254000">
                        <a:lnSpc>
                          <a:spcPct val="100000"/>
                        </a:lnSpc>
                      </a:pPr>
                      <a:r>
                        <a:rPr sz="800" b="1" spc="15" dirty="0">
                          <a:solidFill>
                            <a:srgbClr val="FFFFFF"/>
                          </a:solidFill>
                          <a:latin typeface="Calibri"/>
                          <a:cs typeface="Calibri"/>
                        </a:rPr>
                        <a:t>2019</a:t>
                      </a:r>
                      <a:endParaRPr sz="800">
                        <a:latin typeface="Calibri"/>
                        <a:cs typeface="Calibri"/>
                      </a:endParaRPr>
                    </a:p>
                  </a:txBody>
                  <a:tcPr marL="0" marR="0" marT="5715" marB="0">
                    <a:lnL w="12700">
                      <a:solidFill>
                        <a:srgbClr val="FFFFFF"/>
                      </a:solidFill>
                      <a:prstDash val="solid"/>
                    </a:lnL>
                    <a:solidFill>
                      <a:srgbClr val="005E6D"/>
                    </a:solidFill>
                  </a:tcPr>
                </a:tc>
                <a:extLst>
                  <a:ext uri="{0D108BD9-81ED-4DB2-BD59-A6C34878D82A}">
                    <a16:rowId xmlns:a16="http://schemas.microsoft.com/office/drawing/2014/main" val="10000"/>
                  </a:ext>
                </a:extLst>
              </a:tr>
              <a:tr h="279400">
                <a:tc>
                  <a:txBody>
                    <a:bodyPr/>
                    <a:lstStyle/>
                    <a:p>
                      <a:pPr algn="ctr">
                        <a:lnSpc>
                          <a:spcPct val="100000"/>
                        </a:lnSpc>
                        <a:spcBef>
                          <a:spcPts val="555"/>
                        </a:spcBef>
                      </a:pPr>
                      <a:r>
                        <a:rPr sz="800" b="1" spc="10" dirty="0">
                          <a:solidFill>
                            <a:srgbClr val="231F20"/>
                          </a:solidFill>
                          <a:latin typeface="Calibri"/>
                          <a:cs typeface="Calibri"/>
                        </a:rPr>
                        <a:t>Reported</a:t>
                      </a:r>
                      <a:r>
                        <a:rPr sz="800" b="1" spc="-20" dirty="0">
                          <a:solidFill>
                            <a:srgbClr val="231F20"/>
                          </a:solidFill>
                          <a:latin typeface="Calibri"/>
                          <a:cs typeface="Calibri"/>
                        </a:rPr>
                        <a:t> </a:t>
                      </a:r>
                      <a:r>
                        <a:rPr sz="800" b="1" spc="15" dirty="0">
                          <a:solidFill>
                            <a:srgbClr val="231F20"/>
                          </a:solidFill>
                          <a:latin typeface="Calibri"/>
                          <a:cs typeface="Calibri"/>
                        </a:rPr>
                        <a:t>cases</a:t>
                      </a:r>
                      <a:endParaRPr sz="800">
                        <a:latin typeface="Calibri"/>
                        <a:cs typeface="Calibri"/>
                      </a:endParaRPr>
                    </a:p>
                  </a:txBody>
                  <a:tcPr marL="0" marR="0" marT="70485" marB="0">
                    <a:lnR w="19050">
                      <a:solidFill>
                        <a:srgbClr val="005E6D"/>
                      </a:solidFill>
                      <a:prstDash val="solid"/>
                    </a:lnR>
                    <a:solidFill>
                      <a:srgbClr val="FFFFFF"/>
                    </a:solidFill>
                  </a:tcPr>
                </a:tc>
                <a:tc>
                  <a:txBody>
                    <a:bodyPr/>
                    <a:lstStyle/>
                    <a:p>
                      <a:pPr marL="1905" algn="ctr">
                        <a:lnSpc>
                          <a:spcPct val="100000"/>
                        </a:lnSpc>
                        <a:spcBef>
                          <a:spcPts val="555"/>
                        </a:spcBef>
                      </a:pPr>
                      <a:r>
                        <a:rPr sz="800" b="1" spc="15" dirty="0">
                          <a:solidFill>
                            <a:srgbClr val="231F20"/>
                          </a:solidFill>
                          <a:latin typeface="Calibri"/>
                          <a:cs typeface="Calibri"/>
                        </a:rPr>
                        <a:t>1,562</a:t>
                      </a:r>
                      <a:endParaRPr sz="800">
                        <a:latin typeface="Calibri"/>
                        <a:cs typeface="Calibri"/>
                      </a:endParaRPr>
                    </a:p>
                  </a:txBody>
                  <a:tcPr marL="0" marR="0" marT="70485" marB="0">
                    <a:lnL w="19050">
                      <a:solidFill>
                        <a:srgbClr val="005E6D"/>
                      </a:solidFill>
                      <a:prstDash val="solid"/>
                    </a:lnL>
                    <a:lnR w="12700">
                      <a:solidFill>
                        <a:srgbClr val="005E6D"/>
                      </a:solidFill>
                      <a:prstDash val="solid"/>
                    </a:lnR>
                    <a:solidFill>
                      <a:srgbClr val="FFFFFF"/>
                    </a:solidFill>
                  </a:tcPr>
                </a:tc>
                <a:tc>
                  <a:txBody>
                    <a:bodyPr/>
                    <a:lstStyle/>
                    <a:p>
                      <a:pPr marL="1905" algn="ctr">
                        <a:lnSpc>
                          <a:spcPct val="100000"/>
                        </a:lnSpc>
                        <a:spcBef>
                          <a:spcPts val="555"/>
                        </a:spcBef>
                      </a:pPr>
                      <a:r>
                        <a:rPr sz="800" b="1" spc="15" dirty="0">
                          <a:solidFill>
                            <a:srgbClr val="231F20"/>
                          </a:solidFill>
                          <a:latin typeface="Calibri"/>
                          <a:cs typeface="Calibri"/>
                        </a:rPr>
                        <a:t>1,781</a:t>
                      </a:r>
                      <a:endParaRPr sz="800">
                        <a:latin typeface="Calibri"/>
                        <a:cs typeface="Calibri"/>
                      </a:endParaRPr>
                    </a:p>
                  </a:txBody>
                  <a:tcPr marL="0" marR="0" marT="70485" marB="0">
                    <a:lnL w="12700">
                      <a:solidFill>
                        <a:srgbClr val="005E6D"/>
                      </a:solidFill>
                      <a:prstDash val="solid"/>
                    </a:lnL>
                    <a:lnR w="12700">
                      <a:solidFill>
                        <a:srgbClr val="005E6D"/>
                      </a:solidFill>
                      <a:prstDash val="solid"/>
                    </a:lnR>
                    <a:solidFill>
                      <a:srgbClr val="FFFFFF"/>
                    </a:solidFill>
                  </a:tcPr>
                </a:tc>
                <a:tc>
                  <a:txBody>
                    <a:bodyPr/>
                    <a:lstStyle/>
                    <a:p>
                      <a:pPr marL="1905" algn="ctr">
                        <a:lnSpc>
                          <a:spcPct val="100000"/>
                        </a:lnSpc>
                        <a:spcBef>
                          <a:spcPts val="555"/>
                        </a:spcBef>
                      </a:pPr>
                      <a:r>
                        <a:rPr sz="800" b="1" spc="15" dirty="0">
                          <a:solidFill>
                            <a:srgbClr val="231F20"/>
                          </a:solidFill>
                          <a:latin typeface="Calibri"/>
                          <a:cs typeface="Calibri"/>
                        </a:rPr>
                        <a:t>1,239</a:t>
                      </a:r>
                      <a:endParaRPr sz="800">
                        <a:latin typeface="Calibri"/>
                        <a:cs typeface="Calibri"/>
                      </a:endParaRPr>
                    </a:p>
                  </a:txBody>
                  <a:tcPr marL="0" marR="0" marT="70485" marB="0">
                    <a:lnL w="12700">
                      <a:solidFill>
                        <a:srgbClr val="005E6D"/>
                      </a:solidFill>
                      <a:prstDash val="solid"/>
                    </a:lnL>
                    <a:lnR w="12700">
                      <a:solidFill>
                        <a:srgbClr val="005E6D"/>
                      </a:solidFill>
                      <a:prstDash val="solid"/>
                    </a:lnR>
                    <a:solidFill>
                      <a:srgbClr val="FFFFFF"/>
                    </a:solidFill>
                  </a:tcPr>
                </a:tc>
                <a:tc>
                  <a:txBody>
                    <a:bodyPr/>
                    <a:lstStyle/>
                    <a:p>
                      <a:pPr marL="194945">
                        <a:lnSpc>
                          <a:spcPct val="100000"/>
                        </a:lnSpc>
                        <a:spcBef>
                          <a:spcPts val="555"/>
                        </a:spcBef>
                      </a:pPr>
                      <a:r>
                        <a:rPr sz="800" b="1" spc="15" dirty="0">
                          <a:solidFill>
                            <a:srgbClr val="231F20"/>
                          </a:solidFill>
                          <a:latin typeface="Calibri"/>
                          <a:cs typeface="Calibri"/>
                        </a:rPr>
                        <a:t>1,390</a:t>
                      </a:r>
                      <a:endParaRPr sz="800">
                        <a:latin typeface="Calibri"/>
                        <a:cs typeface="Calibri"/>
                      </a:endParaRPr>
                    </a:p>
                  </a:txBody>
                  <a:tcPr marL="0" marR="0" marT="70485" marB="0">
                    <a:lnL w="12700">
                      <a:solidFill>
                        <a:srgbClr val="005E6D"/>
                      </a:solidFill>
                      <a:prstDash val="solid"/>
                    </a:lnL>
                    <a:lnR w="12700">
                      <a:solidFill>
                        <a:srgbClr val="005E6D"/>
                      </a:solidFill>
                      <a:prstDash val="solid"/>
                    </a:lnR>
                    <a:solidFill>
                      <a:srgbClr val="FFFFFF"/>
                    </a:solidFill>
                  </a:tcPr>
                </a:tc>
                <a:tc>
                  <a:txBody>
                    <a:bodyPr/>
                    <a:lstStyle/>
                    <a:p>
                      <a:pPr marL="194945">
                        <a:lnSpc>
                          <a:spcPct val="100000"/>
                        </a:lnSpc>
                        <a:spcBef>
                          <a:spcPts val="555"/>
                        </a:spcBef>
                      </a:pPr>
                      <a:r>
                        <a:rPr sz="800" b="1" spc="15" dirty="0">
                          <a:solidFill>
                            <a:srgbClr val="231F20"/>
                          </a:solidFill>
                          <a:latin typeface="Calibri"/>
                          <a:cs typeface="Calibri"/>
                        </a:rPr>
                        <a:t>2,007</a:t>
                      </a:r>
                      <a:endParaRPr sz="800">
                        <a:latin typeface="Calibri"/>
                        <a:cs typeface="Calibri"/>
                      </a:endParaRPr>
                    </a:p>
                  </a:txBody>
                  <a:tcPr marL="0" marR="0" marT="70485" marB="0">
                    <a:lnL w="12700">
                      <a:solidFill>
                        <a:srgbClr val="005E6D"/>
                      </a:solidFill>
                      <a:prstDash val="solid"/>
                    </a:lnL>
                    <a:lnR w="12700">
                      <a:solidFill>
                        <a:srgbClr val="005E6D"/>
                      </a:solidFill>
                      <a:prstDash val="solid"/>
                    </a:lnR>
                    <a:solidFill>
                      <a:srgbClr val="FFFFFF"/>
                    </a:solidFill>
                  </a:tcPr>
                </a:tc>
                <a:tc>
                  <a:txBody>
                    <a:bodyPr/>
                    <a:lstStyle/>
                    <a:p>
                      <a:pPr marL="194945">
                        <a:lnSpc>
                          <a:spcPct val="100000"/>
                        </a:lnSpc>
                        <a:spcBef>
                          <a:spcPts val="555"/>
                        </a:spcBef>
                      </a:pPr>
                      <a:r>
                        <a:rPr sz="800" b="1" spc="15" dirty="0">
                          <a:solidFill>
                            <a:srgbClr val="231F20"/>
                          </a:solidFill>
                          <a:latin typeface="Calibri"/>
                          <a:cs typeface="Calibri"/>
                        </a:rPr>
                        <a:t>3,366</a:t>
                      </a:r>
                      <a:endParaRPr sz="800">
                        <a:latin typeface="Calibri"/>
                        <a:cs typeface="Calibri"/>
                      </a:endParaRPr>
                    </a:p>
                  </a:txBody>
                  <a:tcPr marL="0" marR="0" marT="70485" marB="0">
                    <a:lnL w="12700">
                      <a:solidFill>
                        <a:srgbClr val="005E6D"/>
                      </a:solidFill>
                      <a:prstDash val="solid"/>
                    </a:lnL>
                    <a:lnR w="12700">
                      <a:solidFill>
                        <a:srgbClr val="005E6D"/>
                      </a:solidFill>
                      <a:prstDash val="solid"/>
                    </a:lnR>
                    <a:solidFill>
                      <a:srgbClr val="FFFFFF"/>
                    </a:solidFill>
                  </a:tcPr>
                </a:tc>
                <a:tc>
                  <a:txBody>
                    <a:bodyPr/>
                    <a:lstStyle/>
                    <a:p>
                      <a:pPr marR="175895" algn="r">
                        <a:lnSpc>
                          <a:spcPct val="100000"/>
                        </a:lnSpc>
                        <a:spcBef>
                          <a:spcPts val="555"/>
                        </a:spcBef>
                      </a:pPr>
                      <a:r>
                        <a:rPr sz="800" b="1" spc="20" dirty="0">
                          <a:solidFill>
                            <a:srgbClr val="231F20"/>
                          </a:solidFill>
                          <a:latin typeface="Calibri"/>
                          <a:cs typeface="Calibri"/>
                        </a:rPr>
                        <a:t>12,4</a:t>
                      </a:r>
                      <a:r>
                        <a:rPr sz="800" b="1" spc="10" dirty="0">
                          <a:solidFill>
                            <a:srgbClr val="231F20"/>
                          </a:solidFill>
                          <a:latin typeface="Calibri"/>
                          <a:cs typeface="Calibri"/>
                        </a:rPr>
                        <a:t>7</a:t>
                      </a:r>
                      <a:r>
                        <a:rPr sz="800" b="1" dirty="0">
                          <a:solidFill>
                            <a:srgbClr val="231F20"/>
                          </a:solidFill>
                          <a:latin typeface="Calibri"/>
                          <a:cs typeface="Calibri"/>
                        </a:rPr>
                        <a:t>4</a:t>
                      </a:r>
                      <a:endParaRPr sz="800">
                        <a:latin typeface="Calibri"/>
                        <a:cs typeface="Calibri"/>
                      </a:endParaRPr>
                    </a:p>
                  </a:txBody>
                  <a:tcPr marL="0" marR="0" marT="70485" marB="0">
                    <a:lnL w="12700">
                      <a:solidFill>
                        <a:srgbClr val="005E6D"/>
                      </a:solidFill>
                      <a:prstDash val="solid"/>
                    </a:lnL>
                    <a:lnR w="12700">
                      <a:solidFill>
                        <a:srgbClr val="005E6D"/>
                      </a:solidFill>
                      <a:prstDash val="solid"/>
                    </a:lnR>
                    <a:solidFill>
                      <a:srgbClr val="FFFFFF"/>
                    </a:solidFill>
                  </a:tcPr>
                </a:tc>
                <a:tc>
                  <a:txBody>
                    <a:bodyPr/>
                    <a:lstStyle/>
                    <a:p>
                      <a:pPr marL="217804">
                        <a:lnSpc>
                          <a:spcPct val="100000"/>
                        </a:lnSpc>
                        <a:spcBef>
                          <a:spcPts val="555"/>
                        </a:spcBef>
                      </a:pPr>
                      <a:r>
                        <a:rPr sz="800" b="1" spc="15" dirty="0">
                          <a:solidFill>
                            <a:srgbClr val="231F20"/>
                          </a:solidFill>
                          <a:latin typeface="Calibri"/>
                          <a:cs typeface="Calibri"/>
                        </a:rPr>
                        <a:t>18,846</a:t>
                      </a:r>
                      <a:endParaRPr sz="800">
                        <a:latin typeface="Calibri"/>
                        <a:cs typeface="Calibri"/>
                      </a:endParaRPr>
                    </a:p>
                  </a:txBody>
                  <a:tcPr marL="0" marR="0" marT="70485" marB="0">
                    <a:lnL w="12700">
                      <a:solidFill>
                        <a:srgbClr val="005E6D"/>
                      </a:solidFill>
                      <a:prstDash val="solid"/>
                    </a:lnL>
                    <a:solidFill>
                      <a:srgbClr val="FFFFFF"/>
                    </a:solidFill>
                  </a:tcPr>
                </a:tc>
                <a:extLst>
                  <a:ext uri="{0D108BD9-81ED-4DB2-BD59-A6C34878D82A}">
                    <a16:rowId xmlns:a16="http://schemas.microsoft.com/office/drawing/2014/main" val="10001"/>
                  </a:ext>
                </a:extLst>
              </a:tr>
              <a:tr h="285750">
                <a:tc>
                  <a:txBody>
                    <a:bodyPr/>
                    <a:lstStyle/>
                    <a:p>
                      <a:pPr algn="ctr">
                        <a:lnSpc>
                          <a:spcPct val="100000"/>
                        </a:lnSpc>
                        <a:spcBef>
                          <a:spcPts val="575"/>
                        </a:spcBef>
                      </a:pPr>
                      <a:r>
                        <a:rPr sz="800" b="1" spc="10" dirty="0">
                          <a:solidFill>
                            <a:srgbClr val="231F20"/>
                          </a:solidFill>
                          <a:latin typeface="Calibri"/>
                          <a:cs typeface="Calibri"/>
                        </a:rPr>
                        <a:t>Estimated</a:t>
                      </a:r>
                      <a:r>
                        <a:rPr sz="800" b="1" spc="30" dirty="0">
                          <a:solidFill>
                            <a:srgbClr val="231F20"/>
                          </a:solidFill>
                          <a:latin typeface="Calibri"/>
                          <a:cs typeface="Calibri"/>
                        </a:rPr>
                        <a:t> </a:t>
                      </a:r>
                      <a:r>
                        <a:rPr sz="800" b="1" spc="5" dirty="0">
                          <a:solidFill>
                            <a:srgbClr val="231F20"/>
                          </a:solidFill>
                          <a:latin typeface="Calibri"/>
                          <a:cs typeface="Calibri"/>
                        </a:rPr>
                        <a:t>infections</a:t>
                      </a:r>
                      <a:endParaRPr sz="800">
                        <a:latin typeface="Calibri"/>
                        <a:cs typeface="Calibri"/>
                      </a:endParaRPr>
                    </a:p>
                  </a:txBody>
                  <a:tcPr marL="0" marR="0" marT="73025" marB="0">
                    <a:lnR w="19050">
                      <a:solidFill>
                        <a:srgbClr val="005E6D"/>
                      </a:solidFill>
                      <a:prstDash val="solid"/>
                    </a:lnR>
                    <a:solidFill>
                      <a:srgbClr val="E5EEF0"/>
                    </a:solidFill>
                  </a:tcPr>
                </a:tc>
                <a:tc>
                  <a:txBody>
                    <a:bodyPr/>
                    <a:lstStyle/>
                    <a:p>
                      <a:pPr marL="1905" algn="ctr">
                        <a:lnSpc>
                          <a:spcPct val="100000"/>
                        </a:lnSpc>
                        <a:spcBef>
                          <a:spcPts val="575"/>
                        </a:spcBef>
                      </a:pPr>
                      <a:r>
                        <a:rPr sz="800" b="1" spc="15" dirty="0">
                          <a:solidFill>
                            <a:srgbClr val="231F20"/>
                          </a:solidFill>
                          <a:latin typeface="Calibri"/>
                          <a:cs typeface="Calibri"/>
                        </a:rPr>
                        <a:t>3,100</a:t>
                      </a:r>
                      <a:endParaRPr sz="800">
                        <a:latin typeface="Calibri"/>
                        <a:cs typeface="Calibri"/>
                      </a:endParaRPr>
                    </a:p>
                  </a:txBody>
                  <a:tcPr marL="0" marR="0" marT="73025" marB="0">
                    <a:lnL w="19050">
                      <a:solidFill>
                        <a:srgbClr val="005E6D"/>
                      </a:solidFill>
                      <a:prstDash val="solid"/>
                    </a:lnL>
                    <a:lnR w="12700">
                      <a:solidFill>
                        <a:srgbClr val="005E6D"/>
                      </a:solidFill>
                      <a:prstDash val="solid"/>
                    </a:lnR>
                    <a:solidFill>
                      <a:srgbClr val="E5EEF0"/>
                    </a:solidFill>
                  </a:tcPr>
                </a:tc>
                <a:tc>
                  <a:txBody>
                    <a:bodyPr/>
                    <a:lstStyle/>
                    <a:p>
                      <a:pPr marL="1905" algn="ctr">
                        <a:lnSpc>
                          <a:spcPct val="100000"/>
                        </a:lnSpc>
                        <a:spcBef>
                          <a:spcPts val="575"/>
                        </a:spcBef>
                      </a:pPr>
                      <a:r>
                        <a:rPr sz="800" b="1" spc="15" dirty="0">
                          <a:solidFill>
                            <a:srgbClr val="231F20"/>
                          </a:solidFill>
                          <a:latin typeface="Calibri"/>
                          <a:cs typeface="Calibri"/>
                        </a:rPr>
                        <a:t>3,600</a:t>
                      </a:r>
                      <a:endParaRPr sz="800">
                        <a:latin typeface="Calibri"/>
                        <a:cs typeface="Calibri"/>
                      </a:endParaRPr>
                    </a:p>
                  </a:txBody>
                  <a:tcPr marL="0" marR="0" marT="73025" marB="0">
                    <a:lnL w="12700">
                      <a:solidFill>
                        <a:srgbClr val="005E6D"/>
                      </a:solidFill>
                      <a:prstDash val="solid"/>
                    </a:lnL>
                    <a:lnR w="12700">
                      <a:solidFill>
                        <a:srgbClr val="005E6D"/>
                      </a:solidFill>
                      <a:prstDash val="solid"/>
                    </a:lnR>
                    <a:solidFill>
                      <a:srgbClr val="E5EEF0"/>
                    </a:solidFill>
                  </a:tcPr>
                </a:tc>
                <a:tc>
                  <a:txBody>
                    <a:bodyPr/>
                    <a:lstStyle/>
                    <a:p>
                      <a:pPr marL="1905" algn="ctr">
                        <a:lnSpc>
                          <a:spcPct val="100000"/>
                        </a:lnSpc>
                        <a:spcBef>
                          <a:spcPts val="575"/>
                        </a:spcBef>
                      </a:pPr>
                      <a:r>
                        <a:rPr sz="800" b="1" spc="15" dirty="0">
                          <a:solidFill>
                            <a:srgbClr val="231F20"/>
                          </a:solidFill>
                          <a:latin typeface="Calibri"/>
                          <a:cs typeface="Calibri"/>
                        </a:rPr>
                        <a:t>2,500</a:t>
                      </a:r>
                      <a:endParaRPr sz="800">
                        <a:latin typeface="Calibri"/>
                        <a:cs typeface="Calibri"/>
                      </a:endParaRPr>
                    </a:p>
                  </a:txBody>
                  <a:tcPr marL="0" marR="0" marT="73025" marB="0">
                    <a:lnL w="12700">
                      <a:solidFill>
                        <a:srgbClr val="005E6D"/>
                      </a:solidFill>
                      <a:prstDash val="solid"/>
                    </a:lnL>
                    <a:lnR w="12700">
                      <a:solidFill>
                        <a:srgbClr val="005E6D"/>
                      </a:solidFill>
                      <a:prstDash val="solid"/>
                    </a:lnR>
                    <a:solidFill>
                      <a:srgbClr val="E5EEF0"/>
                    </a:solidFill>
                  </a:tcPr>
                </a:tc>
                <a:tc>
                  <a:txBody>
                    <a:bodyPr/>
                    <a:lstStyle/>
                    <a:p>
                      <a:pPr marL="194945">
                        <a:lnSpc>
                          <a:spcPct val="100000"/>
                        </a:lnSpc>
                        <a:spcBef>
                          <a:spcPts val="575"/>
                        </a:spcBef>
                      </a:pPr>
                      <a:r>
                        <a:rPr sz="800" b="1" spc="15" dirty="0">
                          <a:solidFill>
                            <a:srgbClr val="231F20"/>
                          </a:solidFill>
                          <a:latin typeface="Calibri"/>
                          <a:cs typeface="Calibri"/>
                        </a:rPr>
                        <a:t>2,800</a:t>
                      </a:r>
                      <a:endParaRPr sz="800">
                        <a:latin typeface="Calibri"/>
                        <a:cs typeface="Calibri"/>
                      </a:endParaRPr>
                    </a:p>
                  </a:txBody>
                  <a:tcPr marL="0" marR="0" marT="73025" marB="0">
                    <a:lnL w="12700">
                      <a:solidFill>
                        <a:srgbClr val="005E6D"/>
                      </a:solidFill>
                      <a:prstDash val="solid"/>
                    </a:lnL>
                    <a:lnR w="12700">
                      <a:solidFill>
                        <a:srgbClr val="005E6D"/>
                      </a:solidFill>
                      <a:prstDash val="solid"/>
                    </a:lnR>
                    <a:solidFill>
                      <a:srgbClr val="E5EEF0"/>
                    </a:solidFill>
                  </a:tcPr>
                </a:tc>
                <a:tc>
                  <a:txBody>
                    <a:bodyPr/>
                    <a:lstStyle/>
                    <a:p>
                      <a:pPr marL="194945">
                        <a:lnSpc>
                          <a:spcPct val="100000"/>
                        </a:lnSpc>
                        <a:spcBef>
                          <a:spcPts val="575"/>
                        </a:spcBef>
                      </a:pPr>
                      <a:r>
                        <a:rPr sz="800" b="1" spc="15" dirty="0">
                          <a:solidFill>
                            <a:srgbClr val="231F20"/>
                          </a:solidFill>
                          <a:latin typeface="Calibri"/>
                          <a:cs typeface="Calibri"/>
                        </a:rPr>
                        <a:t>4,000</a:t>
                      </a:r>
                      <a:endParaRPr sz="800">
                        <a:latin typeface="Calibri"/>
                        <a:cs typeface="Calibri"/>
                      </a:endParaRPr>
                    </a:p>
                  </a:txBody>
                  <a:tcPr marL="0" marR="0" marT="73025" marB="0">
                    <a:lnL w="12700">
                      <a:solidFill>
                        <a:srgbClr val="005E6D"/>
                      </a:solidFill>
                      <a:prstDash val="solid"/>
                    </a:lnL>
                    <a:lnR w="12700">
                      <a:solidFill>
                        <a:srgbClr val="005E6D"/>
                      </a:solidFill>
                      <a:prstDash val="solid"/>
                    </a:lnR>
                    <a:solidFill>
                      <a:srgbClr val="E5EEF0"/>
                    </a:solidFill>
                  </a:tcPr>
                </a:tc>
                <a:tc>
                  <a:txBody>
                    <a:bodyPr/>
                    <a:lstStyle/>
                    <a:p>
                      <a:pPr marL="194945">
                        <a:lnSpc>
                          <a:spcPct val="100000"/>
                        </a:lnSpc>
                        <a:spcBef>
                          <a:spcPts val="575"/>
                        </a:spcBef>
                      </a:pPr>
                      <a:r>
                        <a:rPr sz="800" b="1" spc="15" dirty="0">
                          <a:solidFill>
                            <a:srgbClr val="231F20"/>
                          </a:solidFill>
                          <a:latin typeface="Calibri"/>
                          <a:cs typeface="Calibri"/>
                        </a:rPr>
                        <a:t>6,700</a:t>
                      </a:r>
                      <a:endParaRPr sz="800">
                        <a:latin typeface="Calibri"/>
                        <a:cs typeface="Calibri"/>
                      </a:endParaRPr>
                    </a:p>
                  </a:txBody>
                  <a:tcPr marL="0" marR="0" marT="73025" marB="0">
                    <a:lnL w="12700">
                      <a:solidFill>
                        <a:srgbClr val="005E6D"/>
                      </a:solidFill>
                      <a:prstDash val="solid"/>
                    </a:lnL>
                    <a:lnR w="12700">
                      <a:solidFill>
                        <a:srgbClr val="005E6D"/>
                      </a:solidFill>
                      <a:prstDash val="solid"/>
                    </a:lnR>
                    <a:solidFill>
                      <a:srgbClr val="E5EEF0"/>
                    </a:solidFill>
                  </a:tcPr>
                </a:tc>
                <a:tc>
                  <a:txBody>
                    <a:bodyPr/>
                    <a:lstStyle/>
                    <a:p>
                      <a:pPr marR="175895" algn="r">
                        <a:lnSpc>
                          <a:spcPct val="100000"/>
                        </a:lnSpc>
                        <a:spcBef>
                          <a:spcPts val="575"/>
                        </a:spcBef>
                      </a:pPr>
                      <a:r>
                        <a:rPr sz="800" b="1" spc="20" dirty="0">
                          <a:solidFill>
                            <a:srgbClr val="231F20"/>
                          </a:solidFill>
                          <a:latin typeface="Calibri"/>
                          <a:cs typeface="Calibri"/>
                        </a:rPr>
                        <a:t>24,9</a:t>
                      </a:r>
                      <a:r>
                        <a:rPr sz="800" b="1" spc="10" dirty="0">
                          <a:solidFill>
                            <a:srgbClr val="231F20"/>
                          </a:solidFill>
                          <a:latin typeface="Calibri"/>
                          <a:cs typeface="Calibri"/>
                        </a:rPr>
                        <a:t>0</a:t>
                      </a:r>
                      <a:r>
                        <a:rPr sz="800" b="1" dirty="0">
                          <a:solidFill>
                            <a:srgbClr val="231F20"/>
                          </a:solidFill>
                          <a:latin typeface="Calibri"/>
                          <a:cs typeface="Calibri"/>
                        </a:rPr>
                        <a:t>0</a:t>
                      </a:r>
                      <a:endParaRPr sz="800">
                        <a:latin typeface="Calibri"/>
                        <a:cs typeface="Calibri"/>
                      </a:endParaRPr>
                    </a:p>
                  </a:txBody>
                  <a:tcPr marL="0" marR="0" marT="73025" marB="0">
                    <a:lnL w="12700">
                      <a:solidFill>
                        <a:srgbClr val="005E6D"/>
                      </a:solidFill>
                      <a:prstDash val="solid"/>
                    </a:lnL>
                    <a:lnR w="12700">
                      <a:solidFill>
                        <a:srgbClr val="005E6D"/>
                      </a:solidFill>
                      <a:prstDash val="solid"/>
                    </a:lnR>
                    <a:solidFill>
                      <a:srgbClr val="E5EEF0"/>
                    </a:solidFill>
                  </a:tcPr>
                </a:tc>
                <a:tc>
                  <a:txBody>
                    <a:bodyPr/>
                    <a:lstStyle/>
                    <a:p>
                      <a:pPr marL="217804">
                        <a:lnSpc>
                          <a:spcPct val="100000"/>
                        </a:lnSpc>
                        <a:spcBef>
                          <a:spcPts val="575"/>
                        </a:spcBef>
                      </a:pPr>
                      <a:r>
                        <a:rPr sz="800" b="1" spc="15" dirty="0">
                          <a:solidFill>
                            <a:srgbClr val="231F20"/>
                          </a:solidFill>
                          <a:latin typeface="Calibri"/>
                          <a:cs typeface="Calibri"/>
                        </a:rPr>
                        <a:t>37,700</a:t>
                      </a:r>
                      <a:endParaRPr sz="800">
                        <a:latin typeface="Calibri"/>
                        <a:cs typeface="Calibri"/>
                      </a:endParaRPr>
                    </a:p>
                  </a:txBody>
                  <a:tcPr marL="0" marR="0" marT="73025" marB="0">
                    <a:lnL w="12700">
                      <a:solidFill>
                        <a:srgbClr val="005E6D"/>
                      </a:solidFill>
                      <a:prstDash val="solid"/>
                    </a:lnL>
                    <a:solidFill>
                      <a:srgbClr val="E5EEF0"/>
                    </a:solidFill>
                  </a:tcPr>
                </a:tc>
                <a:extLst>
                  <a:ext uri="{0D108BD9-81ED-4DB2-BD59-A6C34878D82A}">
                    <a16:rowId xmlns:a16="http://schemas.microsoft.com/office/drawing/2014/main" val="10002"/>
                  </a:ext>
                </a:extLst>
              </a:tr>
            </a:tbl>
          </a:graphicData>
        </a:graphic>
      </p:graphicFrame>
      <p:sp>
        <p:nvSpPr>
          <p:cNvPr id="4" name="object 4"/>
          <p:cNvSpPr txBox="1"/>
          <p:nvPr/>
        </p:nvSpPr>
        <p:spPr>
          <a:xfrm>
            <a:off x="443638" y="6578186"/>
            <a:ext cx="6803390" cy="52959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231F20"/>
                </a:solidFill>
                <a:latin typeface="Arial"/>
                <a:cs typeface="Arial"/>
              </a:rPr>
              <a:t>Source: </a:t>
            </a:r>
            <a:r>
              <a:rPr sz="700" spc="-40" dirty="0">
                <a:solidFill>
                  <a:srgbClr val="231F20"/>
                </a:solidFill>
                <a:latin typeface="Arial"/>
                <a:cs typeface="Arial"/>
              </a:rPr>
              <a:t>CDC, </a:t>
            </a:r>
            <a:r>
              <a:rPr sz="700" dirty="0">
                <a:solidFill>
                  <a:srgbClr val="231F20"/>
                </a:solidFill>
                <a:latin typeface="Arial"/>
                <a:cs typeface="Arial"/>
              </a:rPr>
              <a:t>National </a:t>
            </a:r>
            <a:r>
              <a:rPr sz="700" spc="5" dirty="0">
                <a:solidFill>
                  <a:srgbClr val="231F20"/>
                </a:solidFill>
                <a:latin typeface="Arial"/>
                <a:cs typeface="Arial"/>
              </a:rPr>
              <a:t>Notifiable </a:t>
            </a:r>
            <a:r>
              <a:rPr sz="700" spc="-20" dirty="0">
                <a:solidFill>
                  <a:srgbClr val="231F20"/>
                </a:solidFill>
                <a:latin typeface="Arial"/>
                <a:cs typeface="Arial"/>
              </a:rPr>
              <a:t>Diseases </a:t>
            </a:r>
            <a:r>
              <a:rPr sz="700" spc="-5" dirty="0">
                <a:solidFill>
                  <a:srgbClr val="231F20"/>
                </a:solidFill>
                <a:latin typeface="Arial"/>
                <a:cs typeface="Arial"/>
              </a:rPr>
              <a:t>Surveillance</a:t>
            </a:r>
            <a:r>
              <a:rPr sz="700" spc="-75" dirty="0">
                <a:solidFill>
                  <a:srgbClr val="231F20"/>
                </a:solidFill>
                <a:latin typeface="Arial"/>
                <a:cs typeface="Arial"/>
              </a:rPr>
              <a:t> </a:t>
            </a:r>
            <a:r>
              <a:rPr sz="700" spc="-10" dirty="0">
                <a:solidFill>
                  <a:srgbClr val="231F20"/>
                </a:solidFill>
                <a:latin typeface="Arial"/>
                <a:cs typeface="Arial"/>
              </a:rPr>
              <a:t>System.</a:t>
            </a:r>
            <a:endParaRPr sz="700">
              <a:latin typeface="Arial"/>
              <a:cs typeface="Arial"/>
            </a:endParaRPr>
          </a:p>
          <a:p>
            <a:pPr marL="12700" marR="5080" algn="just">
              <a:lnSpc>
                <a:spcPct val="107100"/>
              </a:lnSpc>
              <a:spcBef>
                <a:spcPts val="430"/>
              </a:spcBef>
            </a:pPr>
            <a:r>
              <a:rPr sz="700" spc="-5" dirty="0">
                <a:solidFill>
                  <a:srgbClr val="231F20"/>
                </a:solidFill>
                <a:latin typeface="Arial"/>
                <a:cs typeface="Arial"/>
              </a:rPr>
              <a:t>* </a:t>
            </a:r>
            <a:r>
              <a:rPr sz="700" spc="-15" dirty="0">
                <a:solidFill>
                  <a:srgbClr val="231F20"/>
                </a:solidFill>
                <a:latin typeface="Arial"/>
                <a:cs typeface="Arial"/>
              </a:rPr>
              <a:t>The </a:t>
            </a:r>
            <a:r>
              <a:rPr sz="700" spc="15" dirty="0">
                <a:solidFill>
                  <a:srgbClr val="231F20"/>
                </a:solidFill>
                <a:latin typeface="Arial"/>
                <a:cs typeface="Arial"/>
              </a:rPr>
              <a:t>number </a:t>
            </a:r>
            <a:r>
              <a:rPr sz="700" spc="10" dirty="0">
                <a:solidFill>
                  <a:srgbClr val="231F20"/>
                </a:solidFill>
                <a:latin typeface="Arial"/>
                <a:cs typeface="Arial"/>
              </a:rPr>
              <a:t>of </a:t>
            </a:r>
            <a:r>
              <a:rPr sz="700" spc="5" dirty="0">
                <a:solidFill>
                  <a:srgbClr val="231F20"/>
                </a:solidFill>
                <a:latin typeface="Arial"/>
                <a:cs typeface="Arial"/>
              </a:rPr>
              <a:t>estimated </a:t>
            </a:r>
            <a:r>
              <a:rPr sz="700" spc="-5" dirty="0">
                <a:solidFill>
                  <a:srgbClr val="231F20"/>
                </a:solidFill>
                <a:latin typeface="Arial"/>
                <a:cs typeface="Arial"/>
              </a:rPr>
              <a:t>viral </a:t>
            </a:r>
            <a:r>
              <a:rPr sz="700" spc="5" dirty="0">
                <a:solidFill>
                  <a:srgbClr val="231F20"/>
                </a:solidFill>
                <a:latin typeface="Arial"/>
                <a:cs typeface="Arial"/>
              </a:rPr>
              <a:t>hepatitis infections </a:t>
            </a:r>
            <a:r>
              <a:rPr sz="700" spc="-10" dirty="0">
                <a:solidFill>
                  <a:srgbClr val="231F20"/>
                </a:solidFill>
                <a:latin typeface="Arial"/>
                <a:cs typeface="Arial"/>
              </a:rPr>
              <a:t>was </a:t>
            </a:r>
            <a:r>
              <a:rPr sz="700" spc="15" dirty="0">
                <a:solidFill>
                  <a:srgbClr val="231F20"/>
                </a:solidFill>
                <a:latin typeface="Arial"/>
                <a:cs typeface="Arial"/>
              </a:rPr>
              <a:t>determined </a:t>
            </a:r>
            <a:r>
              <a:rPr sz="700" dirty="0">
                <a:solidFill>
                  <a:srgbClr val="231F20"/>
                </a:solidFill>
                <a:latin typeface="Arial"/>
                <a:cs typeface="Arial"/>
              </a:rPr>
              <a:t>by </a:t>
            </a:r>
            <a:r>
              <a:rPr sz="700" spc="15" dirty="0">
                <a:solidFill>
                  <a:srgbClr val="231F20"/>
                </a:solidFill>
                <a:latin typeface="Arial"/>
                <a:cs typeface="Arial"/>
              </a:rPr>
              <a:t>multiplying </a:t>
            </a:r>
            <a:r>
              <a:rPr sz="700" spc="10" dirty="0">
                <a:solidFill>
                  <a:srgbClr val="231F20"/>
                </a:solidFill>
                <a:latin typeface="Arial"/>
                <a:cs typeface="Arial"/>
              </a:rPr>
              <a:t>the </a:t>
            </a:r>
            <a:r>
              <a:rPr sz="700" spc="15" dirty="0">
                <a:solidFill>
                  <a:srgbClr val="231F20"/>
                </a:solidFill>
                <a:latin typeface="Arial"/>
                <a:cs typeface="Arial"/>
              </a:rPr>
              <a:t>number </a:t>
            </a:r>
            <a:r>
              <a:rPr sz="700" spc="10" dirty="0">
                <a:solidFill>
                  <a:srgbClr val="231F20"/>
                </a:solidFill>
                <a:latin typeface="Arial"/>
                <a:cs typeface="Arial"/>
              </a:rPr>
              <a:t>of </a:t>
            </a:r>
            <a:r>
              <a:rPr sz="700" spc="15" dirty="0">
                <a:solidFill>
                  <a:srgbClr val="231F20"/>
                </a:solidFill>
                <a:latin typeface="Arial"/>
                <a:cs typeface="Arial"/>
              </a:rPr>
              <a:t>reported </a:t>
            </a:r>
            <a:r>
              <a:rPr sz="700" spc="-15" dirty="0">
                <a:solidFill>
                  <a:srgbClr val="231F20"/>
                </a:solidFill>
                <a:latin typeface="Arial"/>
                <a:cs typeface="Arial"/>
              </a:rPr>
              <a:t>cases </a:t>
            </a:r>
            <a:r>
              <a:rPr sz="700" spc="20" dirty="0">
                <a:solidFill>
                  <a:srgbClr val="231F20"/>
                </a:solidFill>
                <a:latin typeface="Arial"/>
                <a:cs typeface="Arial"/>
              </a:rPr>
              <a:t>that met </a:t>
            </a:r>
            <a:r>
              <a:rPr sz="700" spc="10" dirty="0">
                <a:solidFill>
                  <a:srgbClr val="231F20"/>
                </a:solidFill>
                <a:latin typeface="Arial"/>
                <a:cs typeface="Arial"/>
              </a:rPr>
              <a:t>the </a:t>
            </a:r>
            <a:r>
              <a:rPr sz="700" spc="-5" dirty="0">
                <a:solidFill>
                  <a:srgbClr val="231F20"/>
                </a:solidFill>
                <a:latin typeface="Arial"/>
                <a:cs typeface="Arial"/>
              </a:rPr>
              <a:t>classification </a:t>
            </a:r>
            <a:r>
              <a:rPr sz="700" spc="5" dirty="0">
                <a:solidFill>
                  <a:srgbClr val="231F20"/>
                </a:solidFill>
                <a:latin typeface="Arial"/>
                <a:cs typeface="Arial"/>
              </a:rPr>
              <a:t>criteria </a:t>
            </a:r>
            <a:r>
              <a:rPr sz="700" spc="15" dirty="0">
                <a:solidFill>
                  <a:srgbClr val="231F20"/>
                </a:solidFill>
                <a:latin typeface="Arial"/>
                <a:cs typeface="Arial"/>
              </a:rPr>
              <a:t>for </a:t>
            </a:r>
            <a:r>
              <a:rPr sz="700" spc="-5" dirty="0">
                <a:solidFill>
                  <a:srgbClr val="231F20"/>
                </a:solidFill>
                <a:latin typeface="Arial"/>
                <a:cs typeface="Arial"/>
              </a:rPr>
              <a:t>a </a:t>
            </a:r>
            <a:r>
              <a:rPr sz="700" spc="15" dirty="0">
                <a:solidFill>
                  <a:srgbClr val="231F20"/>
                </a:solidFill>
                <a:latin typeface="Arial"/>
                <a:cs typeface="Arial"/>
              </a:rPr>
              <a:t>confirmed </a:t>
            </a:r>
            <a:r>
              <a:rPr sz="700" spc="-15" dirty="0">
                <a:solidFill>
                  <a:srgbClr val="231F20"/>
                </a:solidFill>
                <a:latin typeface="Arial"/>
                <a:cs typeface="Arial"/>
              </a:rPr>
              <a:t>case  </a:t>
            </a:r>
            <a:r>
              <a:rPr sz="700" dirty="0">
                <a:solidFill>
                  <a:srgbClr val="231F20"/>
                </a:solidFill>
                <a:latin typeface="Arial"/>
                <a:cs typeface="Arial"/>
              </a:rPr>
              <a:t>by </a:t>
            </a:r>
            <a:r>
              <a:rPr sz="700" spc="-5" dirty="0">
                <a:solidFill>
                  <a:srgbClr val="231F20"/>
                </a:solidFill>
                <a:latin typeface="Arial"/>
                <a:cs typeface="Arial"/>
              </a:rPr>
              <a:t>a </a:t>
            </a:r>
            <a:r>
              <a:rPr sz="700" spc="15" dirty="0">
                <a:solidFill>
                  <a:srgbClr val="231F20"/>
                </a:solidFill>
                <a:latin typeface="Arial"/>
                <a:cs typeface="Arial"/>
              </a:rPr>
              <a:t>factor </a:t>
            </a:r>
            <a:r>
              <a:rPr sz="700" spc="20" dirty="0">
                <a:solidFill>
                  <a:srgbClr val="231F20"/>
                </a:solidFill>
                <a:latin typeface="Arial"/>
                <a:cs typeface="Arial"/>
              </a:rPr>
              <a:t>that </a:t>
            </a:r>
            <a:r>
              <a:rPr sz="700" dirty="0">
                <a:solidFill>
                  <a:srgbClr val="231F20"/>
                </a:solidFill>
                <a:latin typeface="Arial"/>
                <a:cs typeface="Arial"/>
              </a:rPr>
              <a:t>adjusted </a:t>
            </a:r>
            <a:r>
              <a:rPr sz="700" spc="15" dirty="0">
                <a:solidFill>
                  <a:srgbClr val="231F20"/>
                </a:solidFill>
                <a:latin typeface="Arial"/>
                <a:cs typeface="Arial"/>
              </a:rPr>
              <a:t>for </a:t>
            </a:r>
            <a:r>
              <a:rPr sz="700" spc="5" dirty="0">
                <a:solidFill>
                  <a:srgbClr val="231F20"/>
                </a:solidFill>
                <a:latin typeface="Arial"/>
                <a:cs typeface="Arial"/>
              </a:rPr>
              <a:t>underascertainment </a:t>
            </a:r>
            <a:r>
              <a:rPr sz="700" dirty="0">
                <a:solidFill>
                  <a:srgbClr val="231F20"/>
                </a:solidFill>
                <a:latin typeface="Arial"/>
                <a:cs typeface="Arial"/>
              </a:rPr>
              <a:t>and </a:t>
            </a:r>
            <a:r>
              <a:rPr sz="700" spc="15" dirty="0">
                <a:solidFill>
                  <a:srgbClr val="231F20"/>
                </a:solidFill>
                <a:latin typeface="Arial"/>
                <a:cs typeface="Arial"/>
              </a:rPr>
              <a:t>underreporting. </a:t>
            </a:r>
            <a:r>
              <a:rPr sz="700" spc="-15" dirty="0">
                <a:solidFill>
                  <a:srgbClr val="231F20"/>
                </a:solidFill>
                <a:latin typeface="Arial"/>
                <a:cs typeface="Arial"/>
              </a:rPr>
              <a:t>The </a:t>
            </a:r>
            <a:r>
              <a:rPr sz="700" dirty="0">
                <a:solidFill>
                  <a:srgbClr val="231F20"/>
                </a:solidFill>
                <a:latin typeface="Arial"/>
                <a:cs typeface="Arial"/>
              </a:rPr>
              <a:t>95% </a:t>
            </a:r>
            <a:r>
              <a:rPr sz="700" spc="15" dirty="0">
                <a:solidFill>
                  <a:srgbClr val="231F20"/>
                </a:solidFill>
                <a:latin typeface="Arial"/>
                <a:cs typeface="Arial"/>
              </a:rPr>
              <a:t>bootstrap </a:t>
            </a:r>
            <a:r>
              <a:rPr sz="700" spc="-5" dirty="0">
                <a:solidFill>
                  <a:srgbClr val="231F20"/>
                </a:solidFill>
                <a:latin typeface="Arial"/>
                <a:cs typeface="Arial"/>
              </a:rPr>
              <a:t>confidence </a:t>
            </a:r>
            <a:r>
              <a:rPr sz="700" spc="5" dirty="0">
                <a:solidFill>
                  <a:srgbClr val="231F20"/>
                </a:solidFill>
                <a:latin typeface="Arial"/>
                <a:cs typeface="Arial"/>
              </a:rPr>
              <a:t>intervals </a:t>
            </a:r>
            <a:r>
              <a:rPr sz="700" spc="15" dirty="0">
                <a:solidFill>
                  <a:srgbClr val="231F20"/>
                </a:solidFill>
                <a:latin typeface="Arial"/>
                <a:cs typeface="Arial"/>
              </a:rPr>
              <a:t>for </a:t>
            </a:r>
            <a:r>
              <a:rPr sz="700" spc="10" dirty="0">
                <a:solidFill>
                  <a:srgbClr val="231F20"/>
                </a:solidFill>
                <a:latin typeface="Arial"/>
                <a:cs typeface="Arial"/>
              </a:rPr>
              <a:t>the </a:t>
            </a:r>
            <a:r>
              <a:rPr sz="700" spc="5" dirty="0">
                <a:solidFill>
                  <a:srgbClr val="231F20"/>
                </a:solidFill>
                <a:latin typeface="Arial"/>
                <a:cs typeface="Arial"/>
              </a:rPr>
              <a:t>estimated </a:t>
            </a:r>
            <a:r>
              <a:rPr sz="700" spc="15" dirty="0">
                <a:solidFill>
                  <a:srgbClr val="231F20"/>
                </a:solidFill>
                <a:latin typeface="Arial"/>
                <a:cs typeface="Arial"/>
              </a:rPr>
              <a:t>number </a:t>
            </a:r>
            <a:r>
              <a:rPr sz="700" spc="10" dirty="0">
                <a:solidFill>
                  <a:srgbClr val="231F20"/>
                </a:solidFill>
                <a:latin typeface="Arial"/>
                <a:cs typeface="Arial"/>
              </a:rPr>
              <a:t>of </a:t>
            </a:r>
            <a:r>
              <a:rPr sz="700" spc="5" dirty="0">
                <a:solidFill>
                  <a:srgbClr val="231F20"/>
                </a:solidFill>
                <a:latin typeface="Arial"/>
                <a:cs typeface="Arial"/>
              </a:rPr>
              <a:t>infections </a:t>
            </a:r>
            <a:r>
              <a:rPr sz="700" spc="-10" dirty="0">
                <a:solidFill>
                  <a:srgbClr val="231F20"/>
                </a:solidFill>
                <a:latin typeface="Arial"/>
                <a:cs typeface="Arial"/>
              </a:rPr>
              <a:t>are displayed </a:t>
            </a:r>
            <a:r>
              <a:rPr sz="700" dirty="0">
                <a:solidFill>
                  <a:srgbClr val="231F20"/>
                </a:solidFill>
                <a:latin typeface="Arial"/>
                <a:cs typeface="Arial"/>
              </a:rPr>
              <a:t>in  </a:t>
            </a:r>
            <a:r>
              <a:rPr sz="700" spc="10" dirty="0">
                <a:solidFill>
                  <a:srgbClr val="231F20"/>
                </a:solidFill>
                <a:latin typeface="Arial"/>
                <a:cs typeface="Arial"/>
              </a:rPr>
              <a:t>the</a:t>
            </a:r>
            <a:r>
              <a:rPr sz="700" spc="-15" dirty="0">
                <a:solidFill>
                  <a:srgbClr val="231F20"/>
                </a:solidFill>
                <a:latin typeface="Arial"/>
                <a:cs typeface="Arial"/>
              </a:rPr>
              <a:t> </a:t>
            </a:r>
            <a:r>
              <a:rPr sz="700" dirty="0">
                <a:solidFill>
                  <a:srgbClr val="231F20"/>
                </a:solidFill>
                <a:latin typeface="Arial"/>
                <a:cs typeface="Arial"/>
              </a:rPr>
              <a:t>Appendix.</a:t>
            </a:r>
            <a:endParaRPr sz="700">
              <a:latin typeface="Arial"/>
              <a:cs typeface="Arial"/>
            </a:endParaRPr>
          </a:p>
        </p:txBody>
      </p:sp>
      <p:sp>
        <p:nvSpPr>
          <p:cNvPr id="5" name="object 5"/>
          <p:cNvSpPr/>
          <p:nvPr/>
        </p:nvSpPr>
        <p:spPr>
          <a:xfrm>
            <a:off x="5528309"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6" name="object 6"/>
          <p:cNvSpPr/>
          <p:nvPr/>
        </p:nvSpPr>
        <p:spPr>
          <a:xfrm>
            <a:off x="5503926"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52694" y="508253"/>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8" name="object 8"/>
          <p:cNvSpPr/>
          <p:nvPr/>
        </p:nvSpPr>
        <p:spPr>
          <a:xfrm>
            <a:off x="5577078" y="476249"/>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9" name="object 9"/>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1" name="object 11"/>
          <p:cNvSpPr txBox="1"/>
          <p:nvPr/>
        </p:nvSpPr>
        <p:spPr>
          <a:xfrm>
            <a:off x="443813" y="259637"/>
            <a:ext cx="6797675" cy="1108075"/>
          </a:xfrm>
          <a:prstGeom prst="rect">
            <a:avLst/>
          </a:prstGeom>
        </p:spPr>
        <p:txBody>
          <a:bodyPr vert="horz" wrap="square" lIns="0" tIns="13335" rIns="0" bIns="0" rtlCol="0">
            <a:spAutoFit/>
          </a:bodyPr>
          <a:lstStyle/>
          <a:p>
            <a:pPr marL="5232400">
              <a:lnSpc>
                <a:spcPts val="1255"/>
              </a:lnSpc>
              <a:spcBef>
                <a:spcPts val="105"/>
              </a:spcBef>
            </a:pPr>
            <a:r>
              <a:rPr sz="1000" b="1" spc="20" dirty="0">
                <a:solidFill>
                  <a:srgbClr val="005E6D"/>
                </a:solidFill>
                <a:latin typeface="Calibri"/>
                <a:cs typeface="Calibri"/>
              </a:rPr>
              <a:t>2019 </a:t>
            </a:r>
            <a:r>
              <a:rPr sz="1050" b="1" spc="45" dirty="0">
                <a:solidFill>
                  <a:srgbClr val="8C2689"/>
                </a:solidFill>
                <a:latin typeface="Calibri"/>
                <a:cs typeface="Calibri"/>
              </a:rPr>
              <a:t>VIRAL</a:t>
            </a:r>
            <a:r>
              <a:rPr sz="1050" b="1" spc="-10" dirty="0">
                <a:solidFill>
                  <a:srgbClr val="8C2689"/>
                </a:solidFill>
                <a:latin typeface="Calibri"/>
                <a:cs typeface="Calibri"/>
              </a:rPr>
              <a:t> </a:t>
            </a:r>
            <a:r>
              <a:rPr sz="1050" b="1" spc="45" dirty="0">
                <a:solidFill>
                  <a:srgbClr val="8C2689"/>
                </a:solidFill>
                <a:latin typeface="Calibri"/>
                <a:cs typeface="Calibri"/>
              </a:rPr>
              <a:t>HEPATITIS</a:t>
            </a:r>
            <a:endParaRPr sz="1050">
              <a:latin typeface="Calibri"/>
              <a:cs typeface="Calibri"/>
            </a:endParaRPr>
          </a:p>
          <a:p>
            <a:pPr marL="5232400">
              <a:lnSpc>
                <a:spcPts val="1255"/>
              </a:lnSpc>
            </a:pPr>
            <a:r>
              <a:rPr sz="1050" spc="25" dirty="0">
                <a:solidFill>
                  <a:srgbClr val="005E6D"/>
                </a:solidFill>
                <a:latin typeface="Century Gothic"/>
                <a:cs typeface="Century Gothic"/>
              </a:rPr>
              <a:t>SURVEILLANCE</a:t>
            </a:r>
            <a:r>
              <a:rPr sz="1050" spc="3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824230">
              <a:lnSpc>
                <a:spcPct val="107100"/>
              </a:lnSpc>
              <a:spcBef>
                <a:spcPts val="1030"/>
              </a:spcBef>
            </a:pPr>
            <a:r>
              <a:rPr sz="1400" b="1" spc="5" dirty="0">
                <a:solidFill>
                  <a:srgbClr val="005E6D"/>
                </a:solidFill>
                <a:latin typeface="Calibri"/>
                <a:cs typeface="Calibri"/>
              </a:rPr>
              <a:t>Figure 1.1. </a:t>
            </a:r>
            <a:r>
              <a:rPr sz="1400" b="1" spc="10" dirty="0">
                <a:solidFill>
                  <a:srgbClr val="8C2689"/>
                </a:solidFill>
                <a:latin typeface="Calibri"/>
                <a:cs typeface="Calibri"/>
              </a:rPr>
              <a:t>Number </a:t>
            </a:r>
            <a:r>
              <a:rPr sz="1400" b="1" dirty="0">
                <a:solidFill>
                  <a:srgbClr val="8C2689"/>
                </a:solidFill>
                <a:latin typeface="Calibri"/>
                <a:cs typeface="Calibri"/>
              </a:rPr>
              <a:t>of </a:t>
            </a:r>
            <a:r>
              <a:rPr sz="1400" b="1" spc="10" dirty="0">
                <a:solidFill>
                  <a:srgbClr val="8C2689"/>
                </a:solidFill>
                <a:latin typeface="Calibri"/>
                <a:cs typeface="Calibri"/>
              </a:rPr>
              <a:t>reported </a:t>
            </a:r>
            <a:r>
              <a:rPr sz="1400" b="1" spc="15" dirty="0">
                <a:solidFill>
                  <a:srgbClr val="8C2689"/>
                </a:solidFill>
                <a:latin typeface="Calibri"/>
                <a:cs typeface="Calibri"/>
              </a:rPr>
              <a:t>hepatitis </a:t>
            </a:r>
            <a:r>
              <a:rPr sz="1400" b="1" dirty="0">
                <a:solidFill>
                  <a:srgbClr val="8C2689"/>
                </a:solidFill>
                <a:latin typeface="Calibri"/>
                <a:cs typeface="Calibri"/>
              </a:rPr>
              <a:t>A </a:t>
            </a:r>
            <a:r>
              <a:rPr sz="1400" b="1" spc="20" dirty="0">
                <a:solidFill>
                  <a:srgbClr val="8C2689"/>
                </a:solidFill>
                <a:latin typeface="Calibri"/>
                <a:cs typeface="Calibri"/>
              </a:rPr>
              <a:t>virus </a:t>
            </a:r>
            <a:r>
              <a:rPr sz="1400" b="1" spc="5" dirty="0">
                <a:solidFill>
                  <a:srgbClr val="8C2689"/>
                </a:solidFill>
                <a:latin typeface="Calibri"/>
                <a:cs typeface="Calibri"/>
              </a:rPr>
              <a:t>infection </a:t>
            </a:r>
            <a:r>
              <a:rPr sz="1400" b="1" spc="15" dirty="0">
                <a:solidFill>
                  <a:srgbClr val="8C2689"/>
                </a:solidFill>
                <a:latin typeface="Calibri"/>
                <a:cs typeface="Calibri"/>
              </a:rPr>
              <a:t>cases and </a:t>
            </a:r>
            <a:r>
              <a:rPr sz="1400" b="1" spc="5" dirty="0">
                <a:solidFill>
                  <a:srgbClr val="8C2689"/>
                </a:solidFill>
                <a:latin typeface="Calibri"/>
                <a:cs typeface="Calibri"/>
              </a:rPr>
              <a:t>estimated  infections* </a:t>
            </a:r>
            <a:r>
              <a:rPr sz="1400" b="1" dirty="0">
                <a:solidFill>
                  <a:srgbClr val="8C2689"/>
                </a:solidFill>
                <a:latin typeface="Calibri"/>
                <a:cs typeface="Calibri"/>
              </a:rPr>
              <a:t>— </a:t>
            </a:r>
            <a:r>
              <a:rPr sz="1400" b="1" spc="5" dirty="0">
                <a:solidFill>
                  <a:srgbClr val="8C2689"/>
                </a:solidFill>
                <a:latin typeface="Calibri"/>
                <a:cs typeface="Calibri"/>
              </a:rPr>
              <a:t>United States,</a:t>
            </a:r>
            <a:r>
              <a:rPr sz="1400" b="1" spc="235" dirty="0">
                <a:solidFill>
                  <a:srgbClr val="8C2689"/>
                </a:solidFill>
                <a:latin typeface="Calibri"/>
                <a:cs typeface="Calibri"/>
              </a:rPr>
              <a:t> </a:t>
            </a:r>
            <a:r>
              <a:rPr sz="1400" b="1" spc="15" dirty="0">
                <a:solidFill>
                  <a:srgbClr val="8C2689"/>
                </a:solidFill>
                <a:latin typeface="Calibri"/>
                <a:cs typeface="Calibri"/>
              </a:rPr>
              <a:t>2012–2019</a:t>
            </a:r>
            <a:endParaRPr sz="1400">
              <a:latin typeface="Calibri"/>
              <a:cs typeface="Calibri"/>
            </a:endParaRPr>
          </a:p>
        </p:txBody>
      </p:sp>
      <p:sp>
        <p:nvSpPr>
          <p:cNvPr id="12" name="object 12" descr="The number of reported cases and estimated infections of hepatitis A in the United States during 2012–2019. During 2012–2015, the reported cases of hepatitis A remained constant, with a slight increase beginning in 2016 and a substantial increase in cases during 2017–2019. During 2019, the number of reported cases was 18,846, which corresponds to 37,700 estimated infections after adjusting for case underascertainment and underreporting."/>
          <p:cNvSpPr/>
          <p:nvPr/>
        </p:nvSpPr>
        <p:spPr>
          <a:xfrm>
            <a:off x="819911" y="1648967"/>
            <a:ext cx="5998463" cy="365759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37209" y="5490209"/>
            <a:ext cx="6699884" cy="0"/>
          </a:xfrm>
          <a:custGeom>
            <a:avLst/>
            <a:gdLst/>
            <a:ahLst/>
            <a:cxnLst/>
            <a:rect l="l" t="t" r="r" b="b"/>
            <a:pathLst>
              <a:path w="6699884">
                <a:moveTo>
                  <a:pt x="0" y="0"/>
                </a:moveTo>
                <a:lnTo>
                  <a:pt x="6699427" y="0"/>
                </a:lnTo>
              </a:path>
            </a:pathLst>
          </a:custGeom>
          <a:ln w="34391">
            <a:solidFill>
              <a:srgbClr val="A9A9A9"/>
            </a:solidFill>
            <a:prstDash val="dash"/>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49614" y="774644"/>
            <a:ext cx="5712460" cy="482600"/>
          </a:xfrm>
          <a:prstGeom prst="rect">
            <a:avLst/>
          </a:prstGeom>
        </p:spPr>
        <p:txBody>
          <a:bodyPr vert="horz" wrap="square" lIns="0" tIns="12700" rIns="0" bIns="0" rtlCol="0">
            <a:spAutoFit/>
          </a:bodyPr>
          <a:lstStyle/>
          <a:p>
            <a:pPr marL="12700" marR="5080" indent="-635">
              <a:lnSpc>
                <a:spcPct val="107100"/>
              </a:lnSpc>
              <a:spcBef>
                <a:spcPts val="100"/>
              </a:spcBef>
            </a:pPr>
            <a:r>
              <a:rPr sz="1400" b="1" spc="-75" dirty="0">
                <a:solidFill>
                  <a:srgbClr val="005E6D"/>
                </a:solidFill>
                <a:latin typeface="Lucida Sans"/>
                <a:cs typeface="Lucida Sans"/>
              </a:rPr>
              <a:t>Table</a:t>
            </a:r>
            <a:r>
              <a:rPr sz="1400" b="1" spc="-165" dirty="0">
                <a:solidFill>
                  <a:srgbClr val="005E6D"/>
                </a:solidFill>
                <a:latin typeface="Lucida Sans"/>
                <a:cs typeface="Lucida Sans"/>
              </a:rPr>
              <a:t> </a:t>
            </a:r>
            <a:r>
              <a:rPr sz="1400" b="1" spc="-5" dirty="0">
                <a:solidFill>
                  <a:srgbClr val="005E6D"/>
                </a:solidFill>
                <a:latin typeface="Lucida Sans"/>
                <a:cs typeface="Lucida Sans"/>
              </a:rPr>
              <a:t>1.3.</a:t>
            </a:r>
            <a:r>
              <a:rPr sz="1400" b="1" spc="-80" dirty="0">
                <a:solidFill>
                  <a:srgbClr val="005E6D"/>
                </a:solidFill>
                <a:latin typeface="Lucida Sans"/>
                <a:cs typeface="Lucida Sans"/>
              </a:rPr>
              <a:t> </a:t>
            </a:r>
            <a:r>
              <a:rPr sz="1400" b="1" spc="-10" dirty="0">
                <a:solidFill>
                  <a:srgbClr val="8C2689"/>
                </a:solidFill>
                <a:latin typeface="Lucida Sans"/>
                <a:cs typeface="Lucida Sans"/>
              </a:rPr>
              <a:t>Reported</a:t>
            </a:r>
            <a:r>
              <a:rPr sz="1400" b="1" spc="-160" dirty="0">
                <a:solidFill>
                  <a:srgbClr val="8C2689"/>
                </a:solidFill>
                <a:latin typeface="Lucida Sans"/>
                <a:cs typeface="Lucida Sans"/>
              </a:rPr>
              <a:t> </a:t>
            </a:r>
            <a:r>
              <a:rPr sz="1400" b="1" spc="-50" dirty="0">
                <a:solidFill>
                  <a:srgbClr val="8C2689"/>
                </a:solidFill>
                <a:latin typeface="Lucida Sans"/>
                <a:cs typeface="Lucida Sans"/>
              </a:rPr>
              <a:t>risk</a:t>
            </a:r>
            <a:r>
              <a:rPr sz="1400" b="1" spc="-95" dirty="0">
                <a:solidFill>
                  <a:srgbClr val="8C2689"/>
                </a:solidFill>
                <a:latin typeface="Lucida Sans"/>
                <a:cs typeface="Lucida Sans"/>
              </a:rPr>
              <a:t> </a:t>
            </a:r>
            <a:r>
              <a:rPr sz="1400" b="1" spc="-50" dirty="0">
                <a:solidFill>
                  <a:srgbClr val="8C2689"/>
                </a:solidFill>
                <a:latin typeface="Lucida Sans"/>
                <a:cs typeface="Lucida Sans"/>
              </a:rPr>
              <a:t>behaviors</a:t>
            </a:r>
            <a:r>
              <a:rPr sz="1400" b="1" spc="-105" dirty="0">
                <a:solidFill>
                  <a:srgbClr val="8C2689"/>
                </a:solidFill>
                <a:latin typeface="Lucida Sans"/>
                <a:cs typeface="Lucida Sans"/>
              </a:rPr>
              <a:t> </a:t>
            </a:r>
            <a:r>
              <a:rPr sz="1400" b="1" spc="-20" dirty="0">
                <a:solidFill>
                  <a:srgbClr val="8C2689"/>
                </a:solidFill>
                <a:latin typeface="Lucida Sans"/>
                <a:cs typeface="Lucida Sans"/>
              </a:rPr>
              <a:t>or</a:t>
            </a:r>
            <a:r>
              <a:rPr sz="1400" b="1" spc="-165" dirty="0">
                <a:solidFill>
                  <a:srgbClr val="8C2689"/>
                </a:solidFill>
                <a:latin typeface="Lucida Sans"/>
                <a:cs typeface="Lucida Sans"/>
              </a:rPr>
              <a:t> </a:t>
            </a:r>
            <a:r>
              <a:rPr sz="1400" b="1" spc="-75" dirty="0">
                <a:solidFill>
                  <a:srgbClr val="8C2689"/>
                </a:solidFill>
                <a:latin typeface="Lucida Sans"/>
                <a:cs typeface="Lucida Sans"/>
              </a:rPr>
              <a:t>exposures†</a:t>
            </a:r>
            <a:r>
              <a:rPr sz="1200" b="1" spc="-112" baseline="24305" dirty="0">
                <a:solidFill>
                  <a:srgbClr val="8C2689"/>
                </a:solidFill>
                <a:latin typeface="Lucida Sans"/>
                <a:cs typeface="Lucida Sans"/>
              </a:rPr>
              <a:t>#</a:t>
            </a:r>
            <a:r>
              <a:rPr sz="1200" b="1" spc="22" baseline="24305" dirty="0">
                <a:solidFill>
                  <a:srgbClr val="8C2689"/>
                </a:solidFill>
                <a:latin typeface="Lucida Sans"/>
                <a:cs typeface="Lucida Sans"/>
              </a:rPr>
              <a:t> </a:t>
            </a:r>
            <a:r>
              <a:rPr sz="1400" b="1" spc="-40" dirty="0">
                <a:solidFill>
                  <a:srgbClr val="8C2689"/>
                </a:solidFill>
                <a:latin typeface="Lucida Sans"/>
                <a:cs typeface="Lucida Sans"/>
              </a:rPr>
              <a:t>among</a:t>
            </a:r>
            <a:r>
              <a:rPr sz="1400" b="1" spc="-130" dirty="0">
                <a:solidFill>
                  <a:srgbClr val="8C2689"/>
                </a:solidFill>
                <a:latin typeface="Lucida Sans"/>
                <a:cs typeface="Lucida Sans"/>
              </a:rPr>
              <a:t> </a:t>
            </a:r>
            <a:r>
              <a:rPr sz="1400" b="1" spc="-25" dirty="0">
                <a:solidFill>
                  <a:srgbClr val="8C2689"/>
                </a:solidFill>
                <a:latin typeface="Lucida Sans"/>
                <a:cs typeface="Lucida Sans"/>
              </a:rPr>
              <a:t>reported  </a:t>
            </a:r>
            <a:r>
              <a:rPr sz="1400" b="1" spc="-45" dirty="0">
                <a:solidFill>
                  <a:srgbClr val="8C2689"/>
                </a:solidFill>
                <a:latin typeface="Lucida Sans"/>
                <a:cs typeface="Lucida Sans"/>
              </a:rPr>
              <a:t>cases</a:t>
            </a:r>
            <a:r>
              <a:rPr sz="1400" b="1" spc="-140" dirty="0">
                <a:solidFill>
                  <a:srgbClr val="8C2689"/>
                </a:solidFill>
                <a:latin typeface="Lucida Sans"/>
                <a:cs typeface="Lucida Sans"/>
              </a:rPr>
              <a:t> </a:t>
            </a:r>
            <a:r>
              <a:rPr sz="1400" b="1" spc="-15" dirty="0">
                <a:solidFill>
                  <a:srgbClr val="8C2689"/>
                </a:solidFill>
                <a:latin typeface="Lucida Sans"/>
                <a:cs typeface="Lucida Sans"/>
              </a:rPr>
              <a:t>of</a:t>
            </a:r>
            <a:r>
              <a:rPr sz="1400" b="1" spc="-170" dirty="0">
                <a:solidFill>
                  <a:srgbClr val="8C2689"/>
                </a:solidFill>
                <a:latin typeface="Lucida Sans"/>
                <a:cs typeface="Lucida Sans"/>
              </a:rPr>
              <a:t> </a:t>
            </a:r>
            <a:r>
              <a:rPr sz="1400" b="1" spc="-25" dirty="0">
                <a:solidFill>
                  <a:srgbClr val="8C2689"/>
                </a:solidFill>
                <a:latin typeface="Lucida Sans"/>
                <a:cs typeface="Lucida Sans"/>
              </a:rPr>
              <a:t>hepatitis</a:t>
            </a:r>
            <a:r>
              <a:rPr sz="1400" b="1" spc="-170" dirty="0">
                <a:solidFill>
                  <a:srgbClr val="8C2689"/>
                </a:solidFill>
                <a:latin typeface="Lucida Sans"/>
                <a:cs typeface="Lucida Sans"/>
              </a:rPr>
              <a:t> </a:t>
            </a:r>
            <a:r>
              <a:rPr sz="1400" b="1" dirty="0">
                <a:solidFill>
                  <a:srgbClr val="8C2689"/>
                </a:solidFill>
                <a:latin typeface="Lucida Sans"/>
                <a:cs typeface="Lucida Sans"/>
              </a:rPr>
              <a:t>A</a:t>
            </a:r>
            <a:r>
              <a:rPr sz="1400" b="1" spc="-235" dirty="0">
                <a:solidFill>
                  <a:srgbClr val="8C2689"/>
                </a:solidFill>
                <a:latin typeface="Lucida Sans"/>
                <a:cs typeface="Lucida Sans"/>
              </a:rPr>
              <a:t> </a:t>
            </a:r>
            <a:r>
              <a:rPr sz="1400" b="1" spc="-45" dirty="0">
                <a:solidFill>
                  <a:srgbClr val="8C2689"/>
                </a:solidFill>
                <a:latin typeface="Lucida Sans"/>
                <a:cs typeface="Lucida Sans"/>
              </a:rPr>
              <a:t>virus</a:t>
            </a:r>
            <a:r>
              <a:rPr sz="1400" b="1" spc="-165" dirty="0">
                <a:solidFill>
                  <a:srgbClr val="8C2689"/>
                </a:solidFill>
                <a:latin typeface="Lucida Sans"/>
                <a:cs typeface="Lucida Sans"/>
              </a:rPr>
              <a:t> </a:t>
            </a:r>
            <a:r>
              <a:rPr sz="1400" b="1" spc="-25" dirty="0">
                <a:solidFill>
                  <a:srgbClr val="8C2689"/>
                </a:solidFill>
                <a:latin typeface="Lucida Sans"/>
                <a:cs typeface="Lucida Sans"/>
              </a:rPr>
              <a:t>infection</a:t>
            </a:r>
            <a:r>
              <a:rPr sz="1400" b="1" spc="-160" dirty="0">
                <a:solidFill>
                  <a:srgbClr val="8C2689"/>
                </a:solidFill>
                <a:latin typeface="Lucida Sans"/>
                <a:cs typeface="Lucida Sans"/>
              </a:rPr>
              <a:t> </a:t>
            </a:r>
            <a:r>
              <a:rPr sz="1400" b="1" dirty="0">
                <a:solidFill>
                  <a:srgbClr val="8C2689"/>
                </a:solidFill>
                <a:latin typeface="Lucida Sans"/>
                <a:cs typeface="Lucida Sans"/>
              </a:rPr>
              <a:t>—</a:t>
            </a:r>
            <a:r>
              <a:rPr sz="1400" b="1" spc="-180" dirty="0">
                <a:solidFill>
                  <a:srgbClr val="8C2689"/>
                </a:solidFill>
                <a:latin typeface="Lucida Sans"/>
                <a:cs typeface="Lucida Sans"/>
              </a:rPr>
              <a:t> </a:t>
            </a:r>
            <a:r>
              <a:rPr sz="1400" b="1" spc="-20" dirty="0">
                <a:solidFill>
                  <a:srgbClr val="8C2689"/>
                </a:solidFill>
                <a:latin typeface="Lucida Sans"/>
                <a:cs typeface="Lucida Sans"/>
              </a:rPr>
              <a:t>United</a:t>
            </a:r>
            <a:r>
              <a:rPr sz="1400" b="1" spc="-155" dirty="0">
                <a:solidFill>
                  <a:srgbClr val="8C2689"/>
                </a:solidFill>
                <a:latin typeface="Lucida Sans"/>
                <a:cs typeface="Lucida Sans"/>
              </a:rPr>
              <a:t> </a:t>
            </a:r>
            <a:r>
              <a:rPr sz="1400" b="1" spc="15" dirty="0">
                <a:solidFill>
                  <a:srgbClr val="8C2689"/>
                </a:solidFill>
                <a:latin typeface="Lucida Sans"/>
                <a:cs typeface="Lucida Sans"/>
              </a:rPr>
              <a:t>States,</a:t>
            </a:r>
            <a:r>
              <a:rPr sz="1400" b="1" spc="-110" dirty="0">
                <a:solidFill>
                  <a:srgbClr val="8C2689"/>
                </a:solidFill>
                <a:latin typeface="Lucida Sans"/>
                <a:cs typeface="Lucida Sans"/>
              </a:rPr>
              <a:t> </a:t>
            </a:r>
            <a:r>
              <a:rPr sz="1400" b="1" spc="-45" dirty="0">
                <a:solidFill>
                  <a:srgbClr val="8C2689"/>
                </a:solidFill>
                <a:latin typeface="Lucida Sans"/>
                <a:cs typeface="Lucida Sans"/>
              </a:rPr>
              <a:t>2019</a:t>
            </a:r>
            <a:endParaRPr sz="1400">
              <a:latin typeface="Lucida Sans"/>
              <a:cs typeface="Lucida Sans"/>
            </a:endParaRPr>
          </a:p>
        </p:txBody>
      </p:sp>
      <p:sp>
        <p:nvSpPr>
          <p:cNvPr id="3" name="object 3"/>
          <p:cNvSpPr/>
          <p:nvPr/>
        </p:nvSpPr>
        <p:spPr>
          <a:xfrm>
            <a:off x="749808" y="1347216"/>
            <a:ext cx="6228587" cy="1834895"/>
          </a:xfrm>
          <a:prstGeom prst="rect">
            <a:avLst/>
          </a:prstGeom>
          <a:blipFill>
            <a:blip r:embed="rId3" cstate="print"/>
            <a:stretch>
              <a:fillRect/>
            </a:stretch>
          </a:blipFill>
        </p:spPr>
        <p:txBody>
          <a:bodyPr wrap="square" lIns="0" tIns="0" rIns="0" bIns="0" rtlCol="0"/>
          <a:lstStyle/>
          <a:p>
            <a:endParaRPr/>
          </a:p>
        </p:txBody>
      </p:sp>
      <p:graphicFrame>
        <p:nvGraphicFramePr>
          <p:cNvPr id="4" name="object 4" descr="The number of reported hepatitis A cases by availability of specific risk behavior or exposure in 2019. The categories listed in the first column are injection drug use, sexual contact, household contact (nonsexual), other contact, men who have sex with men, and international travel. The second column displays the number of case reports for which a risk was identified. The third column indicates the number of case reports for which no risk was identified. The fourth column includes the number of case reports for which risk information was missing."/>
          <p:cNvGraphicFramePr>
            <a:graphicFrameLocks noGrp="1"/>
          </p:cNvGraphicFramePr>
          <p:nvPr>
            <p:extLst>
              <p:ext uri="{D42A27DB-BD31-4B8C-83A1-F6EECF244321}">
                <p14:modId xmlns:p14="http://schemas.microsoft.com/office/powerpoint/2010/main" val="504887117"/>
              </p:ext>
            </p:extLst>
          </p:nvPr>
        </p:nvGraphicFramePr>
        <p:xfrm>
          <a:off x="776541" y="1373009"/>
          <a:ext cx="6122034" cy="1719069"/>
        </p:xfrm>
        <a:graphic>
          <a:graphicData uri="http://schemas.openxmlformats.org/drawingml/2006/table">
            <a:tbl>
              <a:tblPr firstRow="1" bandRow="1">
                <a:tableStyleId>{2D5ABB26-0587-4C30-8999-92F81FD0307C}</a:tableStyleId>
              </a:tblPr>
              <a:tblGrid>
                <a:gridCol w="2214880">
                  <a:extLst>
                    <a:ext uri="{9D8B030D-6E8A-4147-A177-3AD203B41FA5}">
                      <a16:colId xmlns:a16="http://schemas.microsoft.com/office/drawing/2014/main" val="20000"/>
                    </a:ext>
                  </a:extLst>
                </a:gridCol>
                <a:gridCol w="1302384">
                  <a:extLst>
                    <a:ext uri="{9D8B030D-6E8A-4147-A177-3AD203B41FA5}">
                      <a16:colId xmlns:a16="http://schemas.microsoft.com/office/drawing/2014/main" val="20001"/>
                    </a:ext>
                  </a:extLst>
                </a:gridCol>
                <a:gridCol w="1302385">
                  <a:extLst>
                    <a:ext uri="{9D8B030D-6E8A-4147-A177-3AD203B41FA5}">
                      <a16:colId xmlns:a16="http://schemas.microsoft.com/office/drawing/2014/main" val="20002"/>
                    </a:ext>
                  </a:extLst>
                </a:gridCol>
                <a:gridCol w="1302385">
                  <a:extLst>
                    <a:ext uri="{9D8B030D-6E8A-4147-A177-3AD203B41FA5}">
                      <a16:colId xmlns:a16="http://schemas.microsoft.com/office/drawing/2014/main" val="20003"/>
                    </a:ext>
                  </a:extLst>
                </a:gridCol>
              </a:tblGrid>
              <a:tr h="298958">
                <a:tc>
                  <a:txBody>
                    <a:bodyPr/>
                    <a:lstStyle/>
                    <a:p>
                      <a:pPr marL="57785">
                        <a:lnSpc>
                          <a:spcPct val="100000"/>
                        </a:lnSpc>
                        <a:spcBef>
                          <a:spcPts val="600"/>
                        </a:spcBef>
                      </a:pPr>
                      <a:r>
                        <a:rPr sz="900" b="1" spc="-20" dirty="0">
                          <a:solidFill>
                            <a:srgbClr val="FFFFFF"/>
                          </a:solidFill>
                          <a:latin typeface="Lucida Sans"/>
                          <a:cs typeface="Lucida Sans"/>
                        </a:rPr>
                        <a:t>Risk</a:t>
                      </a:r>
                      <a:r>
                        <a:rPr sz="900" b="1" spc="-120" dirty="0">
                          <a:solidFill>
                            <a:srgbClr val="FFFFFF"/>
                          </a:solidFill>
                          <a:latin typeface="Lucida Sans"/>
                          <a:cs typeface="Lucida Sans"/>
                        </a:rPr>
                        <a:t> </a:t>
                      </a:r>
                      <a:r>
                        <a:rPr sz="900" b="1" spc="-40" dirty="0">
                          <a:solidFill>
                            <a:srgbClr val="FFFFFF"/>
                          </a:solidFill>
                          <a:latin typeface="Lucida Sans"/>
                          <a:cs typeface="Lucida Sans"/>
                        </a:rPr>
                        <a:t>behaviors/exposures</a:t>
                      </a:r>
                      <a:endParaRPr sz="900">
                        <a:latin typeface="Lucida Sans"/>
                        <a:cs typeface="Lucida Sans"/>
                      </a:endParaRPr>
                    </a:p>
                  </a:txBody>
                  <a:tcPr marL="0" marR="0" marT="76200" marB="0">
                    <a:lnR w="19050">
                      <a:solidFill>
                        <a:srgbClr val="FFFFFF"/>
                      </a:solidFill>
                      <a:prstDash val="solid"/>
                    </a:lnR>
                    <a:solidFill>
                      <a:srgbClr val="005E6D"/>
                    </a:solidFill>
                  </a:tcPr>
                </a:tc>
                <a:tc>
                  <a:txBody>
                    <a:bodyPr/>
                    <a:lstStyle/>
                    <a:p>
                      <a:pPr marL="5715" algn="ctr">
                        <a:lnSpc>
                          <a:spcPct val="100000"/>
                        </a:lnSpc>
                        <a:spcBef>
                          <a:spcPts val="600"/>
                        </a:spcBef>
                      </a:pPr>
                      <a:r>
                        <a:rPr sz="900" b="1" spc="-20" dirty="0">
                          <a:solidFill>
                            <a:srgbClr val="FFFFFF"/>
                          </a:solidFill>
                          <a:latin typeface="Lucida Sans"/>
                          <a:cs typeface="Lucida Sans"/>
                        </a:rPr>
                        <a:t>Risk</a:t>
                      </a:r>
                      <a:r>
                        <a:rPr sz="900" b="1" spc="-125" dirty="0">
                          <a:solidFill>
                            <a:srgbClr val="FFFFFF"/>
                          </a:solidFill>
                          <a:latin typeface="Lucida Sans"/>
                          <a:cs typeface="Lucida Sans"/>
                        </a:rPr>
                        <a:t> </a:t>
                      </a:r>
                      <a:r>
                        <a:rPr sz="900" b="1" spc="-25" dirty="0">
                          <a:solidFill>
                            <a:srgbClr val="FFFFFF"/>
                          </a:solidFill>
                          <a:latin typeface="Lucida Sans"/>
                          <a:cs typeface="Lucida Sans"/>
                        </a:rPr>
                        <a:t>identified*</a:t>
                      </a:r>
                      <a:endParaRPr sz="900">
                        <a:latin typeface="Lucida Sans"/>
                        <a:cs typeface="Lucida Sans"/>
                      </a:endParaRPr>
                    </a:p>
                  </a:txBody>
                  <a:tcPr marL="0" marR="0" marT="76200" marB="0">
                    <a:lnL w="19050">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00"/>
                        </a:spcBef>
                      </a:pPr>
                      <a:r>
                        <a:rPr sz="900" b="1" spc="-20" dirty="0">
                          <a:solidFill>
                            <a:srgbClr val="FFFFFF"/>
                          </a:solidFill>
                          <a:latin typeface="Lucida Sans"/>
                          <a:cs typeface="Lucida Sans"/>
                        </a:rPr>
                        <a:t>No </a:t>
                      </a:r>
                      <a:r>
                        <a:rPr sz="900" b="1" spc="-30" dirty="0">
                          <a:solidFill>
                            <a:srgbClr val="FFFFFF"/>
                          </a:solidFill>
                          <a:latin typeface="Lucida Sans"/>
                          <a:cs typeface="Lucida Sans"/>
                        </a:rPr>
                        <a:t>risk</a:t>
                      </a:r>
                      <a:r>
                        <a:rPr sz="900" b="1" spc="-220" dirty="0">
                          <a:solidFill>
                            <a:srgbClr val="FFFFFF"/>
                          </a:solidFill>
                          <a:latin typeface="Lucida Sans"/>
                          <a:cs typeface="Lucida Sans"/>
                        </a:rPr>
                        <a:t> </a:t>
                      </a:r>
                      <a:r>
                        <a:rPr sz="900" b="1" spc="-25" dirty="0">
                          <a:solidFill>
                            <a:srgbClr val="FFFFFF"/>
                          </a:solidFill>
                          <a:latin typeface="Lucida Sans"/>
                          <a:cs typeface="Lucida Sans"/>
                        </a:rPr>
                        <a:t>identified</a:t>
                      </a:r>
                      <a:endParaRPr sz="900">
                        <a:latin typeface="Lucida Sans"/>
                        <a:cs typeface="Lucida Sans"/>
                      </a:endParaRPr>
                    </a:p>
                  </a:txBody>
                  <a:tcPr marL="0" marR="0" marT="76200" marB="0">
                    <a:lnL w="9525">
                      <a:solidFill>
                        <a:srgbClr val="FFFFFF"/>
                      </a:solidFill>
                      <a:prstDash val="solid"/>
                    </a:lnL>
                    <a:lnR w="9525">
                      <a:solidFill>
                        <a:srgbClr val="FFFFFF"/>
                      </a:solidFill>
                      <a:prstDash val="solid"/>
                    </a:lnR>
                    <a:solidFill>
                      <a:srgbClr val="005E6D"/>
                    </a:solidFill>
                  </a:tcPr>
                </a:tc>
                <a:tc>
                  <a:txBody>
                    <a:bodyPr/>
                    <a:lstStyle/>
                    <a:p>
                      <a:pPr marL="10795" algn="ctr">
                        <a:lnSpc>
                          <a:spcPct val="100000"/>
                        </a:lnSpc>
                        <a:spcBef>
                          <a:spcPts val="600"/>
                        </a:spcBef>
                      </a:pPr>
                      <a:r>
                        <a:rPr sz="900" b="1" spc="-20" dirty="0">
                          <a:solidFill>
                            <a:srgbClr val="FFFFFF"/>
                          </a:solidFill>
                          <a:latin typeface="Lucida Sans"/>
                          <a:cs typeface="Lucida Sans"/>
                        </a:rPr>
                        <a:t>Risk </a:t>
                      </a:r>
                      <a:r>
                        <a:rPr sz="900" b="1" dirty="0">
                          <a:solidFill>
                            <a:srgbClr val="FFFFFF"/>
                          </a:solidFill>
                          <a:latin typeface="Lucida Sans"/>
                          <a:cs typeface="Lucida Sans"/>
                        </a:rPr>
                        <a:t>data</a:t>
                      </a:r>
                      <a:r>
                        <a:rPr sz="900" b="1" spc="-240" dirty="0">
                          <a:solidFill>
                            <a:srgbClr val="FFFFFF"/>
                          </a:solidFill>
                          <a:latin typeface="Lucida Sans"/>
                          <a:cs typeface="Lucida Sans"/>
                        </a:rPr>
                        <a:t> </a:t>
                      </a:r>
                      <a:r>
                        <a:rPr sz="900" b="1" spc="-35" dirty="0">
                          <a:solidFill>
                            <a:srgbClr val="FFFFFF"/>
                          </a:solidFill>
                          <a:latin typeface="Lucida Sans"/>
                          <a:cs typeface="Lucida Sans"/>
                        </a:rPr>
                        <a:t>missing</a:t>
                      </a:r>
                      <a:endParaRPr sz="900">
                        <a:latin typeface="Lucida Sans"/>
                        <a:cs typeface="Lucida Sans"/>
                      </a:endParaRPr>
                    </a:p>
                  </a:txBody>
                  <a:tcPr marL="0" marR="0" marT="76200" marB="0">
                    <a:lnL w="9525">
                      <a:solidFill>
                        <a:srgbClr val="FFFFFF"/>
                      </a:solidFill>
                      <a:prstDash val="solid"/>
                    </a:lnL>
                    <a:solidFill>
                      <a:srgbClr val="005E6D"/>
                    </a:solidFill>
                  </a:tcPr>
                </a:tc>
                <a:extLst>
                  <a:ext uri="{0D108BD9-81ED-4DB2-BD59-A6C34878D82A}">
                    <a16:rowId xmlns:a16="http://schemas.microsoft.com/office/drawing/2014/main" val="10000"/>
                  </a:ext>
                </a:extLst>
              </a:tr>
              <a:tr h="231393">
                <a:tc>
                  <a:txBody>
                    <a:bodyPr/>
                    <a:lstStyle/>
                    <a:p>
                      <a:pPr marL="55880">
                        <a:lnSpc>
                          <a:spcPct val="100000"/>
                        </a:lnSpc>
                        <a:spcBef>
                          <a:spcPts val="325"/>
                        </a:spcBef>
                      </a:pPr>
                      <a:r>
                        <a:rPr sz="900" b="1" spc="-5" dirty="0">
                          <a:solidFill>
                            <a:srgbClr val="231F20"/>
                          </a:solidFill>
                          <a:latin typeface="Gill Sans MT"/>
                          <a:cs typeface="Gill Sans MT"/>
                        </a:rPr>
                        <a:t>Injection </a:t>
                      </a:r>
                      <a:r>
                        <a:rPr sz="900" b="1" spc="10" dirty="0">
                          <a:solidFill>
                            <a:srgbClr val="231F20"/>
                          </a:solidFill>
                          <a:latin typeface="Gill Sans MT"/>
                          <a:cs typeface="Gill Sans MT"/>
                        </a:rPr>
                        <a:t>drug</a:t>
                      </a:r>
                      <a:r>
                        <a:rPr sz="900" b="1" spc="-90" dirty="0">
                          <a:solidFill>
                            <a:srgbClr val="231F20"/>
                          </a:solidFill>
                          <a:latin typeface="Gill Sans MT"/>
                          <a:cs typeface="Gill Sans MT"/>
                        </a:rPr>
                        <a:t> </a:t>
                      </a:r>
                      <a:r>
                        <a:rPr sz="900" b="1" spc="15" dirty="0">
                          <a:solidFill>
                            <a:srgbClr val="231F20"/>
                          </a:solidFill>
                          <a:latin typeface="Gill Sans MT"/>
                          <a:cs typeface="Gill Sans MT"/>
                        </a:rPr>
                        <a:t>use</a:t>
                      </a:r>
                      <a:endParaRPr sz="900">
                        <a:latin typeface="Gill Sans MT"/>
                        <a:cs typeface="Gill Sans MT"/>
                      </a:endParaRPr>
                    </a:p>
                  </a:txBody>
                  <a:tcPr marL="0" marR="0" marT="41275" marB="0">
                    <a:lnR w="19050">
                      <a:solidFill>
                        <a:srgbClr val="005E6D"/>
                      </a:solidFill>
                      <a:prstDash val="solid"/>
                    </a:lnR>
                    <a:solidFill>
                      <a:srgbClr val="FFFFFF"/>
                    </a:solidFill>
                  </a:tcPr>
                </a:tc>
                <a:tc>
                  <a:txBody>
                    <a:bodyPr/>
                    <a:lstStyle/>
                    <a:p>
                      <a:pPr marL="635" algn="ctr">
                        <a:lnSpc>
                          <a:spcPct val="100000"/>
                        </a:lnSpc>
                        <a:spcBef>
                          <a:spcPts val="295"/>
                        </a:spcBef>
                      </a:pPr>
                      <a:r>
                        <a:rPr sz="900" b="1" spc="30" dirty="0">
                          <a:solidFill>
                            <a:srgbClr val="231F20"/>
                          </a:solidFill>
                          <a:latin typeface="Gill Sans MT"/>
                          <a:cs typeface="Gill Sans MT"/>
                        </a:rPr>
                        <a:t>5,017</a:t>
                      </a:r>
                      <a:endParaRPr sz="900">
                        <a:latin typeface="Gill Sans MT"/>
                        <a:cs typeface="Gill Sans MT"/>
                      </a:endParaRPr>
                    </a:p>
                  </a:txBody>
                  <a:tcPr marL="0" marR="0" marT="3746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95"/>
                        </a:spcBef>
                      </a:pPr>
                      <a:r>
                        <a:rPr sz="900" b="1" spc="30" dirty="0">
                          <a:solidFill>
                            <a:srgbClr val="231F20"/>
                          </a:solidFill>
                          <a:latin typeface="Gill Sans MT"/>
                          <a:cs typeface="Gill Sans MT"/>
                        </a:rPr>
                        <a:t>5,974</a:t>
                      </a:r>
                      <a:endParaRPr sz="900">
                        <a:latin typeface="Gill Sans MT"/>
                        <a:cs typeface="Gill Sans MT"/>
                      </a:endParaRPr>
                    </a:p>
                  </a:txBody>
                  <a:tcPr marL="0" marR="0" marT="37465" marB="0">
                    <a:lnL w="9525">
                      <a:solidFill>
                        <a:srgbClr val="005E6D"/>
                      </a:solidFill>
                      <a:prstDash val="solid"/>
                    </a:lnL>
                    <a:lnR w="9525">
                      <a:solidFill>
                        <a:srgbClr val="005E6D"/>
                      </a:solidFill>
                      <a:prstDash val="solid"/>
                    </a:lnR>
                    <a:solidFill>
                      <a:srgbClr val="FFFFFF"/>
                    </a:solidFill>
                  </a:tcPr>
                </a:tc>
                <a:tc>
                  <a:txBody>
                    <a:bodyPr/>
                    <a:lstStyle/>
                    <a:p>
                      <a:pPr marL="3810" algn="ctr">
                        <a:lnSpc>
                          <a:spcPct val="100000"/>
                        </a:lnSpc>
                        <a:spcBef>
                          <a:spcPts val="295"/>
                        </a:spcBef>
                      </a:pPr>
                      <a:r>
                        <a:rPr sz="900" b="1" spc="30" dirty="0">
                          <a:solidFill>
                            <a:srgbClr val="231F20"/>
                          </a:solidFill>
                          <a:latin typeface="Gill Sans MT"/>
                          <a:cs typeface="Gill Sans MT"/>
                        </a:rPr>
                        <a:t>7,855</a:t>
                      </a:r>
                      <a:endParaRPr sz="900">
                        <a:latin typeface="Gill Sans MT"/>
                        <a:cs typeface="Gill Sans MT"/>
                      </a:endParaRPr>
                    </a:p>
                  </a:txBody>
                  <a:tcPr marL="0" marR="0" marT="37465" marB="0">
                    <a:lnL w="9525">
                      <a:solidFill>
                        <a:srgbClr val="005E6D"/>
                      </a:solidFill>
                      <a:prstDash val="solid"/>
                    </a:lnL>
                    <a:solidFill>
                      <a:srgbClr val="FFFFFF"/>
                    </a:solidFill>
                  </a:tcPr>
                </a:tc>
                <a:extLst>
                  <a:ext uri="{0D108BD9-81ED-4DB2-BD59-A6C34878D82A}">
                    <a16:rowId xmlns:a16="http://schemas.microsoft.com/office/drawing/2014/main" val="10001"/>
                  </a:ext>
                </a:extLst>
              </a:tr>
              <a:tr h="237744">
                <a:tc>
                  <a:txBody>
                    <a:bodyPr/>
                    <a:lstStyle/>
                    <a:p>
                      <a:pPr marL="55880">
                        <a:lnSpc>
                          <a:spcPct val="100000"/>
                        </a:lnSpc>
                        <a:spcBef>
                          <a:spcPts val="345"/>
                        </a:spcBef>
                      </a:pPr>
                      <a:r>
                        <a:rPr sz="900" b="1" spc="-5" dirty="0">
                          <a:solidFill>
                            <a:srgbClr val="231F20"/>
                          </a:solidFill>
                          <a:latin typeface="Gill Sans MT"/>
                          <a:cs typeface="Gill Sans MT"/>
                        </a:rPr>
                        <a:t>Sexual </a:t>
                      </a:r>
                      <a:r>
                        <a:rPr sz="900" b="1" dirty="0">
                          <a:solidFill>
                            <a:srgbClr val="231F20"/>
                          </a:solidFill>
                          <a:latin typeface="Gill Sans MT"/>
                          <a:cs typeface="Gill Sans MT"/>
                        </a:rPr>
                        <a:t>contact</a:t>
                      </a:r>
                      <a:r>
                        <a:rPr sz="900" b="1" spc="-95" dirty="0">
                          <a:solidFill>
                            <a:srgbClr val="231F20"/>
                          </a:solidFill>
                          <a:latin typeface="Gill Sans MT"/>
                          <a:cs typeface="Gill Sans MT"/>
                        </a:rPr>
                        <a:t> </a:t>
                      </a:r>
                      <a:r>
                        <a:rPr sz="750" b="1" baseline="27777" dirty="0">
                          <a:solidFill>
                            <a:srgbClr val="231F20"/>
                          </a:solidFill>
                          <a:latin typeface="Gill Sans MT"/>
                          <a:cs typeface="Gill Sans MT"/>
                        </a:rPr>
                        <a:t>§</a:t>
                      </a:r>
                      <a:endParaRPr sz="750" baseline="27777">
                        <a:latin typeface="Gill Sans MT"/>
                        <a:cs typeface="Gill Sans MT"/>
                      </a:endParaRPr>
                    </a:p>
                  </a:txBody>
                  <a:tcPr marL="0" marR="0" marT="43815" marB="0">
                    <a:lnR w="19050">
                      <a:solidFill>
                        <a:srgbClr val="005E6D"/>
                      </a:solidFill>
                      <a:prstDash val="solid"/>
                    </a:lnR>
                    <a:solidFill>
                      <a:srgbClr val="E5EEF0"/>
                    </a:solidFill>
                  </a:tcPr>
                </a:tc>
                <a:tc>
                  <a:txBody>
                    <a:bodyPr/>
                    <a:lstStyle/>
                    <a:p>
                      <a:pPr marL="2540" algn="ctr">
                        <a:lnSpc>
                          <a:spcPct val="100000"/>
                        </a:lnSpc>
                        <a:spcBef>
                          <a:spcPts val="345"/>
                        </a:spcBef>
                      </a:pPr>
                      <a:r>
                        <a:rPr sz="900" b="1" spc="30" dirty="0">
                          <a:solidFill>
                            <a:srgbClr val="231F20"/>
                          </a:solidFill>
                          <a:latin typeface="Gill Sans MT"/>
                          <a:cs typeface="Gill Sans MT"/>
                        </a:rPr>
                        <a:t>693</a:t>
                      </a:r>
                      <a:endParaRPr sz="900">
                        <a:latin typeface="Gill Sans MT"/>
                        <a:cs typeface="Gill Sans MT"/>
                      </a:endParaRPr>
                    </a:p>
                  </a:txBody>
                  <a:tcPr marL="0" marR="0" marT="438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45"/>
                        </a:spcBef>
                      </a:pPr>
                      <a:r>
                        <a:rPr sz="900" b="1" spc="30" dirty="0">
                          <a:solidFill>
                            <a:srgbClr val="231F20"/>
                          </a:solidFill>
                          <a:latin typeface="Gill Sans MT"/>
                          <a:cs typeface="Gill Sans MT"/>
                        </a:rPr>
                        <a:t>6,928</a:t>
                      </a:r>
                      <a:endParaRPr sz="900">
                        <a:latin typeface="Gill Sans MT"/>
                        <a:cs typeface="Gill Sans MT"/>
                      </a:endParaRPr>
                    </a:p>
                  </a:txBody>
                  <a:tcPr marL="0" marR="0" marT="43815" marB="0">
                    <a:lnL w="9525">
                      <a:solidFill>
                        <a:srgbClr val="005E6D"/>
                      </a:solidFill>
                      <a:prstDash val="solid"/>
                    </a:lnL>
                    <a:lnR w="9525">
                      <a:solidFill>
                        <a:srgbClr val="005E6D"/>
                      </a:solidFill>
                      <a:prstDash val="solid"/>
                    </a:lnR>
                    <a:solidFill>
                      <a:srgbClr val="E5EEF0"/>
                    </a:solidFill>
                  </a:tcPr>
                </a:tc>
                <a:tc>
                  <a:txBody>
                    <a:bodyPr/>
                    <a:lstStyle/>
                    <a:p>
                      <a:pPr marL="4445" algn="ctr">
                        <a:lnSpc>
                          <a:spcPct val="100000"/>
                        </a:lnSpc>
                        <a:spcBef>
                          <a:spcPts val="345"/>
                        </a:spcBef>
                      </a:pPr>
                      <a:r>
                        <a:rPr sz="900" b="1" spc="30" dirty="0">
                          <a:solidFill>
                            <a:srgbClr val="231F20"/>
                          </a:solidFill>
                          <a:latin typeface="Gill Sans MT"/>
                          <a:cs typeface="Gill Sans MT"/>
                        </a:rPr>
                        <a:t>11,225</a:t>
                      </a:r>
                      <a:endParaRPr sz="900">
                        <a:latin typeface="Gill Sans MT"/>
                        <a:cs typeface="Gill Sans MT"/>
                      </a:endParaRPr>
                    </a:p>
                  </a:txBody>
                  <a:tcPr marL="0" marR="0" marT="43815" marB="0">
                    <a:lnL w="9525">
                      <a:solidFill>
                        <a:srgbClr val="005E6D"/>
                      </a:solidFill>
                      <a:prstDash val="solid"/>
                    </a:lnL>
                    <a:solidFill>
                      <a:srgbClr val="E5EEF0"/>
                    </a:solidFill>
                  </a:tcPr>
                </a:tc>
                <a:extLst>
                  <a:ext uri="{0D108BD9-81ED-4DB2-BD59-A6C34878D82A}">
                    <a16:rowId xmlns:a16="http://schemas.microsoft.com/office/drawing/2014/main" val="10002"/>
                  </a:ext>
                </a:extLst>
              </a:tr>
              <a:tr h="237743">
                <a:tc>
                  <a:txBody>
                    <a:bodyPr/>
                    <a:lstStyle/>
                    <a:p>
                      <a:pPr marL="57785">
                        <a:lnSpc>
                          <a:spcPct val="100000"/>
                        </a:lnSpc>
                        <a:spcBef>
                          <a:spcPts val="345"/>
                        </a:spcBef>
                      </a:pPr>
                      <a:r>
                        <a:rPr sz="900" b="1" spc="-5" dirty="0">
                          <a:solidFill>
                            <a:srgbClr val="231F20"/>
                          </a:solidFill>
                          <a:latin typeface="Gill Sans MT"/>
                          <a:cs typeface="Gill Sans MT"/>
                        </a:rPr>
                        <a:t>Household </a:t>
                      </a:r>
                      <a:r>
                        <a:rPr sz="900" b="1" dirty="0">
                          <a:solidFill>
                            <a:srgbClr val="231F20"/>
                          </a:solidFill>
                          <a:latin typeface="Gill Sans MT"/>
                          <a:cs typeface="Gill Sans MT"/>
                        </a:rPr>
                        <a:t>contact </a:t>
                      </a:r>
                      <a:r>
                        <a:rPr sz="900" b="1" spc="-5" dirty="0">
                          <a:solidFill>
                            <a:srgbClr val="231F20"/>
                          </a:solidFill>
                          <a:latin typeface="Gill Sans MT"/>
                          <a:cs typeface="Gill Sans MT"/>
                        </a:rPr>
                        <a:t>(non-sexual)</a:t>
                      </a:r>
                      <a:r>
                        <a:rPr sz="900" b="1" spc="-114" dirty="0">
                          <a:solidFill>
                            <a:srgbClr val="231F20"/>
                          </a:solidFill>
                          <a:latin typeface="Gill Sans MT"/>
                          <a:cs typeface="Gill Sans MT"/>
                        </a:rPr>
                        <a:t> </a:t>
                      </a:r>
                      <a:r>
                        <a:rPr sz="750" b="1" baseline="27777" dirty="0">
                          <a:solidFill>
                            <a:srgbClr val="231F20"/>
                          </a:solidFill>
                          <a:latin typeface="Gill Sans MT"/>
                          <a:cs typeface="Gill Sans MT"/>
                        </a:rPr>
                        <a:t>§</a:t>
                      </a:r>
                      <a:endParaRPr sz="750" baseline="27777">
                        <a:latin typeface="Gill Sans MT"/>
                        <a:cs typeface="Gill Sans MT"/>
                      </a:endParaRPr>
                    </a:p>
                  </a:txBody>
                  <a:tcPr marL="0" marR="0" marT="43815" marB="0">
                    <a:lnR w="19050">
                      <a:solidFill>
                        <a:srgbClr val="005E6D"/>
                      </a:solidFill>
                      <a:prstDash val="solid"/>
                    </a:lnR>
                    <a:solidFill>
                      <a:srgbClr val="FFFFFF"/>
                    </a:solidFill>
                  </a:tcPr>
                </a:tc>
                <a:tc>
                  <a:txBody>
                    <a:bodyPr/>
                    <a:lstStyle/>
                    <a:p>
                      <a:pPr marL="2540" algn="ctr">
                        <a:lnSpc>
                          <a:spcPct val="100000"/>
                        </a:lnSpc>
                        <a:spcBef>
                          <a:spcPts val="345"/>
                        </a:spcBef>
                      </a:pPr>
                      <a:r>
                        <a:rPr sz="900" b="1" spc="30" dirty="0">
                          <a:solidFill>
                            <a:srgbClr val="231F20"/>
                          </a:solidFill>
                          <a:latin typeface="Gill Sans MT"/>
                          <a:cs typeface="Gill Sans MT"/>
                        </a:rPr>
                        <a:t>563</a:t>
                      </a:r>
                      <a:endParaRPr sz="900" dirty="0">
                        <a:latin typeface="Gill Sans MT"/>
                        <a:cs typeface="Gill Sans MT"/>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45"/>
                        </a:spcBef>
                      </a:pPr>
                      <a:r>
                        <a:rPr sz="900" b="1" spc="30" dirty="0">
                          <a:solidFill>
                            <a:srgbClr val="231F20"/>
                          </a:solidFill>
                          <a:latin typeface="Gill Sans MT"/>
                          <a:cs typeface="Gill Sans MT"/>
                        </a:rPr>
                        <a:t>7,058</a:t>
                      </a:r>
                      <a:endParaRPr sz="900" dirty="0">
                        <a:latin typeface="Gill Sans MT"/>
                        <a:cs typeface="Gill Sans MT"/>
                      </a:endParaRPr>
                    </a:p>
                  </a:txBody>
                  <a:tcPr marL="0" marR="0" marT="43815" marB="0">
                    <a:lnL w="9525">
                      <a:solidFill>
                        <a:srgbClr val="005E6D"/>
                      </a:solidFill>
                      <a:prstDash val="solid"/>
                    </a:lnL>
                    <a:lnR w="9525">
                      <a:solidFill>
                        <a:srgbClr val="005E6D"/>
                      </a:solidFill>
                      <a:prstDash val="solid"/>
                    </a:lnR>
                    <a:solidFill>
                      <a:srgbClr val="FFFFFF"/>
                    </a:solidFill>
                  </a:tcPr>
                </a:tc>
                <a:tc>
                  <a:txBody>
                    <a:bodyPr/>
                    <a:lstStyle/>
                    <a:p>
                      <a:pPr marL="4445" algn="ctr">
                        <a:lnSpc>
                          <a:spcPct val="100000"/>
                        </a:lnSpc>
                        <a:spcBef>
                          <a:spcPts val="345"/>
                        </a:spcBef>
                      </a:pPr>
                      <a:r>
                        <a:rPr sz="900" b="1" spc="30" dirty="0">
                          <a:solidFill>
                            <a:srgbClr val="231F20"/>
                          </a:solidFill>
                          <a:latin typeface="Gill Sans MT"/>
                          <a:cs typeface="Gill Sans MT"/>
                        </a:rPr>
                        <a:t>11,225</a:t>
                      </a:r>
                      <a:endParaRPr sz="900">
                        <a:latin typeface="Gill Sans MT"/>
                        <a:cs typeface="Gill Sans MT"/>
                      </a:endParaRPr>
                    </a:p>
                  </a:txBody>
                  <a:tcPr marL="0" marR="0" marT="43815" marB="0">
                    <a:lnL w="9525">
                      <a:solidFill>
                        <a:srgbClr val="005E6D"/>
                      </a:solidFill>
                      <a:prstDash val="solid"/>
                    </a:lnL>
                    <a:solidFill>
                      <a:srgbClr val="FFFFFF"/>
                    </a:solidFill>
                  </a:tcPr>
                </a:tc>
                <a:extLst>
                  <a:ext uri="{0D108BD9-81ED-4DB2-BD59-A6C34878D82A}">
                    <a16:rowId xmlns:a16="http://schemas.microsoft.com/office/drawing/2014/main" val="10003"/>
                  </a:ext>
                </a:extLst>
              </a:tr>
              <a:tr h="237744">
                <a:tc>
                  <a:txBody>
                    <a:bodyPr/>
                    <a:lstStyle/>
                    <a:p>
                      <a:pPr marL="57785">
                        <a:lnSpc>
                          <a:spcPct val="100000"/>
                        </a:lnSpc>
                        <a:spcBef>
                          <a:spcPts val="345"/>
                        </a:spcBef>
                      </a:pPr>
                      <a:r>
                        <a:rPr sz="900" b="1" spc="-25" dirty="0">
                          <a:solidFill>
                            <a:srgbClr val="231F20"/>
                          </a:solidFill>
                          <a:latin typeface="Gill Sans MT"/>
                          <a:cs typeface="Gill Sans MT"/>
                        </a:rPr>
                        <a:t>Other </a:t>
                      </a:r>
                      <a:r>
                        <a:rPr sz="900" b="1" dirty="0">
                          <a:solidFill>
                            <a:srgbClr val="231F20"/>
                          </a:solidFill>
                          <a:latin typeface="Gill Sans MT"/>
                          <a:cs typeface="Gill Sans MT"/>
                        </a:rPr>
                        <a:t>contact</a:t>
                      </a:r>
                      <a:r>
                        <a:rPr sz="900" b="1" spc="-100" dirty="0">
                          <a:solidFill>
                            <a:srgbClr val="231F20"/>
                          </a:solidFill>
                          <a:latin typeface="Gill Sans MT"/>
                          <a:cs typeface="Gill Sans MT"/>
                        </a:rPr>
                        <a:t> </a:t>
                      </a:r>
                      <a:r>
                        <a:rPr sz="750" b="1" baseline="27777" dirty="0">
                          <a:solidFill>
                            <a:srgbClr val="231F20"/>
                          </a:solidFill>
                          <a:latin typeface="Gill Sans MT"/>
                          <a:cs typeface="Gill Sans MT"/>
                        </a:rPr>
                        <a:t>§</a:t>
                      </a:r>
                      <a:endParaRPr sz="750" baseline="27777">
                        <a:latin typeface="Gill Sans MT"/>
                        <a:cs typeface="Gill Sans MT"/>
                      </a:endParaRPr>
                    </a:p>
                  </a:txBody>
                  <a:tcPr marL="0" marR="0" marT="43815" marB="0">
                    <a:lnR w="19050">
                      <a:solidFill>
                        <a:srgbClr val="005E6D"/>
                      </a:solidFill>
                      <a:prstDash val="solid"/>
                    </a:lnR>
                    <a:solidFill>
                      <a:srgbClr val="E5EEF0"/>
                    </a:solidFill>
                  </a:tcPr>
                </a:tc>
                <a:tc>
                  <a:txBody>
                    <a:bodyPr/>
                    <a:lstStyle/>
                    <a:p>
                      <a:pPr marL="2540" algn="ctr">
                        <a:lnSpc>
                          <a:spcPct val="100000"/>
                        </a:lnSpc>
                        <a:spcBef>
                          <a:spcPts val="345"/>
                        </a:spcBef>
                      </a:pPr>
                      <a:r>
                        <a:rPr sz="900" b="1" spc="30" dirty="0">
                          <a:solidFill>
                            <a:srgbClr val="231F20"/>
                          </a:solidFill>
                          <a:latin typeface="Gill Sans MT"/>
                          <a:cs typeface="Gill Sans MT"/>
                        </a:rPr>
                        <a:t>773</a:t>
                      </a:r>
                      <a:endParaRPr sz="900">
                        <a:latin typeface="Gill Sans MT"/>
                        <a:cs typeface="Gill Sans MT"/>
                      </a:endParaRPr>
                    </a:p>
                  </a:txBody>
                  <a:tcPr marL="0" marR="0" marT="438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45"/>
                        </a:spcBef>
                      </a:pPr>
                      <a:r>
                        <a:rPr sz="900" b="1" spc="30" dirty="0">
                          <a:solidFill>
                            <a:srgbClr val="231F20"/>
                          </a:solidFill>
                          <a:latin typeface="Gill Sans MT"/>
                          <a:cs typeface="Gill Sans MT"/>
                        </a:rPr>
                        <a:t>6,848</a:t>
                      </a:r>
                      <a:endParaRPr sz="900">
                        <a:latin typeface="Gill Sans MT"/>
                        <a:cs typeface="Gill Sans MT"/>
                      </a:endParaRPr>
                    </a:p>
                  </a:txBody>
                  <a:tcPr marL="0" marR="0" marT="43815" marB="0">
                    <a:lnL w="9525">
                      <a:solidFill>
                        <a:srgbClr val="005E6D"/>
                      </a:solidFill>
                      <a:prstDash val="solid"/>
                    </a:lnL>
                    <a:lnR w="9525">
                      <a:solidFill>
                        <a:srgbClr val="005E6D"/>
                      </a:solidFill>
                      <a:prstDash val="solid"/>
                    </a:lnR>
                    <a:solidFill>
                      <a:srgbClr val="E5EEF0"/>
                    </a:solidFill>
                  </a:tcPr>
                </a:tc>
                <a:tc>
                  <a:txBody>
                    <a:bodyPr/>
                    <a:lstStyle/>
                    <a:p>
                      <a:pPr marL="4445" algn="ctr">
                        <a:lnSpc>
                          <a:spcPct val="100000"/>
                        </a:lnSpc>
                        <a:spcBef>
                          <a:spcPts val="345"/>
                        </a:spcBef>
                      </a:pPr>
                      <a:r>
                        <a:rPr sz="900" b="1" spc="30" dirty="0">
                          <a:solidFill>
                            <a:srgbClr val="231F20"/>
                          </a:solidFill>
                          <a:latin typeface="Gill Sans MT"/>
                          <a:cs typeface="Gill Sans MT"/>
                        </a:rPr>
                        <a:t>11,225</a:t>
                      </a:r>
                      <a:endParaRPr sz="900">
                        <a:latin typeface="Gill Sans MT"/>
                        <a:cs typeface="Gill Sans MT"/>
                      </a:endParaRPr>
                    </a:p>
                  </a:txBody>
                  <a:tcPr marL="0" marR="0" marT="43815" marB="0">
                    <a:lnL w="9525">
                      <a:solidFill>
                        <a:srgbClr val="005E6D"/>
                      </a:solidFill>
                      <a:prstDash val="solid"/>
                    </a:lnL>
                    <a:solidFill>
                      <a:srgbClr val="E5EEF0"/>
                    </a:solidFill>
                  </a:tcPr>
                </a:tc>
                <a:extLst>
                  <a:ext uri="{0D108BD9-81ED-4DB2-BD59-A6C34878D82A}">
                    <a16:rowId xmlns:a16="http://schemas.microsoft.com/office/drawing/2014/main" val="10004"/>
                  </a:ext>
                </a:extLst>
              </a:tr>
              <a:tr h="237743">
                <a:tc>
                  <a:txBody>
                    <a:bodyPr/>
                    <a:lstStyle/>
                    <a:p>
                      <a:pPr marL="57785">
                        <a:lnSpc>
                          <a:spcPct val="100000"/>
                        </a:lnSpc>
                        <a:spcBef>
                          <a:spcPts val="345"/>
                        </a:spcBef>
                      </a:pPr>
                      <a:r>
                        <a:rPr sz="900" b="1" spc="20" dirty="0">
                          <a:solidFill>
                            <a:srgbClr val="231F20"/>
                          </a:solidFill>
                          <a:latin typeface="Gill Sans MT"/>
                          <a:cs typeface="Gill Sans MT"/>
                        </a:rPr>
                        <a:t>Menwho </a:t>
                      </a:r>
                      <a:r>
                        <a:rPr sz="900" b="1" spc="-5" dirty="0">
                          <a:solidFill>
                            <a:srgbClr val="231F20"/>
                          </a:solidFill>
                          <a:latin typeface="Gill Sans MT"/>
                          <a:cs typeface="Gill Sans MT"/>
                        </a:rPr>
                        <a:t>have sex with </a:t>
                      </a:r>
                      <a:r>
                        <a:rPr sz="900" b="1" spc="-15" dirty="0">
                          <a:solidFill>
                            <a:srgbClr val="231F20"/>
                          </a:solidFill>
                          <a:latin typeface="Gill Sans MT"/>
                          <a:cs typeface="Gill Sans MT"/>
                        </a:rPr>
                        <a:t>men</a:t>
                      </a:r>
                      <a:r>
                        <a:rPr sz="900" b="1" spc="50" dirty="0">
                          <a:solidFill>
                            <a:srgbClr val="231F20"/>
                          </a:solidFill>
                          <a:latin typeface="Gill Sans MT"/>
                          <a:cs typeface="Gill Sans MT"/>
                        </a:rPr>
                        <a:t> </a:t>
                      </a:r>
                      <a:r>
                        <a:rPr sz="750" b="1" baseline="27777" dirty="0">
                          <a:solidFill>
                            <a:srgbClr val="231F20"/>
                          </a:solidFill>
                          <a:latin typeface="Gill Sans MT"/>
                          <a:cs typeface="Gill Sans MT"/>
                        </a:rPr>
                        <a:t>¶</a:t>
                      </a:r>
                      <a:endParaRPr sz="750" baseline="27777">
                        <a:latin typeface="Gill Sans MT"/>
                        <a:cs typeface="Gill Sans MT"/>
                      </a:endParaRPr>
                    </a:p>
                  </a:txBody>
                  <a:tcPr marL="0" marR="0" marT="43815" marB="0">
                    <a:lnR w="19050">
                      <a:solidFill>
                        <a:srgbClr val="005E6D"/>
                      </a:solidFill>
                      <a:prstDash val="solid"/>
                    </a:lnR>
                    <a:solidFill>
                      <a:srgbClr val="FFFFFF"/>
                    </a:solidFill>
                  </a:tcPr>
                </a:tc>
                <a:tc>
                  <a:txBody>
                    <a:bodyPr/>
                    <a:lstStyle/>
                    <a:p>
                      <a:pPr marL="2540" algn="ctr">
                        <a:lnSpc>
                          <a:spcPct val="100000"/>
                        </a:lnSpc>
                        <a:spcBef>
                          <a:spcPts val="345"/>
                        </a:spcBef>
                      </a:pPr>
                      <a:r>
                        <a:rPr sz="900" b="1" spc="30" dirty="0">
                          <a:solidFill>
                            <a:srgbClr val="231F20"/>
                          </a:solidFill>
                          <a:latin typeface="Gill Sans MT"/>
                          <a:cs typeface="Gill Sans MT"/>
                        </a:rPr>
                        <a:t>201</a:t>
                      </a:r>
                      <a:endParaRPr sz="900">
                        <a:latin typeface="Gill Sans MT"/>
                        <a:cs typeface="Gill Sans MT"/>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45"/>
                        </a:spcBef>
                      </a:pPr>
                      <a:r>
                        <a:rPr sz="900" b="1" spc="30" dirty="0">
                          <a:solidFill>
                            <a:srgbClr val="231F20"/>
                          </a:solidFill>
                          <a:latin typeface="Gill Sans MT"/>
                          <a:cs typeface="Gill Sans MT"/>
                        </a:rPr>
                        <a:t>2,479</a:t>
                      </a:r>
                      <a:endParaRPr sz="900">
                        <a:latin typeface="Gill Sans MT"/>
                        <a:cs typeface="Gill Sans MT"/>
                      </a:endParaRPr>
                    </a:p>
                  </a:txBody>
                  <a:tcPr marL="0" marR="0" marT="43815" marB="0">
                    <a:lnL w="9525">
                      <a:solidFill>
                        <a:srgbClr val="005E6D"/>
                      </a:solidFill>
                      <a:prstDash val="solid"/>
                    </a:lnL>
                    <a:lnR w="9525">
                      <a:solidFill>
                        <a:srgbClr val="005E6D"/>
                      </a:solidFill>
                      <a:prstDash val="solid"/>
                    </a:lnR>
                    <a:solidFill>
                      <a:srgbClr val="FFFFFF"/>
                    </a:solidFill>
                  </a:tcPr>
                </a:tc>
                <a:tc>
                  <a:txBody>
                    <a:bodyPr/>
                    <a:lstStyle/>
                    <a:p>
                      <a:pPr marL="4445" algn="ctr">
                        <a:lnSpc>
                          <a:spcPct val="100000"/>
                        </a:lnSpc>
                        <a:spcBef>
                          <a:spcPts val="345"/>
                        </a:spcBef>
                      </a:pPr>
                      <a:r>
                        <a:rPr sz="900" b="1" spc="30" dirty="0">
                          <a:solidFill>
                            <a:srgbClr val="231F20"/>
                          </a:solidFill>
                          <a:latin typeface="Gill Sans MT"/>
                          <a:cs typeface="Gill Sans MT"/>
                        </a:rPr>
                        <a:t>9,144</a:t>
                      </a:r>
                      <a:endParaRPr sz="900">
                        <a:latin typeface="Gill Sans MT"/>
                        <a:cs typeface="Gill Sans MT"/>
                      </a:endParaRPr>
                    </a:p>
                  </a:txBody>
                  <a:tcPr marL="0" marR="0" marT="43815" marB="0">
                    <a:lnL w="9525">
                      <a:solidFill>
                        <a:srgbClr val="005E6D"/>
                      </a:solidFill>
                      <a:prstDash val="solid"/>
                    </a:lnL>
                    <a:solidFill>
                      <a:srgbClr val="FFFFFF"/>
                    </a:solidFill>
                  </a:tcPr>
                </a:tc>
                <a:extLst>
                  <a:ext uri="{0D108BD9-81ED-4DB2-BD59-A6C34878D82A}">
                    <a16:rowId xmlns:a16="http://schemas.microsoft.com/office/drawing/2014/main" val="10005"/>
                  </a:ext>
                </a:extLst>
              </a:tr>
              <a:tr h="237744">
                <a:tc>
                  <a:txBody>
                    <a:bodyPr/>
                    <a:lstStyle/>
                    <a:p>
                      <a:pPr marL="57785">
                        <a:lnSpc>
                          <a:spcPct val="100000"/>
                        </a:lnSpc>
                        <a:spcBef>
                          <a:spcPts val="345"/>
                        </a:spcBef>
                      </a:pPr>
                      <a:r>
                        <a:rPr sz="900" b="1" spc="-5" dirty="0">
                          <a:solidFill>
                            <a:srgbClr val="231F20"/>
                          </a:solidFill>
                          <a:latin typeface="Gill Sans MT"/>
                          <a:cs typeface="Gill Sans MT"/>
                        </a:rPr>
                        <a:t>International</a:t>
                      </a:r>
                      <a:r>
                        <a:rPr sz="900" b="1" spc="-70" dirty="0">
                          <a:solidFill>
                            <a:srgbClr val="231F20"/>
                          </a:solidFill>
                          <a:latin typeface="Gill Sans MT"/>
                          <a:cs typeface="Gill Sans MT"/>
                        </a:rPr>
                        <a:t> </a:t>
                      </a:r>
                      <a:r>
                        <a:rPr sz="900" b="1" spc="-20" dirty="0">
                          <a:solidFill>
                            <a:srgbClr val="231F20"/>
                          </a:solidFill>
                          <a:latin typeface="Gill Sans MT"/>
                          <a:cs typeface="Gill Sans MT"/>
                        </a:rPr>
                        <a:t>travel</a:t>
                      </a:r>
                      <a:endParaRPr sz="900">
                        <a:latin typeface="Gill Sans MT"/>
                        <a:cs typeface="Gill Sans MT"/>
                      </a:endParaRPr>
                    </a:p>
                  </a:txBody>
                  <a:tcPr marL="0" marR="0" marT="43815" marB="0">
                    <a:lnR w="19050">
                      <a:solidFill>
                        <a:srgbClr val="005E6D"/>
                      </a:solidFill>
                      <a:prstDash val="solid"/>
                    </a:lnR>
                    <a:solidFill>
                      <a:srgbClr val="E5EEF0"/>
                    </a:solidFill>
                  </a:tcPr>
                </a:tc>
                <a:tc>
                  <a:txBody>
                    <a:bodyPr/>
                    <a:lstStyle/>
                    <a:p>
                      <a:pPr marL="2540" algn="ctr">
                        <a:lnSpc>
                          <a:spcPct val="100000"/>
                        </a:lnSpc>
                        <a:spcBef>
                          <a:spcPts val="345"/>
                        </a:spcBef>
                      </a:pPr>
                      <a:r>
                        <a:rPr sz="900" b="1" spc="30" dirty="0">
                          <a:solidFill>
                            <a:srgbClr val="231F20"/>
                          </a:solidFill>
                          <a:latin typeface="Gill Sans MT"/>
                          <a:cs typeface="Gill Sans MT"/>
                        </a:rPr>
                        <a:t>159</a:t>
                      </a:r>
                      <a:endParaRPr sz="900">
                        <a:latin typeface="Gill Sans MT"/>
                        <a:cs typeface="Gill Sans MT"/>
                      </a:endParaRPr>
                    </a:p>
                  </a:txBody>
                  <a:tcPr marL="0" marR="0" marT="438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45"/>
                        </a:spcBef>
                      </a:pPr>
                      <a:r>
                        <a:rPr sz="900" b="1" spc="30" dirty="0">
                          <a:solidFill>
                            <a:srgbClr val="231F20"/>
                          </a:solidFill>
                          <a:latin typeface="Gill Sans MT"/>
                          <a:cs typeface="Gill Sans MT"/>
                        </a:rPr>
                        <a:t>9,836</a:t>
                      </a:r>
                      <a:endParaRPr sz="900">
                        <a:latin typeface="Gill Sans MT"/>
                        <a:cs typeface="Gill Sans MT"/>
                      </a:endParaRPr>
                    </a:p>
                  </a:txBody>
                  <a:tcPr marL="0" marR="0" marT="43815" marB="0">
                    <a:lnL w="9525">
                      <a:solidFill>
                        <a:srgbClr val="005E6D"/>
                      </a:solidFill>
                      <a:prstDash val="solid"/>
                    </a:lnL>
                    <a:lnR w="9525">
                      <a:solidFill>
                        <a:srgbClr val="005E6D"/>
                      </a:solidFill>
                      <a:prstDash val="solid"/>
                    </a:lnR>
                    <a:solidFill>
                      <a:srgbClr val="E5EEF0"/>
                    </a:solidFill>
                  </a:tcPr>
                </a:tc>
                <a:tc>
                  <a:txBody>
                    <a:bodyPr/>
                    <a:lstStyle/>
                    <a:p>
                      <a:pPr marL="4445" algn="ctr">
                        <a:lnSpc>
                          <a:spcPct val="100000"/>
                        </a:lnSpc>
                        <a:spcBef>
                          <a:spcPts val="345"/>
                        </a:spcBef>
                      </a:pPr>
                      <a:r>
                        <a:rPr sz="900" b="1" spc="30" dirty="0">
                          <a:solidFill>
                            <a:srgbClr val="231F20"/>
                          </a:solidFill>
                          <a:latin typeface="Gill Sans MT"/>
                          <a:cs typeface="Gill Sans MT"/>
                        </a:rPr>
                        <a:t>8,851</a:t>
                      </a:r>
                      <a:endParaRPr sz="900" dirty="0">
                        <a:latin typeface="Gill Sans MT"/>
                        <a:cs typeface="Gill Sans MT"/>
                      </a:endParaRPr>
                    </a:p>
                  </a:txBody>
                  <a:tcPr marL="0" marR="0" marT="43815" marB="0">
                    <a:lnL w="9525">
                      <a:solidFill>
                        <a:srgbClr val="005E6D"/>
                      </a:solidFill>
                      <a:prstDash val="solid"/>
                    </a:lnL>
                    <a:solidFill>
                      <a:srgbClr val="E5EEF0"/>
                    </a:solidFill>
                  </a:tcPr>
                </a:tc>
                <a:extLst>
                  <a:ext uri="{0D108BD9-81ED-4DB2-BD59-A6C34878D82A}">
                    <a16:rowId xmlns:a16="http://schemas.microsoft.com/office/drawing/2014/main" val="10006"/>
                  </a:ext>
                </a:extLst>
              </a:tr>
            </a:tbl>
          </a:graphicData>
        </a:graphic>
      </p:graphicFrame>
      <p:sp>
        <p:nvSpPr>
          <p:cNvPr id="5" name="object 5"/>
          <p:cNvSpPr txBox="1"/>
          <p:nvPr/>
        </p:nvSpPr>
        <p:spPr>
          <a:xfrm>
            <a:off x="763330" y="3192803"/>
            <a:ext cx="1984375" cy="1002665"/>
          </a:xfrm>
          <a:prstGeom prst="rect">
            <a:avLst/>
          </a:prstGeom>
        </p:spPr>
        <p:txBody>
          <a:bodyPr vert="horz" wrap="square" lIns="0" tIns="12700" rIns="0" bIns="0" rtlCol="0">
            <a:spAutoFit/>
          </a:bodyPr>
          <a:lstStyle/>
          <a:p>
            <a:pPr marL="12700" marR="234315">
              <a:lnSpc>
                <a:spcPct val="107100"/>
              </a:lnSpc>
              <a:spcBef>
                <a:spcPts val="100"/>
              </a:spcBef>
            </a:pPr>
            <a:r>
              <a:rPr sz="700" spc="-25" dirty="0">
                <a:solidFill>
                  <a:srgbClr val="231F20"/>
                </a:solidFill>
                <a:latin typeface="Century Gothic"/>
                <a:cs typeface="Century Gothic"/>
              </a:rPr>
              <a:t>Source: </a:t>
            </a:r>
            <a:r>
              <a:rPr sz="700" spc="-75" dirty="0">
                <a:solidFill>
                  <a:srgbClr val="231F20"/>
                </a:solidFill>
                <a:latin typeface="Century Gothic"/>
                <a:cs typeface="Century Gothic"/>
              </a:rPr>
              <a:t>CDC, </a:t>
            </a:r>
            <a:r>
              <a:rPr sz="700" spc="-25" dirty="0">
                <a:solidFill>
                  <a:srgbClr val="231F20"/>
                </a:solidFill>
                <a:latin typeface="Century Gothic"/>
                <a:cs typeface="Century Gothic"/>
              </a:rPr>
              <a:t>Nationally </a:t>
            </a:r>
            <a:r>
              <a:rPr sz="700" spc="-2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5"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a:p>
            <a:pPr marL="12700" marR="5080">
              <a:lnSpc>
                <a:spcPct val="107100"/>
              </a:lnSpc>
              <a:spcBef>
                <a:spcPts val="505"/>
              </a:spcBef>
            </a:pPr>
            <a:r>
              <a:rPr sz="700" spc="-5" dirty="0">
                <a:solidFill>
                  <a:srgbClr val="231F20"/>
                </a:solidFill>
                <a:latin typeface="Century Gothic"/>
                <a:cs typeface="Century Gothic"/>
              </a:rPr>
              <a:t>*</a:t>
            </a:r>
            <a:r>
              <a:rPr sz="700" spc="-85" dirty="0">
                <a:solidFill>
                  <a:srgbClr val="231F20"/>
                </a:solidFill>
                <a:latin typeface="Century Gothic"/>
                <a:cs typeface="Century Gothic"/>
              </a:rPr>
              <a:t> </a:t>
            </a:r>
            <a:r>
              <a:rPr sz="700" spc="-60" dirty="0">
                <a:solidFill>
                  <a:srgbClr val="231F20"/>
                </a:solidFill>
                <a:latin typeface="Century Gothic"/>
                <a:cs typeface="Century Gothic"/>
              </a:rPr>
              <a:t>Case</a:t>
            </a:r>
            <a:r>
              <a:rPr sz="700" spc="-114" dirty="0">
                <a:solidFill>
                  <a:srgbClr val="231F20"/>
                </a:solidFill>
                <a:latin typeface="Century Gothic"/>
                <a:cs typeface="Century Gothic"/>
              </a:rPr>
              <a:t> </a:t>
            </a:r>
            <a:r>
              <a:rPr sz="700" spc="-20" dirty="0">
                <a:solidFill>
                  <a:srgbClr val="231F20"/>
                </a:solidFill>
                <a:latin typeface="Century Gothic"/>
                <a:cs typeface="Century Gothic"/>
              </a:rPr>
              <a:t>reports</a:t>
            </a:r>
            <a:r>
              <a:rPr sz="700" spc="-30" dirty="0">
                <a:solidFill>
                  <a:srgbClr val="231F20"/>
                </a:solidFill>
                <a:latin typeface="Century Gothic"/>
                <a:cs typeface="Century Gothic"/>
              </a:rPr>
              <a:t> </a:t>
            </a:r>
            <a:r>
              <a:rPr sz="700" spc="-20" dirty="0">
                <a:solidFill>
                  <a:srgbClr val="231F20"/>
                </a:solidFill>
                <a:latin typeface="Century Gothic"/>
                <a:cs typeface="Century Gothic"/>
              </a:rPr>
              <a:t>with</a:t>
            </a:r>
            <a:r>
              <a:rPr sz="700" spc="-40" dirty="0">
                <a:solidFill>
                  <a:srgbClr val="231F20"/>
                </a:solidFill>
                <a:latin typeface="Century Gothic"/>
                <a:cs typeface="Century Gothic"/>
              </a:rPr>
              <a:t> </a:t>
            </a:r>
            <a:r>
              <a:rPr sz="700" spc="-25" dirty="0">
                <a:solidFill>
                  <a:srgbClr val="231F20"/>
                </a:solidFill>
                <a:latin typeface="Century Gothic"/>
                <a:cs typeface="Century Gothic"/>
              </a:rPr>
              <a:t>at</a:t>
            </a:r>
            <a:r>
              <a:rPr sz="700" spc="-90" dirty="0">
                <a:solidFill>
                  <a:srgbClr val="231F20"/>
                </a:solidFill>
                <a:latin typeface="Century Gothic"/>
                <a:cs typeface="Century Gothic"/>
              </a:rPr>
              <a:t> </a:t>
            </a:r>
            <a:r>
              <a:rPr sz="700" spc="-25" dirty="0">
                <a:solidFill>
                  <a:srgbClr val="231F20"/>
                </a:solidFill>
                <a:latin typeface="Century Gothic"/>
                <a:cs typeface="Century Gothic"/>
              </a:rPr>
              <a:t>least</a:t>
            </a:r>
            <a:r>
              <a:rPr sz="700" spc="-100" dirty="0">
                <a:solidFill>
                  <a:srgbClr val="231F20"/>
                </a:solidFill>
                <a:latin typeface="Century Gothic"/>
                <a:cs typeface="Century Gothic"/>
              </a:rPr>
              <a:t> </a:t>
            </a:r>
            <a:r>
              <a:rPr sz="700" spc="-45" dirty="0">
                <a:solidFill>
                  <a:srgbClr val="231F20"/>
                </a:solidFill>
                <a:latin typeface="Century Gothic"/>
                <a:cs typeface="Century Gothic"/>
              </a:rPr>
              <a:t>one</a:t>
            </a:r>
            <a:r>
              <a:rPr sz="700" spc="-95" dirty="0">
                <a:solidFill>
                  <a:srgbClr val="231F20"/>
                </a:solidFill>
                <a:latin typeface="Century Gothic"/>
                <a:cs typeface="Century Gothic"/>
              </a:rPr>
              <a:t> </a:t>
            </a:r>
            <a:r>
              <a:rPr sz="700" spc="-15" dirty="0">
                <a:solidFill>
                  <a:srgbClr val="231F20"/>
                </a:solidFill>
                <a:latin typeface="Century Gothic"/>
                <a:cs typeface="Century Gothic"/>
              </a:rPr>
              <a:t>of</a:t>
            </a:r>
            <a:r>
              <a:rPr sz="700" spc="-85" dirty="0">
                <a:solidFill>
                  <a:srgbClr val="231F20"/>
                </a:solidFill>
                <a:latin typeface="Century Gothic"/>
                <a:cs typeface="Century Gothic"/>
              </a:rPr>
              <a:t> </a:t>
            </a:r>
            <a:r>
              <a:rPr sz="700" spc="-35" dirty="0">
                <a:solidFill>
                  <a:srgbClr val="231F20"/>
                </a:solidFill>
                <a:latin typeface="Century Gothic"/>
                <a:cs typeface="Century Gothic"/>
              </a:rPr>
              <a:t>the</a:t>
            </a:r>
            <a:r>
              <a:rPr sz="700" spc="-70" dirty="0">
                <a:solidFill>
                  <a:srgbClr val="231F20"/>
                </a:solidFill>
                <a:latin typeface="Century Gothic"/>
                <a:cs typeface="Century Gothic"/>
              </a:rPr>
              <a:t> </a:t>
            </a:r>
            <a:r>
              <a:rPr sz="700" spc="-30" dirty="0">
                <a:solidFill>
                  <a:srgbClr val="231F20"/>
                </a:solidFill>
                <a:latin typeface="Century Gothic"/>
                <a:cs typeface="Century Gothic"/>
              </a:rPr>
              <a:t>following</a:t>
            </a:r>
            <a:r>
              <a:rPr sz="700" spc="-85" dirty="0">
                <a:solidFill>
                  <a:srgbClr val="231F20"/>
                </a:solidFill>
                <a:latin typeface="Century Gothic"/>
                <a:cs typeface="Century Gothic"/>
              </a:rPr>
              <a:t> </a:t>
            </a:r>
            <a:r>
              <a:rPr sz="700" spc="10" dirty="0">
                <a:solidFill>
                  <a:srgbClr val="231F20"/>
                </a:solidFill>
                <a:latin typeface="Century Gothic"/>
                <a:cs typeface="Century Gothic"/>
              </a:rPr>
              <a:t>risk  </a:t>
            </a:r>
            <a:r>
              <a:rPr sz="700" spc="-40" dirty="0">
                <a:solidFill>
                  <a:srgbClr val="231F20"/>
                </a:solidFill>
                <a:latin typeface="Century Gothic"/>
                <a:cs typeface="Century Gothic"/>
              </a:rPr>
              <a:t>behaviors/exposures reported </a:t>
            </a:r>
            <a:r>
              <a:rPr sz="700" spc="15" dirty="0">
                <a:solidFill>
                  <a:srgbClr val="231F20"/>
                </a:solidFill>
                <a:latin typeface="Century Gothic"/>
                <a:cs typeface="Century Gothic"/>
              </a:rPr>
              <a:t>2–6 </a:t>
            </a:r>
            <a:r>
              <a:rPr sz="700" spc="-35" dirty="0">
                <a:solidFill>
                  <a:srgbClr val="231F20"/>
                </a:solidFill>
                <a:latin typeface="Century Gothic"/>
                <a:cs typeface="Century Gothic"/>
              </a:rPr>
              <a:t>weeks </a:t>
            </a:r>
            <a:r>
              <a:rPr sz="700" spc="-5" dirty="0">
                <a:solidFill>
                  <a:srgbClr val="231F20"/>
                </a:solidFill>
                <a:latin typeface="Century Gothic"/>
                <a:cs typeface="Century Gothic"/>
              </a:rPr>
              <a:t>prior </a:t>
            </a:r>
            <a:r>
              <a:rPr sz="700" spc="-40" dirty="0">
                <a:solidFill>
                  <a:srgbClr val="231F20"/>
                </a:solidFill>
                <a:latin typeface="Century Gothic"/>
                <a:cs typeface="Century Gothic"/>
              </a:rPr>
              <a:t>to  </a:t>
            </a:r>
            <a:r>
              <a:rPr sz="700" spc="-25" dirty="0">
                <a:solidFill>
                  <a:srgbClr val="231F20"/>
                </a:solidFill>
                <a:latin typeface="Century Gothic"/>
                <a:cs typeface="Century Gothic"/>
              </a:rPr>
              <a:t>symptom</a:t>
            </a:r>
            <a:r>
              <a:rPr sz="700" spc="-75" dirty="0">
                <a:solidFill>
                  <a:srgbClr val="231F20"/>
                </a:solidFill>
                <a:latin typeface="Century Gothic"/>
                <a:cs typeface="Century Gothic"/>
              </a:rPr>
              <a:t> </a:t>
            </a:r>
            <a:r>
              <a:rPr sz="700" spc="-25" dirty="0">
                <a:solidFill>
                  <a:srgbClr val="231F20"/>
                </a:solidFill>
                <a:latin typeface="Century Gothic"/>
                <a:cs typeface="Century Gothic"/>
              </a:rPr>
              <a:t>onset</a:t>
            </a:r>
            <a:r>
              <a:rPr sz="700" spc="-55" dirty="0">
                <a:solidFill>
                  <a:srgbClr val="231F20"/>
                </a:solidFill>
                <a:latin typeface="Century Gothic"/>
                <a:cs typeface="Century Gothic"/>
              </a:rPr>
              <a:t> </a:t>
            </a:r>
            <a:r>
              <a:rPr sz="700" spc="-5" dirty="0">
                <a:solidFill>
                  <a:srgbClr val="231F20"/>
                </a:solidFill>
                <a:latin typeface="Century Gothic"/>
                <a:cs typeface="Century Gothic"/>
              </a:rPr>
              <a:t>or</a:t>
            </a:r>
            <a:r>
              <a:rPr sz="700" spc="-95" dirty="0">
                <a:solidFill>
                  <a:srgbClr val="231F20"/>
                </a:solidFill>
                <a:latin typeface="Century Gothic"/>
                <a:cs typeface="Century Gothic"/>
              </a:rPr>
              <a:t> </a:t>
            </a:r>
            <a:r>
              <a:rPr sz="700" spc="-60" dirty="0">
                <a:solidFill>
                  <a:srgbClr val="231F20"/>
                </a:solidFill>
                <a:latin typeface="Century Gothic"/>
                <a:cs typeface="Century Gothic"/>
              </a:rPr>
              <a:t>documented</a:t>
            </a:r>
            <a:r>
              <a:rPr sz="700" spc="-100" dirty="0">
                <a:solidFill>
                  <a:srgbClr val="231F20"/>
                </a:solidFill>
                <a:latin typeface="Century Gothic"/>
                <a:cs typeface="Century Gothic"/>
              </a:rPr>
              <a:t> </a:t>
            </a:r>
            <a:r>
              <a:rPr sz="700" spc="-40" dirty="0">
                <a:solidFill>
                  <a:srgbClr val="231F20"/>
                </a:solidFill>
                <a:latin typeface="Century Gothic"/>
                <a:cs typeface="Century Gothic"/>
              </a:rPr>
              <a:t>seroconversion</a:t>
            </a:r>
            <a:endParaRPr sz="700">
              <a:latin typeface="Century Gothic"/>
              <a:cs typeface="Century Gothic"/>
            </a:endParaRPr>
          </a:p>
          <a:p>
            <a:pPr marL="12700" marR="46355" indent="-635">
              <a:lnSpc>
                <a:spcPts val="900"/>
              </a:lnSpc>
              <a:spcBef>
                <a:spcPts val="25"/>
              </a:spcBef>
            </a:pPr>
            <a:r>
              <a:rPr sz="700" spc="5" dirty="0">
                <a:solidFill>
                  <a:srgbClr val="231F20"/>
                </a:solidFill>
                <a:latin typeface="Century Gothic"/>
                <a:cs typeface="Century Gothic"/>
              </a:rPr>
              <a:t>if </a:t>
            </a:r>
            <a:r>
              <a:rPr sz="700" spc="-50" dirty="0">
                <a:solidFill>
                  <a:srgbClr val="231F20"/>
                </a:solidFill>
                <a:latin typeface="Century Gothic"/>
                <a:cs typeface="Century Gothic"/>
              </a:rPr>
              <a:t>asymptomatic: </a:t>
            </a:r>
            <a:r>
              <a:rPr sz="700" spc="-20" dirty="0">
                <a:solidFill>
                  <a:srgbClr val="231F20"/>
                </a:solidFill>
                <a:latin typeface="Century Gothic"/>
                <a:cs typeface="Century Gothic"/>
              </a:rPr>
              <a:t>1) </a:t>
            </a:r>
            <a:r>
              <a:rPr sz="700" spc="-40" dirty="0">
                <a:solidFill>
                  <a:srgbClr val="231F20"/>
                </a:solidFill>
                <a:latin typeface="Century Gothic"/>
                <a:cs typeface="Century Gothic"/>
              </a:rPr>
              <a:t>injection </a:t>
            </a:r>
            <a:r>
              <a:rPr sz="700" spc="-25" dirty="0">
                <a:solidFill>
                  <a:srgbClr val="231F20"/>
                </a:solidFill>
                <a:latin typeface="Century Gothic"/>
                <a:cs typeface="Century Gothic"/>
              </a:rPr>
              <a:t>drug use; </a:t>
            </a:r>
            <a:r>
              <a:rPr sz="700" spc="-20" dirty="0">
                <a:solidFill>
                  <a:srgbClr val="231F20"/>
                </a:solidFill>
                <a:latin typeface="Century Gothic"/>
                <a:cs typeface="Century Gothic"/>
              </a:rPr>
              <a:t>2) </a:t>
            </a:r>
            <a:r>
              <a:rPr sz="700" spc="-40" dirty="0">
                <a:solidFill>
                  <a:srgbClr val="231F20"/>
                </a:solidFill>
                <a:latin typeface="Century Gothic"/>
                <a:cs typeface="Century Gothic"/>
              </a:rPr>
              <a:t>sexual,  household,</a:t>
            </a:r>
            <a:r>
              <a:rPr sz="700" spc="-100" dirty="0">
                <a:solidFill>
                  <a:srgbClr val="231F20"/>
                </a:solidFill>
                <a:latin typeface="Century Gothic"/>
                <a:cs typeface="Century Gothic"/>
              </a:rPr>
              <a:t> </a:t>
            </a:r>
            <a:r>
              <a:rPr sz="700" spc="-5" dirty="0">
                <a:solidFill>
                  <a:srgbClr val="231F20"/>
                </a:solidFill>
                <a:latin typeface="Century Gothic"/>
                <a:cs typeface="Century Gothic"/>
              </a:rPr>
              <a:t>or</a:t>
            </a:r>
            <a:r>
              <a:rPr sz="700" spc="15" dirty="0">
                <a:solidFill>
                  <a:srgbClr val="231F20"/>
                </a:solidFill>
                <a:latin typeface="Century Gothic"/>
                <a:cs typeface="Century Gothic"/>
              </a:rPr>
              <a:t> </a:t>
            </a:r>
            <a:r>
              <a:rPr sz="700" spc="-25" dirty="0">
                <a:solidFill>
                  <a:srgbClr val="231F20"/>
                </a:solidFill>
                <a:latin typeface="Century Gothic"/>
                <a:cs typeface="Century Gothic"/>
              </a:rPr>
              <a:t>other</a:t>
            </a:r>
            <a:r>
              <a:rPr sz="700" spc="-30" dirty="0">
                <a:solidFill>
                  <a:srgbClr val="231F20"/>
                </a:solidFill>
                <a:latin typeface="Century Gothic"/>
                <a:cs typeface="Century Gothic"/>
              </a:rPr>
              <a:t> </a:t>
            </a:r>
            <a:r>
              <a:rPr sz="700" spc="-60" dirty="0">
                <a:solidFill>
                  <a:srgbClr val="231F20"/>
                </a:solidFill>
                <a:latin typeface="Century Gothic"/>
                <a:cs typeface="Century Gothic"/>
              </a:rPr>
              <a:t>contact;</a:t>
            </a:r>
            <a:r>
              <a:rPr sz="700" spc="-90" dirty="0">
                <a:solidFill>
                  <a:srgbClr val="231F20"/>
                </a:solidFill>
                <a:latin typeface="Century Gothic"/>
                <a:cs typeface="Century Gothic"/>
              </a:rPr>
              <a:t> </a:t>
            </a:r>
            <a:r>
              <a:rPr sz="700" spc="-25" dirty="0">
                <a:solidFill>
                  <a:srgbClr val="231F20"/>
                </a:solidFill>
                <a:latin typeface="Century Gothic"/>
                <a:cs typeface="Century Gothic"/>
              </a:rPr>
              <a:t>3)men</a:t>
            </a:r>
            <a:r>
              <a:rPr sz="700" spc="-95" dirty="0">
                <a:solidFill>
                  <a:srgbClr val="231F20"/>
                </a:solidFill>
                <a:latin typeface="Century Gothic"/>
                <a:cs typeface="Century Gothic"/>
              </a:rPr>
              <a:t> </a:t>
            </a:r>
            <a:r>
              <a:rPr sz="700" spc="-40" dirty="0">
                <a:solidFill>
                  <a:srgbClr val="231F20"/>
                </a:solidFill>
                <a:latin typeface="Century Gothic"/>
                <a:cs typeface="Century Gothic"/>
              </a:rPr>
              <a:t>who</a:t>
            </a:r>
            <a:r>
              <a:rPr sz="700" spc="-65" dirty="0">
                <a:solidFill>
                  <a:srgbClr val="231F20"/>
                </a:solidFill>
                <a:latin typeface="Century Gothic"/>
                <a:cs typeface="Century Gothic"/>
              </a:rPr>
              <a:t> </a:t>
            </a:r>
            <a:r>
              <a:rPr sz="700" spc="-35" dirty="0">
                <a:solidFill>
                  <a:srgbClr val="231F20"/>
                </a:solidFill>
                <a:latin typeface="Century Gothic"/>
                <a:cs typeface="Century Gothic"/>
              </a:rPr>
              <a:t>havesex  </a:t>
            </a:r>
            <a:r>
              <a:rPr sz="700" spc="-20" dirty="0">
                <a:solidFill>
                  <a:srgbClr val="231F20"/>
                </a:solidFill>
                <a:latin typeface="Century Gothic"/>
                <a:cs typeface="Century Gothic"/>
              </a:rPr>
              <a:t>with</a:t>
            </a:r>
            <a:r>
              <a:rPr sz="700" spc="-40" dirty="0">
                <a:solidFill>
                  <a:srgbClr val="231F20"/>
                </a:solidFill>
                <a:latin typeface="Century Gothic"/>
                <a:cs typeface="Century Gothic"/>
              </a:rPr>
              <a:t> </a:t>
            </a:r>
            <a:r>
              <a:rPr sz="700" spc="-45" dirty="0">
                <a:solidFill>
                  <a:srgbClr val="231F20"/>
                </a:solidFill>
                <a:latin typeface="Century Gothic"/>
                <a:cs typeface="Century Gothic"/>
              </a:rPr>
              <a:t>men;</a:t>
            </a:r>
            <a:r>
              <a:rPr sz="700" spc="-65" dirty="0">
                <a:solidFill>
                  <a:srgbClr val="231F20"/>
                </a:solidFill>
                <a:latin typeface="Century Gothic"/>
                <a:cs typeface="Century Gothic"/>
              </a:rPr>
              <a:t> </a:t>
            </a:r>
            <a:r>
              <a:rPr sz="700" spc="-20" dirty="0">
                <a:solidFill>
                  <a:srgbClr val="231F20"/>
                </a:solidFill>
                <a:latin typeface="Century Gothic"/>
                <a:cs typeface="Century Gothic"/>
              </a:rPr>
              <a:t>4)</a:t>
            </a:r>
            <a:r>
              <a:rPr sz="700" spc="-65" dirty="0">
                <a:solidFill>
                  <a:srgbClr val="231F20"/>
                </a:solidFill>
                <a:latin typeface="Century Gothic"/>
                <a:cs typeface="Century Gothic"/>
              </a:rPr>
              <a:t> </a:t>
            </a:r>
            <a:r>
              <a:rPr sz="700" spc="-40" dirty="0">
                <a:solidFill>
                  <a:srgbClr val="231F20"/>
                </a:solidFill>
                <a:latin typeface="Century Gothic"/>
                <a:cs typeface="Century Gothic"/>
              </a:rPr>
              <a:t>travel</a:t>
            </a:r>
            <a:r>
              <a:rPr sz="700" spc="-65" dirty="0">
                <a:solidFill>
                  <a:srgbClr val="231F20"/>
                </a:solidFill>
                <a:latin typeface="Century Gothic"/>
                <a:cs typeface="Century Gothic"/>
              </a:rPr>
              <a:t> </a:t>
            </a:r>
            <a:r>
              <a:rPr sz="700" spc="-20" dirty="0">
                <a:solidFill>
                  <a:srgbClr val="231F20"/>
                </a:solidFill>
                <a:latin typeface="Century Gothic"/>
                <a:cs typeface="Century Gothic"/>
              </a:rPr>
              <a:t>to</a:t>
            </a:r>
            <a:r>
              <a:rPr sz="700" spc="-60" dirty="0">
                <a:solidFill>
                  <a:srgbClr val="231F20"/>
                </a:solidFill>
                <a:latin typeface="Century Gothic"/>
                <a:cs typeface="Century Gothic"/>
              </a:rPr>
              <a:t> </a:t>
            </a:r>
            <a:r>
              <a:rPr sz="700" spc="-30" dirty="0">
                <a:solidFill>
                  <a:srgbClr val="231F20"/>
                </a:solidFill>
                <a:latin typeface="Century Gothic"/>
                <a:cs typeface="Century Gothic"/>
              </a:rPr>
              <a:t>hepatitis</a:t>
            </a:r>
            <a:r>
              <a:rPr sz="700" spc="-75" dirty="0">
                <a:solidFill>
                  <a:srgbClr val="231F20"/>
                </a:solidFill>
                <a:latin typeface="Century Gothic"/>
                <a:cs typeface="Century Gothic"/>
              </a:rPr>
              <a:t> </a:t>
            </a:r>
            <a:r>
              <a:rPr sz="700" spc="-55" dirty="0">
                <a:solidFill>
                  <a:srgbClr val="231F20"/>
                </a:solidFill>
                <a:latin typeface="Century Gothic"/>
                <a:cs typeface="Century Gothic"/>
              </a:rPr>
              <a:t>A-endemic</a:t>
            </a:r>
            <a:r>
              <a:rPr sz="700" spc="-65" dirty="0">
                <a:solidFill>
                  <a:srgbClr val="231F20"/>
                </a:solidFill>
                <a:latin typeface="Century Gothic"/>
                <a:cs typeface="Century Gothic"/>
              </a:rPr>
              <a:t> </a:t>
            </a:r>
            <a:r>
              <a:rPr sz="700" spc="-40" dirty="0">
                <a:solidFill>
                  <a:srgbClr val="231F20"/>
                </a:solidFill>
                <a:latin typeface="Century Gothic"/>
                <a:cs typeface="Century Gothic"/>
              </a:rPr>
              <a:t>region.</a:t>
            </a:r>
            <a:endParaRPr sz="700">
              <a:latin typeface="Century Gothic"/>
              <a:cs typeface="Century Gothic"/>
            </a:endParaRPr>
          </a:p>
        </p:txBody>
      </p:sp>
      <p:sp>
        <p:nvSpPr>
          <p:cNvPr id="6" name="object 6"/>
          <p:cNvSpPr txBox="1"/>
          <p:nvPr/>
        </p:nvSpPr>
        <p:spPr>
          <a:xfrm>
            <a:off x="2941522" y="3210128"/>
            <a:ext cx="3692525" cy="883285"/>
          </a:xfrm>
          <a:prstGeom prst="rect">
            <a:avLst/>
          </a:prstGeom>
        </p:spPr>
        <p:txBody>
          <a:bodyPr vert="horz" wrap="square" lIns="0" tIns="12065" rIns="0" bIns="0" rtlCol="0">
            <a:spAutoFit/>
          </a:bodyPr>
          <a:lstStyle/>
          <a:p>
            <a:pPr marL="12700">
              <a:lnSpc>
                <a:spcPct val="100000"/>
              </a:lnSpc>
              <a:spcBef>
                <a:spcPts val="95"/>
              </a:spcBef>
            </a:pPr>
            <a:r>
              <a:rPr sz="700" spc="-35" dirty="0">
                <a:solidFill>
                  <a:srgbClr val="231F20"/>
                </a:solidFill>
                <a:latin typeface="Century Gothic"/>
                <a:cs typeface="Century Gothic"/>
              </a:rPr>
              <a:t>†Reported</a:t>
            </a:r>
            <a:r>
              <a:rPr sz="700" spc="-50" dirty="0">
                <a:solidFill>
                  <a:srgbClr val="231F20"/>
                </a:solidFill>
                <a:latin typeface="Century Gothic"/>
                <a:cs typeface="Century Gothic"/>
              </a:rPr>
              <a:t> </a:t>
            </a:r>
            <a:r>
              <a:rPr sz="700" spc="-40" dirty="0">
                <a:solidFill>
                  <a:srgbClr val="231F20"/>
                </a:solidFill>
                <a:latin typeface="Century Gothic"/>
                <a:cs typeface="Century Gothic"/>
              </a:rPr>
              <a:t>cases</a:t>
            </a:r>
            <a:r>
              <a:rPr sz="700" spc="-120" dirty="0">
                <a:solidFill>
                  <a:srgbClr val="231F20"/>
                </a:solidFill>
                <a:latin typeface="Century Gothic"/>
                <a:cs typeface="Century Gothic"/>
              </a:rPr>
              <a:t> </a:t>
            </a:r>
            <a:r>
              <a:rPr sz="700" spc="-45" dirty="0">
                <a:solidFill>
                  <a:srgbClr val="231F20"/>
                </a:solidFill>
                <a:latin typeface="Century Gothic"/>
                <a:cs typeface="Century Gothic"/>
              </a:rPr>
              <a:t>may</a:t>
            </a:r>
            <a:r>
              <a:rPr sz="700" spc="-125" dirty="0">
                <a:solidFill>
                  <a:srgbClr val="231F20"/>
                </a:solidFill>
                <a:latin typeface="Century Gothic"/>
                <a:cs typeface="Century Gothic"/>
              </a:rPr>
              <a:t> </a:t>
            </a:r>
            <a:r>
              <a:rPr sz="700" spc="-50" dirty="0">
                <a:solidFill>
                  <a:srgbClr val="231F20"/>
                </a:solidFill>
                <a:latin typeface="Century Gothic"/>
                <a:cs typeface="Century Gothic"/>
              </a:rPr>
              <a:t>include</a:t>
            </a:r>
            <a:r>
              <a:rPr sz="700" spc="-120" dirty="0">
                <a:solidFill>
                  <a:srgbClr val="231F20"/>
                </a:solidFill>
                <a:latin typeface="Century Gothic"/>
                <a:cs typeface="Century Gothic"/>
              </a:rPr>
              <a:t> </a:t>
            </a:r>
            <a:r>
              <a:rPr sz="700" spc="-35" dirty="0">
                <a:solidFill>
                  <a:srgbClr val="231F20"/>
                </a:solidFill>
                <a:latin typeface="Century Gothic"/>
                <a:cs typeface="Century Gothic"/>
              </a:rPr>
              <a:t>more than</a:t>
            </a:r>
            <a:r>
              <a:rPr sz="700" spc="-70" dirty="0">
                <a:solidFill>
                  <a:srgbClr val="231F20"/>
                </a:solidFill>
                <a:latin typeface="Century Gothic"/>
                <a:cs typeface="Century Gothic"/>
              </a:rPr>
              <a:t> </a:t>
            </a:r>
            <a:r>
              <a:rPr sz="700" spc="-45" dirty="0">
                <a:solidFill>
                  <a:srgbClr val="231F20"/>
                </a:solidFill>
                <a:latin typeface="Century Gothic"/>
                <a:cs typeface="Century Gothic"/>
              </a:rPr>
              <a:t>one</a:t>
            </a:r>
            <a:r>
              <a:rPr sz="700" spc="-110" dirty="0">
                <a:solidFill>
                  <a:srgbClr val="231F20"/>
                </a:solidFill>
                <a:latin typeface="Century Gothic"/>
                <a:cs typeface="Century Gothic"/>
              </a:rPr>
              <a:t> </a:t>
            </a:r>
            <a:r>
              <a:rPr sz="700" spc="10" dirty="0">
                <a:solidFill>
                  <a:srgbClr val="231F20"/>
                </a:solidFill>
                <a:latin typeface="Century Gothic"/>
                <a:cs typeface="Century Gothic"/>
              </a:rPr>
              <a:t>risk</a:t>
            </a:r>
            <a:r>
              <a:rPr sz="700" spc="-65" dirty="0">
                <a:solidFill>
                  <a:srgbClr val="231F20"/>
                </a:solidFill>
                <a:latin typeface="Century Gothic"/>
                <a:cs typeface="Century Gothic"/>
              </a:rPr>
              <a:t> </a:t>
            </a:r>
            <a:r>
              <a:rPr sz="700" spc="-55" dirty="0">
                <a:solidFill>
                  <a:srgbClr val="231F20"/>
                </a:solidFill>
                <a:latin typeface="Century Gothic"/>
                <a:cs typeface="Century Gothic"/>
              </a:rPr>
              <a:t>behavior/exposure.</a:t>
            </a:r>
            <a:endParaRPr sz="700">
              <a:latin typeface="Century Gothic"/>
              <a:cs typeface="Century Gothic"/>
            </a:endParaRPr>
          </a:p>
          <a:p>
            <a:pPr marL="12700" marR="55244" indent="-635">
              <a:lnSpc>
                <a:spcPct val="107100"/>
              </a:lnSpc>
              <a:spcBef>
                <a:spcPts val="430"/>
              </a:spcBef>
            </a:pPr>
            <a:r>
              <a:rPr sz="600" spc="15" baseline="27777" dirty="0">
                <a:solidFill>
                  <a:srgbClr val="231F20"/>
                </a:solidFill>
                <a:latin typeface="Century Gothic"/>
                <a:cs typeface="Century Gothic"/>
              </a:rPr>
              <a:t>#</a:t>
            </a:r>
            <a:r>
              <a:rPr sz="700" spc="10" dirty="0">
                <a:solidFill>
                  <a:srgbClr val="231F20"/>
                </a:solidFill>
                <a:latin typeface="Century Gothic"/>
                <a:cs typeface="Century Gothic"/>
              </a:rPr>
              <a:t>Risk </a:t>
            </a:r>
            <a:r>
              <a:rPr sz="700" spc="-40" dirty="0">
                <a:solidFill>
                  <a:srgbClr val="231F20"/>
                </a:solidFill>
                <a:latin typeface="Century Gothic"/>
                <a:cs typeface="Century Gothic"/>
              </a:rPr>
              <a:t>behaviors/exposures </a:t>
            </a:r>
            <a:r>
              <a:rPr sz="700" spc="-35" dirty="0">
                <a:solidFill>
                  <a:srgbClr val="231F20"/>
                </a:solidFill>
                <a:latin typeface="Century Gothic"/>
                <a:cs typeface="Century Gothic"/>
              </a:rPr>
              <a:t>datafrom </a:t>
            </a:r>
            <a:r>
              <a:rPr sz="700" spc="-45" dirty="0">
                <a:solidFill>
                  <a:srgbClr val="231F20"/>
                </a:solidFill>
                <a:latin typeface="Century Gothic"/>
                <a:cs typeface="Century Gothic"/>
              </a:rPr>
              <a:t>one </a:t>
            </a:r>
            <a:r>
              <a:rPr sz="700" spc="-25" dirty="0">
                <a:solidFill>
                  <a:srgbClr val="231F20"/>
                </a:solidFill>
                <a:latin typeface="Century Gothic"/>
                <a:cs typeface="Century Gothic"/>
              </a:rPr>
              <a:t>state </a:t>
            </a:r>
            <a:r>
              <a:rPr sz="700" spc="-30" dirty="0">
                <a:solidFill>
                  <a:srgbClr val="231F20"/>
                </a:solidFill>
                <a:latin typeface="Century Gothic"/>
                <a:cs typeface="Century Gothic"/>
              </a:rPr>
              <a:t>was </a:t>
            </a:r>
            <a:r>
              <a:rPr sz="700" spc="-25" dirty="0">
                <a:solidFill>
                  <a:srgbClr val="231F20"/>
                </a:solidFill>
                <a:latin typeface="Century Gothic"/>
                <a:cs typeface="Century Gothic"/>
              </a:rPr>
              <a:t>classified </a:t>
            </a:r>
            <a:r>
              <a:rPr sz="700" spc="-15" dirty="0">
                <a:solidFill>
                  <a:srgbClr val="231F20"/>
                </a:solidFill>
                <a:latin typeface="Century Gothic"/>
                <a:cs typeface="Century Gothic"/>
              </a:rPr>
              <a:t>as </a:t>
            </a:r>
            <a:r>
              <a:rPr sz="700" spc="-30" dirty="0">
                <a:solidFill>
                  <a:srgbClr val="231F20"/>
                </a:solidFill>
                <a:latin typeface="Century Gothic"/>
                <a:cs typeface="Century Gothic"/>
              </a:rPr>
              <a:t>‘missing’ </a:t>
            </a:r>
            <a:r>
              <a:rPr sz="700" spc="-50" dirty="0">
                <a:solidFill>
                  <a:srgbClr val="231F20"/>
                </a:solidFill>
                <a:latin typeface="Century Gothic"/>
                <a:cs typeface="Century Gothic"/>
              </a:rPr>
              <a:t>becauseof </a:t>
            </a:r>
            <a:r>
              <a:rPr sz="700" spc="-10" dirty="0">
                <a:solidFill>
                  <a:srgbClr val="231F20"/>
                </a:solidFill>
                <a:latin typeface="Century Gothic"/>
                <a:cs typeface="Century Gothic"/>
              </a:rPr>
              <a:t>errors </a:t>
            </a:r>
            <a:r>
              <a:rPr sz="700" spc="-25" dirty="0">
                <a:solidFill>
                  <a:srgbClr val="231F20"/>
                </a:solidFill>
                <a:latin typeface="Century Gothic"/>
                <a:cs typeface="Century Gothic"/>
              </a:rPr>
              <a:t>in  </a:t>
            </a:r>
            <a:r>
              <a:rPr sz="700" spc="-30" dirty="0">
                <a:solidFill>
                  <a:srgbClr val="231F20"/>
                </a:solidFill>
                <a:latin typeface="Century Gothic"/>
                <a:cs typeface="Century Gothic"/>
              </a:rPr>
              <a:t>reporting.</a:t>
            </a:r>
            <a:endParaRPr sz="700">
              <a:latin typeface="Century Gothic"/>
              <a:cs typeface="Century Gothic"/>
            </a:endParaRPr>
          </a:p>
          <a:p>
            <a:pPr marL="12700">
              <a:lnSpc>
                <a:spcPct val="100000"/>
              </a:lnSpc>
              <a:spcBef>
                <a:spcPts val="565"/>
              </a:spcBef>
            </a:pPr>
            <a:r>
              <a:rPr sz="600" spc="-7" baseline="27777" dirty="0">
                <a:solidFill>
                  <a:srgbClr val="231F20"/>
                </a:solidFill>
                <a:latin typeface="Century Gothic"/>
                <a:cs typeface="Century Gothic"/>
              </a:rPr>
              <a:t>§</a:t>
            </a:r>
            <a:r>
              <a:rPr sz="600" spc="44" baseline="27777" dirty="0">
                <a:solidFill>
                  <a:srgbClr val="231F20"/>
                </a:solidFill>
                <a:latin typeface="Century Gothic"/>
                <a:cs typeface="Century Gothic"/>
              </a:rPr>
              <a:t> </a:t>
            </a:r>
            <a:r>
              <a:rPr sz="700" spc="-55" dirty="0">
                <a:solidFill>
                  <a:srgbClr val="231F20"/>
                </a:solidFill>
                <a:latin typeface="Century Gothic"/>
                <a:cs typeface="Century Gothic"/>
              </a:rPr>
              <a:t>Cases</a:t>
            </a:r>
            <a:r>
              <a:rPr sz="700" spc="-75" dirty="0">
                <a:solidFill>
                  <a:srgbClr val="231F20"/>
                </a:solidFill>
                <a:latin typeface="Century Gothic"/>
                <a:cs typeface="Century Gothic"/>
              </a:rPr>
              <a:t> </a:t>
            </a:r>
            <a:r>
              <a:rPr sz="700" spc="-20" dirty="0">
                <a:solidFill>
                  <a:srgbClr val="231F20"/>
                </a:solidFill>
                <a:latin typeface="Century Gothic"/>
                <a:cs typeface="Century Gothic"/>
              </a:rPr>
              <a:t>with</a:t>
            </a:r>
            <a:r>
              <a:rPr sz="700" dirty="0">
                <a:solidFill>
                  <a:srgbClr val="231F20"/>
                </a:solidFill>
                <a:latin typeface="Century Gothic"/>
                <a:cs typeface="Century Gothic"/>
              </a:rPr>
              <a:t> </a:t>
            </a:r>
            <a:r>
              <a:rPr sz="700" spc="-35" dirty="0">
                <a:solidFill>
                  <a:srgbClr val="231F20"/>
                </a:solidFill>
                <a:latin typeface="Century Gothic"/>
                <a:cs typeface="Century Gothic"/>
              </a:rPr>
              <a:t>more</a:t>
            </a:r>
            <a:r>
              <a:rPr sz="700" spc="-25" dirty="0">
                <a:solidFill>
                  <a:srgbClr val="231F20"/>
                </a:solidFill>
                <a:latin typeface="Century Gothic"/>
                <a:cs typeface="Century Gothic"/>
              </a:rPr>
              <a:t> </a:t>
            </a:r>
            <a:r>
              <a:rPr sz="700" spc="-35" dirty="0">
                <a:solidFill>
                  <a:srgbClr val="231F20"/>
                </a:solidFill>
                <a:latin typeface="Century Gothic"/>
                <a:cs typeface="Century Gothic"/>
              </a:rPr>
              <a:t>than</a:t>
            </a:r>
            <a:r>
              <a:rPr sz="700" spc="-75" dirty="0">
                <a:solidFill>
                  <a:srgbClr val="231F20"/>
                </a:solidFill>
                <a:latin typeface="Century Gothic"/>
                <a:cs typeface="Century Gothic"/>
              </a:rPr>
              <a:t> </a:t>
            </a:r>
            <a:r>
              <a:rPr sz="700" spc="-45" dirty="0">
                <a:solidFill>
                  <a:srgbClr val="231F20"/>
                </a:solidFill>
                <a:latin typeface="Century Gothic"/>
                <a:cs typeface="Century Gothic"/>
              </a:rPr>
              <a:t>one</a:t>
            </a:r>
            <a:r>
              <a:rPr sz="700" spc="-105" dirty="0">
                <a:solidFill>
                  <a:srgbClr val="231F20"/>
                </a:solidFill>
                <a:latin typeface="Century Gothic"/>
                <a:cs typeface="Century Gothic"/>
              </a:rPr>
              <a:t> </a:t>
            </a:r>
            <a:r>
              <a:rPr sz="700" spc="-40" dirty="0">
                <a:solidFill>
                  <a:srgbClr val="231F20"/>
                </a:solidFill>
                <a:latin typeface="Century Gothic"/>
                <a:cs typeface="Century Gothic"/>
              </a:rPr>
              <a:t>type</a:t>
            </a:r>
            <a:r>
              <a:rPr sz="700" spc="-80" dirty="0">
                <a:solidFill>
                  <a:srgbClr val="231F20"/>
                </a:solidFill>
                <a:latin typeface="Century Gothic"/>
                <a:cs typeface="Century Gothic"/>
              </a:rPr>
              <a:t> </a:t>
            </a:r>
            <a:r>
              <a:rPr sz="700" spc="-15" dirty="0">
                <a:solidFill>
                  <a:srgbClr val="231F20"/>
                </a:solidFill>
                <a:latin typeface="Century Gothic"/>
                <a:cs typeface="Century Gothic"/>
              </a:rPr>
              <a:t>of</a:t>
            </a:r>
            <a:r>
              <a:rPr sz="700" spc="-20" dirty="0">
                <a:solidFill>
                  <a:srgbClr val="231F20"/>
                </a:solidFill>
                <a:latin typeface="Century Gothic"/>
                <a:cs typeface="Century Gothic"/>
              </a:rPr>
              <a:t> </a:t>
            </a:r>
            <a:r>
              <a:rPr sz="700" spc="-45" dirty="0">
                <a:solidFill>
                  <a:srgbClr val="231F20"/>
                </a:solidFill>
                <a:latin typeface="Century Gothic"/>
                <a:cs typeface="Century Gothic"/>
              </a:rPr>
              <a:t>contactreported were</a:t>
            </a:r>
            <a:r>
              <a:rPr sz="700" spc="-90" dirty="0">
                <a:solidFill>
                  <a:srgbClr val="231F20"/>
                </a:solidFill>
                <a:latin typeface="Century Gothic"/>
                <a:cs typeface="Century Gothic"/>
              </a:rPr>
              <a:t> </a:t>
            </a:r>
            <a:r>
              <a:rPr sz="700" spc="-50" dirty="0">
                <a:solidFill>
                  <a:srgbClr val="231F20"/>
                </a:solidFill>
                <a:latin typeface="Century Gothic"/>
                <a:cs typeface="Century Gothic"/>
              </a:rPr>
              <a:t>categorized</a:t>
            </a:r>
            <a:r>
              <a:rPr sz="700" spc="-90" dirty="0">
                <a:solidFill>
                  <a:srgbClr val="231F20"/>
                </a:solidFill>
                <a:latin typeface="Century Gothic"/>
                <a:cs typeface="Century Gothic"/>
              </a:rPr>
              <a:t> </a:t>
            </a:r>
            <a:r>
              <a:rPr sz="700" spc="-50" dirty="0">
                <a:solidFill>
                  <a:srgbClr val="231F20"/>
                </a:solidFill>
                <a:latin typeface="Century Gothic"/>
                <a:cs typeface="Century Gothic"/>
              </a:rPr>
              <a:t>accordingto</a:t>
            </a:r>
            <a:r>
              <a:rPr sz="700" spc="-20" dirty="0">
                <a:solidFill>
                  <a:srgbClr val="231F20"/>
                </a:solidFill>
                <a:latin typeface="Century Gothic"/>
                <a:cs typeface="Century Gothic"/>
              </a:rPr>
              <a:t> </a:t>
            </a:r>
            <a:r>
              <a:rPr sz="700" spc="-40" dirty="0">
                <a:solidFill>
                  <a:srgbClr val="231F20"/>
                </a:solidFill>
                <a:latin typeface="Century Gothic"/>
                <a:cs typeface="Century Gothic"/>
              </a:rPr>
              <a:t>ahierarchy:</a:t>
            </a:r>
            <a:endParaRPr sz="700">
              <a:latin typeface="Century Gothic"/>
              <a:cs typeface="Century Gothic"/>
            </a:endParaRPr>
          </a:p>
          <a:p>
            <a:pPr marL="12700">
              <a:lnSpc>
                <a:spcPct val="100000"/>
              </a:lnSpc>
              <a:spcBef>
                <a:spcPts val="110"/>
              </a:spcBef>
            </a:pPr>
            <a:r>
              <a:rPr sz="700" spc="-20" dirty="0">
                <a:solidFill>
                  <a:srgbClr val="231F20"/>
                </a:solidFill>
                <a:latin typeface="Century Gothic"/>
                <a:cs typeface="Century Gothic"/>
              </a:rPr>
              <a:t>1)</a:t>
            </a:r>
            <a:r>
              <a:rPr sz="700" spc="-30" dirty="0">
                <a:solidFill>
                  <a:srgbClr val="231F20"/>
                </a:solidFill>
                <a:latin typeface="Century Gothic"/>
                <a:cs typeface="Century Gothic"/>
              </a:rPr>
              <a:t> </a:t>
            </a:r>
            <a:r>
              <a:rPr sz="700" spc="-35" dirty="0">
                <a:solidFill>
                  <a:srgbClr val="231F20"/>
                </a:solidFill>
                <a:latin typeface="Century Gothic"/>
                <a:cs typeface="Century Gothic"/>
              </a:rPr>
              <a:t>sexual</a:t>
            </a:r>
            <a:r>
              <a:rPr sz="700" spc="-65" dirty="0">
                <a:solidFill>
                  <a:srgbClr val="231F20"/>
                </a:solidFill>
                <a:latin typeface="Century Gothic"/>
                <a:cs typeface="Century Gothic"/>
              </a:rPr>
              <a:t> </a:t>
            </a:r>
            <a:r>
              <a:rPr sz="700" spc="-60" dirty="0">
                <a:solidFill>
                  <a:srgbClr val="231F20"/>
                </a:solidFill>
                <a:latin typeface="Century Gothic"/>
                <a:cs typeface="Century Gothic"/>
              </a:rPr>
              <a:t>contact;</a:t>
            </a:r>
            <a:r>
              <a:rPr sz="700" spc="-95" dirty="0">
                <a:solidFill>
                  <a:srgbClr val="231F20"/>
                </a:solidFill>
                <a:latin typeface="Century Gothic"/>
                <a:cs typeface="Century Gothic"/>
              </a:rPr>
              <a:t> </a:t>
            </a:r>
            <a:r>
              <a:rPr sz="700" spc="-20" dirty="0">
                <a:solidFill>
                  <a:srgbClr val="231F20"/>
                </a:solidFill>
                <a:latin typeface="Century Gothic"/>
                <a:cs typeface="Century Gothic"/>
              </a:rPr>
              <a:t>2)</a:t>
            </a:r>
            <a:r>
              <a:rPr sz="700" spc="-25" dirty="0">
                <a:solidFill>
                  <a:srgbClr val="231F20"/>
                </a:solidFill>
                <a:latin typeface="Century Gothic"/>
                <a:cs typeface="Century Gothic"/>
              </a:rPr>
              <a:t> </a:t>
            </a:r>
            <a:r>
              <a:rPr sz="700" spc="-40" dirty="0">
                <a:solidFill>
                  <a:srgbClr val="231F20"/>
                </a:solidFill>
                <a:latin typeface="Century Gothic"/>
                <a:cs typeface="Century Gothic"/>
              </a:rPr>
              <a:t>household</a:t>
            </a:r>
            <a:r>
              <a:rPr sz="700" spc="-90" dirty="0">
                <a:solidFill>
                  <a:srgbClr val="231F20"/>
                </a:solidFill>
                <a:latin typeface="Century Gothic"/>
                <a:cs typeface="Century Gothic"/>
              </a:rPr>
              <a:t> </a:t>
            </a:r>
            <a:r>
              <a:rPr sz="700" spc="-50" dirty="0">
                <a:solidFill>
                  <a:srgbClr val="231F20"/>
                </a:solidFill>
                <a:latin typeface="Century Gothic"/>
                <a:cs typeface="Century Gothic"/>
              </a:rPr>
              <a:t>contact(nonsexual);</a:t>
            </a:r>
            <a:r>
              <a:rPr sz="700" spc="-20" dirty="0">
                <a:solidFill>
                  <a:srgbClr val="231F20"/>
                </a:solidFill>
                <a:latin typeface="Century Gothic"/>
                <a:cs typeface="Century Gothic"/>
              </a:rPr>
              <a:t> </a:t>
            </a:r>
            <a:r>
              <a:rPr sz="700" spc="-55" dirty="0">
                <a:solidFill>
                  <a:srgbClr val="231F20"/>
                </a:solidFill>
                <a:latin typeface="Century Gothic"/>
                <a:cs typeface="Century Gothic"/>
              </a:rPr>
              <a:t>and</a:t>
            </a:r>
            <a:r>
              <a:rPr sz="700" spc="-135" dirty="0">
                <a:solidFill>
                  <a:srgbClr val="231F20"/>
                </a:solidFill>
                <a:latin typeface="Century Gothic"/>
                <a:cs typeface="Century Gothic"/>
              </a:rPr>
              <a:t> </a:t>
            </a:r>
            <a:r>
              <a:rPr sz="700" spc="-20" dirty="0">
                <a:solidFill>
                  <a:srgbClr val="231F20"/>
                </a:solidFill>
                <a:latin typeface="Century Gothic"/>
                <a:cs typeface="Century Gothic"/>
              </a:rPr>
              <a:t>3)</a:t>
            </a:r>
            <a:r>
              <a:rPr sz="700" spc="-25" dirty="0">
                <a:solidFill>
                  <a:srgbClr val="231F20"/>
                </a:solidFill>
                <a:latin typeface="Century Gothic"/>
                <a:cs typeface="Century Gothic"/>
              </a:rPr>
              <a:t> other </a:t>
            </a:r>
            <a:r>
              <a:rPr sz="700" spc="-40" dirty="0">
                <a:solidFill>
                  <a:srgbClr val="231F20"/>
                </a:solidFill>
                <a:latin typeface="Century Gothic"/>
                <a:cs typeface="Century Gothic"/>
              </a:rPr>
              <a:t>contactwith</a:t>
            </a:r>
            <a:r>
              <a:rPr sz="700" dirty="0">
                <a:solidFill>
                  <a:srgbClr val="231F20"/>
                </a:solidFill>
                <a:latin typeface="Century Gothic"/>
                <a:cs typeface="Century Gothic"/>
              </a:rPr>
              <a:t> </a:t>
            </a:r>
            <a:r>
              <a:rPr sz="700" spc="-25" dirty="0">
                <a:solidFill>
                  <a:srgbClr val="231F20"/>
                </a:solidFill>
                <a:latin typeface="Century Gothic"/>
                <a:cs typeface="Century Gothic"/>
              </a:rPr>
              <a:t>hepatitisA</a:t>
            </a:r>
            <a:r>
              <a:rPr sz="700" spc="-105" dirty="0">
                <a:solidFill>
                  <a:srgbClr val="231F20"/>
                </a:solidFill>
                <a:latin typeface="Century Gothic"/>
                <a:cs typeface="Century Gothic"/>
              </a:rPr>
              <a:t> </a:t>
            </a:r>
            <a:r>
              <a:rPr sz="700" spc="-60" dirty="0">
                <a:solidFill>
                  <a:srgbClr val="231F20"/>
                </a:solidFill>
                <a:latin typeface="Century Gothic"/>
                <a:cs typeface="Century Gothic"/>
              </a:rPr>
              <a:t>case.</a:t>
            </a:r>
            <a:endParaRPr sz="700">
              <a:latin typeface="Century Gothic"/>
              <a:cs typeface="Century Gothic"/>
            </a:endParaRPr>
          </a:p>
          <a:p>
            <a:pPr marL="12700">
              <a:lnSpc>
                <a:spcPct val="100000"/>
              </a:lnSpc>
              <a:spcBef>
                <a:spcPts val="490"/>
              </a:spcBef>
            </a:pPr>
            <a:r>
              <a:rPr sz="600" spc="-7" baseline="27777" dirty="0">
                <a:solidFill>
                  <a:srgbClr val="231F20"/>
                </a:solidFill>
                <a:latin typeface="Century Gothic"/>
                <a:cs typeface="Century Gothic"/>
              </a:rPr>
              <a:t>¶</a:t>
            </a:r>
            <a:r>
              <a:rPr sz="600" spc="52" baseline="27777" dirty="0">
                <a:solidFill>
                  <a:srgbClr val="231F20"/>
                </a:solidFill>
                <a:latin typeface="Century Gothic"/>
                <a:cs typeface="Century Gothic"/>
              </a:rPr>
              <a:t> </a:t>
            </a:r>
            <a:r>
              <a:rPr sz="700" spc="-5" dirty="0">
                <a:solidFill>
                  <a:srgbClr val="231F20"/>
                </a:solidFill>
                <a:latin typeface="Century Gothic"/>
                <a:cs typeface="Century Gothic"/>
              </a:rPr>
              <a:t>A</a:t>
            </a:r>
            <a:r>
              <a:rPr sz="700" spc="-125" dirty="0">
                <a:solidFill>
                  <a:srgbClr val="231F20"/>
                </a:solidFill>
                <a:latin typeface="Century Gothic"/>
                <a:cs typeface="Century Gothic"/>
              </a:rPr>
              <a:t> </a:t>
            </a:r>
            <a:r>
              <a:rPr sz="700" spc="-35" dirty="0">
                <a:solidFill>
                  <a:srgbClr val="231F20"/>
                </a:solidFill>
                <a:latin typeface="Century Gothic"/>
                <a:cs typeface="Century Gothic"/>
              </a:rPr>
              <a:t>total</a:t>
            </a:r>
            <a:r>
              <a:rPr sz="700" spc="-60" dirty="0">
                <a:solidFill>
                  <a:srgbClr val="231F20"/>
                </a:solidFill>
                <a:latin typeface="Century Gothic"/>
                <a:cs typeface="Century Gothic"/>
              </a:rPr>
              <a:t> </a:t>
            </a:r>
            <a:r>
              <a:rPr sz="700" spc="-15" dirty="0">
                <a:solidFill>
                  <a:srgbClr val="231F20"/>
                </a:solidFill>
                <a:latin typeface="Century Gothic"/>
                <a:cs typeface="Century Gothic"/>
              </a:rPr>
              <a:t>of</a:t>
            </a:r>
            <a:r>
              <a:rPr sz="700" spc="-80" dirty="0">
                <a:solidFill>
                  <a:srgbClr val="231F20"/>
                </a:solidFill>
                <a:latin typeface="Century Gothic"/>
                <a:cs typeface="Century Gothic"/>
              </a:rPr>
              <a:t> </a:t>
            </a:r>
            <a:r>
              <a:rPr sz="700" spc="-10" dirty="0">
                <a:solidFill>
                  <a:srgbClr val="231F20"/>
                </a:solidFill>
                <a:latin typeface="Century Gothic"/>
                <a:cs typeface="Century Gothic"/>
              </a:rPr>
              <a:t>11,824</a:t>
            </a:r>
            <a:r>
              <a:rPr sz="700" spc="5" dirty="0">
                <a:solidFill>
                  <a:srgbClr val="231F20"/>
                </a:solidFill>
                <a:latin typeface="Century Gothic"/>
                <a:cs typeface="Century Gothic"/>
              </a:rPr>
              <a:t> </a:t>
            </a:r>
            <a:r>
              <a:rPr sz="700" spc="-30" dirty="0">
                <a:solidFill>
                  <a:srgbClr val="231F20"/>
                </a:solidFill>
                <a:latin typeface="Century Gothic"/>
                <a:cs typeface="Century Gothic"/>
              </a:rPr>
              <a:t>hepatitis</a:t>
            </a:r>
            <a:r>
              <a:rPr sz="700" spc="-70" dirty="0">
                <a:solidFill>
                  <a:srgbClr val="231F20"/>
                </a:solidFill>
                <a:latin typeface="Century Gothic"/>
                <a:cs typeface="Century Gothic"/>
              </a:rPr>
              <a:t> </a:t>
            </a:r>
            <a:r>
              <a:rPr sz="700" spc="-5" dirty="0">
                <a:solidFill>
                  <a:srgbClr val="231F20"/>
                </a:solidFill>
                <a:latin typeface="Century Gothic"/>
                <a:cs typeface="Century Gothic"/>
              </a:rPr>
              <a:t>A</a:t>
            </a:r>
            <a:r>
              <a:rPr sz="700" spc="-125" dirty="0">
                <a:solidFill>
                  <a:srgbClr val="231F20"/>
                </a:solidFill>
                <a:latin typeface="Century Gothic"/>
                <a:cs typeface="Century Gothic"/>
              </a:rPr>
              <a:t> </a:t>
            </a:r>
            <a:r>
              <a:rPr sz="700" spc="-40" dirty="0">
                <a:solidFill>
                  <a:srgbClr val="231F20"/>
                </a:solidFill>
                <a:latin typeface="Century Gothic"/>
                <a:cs typeface="Century Gothic"/>
              </a:rPr>
              <a:t>cases</a:t>
            </a:r>
            <a:r>
              <a:rPr sz="700" spc="-130" dirty="0">
                <a:solidFill>
                  <a:srgbClr val="231F20"/>
                </a:solidFill>
                <a:latin typeface="Century Gothic"/>
                <a:cs typeface="Century Gothic"/>
              </a:rPr>
              <a:t> </a:t>
            </a:r>
            <a:r>
              <a:rPr sz="700" spc="-45" dirty="0">
                <a:solidFill>
                  <a:srgbClr val="231F20"/>
                </a:solidFill>
                <a:latin typeface="Century Gothic"/>
                <a:cs typeface="Century Gothic"/>
              </a:rPr>
              <a:t>were</a:t>
            </a:r>
            <a:r>
              <a:rPr sz="700" spc="-95" dirty="0">
                <a:solidFill>
                  <a:srgbClr val="231F20"/>
                </a:solidFill>
                <a:latin typeface="Century Gothic"/>
                <a:cs typeface="Century Gothic"/>
              </a:rPr>
              <a:t> </a:t>
            </a:r>
            <a:r>
              <a:rPr sz="700" spc="-40" dirty="0">
                <a:solidFill>
                  <a:srgbClr val="231F20"/>
                </a:solidFill>
                <a:latin typeface="Century Gothic"/>
                <a:cs typeface="Century Gothic"/>
              </a:rPr>
              <a:t>reported</a:t>
            </a:r>
            <a:r>
              <a:rPr sz="700" spc="-45" dirty="0">
                <a:solidFill>
                  <a:srgbClr val="231F20"/>
                </a:solidFill>
                <a:latin typeface="Century Gothic"/>
                <a:cs typeface="Century Gothic"/>
              </a:rPr>
              <a:t> </a:t>
            </a:r>
            <a:r>
              <a:rPr sz="700" spc="-55" dirty="0">
                <a:solidFill>
                  <a:srgbClr val="231F20"/>
                </a:solidFill>
                <a:latin typeface="Century Gothic"/>
                <a:cs typeface="Century Gothic"/>
              </a:rPr>
              <a:t>among</a:t>
            </a:r>
            <a:r>
              <a:rPr sz="700" spc="-110" dirty="0">
                <a:solidFill>
                  <a:srgbClr val="231F20"/>
                </a:solidFill>
                <a:latin typeface="Century Gothic"/>
                <a:cs typeface="Century Gothic"/>
              </a:rPr>
              <a:t> </a:t>
            </a:r>
            <a:r>
              <a:rPr sz="700" spc="-35" dirty="0">
                <a:solidFill>
                  <a:srgbClr val="231F20"/>
                </a:solidFill>
                <a:latin typeface="Century Gothic"/>
                <a:cs typeface="Century Gothic"/>
              </a:rPr>
              <a:t>males</a:t>
            </a:r>
            <a:r>
              <a:rPr sz="700" spc="-70" dirty="0">
                <a:solidFill>
                  <a:srgbClr val="231F20"/>
                </a:solidFill>
                <a:latin typeface="Century Gothic"/>
                <a:cs typeface="Century Gothic"/>
              </a:rPr>
              <a:t> </a:t>
            </a:r>
            <a:r>
              <a:rPr sz="700" spc="-10" dirty="0">
                <a:solidFill>
                  <a:srgbClr val="231F20"/>
                </a:solidFill>
                <a:latin typeface="Century Gothic"/>
                <a:cs typeface="Century Gothic"/>
              </a:rPr>
              <a:t>in</a:t>
            </a:r>
            <a:r>
              <a:rPr sz="700" spc="-55" dirty="0">
                <a:solidFill>
                  <a:srgbClr val="231F20"/>
                </a:solidFill>
                <a:latin typeface="Century Gothic"/>
                <a:cs typeface="Century Gothic"/>
              </a:rPr>
              <a:t> </a:t>
            </a:r>
            <a:r>
              <a:rPr sz="700" spc="-10" dirty="0">
                <a:solidFill>
                  <a:srgbClr val="231F20"/>
                </a:solidFill>
                <a:latin typeface="Century Gothic"/>
                <a:cs typeface="Century Gothic"/>
              </a:rPr>
              <a:t>2019.</a:t>
            </a:r>
            <a:endParaRPr sz="700">
              <a:latin typeface="Century Gothic"/>
              <a:cs typeface="Century Gothic"/>
            </a:endParaRPr>
          </a:p>
        </p:txBody>
      </p:sp>
      <p:sp>
        <p:nvSpPr>
          <p:cNvPr id="7" name="object 7"/>
          <p:cNvSpPr/>
          <p:nvPr/>
        </p:nvSpPr>
        <p:spPr>
          <a:xfrm>
            <a:off x="5519165" y="462534"/>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494782" y="462534"/>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9" name="object 9"/>
          <p:cNvSpPr/>
          <p:nvPr/>
        </p:nvSpPr>
        <p:spPr>
          <a:xfrm>
            <a:off x="5543550" y="473202"/>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10" name="object 10"/>
          <p:cNvSpPr/>
          <p:nvPr/>
        </p:nvSpPr>
        <p:spPr>
          <a:xfrm>
            <a:off x="5567934" y="441198"/>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1" name="object 11"/>
          <p:cNvSpPr/>
          <p:nvPr/>
        </p:nvSpPr>
        <p:spPr>
          <a:xfrm>
            <a:off x="5388721" y="286367"/>
            <a:ext cx="211683" cy="25438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394192" y="291846"/>
            <a:ext cx="201295" cy="243840"/>
          </a:xfrm>
          <a:custGeom>
            <a:avLst/>
            <a:gdLst/>
            <a:ahLst/>
            <a:cxnLst/>
            <a:rect l="l" t="t" r="r" b="b"/>
            <a:pathLst>
              <a:path w="201295" h="243840">
                <a:moveTo>
                  <a:pt x="78473" y="0"/>
                </a:moveTo>
                <a:lnTo>
                  <a:pt x="188912" y="0"/>
                </a:lnTo>
                <a:lnTo>
                  <a:pt x="195452" y="0"/>
                </a:lnTo>
                <a:lnTo>
                  <a:pt x="200710" y="5270"/>
                </a:lnTo>
                <a:lnTo>
                  <a:pt x="200710" y="11785"/>
                </a:lnTo>
                <a:lnTo>
                  <a:pt x="200710" y="230187"/>
                </a:lnTo>
                <a:lnTo>
                  <a:pt x="200710" y="237490"/>
                </a:lnTo>
                <a:lnTo>
                  <a:pt x="194767" y="243408"/>
                </a:lnTo>
                <a:lnTo>
                  <a:pt x="187426" y="243408"/>
                </a:lnTo>
                <a:lnTo>
                  <a:pt x="13309" y="243408"/>
                </a:lnTo>
                <a:lnTo>
                  <a:pt x="596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3" name="object 13"/>
          <p:cNvSpPr txBox="1">
            <a:spLocks noGrp="1"/>
          </p:cNvSpPr>
          <p:nvPr>
            <p:ph type="title"/>
          </p:nvPr>
        </p:nvSpPr>
        <p:spPr>
          <a:xfrm>
            <a:off x="5655706" y="229199"/>
            <a:ext cx="1577975" cy="340360"/>
          </a:xfrm>
          <a:prstGeom prst="rect">
            <a:avLst/>
          </a:prstGeom>
        </p:spPr>
        <p:txBody>
          <a:bodyPr vert="horz" wrap="square" lIns="0" tIns="13335" rIns="0" bIns="0" rtlCol="0">
            <a:spAutoFit/>
          </a:bodyPr>
          <a:lstStyle/>
          <a:p>
            <a:pPr marL="12700">
              <a:lnSpc>
                <a:spcPts val="1235"/>
              </a:lnSpc>
              <a:spcBef>
                <a:spcPts val="105"/>
              </a:spcBef>
            </a:pPr>
            <a:r>
              <a:rPr sz="1000" spc="45" dirty="0">
                <a:solidFill>
                  <a:srgbClr val="005E6D"/>
                </a:solidFill>
                <a:latin typeface="Century Gothic"/>
                <a:cs typeface="Century Gothic"/>
              </a:rPr>
              <a:t>2019  </a:t>
            </a:r>
            <a:r>
              <a:rPr spc="75" dirty="0">
                <a:latin typeface="Trebuchet MS"/>
                <a:cs typeface="Trebuchet MS"/>
              </a:rPr>
              <a:t>VIRAL</a:t>
            </a:r>
            <a:r>
              <a:rPr spc="-210" dirty="0">
                <a:latin typeface="Trebuchet MS"/>
                <a:cs typeface="Trebuchet MS"/>
              </a:rPr>
              <a:t> </a:t>
            </a:r>
            <a:r>
              <a:rPr spc="75" dirty="0">
                <a:latin typeface="Trebuchet MS"/>
                <a:cs typeface="Trebuchet MS"/>
              </a:rPr>
              <a:t>HEPATITIS</a:t>
            </a:r>
            <a:endParaRPr sz="1000">
              <a:latin typeface="Trebuchet MS"/>
              <a:cs typeface="Trebuchet MS"/>
            </a:endParaRPr>
          </a:p>
          <a:p>
            <a:pPr marL="12700">
              <a:lnSpc>
                <a:spcPts val="1235"/>
              </a:lnSpc>
            </a:pPr>
            <a:r>
              <a:rPr b="0" spc="25" dirty="0">
                <a:solidFill>
                  <a:srgbClr val="005E6D"/>
                </a:solidFill>
                <a:latin typeface="Century Gothic"/>
                <a:cs typeface="Century Gothic"/>
              </a:rPr>
              <a:t>SURVEILLANCE</a:t>
            </a:r>
            <a:r>
              <a:rPr b="0" spc="15" dirty="0">
                <a:solidFill>
                  <a:srgbClr val="005E6D"/>
                </a:solidFill>
                <a:latin typeface="Century Gothic"/>
                <a:cs typeface="Century Gothic"/>
              </a:rPr>
              <a:t> </a:t>
            </a:r>
            <a:r>
              <a:rPr b="0" spc="55" dirty="0">
                <a:solidFill>
                  <a:srgbClr val="005E6D"/>
                </a:solidFill>
                <a:latin typeface="Century Gothic"/>
                <a:cs typeface="Century Gothic"/>
              </a:rPr>
              <a:t>REPORT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1565148"/>
            <a:ext cx="6976871" cy="4608575"/>
          </a:xfrm>
          <a:prstGeom prst="rect">
            <a:avLst/>
          </a:prstGeom>
          <a:blipFill>
            <a:blip r:embed="rId3" cstate="print"/>
            <a:stretch>
              <a:fillRect/>
            </a:stretch>
          </a:blipFill>
        </p:spPr>
        <p:txBody>
          <a:bodyPr wrap="square" lIns="0" tIns="0" rIns="0" bIns="0" rtlCol="0"/>
          <a:lstStyle/>
          <a:p>
            <a:endParaRPr/>
          </a:p>
        </p:txBody>
      </p:sp>
      <p:graphicFrame>
        <p:nvGraphicFramePr>
          <p:cNvPr id="3" name="object 3" descr="Data regarding reported cases of hepatitis A by state or jurisdiction during 2015–2019. Each year has 2 columns of data; the first column displays the number of reported hepatitis A cases, and the second column the rates of reported hepatitis A cases per 100,000 population in that jurisdiction for that year."/>
          <p:cNvGraphicFramePr>
            <a:graphicFrameLocks noGrp="1"/>
          </p:cNvGraphicFramePr>
          <p:nvPr>
            <p:extLst>
              <p:ext uri="{D42A27DB-BD31-4B8C-83A1-F6EECF244321}">
                <p14:modId xmlns:p14="http://schemas.microsoft.com/office/powerpoint/2010/main" val="444662435"/>
              </p:ext>
            </p:extLst>
          </p:nvPr>
        </p:nvGraphicFramePr>
        <p:xfrm>
          <a:off x="457200" y="1591310"/>
          <a:ext cx="6868152" cy="4492241"/>
        </p:xfrm>
        <a:graphic>
          <a:graphicData uri="http://schemas.openxmlformats.org/drawingml/2006/table">
            <a:tbl>
              <a:tblPr firstRow="1" bandRow="1">
                <a:tableStyleId>{2D5ABB26-0587-4C30-8999-92F81FD0307C}</a:tableStyleId>
              </a:tblPr>
              <a:tblGrid>
                <a:gridCol w="901065">
                  <a:extLst>
                    <a:ext uri="{9D8B030D-6E8A-4147-A177-3AD203B41FA5}">
                      <a16:colId xmlns:a16="http://schemas.microsoft.com/office/drawing/2014/main" val="20000"/>
                    </a:ext>
                  </a:extLst>
                </a:gridCol>
                <a:gridCol w="600710">
                  <a:extLst>
                    <a:ext uri="{9D8B030D-6E8A-4147-A177-3AD203B41FA5}">
                      <a16:colId xmlns:a16="http://schemas.microsoft.com/office/drawing/2014/main" val="20001"/>
                    </a:ext>
                  </a:extLst>
                </a:gridCol>
                <a:gridCol w="596264">
                  <a:extLst>
                    <a:ext uri="{9D8B030D-6E8A-4147-A177-3AD203B41FA5}">
                      <a16:colId xmlns:a16="http://schemas.microsoft.com/office/drawing/2014/main" val="20002"/>
                    </a:ext>
                  </a:extLst>
                </a:gridCol>
                <a:gridCol w="596264">
                  <a:extLst>
                    <a:ext uri="{9D8B030D-6E8A-4147-A177-3AD203B41FA5}">
                      <a16:colId xmlns:a16="http://schemas.microsoft.com/office/drawing/2014/main" val="20003"/>
                    </a:ext>
                  </a:extLst>
                </a:gridCol>
                <a:gridCol w="596264">
                  <a:extLst>
                    <a:ext uri="{9D8B030D-6E8A-4147-A177-3AD203B41FA5}">
                      <a16:colId xmlns:a16="http://schemas.microsoft.com/office/drawing/2014/main" val="20004"/>
                    </a:ext>
                  </a:extLst>
                </a:gridCol>
                <a:gridCol w="596264">
                  <a:extLst>
                    <a:ext uri="{9D8B030D-6E8A-4147-A177-3AD203B41FA5}">
                      <a16:colId xmlns:a16="http://schemas.microsoft.com/office/drawing/2014/main" val="20005"/>
                    </a:ext>
                  </a:extLst>
                </a:gridCol>
                <a:gridCol w="596264">
                  <a:extLst>
                    <a:ext uri="{9D8B030D-6E8A-4147-A177-3AD203B41FA5}">
                      <a16:colId xmlns:a16="http://schemas.microsoft.com/office/drawing/2014/main" val="20006"/>
                    </a:ext>
                  </a:extLst>
                </a:gridCol>
                <a:gridCol w="596264">
                  <a:extLst>
                    <a:ext uri="{9D8B030D-6E8A-4147-A177-3AD203B41FA5}">
                      <a16:colId xmlns:a16="http://schemas.microsoft.com/office/drawing/2014/main" val="20007"/>
                    </a:ext>
                  </a:extLst>
                </a:gridCol>
                <a:gridCol w="596264">
                  <a:extLst>
                    <a:ext uri="{9D8B030D-6E8A-4147-A177-3AD203B41FA5}">
                      <a16:colId xmlns:a16="http://schemas.microsoft.com/office/drawing/2014/main" val="20008"/>
                    </a:ext>
                  </a:extLst>
                </a:gridCol>
                <a:gridCol w="596264">
                  <a:extLst>
                    <a:ext uri="{9D8B030D-6E8A-4147-A177-3AD203B41FA5}">
                      <a16:colId xmlns:a16="http://schemas.microsoft.com/office/drawing/2014/main" val="20009"/>
                    </a:ext>
                  </a:extLst>
                </a:gridCol>
                <a:gridCol w="596265">
                  <a:extLst>
                    <a:ext uri="{9D8B030D-6E8A-4147-A177-3AD203B41FA5}">
                      <a16:colId xmlns:a16="http://schemas.microsoft.com/office/drawing/2014/main" val="20010"/>
                    </a:ext>
                  </a:extLst>
                </a:gridCol>
              </a:tblGrid>
              <a:tr h="228345">
                <a:tc rowSpan="2">
                  <a:txBody>
                    <a:bodyPr/>
                    <a:lstStyle/>
                    <a:p>
                      <a:pPr>
                        <a:lnSpc>
                          <a:spcPct val="100000"/>
                        </a:lnSpc>
                      </a:pPr>
                      <a:endParaRPr sz="900">
                        <a:latin typeface="Times New Roman"/>
                        <a:cs typeface="Times New Roman"/>
                      </a:endParaRPr>
                    </a:p>
                    <a:p>
                      <a:pPr>
                        <a:lnSpc>
                          <a:spcPct val="100000"/>
                        </a:lnSpc>
                        <a:spcBef>
                          <a:spcPts val="25"/>
                        </a:spcBef>
                      </a:pPr>
                      <a:endParaRPr sz="800">
                        <a:latin typeface="Times New Roman"/>
                        <a:cs typeface="Times New Roman"/>
                      </a:endParaRPr>
                    </a:p>
                    <a:p>
                      <a:pPr marL="69850">
                        <a:lnSpc>
                          <a:spcPct val="100000"/>
                        </a:lnSpc>
                        <a:spcBef>
                          <a:spcPts val="5"/>
                        </a:spcBef>
                      </a:pPr>
                      <a:r>
                        <a:rPr sz="800" b="1" spc="-5" dirty="0">
                          <a:solidFill>
                            <a:srgbClr val="FFFFFF"/>
                          </a:solidFill>
                          <a:latin typeface="Century Gothic"/>
                          <a:cs typeface="Century Gothic"/>
                        </a:rPr>
                        <a:t>Characteristics</a:t>
                      </a:r>
                      <a:endParaRPr sz="800">
                        <a:latin typeface="Century Gothic"/>
                        <a:cs typeface="Century Gothic"/>
                      </a:endParaRPr>
                    </a:p>
                  </a:txBody>
                  <a:tcPr marL="0" marR="0" marT="0" marB="0">
                    <a:lnR w="19050">
                      <a:solidFill>
                        <a:srgbClr val="FFFFFF"/>
                      </a:solidFill>
                      <a:prstDash val="solid"/>
                    </a:lnR>
                    <a:solidFill>
                      <a:srgbClr val="005E6D"/>
                    </a:solidFill>
                  </a:tcPr>
                </a:tc>
                <a:tc gridSpan="2">
                  <a:txBody>
                    <a:bodyPr/>
                    <a:lstStyle/>
                    <a:p>
                      <a:pPr marL="635" algn="ctr">
                        <a:lnSpc>
                          <a:spcPct val="100000"/>
                        </a:lnSpc>
                        <a:spcBef>
                          <a:spcPts val="370"/>
                        </a:spcBef>
                      </a:pPr>
                      <a:r>
                        <a:rPr sz="800" b="1" spc="50" dirty="0">
                          <a:solidFill>
                            <a:srgbClr val="FFFFFF"/>
                          </a:solidFill>
                          <a:latin typeface="Century Gothic"/>
                          <a:cs typeface="Century Gothic"/>
                        </a:rPr>
                        <a:t>2015</a:t>
                      </a:r>
                      <a:endParaRPr sz="800">
                        <a:latin typeface="Century Gothic"/>
                        <a:cs typeface="Century Gothic"/>
                      </a:endParaRPr>
                    </a:p>
                  </a:txBody>
                  <a:tcPr marL="0" marR="0" marT="46990" marB="0">
                    <a:lnL w="19050">
                      <a:solidFill>
                        <a:srgbClr val="FFFFFF"/>
                      </a:solidFill>
                      <a:prstDash val="solid"/>
                    </a:lnL>
                    <a:lnR w="19050">
                      <a:solidFill>
                        <a:srgbClr val="FFFFFF"/>
                      </a:solidFill>
                      <a:prstDash val="solid"/>
                    </a:lnR>
                    <a:lnB w="9525">
                      <a:solidFill>
                        <a:srgbClr val="FFFFFF"/>
                      </a:solidFill>
                      <a:prstDash val="solid"/>
                    </a:lnB>
                    <a:solidFill>
                      <a:srgbClr val="005E6D"/>
                    </a:solidFill>
                  </a:tcPr>
                </a:tc>
                <a:tc hMerge="1">
                  <a:txBody>
                    <a:bodyPr/>
                    <a:lstStyle/>
                    <a:p>
                      <a:endParaRPr/>
                    </a:p>
                  </a:txBody>
                  <a:tcPr marL="0" marR="0" marT="0" marB="0"/>
                </a:tc>
                <a:tc gridSpan="2">
                  <a:txBody>
                    <a:bodyPr/>
                    <a:lstStyle/>
                    <a:p>
                      <a:pPr marL="1270" algn="ctr">
                        <a:lnSpc>
                          <a:spcPct val="100000"/>
                        </a:lnSpc>
                        <a:spcBef>
                          <a:spcPts val="370"/>
                        </a:spcBef>
                      </a:pPr>
                      <a:r>
                        <a:rPr sz="800" b="1" spc="50" dirty="0">
                          <a:solidFill>
                            <a:srgbClr val="FFFFFF"/>
                          </a:solidFill>
                          <a:latin typeface="Century Gothic"/>
                          <a:cs typeface="Century Gothic"/>
                        </a:rPr>
                        <a:t>2016</a:t>
                      </a:r>
                      <a:endParaRPr sz="800">
                        <a:latin typeface="Century Gothic"/>
                        <a:cs typeface="Century Gothic"/>
                      </a:endParaRPr>
                    </a:p>
                  </a:txBody>
                  <a:tcPr marL="0" marR="0" marT="46990" marB="0">
                    <a:lnL w="19050">
                      <a:solidFill>
                        <a:srgbClr val="FFFFFF"/>
                      </a:solidFill>
                      <a:prstDash val="solid"/>
                    </a:lnL>
                    <a:lnR w="19050">
                      <a:solidFill>
                        <a:srgbClr val="FFFFFF"/>
                      </a:solidFill>
                      <a:prstDash val="solid"/>
                    </a:lnR>
                    <a:lnB w="9525">
                      <a:solidFill>
                        <a:srgbClr val="FFFFFF"/>
                      </a:solidFill>
                      <a:prstDash val="solid"/>
                    </a:lnB>
                    <a:solidFill>
                      <a:srgbClr val="005E6D"/>
                    </a:solidFill>
                  </a:tcPr>
                </a:tc>
                <a:tc hMerge="1">
                  <a:txBody>
                    <a:bodyPr/>
                    <a:lstStyle/>
                    <a:p>
                      <a:endParaRPr/>
                    </a:p>
                  </a:txBody>
                  <a:tcPr marL="0" marR="0" marT="0" marB="0"/>
                </a:tc>
                <a:tc gridSpan="2">
                  <a:txBody>
                    <a:bodyPr/>
                    <a:lstStyle/>
                    <a:p>
                      <a:pPr marL="1270" algn="ctr">
                        <a:lnSpc>
                          <a:spcPct val="100000"/>
                        </a:lnSpc>
                        <a:spcBef>
                          <a:spcPts val="370"/>
                        </a:spcBef>
                      </a:pPr>
                      <a:r>
                        <a:rPr sz="800" b="1" spc="50" dirty="0">
                          <a:solidFill>
                            <a:srgbClr val="FFFFFF"/>
                          </a:solidFill>
                          <a:latin typeface="Century Gothic"/>
                          <a:cs typeface="Century Gothic"/>
                        </a:rPr>
                        <a:t>2017</a:t>
                      </a:r>
                      <a:endParaRPr sz="800">
                        <a:latin typeface="Century Gothic"/>
                        <a:cs typeface="Century Gothic"/>
                      </a:endParaRPr>
                    </a:p>
                  </a:txBody>
                  <a:tcPr marL="0" marR="0" marT="46990" marB="0">
                    <a:lnL w="19050">
                      <a:solidFill>
                        <a:srgbClr val="FFFFFF"/>
                      </a:solidFill>
                      <a:prstDash val="solid"/>
                    </a:lnL>
                    <a:lnR w="19050">
                      <a:solidFill>
                        <a:srgbClr val="FFFFFF"/>
                      </a:solidFill>
                      <a:prstDash val="solid"/>
                    </a:lnR>
                    <a:lnB w="9525">
                      <a:solidFill>
                        <a:srgbClr val="FFFFFF"/>
                      </a:solidFill>
                      <a:prstDash val="solid"/>
                    </a:lnB>
                    <a:solidFill>
                      <a:srgbClr val="005E6D"/>
                    </a:solidFill>
                  </a:tcPr>
                </a:tc>
                <a:tc hMerge="1">
                  <a:txBody>
                    <a:bodyPr/>
                    <a:lstStyle/>
                    <a:p>
                      <a:endParaRPr/>
                    </a:p>
                  </a:txBody>
                  <a:tcPr marL="0" marR="0" marT="0" marB="0"/>
                </a:tc>
                <a:tc gridSpan="2">
                  <a:txBody>
                    <a:bodyPr/>
                    <a:lstStyle/>
                    <a:p>
                      <a:pPr marL="1270" algn="ctr">
                        <a:lnSpc>
                          <a:spcPct val="100000"/>
                        </a:lnSpc>
                        <a:spcBef>
                          <a:spcPts val="370"/>
                        </a:spcBef>
                      </a:pPr>
                      <a:r>
                        <a:rPr sz="800" b="1" spc="50" dirty="0">
                          <a:solidFill>
                            <a:srgbClr val="FFFFFF"/>
                          </a:solidFill>
                          <a:latin typeface="Century Gothic"/>
                          <a:cs typeface="Century Gothic"/>
                        </a:rPr>
                        <a:t>2018</a:t>
                      </a:r>
                      <a:endParaRPr sz="800">
                        <a:latin typeface="Century Gothic"/>
                        <a:cs typeface="Century Gothic"/>
                      </a:endParaRPr>
                    </a:p>
                  </a:txBody>
                  <a:tcPr marL="0" marR="0" marT="46990" marB="0">
                    <a:lnL w="19050">
                      <a:solidFill>
                        <a:srgbClr val="FFFFFF"/>
                      </a:solidFill>
                      <a:prstDash val="solid"/>
                    </a:lnL>
                    <a:lnR w="19050">
                      <a:solidFill>
                        <a:srgbClr val="FFFFFF"/>
                      </a:solidFill>
                      <a:prstDash val="solid"/>
                    </a:lnR>
                    <a:lnB w="9525">
                      <a:solidFill>
                        <a:srgbClr val="FFFFFF"/>
                      </a:solidFill>
                      <a:prstDash val="solid"/>
                    </a:lnB>
                    <a:solidFill>
                      <a:srgbClr val="005E6D"/>
                    </a:solidFill>
                  </a:tcPr>
                </a:tc>
                <a:tc hMerge="1">
                  <a:txBody>
                    <a:bodyPr/>
                    <a:lstStyle/>
                    <a:p>
                      <a:endParaRPr/>
                    </a:p>
                  </a:txBody>
                  <a:tcPr marL="0" marR="0" marT="0" marB="0"/>
                </a:tc>
                <a:tc gridSpan="2">
                  <a:txBody>
                    <a:bodyPr/>
                    <a:lstStyle/>
                    <a:p>
                      <a:pPr marL="7620" algn="ctr">
                        <a:lnSpc>
                          <a:spcPct val="100000"/>
                        </a:lnSpc>
                        <a:spcBef>
                          <a:spcPts val="370"/>
                        </a:spcBef>
                      </a:pPr>
                      <a:r>
                        <a:rPr sz="800" b="1" spc="50" dirty="0">
                          <a:solidFill>
                            <a:srgbClr val="FFFFFF"/>
                          </a:solidFill>
                          <a:latin typeface="Century Gothic"/>
                          <a:cs typeface="Century Gothic"/>
                        </a:rPr>
                        <a:t>2019</a:t>
                      </a:r>
                      <a:endParaRPr sz="800">
                        <a:latin typeface="Century Gothic"/>
                        <a:cs typeface="Century Gothic"/>
                      </a:endParaRPr>
                    </a:p>
                  </a:txBody>
                  <a:tcPr marL="0" marR="0" marT="46990" marB="0">
                    <a:lnL w="19050">
                      <a:solidFill>
                        <a:srgbClr val="FFFFFF"/>
                      </a:solidFill>
                      <a:prstDash val="solid"/>
                    </a:lnL>
                    <a:lnB w="9525">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378967">
                <a:tc vMerge="1">
                  <a:txBody>
                    <a:bodyPr/>
                    <a:lstStyle/>
                    <a:p>
                      <a:endParaRPr/>
                    </a:p>
                  </a:txBody>
                  <a:tcPr marL="0" marR="0" marT="0" marB="0">
                    <a:lnR w="19050">
                      <a:solidFill>
                        <a:srgbClr val="FFFFFF"/>
                      </a:solidFill>
                      <a:prstDash val="solid"/>
                    </a:lnR>
                    <a:solidFill>
                      <a:srgbClr val="005E6D"/>
                    </a:solidFill>
                  </a:tcPr>
                </a:tc>
                <a:tc>
                  <a:txBody>
                    <a:bodyPr/>
                    <a:lstStyle/>
                    <a:p>
                      <a:pPr>
                        <a:lnSpc>
                          <a:spcPct val="100000"/>
                        </a:lnSpc>
                        <a:spcBef>
                          <a:spcPts val="10"/>
                        </a:spcBef>
                      </a:pPr>
                      <a:endParaRPr sz="900">
                        <a:latin typeface="Times New Roman"/>
                        <a:cs typeface="Times New Roman"/>
                      </a:endParaRPr>
                    </a:p>
                    <a:p>
                      <a:pPr marR="196215" algn="r">
                        <a:lnSpc>
                          <a:spcPct val="100000"/>
                        </a:lnSpc>
                      </a:pPr>
                      <a:r>
                        <a:rPr sz="800" b="1" spc="15" dirty="0">
                          <a:solidFill>
                            <a:srgbClr val="FFFFFF"/>
                          </a:solidFill>
                          <a:latin typeface="Century Gothic"/>
                          <a:cs typeface="Century Gothic"/>
                        </a:rPr>
                        <a:t>N</a:t>
                      </a:r>
                      <a:r>
                        <a:rPr sz="800" b="1" spc="10" dirty="0">
                          <a:solidFill>
                            <a:srgbClr val="FFFFFF"/>
                          </a:solidFill>
                          <a:latin typeface="Century Gothic"/>
                          <a:cs typeface="Century Gothic"/>
                        </a:rPr>
                        <a:t>o</a:t>
                      </a:r>
                      <a:r>
                        <a:rPr sz="800" b="1" dirty="0">
                          <a:solidFill>
                            <a:srgbClr val="FFFFFF"/>
                          </a:solidFill>
                          <a:latin typeface="Century Gothic"/>
                          <a:cs typeface="Century Gothic"/>
                        </a:rPr>
                        <a:t>.</a:t>
                      </a:r>
                      <a:endParaRPr sz="800">
                        <a:latin typeface="Century Gothic"/>
                        <a:cs typeface="Century Gothic"/>
                      </a:endParaRPr>
                    </a:p>
                  </a:txBody>
                  <a:tcPr marL="0" marR="0" marT="1270" marB="0">
                    <a:lnL w="19050">
                      <a:solidFill>
                        <a:srgbClr val="FFFFFF"/>
                      </a:solidFill>
                      <a:prstDash val="solid"/>
                    </a:lnL>
                    <a:lnR w="9525">
                      <a:solidFill>
                        <a:srgbClr val="FFFFFF"/>
                      </a:solidFill>
                      <a:prstDash val="solid"/>
                    </a:lnR>
                    <a:lnT w="9525">
                      <a:solidFill>
                        <a:srgbClr val="FFFFFF"/>
                      </a:solidFill>
                      <a:prstDash val="solid"/>
                    </a:lnT>
                    <a:solidFill>
                      <a:srgbClr val="005E6D"/>
                    </a:solidFill>
                  </a:tcPr>
                </a:tc>
                <a:tc>
                  <a:txBody>
                    <a:bodyPr/>
                    <a:lstStyle/>
                    <a:p>
                      <a:pPr marL="85090" marR="85725" indent="71120">
                        <a:lnSpc>
                          <a:spcPct val="105000"/>
                        </a:lnSpc>
                        <a:spcBef>
                          <a:spcPts val="375"/>
                        </a:spcBef>
                      </a:pPr>
                      <a:r>
                        <a:rPr sz="800" b="1" spc="10" dirty="0">
                          <a:solidFill>
                            <a:srgbClr val="FFFFFF"/>
                          </a:solidFill>
                          <a:latin typeface="Century Gothic"/>
                          <a:cs typeface="Century Gothic"/>
                        </a:rPr>
                        <a:t>Rate*  </a:t>
                      </a:r>
                      <a:r>
                        <a:rPr sz="800" b="1" spc="25" dirty="0">
                          <a:solidFill>
                            <a:srgbClr val="FFFFFF"/>
                          </a:solidFill>
                          <a:latin typeface="Century Gothic"/>
                          <a:cs typeface="Century Gothic"/>
                        </a:rPr>
                        <a:t>(95%</a:t>
                      </a:r>
                      <a:r>
                        <a:rPr sz="800" b="1" spc="-125" dirty="0">
                          <a:solidFill>
                            <a:srgbClr val="FFFFFF"/>
                          </a:solidFill>
                          <a:latin typeface="Century Gothic"/>
                          <a:cs typeface="Century Gothic"/>
                        </a:rPr>
                        <a:t> </a:t>
                      </a:r>
                      <a:r>
                        <a:rPr sz="800" b="1" spc="-20" dirty="0">
                          <a:solidFill>
                            <a:srgbClr val="FFFFFF"/>
                          </a:solidFill>
                          <a:latin typeface="Century Gothic"/>
                          <a:cs typeface="Century Gothic"/>
                        </a:rPr>
                        <a:t>CI)</a:t>
                      </a:r>
                      <a:endParaRPr sz="800">
                        <a:latin typeface="Century Gothic"/>
                        <a:cs typeface="Century Gothic"/>
                      </a:endParaRPr>
                    </a:p>
                  </a:txBody>
                  <a:tcPr marL="0" marR="0" marT="47625" marB="0">
                    <a:lnL w="9525">
                      <a:solidFill>
                        <a:srgbClr val="FFFFFF"/>
                      </a:solidFill>
                      <a:prstDash val="solid"/>
                    </a:lnL>
                    <a:lnR w="19050">
                      <a:solidFill>
                        <a:srgbClr val="FFFFFF"/>
                      </a:solidFill>
                      <a:prstDash val="solid"/>
                    </a:lnR>
                    <a:lnT w="9525">
                      <a:solidFill>
                        <a:srgbClr val="FFFFFF"/>
                      </a:solidFill>
                      <a:prstDash val="solid"/>
                    </a:lnT>
                    <a:solidFill>
                      <a:srgbClr val="005E6D"/>
                    </a:solidFill>
                  </a:tcPr>
                </a:tc>
                <a:tc>
                  <a:txBody>
                    <a:bodyPr/>
                    <a:lstStyle/>
                    <a:p>
                      <a:pPr>
                        <a:lnSpc>
                          <a:spcPct val="100000"/>
                        </a:lnSpc>
                        <a:spcBef>
                          <a:spcPts val="10"/>
                        </a:spcBef>
                      </a:pPr>
                      <a:endParaRPr sz="900">
                        <a:latin typeface="Times New Roman"/>
                        <a:cs typeface="Times New Roman"/>
                      </a:endParaRPr>
                    </a:p>
                    <a:p>
                      <a:pPr marL="217804">
                        <a:lnSpc>
                          <a:spcPct val="100000"/>
                        </a:lnSpc>
                      </a:pPr>
                      <a:r>
                        <a:rPr sz="800" b="1" spc="10" dirty="0">
                          <a:solidFill>
                            <a:srgbClr val="FFFFFF"/>
                          </a:solidFill>
                          <a:latin typeface="Century Gothic"/>
                          <a:cs typeface="Century Gothic"/>
                        </a:rPr>
                        <a:t>No.</a:t>
                      </a:r>
                      <a:endParaRPr sz="800">
                        <a:latin typeface="Century Gothic"/>
                        <a:cs typeface="Century Gothic"/>
                      </a:endParaRPr>
                    </a:p>
                  </a:txBody>
                  <a:tcPr marL="0" marR="0" marT="1270" marB="0">
                    <a:lnL w="19050">
                      <a:solidFill>
                        <a:srgbClr val="FFFFFF"/>
                      </a:solidFill>
                      <a:prstDash val="solid"/>
                    </a:lnL>
                    <a:lnR w="9525">
                      <a:solidFill>
                        <a:srgbClr val="FFFFFF"/>
                      </a:solidFill>
                      <a:prstDash val="solid"/>
                    </a:lnR>
                    <a:lnT w="9525">
                      <a:solidFill>
                        <a:srgbClr val="FFFFFF"/>
                      </a:solidFill>
                      <a:prstDash val="solid"/>
                    </a:lnT>
                    <a:solidFill>
                      <a:srgbClr val="005E6D"/>
                    </a:solidFill>
                  </a:tcPr>
                </a:tc>
                <a:tc>
                  <a:txBody>
                    <a:bodyPr/>
                    <a:lstStyle/>
                    <a:p>
                      <a:pPr marL="85090" marR="85725" indent="71120">
                        <a:lnSpc>
                          <a:spcPct val="105000"/>
                        </a:lnSpc>
                        <a:spcBef>
                          <a:spcPts val="375"/>
                        </a:spcBef>
                      </a:pPr>
                      <a:r>
                        <a:rPr sz="800" b="1" spc="10" dirty="0">
                          <a:solidFill>
                            <a:srgbClr val="FFFFFF"/>
                          </a:solidFill>
                          <a:latin typeface="Century Gothic"/>
                          <a:cs typeface="Century Gothic"/>
                        </a:rPr>
                        <a:t>Rate*  </a:t>
                      </a:r>
                      <a:r>
                        <a:rPr sz="800" b="1" spc="25" dirty="0">
                          <a:solidFill>
                            <a:srgbClr val="FFFFFF"/>
                          </a:solidFill>
                          <a:latin typeface="Century Gothic"/>
                          <a:cs typeface="Century Gothic"/>
                        </a:rPr>
                        <a:t>(95%</a:t>
                      </a:r>
                      <a:r>
                        <a:rPr sz="800" b="1" spc="-125" dirty="0">
                          <a:solidFill>
                            <a:srgbClr val="FFFFFF"/>
                          </a:solidFill>
                          <a:latin typeface="Century Gothic"/>
                          <a:cs typeface="Century Gothic"/>
                        </a:rPr>
                        <a:t> </a:t>
                      </a:r>
                      <a:r>
                        <a:rPr sz="800" b="1" spc="-20" dirty="0">
                          <a:solidFill>
                            <a:srgbClr val="FFFFFF"/>
                          </a:solidFill>
                          <a:latin typeface="Century Gothic"/>
                          <a:cs typeface="Century Gothic"/>
                        </a:rPr>
                        <a:t>CI)</a:t>
                      </a:r>
                      <a:endParaRPr sz="800">
                        <a:latin typeface="Century Gothic"/>
                        <a:cs typeface="Century Gothic"/>
                      </a:endParaRPr>
                    </a:p>
                  </a:txBody>
                  <a:tcPr marL="0" marR="0" marT="47625" marB="0">
                    <a:lnL w="9525">
                      <a:solidFill>
                        <a:srgbClr val="FFFFFF"/>
                      </a:solidFill>
                      <a:prstDash val="solid"/>
                    </a:lnL>
                    <a:lnR w="19050">
                      <a:solidFill>
                        <a:srgbClr val="FFFFFF"/>
                      </a:solidFill>
                      <a:prstDash val="solid"/>
                    </a:lnR>
                    <a:lnT w="9525">
                      <a:solidFill>
                        <a:srgbClr val="FFFFFF"/>
                      </a:solidFill>
                      <a:prstDash val="solid"/>
                    </a:lnT>
                    <a:solidFill>
                      <a:srgbClr val="005E6D"/>
                    </a:solidFill>
                  </a:tcPr>
                </a:tc>
                <a:tc>
                  <a:txBody>
                    <a:bodyPr/>
                    <a:lstStyle/>
                    <a:p>
                      <a:pPr>
                        <a:lnSpc>
                          <a:spcPct val="100000"/>
                        </a:lnSpc>
                        <a:spcBef>
                          <a:spcPts val="10"/>
                        </a:spcBef>
                      </a:pPr>
                      <a:endParaRPr sz="900">
                        <a:latin typeface="Times New Roman"/>
                        <a:cs typeface="Times New Roman"/>
                      </a:endParaRPr>
                    </a:p>
                    <a:p>
                      <a:pPr marL="1905" algn="ctr">
                        <a:lnSpc>
                          <a:spcPct val="100000"/>
                        </a:lnSpc>
                      </a:pPr>
                      <a:r>
                        <a:rPr sz="800" b="1" dirty="0">
                          <a:solidFill>
                            <a:srgbClr val="FFFFFF"/>
                          </a:solidFill>
                          <a:latin typeface="Century Gothic"/>
                          <a:cs typeface="Century Gothic"/>
                        </a:rPr>
                        <a:t>No.</a:t>
                      </a:r>
                      <a:endParaRPr sz="800">
                        <a:latin typeface="Century Gothic"/>
                        <a:cs typeface="Century Gothic"/>
                      </a:endParaRPr>
                    </a:p>
                  </a:txBody>
                  <a:tcPr marL="0" marR="0" marT="1270" marB="0">
                    <a:lnL w="19050">
                      <a:solidFill>
                        <a:srgbClr val="FFFFFF"/>
                      </a:solidFill>
                      <a:prstDash val="solid"/>
                    </a:lnL>
                    <a:lnR w="9525">
                      <a:solidFill>
                        <a:srgbClr val="FFFFFF"/>
                      </a:solidFill>
                      <a:prstDash val="solid"/>
                    </a:lnR>
                    <a:lnT w="9525">
                      <a:solidFill>
                        <a:srgbClr val="FFFFFF"/>
                      </a:solidFill>
                      <a:prstDash val="solid"/>
                    </a:lnT>
                    <a:solidFill>
                      <a:srgbClr val="005E6D"/>
                    </a:solidFill>
                  </a:tcPr>
                </a:tc>
                <a:tc>
                  <a:txBody>
                    <a:bodyPr/>
                    <a:lstStyle/>
                    <a:p>
                      <a:pPr marL="85090" marR="85725" indent="71120">
                        <a:lnSpc>
                          <a:spcPct val="105000"/>
                        </a:lnSpc>
                        <a:spcBef>
                          <a:spcPts val="375"/>
                        </a:spcBef>
                      </a:pPr>
                      <a:r>
                        <a:rPr sz="800" b="1" spc="10" dirty="0">
                          <a:solidFill>
                            <a:srgbClr val="FFFFFF"/>
                          </a:solidFill>
                          <a:latin typeface="Century Gothic"/>
                          <a:cs typeface="Century Gothic"/>
                        </a:rPr>
                        <a:t>Rate*  </a:t>
                      </a:r>
                      <a:r>
                        <a:rPr sz="800" b="1" spc="25" dirty="0">
                          <a:solidFill>
                            <a:srgbClr val="FFFFFF"/>
                          </a:solidFill>
                          <a:latin typeface="Century Gothic"/>
                          <a:cs typeface="Century Gothic"/>
                        </a:rPr>
                        <a:t>(95%</a:t>
                      </a:r>
                      <a:r>
                        <a:rPr sz="800" b="1" spc="-125" dirty="0">
                          <a:solidFill>
                            <a:srgbClr val="FFFFFF"/>
                          </a:solidFill>
                          <a:latin typeface="Century Gothic"/>
                          <a:cs typeface="Century Gothic"/>
                        </a:rPr>
                        <a:t> </a:t>
                      </a:r>
                      <a:r>
                        <a:rPr sz="800" b="1" spc="-20" dirty="0">
                          <a:solidFill>
                            <a:srgbClr val="FFFFFF"/>
                          </a:solidFill>
                          <a:latin typeface="Century Gothic"/>
                          <a:cs typeface="Century Gothic"/>
                        </a:rPr>
                        <a:t>CI)</a:t>
                      </a:r>
                      <a:endParaRPr sz="800">
                        <a:latin typeface="Century Gothic"/>
                        <a:cs typeface="Century Gothic"/>
                      </a:endParaRPr>
                    </a:p>
                  </a:txBody>
                  <a:tcPr marL="0" marR="0" marT="47625" marB="0">
                    <a:lnL w="9525">
                      <a:solidFill>
                        <a:srgbClr val="FFFFFF"/>
                      </a:solidFill>
                      <a:prstDash val="solid"/>
                    </a:lnL>
                    <a:lnR w="19050">
                      <a:solidFill>
                        <a:srgbClr val="FFFFFF"/>
                      </a:solidFill>
                      <a:prstDash val="solid"/>
                    </a:lnR>
                    <a:lnT w="9525">
                      <a:solidFill>
                        <a:srgbClr val="FFFFFF"/>
                      </a:solidFill>
                      <a:prstDash val="solid"/>
                    </a:lnT>
                    <a:solidFill>
                      <a:srgbClr val="005E6D"/>
                    </a:solidFill>
                  </a:tcPr>
                </a:tc>
                <a:tc>
                  <a:txBody>
                    <a:bodyPr/>
                    <a:lstStyle/>
                    <a:p>
                      <a:pPr>
                        <a:lnSpc>
                          <a:spcPct val="100000"/>
                        </a:lnSpc>
                        <a:spcBef>
                          <a:spcPts val="10"/>
                        </a:spcBef>
                      </a:pPr>
                      <a:endParaRPr sz="900">
                        <a:latin typeface="Times New Roman"/>
                        <a:cs typeface="Times New Roman"/>
                      </a:endParaRPr>
                    </a:p>
                    <a:p>
                      <a:pPr marL="213360">
                        <a:lnSpc>
                          <a:spcPct val="100000"/>
                        </a:lnSpc>
                      </a:pPr>
                      <a:r>
                        <a:rPr sz="800" b="1" dirty="0">
                          <a:solidFill>
                            <a:srgbClr val="FFFFFF"/>
                          </a:solidFill>
                          <a:latin typeface="Century Gothic"/>
                          <a:cs typeface="Century Gothic"/>
                        </a:rPr>
                        <a:t>No.</a:t>
                      </a:r>
                      <a:endParaRPr sz="800">
                        <a:latin typeface="Century Gothic"/>
                        <a:cs typeface="Century Gothic"/>
                      </a:endParaRPr>
                    </a:p>
                  </a:txBody>
                  <a:tcPr marL="0" marR="0" marT="1270" marB="0">
                    <a:lnL w="19050">
                      <a:solidFill>
                        <a:srgbClr val="FFFFFF"/>
                      </a:solidFill>
                      <a:prstDash val="solid"/>
                    </a:lnL>
                    <a:lnR w="9525">
                      <a:solidFill>
                        <a:srgbClr val="FFFFFF"/>
                      </a:solidFill>
                      <a:prstDash val="solid"/>
                    </a:lnR>
                    <a:lnT w="9525">
                      <a:solidFill>
                        <a:srgbClr val="FFFFFF"/>
                      </a:solidFill>
                      <a:prstDash val="solid"/>
                    </a:lnT>
                    <a:solidFill>
                      <a:srgbClr val="005E6D"/>
                    </a:solidFill>
                  </a:tcPr>
                </a:tc>
                <a:tc>
                  <a:txBody>
                    <a:bodyPr/>
                    <a:lstStyle/>
                    <a:p>
                      <a:pPr marL="85090" marR="85725" indent="71120">
                        <a:lnSpc>
                          <a:spcPct val="105000"/>
                        </a:lnSpc>
                        <a:spcBef>
                          <a:spcPts val="380"/>
                        </a:spcBef>
                      </a:pPr>
                      <a:r>
                        <a:rPr sz="800" b="1" spc="10" dirty="0">
                          <a:solidFill>
                            <a:srgbClr val="FFFFFF"/>
                          </a:solidFill>
                          <a:latin typeface="Century Gothic"/>
                          <a:cs typeface="Century Gothic"/>
                        </a:rPr>
                        <a:t>Rate*  </a:t>
                      </a:r>
                      <a:r>
                        <a:rPr sz="800" b="1" spc="25" dirty="0">
                          <a:solidFill>
                            <a:srgbClr val="FFFFFF"/>
                          </a:solidFill>
                          <a:latin typeface="Century Gothic"/>
                          <a:cs typeface="Century Gothic"/>
                        </a:rPr>
                        <a:t>(95%</a:t>
                      </a:r>
                      <a:r>
                        <a:rPr sz="800" b="1" spc="-125" dirty="0">
                          <a:solidFill>
                            <a:srgbClr val="FFFFFF"/>
                          </a:solidFill>
                          <a:latin typeface="Century Gothic"/>
                          <a:cs typeface="Century Gothic"/>
                        </a:rPr>
                        <a:t> </a:t>
                      </a:r>
                      <a:r>
                        <a:rPr sz="800" b="1" spc="-20" dirty="0">
                          <a:solidFill>
                            <a:srgbClr val="FFFFFF"/>
                          </a:solidFill>
                          <a:latin typeface="Century Gothic"/>
                          <a:cs typeface="Century Gothic"/>
                        </a:rPr>
                        <a:t>CI)</a:t>
                      </a:r>
                      <a:endParaRPr sz="800">
                        <a:latin typeface="Century Gothic"/>
                        <a:cs typeface="Century Gothic"/>
                      </a:endParaRPr>
                    </a:p>
                  </a:txBody>
                  <a:tcPr marL="0" marR="0" marT="48260" marB="0">
                    <a:lnL w="9525">
                      <a:solidFill>
                        <a:srgbClr val="FFFFFF"/>
                      </a:solidFill>
                      <a:prstDash val="solid"/>
                    </a:lnL>
                    <a:lnR w="19050">
                      <a:solidFill>
                        <a:srgbClr val="FFFFFF"/>
                      </a:solidFill>
                      <a:prstDash val="solid"/>
                    </a:lnR>
                    <a:lnT w="9525">
                      <a:solidFill>
                        <a:srgbClr val="FFFFFF"/>
                      </a:solidFill>
                      <a:prstDash val="solid"/>
                    </a:lnT>
                    <a:solidFill>
                      <a:srgbClr val="005E6D"/>
                    </a:solidFill>
                  </a:tcPr>
                </a:tc>
                <a:tc>
                  <a:txBody>
                    <a:bodyPr/>
                    <a:lstStyle/>
                    <a:p>
                      <a:pPr>
                        <a:lnSpc>
                          <a:spcPct val="100000"/>
                        </a:lnSpc>
                        <a:spcBef>
                          <a:spcPts val="10"/>
                        </a:spcBef>
                      </a:pPr>
                      <a:endParaRPr sz="900">
                        <a:latin typeface="Times New Roman"/>
                        <a:cs typeface="Times New Roman"/>
                      </a:endParaRPr>
                    </a:p>
                    <a:p>
                      <a:pPr marL="1905" algn="ctr">
                        <a:lnSpc>
                          <a:spcPct val="100000"/>
                        </a:lnSpc>
                      </a:pPr>
                      <a:r>
                        <a:rPr sz="800" b="1" dirty="0">
                          <a:solidFill>
                            <a:srgbClr val="FFFFFF"/>
                          </a:solidFill>
                          <a:latin typeface="Century Gothic"/>
                          <a:cs typeface="Century Gothic"/>
                        </a:rPr>
                        <a:t>No.</a:t>
                      </a:r>
                      <a:endParaRPr sz="800">
                        <a:latin typeface="Century Gothic"/>
                        <a:cs typeface="Century Gothic"/>
                      </a:endParaRPr>
                    </a:p>
                  </a:txBody>
                  <a:tcPr marL="0" marR="0" marT="1270" marB="0">
                    <a:lnL w="19050">
                      <a:solidFill>
                        <a:srgbClr val="FFFFFF"/>
                      </a:solidFill>
                      <a:prstDash val="solid"/>
                    </a:lnL>
                    <a:lnR w="9525">
                      <a:solidFill>
                        <a:srgbClr val="FFFFFF"/>
                      </a:solidFill>
                      <a:prstDash val="solid"/>
                    </a:lnR>
                    <a:lnT w="9525">
                      <a:solidFill>
                        <a:srgbClr val="FFFFFF"/>
                      </a:solidFill>
                      <a:prstDash val="solid"/>
                    </a:lnT>
                    <a:solidFill>
                      <a:srgbClr val="005E6D"/>
                    </a:solidFill>
                  </a:tcPr>
                </a:tc>
                <a:tc>
                  <a:txBody>
                    <a:bodyPr/>
                    <a:lstStyle/>
                    <a:p>
                      <a:pPr marL="88265" marR="82550" indent="71120">
                        <a:lnSpc>
                          <a:spcPct val="105000"/>
                        </a:lnSpc>
                        <a:spcBef>
                          <a:spcPts val="380"/>
                        </a:spcBef>
                      </a:pPr>
                      <a:r>
                        <a:rPr sz="800" b="1" spc="10" dirty="0">
                          <a:solidFill>
                            <a:srgbClr val="FFFFFF"/>
                          </a:solidFill>
                          <a:latin typeface="Century Gothic"/>
                          <a:cs typeface="Century Gothic"/>
                        </a:rPr>
                        <a:t>Rate*  </a:t>
                      </a:r>
                      <a:r>
                        <a:rPr sz="800" b="1" spc="25" dirty="0">
                          <a:solidFill>
                            <a:srgbClr val="FFFFFF"/>
                          </a:solidFill>
                          <a:latin typeface="Century Gothic"/>
                          <a:cs typeface="Century Gothic"/>
                        </a:rPr>
                        <a:t>(95%</a:t>
                      </a:r>
                      <a:r>
                        <a:rPr sz="800" b="1" spc="-125" dirty="0">
                          <a:solidFill>
                            <a:srgbClr val="FFFFFF"/>
                          </a:solidFill>
                          <a:latin typeface="Century Gothic"/>
                          <a:cs typeface="Century Gothic"/>
                        </a:rPr>
                        <a:t> </a:t>
                      </a:r>
                      <a:r>
                        <a:rPr sz="800" b="1" spc="-20" dirty="0">
                          <a:solidFill>
                            <a:srgbClr val="FFFFFF"/>
                          </a:solidFill>
                          <a:latin typeface="Century Gothic"/>
                          <a:cs typeface="Century Gothic"/>
                        </a:rPr>
                        <a:t>CI)</a:t>
                      </a:r>
                      <a:endParaRPr sz="800">
                        <a:latin typeface="Century Gothic"/>
                        <a:cs typeface="Century Gothic"/>
                      </a:endParaRPr>
                    </a:p>
                  </a:txBody>
                  <a:tcPr marL="0" marR="0" marT="48260" marB="0">
                    <a:lnL w="9525">
                      <a:solidFill>
                        <a:srgbClr val="FFFFFF"/>
                      </a:solidFill>
                      <a:prstDash val="solid"/>
                    </a:lnL>
                    <a:lnT w="9525">
                      <a:solidFill>
                        <a:srgbClr val="FFFFFF"/>
                      </a:solidFill>
                      <a:prstDash val="solid"/>
                    </a:lnT>
                    <a:solidFill>
                      <a:srgbClr val="005E6D"/>
                    </a:solidFill>
                  </a:tcPr>
                </a:tc>
                <a:extLst>
                  <a:ext uri="{0D108BD9-81ED-4DB2-BD59-A6C34878D82A}">
                    <a16:rowId xmlns:a16="http://schemas.microsoft.com/office/drawing/2014/main" val="10001"/>
                  </a:ext>
                </a:extLst>
              </a:tr>
              <a:tr h="398780">
                <a:tc>
                  <a:txBody>
                    <a:bodyPr/>
                    <a:lstStyle/>
                    <a:p>
                      <a:pPr>
                        <a:lnSpc>
                          <a:spcPct val="100000"/>
                        </a:lnSpc>
                        <a:spcBef>
                          <a:spcPts val="40"/>
                        </a:spcBef>
                      </a:pPr>
                      <a:endParaRPr sz="950">
                        <a:latin typeface="Times New Roman"/>
                        <a:cs typeface="Times New Roman"/>
                      </a:endParaRPr>
                    </a:p>
                    <a:p>
                      <a:pPr marL="56515">
                        <a:lnSpc>
                          <a:spcPct val="100000"/>
                        </a:lnSpc>
                      </a:pPr>
                      <a:r>
                        <a:rPr sz="800" b="1" spc="30" dirty="0">
                          <a:solidFill>
                            <a:srgbClr val="231F20"/>
                          </a:solidFill>
                          <a:latin typeface="Century Gothic"/>
                          <a:cs typeface="Century Gothic"/>
                        </a:rPr>
                        <a:t>Total</a:t>
                      </a:r>
                      <a:endParaRPr sz="800">
                        <a:latin typeface="Century Gothic"/>
                        <a:cs typeface="Century Gothic"/>
                      </a:endParaRPr>
                    </a:p>
                  </a:txBody>
                  <a:tcPr marL="0" marR="0" marT="5080" marB="0">
                    <a:solidFill>
                      <a:srgbClr val="FFFFFF"/>
                    </a:solidFill>
                  </a:tcPr>
                </a:tc>
                <a:tc>
                  <a:txBody>
                    <a:bodyPr/>
                    <a:lstStyle/>
                    <a:p>
                      <a:pPr>
                        <a:lnSpc>
                          <a:spcPct val="100000"/>
                        </a:lnSpc>
                        <a:spcBef>
                          <a:spcPts val="40"/>
                        </a:spcBef>
                      </a:pPr>
                      <a:endParaRPr sz="950">
                        <a:latin typeface="Times New Roman"/>
                        <a:cs typeface="Times New Roman"/>
                      </a:endParaRPr>
                    </a:p>
                    <a:p>
                      <a:pPr marR="220345" algn="r">
                        <a:lnSpc>
                          <a:spcPct val="100000"/>
                        </a:lnSpc>
                      </a:pPr>
                      <a:r>
                        <a:rPr sz="800" b="1" spc="5" dirty="0">
                          <a:solidFill>
                            <a:srgbClr val="231F20"/>
                          </a:solidFill>
                          <a:latin typeface="Century Gothic"/>
                          <a:cs typeface="Century Gothic"/>
                        </a:rPr>
                        <a:t>67</a:t>
                      </a:r>
                      <a:endParaRPr sz="800">
                        <a:latin typeface="Century Gothic"/>
                        <a:cs typeface="Century Gothic"/>
                      </a:endParaRPr>
                    </a:p>
                  </a:txBody>
                  <a:tcPr marL="0" marR="0" marT="5080" marB="0">
                    <a:solidFill>
                      <a:srgbClr val="FFFFFF"/>
                    </a:solidFill>
                  </a:tcPr>
                </a:tc>
                <a:tc>
                  <a:txBody>
                    <a:bodyPr/>
                    <a:lstStyle/>
                    <a:p>
                      <a:pPr marL="635" algn="ctr">
                        <a:lnSpc>
                          <a:spcPct val="100000"/>
                        </a:lnSpc>
                        <a:spcBef>
                          <a:spcPts val="540"/>
                        </a:spcBef>
                      </a:pPr>
                      <a:r>
                        <a:rPr sz="800" b="1" spc="25" dirty="0">
                          <a:solidFill>
                            <a:srgbClr val="231F20"/>
                          </a:solidFill>
                          <a:latin typeface="Century Gothic"/>
                          <a:cs typeface="Century Gothic"/>
                        </a:rPr>
                        <a:t>0.01</a:t>
                      </a:r>
                      <a:endParaRPr sz="800">
                        <a:latin typeface="Century Gothic"/>
                        <a:cs typeface="Century Gothic"/>
                      </a:endParaRPr>
                    </a:p>
                    <a:p>
                      <a:pPr marL="635" algn="ctr">
                        <a:lnSpc>
                          <a:spcPct val="100000"/>
                        </a:lnSpc>
                        <a:spcBef>
                          <a:spcPts val="105"/>
                        </a:spcBef>
                      </a:pPr>
                      <a:r>
                        <a:rPr sz="800" b="1" spc="20" dirty="0">
                          <a:solidFill>
                            <a:srgbClr val="231F20"/>
                          </a:solidFill>
                          <a:latin typeface="Century Gothic"/>
                          <a:cs typeface="Century Gothic"/>
                        </a:rPr>
                        <a:t>(0.01–0.02)</a:t>
                      </a:r>
                      <a:endParaRPr sz="800">
                        <a:latin typeface="Century Gothic"/>
                        <a:cs typeface="Century Gothic"/>
                      </a:endParaRPr>
                    </a:p>
                  </a:txBody>
                  <a:tcPr marL="0" marR="0" marT="68580" marB="0">
                    <a:solidFill>
                      <a:srgbClr val="FFFFFF"/>
                    </a:solidFill>
                  </a:tcPr>
                </a:tc>
                <a:tc>
                  <a:txBody>
                    <a:bodyPr/>
                    <a:lstStyle/>
                    <a:p>
                      <a:pPr>
                        <a:lnSpc>
                          <a:spcPct val="100000"/>
                        </a:lnSpc>
                        <a:spcBef>
                          <a:spcPts val="45"/>
                        </a:spcBef>
                      </a:pPr>
                      <a:endParaRPr sz="950">
                        <a:latin typeface="Times New Roman"/>
                        <a:cs typeface="Times New Roman"/>
                      </a:endParaRPr>
                    </a:p>
                    <a:p>
                      <a:pPr marL="251460">
                        <a:lnSpc>
                          <a:spcPct val="100000"/>
                        </a:lnSpc>
                      </a:pPr>
                      <a:r>
                        <a:rPr sz="800" b="1" spc="5" dirty="0">
                          <a:solidFill>
                            <a:srgbClr val="231F20"/>
                          </a:solidFill>
                          <a:latin typeface="Century Gothic"/>
                          <a:cs typeface="Century Gothic"/>
                        </a:rPr>
                        <a:t>70</a:t>
                      </a:r>
                      <a:endParaRPr sz="800">
                        <a:latin typeface="Century Gothic"/>
                        <a:cs typeface="Century Gothic"/>
                      </a:endParaRPr>
                    </a:p>
                  </a:txBody>
                  <a:tcPr marL="0" marR="0" marT="5715" marB="0">
                    <a:solidFill>
                      <a:srgbClr val="FFFFFF"/>
                    </a:solidFill>
                  </a:tcPr>
                </a:tc>
                <a:tc>
                  <a:txBody>
                    <a:bodyPr/>
                    <a:lstStyle/>
                    <a:p>
                      <a:pPr marL="635" algn="ctr">
                        <a:lnSpc>
                          <a:spcPct val="100000"/>
                        </a:lnSpc>
                        <a:spcBef>
                          <a:spcPts val="540"/>
                        </a:spcBef>
                      </a:pPr>
                      <a:r>
                        <a:rPr sz="800" b="1" spc="25" dirty="0">
                          <a:solidFill>
                            <a:srgbClr val="231F20"/>
                          </a:solidFill>
                          <a:latin typeface="Century Gothic"/>
                          <a:cs typeface="Century Gothic"/>
                        </a:rPr>
                        <a:t>0.01</a:t>
                      </a:r>
                      <a:endParaRPr sz="800">
                        <a:latin typeface="Century Gothic"/>
                        <a:cs typeface="Century Gothic"/>
                      </a:endParaRPr>
                    </a:p>
                    <a:p>
                      <a:pPr marL="635" algn="ctr">
                        <a:lnSpc>
                          <a:spcPct val="100000"/>
                        </a:lnSpc>
                        <a:spcBef>
                          <a:spcPts val="105"/>
                        </a:spcBef>
                      </a:pPr>
                      <a:r>
                        <a:rPr sz="800" b="1" spc="20" dirty="0">
                          <a:solidFill>
                            <a:srgbClr val="231F20"/>
                          </a:solidFill>
                          <a:latin typeface="Century Gothic"/>
                          <a:cs typeface="Century Gothic"/>
                        </a:rPr>
                        <a:t>(0.00–0.01)</a:t>
                      </a:r>
                      <a:endParaRPr sz="800">
                        <a:latin typeface="Century Gothic"/>
                        <a:cs typeface="Century Gothic"/>
                      </a:endParaRPr>
                    </a:p>
                  </a:txBody>
                  <a:tcPr marL="0" marR="0" marT="68580" marB="0">
                    <a:solidFill>
                      <a:srgbClr val="FFFFFF"/>
                    </a:solidFill>
                  </a:tcPr>
                </a:tc>
                <a:tc>
                  <a:txBody>
                    <a:bodyPr/>
                    <a:lstStyle/>
                    <a:p>
                      <a:pPr>
                        <a:lnSpc>
                          <a:spcPct val="100000"/>
                        </a:lnSpc>
                        <a:spcBef>
                          <a:spcPts val="45"/>
                        </a:spcBef>
                      </a:pPr>
                      <a:endParaRPr sz="950">
                        <a:latin typeface="Times New Roman"/>
                        <a:cs typeface="Times New Roman"/>
                      </a:endParaRPr>
                    </a:p>
                    <a:p>
                      <a:pPr marL="1905" algn="ctr">
                        <a:lnSpc>
                          <a:spcPct val="100000"/>
                        </a:lnSpc>
                      </a:pPr>
                      <a:r>
                        <a:rPr sz="800" b="1" spc="25" dirty="0">
                          <a:solidFill>
                            <a:srgbClr val="231F20"/>
                          </a:solidFill>
                          <a:latin typeface="Century Gothic"/>
                          <a:cs typeface="Century Gothic"/>
                        </a:rPr>
                        <a:t>91</a:t>
                      </a:r>
                      <a:endParaRPr sz="800">
                        <a:latin typeface="Century Gothic"/>
                        <a:cs typeface="Century Gothic"/>
                      </a:endParaRPr>
                    </a:p>
                  </a:txBody>
                  <a:tcPr marL="0" marR="0" marT="5715" marB="0">
                    <a:solidFill>
                      <a:srgbClr val="FFFFFF"/>
                    </a:solidFill>
                  </a:tcPr>
                </a:tc>
                <a:tc>
                  <a:txBody>
                    <a:bodyPr/>
                    <a:lstStyle/>
                    <a:p>
                      <a:pPr marL="635" algn="ctr">
                        <a:lnSpc>
                          <a:spcPct val="100000"/>
                        </a:lnSpc>
                        <a:spcBef>
                          <a:spcPts val="545"/>
                        </a:spcBef>
                      </a:pPr>
                      <a:r>
                        <a:rPr sz="800" b="1" spc="25" dirty="0">
                          <a:solidFill>
                            <a:srgbClr val="231F20"/>
                          </a:solidFill>
                          <a:latin typeface="Century Gothic"/>
                          <a:cs typeface="Century Gothic"/>
                        </a:rPr>
                        <a:t>0.02</a:t>
                      </a:r>
                      <a:endParaRPr sz="800">
                        <a:latin typeface="Century Gothic"/>
                        <a:cs typeface="Century Gothic"/>
                      </a:endParaRPr>
                    </a:p>
                    <a:p>
                      <a:pPr marL="1905" algn="ctr">
                        <a:lnSpc>
                          <a:spcPct val="100000"/>
                        </a:lnSpc>
                        <a:spcBef>
                          <a:spcPts val="105"/>
                        </a:spcBef>
                      </a:pPr>
                      <a:r>
                        <a:rPr sz="800" b="1" spc="10" dirty="0">
                          <a:solidFill>
                            <a:srgbClr val="231F20"/>
                          </a:solidFill>
                          <a:latin typeface="Century Gothic"/>
                          <a:cs typeface="Century Gothic"/>
                        </a:rPr>
                        <a:t>(0.02-0.03)</a:t>
                      </a:r>
                      <a:endParaRPr sz="800">
                        <a:latin typeface="Century Gothic"/>
                        <a:cs typeface="Century Gothic"/>
                      </a:endParaRPr>
                    </a:p>
                  </a:txBody>
                  <a:tcPr marL="0" marR="0" marT="69215" marB="0">
                    <a:solidFill>
                      <a:srgbClr val="FFFFFF"/>
                    </a:solidFill>
                  </a:tcPr>
                </a:tc>
                <a:tc>
                  <a:txBody>
                    <a:bodyPr/>
                    <a:lstStyle/>
                    <a:p>
                      <a:pPr>
                        <a:lnSpc>
                          <a:spcPct val="100000"/>
                        </a:lnSpc>
                        <a:spcBef>
                          <a:spcPts val="45"/>
                        </a:spcBef>
                      </a:pPr>
                      <a:endParaRPr sz="950">
                        <a:latin typeface="Times New Roman"/>
                        <a:cs typeface="Times New Roman"/>
                      </a:endParaRPr>
                    </a:p>
                    <a:p>
                      <a:pPr marL="208915">
                        <a:lnSpc>
                          <a:spcPct val="100000"/>
                        </a:lnSpc>
                      </a:pPr>
                      <a:r>
                        <a:rPr sz="800" b="1" spc="25" dirty="0">
                          <a:solidFill>
                            <a:srgbClr val="231F20"/>
                          </a:solidFill>
                          <a:latin typeface="Century Gothic"/>
                          <a:cs typeface="Century Gothic"/>
                        </a:rPr>
                        <a:t>171</a:t>
                      </a:r>
                      <a:endParaRPr sz="800">
                        <a:latin typeface="Century Gothic"/>
                        <a:cs typeface="Century Gothic"/>
                      </a:endParaRPr>
                    </a:p>
                  </a:txBody>
                  <a:tcPr marL="0" marR="0" marT="5715" marB="0">
                    <a:solidFill>
                      <a:srgbClr val="FFFFFF"/>
                    </a:solidFill>
                  </a:tcPr>
                </a:tc>
                <a:tc>
                  <a:txBody>
                    <a:bodyPr/>
                    <a:lstStyle/>
                    <a:p>
                      <a:pPr marL="635" algn="ctr">
                        <a:lnSpc>
                          <a:spcPct val="100000"/>
                        </a:lnSpc>
                        <a:spcBef>
                          <a:spcPts val="545"/>
                        </a:spcBef>
                      </a:pPr>
                      <a:r>
                        <a:rPr sz="800" b="1" spc="25" dirty="0">
                          <a:solidFill>
                            <a:srgbClr val="231F20"/>
                          </a:solidFill>
                          <a:latin typeface="Century Gothic"/>
                          <a:cs typeface="Century Gothic"/>
                        </a:rPr>
                        <a:t>0.05</a:t>
                      </a:r>
                      <a:endParaRPr sz="800">
                        <a:latin typeface="Century Gothic"/>
                        <a:cs typeface="Century Gothic"/>
                      </a:endParaRPr>
                    </a:p>
                    <a:p>
                      <a:pPr marL="1905" algn="ctr">
                        <a:lnSpc>
                          <a:spcPct val="100000"/>
                        </a:lnSpc>
                        <a:spcBef>
                          <a:spcPts val="105"/>
                        </a:spcBef>
                      </a:pPr>
                      <a:r>
                        <a:rPr sz="800" b="1" spc="10" dirty="0">
                          <a:solidFill>
                            <a:srgbClr val="231F20"/>
                          </a:solidFill>
                          <a:latin typeface="Century Gothic"/>
                          <a:cs typeface="Century Gothic"/>
                        </a:rPr>
                        <a:t>(0.04-0.06)</a:t>
                      </a:r>
                      <a:endParaRPr sz="800">
                        <a:latin typeface="Century Gothic"/>
                        <a:cs typeface="Century Gothic"/>
                      </a:endParaRPr>
                    </a:p>
                  </a:txBody>
                  <a:tcPr marL="0" marR="0" marT="69215" marB="0">
                    <a:solidFill>
                      <a:srgbClr val="FFFFFF"/>
                    </a:solidFill>
                  </a:tcPr>
                </a:tc>
                <a:tc>
                  <a:txBody>
                    <a:bodyPr/>
                    <a:lstStyle/>
                    <a:p>
                      <a:pPr>
                        <a:lnSpc>
                          <a:spcPct val="100000"/>
                        </a:lnSpc>
                        <a:spcBef>
                          <a:spcPts val="45"/>
                        </a:spcBef>
                      </a:pPr>
                      <a:endParaRPr sz="950">
                        <a:latin typeface="Times New Roman"/>
                        <a:cs typeface="Times New Roman"/>
                      </a:endParaRPr>
                    </a:p>
                    <a:p>
                      <a:pPr marL="1905" algn="ctr">
                        <a:lnSpc>
                          <a:spcPct val="100000"/>
                        </a:lnSpc>
                      </a:pPr>
                      <a:r>
                        <a:rPr sz="800" b="1" spc="25" dirty="0">
                          <a:solidFill>
                            <a:srgbClr val="231F20"/>
                          </a:solidFill>
                          <a:latin typeface="Century Gothic"/>
                          <a:cs typeface="Century Gothic"/>
                        </a:rPr>
                        <a:t>225</a:t>
                      </a:r>
                      <a:endParaRPr sz="800">
                        <a:latin typeface="Century Gothic"/>
                        <a:cs typeface="Century Gothic"/>
                      </a:endParaRPr>
                    </a:p>
                  </a:txBody>
                  <a:tcPr marL="0" marR="0" marT="5715" marB="0">
                    <a:solidFill>
                      <a:srgbClr val="FFFFFF"/>
                    </a:solidFill>
                  </a:tcPr>
                </a:tc>
                <a:tc>
                  <a:txBody>
                    <a:bodyPr/>
                    <a:lstStyle/>
                    <a:p>
                      <a:pPr marL="3810" algn="ctr">
                        <a:lnSpc>
                          <a:spcPct val="100000"/>
                        </a:lnSpc>
                        <a:spcBef>
                          <a:spcPts val="545"/>
                        </a:spcBef>
                      </a:pPr>
                      <a:r>
                        <a:rPr sz="800" b="1" spc="25" dirty="0">
                          <a:solidFill>
                            <a:srgbClr val="231F20"/>
                          </a:solidFill>
                          <a:latin typeface="Century Gothic"/>
                          <a:cs typeface="Century Gothic"/>
                        </a:rPr>
                        <a:t>0.04</a:t>
                      </a:r>
                      <a:endParaRPr sz="800">
                        <a:latin typeface="Century Gothic"/>
                        <a:cs typeface="Century Gothic"/>
                      </a:endParaRPr>
                    </a:p>
                    <a:p>
                      <a:pPr marL="3810" algn="ctr">
                        <a:lnSpc>
                          <a:spcPct val="100000"/>
                        </a:lnSpc>
                        <a:spcBef>
                          <a:spcPts val="105"/>
                        </a:spcBef>
                      </a:pPr>
                      <a:r>
                        <a:rPr sz="800" b="1" spc="25" dirty="0">
                          <a:solidFill>
                            <a:srgbClr val="231F20"/>
                          </a:solidFill>
                          <a:latin typeface="Century Gothic"/>
                          <a:cs typeface="Century Gothic"/>
                        </a:rPr>
                        <a:t>(0.03–0.05</a:t>
                      </a:r>
                      <a:endParaRPr sz="800">
                        <a:latin typeface="Century Gothic"/>
                        <a:cs typeface="Century Gothic"/>
                      </a:endParaRPr>
                    </a:p>
                  </a:txBody>
                  <a:tcPr marL="0" marR="0" marT="69215" marB="0">
                    <a:solidFill>
                      <a:srgbClr val="FFFFFF"/>
                    </a:solidFill>
                  </a:tcPr>
                </a:tc>
                <a:extLst>
                  <a:ext uri="{0D108BD9-81ED-4DB2-BD59-A6C34878D82A}">
                    <a16:rowId xmlns:a16="http://schemas.microsoft.com/office/drawing/2014/main" val="10002"/>
                  </a:ext>
                </a:extLst>
              </a:tr>
              <a:tr h="228599">
                <a:tc gridSpan="11">
                  <a:txBody>
                    <a:bodyPr/>
                    <a:lstStyle/>
                    <a:p>
                      <a:pPr marL="57785">
                        <a:lnSpc>
                          <a:spcPct val="100000"/>
                        </a:lnSpc>
                        <a:spcBef>
                          <a:spcPts val="400"/>
                        </a:spcBef>
                      </a:pPr>
                      <a:r>
                        <a:rPr sz="800" b="1" spc="-25" dirty="0">
                          <a:solidFill>
                            <a:srgbClr val="FFFFFF"/>
                          </a:solidFill>
                          <a:latin typeface="Century Gothic"/>
                          <a:cs typeface="Century Gothic"/>
                        </a:rPr>
                        <a:t>Age</a:t>
                      </a:r>
                      <a:r>
                        <a:rPr sz="800" b="1" spc="-75" dirty="0">
                          <a:solidFill>
                            <a:srgbClr val="FFFFFF"/>
                          </a:solidFill>
                          <a:latin typeface="Century Gothic"/>
                          <a:cs typeface="Century Gothic"/>
                        </a:rPr>
                        <a:t> </a:t>
                      </a:r>
                      <a:r>
                        <a:rPr sz="800" b="1" spc="-5" dirty="0">
                          <a:solidFill>
                            <a:srgbClr val="FFFFFF"/>
                          </a:solidFill>
                          <a:latin typeface="Century Gothic"/>
                          <a:cs typeface="Century Gothic"/>
                        </a:rPr>
                        <a:t>(years)</a:t>
                      </a:r>
                      <a:endParaRPr sz="800">
                        <a:latin typeface="Century Gothic"/>
                        <a:cs typeface="Century Gothic"/>
                      </a:endParaRPr>
                    </a:p>
                  </a:txBody>
                  <a:tcPr marL="0" marR="0" marT="5080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400050">
                <a:tc>
                  <a:txBody>
                    <a:bodyPr/>
                    <a:lstStyle/>
                    <a:p>
                      <a:pPr>
                        <a:lnSpc>
                          <a:spcPct val="100000"/>
                        </a:lnSpc>
                        <a:spcBef>
                          <a:spcPts val="25"/>
                        </a:spcBef>
                      </a:pPr>
                      <a:endParaRPr sz="950">
                        <a:latin typeface="Times New Roman"/>
                        <a:cs typeface="Times New Roman"/>
                      </a:endParaRPr>
                    </a:p>
                    <a:p>
                      <a:pPr marL="57785">
                        <a:lnSpc>
                          <a:spcPct val="100000"/>
                        </a:lnSpc>
                      </a:pPr>
                      <a:r>
                        <a:rPr sz="800" b="1" spc="55" dirty="0">
                          <a:solidFill>
                            <a:srgbClr val="231F20"/>
                          </a:solidFill>
                          <a:latin typeface="Arial"/>
                          <a:cs typeface="Arial"/>
                        </a:rPr>
                        <a:t>0–44</a:t>
                      </a:r>
                      <a:endParaRPr sz="800">
                        <a:latin typeface="Arial"/>
                        <a:cs typeface="Arial"/>
                      </a:endParaRPr>
                    </a:p>
                  </a:txBody>
                  <a:tcPr marL="0" marR="0" marT="3175" marB="0">
                    <a:solidFill>
                      <a:srgbClr val="FFFFFF"/>
                    </a:solidFill>
                  </a:tcPr>
                </a:tc>
                <a:tc>
                  <a:txBody>
                    <a:bodyPr/>
                    <a:lstStyle/>
                    <a:p>
                      <a:pPr>
                        <a:lnSpc>
                          <a:spcPct val="100000"/>
                        </a:lnSpc>
                        <a:spcBef>
                          <a:spcPts val="25"/>
                        </a:spcBef>
                      </a:pPr>
                      <a:endParaRPr sz="950">
                        <a:latin typeface="Times New Roman"/>
                        <a:cs typeface="Times New Roman"/>
                      </a:endParaRPr>
                    </a:p>
                    <a:p>
                      <a:pPr marL="8890" algn="ctr">
                        <a:lnSpc>
                          <a:spcPct val="100000"/>
                        </a:lnSpc>
                      </a:pPr>
                      <a:r>
                        <a:rPr sz="800" b="1" dirty="0">
                          <a:solidFill>
                            <a:srgbClr val="231F20"/>
                          </a:solidFill>
                          <a:latin typeface="Arial"/>
                          <a:cs typeface="Arial"/>
                        </a:rPr>
                        <a:t>5</a:t>
                      </a:r>
                      <a:endParaRPr sz="800">
                        <a:latin typeface="Arial"/>
                        <a:cs typeface="Arial"/>
                      </a:endParaRPr>
                    </a:p>
                  </a:txBody>
                  <a:tcPr marL="0" marR="0" marT="3175" marB="0">
                    <a:solidFill>
                      <a:srgbClr val="FFFFFF"/>
                    </a:solidFill>
                  </a:tcPr>
                </a:tc>
                <a:tc>
                  <a:txBody>
                    <a:bodyPr/>
                    <a:lstStyle/>
                    <a:p>
                      <a:pPr>
                        <a:lnSpc>
                          <a:spcPct val="100000"/>
                        </a:lnSpc>
                        <a:spcBef>
                          <a:spcPts val="25"/>
                        </a:spcBef>
                      </a:pPr>
                      <a:endParaRPr sz="950">
                        <a:latin typeface="Times New Roman"/>
                        <a:cs typeface="Times New Roman"/>
                      </a:endParaRPr>
                    </a:p>
                    <a:p>
                      <a:pPr marL="635" algn="ctr">
                        <a:lnSpc>
                          <a:spcPct val="100000"/>
                        </a:lnSpc>
                      </a:pPr>
                      <a:r>
                        <a:rPr sz="800" b="1" spc="-5" dirty="0">
                          <a:solidFill>
                            <a:srgbClr val="231F20"/>
                          </a:solidFill>
                          <a:latin typeface="Arial"/>
                          <a:cs typeface="Arial"/>
                        </a:rPr>
                        <a:t>UR</a:t>
                      </a:r>
                      <a:r>
                        <a:rPr sz="675" b="1" spc="-7" baseline="24691" dirty="0">
                          <a:solidFill>
                            <a:srgbClr val="231F20"/>
                          </a:solidFill>
                          <a:latin typeface="Arial"/>
                          <a:cs typeface="Arial"/>
                        </a:rPr>
                        <a:t>§</a:t>
                      </a:r>
                      <a:endParaRPr sz="675" baseline="24691">
                        <a:latin typeface="Arial"/>
                        <a:cs typeface="Arial"/>
                      </a:endParaRPr>
                    </a:p>
                  </a:txBody>
                  <a:tcPr marL="0" marR="0" marT="3175" marB="0">
                    <a:solidFill>
                      <a:srgbClr val="FFFFFF"/>
                    </a:solidFill>
                  </a:tcPr>
                </a:tc>
                <a:tc>
                  <a:txBody>
                    <a:bodyPr/>
                    <a:lstStyle/>
                    <a:p>
                      <a:pPr>
                        <a:lnSpc>
                          <a:spcPct val="100000"/>
                        </a:lnSpc>
                        <a:spcBef>
                          <a:spcPts val="15"/>
                        </a:spcBef>
                      </a:pPr>
                      <a:endParaRPr sz="950">
                        <a:latin typeface="Times New Roman"/>
                        <a:cs typeface="Times New Roman"/>
                      </a:endParaRPr>
                    </a:p>
                    <a:p>
                      <a:pPr marL="280035">
                        <a:lnSpc>
                          <a:spcPct val="100000"/>
                        </a:lnSpc>
                      </a:pPr>
                      <a:r>
                        <a:rPr sz="800" b="1" dirty="0">
                          <a:solidFill>
                            <a:srgbClr val="231F20"/>
                          </a:solidFill>
                          <a:latin typeface="Arial"/>
                          <a:cs typeface="Arial"/>
                        </a:rPr>
                        <a:t>6</a:t>
                      </a:r>
                      <a:endParaRPr sz="800">
                        <a:latin typeface="Arial"/>
                        <a:cs typeface="Arial"/>
                      </a:endParaRPr>
                    </a:p>
                  </a:txBody>
                  <a:tcPr marL="0" marR="0" marT="1905" marB="0">
                    <a:solidFill>
                      <a:srgbClr val="FFFFFF"/>
                    </a:solidFill>
                  </a:tcPr>
                </a:tc>
                <a:tc>
                  <a:txBody>
                    <a:bodyPr/>
                    <a:lstStyle/>
                    <a:p>
                      <a:pPr>
                        <a:lnSpc>
                          <a:spcPct val="100000"/>
                        </a:lnSpc>
                        <a:spcBef>
                          <a:spcPts val="15"/>
                        </a:spcBef>
                      </a:pPr>
                      <a:endParaRPr sz="950">
                        <a:latin typeface="Times New Roman"/>
                        <a:cs typeface="Times New Roman"/>
                      </a:endParaRPr>
                    </a:p>
                    <a:p>
                      <a:pPr algn="ctr">
                        <a:lnSpc>
                          <a:spcPct val="100000"/>
                        </a:lnSpc>
                      </a:pPr>
                      <a:r>
                        <a:rPr sz="800" b="1" spc="-5" dirty="0">
                          <a:solidFill>
                            <a:srgbClr val="231F20"/>
                          </a:solidFill>
                          <a:latin typeface="Arial"/>
                          <a:cs typeface="Arial"/>
                        </a:rPr>
                        <a:t>UR</a:t>
                      </a:r>
                      <a:r>
                        <a:rPr sz="675" b="1" spc="-7" baseline="24691" dirty="0">
                          <a:solidFill>
                            <a:srgbClr val="231F20"/>
                          </a:solidFill>
                          <a:latin typeface="Arial"/>
                          <a:cs typeface="Arial"/>
                        </a:rPr>
                        <a:t>§</a:t>
                      </a:r>
                      <a:endParaRPr sz="675" baseline="24691">
                        <a:latin typeface="Arial"/>
                        <a:cs typeface="Arial"/>
                      </a:endParaRPr>
                    </a:p>
                  </a:txBody>
                  <a:tcPr marL="0" marR="0" marT="1905" marB="0">
                    <a:solidFill>
                      <a:srgbClr val="FFFFFF"/>
                    </a:solidFill>
                  </a:tcPr>
                </a:tc>
                <a:tc>
                  <a:txBody>
                    <a:bodyPr/>
                    <a:lstStyle/>
                    <a:p>
                      <a:pPr>
                        <a:lnSpc>
                          <a:spcPct val="100000"/>
                        </a:lnSpc>
                        <a:spcBef>
                          <a:spcPts val="15"/>
                        </a:spcBef>
                      </a:pPr>
                      <a:endParaRPr sz="950">
                        <a:latin typeface="Times New Roman"/>
                        <a:cs typeface="Times New Roman"/>
                      </a:endParaRPr>
                    </a:p>
                    <a:p>
                      <a:pPr marL="3175" algn="ctr">
                        <a:lnSpc>
                          <a:spcPct val="100000"/>
                        </a:lnSpc>
                      </a:pPr>
                      <a:r>
                        <a:rPr sz="800" b="1" dirty="0">
                          <a:solidFill>
                            <a:srgbClr val="231F20"/>
                          </a:solidFill>
                          <a:latin typeface="Arial"/>
                          <a:cs typeface="Arial"/>
                        </a:rPr>
                        <a:t>9</a:t>
                      </a:r>
                      <a:endParaRPr sz="800">
                        <a:latin typeface="Arial"/>
                        <a:cs typeface="Arial"/>
                      </a:endParaRPr>
                    </a:p>
                  </a:txBody>
                  <a:tcPr marL="0" marR="0" marT="1905" marB="0">
                    <a:solidFill>
                      <a:srgbClr val="FFFFFF"/>
                    </a:solidFill>
                  </a:tcPr>
                </a:tc>
                <a:tc>
                  <a:txBody>
                    <a:bodyPr/>
                    <a:lstStyle/>
                    <a:p>
                      <a:pPr>
                        <a:lnSpc>
                          <a:spcPct val="100000"/>
                        </a:lnSpc>
                        <a:spcBef>
                          <a:spcPts val="15"/>
                        </a:spcBef>
                      </a:pPr>
                      <a:endParaRPr sz="950">
                        <a:latin typeface="Times New Roman"/>
                        <a:cs typeface="Times New Roman"/>
                      </a:endParaRPr>
                    </a:p>
                    <a:p>
                      <a:pPr marL="208279">
                        <a:lnSpc>
                          <a:spcPct val="100000"/>
                        </a:lnSpc>
                      </a:pPr>
                      <a:r>
                        <a:rPr sz="800" b="1" spc="-5" dirty="0">
                          <a:solidFill>
                            <a:srgbClr val="231F20"/>
                          </a:solidFill>
                          <a:latin typeface="Arial"/>
                          <a:cs typeface="Arial"/>
                        </a:rPr>
                        <a:t>UR</a:t>
                      </a:r>
                      <a:r>
                        <a:rPr sz="675" b="1" spc="-7" baseline="24691" dirty="0">
                          <a:solidFill>
                            <a:srgbClr val="231F20"/>
                          </a:solidFill>
                          <a:latin typeface="Arial"/>
                          <a:cs typeface="Arial"/>
                        </a:rPr>
                        <a:t>§</a:t>
                      </a:r>
                      <a:endParaRPr sz="675" baseline="24691">
                        <a:latin typeface="Arial"/>
                        <a:cs typeface="Arial"/>
                      </a:endParaRPr>
                    </a:p>
                  </a:txBody>
                  <a:tcPr marL="0" marR="0" marT="1905" marB="0">
                    <a:solidFill>
                      <a:srgbClr val="FFFFFF"/>
                    </a:solidFill>
                  </a:tcPr>
                </a:tc>
                <a:tc>
                  <a:txBody>
                    <a:bodyPr/>
                    <a:lstStyle/>
                    <a:p>
                      <a:pPr>
                        <a:lnSpc>
                          <a:spcPct val="100000"/>
                        </a:lnSpc>
                        <a:spcBef>
                          <a:spcPts val="15"/>
                        </a:spcBef>
                      </a:pPr>
                      <a:endParaRPr sz="950">
                        <a:latin typeface="Times New Roman"/>
                        <a:cs typeface="Times New Roman"/>
                      </a:endParaRPr>
                    </a:p>
                    <a:p>
                      <a:pPr marL="237490">
                        <a:lnSpc>
                          <a:spcPct val="100000"/>
                        </a:lnSpc>
                      </a:pPr>
                      <a:r>
                        <a:rPr sz="800" b="1" spc="30" dirty="0">
                          <a:solidFill>
                            <a:srgbClr val="231F20"/>
                          </a:solidFill>
                          <a:latin typeface="Arial"/>
                          <a:cs typeface="Arial"/>
                        </a:rPr>
                        <a:t>33</a:t>
                      </a:r>
                      <a:endParaRPr sz="800">
                        <a:latin typeface="Arial"/>
                        <a:cs typeface="Arial"/>
                      </a:endParaRPr>
                    </a:p>
                  </a:txBody>
                  <a:tcPr marL="0" marR="0" marT="1905" marB="0">
                    <a:solidFill>
                      <a:srgbClr val="FFFFFF"/>
                    </a:solidFill>
                  </a:tcPr>
                </a:tc>
                <a:tc>
                  <a:txBody>
                    <a:bodyPr/>
                    <a:lstStyle/>
                    <a:p>
                      <a:pPr marL="19685" algn="ctr">
                        <a:lnSpc>
                          <a:spcPct val="100000"/>
                        </a:lnSpc>
                        <a:spcBef>
                          <a:spcPts val="515"/>
                        </a:spcBef>
                      </a:pPr>
                      <a:r>
                        <a:rPr sz="800" b="1" spc="5" dirty="0">
                          <a:solidFill>
                            <a:srgbClr val="231F20"/>
                          </a:solidFill>
                          <a:latin typeface="Arial"/>
                          <a:cs typeface="Arial"/>
                        </a:rPr>
                        <a:t>0.02</a:t>
                      </a:r>
                      <a:endParaRPr sz="800">
                        <a:latin typeface="Arial"/>
                        <a:cs typeface="Arial"/>
                      </a:endParaRPr>
                    </a:p>
                    <a:p>
                      <a:pPr algn="ctr">
                        <a:lnSpc>
                          <a:spcPct val="100000"/>
                        </a:lnSpc>
                        <a:spcBef>
                          <a:spcPts val="95"/>
                        </a:spcBef>
                      </a:pPr>
                      <a:r>
                        <a:rPr sz="800" b="1" spc="5" dirty="0">
                          <a:solidFill>
                            <a:srgbClr val="231F20"/>
                          </a:solidFill>
                          <a:latin typeface="Arial"/>
                          <a:cs typeface="Arial"/>
                        </a:rPr>
                        <a:t>(0.01-0.02)</a:t>
                      </a:r>
                      <a:endParaRPr sz="800">
                        <a:latin typeface="Arial"/>
                        <a:cs typeface="Arial"/>
                      </a:endParaRPr>
                    </a:p>
                  </a:txBody>
                  <a:tcPr marL="0" marR="0" marT="65405" marB="0">
                    <a:solidFill>
                      <a:srgbClr val="FFFFFF"/>
                    </a:solidFill>
                  </a:tcPr>
                </a:tc>
                <a:tc>
                  <a:txBody>
                    <a:bodyPr/>
                    <a:lstStyle/>
                    <a:p>
                      <a:pPr>
                        <a:lnSpc>
                          <a:spcPct val="100000"/>
                        </a:lnSpc>
                        <a:spcBef>
                          <a:spcPts val="15"/>
                        </a:spcBef>
                      </a:pPr>
                      <a:endParaRPr sz="950">
                        <a:latin typeface="Times New Roman"/>
                        <a:cs typeface="Times New Roman"/>
                      </a:endParaRPr>
                    </a:p>
                    <a:p>
                      <a:pPr marL="1270" algn="ctr">
                        <a:lnSpc>
                          <a:spcPct val="100000"/>
                        </a:lnSpc>
                      </a:pPr>
                      <a:r>
                        <a:rPr sz="800" b="1" spc="30" dirty="0">
                          <a:solidFill>
                            <a:srgbClr val="231F20"/>
                          </a:solidFill>
                          <a:latin typeface="Arial"/>
                          <a:cs typeface="Arial"/>
                        </a:rPr>
                        <a:t>24</a:t>
                      </a:r>
                      <a:endParaRPr sz="800">
                        <a:latin typeface="Arial"/>
                        <a:cs typeface="Arial"/>
                      </a:endParaRPr>
                    </a:p>
                  </a:txBody>
                  <a:tcPr marL="0" marR="0" marT="1905" marB="0">
                    <a:solidFill>
                      <a:srgbClr val="FFFFFF"/>
                    </a:solidFill>
                  </a:tcPr>
                </a:tc>
                <a:tc>
                  <a:txBody>
                    <a:bodyPr/>
                    <a:lstStyle/>
                    <a:p>
                      <a:pPr marL="5080" algn="ctr">
                        <a:lnSpc>
                          <a:spcPct val="100000"/>
                        </a:lnSpc>
                        <a:spcBef>
                          <a:spcPts val="515"/>
                        </a:spcBef>
                      </a:pPr>
                      <a:r>
                        <a:rPr sz="800" b="1" spc="5" dirty="0">
                          <a:solidFill>
                            <a:srgbClr val="231F20"/>
                          </a:solidFill>
                          <a:latin typeface="Arial"/>
                          <a:cs typeface="Arial"/>
                        </a:rPr>
                        <a:t>0.01</a:t>
                      </a:r>
                      <a:endParaRPr sz="800">
                        <a:latin typeface="Arial"/>
                        <a:cs typeface="Arial"/>
                      </a:endParaRPr>
                    </a:p>
                    <a:p>
                      <a:pPr marL="3810" algn="ctr">
                        <a:lnSpc>
                          <a:spcPct val="100000"/>
                        </a:lnSpc>
                        <a:spcBef>
                          <a:spcPts val="95"/>
                        </a:spcBef>
                      </a:pPr>
                      <a:r>
                        <a:rPr sz="800" b="1" spc="5" dirty="0">
                          <a:solidFill>
                            <a:srgbClr val="231F20"/>
                          </a:solidFill>
                          <a:latin typeface="Arial"/>
                          <a:cs typeface="Arial"/>
                        </a:rPr>
                        <a:t>(0.01-0.02)</a:t>
                      </a:r>
                      <a:endParaRPr sz="800">
                        <a:latin typeface="Arial"/>
                        <a:cs typeface="Arial"/>
                      </a:endParaRPr>
                    </a:p>
                  </a:txBody>
                  <a:tcPr marL="0" marR="0" marT="65405" marB="0">
                    <a:solidFill>
                      <a:srgbClr val="FFFFFF"/>
                    </a:solidFill>
                  </a:tcPr>
                </a:tc>
                <a:extLst>
                  <a:ext uri="{0D108BD9-81ED-4DB2-BD59-A6C34878D82A}">
                    <a16:rowId xmlns:a16="http://schemas.microsoft.com/office/drawing/2014/main" val="10004"/>
                  </a:ext>
                </a:extLst>
              </a:tr>
              <a:tr h="400050">
                <a:tc>
                  <a:txBody>
                    <a:bodyPr/>
                    <a:lstStyle/>
                    <a:p>
                      <a:pPr>
                        <a:lnSpc>
                          <a:spcPct val="100000"/>
                        </a:lnSpc>
                        <a:spcBef>
                          <a:spcPts val="15"/>
                        </a:spcBef>
                      </a:pPr>
                      <a:endParaRPr sz="950">
                        <a:latin typeface="Times New Roman"/>
                        <a:cs typeface="Times New Roman"/>
                      </a:endParaRPr>
                    </a:p>
                    <a:p>
                      <a:pPr marL="57785">
                        <a:lnSpc>
                          <a:spcPct val="100000"/>
                        </a:lnSpc>
                      </a:pPr>
                      <a:r>
                        <a:rPr sz="800" b="1" spc="55" dirty="0">
                          <a:solidFill>
                            <a:srgbClr val="231F20"/>
                          </a:solidFill>
                          <a:latin typeface="Arial"/>
                          <a:cs typeface="Arial"/>
                        </a:rPr>
                        <a:t>45–64</a:t>
                      </a:r>
                      <a:endParaRPr sz="800">
                        <a:latin typeface="Arial"/>
                        <a:cs typeface="Arial"/>
                      </a:endParaRPr>
                    </a:p>
                  </a:txBody>
                  <a:tcPr marL="0" marR="0" marT="1905" marB="0">
                    <a:solidFill>
                      <a:srgbClr val="E5EEF0"/>
                    </a:solidFill>
                  </a:tcPr>
                </a:tc>
                <a:tc>
                  <a:txBody>
                    <a:bodyPr/>
                    <a:lstStyle/>
                    <a:p>
                      <a:pPr>
                        <a:lnSpc>
                          <a:spcPct val="100000"/>
                        </a:lnSpc>
                        <a:spcBef>
                          <a:spcPts val="15"/>
                        </a:spcBef>
                      </a:pPr>
                      <a:endParaRPr sz="950">
                        <a:latin typeface="Times New Roman"/>
                        <a:cs typeface="Times New Roman"/>
                      </a:endParaRPr>
                    </a:p>
                    <a:p>
                      <a:pPr marR="220345" algn="r">
                        <a:lnSpc>
                          <a:spcPct val="100000"/>
                        </a:lnSpc>
                      </a:pPr>
                      <a:r>
                        <a:rPr sz="800" b="1" spc="-5" dirty="0">
                          <a:solidFill>
                            <a:srgbClr val="231F20"/>
                          </a:solidFill>
                          <a:latin typeface="Arial"/>
                          <a:cs typeface="Arial"/>
                        </a:rPr>
                        <a:t>25</a:t>
                      </a:r>
                      <a:endParaRPr sz="800">
                        <a:latin typeface="Arial"/>
                        <a:cs typeface="Arial"/>
                      </a:endParaRPr>
                    </a:p>
                  </a:txBody>
                  <a:tcPr marL="0" marR="0" marT="1905" marB="0">
                    <a:solidFill>
                      <a:srgbClr val="E5EEF0"/>
                    </a:solidFill>
                  </a:tcPr>
                </a:tc>
                <a:tc>
                  <a:txBody>
                    <a:bodyPr/>
                    <a:lstStyle/>
                    <a:p>
                      <a:pPr algn="ctr">
                        <a:lnSpc>
                          <a:spcPct val="100000"/>
                        </a:lnSpc>
                        <a:spcBef>
                          <a:spcPts val="515"/>
                        </a:spcBef>
                      </a:pPr>
                      <a:r>
                        <a:rPr sz="800" b="1" spc="5" dirty="0">
                          <a:solidFill>
                            <a:srgbClr val="231F20"/>
                          </a:solidFill>
                          <a:latin typeface="Arial"/>
                          <a:cs typeface="Arial"/>
                        </a:rPr>
                        <a:t>0.03</a:t>
                      </a:r>
                      <a:endParaRPr sz="800">
                        <a:latin typeface="Arial"/>
                        <a:cs typeface="Arial"/>
                      </a:endParaRPr>
                    </a:p>
                    <a:p>
                      <a:pPr marL="635" algn="ctr">
                        <a:lnSpc>
                          <a:spcPct val="100000"/>
                        </a:lnSpc>
                        <a:spcBef>
                          <a:spcPts val="95"/>
                        </a:spcBef>
                      </a:pPr>
                      <a:r>
                        <a:rPr sz="800" b="1" spc="5" dirty="0">
                          <a:solidFill>
                            <a:srgbClr val="231F20"/>
                          </a:solidFill>
                          <a:latin typeface="Arial"/>
                          <a:cs typeface="Arial"/>
                        </a:rPr>
                        <a:t>(0.02-0.04)</a:t>
                      </a:r>
                      <a:endParaRPr sz="800">
                        <a:latin typeface="Arial"/>
                        <a:cs typeface="Arial"/>
                      </a:endParaRPr>
                    </a:p>
                  </a:txBody>
                  <a:tcPr marL="0" marR="0" marT="65405" marB="0">
                    <a:solidFill>
                      <a:srgbClr val="E5EEF0"/>
                    </a:solidFill>
                  </a:tcPr>
                </a:tc>
                <a:tc>
                  <a:txBody>
                    <a:bodyPr/>
                    <a:lstStyle/>
                    <a:p>
                      <a:pPr>
                        <a:lnSpc>
                          <a:spcPct val="100000"/>
                        </a:lnSpc>
                        <a:spcBef>
                          <a:spcPts val="15"/>
                        </a:spcBef>
                      </a:pPr>
                      <a:endParaRPr sz="950">
                        <a:latin typeface="Times New Roman"/>
                        <a:cs typeface="Times New Roman"/>
                      </a:endParaRPr>
                    </a:p>
                    <a:p>
                      <a:pPr marL="254635">
                        <a:lnSpc>
                          <a:spcPct val="100000"/>
                        </a:lnSpc>
                      </a:pPr>
                      <a:r>
                        <a:rPr sz="800" b="1" spc="-5" dirty="0">
                          <a:solidFill>
                            <a:srgbClr val="231F20"/>
                          </a:solidFill>
                          <a:latin typeface="Arial"/>
                          <a:cs typeface="Arial"/>
                        </a:rPr>
                        <a:t>33</a:t>
                      </a:r>
                      <a:endParaRPr sz="800">
                        <a:latin typeface="Arial"/>
                        <a:cs typeface="Arial"/>
                      </a:endParaRPr>
                    </a:p>
                  </a:txBody>
                  <a:tcPr marL="0" marR="0" marT="1905" marB="0">
                    <a:solidFill>
                      <a:srgbClr val="E5EEF0"/>
                    </a:solidFill>
                  </a:tcPr>
                </a:tc>
                <a:tc>
                  <a:txBody>
                    <a:bodyPr/>
                    <a:lstStyle/>
                    <a:p>
                      <a:pPr algn="ctr">
                        <a:lnSpc>
                          <a:spcPct val="100000"/>
                        </a:lnSpc>
                        <a:spcBef>
                          <a:spcPts val="520"/>
                        </a:spcBef>
                      </a:pPr>
                      <a:r>
                        <a:rPr sz="800" b="1" spc="5" dirty="0">
                          <a:solidFill>
                            <a:srgbClr val="231F20"/>
                          </a:solidFill>
                          <a:latin typeface="Arial"/>
                          <a:cs typeface="Arial"/>
                        </a:rPr>
                        <a:t>0.04</a:t>
                      </a:r>
                      <a:endParaRPr sz="800">
                        <a:latin typeface="Arial"/>
                        <a:cs typeface="Arial"/>
                      </a:endParaRPr>
                    </a:p>
                    <a:p>
                      <a:pPr marL="1270" algn="ctr">
                        <a:lnSpc>
                          <a:spcPct val="100000"/>
                        </a:lnSpc>
                        <a:spcBef>
                          <a:spcPts val="95"/>
                        </a:spcBef>
                      </a:pPr>
                      <a:r>
                        <a:rPr sz="800" b="1" spc="5" dirty="0">
                          <a:solidFill>
                            <a:srgbClr val="231F20"/>
                          </a:solidFill>
                          <a:latin typeface="Arial"/>
                          <a:cs typeface="Arial"/>
                        </a:rPr>
                        <a:t>(0.03-0.06)</a:t>
                      </a:r>
                      <a:endParaRPr sz="800">
                        <a:latin typeface="Arial"/>
                        <a:cs typeface="Arial"/>
                      </a:endParaRPr>
                    </a:p>
                  </a:txBody>
                  <a:tcPr marL="0" marR="0" marT="66040" marB="0">
                    <a:solidFill>
                      <a:srgbClr val="E5EEF0"/>
                    </a:solidFill>
                  </a:tcPr>
                </a:tc>
                <a:tc>
                  <a:txBody>
                    <a:bodyPr/>
                    <a:lstStyle/>
                    <a:p>
                      <a:pPr>
                        <a:lnSpc>
                          <a:spcPct val="100000"/>
                        </a:lnSpc>
                        <a:spcBef>
                          <a:spcPts val="15"/>
                        </a:spcBef>
                      </a:pPr>
                      <a:endParaRPr sz="950">
                        <a:latin typeface="Times New Roman"/>
                        <a:cs typeface="Times New Roman"/>
                      </a:endParaRPr>
                    </a:p>
                    <a:p>
                      <a:pPr marL="2540" algn="ctr">
                        <a:lnSpc>
                          <a:spcPct val="100000"/>
                        </a:lnSpc>
                      </a:pPr>
                      <a:r>
                        <a:rPr sz="800" b="1" spc="30" dirty="0">
                          <a:solidFill>
                            <a:srgbClr val="231F20"/>
                          </a:solidFill>
                          <a:latin typeface="Arial"/>
                          <a:cs typeface="Arial"/>
                        </a:rPr>
                        <a:t>35</a:t>
                      </a:r>
                      <a:endParaRPr sz="800">
                        <a:latin typeface="Arial"/>
                        <a:cs typeface="Arial"/>
                      </a:endParaRPr>
                    </a:p>
                  </a:txBody>
                  <a:tcPr marL="0" marR="0" marT="1905" marB="0">
                    <a:solidFill>
                      <a:srgbClr val="E5EEF0"/>
                    </a:solidFill>
                  </a:tcPr>
                </a:tc>
                <a:tc>
                  <a:txBody>
                    <a:bodyPr/>
                    <a:lstStyle/>
                    <a:p>
                      <a:pPr algn="ctr">
                        <a:lnSpc>
                          <a:spcPct val="100000"/>
                        </a:lnSpc>
                        <a:spcBef>
                          <a:spcPts val="520"/>
                        </a:spcBef>
                      </a:pPr>
                      <a:r>
                        <a:rPr sz="800" b="1" spc="5" dirty="0">
                          <a:solidFill>
                            <a:srgbClr val="231F20"/>
                          </a:solidFill>
                          <a:latin typeface="Arial"/>
                          <a:cs typeface="Arial"/>
                        </a:rPr>
                        <a:t>0.04</a:t>
                      </a:r>
                      <a:endParaRPr sz="800">
                        <a:latin typeface="Arial"/>
                        <a:cs typeface="Arial"/>
                      </a:endParaRPr>
                    </a:p>
                    <a:p>
                      <a:pPr marL="1270" algn="ctr">
                        <a:lnSpc>
                          <a:spcPct val="100000"/>
                        </a:lnSpc>
                        <a:spcBef>
                          <a:spcPts val="95"/>
                        </a:spcBef>
                      </a:pPr>
                      <a:r>
                        <a:rPr sz="800" b="1" spc="5" dirty="0">
                          <a:solidFill>
                            <a:srgbClr val="231F20"/>
                          </a:solidFill>
                          <a:latin typeface="Arial"/>
                          <a:cs typeface="Arial"/>
                        </a:rPr>
                        <a:t>(0.03-0.06)</a:t>
                      </a:r>
                      <a:endParaRPr sz="800">
                        <a:latin typeface="Arial"/>
                        <a:cs typeface="Arial"/>
                      </a:endParaRPr>
                    </a:p>
                  </a:txBody>
                  <a:tcPr marL="0" marR="0" marT="66040" marB="0">
                    <a:solidFill>
                      <a:srgbClr val="E5EEF0"/>
                    </a:solidFill>
                  </a:tcPr>
                </a:tc>
                <a:tc>
                  <a:txBody>
                    <a:bodyPr/>
                    <a:lstStyle/>
                    <a:p>
                      <a:pPr>
                        <a:lnSpc>
                          <a:spcPct val="100000"/>
                        </a:lnSpc>
                        <a:spcBef>
                          <a:spcPts val="20"/>
                        </a:spcBef>
                      </a:pPr>
                      <a:endParaRPr sz="950">
                        <a:latin typeface="Times New Roman"/>
                        <a:cs typeface="Times New Roman"/>
                      </a:endParaRPr>
                    </a:p>
                    <a:p>
                      <a:pPr marL="238125">
                        <a:lnSpc>
                          <a:spcPct val="100000"/>
                        </a:lnSpc>
                      </a:pPr>
                      <a:r>
                        <a:rPr sz="800" b="1" spc="30" dirty="0">
                          <a:solidFill>
                            <a:srgbClr val="231F20"/>
                          </a:solidFill>
                          <a:latin typeface="Arial"/>
                          <a:cs typeface="Arial"/>
                        </a:rPr>
                        <a:t>72</a:t>
                      </a:r>
                      <a:endParaRPr sz="800">
                        <a:latin typeface="Arial"/>
                        <a:cs typeface="Arial"/>
                      </a:endParaRPr>
                    </a:p>
                  </a:txBody>
                  <a:tcPr marL="0" marR="0" marT="2540" marB="0">
                    <a:solidFill>
                      <a:srgbClr val="E5EEF0"/>
                    </a:solidFill>
                  </a:tcPr>
                </a:tc>
                <a:tc>
                  <a:txBody>
                    <a:bodyPr/>
                    <a:lstStyle/>
                    <a:p>
                      <a:pPr algn="ctr">
                        <a:lnSpc>
                          <a:spcPct val="100000"/>
                        </a:lnSpc>
                        <a:spcBef>
                          <a:spcPts val="520"/>
                        </a:spcBef>
                      </a:pPr>
                      <a:r>
                        <a:rPr sz="800" b="1" spc="5" dirty="0">
                          <a:solidFill>
                            <a:srgbClr val="231F20"/>
                          </a:solidFill>
                          <a:latin typeface="Arial"/>
                          <a:cs typeface="Arial"/>
                        </a:rPr>
                        <a:t>0.09</a:t>
                      </a:r>
                      <a:endParaRPr sz="800">
                        <a:latin typeface="Arial"/>
                        <a:cs typeface="Arial"/>
                      </a:endParaRPr>
                    </a:p>
                    <a:p>
                      <a:pPr marL="1905" algn="ctr">
                        <a:lnSpc>
                          <a:spcPct val="100000"/>
                        </a:lnSpc>
                        <a:spcBef>
                          <a:spcPts val="95"/>
                        </a:spcBef>
                      </a:pPr>
                      <a:r>
                        <a:rPr sz="800" b="1" spc="5" dirty="0">
                          <a:solidFill>
                            <a:srgbClr val="231F20"/>
                          </a:solidFill>
                          <a:latin typeface="Arial"/>
                          <a:cs typeface="Arial"/>
                        </a:rPr>
                        <a:t>(0.07-0.11)</a:t>
                      </a:r>
                      <a:endParaRPr sz="800">
                        <a:latin typeface="Arial"/>
                        <a:cs typeface="Arial"/>
                      </a:endParaRPr>
                    </a:p>
                  </a:txBody>
                  <a:tcPr marL="0" marR="0" marT="66040" marB="0">
                    <a:solidFill>
                      <a:srgbClr val="E5EEF0"/>
                    </a:solidFill>
                  </a:tcPr>
                </a:tc>
                <a:tc>
                  <a:txBody>
                    <a:bodyPr/>
                    <a:lstStyle/>
                    <a:p>
                      <a:pPr>
                        <a:lnSpc>
                          <a:spcPct val="100000"/>
                        </a:lnSpc>
                        <a:spcBef>
                          <a:spcPts val="20"/>
                        </a:spcBef>
                      </a:pPr>
                      <a:endParaRPr sz="950">
                        <a:latin typeface="Times New Roman"/>
                        <a:cs typeface="Times New Roman"/>
                      </a:endParaRPr>
                    </a:p>
                    <a:p>
                      <a:pPr marL="3175" algn="ctr">
                        <a:lnSpc>
                          <a:spcPct val="100000"/>
                        </a:lnSpc>
                      </a:pPr>
                      <a:r>
                        <a:rPr sz="800" b="1" spc="30" dirty="0">
                          <a:solidFill>
                            <a:srgbClr val="231F20"/>
                          </a:solidFill>
                          <a:latin typeface="Arial"/>
                          <a:cs typeface="Arial"/>
                        </a:rPr>
                        <a:t>118</a:t>
                      </a:r>
                      <a:endParaRPr sz="800">
                        <a:latin typeface="Arial"/>
                        <a:cs typeface="Arial"/>
                      </a:endParaRPr>
                    </a:p>
                  </a:txBody>
                  <a:tcPr marL="0" marR="0" marT="2540" marB="0">
                    <a:solidFill>
                      <a:srgbClr val="E5EEF0"/>
                    </a:solidFill>
                  </a:tcPr>
                </a:tc>
                <a:tc>
                  <a:txBody>
                    <a:bodyPr/>
                    <a:lstStyle/>
                    <a:p>
                      <a:pPr marL="6350" algn="ctr">
                        <a:lnSpc>
                          <a:spcPct val="100000"/>
                        </a:lnSpc>
                        <a:spcBef>
                          <a:spcPts val="520"/>
                        </a:spcBef>
                      </a:pPr>
                      <a:r>
                        <a:rPr sz="800" b="1" spc="5" dirty="0">
                          <a:solidFill>
                            <a:srgbClr val="231F20"/>
                          </a:solidFill>
                          <a:latin typeface="Arial"/>
                          <a:cs typeface="Arial"/>
                        </a:rPr>
                        <a:t>0.14</a:t>
                      </a:r>
                      <a:endParaRPr sz="800">
                        <a:latin typeface="Arial"/>
                        <a:cs typeface="Arial"/>
                      </a:endParaRPr>
                    </a:p>
                    <a:p>
                      <a:pPr marL="5080" algn="ctr">
                        <a:lnSpc>
                          <a:spcPct val="100000"/>
                        </a:lnSpc>
                        <a:spcBef>
                          <a:spcPts val="95"/>
                        </a:spcBef>
                      </a:pPr>
                      <a:r>
                        <a:rPr sz="800" b="1" spc="5" dirty="0">
                          <a:solidFill>
                            <a:srgbClr val="231F20"/>
                          </a:solidFill>
                          <a:latin typeface="Arial"/>
                          <a:cs typeface="Arial"/>
                        </a:rPr>
                        <a:t>(0.12-0.17)</a:t>
                      </a:r>
                      <a:endParaRPr sz="800">
                        <a:latin typeface="Arial"/>
                        <a:cs typeface="Arial"/>
                      </a:endParaRPr>
                    </a:p>
                  </a:txBody>
                  <a:tcPr marL="0" marR="0" marT="66040" marB="0">
                    <a:solidFill>
                      <a:srgbClr val="E5EEF0"/>
                    </a:solidFill>
                  </a:tcPr>
                </a:tc>
                <a:extLst>
                  <a:ext uri="{0D108BD9-81ED-4DB2-BD59-A6C34878D82A}">
                    <a16:rowId xmlns:a16="http://schemas.microsoft.com/office/drawing/2014/main" val="10005"/>
                  </a:ext>
                </a:extLst>
              </a:tr>
              <a:tr h="400050">
                <a:tc>
                  <a:txBody>
                    <a:bodyPr/>
                    <a:lstStyle/>
                    <a:p>
                      <a:pPr>
                        <a:lnSpc>
                          <a:spcPct val="100000"/>
                        </a:lnSpc>
                        <a:spcBef>
                          <a:spcPts val="20"/>
                        </a:spcBef>
                      </a:pPr>
                      <a:endParaRPr sz="950">
                        <a:latin typeface="Times New Roman"/>
                        <a:cs typeface="Times New Roman"/>
                      </a:endParaRPr>
                    </a:p>
                    <a:p>
                      <a:pPr marL="56515">
                        <a:lnSpc>
                          <a:spcPct val="100000"/>
                        </a:lnSpc>
                      </a:pPr>
                      <a:r>
                        <a:rPr sz="800" b="1" spc="45" dirty="0">
                          <a:solidFill>
                            <a:srgbClr val="231F20"/>
                          </a:solidFill>
                          <a:latin typeface="Arial"/>
                          <a:cs typeface="Arial"/>
                        </a:rPr>
                        <a:t>≥65</a:t>
                      </a:r>
                      <a:endParaRPr sz="800">
                        <a:latin typeface="Arial"/>
                        <a:cs typeface="Arial"/>
                      </a:endParaRPr>
                    </a:p>
                  </a:txBody>
                  <a:tcPr marL="0" marR="0" marT="2540" marB="0">
                    <a:solidFill>
                      <a:srgbClr val="FFFFFF"/>
                    </a:solidFill>
                  </a:tcPr>
                </a:tc>
                <a:tc>
                  <a:txBody>
                    <a:bodyPr/>
                    <a:lstStyle/>
                    <a:p>
                      <a:pPr>
                        <a:lnSpc>
                          <a:spcPct val="100000"/>
                        </a:lnSpc>
                        <a:spcBef>
                          <a:spcPts val="20"/>
                        </a:spcBef>
                      </a:pPr>
                      <a:endParaRPr sz="950">
                        <a:latin typeface="Times New Roman"/>
                        <a:cs typeface="Times New Roman"/>
                      </a:endParaRPr>
                    </a:p>
                    <a:p>
                      <a:pPr marR="219710" algn="r">
                        <a:lnSpc>
                          <a:spcPct val="100000"/>
                        </a:lnSpc>
                      </a:pPr>
                      <a:r>
                        <a:rPr sz="800" b="1" spc="-5" dirty="0">
                          <a:solidFill>
                            <a:srgbClr val="231F20"/>
                          </a:solidFill>
                          <a:latin typeface="Arial"/>
                          <a:cs typeface="Arial"/>
                        </a:rPr>
                        <a:t>37</a:t>
                      </a:r>
                      <a:endParaRPr sz="800">
                        <a:latin typeface="Arial"/>
                        <a:cs typeface="Arial"/>
                      </a:endParaRPr>
                    </a:p>
                  </a:txBody>
                  <a:tcPr marL="0" marR="0" marT="2540" marB="0">
                    <a:solidFill>
                      <a:srgbClr val="FFFFFF"/>
                    </a:solidFill>
                  </a:tcPr>
                </a:tc>
                <a:tc>
                  <a:txBody>
                    <a:bodyPr/>
                    <a:lstStyle/>
                    <a:p>
                      <a:pPr algn="ctr">
                        <a:lnSpc>
                          <a:spcPct val="100000"/>
                        </a:lnSpc>
                        <a:spcBef>
                          <a:spcPts val="520"/>
                        </a:spcBef>
                      </a:pPr>
                      <a:r>
                        <a:rPr sz="800" b="1" spc="5" dirty="0">
                          <a:solidFill>
                            <a:srgbClr val="231F20"/>
                          </a:solidFill>
                          <a:latin typeface="Arial"/>
                          <a:cs typeface="Arial"/>
                        </a:rPr>
                        <a:t>0.08</a:t>
                      </a:r>
                      <a:endParaRPr sz="800">
                        <a:latin typeface="Arial"/>
                        <a:cs typeface="Arial"/>
                      </a:endParaRPr>
                    </a:p>
                    <a:p>
                      <a:pPr marL="1905" algn="ctr">
                        <a:lnSpc>
                          <a:spcPct val="100000"/>
                        </a:lnSpc>
                        <a:spcBef>
                          <a:spcPts val="95"/>
                        </a:spcBef>
                      </a:pPr>
                      <a:r>
                        <a:rPr sz="800" b="1" spc="5" dirty="0">
                          <a:solidFill>
                            <a:srgbClr val="231F20"/>
                          </a:solidFill>
                          <a:latin typeface="Arial"/>
                          <a:cs typeface="Arial"/>
                        </a:rPr>
                        <a:t>(0.05-0.11)</a:t>
                      </a:r>
                      <a:endParaRPr sz="800">
                        <a:latin typeface="Arial"/>
                        <a:cs typeface="Arial"/>
                      </a:endParaRPr>
                    </a:p>
                  </a:txBody>
                  <a:tcPr marL="0" marR="0" marT="66040" marB="0">
                    <a:solidFill>
                      <a:srgbClr val="FFFFFF"/>
                    </a:solidFill>
                  </a:tcPr>
                </a:tc>
                <a:tc>
                  <a:txBody>
                    <a:bodyPr/>
                    <a:lstStyle/>
                    <a:p>
                      <a:pPr>
                        <a:lnSpc>
                          <a:spcPct val="100000"/>
                        </a:lnSpc>
                        <a:spcBef>
                          <a:spcPts val="25"/>
                        </a:spcBef>
                      </a:pPr>
                      <a:endParaRPr sz="950">
                        <a:latin typeface="Times New Roman"/>
                        <a:cs typeface="Times New Roman"/>
                      </a:endParaRPr>
                    </a:p>
                    <a:p>
                      <a:pPr marL="255270">
                        <a:lnSpc>
                          <a:spcPct val="100000"/>
                        </a:lnSpc>
                      </a:pPr>
                      <a:r>
                        <a:rPr sz="800" b="1" spc="-5" dirty="0">
                          <a:solidFill>
                            <a:srgbClr val="231F20"/>
                          </a:solidFill>
                          <a:latin typeface="Arial"/>
                          <a:cs typeface="Arial"/>
                        </a:rPr>
                        <a:t>31</a:t>
                      </a:r>
                      <a:endParaRPr sz="800">
                        <a:latin typeface="Arial"/>
                        <a:cs typeface="Arial"/>
                      </a:endParaRPr>
                    </a:p>
                  </a:txBody>
                  <a:tcPr marL="0" marR="0" marT="3175" marB="0">
                    <a:solidFill>
                      <a:srgbClr val="FFFFFF"/>
                    </a:solidFill>
                  </a:tcPr>
                </a:tc>
                <a:tc>
                  <a:txBody>
                    <a:bodyPr/>
                    <a:lstStyle/>
                    <a:p>
                      <a:pPr marL="635" algn="ctr">
                        <a:lnSpc>
                          <a:spcPct val="100000"/>
                        </a:lnSpc>
                        <a:spcBef>
                          <a:spcPts val="520"/>
                        </a:spcBef>
                      </a:pPr>
                      <a:r>
                        <a:rPr sz="800" b="1" spc="5" dirty="0">
                          <a:solidFill>
                            <a:srgbClr val="231F20"/>
                          </a:solidFill>
                          <a:latin typeface="Arial"/>
                          <a:cs typeface="Arial"/>
                        </a:rPr>
                        <a:t>0.06</a:t>
                      </a:r>
                      <a:endParaRPr sz="800">
                        <a:latin typeface="Arial"/>
                        <a:cs typeface="Arial"/>
                      </a:endParaRPr>
                    </a:p>
                    <a:p>
                      <a:pPr marL="1905" algn="ctr">
                        <a:lnSpc>
                          <a:spcPct val="100000"/>
                        </a:lnSpc>
                        <a:spcBef>
                          <a:spcPts val="95"/>
                        </a:spcBef>
                      </a:pPr>
                      <a:r>
                        <a:rPr sz="800" b="1" spc="5" dirty="0">
                          <a:solidFill>
                            <a:srgbClr val="231F20"/>
                          </a:solidFill>
                          <a:latin typeface="Arial"/>
                          <a:cs typeface="Arial"/>
                        </a:rPr>
                        <a:t>(0.04-0.09)</a:t>
                      </a:r>
                      <a:endParaRPr sz="800">
                        <a:latin typeface="Arial"/>
                        <a:cs typeface="Arial"/>
                      </a:endParaRPr>
                    </a:p>
                  </a:txBody>
                  <a:tcPr marL="0" marR="0" marT="66040" marB="0">
                    <a:solidFill>
                      <a:srgbClr val="FFFFFF"/>
                    </a:solidFill>
                  </a:tcPr>
                </a:tc>
                <a:tc>
                  <a:txBody>
                    <a:bodyPr/>
                    <a:lstStyle/>
                    <a:p>
                      <a:pPr>
                        <a:lnSpc>
                          <a:spcPct val="100000"/>
                        </a:lnSpc>
                        <a:spcBef>
                          <a:spcPts val="25"/>
                        </a:spcBef>
                      </a:pPr>
                      <a:endParaRPr sz="950">
                        <a:latin typeface="Times New Roman"/>
                        <a:cs typeface="Times New Roman"/>
                      </a:endParaRPr>
                    </a:p>
                    <a:p>
                      <a:pPr marL="3175" algn="ctr">
                        <a:lnSpc>
                          <a:spcPct val="100000"/>
                        </a:lnSpc>
                      </a:pPr>
                      <a:r>
                        <a:rPr sz="800" b="1" spc="30" dirty="0">
                          <a:solidFill>
                            <a:srgbClr val="231F20"/>
                          </a:solidFill>
                          <a:latin typeface="Arial"/>
                          <a:cs typeface="Arial"/>
                        </a:rPr>
                        <a:t>47</a:t>
                      </a:r>
                      <a:endParaRPr sz="800">
                        <a:latin typeface="Arial"/>
                        <a:cs typeface="Arial"/>
                      </a:endParaRPr>
                    </a:p>
                  </a:txBody>
                  <a:tcPr marL="0" marR="0" marT="3175" marB="0">
                    <a:solidFill>
                      <a:srgbClr val="FFFFFF"/>
                    </a:solidFill>
                  </a:tcPr>
                </a:tc>
                <a:tc>
                  <a:txBody>
                    <a:bodyPr/>
                    <a:lstStyle/>
                    <a:p>
                      <a:pPr marL="635" algn="ctr">
                        <a:lnSpc>
                          <a:spcPct val="100000"/>
                        </a:lnSpc>
                        <a:spcBef>
                          <a:spcPts val="520"/>
                        </a:spcBef>
                      </a:pPr>
                      <a:r>
                        <a:rPr sz="800" b="1" spc="5" dirty="0">
                          <a:solidFill>
                            <a:srgbClr val="231F20"/>
                          </a:solidFill>
                          <a:latin typeface="Arial"/>
                          <a:cs typeface="Arial"/>
                        </a:rPr>
                        <a:t>0.09</a:t>
                      </a:r>
                      <a:endParaRPr sz="800">
                        <a:latin typeface="Arial"/>
                        <a:cs typeface="Arial"/>
                      </a:endParaRPr>
                    </a:p>
                    <a:p>
                      <a:pPr marL="2540" algn="ctr">
                        <a:lnSpc>
                          <a:spcPct val="100000"/>
                        </a:lnSpc>
                        <a:spcBef>
                          <a:spcPts val="95"/>
                        </a:spcBef>
                      </a:pPr>
                      <a:r>
                        <a:rPr sz="800" b="1" spc="5" dirty="0">
                          <a:solidFill>
                            <a:srgbClr val="231F20"/>
                          </a:solidFill>
                          <a:latin typeface="Arial"/>
                          <a:cs typeface="Arial"/>
                        </a:rPr>
                        <a:t>(0.07-0.12)</a:t>
                      </a:r>
                      <a:endParaRPr sz="800">
                        <a:latin typeface="Arial"/>
                        <a:cs typeface="Arial"/>
                      </a:endParaRPr>
                    </a:p>
                  </a:txBody>
                  <a:tcPr marL="0" marR="0" marT="66040" marB="0">
                    <a:solidFill>
                      <a:srgbClr val="FFFFFF"/>
                    </a:solidFill>
                  </a:tcPr>
                </a:tc>
                <a:tc>
                  <a:txBody>
                    <a:bodyPr/>
                    <a:lstStyle/>
                    <a:p>
                      <a:pPr>
                        <a:lnSpc>
                          <a:spcPct val="100000"/>
                        </a:lnSpc>
                        <a:spcBef>
                          <a:spcPts val="25"/>
                        </a:spcBef>
                      </a:pPr>
                      <a:endParaRPr sz="950">
                        <a:latin typeface="Times New Roman"/>
                        <a:cs typeface="Times New Roman"/>
                      </a:endParaRPr>
                    </a:p>
                    <a:p>
                      <a:pPr marL="238760">
                        <a:lnSpc>
                          <a:spcPct val="100000"/>
                        </a:lnSpc>
                      </a:pPr>
                      <a:r>
                        <a:rPr sz="800" b="1" spc="30" dirty="0">
                          <a:solidFill>
                            <a:srgbClr val="231F20"/>
                          </a:solidFill>
                          <a:latin typeface="Arial"/>
                          <a:cs typeface="Arial"/>
                        </a:rPr>
                        <a:t>66</a:t>
                      </a:r>
                      <a:endParaRPr sz="800">
                        <a:latin typeface="Arial"/>
                        <a:cs typeface="Arial"/>
                      </a:endParaRPr>
                    </a:p>
                  </a:txBody>
                  <a:tcPr marL="0" marR="0" marT="3175" marB="0">
                    <a:solidFill>
                      <a:srgbClr val="FFFFFF"/>
                    </a:solidFill>
                  </a:tcPr>
                </a:tc>
                <a:tc>
                  <a:txBody>
                    <a:bodyPr/>
                    <a:lstStyle/>
                    <a:p>
                      <a:pPr marL="635" algn="ctr">
                        <a:lnSpc>
                          <a:spcPct val="100000"/>
                        </a:lnSpc>
                        <a:spcBef>
                          <a:spcPts val="525"/>
                        </a:spcBef>
                      </a:pPr>
                      <a:r>
                        <a:rPr sz="800" b="1" spc="5" dirty="0">
                          <a:solidFill>
                            <a:srgbClr val="231F20"/>
                          </a:solidFill>
                          <a:latin typeface="Arial"/>
                          <a:cs typeface="Arial"/>
                        </a:rPr>
                        <a:t>0.13</a:t>
                      </a:r>
                      <a:endParaRPr sz="800">
                        <a:latin typeface="Arial"/>
                        <a:cs typeface="Arial"/>
                      </a:endParaRPr>
                    </a:p>
                    <a:p>
                      <a:pPr marL="2540" algn="ctr">
                        <a:lnSpc>
                          <a:spcPct val="100000"/>
                        </a:lnSpc>
                        <a:spcBef>
                          <a:spcPts val="95"/>
                        </a:spcBef>
                      </a:pPr>
                      <a:r>
                        <a:rPr sz="800" b="1" spc="5" dirty="0">
                          <a:solidFill>
                            <a:srgbClr val="231F20"/>
                          </a:solidFill>
                          <a:latin typeface="Arial"/>
                          <a:cs typeface="Arial"/>
                        </a:rPr>
                        <a:t>(0.10-0.16)</a:t>
                      </a:r>
                      <a:endParaRPr sz="800">
                        <a:latin typeface="Arial"/>
                        <a:cs typeface="Arial"/>
                      </a:endParaRPr>
                    </a:p>
                  </a:txBody>
                  <a:tcPr marL="0" marR="0" marT="66675" marB="0">
                    <a:solidFill>
                      <a:srgbClr val="FFFFFF"/>
                    </a:solidFill>
                  </a:tcPr>
                </a:tc>
                <a:tc>
                  <a:txBody>
                    <a:bodyPr/>
                    <a:lstStyle/>
                    <a:p>
                      <a:pPr>
                        <a:lnSpc>
                          <a:spcPct val="100000"/>
                        </a:lnSpc>
                        <a:spcBef>
                          <a:spcPts val="25"/>
                        </a:spcBef>
                      </a:pPr>
                      <a:endParaRPr sz="950">
                        <a:latin typeface="Times New Roman"/>
                        <a:cs typeface="Times New Roman"/>
                      </a:endParaRPr>
                    </a:p>
                    <a:p>
                      <a:pPr marL="3810" algn="ctr">
                        <a:lnSpc>
                          <a:spcPct val="100000"/>
                        </a:lnSpc>
                      </a:pPr>
                      <a:r>
                        <a:rPr sz="800" b="1" spc="30" dirty="0">
                          <a:solidFill>
                            <a:srgbClr val="231F20"/>
                          </a:solidFill>
                          <a:latin typeface="Arial"/>
                          <a:cs typeface="Arial"/>
                        </a:rPr>
                        <a:t>83</a:t>
                      </a:r>
                      <a:endParaRPr sz="800">
                        <a:latin typeface="Arial"/>
                        <a:cs typeface="Arial"/>
                      </a:endParaRPr>
                    </a:p>
                  </a:txBody>
                  <a:tcPr marL="0" marR="0" marT="3175" marB="0">
                    <a:solidFill>
                      <a:srgbClr val="FFFFFF"/>
                    </a:solidFill>
                  </a:tcPr>
                </a:tc>
                <a:tc>
                  <a:txBody>
                    <a:bodyPr/>
                    <a:lstStyle/>
                    <a:p>
                      <a:pPr marL="7620" algn="ctr">
                        <a:lnSpc>
                          <a:spcPct val="100000"/>
                        </a:lnSpc>
                        <a:spcBef>
                          <a:spcPts val="525"/>
                        </a:spcBef>
                      </a:pPr>
                      <a:r>
                        <a:rPr sz="800" b="1" spc="5" dirty="0">
                          <a:solidFill>
                            <a:srgbClr val="231F20"/>
                          </a:solidFill>
                          <a:latin typeface="Arial"/>
                          <a:cs typeface="Arial"/>
                        </a:rPr>
                        <a:t>0.15</a:t>
                      </a:r>
                      <a:endParaRPr sz="800">
                        <a:latin typeface="Arial"/>
                        <a:cs typeface="Arial"/>
                      </a:endParaRPr>
                    </a:p>
                    <a:p>
                      <a:pPr marL="5715" algn="ctr">
                        <a:lnSpc>
                          <a:spcPct val="100000"/>
                        </a:lnSpc>
                        <a:spcBef>
                          <a:spcPts val="95"/>
                        </a:spcBef>
                      </a:pPr>
                      <a:r>
                        <a:rPr sz="800" b="1" spc="5" dirty="0">
                          <a:solidFill>
                            <a:srgbClr val="231F20"/>
                          </a:solidFill>
                          <a:latin typeface="Arial"/>
                          <a:cs typeface="Arial"/>
                        </a:rPr>
                        <a:t>(0.12-0.19)</a:t>
                      </a:r>
                      <a:endParaRPr sz="800">
                        <a:latin typeface="Arial"/>
                        <a:cs typeface="Arial"/>
                      </a:endParaRPr>
                    </a:p>
                  </a:txBody>
                  <a:tcPr marL="0" marR="0" marT="66675" marB="0">
                    <a:solidFill>
                      <a:srgbClr val="FFFFFF"/>
                    </a:solidFill>
                  </a:tcPr>
                </a:tc>
                <a:extLst>
                  <a:ext uri="{0D108BD9-81ED-4DB2-BD59-A6C34878D82A}">
                    <a16:rowId xmlns:a16="http://schemas.microsoft.com/office/drawing/2014/main" val="10006"/>
                  </a:ext>
                </a:extLst>
              </a:tr>
              <a:tr h="228600">
                <a:tc gridSpan="11">
                  <a:txBody>
                    <a:bodyPr/>
                    <a:lstStyle/>
                    <a:p>
                      <a:pPr marL="57150">
                        <a:lnSpc>
                          <a:spcPct val="100000"/>
                        </a:lnSpc>
                        <a:spcBef>
                          <a:spcPts val="395"/>
                        </a:spcBef>
                      </a:pPr>
                      <a:r>
                        <a:rPr sz="800" b="1" spc="10" dirty="0">
                          <a:solidFill>
                            <a:srgbClr val="FFFFFF"/>
                          </a:solidFill>
                          <a:latin typeface="Century Gothic"/>
                          <a:cs typeface="Century Gothic"/>
                        </a:rPr>
                        <a:t>Sex</a:t>
                      </a:r>
                      <a:endParaRPr sz="800">
                        <a:latin typeface="Century Gothic"/>
                        <a:cs typeface="Century Gothic"/>
                      </a:endParaRPr>
                    </a:p>
                  </a:txBody>
                  <a:tcPr marL="0" marR="0" marT="50165"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00050">
                <a:tc>
                  <a:txBody>
                    <a:bodyPr/>
                    <a:lstStyle/>
                    <a:p>
                      <a:pPr>
                        <a:lnSpc>
                          <a:spcPct val="100000"/>
                        </a:lnSpc>
                        <a:spcBef>
                          <a:spcPts val="25"/>
                        </a:spcBef>
                      </a:pPr>
                      <a:endParaRPr sz="950">
                        <a:latin typeface="Times New Roman"/>
                        <a:cs typeface="Times New Roman"/>
                      </a:endParaRPr>
                    </a:p>
                    <a:p>
                      <a:pPr marL="57150">
                        <a:lnSpc>
                          <a:spcPct val="100000"/>
                        </a:lnSpc>
                      </a:pPr>
                      <a:r>
                        <a:rPr sz="800" b="1" spc="20" dirty="0">
                          <a:solidFill>
                            <a:srgbClr val="231F20"/>
                          </a:solidFill>
                          <a:latin typeface="Arial"/>
                          <a:cs typeface="Arial"/>
                        </a:rPr>
                        <a:t>Male</a:t>
                      </a:r>
                      <a:endParaRPr sz="800">
                        <a:latin typeface="Arial"/>
                        <a:cs typeface="Arial"/>
                      </a:endParaRPr>
                    </a:p>
                  </a:txBody>
                  <a:tcPr marL="0" marR="0" marT="3175" marB="0">
                    <a:solidFill>
                      <a:srgbClr val="FFFFFF"/>
                    </a:solidFill>
                  </a:tcPr>
                </a:tc>
                <a:tc>
                  <a:txBody>
                    <a:bodyPr/>
                    <a:lstStyle/>
                    <a:p>
                      <a:pPr>
                        <a:lnSpc>
                          <a:spcPct val="100000"/>
                        </a:lnSpc>
                        <a:spcBef>
                          <a:spcPts val="25"/>
                        </a:spcBef>
                      </a:pPr>
                      <a:endParaRPr sz="950">
                        <a:latin typeface="Times New Roman"/>
                        <a:cs typeface="Times New Roman"/>
                      </a:endParaRPr>
                    </a:p>
                    <a:p>
                      <a:pPr marR="219075" algn="r">
                        <a:lnSpc>
                          <a:spcPct val="100000"/>
                        </a:lnSpc>
                      </a:pPr>
                      <a:r>
                        <a:rPr sz="800" b="1" spc="-5" dirty="0">
                          <a:solidFill>
                            <a:srgbClr val="231F20"/>
                          </a:solidFill>
                          <a:latin typeface="Arial"/>
                          <a:cs typeface="Arial"/>
                        </a:rPr>
                        <a:t>38</a:t>
                      </a:r>
                      <a:endParaRPr sz="800">
                        <a:latin typeface="Arial"/>
                        <a:cs typeface="Arial"/>
                      </a:endParaRPr>
                    </a:p>
                  </a:txBody>
                  <a:tcPr marL="0" marR="0" marT="3175" marB="0">
                    <a:solidFill>
                      <a:srgbClr val="FFFFFF"/>
                    </a:solidFill>
                  </a:tcPr>
                </a:tc>
                <a:tc>
                  <a:txBody>
                    <a:bodyPr/>
                    <a:lstStyle/>
                    <a:p>
                      <a:pPr marL="1270" algn="ctr">
                        <a:lnSpc>
                          <a:spcPct val="100000"/>
                        </a:lnSpc>
                        <a:spcBef>
                          <a:spcPts val="520"/>
                        </a:spcBef>
                      </a:pPr>
                      <a:r>
                        <a:rPr sz="800" b="1" spc="5" dirty="0">
                          <a:solidFill>
                            <a:srgbClr val="231F20"/>
                          </a:solidFill>
                          <a:latin typeface="Arial"/>
                          <a:cs typeface="Arial"/>
                        </a:rPr>
                        <a:t>0.02</a:t>
                      </a:r>
                      <a:endParaRPr sz="800">
                        <a:latin typeface="Arial"/>
                        <a:cs typeface="Arial"/>
                      </a:endParaRPr>
                    </a:p>
                    <a:p>
                      <a:pPr marL="3175" algn="ctr">
                        <a:lnSpc>
                          <a:spcPct val="100000"/>
                        </a:lnSpc>
                        <a:spcBef>
                          <a:spcPts val="100"/>
                        </a:spcBef>
                      </a:pPr>
                      <a:r>
                        <a:rPr sz="800" b="1" spc="5" dirty="0">
                          <a:solidFill>
                            <a:srgbClr val="231F20"/>
                          </a:solidFill>
                          <a:latin typeface="Arial"/>
                          <a:cs typeface="Arial"/>
                        </a:rPr>
                        <a:t>(0.01-0.03)</a:t>
                      </a:r>
                      <a:endParaRPr sz="800">
                        <a:latin typeface="Arial"/>
                        <a:cs typeface="Arial"/>
                      </a:endParaRPr>
                    </a:p>
                  </a:txBody>
                  <a:tcPr marL="0" marR="0" marT="66040" marB="0">
                    <a:solidFill>
                      <a:srgbClr val="FFFFFF"/>
                    </a:solidFill>
                  </a:tcPr>
                </a:tc>
                <a:tc>
                  <a:txBody>
                    <a:bodyPr/>
                    <a:lstStyle/>
                    <a:p>
                      <a:pPr>
                        <a:lnSpc>
                          <a:spcPct val="100000"/>
                        </a:lnSpc>
                        <a:spcBef>
                          <a:spcPts val="25"/>
                        </a:spcBef>
                      </a:pPr>
                      <a:endParaRPr sz="950">
                        <a:latin typeface="Times New Roman"/>
                        <a:cs typeface="Times New Roman"/>
                      </a:endParaRPr>
                    </a:p>
                    <a:p>
                      <a:pPr marL="255904">
                        <a:lnSpc>
                          <a:spcPct val="100000"/>
                        </a:lnSpc>
                      </a:pPr>
                      <a:r>
                        <a:rPr sz="800" b="1" spc="-5" dirty="0">
                          <a:solidFill>
                            <a:srgbClr val="231F20"/>
                          </a:solidFill>
                          <a:latin typeface="Arial"/>
                          <a:cs typeface="Arial"/>
                        </a:rPr>
                        <a:t>38</a:t>
                      </a:r>
                      <a:endParaRPr sz="800">
                        <a:latin typeface="Arial"/>
                        <a:cs typeface="Arial"/>
                      </a:endParaRPr>
                    </a:p>
                  </a:txBody>
                  <a:tcPr marL="0" marR="0" marT="3175" marB="0">
                    <a:solidFill>
                      <a:srgbClr val="FFFFFF"/>
                    </a:solidFill>
                  </a:tcPr>
                </a:tc>
                <a:tc>
                  <a:txBody>
                    <a:bodyPr/>
                    <a:lstStyle/>
                    <a:p>
                      <a:pPr marL="1905" algn="ctr">
                        <a:lnSpc>
                          <a:spcPct val="100000"/>
                        </a:lnSpc>
                        <a:spcBef>
                          <a:spcPts val="520"/>
                        </a:spcBef>
                      </a:pPr>
                      <a:r>
                        <a:rPr sz="800" b="1" spc="5" dirty="0">
                          <a:solidFill>
                            <a:srgbClr val="231F20"/>
                          </a:solidFill>
                          <a:latin typeface="Arial"/>
                          <a:cs typeface="Arial"/>
                        </a:rPr>
                        <a:t>0.01</a:t>
                      </a:r>
                      <a:endParaRPr sz="800">
                        <a:latin typeface="Arial"/>
                        <a:cs typeface="Arial"/>
                      </a:endParaRPr>
                    </a:p>
                    <a:p>
                      <a:pPr marL="3175" algn="ctr">
                        <a:lnSpc>
                          <a:spcPct val="100000"/>
                        </a:lnSpc>
                        <a:spcBef>
                          <a:spcPts val="100"/>
                        </a:spcBef>
                      </a:pPr>
                      <a:r>
                        <a:rPr sz="800" b="1" spc="5" dirty="0">
                          <a:solidFill>
                            <a:srgbClr val="231F20"/>
                          </a:solidFill>
                          <a:latin typeface="Arial"/>
                          <a:cs typeface="Arial"/>
                        </a:rPr>
                        <a:t>(0.01-0.02)</a:t>
                      </a:r>
                      <a:endParaRPr sz="800">
                        <a:latin typeface="Arial"/>
                        <a:cs typeface="Arial"/>
                      </a:endParaRPr>
                    </a:p>
                  </a:txBody>
                  <a:tcPr marL="0" marR="0" marT="66040" marB="0">
                    <a:solidFill>
                      <a:srgbClr val="FFFFFF"/>
                    </a:solidFill>
                  </a:tcPr>
                </a:tc>
                <a:tc>
                  <a:txBody>
                    <a:bodyPr/>
                    <a:lstStyle/>
                    <a:p>
                      <a:pPr>
                        <a:lnSpc>
                          <a:spcPct val="100000"/>
                        </a:lnSpc>
                        <a:spcBef>
                          <a:spcPts val="25"/>
                        </a:spcBef>
                      </a:pPr>
                      <a:endParaRPr sz="950">
                        <a:latin typeface="Times New Roman"/>
                        <a:cs typeface="Times New Roman"/>
                      </a:endParaRPr>
                    </a:p>
                    <a:p>
                      <a:pPr marL="4445" algn="ctr">
                        <a:lnSpc>
                          <a:spcPct val="100000"/>
                        </a:lnSpc>
                      </a:pPr>
                      <a:r>
                        <a:rPr sz="800" b="1" spc="30" dirty="0">
                          <a:solidFill>
                            <a:srgbClr val="231F20"/>
                          </a:solidFill>
                          <a:latin typeface="Arial"/>
                          <a:cs typeface="Arial"/>
                        </a:rPr>
                        <a:t>63</a:t>
                      </a:r>
                      <a:endParaRPr sz="800">
                        <a:latin typeface="Arial"/>
                        <a:cs typeface="Arial"/>
                      </a:endParaRPr>
                    </a:p>
                  </a:txBody>
                  <a:tcPr marL="0" marR="0" marT="3175" marB="0">
                    <a:solidFill>
                      <a:srgbClr val="FFFFFF"/>
                    </a:solidFill>
                  </a:tcPr>
                </a:tc>
                <a:tc>
                  <a:txBody>
                    <a:bodyPr/>
                    <a:lstStyle/>
                    <a:p>
                      <a:pPr marL="1905" algn="ctr">
                        <a:lnSpc>
                          <a:spcPct val="100000"/>
                        </a:lnSpc>
                        <a:spcBef>
                          <a:spcPts val="520"/>
                        </a:spcBef>
                      </a:pPr>
                      <a:r>
                        <a:rPr sz="800" b="1" spc="5" dirty="0">
                          <a:solidFill>
                            <a:srgbClr val="231F20"/>
                          </a:solidFill>
                          <a:latin typeface="Arial"/>
                          <a:cs typeface="Arial"/>
                        </a:rPr>
                        <a:t>0.03</a:t>
                      </a:r>
                      <a:endParaRPr sz="800">
                        <a:latin typeface="Arial"/>
                        <a:cs typeface="Arial"/>
                      </a:endParaRPr>
                    </a:p>
                    <a:p>
                      <a:pPr marL="3810" algn="ctr">
                        <a:lnSpc>
                          <a:spcPct val="100000"/>
                        </a:lnSpc>
                        <a:spcBef>
                          <a:spcPts val="100"/>
                        </a:spcBef>
                      </a:pPr>
                      <a:r>
                        <a:rPr sz="800" b="1" spc="5" dirty="0">
                          <a:solidFill>
                            <a:srgbClr val="231F20"/>
                          </a:solidFill>
                          <a:latin typeface="Arial"/>
                          <a:cs typeface="Arial"/>
                        </a:rPr>
                        <a:t>(0.02-0.03)</a:t>
                      </a:r>
                      <a:endParaRPr sz="800">
                        <a:latin typeface="Arial"/>
                        <a:cs typeface="Arial"/>
                      </a:endParaRPr>
                    </a:p>
                  </a:txBody>
                  <a:tcPr marL="0" marR="0" marT="66040" marB="0">
                    <a:solidFill>
                      <a:srgbClr val="FFFFFF"/>
                    </a:solidFill>
                  </a:tcPr>
                </a:tc>
                <a:tc>
                  <a:txBody>
                    <a:bodyPr/>
                    <a:lstStyle/>
                    <a:p>
                      <a:pPr>
                        <a:lnSpc>
                          <a:spcPct val="100000"/>
                        </a:lnSpc>
                        <a:spcBef>
                          <a:spcPts val="30"/>
                        </a:spcBef>
                      </a:pPr>
                      <a:endParaRPr sz="950">
                        <a:latin typeface="Times New Roman"/>
                        <a:cs typeface="Times New Roman"/>
                      </a:endParaRPr>
                    </a:p>
                    <a:p>
                      <a:pPr marL="208915">
                        <a:lnSpc>
                          <a:spcPct val="100000"/>
                        </a:lnSpc>
                      </a:pPr>
                      <a:r>
                        <a:rPr sz="800" b="1" spc="30" dirty="0">
                          <a:solidFill>
                            <a:srgbClr val="231F20"/>
                          </a:solidFill>
                          <a:latin typeface="Arial"/>
                          <a:cs typeface="Arial"/>
                        </a:rPr>
                        <a:t>115</a:t>
                      </a:r>
                      <a:endParaRPr sz="800">
                        <a:latin typeface="Arial"/>
                        <a:cs typeface="Arial"/>
                      </a:endParaRPr>
                    </a:p>
                  </a:txBody>
                  <a:tcPr marL="0" marR="0" marT="3810" marB="0">
                    <a:solidFill>
                      <a:srgbClr val="FFFFFF"/>
                    </a:solidFill>
                  </a:tcPr>
                </a:tc>
                <a:tc>
                  <a:txBody>
                    <a:bodyPr/>
                    <a:lstStyle/>
                    <a:p>
                      <a:pPr marL="1905" algn="ctr">
                        <a:lnSpc>
                          <a:spcPct val="100000"/>
                        </a:lnSpc>
                        <a:spcBef>
                          <a:spcPts val="520"/>
                        </a:spcBef>
                      </a:pPr>
                      <a:r>
                        <a:rPr sz="800" b="1" spc="5" dirty="0">
                          <a:solidFill>
                            <a:srgbClr val="231F20"/>
                          </a:solidFill>
                          <a:latin typeface="Arial"/>
                          <a:cs typeface="Arial"/>
                        </a:rPr>
                        <a:t>0.07</a:t>
                      </a:r>
                      <a:endParaRPr sz="800">
                        <a:latin typeface="Arial"/>
                        <a:cs typeface="Arial"/>
                      </a:endParaRPr>
                    </a:p>
                    <a:p>
                      <a:pPr marL="3810" algn="ctr">
                        <a:lnSpc>
                          <a:spcPct val="100000"/>
                        </a:lnSpc>
                        <a:spcBef>
                          <a:spcPts val="100"/>
                        </a:spcBef>
                      </a:pPr>
                      <a:r>
                        <a:rPr sz="800" b="1" spc="5" dirty="0">
                          <a:solidFill>
                            <a:srgbClr val="231F20"/>
                          </a:solidFill>
                          <a:latin typeface="Arial"/>
                          <a:cs typeface="Arial"/>
                        </a:rPr>
                        <a:t>(0.06-0.08)</a:t>
                      </a:r>
                      <a:endParaRPr sz="800">
                        <a:latin typeface="Arial"/>
                        <a:cs typeface="Arial"/>
                      </a:endParaRPr>
                    </a:p>
                  </a:txBody>
                  <a:tcPr marL="0" marR="0" marT="66040" marB="0">
                    <a:solidFill>
                      <a:srgbClr val="FFFFFF"/>
                    </a:solidFill>
                  </a:tcPr>
                </a:tc>
                <a:tc>
                  <a:txBody>
                    <a:bodyPr/>
                    <a:lstStyle/>
                    <a:p>
                      <a:pPr>
                        <a:lnSpc>
                          <a:spcPct val="100000"/>
                        </a:lnSpc>
                        <a:spcBef>
                          <a:spcPts val="30"/>
                        </a:spcBef>
                      </a:pPr>
                      <a:endParaRPr sz="950">
                        <a:latin typeface="Times New Roman"/>
                        <a:cs typeface="Times New Roman"/>
                      </a:endParaRPr>
                    </a:p>
                    <a:p>
                      <a:pPr marL="5080" algn="ctr">
                        <a:lnSpc>
                          <a:spcPct val="100000"/>
                        </a:lnSpc>
                      </a:pPr>
                      <a:r>
                        <a:rPr sz="800" b="1" spc="30" dirty="0">
                          <a:solidFill>
                            <a:srgbClr val="231F20"/>
                          </a:solidFill>
                          <a:latin typeface="Arial"/>
                          <a:cs typeface="Arial"/>
                        </a:rPr>
                        <a:t>159</a:t>
                      </a:r>
                      <a:endParaRPr sz="800">
                        <a:latin typeface="Arial"/>
                        <a:cs typeface="Arial"/>
                      </a:endParaRPr>
                    </a:p>
                  </a:txBody>
                  <a:tcPr marL="0" marR="0" marT="3810" marB="0">
                    <a:solidFill>
                      <a:srgbClr val="FFFFFF"/>
                    </a:solidFill>
                  </a:tcPr>
                </a:tc>
                <a:tc>
                  <a:txBody>
                    <a:bodyPr/>
                    <a:lstStyle/>
                    <a:p>
                      <a:pPr marL="8255" algn="ctr">
                        <a:lnSpc>
                          <a:spcPct val="100000"/>
                        </a:lnSpc>
                        <a:spcBef>
                          <a:spcPts val="525"/>
                        </a:spcBef>
                      </a:pPr>
                      <a:r>
                        <a:rPr sz="800" b="1" spc="5" dirty="0">
                          <a:solidFill>
                            <a:srgbClr val="231F20"/>
                          </a:solidFill>
                          <a:latin typeface="Arial"/>
                          <a:cs typeface="Arial"/>
                        </a:rPr>
                        <a:t>0.09</a:t>
                      </a:r>
                      <a:endParaRPr sz="800">
                        <a:latin typeface="Arial"/>
                        <a:cs typeface="Arial"/>
                      </a:endParaRPr>
                    </a:p>
                    <a:p>
                      <a:pPr marL="6985" algn="ctr">
                        <a:lnSpc>
                          <a:spcPct val="100000"/>
                        </a:lnSpc>
                        <a:spcBef>
                          <a:spcPts val="95"/>
                        </a:spcBef>
                      </a:pPr>
                      <a:r>
                        <a:rPr sz="800" b="1" spc="5" dirty="0">
                          <a:solidFill>
                            <a:srgbClr val="231F20"/>
                          </a:solidFill>
                          <a:latin typeface="Arial"/>
                          <a:cs typeface="Arial"/>
                        </a:rPr>
                        <a:t>(0.07-0.10)</a:t>
                      </a:r>
                      <a:endParaRPr sz="800">
                        <a:latin typeface="Arial"/>
                        <a:cs typeface="Arial"/>
                      </a:endParaRPr>
                    </a:p>
                  </a:txBody>
                  <a:tcPr marL="0" marR="0" marT="66675" marB="0">
                    <a:solidFill>
                      <a:srgbClr val="FFFFFF"/>
                    </a:solidFill>
                  </a:tcPr>
                </a:tc>
                <a:extLst>
                  <a:ext uri="{0D108BD9-81ED-4DB2-BD59-A6C34878D82A}">
                    <a16:rowId xmlns:a16="http://schemas.microsoft.com/office/drawing/2014/main" val="10008"/>
                  </a:ext>
                </a:extLst>
              </a:tr>
              <a:tr h="400050">
                <a:tc>
                  <a:txBody>
                    <a:bodyPr/>
                    <a:lstStyle/>
                    <a:p>
                      <a:pPr>
                        <a:lnSpc>
                          <a:spcPct val="100000"/>
                        </a:lnSpc>
                        <a:spcBef>
                          <a:spcPts val="50"/>
                        </a:spcBef>
                      </a:pPr>
                      <a:endParaRPr sz="900">
                        <a:latin typeface="Times New Roman"/>
                        <a:cs typeface="Times New Roman"/>
                      </a:endParaRPr>
                    </a:p>
                    <a:p>
                      <a:pPr marL="57785">
                        <a:lnSpc>
                          <a:spcPct val="100000"/>
                        </a:lnSpc>
                      </a:pPr>
                      <a:r>
                        <a:rPr sz="800" b="1" dirty="0">
                          <a:solidFill>
                            <a:srgbClr val="231F20"/>
                          </a:solidFill>
                          <a:latin typeface="Arial"/>
                          <a:cs typeface="Arial"/>
                        </a:rPr>
                        <a:t>Female</a:t>
                      </a:r>
                      <a:endParaRPr sz="800">
                        <a:latin typeface="Arial"/>
                        <a:cs typeface="Arial"/>
                      </a:endParaRPr>
                    </a:p>
                  </a:txBody>
                  <a:tcPr marL="0" marR="0" marT="6350" marB="0">
                    <a:solidFill>
                      <a:srgbClr val="E5EEF0"/>
                    </a:solidFill>
                  </a:tcPr>
                </a:tc>
                <a:tc>
                  <a:txBody>
                    <a:bodyPr/>
                    <a:lstStyle/>
                    <a:p>
                      <a:pPr>
                        <a:lnSpc>
                          <a:spcPct val="100000"/>
                        </a:lnSpc>
                        <a:spcBef>
                          <a:spcPts val="50"/>
                        </a:spcBef>
                      </a:pPr>
                      <a:endParaRPr sz="900">
                        <a:latin typeface="Times New Roman"/>
                        <a:cs typeface="Times New Roman"/>
                      </a:endParaRPr>
                    </a:p>
                    <a:p>
                      <a:pPr marR="218440" algn="r">
                        <a:lnSpc>
                          <a:spcPct val="100000"/>
                        </a:lnSpc>
                      </a:pPr>
                      <a:r>
                        <a:rPr sz="800" b="1" spc="-5" dirty="0">
                          <a:solidFill>
                            <a:srgbClr val="231F20"/>
                          </a:solidFill>
                          <a:latin typeface="Arial"/>
                          <a:cs typeface="Arial"/>
                        </a:rPr>
                        <a:t>29</a:t>
                      </a:r>
                      <a:endParaRPr sz="800">
                        <a:latin typeface="Arial"/>
                        <a:cs typeface="Arial"/>
                      </a:endParaRPr>
                    </a:p>
                  </a:txBody>
                  <a:tcPr marL="0" marR="0" marT="6350" marB="0">
                    <a:solidFill>
                      <a:srgbClr val="E5EEF0"/>
                    </a:solidFill>
                  </a:tcPr>
                </a:tc>
                <a:tc>
                  <a:txBody>
                    <a:bodyPr/>
                    <a:lstStyle/>
                    <a:p>
                      <a:pPr marL="1905" algn="ctr">
                        <a:lnSpc>
                          <a:spcPct val="100000"/>
                        </a:lnSpc>
                        <a:spcBef>
                          <a:spcPts val="495"/>
                        </a:spcBef>
                      </a:pPr>
                      <a:r>
                        <a:rPr sz="800" b="1" spc="5" dirty="0">
                          <a:solidFill>
                            <a:srgbClr val="231F20"/>
                          </a:solidFill>
                          <a:latin typeface="Arial"/>
                          <a:cs typeface="Arial"/>
                        </a:rPr>
                        <a:t>0.01</a:t>
                      </a:r>
                      <a:endParaRPr sz="800">
                        <a:latin typeface="Arial"/>
                        <a:cs typeface="Arial"/>
                      </a:endParaRPr>
                    </a:p>
                    <a:p>
                      <a:pPr marL="3810" algn="ctr">
                        <a:lnSpc>
                          <a:spcPct val="100000"/>
                        </a:lnSpc>
                        <a:spcBef>
                          <a:spcPts val="95"/>
                        </a:spcBef>
                      </a:pPr>
                      <a:r>
                        <a:rPr sz="800" b="1" spc="5" dirty="0">
                          <a:solidFill>
                            <a:srgbClr val="231F20"/>
                          </a:solidFill>
                          <a:latin typeface="Arial"/>
                          <a:cs typeface="Arial"/>
                        </a:rPr>
                        <a:t>(0.00-0.01)</a:t>
                      </a:r>
                      <a:endParaRPr sz="800">
                        <a:latin typeface="Arial"/>
                        <a:cs typeface="Arial"/>
                      </a:endParaRPr>
                    </a:p>
                  </a:txBody>
                  <a:tcPr marL="0" marR="0" marT="62865" marB="0">
                    <a:solidFill>
                      <a:srgbClr val="E5EEF0"/>
                    </a:solidFill>
                  </a:tcPr>
                </a:tc>
                <a:tc>
                  <a:txBody>
                    <a:bodyPr/>
                    <a:lstStyle/>
                    <a:p>
                      <a:pPr>
                        <a:lnSpc>
                          <a:spcPct val="100000"/>
                        </a:lnSpc>
                      </a:pPr>
                      <a:endParaRPr sz="950">
                        <a:latin typeface="Times New Roman"/>
                        <a:cs typeface="Times New Roman"/>
                      </a:endParaRPr>
                    </a:p>
                    <a:p>
                      <a:pPr marL="255904">
                        <a:lnSpc>
                          <a:spcPct val="100000"/>
                        </a:lnSpc>
                      </a:pPr>
                      <a:r>
                        <a:rPr sz="800" b="1" spc="-5" dirty="0">
                          <a:solidFill>
                            <a:srgbClr val="231F20"/>
                          </a:solidFill>
                          <a:latin typeface="Arial"/>
                          <a:cs typeface="Arial"/>
                        </a:rPr>
                        <a:t>32</a:t>
                      </a:r>
                      <a:endParaRPr sz="800">
                        <a:latin typeface="Arial"/>
                        <a:cs typeface="Arial"/>
                      </a:endParaRPr>
                    </a:p>
                  </a:txBody>
                  <a:tcPr marL="0" marR="0" marT="0" marB="0">
                    <a:solidFill>
                      <a:srgbClr val="E5EEF0"/>
                    </a:solidFill>
                  </a:tcPr>
                </a:tc>
                <a:tc>
                  <a:txBody>
                    <a:bodyPr/>
                    <a:lstStyle/>
                    <a:p>
                      <a:pPr marL="2540" algn="ctr">
                        <a:lnSpc>
                          <a:spcPct val="100000"/>
                        </a:lnSpc>
                        <a:spcBef>
                          <a:spcPts val="495"/>
                        </a:spcBef>
                      </a:pPr>
                      <a:r>
                        <a:rPr sz="800" b="1" spc="5" dirty="0">
                          <a:solidFill>
                            <a:srgbClr val="231F20"/>
                          </a:solidFill>
                          <a:latin typeface="Arial"/>
                          <a:cs typeface="Arial"/>
                        </a:rPr>
                        <a:t>0.01</a:t>
                      </a:r>
                      <a:endParaRPr sz="800">
                        <a:latin typeface="Arial"/>
                        <a:cs typeface="Arial"/>
                      </a:endParaRPr>
                    </a:p>
                    <a:p>
                      <a:pPr marL="4445" algn="ctr">
                        <a:lnSpc>
                          <a:spcPct val="100000"/>
                        </a:lnSpc>
                        <a:spcBef>
                          <a:spcPts val="95"/>
                        </a:spcBef>
                      </a:pPr>
                      <a:r>
                        <a:rPr sz="800" b="1" spc="5" dirty="0">
                          <a:solidFill>
                            <a:srgbClr val="231F20"/>
                          </a:solidFill>
                          <a:latin typeface="Arial"/>
                          <a:cs typeface="Arial"/>
                        </a:rPr>
                        <a:t>(0.01-0.02)</a:t>
                      </a:r>
                      <a:endParaRPr sz="800">
                        <a:latin typeface="Arial"/>
                        <a:cs typeface="Arial"/>
                      </a:endParaRPr>
                    </a:p>
                  </a:txBody>
                  <a:tcPr marL="0" marR="0" marT="62865" marB="0">
                    <a:solidFill>
                      <a:srgbClr val="E5EEF0"/>
                    </a:solidFill>
                  </a:tcPr>
                </a:tc>
                <a:tc>
                  <a:txBody>
                    <a:bodyPr/>
                    <a:lstStyle/>
                    <a:p>
                      <a:pPr>
                        <a:lnSpc>
                          <a:spcPct val="100000"/>
                        </a:lnSpc>
                      </a:pPr>
                      <a:endParaRPr sz="950">
                        <a:latin typeface="Times New Roman"/>
                        <a:cs typeface="Times New Roman"/>
                      </a:endParaRPr>
                    </a:p>
                    <a:p>
                      <a:pPr marL="5715" algn="ctr">
                        <a:lnSpc>
                          <a:spcPct val="100000"/>
                        </a:lnSpc>
                      </a:pPr>
                      <a:r>
                        <a:rPr sz="800" b="1" spc="30" dirty="0">
                          <a:solidFill>
                            <a:srgbClr val="231F20"/>
                          </a:solidFill>
                          <a:latin typeface="Arial"/>
                          <a:cs typeface="Arial"/>
                        </a:rPr>
                        <a:t>28</a:t>
                      </a:r>
                      <a:endParaRPr sz="800">
                        <a:latin typeface="Arial"/>
                        <a:cs typeface="Arial"/>
                      </a:endParaRPr>
                    </a:p>
                  </a:txBody>
                  <a:tcPr marL="0" marR="0" marT="0" marB="0">
                    <a:solidFill>
                      <a:srgbClr val="E5EEF0"/>
                    </a:solidFill>
                  </a:tcPr>
                </a:tc>
                <a:tc>
                  <a:txBody>
                    <a:bodyPr/>
                    <a:lstStyle/>
                    <a:p>
                      <a:pPr marL="2540" algn="ctr">
                        <a:lnSpc>
                          <a:spcPct val="100000"/>
                        </a:lnSpc>
                        <a:spcBef>
                          <a:spcPts val="495"/>
                        </a:spcBef>
                      </a:pPr>
                      <a:r>
                        <a:rPr sz="800" b="1" spc="5" dirty="0">
                          <a:solidFill>
                            <a:srgbClr val="231F20"/>
                          </a:solidFill>
                          <a:latin typeface="Arial"/>
                          <a:cs typeface="Arial"/>
                        </a:rPr>
                        <a:t>0.00</a:t>
                      </a:r>
                      <a:endParaRPr sz="800">
                        <a:latin typeface="Arial"/>
                        <a:cs typeface="Arial"/>
                      </a:endParaRPr>
                    </a:p>
                    <a:p>
                      <a:pPr marL="4445" algn="ctr">
                        <a:lnSpc>
                          <a:spcPct val="100000"/>
                        </a:lnSpc>
                        <a:spcBef>
                          <a:spcPts val="95"/>
                        </a:spcBef>
                      </a:pPr>
                      <a:r>
                        <a:rPr sz="800" b="1" spc="5" dirty="0">
                          <a:solidFill>
                            <a:srgbClr val="231F20"/>
                          </a:solidFill>
                          <a:latin typeface="Arial"/>
                          <a:cs typeface="Arial"/>
                        </a:rPr>
                        <a:t>(0.00-0.00)</a:t>
                      </a:r>
                      <a:endParaRPr sz="800">
                        <a:latin typeface="Arial"/>
                        <a:cs typeface="Arial"/>
                      </a:endParaRPr>
                    </a:p>
                  </a:txBody>
                  <a:tcPr marL="0" marR="0" marT="62865" marB="0">
                    <a:solidFill>
                      <a:srgbClr val="E5EEF0"/>
                    </a:solidFill>
                  </a:tcPr>
                </a:tc>
                <a:tc>
                  <a:txBody>
                    <a:bodyPr/>
                    <a:lstStyle/>
                    <a:p>
                      <a:pPr>
                        <a:lnSpc>
                          <a:spcPct val="100000"/>
                        </a:lnSpc>
                      </a:pPr>
                      <a:endParaRPr sz="950">
                        <a:latin typeface="Times New Roman"/>
                        <a:cs typeface="Times New Roman"/>
                      </a:endParaRPr>
                    </a:p>
                    <a:p>
                      <a:pPr marL="239395">
                        <a:lnSpc>
                          <a:spcPct val="100000"/>
                        </a:lnSpc>
                      </a:pPr>
                      <a:r>
                        <a:rPr sz="800" b="1" spc="30" dirty="0">
                          <a:solidFill>
                            <a:srgbClr val="231F20"/>
                          </a:solidFill>
                          <a:latin typeface="Arial"/>
                          <a:cs typeface="Arial"/>
                        </a:rPr>
                        <a:t>56</a:t>
                      </a:r>
                      <a:endParaRPr sz="800">
                        <a:latin typeface="Arial"/>
                        <a:cs typeface="Arial"/>
                      </a:endParaRPr>
                    </a:p>
                  </a:txBody>
                  <a:tcPr marL="0" marR="0" marT="0" marB="0">
                    <a:solidFill>
                      <a:srgbClr val="E5EEF0"/>
                    </a:solidFill>
                  </a:tcPr>
                </a:tc>
                <a:tc>
                  <a:txBody>
                    <a:bodyPr/>
                    <a:lstStyle/>
                    <a:p>
                      <a:pPr marL="24130" algn="ctr">
                        <a:lnSpc>
                          <a:spcPct val="100000"/>
                        </a:lnSpc>
                        <a:spcBef>
                          <a:spcPts val="495"/>
                        </a:spcBef>
                      </a:pPr>
                      <a:r>
                        <a:rPr sz="800" b="1" spc="5" dirty="0">
                          <a:solidFill>
                            <a:srgbClr val="231F20"/>
                          </a:solidFill>
                          <a:latin typeface="Arial"/>
                          <a:cs typeface="Arial"/>
                        </a:rPr>
                        <a:t>0.02</a:t>
                      </a:r>
                      <a:endParaRPr sz="800">
                        <a:latin typeface="Arial"/>
                        <a:cs typeface="Arial"/>
                      </a:endParaRPr>
                    </a:p>
                    <a:p>
                      <a:pPr marL="4445" algn="ctr">
                        <a:lnSpc>
                          <a:spcPct val="100000"/>
                        </a:lnSpc>
                        <a:spcBef>
                          <a:spcPts val="95"/>
                        </a:spcBef>
                      </a:pPr>
                      <a:r>
                        <a:rPr sz="800" b="1" spc="5" dirty="0">
                          <a:solidFill>
                            <a:srgbClr val="231F20"/>
                          </a:solidFill>
                          <a:latin typeface="Arial"/>
                          <a:cs typeface="Arial"/>
                        </a:rPr>
                        <a:t>(0.02-0.03)</a:t>
                      </a:r>
                      <a:endParaRPr sz="800">
                        <a:latin typeface="Arial"/>
                        <a:cs typeface="Arial"/>
                      </a:endParaRPr>
                    </a:p>
                  </a:txBody>
                  <a:tcPr marL="0" marR="0" marT="62865" marB="0">
                    <a:solidFill>
                      <a:srgbClr val="E5EEF0"/>
                    </a:solidFill>
                  </a:tcPr>
                </a:tc>
                <a:tc>
                  <a:txBody>
                    <a:bodyPr/>
                    <a:lstStyle/>
                    <a:p>
                      <a:pPr>
                        <a:lnSpc>
                          <a:spcPct val="100000"/>
                        </a:lnSpc>
                      </a:pPr>
                      <a:endParaRPr sz="950">
                        <a:latin typeface="Times New Roman"/>
                        <a:cs typeface="Times New Roman"/>
                      </a:endParaRPr>
                    </a:p>
                    <a:p>
                      <a:pPr marL="5715" algn="ctr">
                        <a:lnSpc>
                          <a:spcPct val="100000"/>
                        </a:lnSpc>
                      </a:pPr>
                      <a:r>
                        <a:rPr sz="800" b="1" spc="30" dirty="0">
                          <a:solidFill>
                            <a:srgbClr val="231F20"/>
                          </a:solidFill>
                          <a:latin typeface="Arial"/>
                          <a:cs typeface="Arial"/>
                        </a:rPr>
                        <a:t>66</a:t>
                      </a:r>
                      <a:endParaRPr sz="800">
                        <a:latin typeface="Arial"/>
                        <a:cs typeface="Arial"/>
                      </a:endParaRPr>
                    </a:p>
                  </a:txBody>
                  <a:tcPr marL="0" marR="0" marT="0" marB="0">
                    <a:solidFill>
                      <a:srgbClr val="E5EEF0"/>
                    </a:solidFill>
                  </a:tcPr>
                </a:tc>
                <a:tc>
                  <a:txBody>
                    <a:bodyPr/>
                    <a:lstStyle/>
                    <a:p>
                      <a:pPr marL="29209" algn="ctr">
                        <a:lnSpc>
                          <a:spcPct val="100000"/>
                        </a:lnSpc>
                        <a:spcBef>
                          <a:spcPts val="500"/>
                        </a:spcBef>
                      </a:pPr>
                      <a:r>
                        <a:rPr sz="800" b="1" spc="5" dirty="0">
                          <a:solidFill>
                            <a:srgbClr val="231F20"/>
                          </a:solidFill>
                          <a:latin typeface="Arial"/>
                          <a:cs typeface="Arial"/>
                        </a:rPr>
                        <a:t>0.04</a:t>
                      </a:r>
                      <a:endParaRPr sz="800">
                        <a:latin typeface="Arial"/>
                        <a:cs typeface="Arial"/>
                      </a:endParaRPr>
                    </a:p>
                    <a:p>
                      <a:pPr marL="3175" algn="ctr">
                        <a:lnSpc>
                          <a:spcPct val="100000"/>
                        </a:lnSpc>
                        <a:spcBef>
                          <a:spcPts val="95"/>
                        </a:spcBef>
                      </a:pPr>
                      <a:r>
                        <a:rPr sz="800" b="1" spc="5" dirty="0">
                          <a:solidFill>
                            <a:srgbClr val="231F20"/>
                          </a:solidFill>
                          <a:latin typeface="Arial"/>
                          <a:cs typeface="Arial"/>
                        </a:rPr>
                        <a:t>(0.03-0.05)</a:t>
                      </a:r>
                      <a:endParaRPr sz="800">
                        <a:latin typeface="Arial"/>
                        <a:cs typeface="Arial"/>
                      </a:endParaRPr>
                    </a:p>
                  </a:txBody>
                  <a:tcPr marL="0" marR="0" marT="63500" marB="0">
                    <a:solidFill>
                      <a:srgbClr val="E5EEF0"/>
                    </a:solidFill>
                  </a:tcPr>
                </a:tc>
                <a:extLst>
                  <a:ext uri="{0D108BD9-81ED-4DB2-BD59-A6C34878D82A}">
                    <a16:rowId xmlns:a16="http://schemas.microsoft.com/office/drawing/2014/main" val="10009"/>
                  </a:ext>
                </a:extLst>
              </a:tr>
              <a:tr h="228600">
                <a:tc gridSpan="11">
                  <a:txBody>
                    <a:bodyPr/>
                    <a:lstStyle/>
                    <a:p>
                      <a:pPr marL="55880">
                        <a:lnSpc>
                          <a:spcPct val="100000"/>
                        </a:lnSpc>
                        <a:spcBef>
                          <a:spcPts val="434"/>
                        </a:spcBef>
                      </a:pPr>
                      <a:r>
                        <a:rPr sz="800" b="1" spc="10" dirty="0">
                          <a:solidFill>
                            <a:srgbClr val="FFFFFF"/>
                          </a:solidFill>
                          <a:latin typeface="Century Gothic"/>
                          <a:cs typeface="Century Gothic"/>
                        </a:rPr>
                        <a:t>Race/ethnicity</a:t>
                      </a:r>
                      <a:endParaRPr sz="800">
                        <a:latin typeface="Century Gothic"/>
                        <a:cs typeface="Century Gothic"/>
                      </a:endParaRPr>
                    </a:p>
                  </a:txBody>
                  <a:tcPr marL="0" marR="0" marT="55244"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400050">
                <a:tc>
                  <a:txBody>
                    <a:bodyPr/>
                    <a:lstStyle/>
                    <a:p>
                      <a:pPr marL="55880">
                        <a:lnSpc>
                          <a:spcPct val="100000"/>
                        </a:lnSpc>
                        <a:spcBef>
                          <a:spcPts val="530"/>
                        </a:spcBef>
                      </a:pPr>
                      <a:r>
                        <a:rPr sz="800" b="1" spc="10" dirty="0">
                          <a:solidFill>
                            <a:srgbClr val="231F20"/>
                          </a:solidFill>
                          <a:latin typeface="Arial"/>
                          <a:cs typeface="Arial"/>
                        </a:rPr>
                        <a:t>White,</a:t>
                      </a:r>
                      <a:endParaRPr sz="800">
                        <a:latin typeface="Arial"/>
                        <a:cs typeface="Arial"/>
                      </a:endParaRPr>
                    </a:p>
                    <a:p>
                      <a:pPr marL="57785">
                        <a:lnSpc>
                          <a:spcPct val="100000"/>
                        </a:lnSpc>
                        <a:spcBef>
                          <a:spcPts val="95"/>
                        </a:spcBef>
                      </a:pPr>
                      <a:r>
                        <a:rPr sz="800" b="1" dirty="0">
                          <a:solidFill>
                            <a:srgbClr val="231F20"/>
                          </a:solidFill>
                          <a:latin typeface="Arial"/>
                          <a:cs typeface="Arial"/>
                        </a:rPr>
                        <a:t>non-Hispanic</a:t>
                      </a:r>
                      <a:endParaRPr sz="800">
                        <a:latin typeface="Arial"/>
                        <a:cs typeface="Arial"/>
                      </a:endParaRPr>
                    </a:p>
                  </a:txBody>
                  <a:tcPr marL="0" marR="0" marT="67310" marB="0">
                    <a:solidFill>
                      <a:srgbClr val="E5EEF0"/>
                    </a:solidFill>
                  </a:tcPr>
                </a:tc>
                <a:tc>
                  <a:txBody>
                    <a:bodyPr/>
                    <a:lstStyle/>
                    <a:p>
                      <a:pPr>
                        <a:lnSpc>
                          <a:spcPct val="100000"/>
                        </a:lnSpc>
                        <a:spcBef>
                          <a:spcPts val="15"/>
                        </a:spcBef>
                      </a:pPr>
                      <a:endParaRPr sz="950">
                        <a:latin typeface="Times New Roman"/>
                        <a:cs typeface="Times New Roman"/>
                      </a:endParaRPr>
                    </a:p>
                    <a:p>
                      <a:pPr marR="220345" algn="r">
                        <a:lnSpc>
                          <a:spcPct val="100000"/>
                        </a:lnSpc>
                      </a:pPr>
                      <a:r>
                        <a:rPr sz="800" b="1" spc="-5" dirty="0">
                          <a:solidFill>
                            <a:srgbClr val="231F20"/>
                          </a:solidFill>
                          <a:latin typeface="Arial"/>
                          <a:cs typeface="Arial"/>
                        </a:rPr>
                        <a:t>45</a:t>
                      </a:r>
                      <a:endParaRPr sz="800">
                        <a:latin typeface="Arial"/>
                        <a:cs typeface="Arial"/>
                      </a:endParaRPr>
                    </a:p>
                  </a:txBody>
                  <a:tcPr marL="0" marR="0" marT="1905" marB="0">
                    <a:solidFill>
                      <a:srgbClr val="E5EEF0"/>
                    </a:solidFill>
                  </a:tcPr>
                </a:tc>
                <a:tc>
                  <a:txBody>
                    <a:bodyPr/>
                    <a:lstStyle/>
                    <a:p>
                      <a:pPr algn="ctr">
                        <a:lnSpc>
                          <a:spcPct val="100000"/>
                        </a:lnSpc>
                        <a:spcBef>
                          <a:spcPts val="515"/>
                        </a:spcBef>
                      </a:pPr>
                      <a:r>
                        <a:rPr sz="800" b="1" spc="5" dirty="0">
                          <a:solidFill>
                            <a:srgbClr val="231F20"/>
                          </a:solidFill>
                          <a:latin typeface="Arial"/>
                          <a:cs typeface="Arial"/>
                        </a:rPr>
                        <a:t>0.01</a:t>
                      </a:r>
                      <a:endParaRPr sz="800">
                        <a:latin typeface="Arial"/>
                        <a:cs typeface="Arial"/>
                      </a:endParaRPr>
                    </a:p>
                    <a:p>
                      <a:pPr marL="635" algn="ctr">
                        <a:lnSpc>
                          <a:spcPct val="100000"/>
                        </a:lnSpc>
                        <a:spcBef>
                          <a:spcPts val="95"/>
                        </a:spcBef>
                      </a:pPr>
                      <a:r>
                        <a:rPr sz="800" b="1" spc="5" dirty="0">
                          <a:solidFill>
                            <a:srgbClr val="231F20"/>
                          </a:solidFill>
                          <a:latin typeface="Arial"/>
                          <a:cs typeface="Arial"/>
                        </a:rPr>
                        <a:t>(0.00-0.01)</a:t>
                      </a:r>
                      <a:endParaRPr sz="800">
                        <a:latin typeface="Arial"/>
                        <a:cs typeface="Arial"/>
                      </a:endParaRPr>
                    </a:p>
                  </a:txBody>
                  <a:tcPr marL="0" marR="0" marT="65404" marB="0">
                    <a:solidFill>
                      <a:srgbClr val="E5EEF0"/>
                    </a:solidFill>
                  </a:tcPr>
                </a:tc>
                <a:tc>
                  <a:txBody>
                    <a:bodyPr/>
                    <a:lstStyle/>
                    <a:p>
                      <a:pPr>
                        <a:lnSpc>
                          <a:spcPct val="100000"/>
                        </a:lnSpc>
                        <a:spcBef>
                          <a:spcPts val="15"/>
                        </a:spcBef>
                      </a:pPr>
                      <a:endParaRPr sz="950">
                        <a:latin typeface="Times New Roman"/>
                        <a:cs typeface="Times New Roman"/>
                      </a:endParaRPr>
                    </a:p>
                    <a:p>
                      <a:pPr marL="254000">
                        <a:lnSpc>
                          <a:spcPct val="100000"/>
                        </a:lnSpc>
                      </a:pPr>
                      <a:r>
                        <a:rPr sz="800" b="1" spc="-5" dirty="0">
                          <a:solidFill>
                            <a:srgbClr val="231F20"/>
                          </a:solidFill>
                          <a:latin typeface="Arial"/>
                          <a:cs typeface="Arial"/>
                        </a:rPr>
                        <a:t>50</a:t>
                      </a:r>
                      <a:endParaRPr sz="800">
                        <a:latin typeface="Arial"/>
                        <a:cs typeface="Arial"/>
                      </a:endParaRPr>
                    </a:p>
                  </a:txBody>
                  <a:tcPr marL="0" marR="0" marT="1905" marB="0">
                    <a:solidFill>
                      <a:srgbClr val="E5EEF0"/>
                    </a:solidFill>
                  </a:tcPr>
                </a:tc>
                <a:tc>
                  <a:txBody>
                    <a:bodyPr/>
                    <a:lstStyle/>
                    <a:p>
                      <a:pPr algn="ctr">
                        <a:lnSpc>
                          <a:spcPct val="100000"/>
                        </a:lnSpc>
                        <a:spcBef>
                          <a:spcPts val="515"/>
                        </a:spcBef>
                      </a:pPr>
                      <a:r>
                        <a:rPr sz="800" b="1" spc="5" dirty="0">
                          <a:solidFill>
                            <a:srgbClr val="231F20"/>
                          </a:solidFill>
                          <a:latin typeface="Arial"/>
                          <a:cs typeface="Arial"/>
                        </a:rPr>
                        <a:t>0.02</a:t>
                      </a:r>
                      <a:endParaRPr sz="800">
                        <a:latin typeface="Arial"/>
                        <a:cs typeface="Arial"/>
                      </a:endParaRPr>
                    </a:p>
                    <a:p>
                      <a:pPr marL="635" algn="ctr">
                        <a:lnSpc>
                          <a:spcPct val="100000"/>
                        </a:lnSpc>
                        <a:spcBef>
                          <a:spcPts val="95"/>
                        </a:spcBef>
                      </a:pPr>
                      <a:r>
                        <a:rPr sz="800" b="1" spc="5" dirty="0">
                          <a:solidFill>
                            <a:srgbClr val="231F20"/>
                          </a:solidFill>
                          <a:latin typeface="Arial"/>
                          <a:cs typeface="Arial"/>
                        </a:rPr>
                        <a:t>(0.01-0.02)</a:t>
                      </a:r>
                      <a:endParaRPr sz="800">
                        <a:latin typeface="Arial"/>
                        <a:cs typeface="Arial"/>
                      </a:endParaRPr>
                    </a:p>
                  </a:txBody>
                  <a:tcPr marL="0" marR="0" marT="65404" marB="0">
                    <a:solidFill>
                      <a:srgbClr val="E5EEF0"/>
                    </a:solidFill>
                  </a:tcPr>
                </a:tc>
                <a:tc>
                  <a:txBody>
                    <a:bodyPr/>
                    <a:lstStyle/>
                    <a:p>
                      <a:pPr>
                        <a:lnSpc>
                          <a:spcPct val="100000"/>
                        </a:lnSpc>
                        <a:spcBef>
                          <a:spcPts val="15"/>
                        </a:spcBef>
                      </a:pPr>
                      <a:endParaRPr sz="950">
                        <a:latin typeface="Times New Roman"/>
                        <a:cs typeface="Times New Roman"/>
                      </a:endParaRPr>
                    </a:p>
                    <a:p>
                      <a:pPr marL="1905" algn="ctr">
                        <a:lnSpc>
                          <a:spcPct val="100000"/>
                        </a:lnSpc>
                      </a:pPr>
                      <a:r>
                        <a:rPr sz="800" b="1" spc="30" dirty="0">
                          <a:solidFill>
                            <a:srgbClr val="231F20"/>
                          </a:solidFill>
                          <a:latin typeface="Arial"/>
                          <a:cs typeface="Arial"/>
                        </a:rPr>
                        <a:t>69</a:t>
                      </a:r>
                      <a:endParaRPr sz="800">
                        <a:latin typeface="Arial"/>
                        <a:cs typeface="Arial"/>
                      </a:endParaRPr>
                    </a:p>
                  </a:txBody>
                  <a:tcPr marL="0" marR="0" marT="1905" marB="0">
                    <a:solidFill>
                      <a:srgbClr val="E5EEF0"/>
                    </a:solidFill>
                  </a:tcPr>
                </a:tc>
                <a:tc>
                  <a:txBody>
                    <a:bodyPr/>
                    <a:lstStyle/>
                    <a:p>
                      <a:pPr algn="ctr">
                        <a:lnSpc>
                          <a:spcPct val="100000"/>
                        </a:lnSpc>
                        <a:spcBef>
                          <a:spcPts val="520"/>
                        </a:spcBef>
                      </a:pPr>
                      <a:r>
                        <a:rPr sz="800" b="1" spc="5" dirty="0">
                          <a:solidFill>
                            <a:srgbClr val="231F20"/>
                          </a:solidFill>
                          <a:latin typeface="Arial"/>
                          <a:cs typeface="Arial"/>
                        </a:rPr>
                        <a:t>0.02</a:t>
                      </a:r>
                      <a:endParaRPr sz="800">
                        <a:latin typeface="Arial"/>
                        <a:cs typeface="Arial"/>
                      </a:endParaRPr>
                    </a:p>
                    <a:p>
                      <a:pPr marL="635" algn="ctr">
                        <a:lnSpc>
                          <a:spcPct val="100000"/>
                        </a:lnSpc>
                        <a:spcBef>
                          <a:spcPts val="95"/>
                        </a:spcBef>
                      </a:pPr>
                      <a:r>
                        <a:rPr sz="800" b="1" spc="5" dirty="0">
                          <a:solidFill>
                            <a:srgbClr val="231F20"/>
                          </a:solidFill>
                          <a:latin typeface="Arial"/>
                          <a:cs typeface="Arial"/>
                        </a:rPr>
                        <a:t>(0.02-0.03)</a:t>
                      </a:r>
                      <a:endParaRPr sz="800">
                        <a:latin typeface="Arial"/>
                        <a:cs typeface="Arial"/>
                      </a:endParaRPr>
                    </a:p>
                  </a:txBody>
                  <a:tcPr marL="0" marR="0" marT="66040" marB="0">
                    <a:solidFill>
                      <a:srgbClr val="E5EEF0"/>
                    </a:solidFill>
                  </a:tcPr>
                </a:tc>
                <a:tc>
                  <a:txBody>
                    <a:bodyPr/>
                    <a:lstStyle/>
                    <a:p>
                      <a:pPr>
                        <a:lnSpc>
                          <a:spcPct val="100000"/>
                        </a:lnSpc>
                        <a:spcBef>
                          <a:spcPts val="15"/>
                        </a:spcBef>
                      </a:pPr>
                      <a:endParaRPr sz="950">
                        <a:latin typeface="Times New Roman"/>
                        <a:cs typeface="Times New Roman"/>
                      </a:endParaRPr>
                    </a:p>
                    <a:p>
                      <a:pPr marL="208915">
                        <a:lnSpc>
                          <a:spcPct val="100000"/>
                        </a:lnSpc>
                      </a:pPr>
                      <a:r>
                        <a:rPr sz="800" b="1" spc="30" dirty="0">
                          <a:solidFill>
                            <a:srgbClr val="231F20"/>
                          </a:solidFill>
                          <a:latin typeface="Arial"/>
                          <a:cs typeface="Arial"/>
                        </a:rPr>
                        <a:t>150</a:t>
                      </a:r>
                      <a:endParaRPr sz="800">
                        <a:latin typeface="Arial"/>
                        <a:cs typeface="Arial"/>
                      </a:endParaRPr>
                    </a:p>
                  </a:txBody>
                  <a:tcPr marL="0" marR="0" marT="1905" marB="0">
                    <a:solidFill>
                      <a:srgbClr val="E5EEF0"/>
                    </a:solidFill>
                  </a:tcPr>
                </a:tc>
                <a:tc>
                  <a:txBody>
                    <a:bodyPr/>
                    <a:lstStyle/>
                    <a:p>
                      <a:pPr algn="ctr">
                        <a:lnSpc>
                          <a:spcPct val="100000"/>
                        </a:lnSpc>
                        <a:spcBef>
                          <a:spcPts val="515"/>
                        </a:spcBef>
                      </a:pPr>
                      <a:r>
                        <a:rPr sz="800" b="1" spc="5" dirty="0">
                          <a:solidFill>
                            <a:srgbClr val="231F20"/>
                          </a:solidFill>
                          <a:latin typeface="Arial"/>
                          <a:cs typeface="Arial"/>
                        </a:rPr>
                        <a:t>0.06</a:t>
                      </a:r>
                      <a:endParaRPr sz="800">
                        <a:latin typeface="Arial"/>
                        <a:cs typeface="Arial"/>
                      </a:endParaRPr>
                    </a:p>
                    <a:p>
                      <a:pPr marL="1270" algn="ctr">
                        <a:lnSpc>
                          <a:spcPct val="100000"/>
                        </a:lnSpc>
                        <a:spcBef>
                          <a:spcPts val="100"/>
                        </a:spcBef>
                      </a:pPr>
                      <a:r>
                        <a:rPr sz="800" b="1" spc="5" dirty="0">
                          <a:solidFill>
                            <a:srgbClr val="231F20"/>
                          </a:solidFill>
                          <a:latin typeface="Arial"/>
                          <a:cs typeface="Arial"/>
                        </a:rPr>
                        <a:t>(0.05-0.07)</a:t>
                      </a:r>
                      <a:endParaRPr sz="800">
                        <a:latin typeface="Arial"/>
                        <a:cs typeface="Arial"/>
                      </a:endParaRPr>
                    </a:p>
                  </a:txBody>
                  <a:tcPr marL="0" marR="0" marT="65405" marB="0">
                    <a:solidFill>
                      <a:srgbClr val="E5EEF0"/>
                    </a:solidFill>
                  </a:tcPr>
                </a:tc>
                <a:tc>
                  <a:txBody>
                    <a:bodyPr/>
                    <a:lstStyle/>
                    <a:p>
                      <a:pPr>
                        <a:lnSpc>
                          <a:spcPct val="100000"/>
                        </a:lnSpc>
                        <a:spcBef>
                          <a:spcPts val="20"/>
                        </a:spcBef>
                      </a:pPr>
                      <a:endParaRPr sz="950">
                        <a:latin typeface="Times New Roman"/>
                        <a:cs typeface="Times New Roman"/>
                      </a:endParaRPr>
                    </a:p>
                    <a:p>
                      <a:pPr marL="2540" algn="ctr">
                        <a:lnSpc>
                          <a:spcPct val="100000"/>
                        </a:lnSpc>
                      </a:pPr>
                      <a:r>
                        <a:rPr sz="800" b="1" spc="30" dirty="0">
                          <a:solidFill>
                            <a:srgbClr val="231F20"/>
                          </a:solidFill>
                          <a:latin typeface="Arial"/>
                          <a:cs typeface="Arial"/>
                        </a:rPr>
                        <a:t>194</a:t>
                      </a:r>
                      <a:endParaRPr sz="800">
                        <a:latin typeface="Arial"/>
                        <a:cs typeface="Arial"/>
                      </a:endParaRPr>
                    </a:p>
                  </a:txBody>
                  <a:tcPr marL="0" marR="0" marT="2540" marB="0">
                    <a:solidFill>
                      <a:srgbClr val="E5EEF0"/>
                    </a:solidFill>
                  </a:tcPr>
                </a:tc>
                <a:tc>
                  <a:txBody>
                    <a:bodyPr/>
                    <a:lstStyle/>
                    <a:p>
                      <a:pPr marL="5715" algn="ctr">
                        <a:lnSpc>
                          <a:spcPct val="100000"/>
                        </a:lnSpc>
                        <a:spcBef>
                          <a:spcPts val="515"/>
                        </a:spcBef>
                      </a:pPr>
                      <a:r>
                        <a:rPr sz="800" b="1" spc="5" dirty="0">
                          <a:solidFill>
                            <a:srgbClr val="231F20"/>
                          </a:solidFill>
                          <a:latin typeface="Arial"/>
                          <a:cs typeface="Arial"/>
                        </a:rPr>
                        <a:t>0.09</a:t>
                      </a:r>
                      <a:endParaRPr sz="800">
                        <a:latin typeface="Arial"/>
                        <a:cs typeface="Arial"/>
                      </a:endParaRPr>
                    </a:p>
                    <a:p>
                      <a:pPr marL="4445" algn="ctr">
                        <a:lnSpc>
                          <a:spcPct val="100000"/>
                        </a:lnSpc>
                        <a:spcBef>
                          <a:spcPts val="100"/>
                        </a:spcBef>
                      </a:pPr>
                      <a:r>
                        <a:rPr sz="800" b="1" spc="5" dirty="0">
                          <a:solidFill>
                            <a:srgbClr val="231F20"/>
                          </a:solidFill>
                          <a:latin typeface="Arial"/>
                          <a:cs typeface="Arial"/>
                        </a:rPr>
                        <a:t>(0.07-0.10)</a:t>
                      </a:r>
                      <a:endParaRPr sz="800">
                        <a:latin typeface="Arial"/>
                        <a:cs typeface="Arial"/>
                      </a:endParaRPr>
                    </a:p>
                  </a:txBody>
                  <a:tcPr marL="0" marR="0" marT="65405" marB="0">
                    <a:solidFill>
                      <a:srgbClr val="E5EEF0"/>
                    </a:solidFill>
                  </a:tcPr>
                </a:tc>
                <a:extLst>
                  <a:ext uri="{0D108BD9-81ED-4DB2-BD59-A6C34878D82A}">
                    <a16:rowId xmlns:a16="http://schemas.microsoft.com/office/drawing/2014/main" val="10011"/>
                  </a:ext>
                </a:extLst>
              </a:tr>
              <a:tr h="400050">
                <a:tc>
                  <a:txBody>
                    <a:bodyPr/>
                    <a:lstStyle/>
                    <a:p>
                      <a:pPr marL="56515" marR="239395">
                        <a:lnSpc>
                          <a:spcPct val="114999"/>
                        </a:lnSpc>
                        <a:spcBef>
                          <a:spcPts val="280"/>
                        </a:spcBef>
                      </a:pPr>
                      <a:r>
                        <a:rPr sz="800" b="1" spc="15" dirty="0">
                          <a:solidFill>
                            <a:srgbClr val="231F20"/>
                          </a:solidFill>
                          <a:latin typeface="Arial"/>
                          <a:cs typeface="Arial"/>
                        </a:rPr>
                        <a:t>Other </a:t>
                      </a:r>
                      <a:r>
                        <a:rPr sz="800" b="1" spc="5" dirty="0">
                          <a:solidFill>
                            <a:srgbClr val="231F20"/>
                          </a:solidFill>
                          <a:latin typeface="Arial"/>
                          <a:cs typeface="Arial"/>
                        </a:rPr>
                        <a:t>or</a:t>
                      </a:r>
                      <a:r>
                        <a:rPr sz="800" b="1" spc="-180" dirty="0">
                          <a:solidFill>
                            <a:srgbClr val="231F20"/>
                          </a:solidFill>
                          <a:latin typeface="Arial"/>
                          <a:cs typeface="Arial"/>
                        </a:rPr>
                        <a:t> </a:t>
                      </a:r>
                      <a:r>
                        <a:rPr sz="800" b="1" spc="10" dirty="0">
                          <a:solidFill>
                            <a:srgbClr val="231F20"/>
                          </a:solidFill>
                          <a:latin typeface="Arial"/>
                          <a:cs typeface="Arial"/>
                        </a:rPr>
                        <a:t>not  </a:t>
                      </a:r>
                      <a:r>
                        <a:rPr sz="800" b="1" spc="5" dirty="0">
                          <a:solidFill>
                            <a:srgbClr val="231F20"/>
                          </a:solidFill>
                          <a:latin typeface="Arial"/>
                          <a:cs typeface="Arial"/>
                        </a:rPr>
                        <a:t>stated</a:t>
                      </a:r>
                      <a:endParaRPr sz="800">
                        <a:latin typeface="Arial"/>
                        <a:cs typeface="Arial"/>
                      </a:endParaRPr>
                    </a:p>
                  </a:txBody>
                  <a:tcPr marL="0" marR="0" marT="35560" marB="0">
                    <a:solidFill>
                      <a:srgbClr val="FFFFFF"/>
                    </a:solidFill>
                  </a:tcPr>
                </a:tc>
                <a:tc>
                  <a:txBody>
                    <a:bodyPr/>
                    <a:lstStyle/>
                    <a:p>
                      <a:pPr>
                        <a:lnSpc>
                          <a:spcPct val="100000"/>
                        </a:lnSpc>
                        <a:spcBef>
                          <a:spcPts val="20"/>
                        </a:spcBef>
                      </a:pPr>
                      <a:endParaRPr sz="950">
                        <a:latin typeface="Times New Roman"/>
                        <a:cs typeface="Times New Roman"/>
                      </a:endParaRPr>
                    </a:p>
                    <a:p>
                      <a:pPr marR="219710" algn="r">
                        <a:lnSpc>
                          <a:spcPct val="100000"/>
                        </a:lnSpc>
                      </a:pPr>
                      <a:r>
                        <a:rPr sz="800" b="1" spc="-5" dirty="0">
                          <a:solidFill>
                            <a:srgbClr val="231F20"/>
                          </a:solidFill>
                          <a:latin typeface="Arial"/>
                          <a:cs typeface="Arial"/>
                        </a:rPr>
                        <a:t>22</a:t>
                      </a:r>
                      <a:endParaRPr sz="800">
                        <a:latin typeface="Arial"/>
                        <a:cs typeface="Arial"/>
                      </a:endParaRPr>
                    </a:p>
                  </a:txBody>
                  <a:tcPr marL="0" marR="0" marT="2540" marB="0">
                    <a:solidFill>
                      <a:srgbClr val="FFFFFF"/>
                    </a:solidFill>
                  </a:tcPr>
                </a:tc>
                <a:tc>
                  <a:txBody>
                    <a:bodyPr/>
                    <a:lstStyle/>
                    <a:p>
                      <a:pPr>
                        <a:lnSpc>
                          <a:spcPct val="100000"/>
                        </a:lnSpc>
                        <a:spcBef>
                          <a:spcPts val="30"/>
                        </a:spcBef>
                      </a:pPr>
                      <a:endParaRPr sz="700">
                        <a:latin typeface="Times New Roman"/>
                        <a:cs typeface="Times New Roman"/>
                      </a:endParaRPr>
                    </a:p>
                    <a:p>
                      <a:pPr marL="635" algn="ctr">
                        <a:lnSpc>
                          <a:spcPct val="100000"/>
                        </a:lnSpc>
                      </a:pPr>
                      <a:r>
                        <a:rPr sz="1200" b="1" spc="-7" baseline="-13888" dirty="0">
                          <a:solidFill>
                            <a:srgbClr val="231F20"/>
                          </a:solidFill>
                          <a:latin typeface="Arial"/>
                          <a:cs typeface="Arial"/>
                        </a:rPr>
                        <a:t>S</a:t>
                      </a:r>
                      <a:r>
                        <a:rPr sz="450" b="1" spc="-5" dirty="0">
                          <a:solidFill>
                            <a:srgbClr val="231F20"/>
                          </a:solidFill>
                          <a:latin typeface="Arial"/>
                          <a:cs typeface="Arial"/>
                        </a:rPr>
                        <a:t>¶</a:t>
                      </a:r>
                      <a:endParaRPr sz="450">
                        <a:latin typeface="Arial"/>
                        <a:cs typeface="Arial"/>
                      </a:endParaRPr>
                    </a:p>
                  </a:txBody>
                  <a:tcPr marL="0" marR="0" marT="3810" marB="0">
                    <a:solidFill>
                      <a:srgbClr val="FFFFFF"/>
                    </a:solidFill>
                  </a:tcPr>
                </a:tc>
                <a:tc>
                  <a:txBody>
                    <a:bodyPr/>
                    <a:lstStyle/>
                    <a:p>
                      <a:pPr>
                        <a:lnSpc>
                          <a:spcPct val="100000"/>
                        </a:lnSpc>
                        <a:spcBef>
                          <a:spcPts val="15"/>
                        </a:spcBef>
                      </a:pPr>
                      <a:endParaRPr sz="950">
                        <a:latin typeface="Times New Roman"/>
                        <a:cs typeface="Times New Roman"/>
                      </a:endParaRPr>
                    </a:p>
                    <a:p>
                      <a:pPr marL="254000">
                        <a:lnSpc>
                          <a:spcPct val="100000"/>
                        </a:lnSpc>
                      </a:pPr>
                      <a:r>
                        <a:rPr sz="800" b="1" spc="-5" dirty="0">
                          <a:solidFill>
                            <a:srgbClr val="231F20"/>
                          </a:solidFill>
                          <a:latin typeface="Arial"/>
                          <a:cs typeface="Arial"/>
                        </a:rPr>
                        <a:t>20</a:t>
                      </a:r>
                      <a:endParaRPr sz="800">
                        <a:latin typeface="Arial"/>
                        <a:cs typeface="Arial"/>
                      </a:endParaRPr>
                    </a:p>
                  </a:txBody>
                  <a:tcPr marL="0" marR="0" marT="1905" marB="0">
                    <a:solidFill>
                      <a:srgbClr val="FFFFFF"/>
                    </a:solidFill>
                  </a:tcPr>
                </a:tc>
                <a:tc>
                  <a:txBody>
                    <a:bodyPr/>
                    <a:lstStyle/>
                    <a:p>
                      <a:pPr>
                        <a:lnSpc>
                          <a:spcPct val="100000"/>
                        </a:lnSpc>
                        <a:spcBef>
                          <a:spcPts val="30"/>
                        </a:spcBef>
                      </a:pPr>
                      <a:endParaRPr sz="700">
                        <a:latin typeface="Times New Roman"/>
                        <a:cs typeface="Times New Roman"/>
                      </a:endParaRPr>
                    </a:p>
                    <a:p>
                      <a:pPr algn="ctr">
                        <a:lnSpc>
                          <a:spcPct val="100000"/>
                        </a:lnSpc>
                      </a:pPr>
                      <a:r>
                        <a:rPr sz="1200" b="1" spc="-7" baseline="-13888" dirty="0">
                          <a:solidFill>
                            <a:srgbClr val="231F20"/>
                          </a:solidFill>
                          <a:latin typeface="Arial"/>
                          <a:cs typeface="Arial"/>
                        </a:rPr>
                        <a:t>S</a:t>
                      </a:r>
                      <a:r>
                        <a:rPr sz="450" b="1" spc="-5" dirty="0">
                          <a:solidFill>
                            <a:srgbClr val="231F20"/>
                          </a:solidFill>
                          <a:latin typeface="Arial"/>
                          <a:cs typeface="Arial"/>
                        </a:rPr>
                        <a:t>¶</a:t>
                      </a:r>
                      <a:endParaRPr sz="450">
                        <a:latin typeface="Arial"/>
                        <a:cs typeface="Arial"/>
                      </a:endParaRPr>
                    </a:p>
                  </a:txBody>
                  <a:tcPr marL="0" marR="0" marT="3810" marB="0">
                    <a:solidFill>
                      <a:srgbClr val="FFFFFF"/>
                    </a:solidFill>
                  </a:tcPr>
                </a:tc>
                <a:tc>
                  <a:txBody>
                    <a:bodyPr/>
                    <a:lstStyle/>
                    <a:p>
                      <a:pPr>
                        <a:lnSpc>
                          <a:spcPct val="100000"/>
                        </a:lnSpc>
                        <a:spcBef>
                          <a:spcPts val="15"/>
                        </a:spcBef>
                      </a:pPr>
                      <a:endParaRPr sz="950">
                        <a:latin typeface="Times New Roman"/>
                        <a:cs typeface="Times New Roman"/>
                      </a:endParaRPr>
                    </a:p>
                    <a:p>
                      <a:pPr marL="1270" algn="ctr">
                        <a:lnSpc>
                          <a:spcPct val="100000"/>
                        </a:lnSpc>
                      </a:pPr>
                      <a:r>
                        <a:rPr sz="800" b="1" spc="30" dirty="0">
                          <a:solidFill>
                            <a:srgbClr val="231F20"/>
                          </a:solidFill>
                          <a:latin typeface="Arial"/>
                          <a:cs typeface="Arial"/>
                        </a:rPr>
                        <a:t>22</a:t>
                      </a:r>
                      <a:endParaRPr sz="800">
                        <a:latin typeface="Arial"/>
                        <a:cs typeface="Arial"/>
                      </a:endParaRPr>
                    </a:p>
                  </a:txBody>
                  <a:tcPr marL="0" marR="0" marT="1905" marB="0">
                    <a:solidFill>
                      <a:srgbClr val="FFFFFF"/>
                    </a:solidFill>
                  </a:tcPr>
                </a:tc>
                <a:tc>
                  <a:txBody>
                    <a:bodyPr/>
                    <a:lstStyle/>
                    <a:p>
                      <a:pPr>
                        <a:lnSpc>
                          <a:spcPct val="100000"/>
                        </a:lnSpc>
                        <a:spcBef>
                          <a:spcPts val="30"/>
                        </a:spcBef>
                      </a:pPr>
                      <a:endParaRPr sz="700">
                        <a:latin typeface="Times New Roman"/>
                        <a:cs typeface="Times New Roman"/>
                      </a:endParaRPr>
                    </a:p>
                    <a:p>
                      <a:pPr marL="248285">
                        <a:lnSpc>
                          <a:spcPct val="100000"/>
                        </a:lnSpc>
                      </a:pPr>
                      <a:r>
                        <a:rPr sz="1200" b="1" spc="-7" baseline="-13888" dirty="0">
                          <a:solidFill>
                            <a:srgbClr val="231F20"/>
                          </a:solidFill>
                          <a:latin typeface="Arial"/>
                          <a:cs typeface="Arial"/>
                        </a:rPr>
                        <a:t>S</a:t>
                      </a:r>
                      <a:r>
                        <a:rPr sz="450" b="1" spc="-5" dirty="0">
                          <a:solidFill>
                            <a:srgbClr val="231F20"/>
                          </a:solidFill>
                          <a:latin typeface="Arial"/>
                          <a:cs typeface="Arial"/>
                        </a:rPr>
                        <a:t>¶</a:t>
                      </a:r>
                      <a:endParaRPr sz="450">
                        <a:latin typeface="Arial"/>
                        <a:cs typeface="Arial"/>
                      </a:endParaRPr>
                    </a:p>
                  </a:txBody>
                  <a:tcPr marL="0" marR="0" marT="3810" marB="0">
                    <a:solidFill>
                      <a:srgbClr val="FFFFFF"/>
                    </a:solidFill>
                  </a:tcPr>
                </a:tc>
                <a:tc>
                  <a:txBody>
                    <a:bodyPr/>
                    <a:lstStyle/>
                    <a:p>
                      <a:pPr>
                        <a:lnSpc>
                          <a:spcPct val="100000"/>
                        </a:lnSpc>
                        <a:spcBef>
                          <a:spcPts val="15"/>
                        </a:spcBef>
                      </a:pPr>
                      <a:endParaRPr sz="950">
                        <a:latin typeface="Times New Roman"/>
                        <a:cs typeface="Times New Roman"/>
                      </a:endParaRPr>
                    </a:p>
                    <a:p>
                      <a:pPr marL="237490">
                        <a:lnSpc>
                          <a:spcPct val="100000"/>
                        </a:lnSpc>
                      </a:pPr>
                      <a:r>
                        <a:rPr sz="800" b="1" spc="30" dirty="0">
                          <a:solidFill>
                            <a:srgbClr val="231F20"/>
                          </a:solidFill>
                          <a:latin typeface="Arial"/>
                          <a:cs typeface="Arial"/>
                        </a:rPr>
                        <a:t>21</a:t>
                      </a:r>
                      <a:endParaRPr sz="800">
                        <a:latin typeface="Arial"/>
                        <a:cs typeface="Arial"/>
                      </a:endParaRPr>
                    </a:p>
                  </a:txBody>
                  <a:tcPr marL="0" marR="0" marT="1905" marB="0">
                    <a:solidFill>
                      <a:srgbClr val="FFFFFF"/>
                    </a:solidFill>
                  </a:tcPr>
                </a:tc>
                <a:tc>
                  <a:txBody>
                    <a:bodyPr/>
                    <a:lstStyle/>
                    <a:p>
                      <a:pPr>
                        <a:lnSpc>
                          <a:spcPct val="100000"/>
                        </a:lnSpc>
                        <a:spcBef>
                          <a:spcPts val="30"/>
                        </a:spcBef>
                      </a:pPr>
                      <a:endParaRPr sz="700">
                        <a:latin typeface="Times New Roman"/>
                        <a:cs typeface="Times New Roman"/>
                      </a:endParaRPr>
                    </a:p>
                    <a:p>
                      <a:pPr algn="ctr">
                        <a:lnSpc>
                          <a:spcPct val="100000"/>
                        </a:lnSpc>
                      </a:pPr>
                      <a:r>
                        <a:rPr sz="1200" b="1" spc="-7" baseline="-13888" dirty="0">
                          <a:solidFill>
                            <a:srgbClr val="231F20"/>
                          </a:solidFill>
                          <a:latin typeface="Arial"/>
                          <a:cs typeface="Arial"/>
                        </a:rPr>
                        <a:t>S</a:t>
                      </a:r>
                      <a:r>
                        <a:rPr sz="450" b="1" spc="-5" dirty="0">
                          <a:solidFill>
                            <a:srgbClr val="231F20"/>
                          </a:solidFill>
                          <a:latin typeface="Arial"/>
                          <a:cs typeface="Arial"/>
                        </a:rPr>
                        <a:t>¶</a:t>
                      </a:r>
                      <a:endParaRPr sz="450">
                        <a:latin typeface="Arial"/>
                        <a:cs typeface="Arial"/>
                      </a:endParaRPr>
                    </a:p>
                  </a:txBody>
                  <a:tcPr marL="0" marR="0" marT="3810" marB="0">
                    <a:solidFill>
                      <a:srgbClr val="FFFFFF"/>
                    </a:solidFill>
                  </a:tcPr>
                </a:tc>
                <a:tc>
                  <a:txBody>
                    <a:bodyPr/>
                    <a:lstStyle/>
                    <a:p>
                      <a:pPr>
                        <a:lnSpc>
                          <a:spcPct val="100000"/>
                        </a:lnSpc>
                        <a:spcBef>
                          <a:spcPts val="15"/>
                        </a:spcBef>
                      </a:pPr>
                      <a:endParaRPr sz="950">
                        <a:latin typeface="Times New Roman"/>
                        <a:cs typeface="Times New Roman"/>
                      </a:endParaRPr>
                    </a:p>
                    <a:p>
                      <a:pPr marL="1270" algn="ctr">
                        <a:lnSpc>
                          <a:spcPct val="100000"/>
                        </a:lnSpc>
                      </a:pPr>
                      <a:r>
                        <a:rPr sz="800" b="1" spc="30" dirty="0">
                          <a:solidFill>
                            <a:srgbClr val="231F20"/>
                          </a:solidFill>
                          <a:latin typeface="Arial"/>
                          <a:cs typeface="Arial"/>
                        </a:rPr>
                        <a:t>31</a:t>
                      </a:r>
                      <a:endParaRPr sz="800">
                        <a:latin typeface="Arial"/>
                        <a:cs typeface="Arial"/>
                      </a:endParaRPr>
                    </a:p>
                  </a:txBody>
                  <a:tcPr marL="0" marR="0" marT="1905" marB="0">
                    <a:solidFill>
                      <a:srgbClr val="FFFFFF"/>
                    </a:solidFill>
                  </a:tcPr>
                </a:tc>
                <a:tc>
                  <a:txBody>
                    <a:bodyPr/>
                    <a:lstStyle/>
                    <a:p>
                      <a:pPr>
                        <a:lnSpc>
                          <a:spcPct val="100000"/>
                        </a:lnSpc>
                        <a:spcBef>
                          <a:spcPts val="30"/>
                        </a:spcBef>
                      </a:pPr>
                      <a:endParaRPr sz="700" dirty="0">
                        <a:latin typeface="Times New Roman"/>
                        <a:cs typeface="Times New Roman"/>
                      </a:endParaRPr>
                    </a:p>
                    <a:p>
                      <a:pPr marL="6350" algn="ctr">
                        <a:lnSpc>
                          <a:spcPct val="100000"/>
                        </a:lnSpc>
                      </a:pPr>
                      <a:r>
                        <a:rPr sz="1200" b="1" spc="-7" baseline="-13888" dirty="0">
                          <a:solidFill>
                            <a:srgbClr val="231F20"/>
                          </a:solidFill>
                          <a:latin typeface="Arial"/>
                          <a:cs typeface="Arial"/>
                        </a:rPr>
                        <a:t>S</a:t>
                      </a:r>
                      <a:r>
                        <a:rPr sz="450" b="1" spc="-5" dirty="0">
                          <a:solidFill>
                            <a:srgbClr val="231F20"/>
                          </a:solidFill>
                          <a:latin typeface="Arial"/>
                          <a:cs typeface="Arial"/>
                        </a:rPr>
                        <a:t>¶</a:t>
                      </a:r>
                      <a:endParaRPr sz="450" dirty="0">
                        <a:latin typeface="Arial"/>
                        <a:cs typeface="Arial"/>
                      </a:endParaRPr>
                    </a:p>
                  </a:txBody>
                  <a:tcPr marL="0" marR="0" marT="3810" marB="0">
                    <a:solidFill>
                      <a:srgbClr val="FFFFFF"/>
                    </a:solidFill>
                  </a:tcPr>
                </a:tc>
                <a:extLst>
                  <a:ext uri="{0D108BD9-81ED-4DB2-BD59-A6C34878D82A}">
                    <a16:rowId xmlns:a16="http://schemas.microsoft.com/office/drawing/2014/main" val="10012"/>
                  </a:ext>
                </a:extLst>
              </a:tr>
            </a:tbl>
          </a:graphicData>
        </a:graphic>
      </p:graphicFrame>
      <p:sp>
        <p:nvSpPr>
          <p:cNvPr id="4" name="object 4"/>
          <p:cNvSpPr txBox="1"/>
          <p:nvPr/>
        </p:nvSpPr>
        <p:spPr>
          <a:xfrm>
            <a:off x="443931" y="6160297"/>
            <a:ext cx="6858000" cy="1753870"/>
          </a:xfrm>
          <a:prstGeom prst="rect">
            <a:avLst/>
          </a:prstGeom>
        </p:spPr>
        <p:txBody>
          <a:bodyPr vert="horz" wrap="square" lIns="0" tIns="12700" rIns="0" bIns="0" rtlCol="0">
            <a:spAutoFit/>
          </a:bodyPr>
          <a:lstStyle/>
          <a:p>
            <a:pPr marL="12700" marR="122555">
              <a:lnSpc>
                <a:spcPct val="107100"/>
              </a:lnSpc>
              <a:spcBef>
                <a:spcPts val="100"/>
              </a:spcBef>
            </a:pPr>
            <a:r>
              <a:rPr sz="700" spc="-15" dirty="0">
                <a:solidFill>
                  <a:srgbClr val="231F20"/>
                </a:solidFill>
                <a:latin typeface="Lucida Sans"/>
                <a:cs typeface="Lucida Sans"/>
              </a:rPr>
              <a:t>Source: </a:t>
            </a:r>
            <a:r>
              <a:rPr sz="700" spc="-45" dirty="0">
                <a:solidFill>
                  <a:srgbClr val="231F20"/>
                </a:solidFill>
                <a:latin typeface="Lucida Sans"/>
                <a:cs typeface="Lucida Sans"/>
              </a:rPr>
              <a:t>CDC, </a:t>
            </a:r>
            <a:r>
              <a:rPr sz="700" spc="-20" dirty="0">
                <a:solidFill>
                  <a:srgbClr val="231F20"/>
                </a:solidFill>
                <a:latin typeface="Lucida Sans"/>
                <a:cs typeface="Lucida Sans"/>
              </a:rPr>
              <a:t>National </a:t>
            </a:r>
            <a:r>
              <a:rPr sz="700" spc="-15" dirty="0">
                <a:solidFill>
                  <a:srgbClr val="231F20"/>
                </a:solidFill>
                <a:latin typeface="Lucida Sans"/>
                <a:cs typeface="Lucida Sans"/>
              </a:rPr>
              <a:t>Center for </a:t>
            </a:r>
            <a:r>
              <a:rPr sz="700" spc="-10" dirty="0">
                <a:solidFill>
                  <a:srgbClr val="231F20"/>
                </a:solidFill>
                <a:latin typeface="Lucida Sans"/>
                <a:cs typeface="Lucida Sans"/>
              </a:rPr>
              <a:t>Health </a:t>
            </a:r>
            <a:r>
              <a:rPr sz="700" spc="-15" dirty="0">
                <a:solidFill>
                  <a:srgbClr val="231F20"/>
                </a:solidFill>
                <a:latin typeface="Lucida Sans"/>
                <a:cs typeface="Lucida Sans"/>
              </a:rPr>
              <a:t>Statistics, Multiple </a:t>
            </a:r>
            <a:r>
              <a:rPr sz="700" spc="-30" dirty="0">
                <a:solidFill>
                  <a:srgbClr val="231F20"/>
                </a:solidFill>
                <a:latin typeface="Lucida Sans"/>
                <a:cs typeface="Lucida Sans"/>
              </a:rPr>
              <a:t>Cause </a:t>
            </a:r>
            <a:r>
              <a:rPr sz="700" spc="-15" dirty="0">
                <a:solidFill>
                  <a:srgbClr val="231F20"/>
                </a:solidFill>
                <a:latin typeface="Lucida Sans"/>
                <a:cs typeface="Lucida Sans"/>
              </a:rPr>
              <a:t>of Death 1999–2019 </a:t>
            </a:r>
            <a:r>
              <a:rPr sz="700" spc="-20" dirty="0">
                <a:solidFill>
                  <a:srgbClr val="231F20"/>
                </a:solidFill>
                <a:latin typeface="Lucida Sans"/>
                <a:cs typeface="Lucida Sans"/>
              </a:rPr>
              <a:t>on </a:t>
            </a:r>
            <a:r>
              <a:rPr sz="700" spc="-40" dirty="0">
                <a:solidFill>
                  <a:srgbClr val="231F20"/>
                </a:solidFill>
                <a:latin typeface="Lucida Sans"/>
                <a:cs typeface="Lucida Sans"/>
              </a:rPr>
              <a:t>CDC </a:t>
            </a:r>
            <a:r>
              <a:rPr sz="700" spc="15" dirty="0">
                <a:solidFill>
                  <a:srgbClr val="231F20"/>
                </a:solidFill>
                <a:latin typeface="Lucida Sans"/>
                <a:cs typeface="Lucida Sans"/>
              </a:rPr>
              <a:t>WONDER </a:t>
            </a:r>
            <a:r>
              <a:rPr sz="700" spc="-20" dirty="0">
                <a:solidFill>
                  <a:srgbClr val="231F20"/>
                </a:solidFill>
                <a:latin typeface="Lucida Sans"/>
                <a:cs typeface="Lucida Sans"/>
              </a:rPr>
              <a:t>online </a:t>
            </a:r>
            <a:r>
              <a:rPr sz="700" spc="-15" dirty="0">
                <a:solidFill>
                  <a:srgbClr val="231F20"/>
                </a:solidFill>
                <a:latin typeface="Lucida Sans"/>
                <a:cs typeface="Lucida Sans"/>
              </a:rPr>
              <a:t>database. </a:t>
            </a:r>
            <a:r>
              <a:rPr sz="700" spc="-20" dirty="0">
                <a:solidFill>
                  <a:srgbClr val="231F20"/>
                </a:solidFill>
                <a:latin typeface="Lucida Sans"/>
                <a:cs typeface="Lucida Sans"/>
              </a:rPr>
              <a:t>Data </a:t>
            </a:r>
            <a:r>
              <a:rPr sz="700" spc="-15" dirty="0">
                <a:solidFill>
                  <a:srgbClr val="231F20"/>
                </a:solidFill>
                <a:latin typeface="Lucida Sans"/>
                <a:cs typeface="Lucida Sans"/>
              </a:rPr>
              <a:t>are from </a:t>
            </a:r>
            <a:r>
              <a:rPr sz="700" spc="-5" dirty="0">
                <a:solidFill>
                  <a:srgbClr val="231F20"/>
                </a:solidFill>
                <a:latin typeface="Lucida Sans"/>
                <a:cs typeface="Lucida Sans"/>
              </a:rPr>
              <a:t>the </a:t>
            </a:r>
            <a:r>
              <a:rPr sz="700" spc="-15" dirty="0">
                <a:solidFill>
                  <a:srgbClr val="231F20"/>
                </a:solidFill>
                <a:latin typeface="Lucida Sans"/>
                <a:cs typeface="Lucida Sans"/>
              </a:rPr>
              <a:t>2015–2019 Multiple  </a:t>
            </a:r>
            <a:r>
              <a:rPr sz="700" spc="-30" dirty="0">
                <a:solidFill>
                  <a:srgbClr val="231F20"/>
                </a:solidFill>
                <a:latin typeface="Lucida Sans"/>
                <a:cs typeface="Lucida Sans"/>
              </a:rPr>
              <a:t>Cause </a:t>
            </a:r>
            <a:r>
              <a:rPr sz="700" spc="-15" dirty="0">
                <a:solidFill>
                  <a:srgbClr val="231F20"/>
                </a:solidFill>
                <a:latin typeface="Lucida Sans"/>
                <a:cs typeface="Lucida Sans"/>
              </a:rPr>
              <a:t>of Death </a:t>
            </a:r>
            <a:r>
              <a:rPr sz="700" spc="-20" dirty="0">
                <a:solidFill>
                  <a:srgbClr val="231F20"/>
                </a:solidFill>
                <a:latin typeface="Lucida Sans"/>
                <a:cs typeface="Lucida Sans"/>
              </a:rPr>
              <a:t>files </a:t>
            </a:r>
            <a:r>
              <a:rPr sz="700" spc="-10" dirty="0">
                <a:solidFill>
                  <a:srgbClr val="231F20"/>
                </a:solidFill>
                <a:latin typeface="Lucida Sans"/>
                <a:cs typeface="Lucida Sans"/>
              </a:rPr>
              <a:t>and </a:t>
            </a:r>
            <a:r>
              <a:rPr sz="700" spc="-15" dirty="0">
                <a:solidFill>
                  <a:srgbClr val="231F20"/>
                </a:solidFill>
                <a:latin typeface="Lucida Sans"/>
                <a:cs typeface="Lucida Sans"/>
              </a:rPr>
              <a:t>are based </a:t>
            </a:r>
            <a:r>
              <a:rPr sz="700" spc="-20" dirty="0">
                <a:solidFill>
                  <a:srgbClr val="231F20"/>
                </a:solidFill>
                <a:latin typeface="Lucida Sans"/>
                <a:cs typeface="Lucida Sans"/>
              </a:rPr>
              <a:t>on </a:t>
            </a:r>
            <a:r>
              <a:rPr sz="700" spc="-25" dirty="0">
                <a:solidFill>
                  <a:srgbClr val="231F20"/>
                </a:solidFill>
                <a:latin typeface="Lucida Sans"/>
                <a:cs typeface="Lucida Sans"/>
              </a:rPr>
              <a:t>information </a:t>
            </a:r>
            <a:r>
              <a:rPr sz="700" spc="-15" dirty="0">
                <a:solidFill>
                  <a:srgbClr val="231F20"/>
                </a:solidFill>
                <a:latin typeface="Lucida Sans"/>
                <a:cs typeface="Lucida Sans"/>
              </a:rPr>
              <a:t>from all death certificates </a:t>
            </a:r>
            <a:r>
              <a:rPr sz="700" spc="-20" dirty="0">
                <a:solidFill>
                  <a:srgbClr val="231F20"/>
                </a:solidFill>
                <a:latin typeface="Lucida Sans"/>
                <a:cs typeface="Lucida Sans"/>
              </a:rPr>
              <a:t>filed </a:t>
            </a:r>
            <a:r>
              <a:rPr sz="700" spc="-10" dirty="0">
                <a:solidFill>
                  <a:srgbClr val="231F20"/>
                </a:solidFill>
                <a:latin typeface="Lucida Sans"/>
                <a:cs typeface="Lucida Sans"/>
              </a:rPr>
              <a:t>in </a:t>
            </a:r>
            <a:r>
              <a:rPr sz="700" spc="-5" dirty="0">
                <a:solidFill>
                  <a:srgbClr val="231F20"/>
                </a:solidFill>
                <a:latin typeface="Lucida Sans"/>
                <a:cs typeface="Lucida Sans"/>
              </a:rPr>
              <a:t>the </a:t>
            </a:r>
            <a:r>
              <a:rPr sz="700" spc="-15" dirty="0">
                <a:solidFill>
                  <a:srgbClr val="231F20"/>
                </a:solidFill>
                <a:latin typeface="Lucida Sans"/>
                <a:cs typeface="Lucida Sans"/>
              </a:rPr>
              <a:t>vital </a:t>
            </a:r>
            <a:r>
              <a:rPr sz="700" spc="-25" dirty="0">
                <a:solidFill>
                  <a:srgbClr val="231F20"/>
                </a:solidFill>
                <a:latin typeface="Lucida Sans"/>
                <a:cs typeface="Lucida Sans"/>
              </a:rPr>
              <a:t>records </a:t>
            </a:r>
            <a:r>
              <a:rPr sz="700" spc="-15" dirty="0">
                <a:solidFill>
                  <a:srgbClr val="231F20"/>
                </a:solidFill>
                <a:latin typeface="Lucida Sans"/>
                <a:cs typeface="Lucida Sans"/>
              </a:rPr>
              <a:t>offices of </a:t>
            </a:r>
            <a:r>
              <a:rPr sz="700" spc="-5" dirty="0">
                <a:solidFill>
                  <a:srgbClr val="231F20"/>
                </a:solidFill>
                <a:latin typeface="Lucida Sans"/>
                <a:cs typeface="Lucida Sans"/>
              </a:rPr>
              <a:t>the </a:t>
            </a:r>
            <a:r>
              <a:rPr sz="700" spc="-15" dirty="0">
                <a:solidFill>
                  <a:srgbClr val="231F20"/>
                </a:solidFill>
                <a:latin typeface="Lucida Sans"/>
                <a:cs typeface="Lucida Sans"/>
              </a:rPr>
              <a:t>50 </a:t>
            </a:r>
            <a:r>
              <a:rPr sz="700" spc="-10" dirty="0">
                <a:solidFill>
                  <a:srgbClr val="231F20"/>
                </a:solidFill>
                <a:latin typeface="Lucida Sans"/>
                <a:cs typeface="Lucida Sans"/>
              </a:rPr>
              <a:t>states and </a:t>
            </a:r>
            <a:r>
              <a:rPr sz="700" spc="-5" dirty="0">
                <a:solidFill>
                  <a:srgbClr val="231F20"/>
                </a:solidFill>
                <a:latin typeface="Lucida Sans"/>
                <a:cs typeface="Lucida Sans"/>
              </a:rPr>
              <a:t>the </a:t>
            </a:r>
            <a:r>
              <a:rPr sz="700" spc="-20" dirty="0">
                <a:solidFill>
                  <a:srgbClr val="231F20"/>
                </a:solidFill>
                <a:latin typeface="Lucida Sans"/>
                <a:cs typeface="Lucida Sans"/>
              </a:rPr>
              <a:t>District </a:t>
            </a:r>
            <a:r>
              <a:rPr sz="700" spc="-15" dirty="0">
                <a:solidFill>
                  <a:srgbClr val="231F20"/>
                </a:solidFill>
                <a:latin typeface="Lucida Sans"/>
                <a:cs typeface="Lucida Sans"/>
              </a:rPr>
              <a:t>of </a:t>
            </a:r>
            <a:r>
              <a:rPr sz="700" spc="-25" dirty="0">
                <a:solidFill>
                  <a:srgbClr val="231F20"/>
                </a:solidFill>
                <a:latin typeface="Lucida Sans"/>
                <a:cs typeface="Lucida Sans"/>
              </a:rPr>
              <a:t>Columbia through  </a:t>
            </a:r>
            <a:r>
              <a:rPr sz="700" spc="-5" dirty="0">
                <a:solidFill>
                  <a:srgbClr val="231F20"/>
                </a:solidFill>
                <a:latin typeface="Lucida Sans"/>
                <a:cs typeface="Lucida Sans"/>
              </a:rPr>
              <a:t>the </a:t>
            </a:r>
            <a:r>
              <a:rPr sz="700" spc="-20" dirty="0">
                <a:solidFill>
                  <a:srgbClr val="231F20"/>
                </a:solidFill>
                <a:latin typeface="Lucida Sans"/>
                <a:cs typeface="Lucida Sans"/>
              </a:rPr>
              <a:t>Vital </a:t>
            </a:r>
            <a:r>
              <a:rPr sz="700" spc="-10" dirty="0">
                <a:solidFill>
                  <a:srgbClr val="231F20"/>
                </a:solidFill>
                <a:latin typeface="Lucida Sans"/>
                <a:cs typeface="Lucida Sans"/>
              </a:rPr>
              <a:t>Statistics </a:t>
            </a:r>
            <a:r>
              <a:rPr sz="700" spc="-25" dirty="0">
                <a:solidFill>
                  <a:srgbClr val="231F20"/>
                </a:solidFill>
                <a:latin typeface="Lucida Sans"/>
                <a:cs typeface="Lucida Sans"/>
              </a:rPr>
              <a:t>Cooperative </a:t>
            </a:r>
            <a:r>
              <a:rPr sz="700" spc="-15" dirty="0">
                <a:solidFill>
                  <a:srgbClr val="231F20"/>
                </a:solidFill>
                <a:latin typeface="Lucida Sans"/>
                <a:cs typeface="Lucida Sans"/>
              </a:rPr>
              <a:t>Program. </a:t>
            </a:r>
            <a:r>
              <a:rPr sz="700" spc="-25" dirty="0">
                <a:solidFill>
                  <a:srgbClr val="231F20"/>
                </a:solidFill>
                <a:latin typeface="Lucida Sans"/>
                <a:cs typeface="Lucida Sans"/>
              </a:rPr>
              <a:t>Deaths </a:t>
            </a:r>
            <a:r>
              <a:rPr sz="700" spc="-15" dirty="0">
                <a:solidFill>
                  <a:srgbClr val="231F20"/>
                </a:solidFill>
                <a:latin typeface="Lucida Sans"/>
                <a:cs typeface="Lucida Sans"/>
              </a:rPr>
              <a:t>of </a:t>
            </a:r>
            <a:r>
              <a:rPr sz="700" spc="-25" dirty="0">
                <a:solidFill>
                  <a:srgbClr val="231F20"/>
                </a:solidFill>
                <a:latin typeface="Lucida Sans"/>
                <a:cs typeface="Lucida Sans"/>
              </a:rPr>
              <a:t>nonresidents </a:t>
            </a:r>
            <a:r>
              <a:rPr sz="700" spc="-50" dirty="0">
                <a:solidFill>
                  <a:srgbClr val="231F20"/>
                </a:solidFill>
                <a:latin typeface="Lucida Sans"/>
                <a:cs typeface="Lucida Sans"/>
              </a:rPr>
              <a:t>(e.g., </a:t>
            </a:r>
            <a:r>
              <a:rPr sz="700" spc="-25" dirty="0">
                <a:solidFill>
                  <a:srgbClr val="231F20"/>
                </a:solidFill>
                <a:latin typeface="Lucida Sans"/>
                <a:cs typeface="Lucida Sans"/>
              </a:rPr>
              <a:t>nonresident aliens, </a:t>
            </a:r>
            <a:r>
              <a:rPr sz="700" spc="-20" dirty="0">
                <a:solidFill>
                  <a:srgbClr val="231F20"/>
                </a:solidFill>
                <a:latin typeface="Lucida Sans"/>
                <a:cs typeface="Lucida Sans"/>
              </a:rPr>
              <a:t>nationals </a:t>
            </a:r>
            <a:r>
              <a:rPr sz="700" spc="-25" dirty="0">
                <a:solidFill>
                  <a:srgbClr val="231F20"/>
                </a:solidFill>
                <a:latin typeface="Lucida Sans"/>
                <a:cs typeface="Lucida Sans"/>
              </a:rPr>
              <a:t>living abroad, </a:t>
            </a:r>
            <a:r>
              <a:rPr sz="700" spc="-15" dirty="0">
                <a:solidFill>
                  <a:srgbClr val="231F20"/>
                </a:solidFill>
                <a:latin typeface="Lucida Sans"/>
                <a:cs typeface="Lucida Sans"/>
              </a:rPr>
              <a:t>residents of </a:t>
            </a:r>
            <a:r>
              <a:rPr sz="700" spc="-5" dirty="0">
                <a:solidFill>
                  <a:srgbClr val="231F20"/>
                </a:solidFill>
                <a:latin typeface="Lucida Sans"/>
                <a:cs typeface="Lucida Sans"/>
              </a:rPr>
              <a:t>Puerto </a:t>
            </a:r>
            <a:r>
              <a:rPr sz="700" spc="-25" dirty="0">
                <a:solidFill>
                  <a:srgbClr val="231F20"/>
                </a:solidFill>
                <a:latin typeface="Lucida Sans"/>
                <a:cs typeface="Lucida Sans"/>
              </a:rPr>
              <a:t>Rico, </a:t>
            </a:r>
            <a:r>
              <a:rPr sz="700" spc="-30" dirty="0">
                <a:solidFill>
                  <a:srgbClr val="231F20"/>
                </a:solidFill>
                <a:latin typeface="Lucida Sans"/>
                <a:cs typeface="Lucida Sans"/>
              </a:rPr>
              <a:t>Guam, </a:t>
            </a:r>
            <a:r>
              <a:rPr sz="700" spc="-5" dirty="0">
                <a:solidFill>
                  <a:srgbClr val="231F20"/>
                </a:solidFill>
                <a:latin typeface="Lucida Sans"/>
                <a:cs typeface="Lucida Sans"/>
              </a:rPr>
              <a:t>the </a:t>
            </a:r>
            <a:r>
              <a:rPr sz="700" spc="-20" dirty="0">
                <a:solidFill>
                  <a:srgbClr val="231F20"/>
                </a:solidFill>
                <a:latin typeface="Lucida Sans"/>
                <a:cs typeface="Lucida Sans"/>
              </a:rPr>
              <a:t>Virgin Islands,  </a:t>
            </a:r>
            <a:r>
              <a:rPr sz="700" spc="-10" dirty="0">
                <a:solidFill>
                  <a:srgbClr val="231F20"/>
                </a:solidFill>
                <a:latin typeface="Lucida Sans"/>
                <a:cs typeface="Lucida Sans"/>
              </a:rPr>
              <a:t>and</a:t>
            </a:r>
            <a:r>
              <a:rPr sz="700" spc="-40" dirty="0">
                <a:solidFill>
                  <a:srgbClr val="231F20"/>
                </a:solidFill>
                <a:latin typeface="Lucida Sans"/>
                <a:cs typeface="Lucida Sans"/>
              </a:rPr>
              <a:t> </a:t>
            </a:r>
            <a:r>
              <a:rPr sz="700" spc="-15" dirty="0">
                <a:solidFill>
                  <a:srgbClr val="231F20"/>
                </a:solidFill>
                <a:latin typeface="Lucida Sans"/>
                <a:cs typeface="Lucida Sans"/>
              </a:rPr>
              <a:t>other</a:t>
            </a:r>
            <a:r>
              <a:rPr sz="700" spc="-40" dirty="0">
                <a:solidFill>
                  <a:srgbClr val="231F20"/>
                </a:solidFill>
                <a:latin typeface="Lucida Sans"/>
                <a:cs typeface="Lucida Sans"/>
              </a:rPr>
              <a:t> </a:t>
            </a:r>
            <a:r>
              <a:rPr sz="700" spc="20" dirty="0">
                <a:solidFill>
                  <a:srgbClr val="231F20"/>
                </a:solidFill>
                <a:latin typeface="Lucida Sans"/>
                <a:cs typeface="Lucida Sans"/>
              </a:rPr>
              <a:t>US</a:t>
            </a:r>
            <a:r>
              <a:rPr sz="700" spc="-25" dirty="0">
                <a:solidFill>
                  <a:srgbClr val="231F20"/>
                </a:solidFill>
                <a:latin typeface="Lucida Sans"/>
                <a:cs typeface="Lucida Sans"/>
              </a:rPr>
              <a:t> </a:t>
            </a:r>
            <a:r>
              <a:rPr sz="700" spc="-15" dirty="0">
                <a:solidFill>
                  <a:srgbClr val="231F20"/>
                </a:solidFill>
                <a:latin typeface="Lucida Sans"/>
                <a:cs typeface="Lucida Sans"/>
              </a:rPr>
              <a:t>territories)</a:t>
            </a:r>
            <a:r>
              <a:rPr sz="700" spc="-55" dirty="0">
                <a:solidFill>
                  <a:srgbClr val="231F20"/>
                </a:solidFill>
                <a:latin typeface="Lucida Sans"/>
                <a:cs typeface="Lucida Sans"/>
              </a:rPr>
              <a:t> </a:t>
            </a:r>
            <a:r>
              <a:rPr sz="700" spc="-10" dirty="0">
                <a:solidFill>
                  <a:srgbClr val="231F20"/>
                </a:solidFill>
                <a:latin typeface="Lucida Sans"/>
                <a:cs typeface="Lucida Sans"/>
              </a:rPr>
              <a:t>and</a:t>
            </a:r>
            <a:r>
              <a:rPr sz="700" spc="-50" dirty="0">
                <a:solidFill>
                  <a:srgbClr val="231F20"/>
                </a:solidFill>
                <a:latin typeface="Lucida Sans"/>
                <a:cs typeface="Lucida Sans"/>
              </a:rPr>
              <a:t> </a:t>
            </a:r>
            <a:r>
              <a:rPr sz="700" spc="-10" dirty="0">
                <a:solidFill>
                  <a:srgbClr val="231F20"/>
                </a:solidFill>
                <a:latin typeface="Lucida Sans"/>
                <a:cs typeface="Lucida Sans"/>
              </a:rPr>
              <a:t>fetal</a:t>
            </a:r>
            <a:r>
              <a:rPr sz="700" spc="-55" dirty="0">
                <a:solidFill>
                  <a:srgbClr val="231F20"/>
                </a:solidFill>
                <a:latin typeface="Lucida Sans"/>
                <a:cs typeface="Lucida Sans"/>
              </a:rPr>
              <a:t> </a:t>
            </a:r>
            <a:r>
              <a:rPr sz="700" spc="-10" dirty="0">
                <a:solidFill>
                  <a:srgbClr val="231F20"/>
                </a:solidFill>
                <a:latin typeface="Lucida Sans"/>
                <a:cs typeface="Lucida Sans"/>
              </a:rPr>
              <a:t>deaths</a:t>
            </a:r>
            <a:r>
              <a:rPr sz="700" spc="-55" dirty="0">
                <a:solidFill>
                  <a:srgbClr val="231F20"/>
                </a:solidFill>
                <a:latin typeface="Lucida Sans"/>
                <a:cs typeface="Lucida Sans"/>
              </a:rPr>
              <a:t> </a:t>
            </a:r>
            <a:r>
              <a:rPr sz="700" spc="-15" dirty="0">
                <a:solidFill>
                  <a:srgbClr val="231F20"/>
                </a:solidFill>
                <a:latin typeface="Lucida Sans"/>
                <a:cs typeface="Lucida Sans"/>
              </a:rPr>
              <a:t>are</a:t>
            </a:r>
            <a:r>
              <a:rPr sz="700" spc="-35" dirty="0">
                <a:solidFill>
                  <a:srgbClr val="231F20"/>
                </a:solidFill>
                <a:latin typeface="Lucida Sans"/>
                <a:cs typeface="Lucida Sans"/>
              </a:rPr>
              <a:t> </a:t>
            </a:r>
            <a:r>
              <a:rPr sz="700" spc="-30" dirty="0">
                <a:solidFill>
                  <a:srgbClr val="231F20"/>
                </a:solidFill>
                <a:latin typeface="Lucida Sans"/>
                <a:cs typeface="Lucida Sans"/>
              </a:rPr>
              <a:t>excluded.</a:t>
            </a:r>
            <a:r>
              <a:rPr sz="700" spc="-80" dirty="0">
                <a:solidFill>
                  <a:srgbClr val="231F20"/>
                </a:solidFill>
                <a:latin typeface="Lucida Sans"/>
                <a:cs typeface="Lucida Sans"/>
              </a:rPr>
              <a:t> </a:t>
            </a:r>
            <a:r>
              <a:rPr sz="700" spc="-15" dirty="0">
                <a:solidFill>
                  <a:srgbClr val="231F20"/>
                </a:solidFill>
                <a:latin typeface="Lucida Sans"/>
                <a:cs typeface="Lucida Sans"/>
              </a:rPr>
              <a:t>Numbers</a:t>
            </a:r>
            <a:r>
              <a:rPr sz="700" spc="-40" dirty="0">
                <a:solidFill>
                  <a:srgbClr val="231F20"/>
                </a:solidFill>
                <a:latin typeface="Lucida Sans"/>
                <a:cs typeface="Lucida Sans"/>
              </a:rPr>
              <a:t> </a:t>
            </a:r>
            <a:r>
              <a:rPr sz="700" spc="-15" dirty="0">
                <a:solidFill>
                  <a:srgbClr val="231F20"/>
                </a:solidFill>
                <a:latin typeface="Lucida Sans"/>
                <a:cs typeface="Lucida Sans"/>
              </a:rPr>
              <a:t>are</a:t>
            </a:r>
            <a:r>
              <a:rPr sz="700" spc="-40" dirty="0">
                <a:solidFill>
                  <a:srgbClr val="231F20"/>
                </a:solidFill>
                <a:latin typeface="Lucida Sans"/>
                <a:cs typeface="Lucida Sans"/>
              </a:rPr>
              <a:t> </a:t>
            </a:r>
            <a:r>
              <a:rPr sz="700" spc="-20" dirty="0">
                <a:solidFill>
                  <a:srgbClr val="231F20"/>
                </a:solidFill>
                <a:latin typeface="Lucida Sans"/>
                <a:cs typeface="Lucida Sans"/>
              </a:rPr>
              <a:t>slightly</a:t>
            </a:r>
            <a:r>
              <a:rPr sz="700" spc="-75" dirty="0">
                <a:solidFill>
                  <a:srgbClr val="231F20"/>
                </a:solidFill>
                <a:latin typeface="Lucida Sans"/>
                <a:cs typeface="Lucida Sans"/>
              </a:rPr>
              <a:t> </a:t>
            </a:r>
            <a:r>
              <a:rPr sz="700" spc="-15" dirty="0">
                <a:solidFill>
                  <a:srgbClr val="231F20"/>
                </a:solidFill>
                <a:latin typeface="Lucida Sans"/>
                <a:cs typeface="Lucida Sans"/>
              </a:rPr>
              <a:t>lower</a:t>
            </a:r>
            <a:r>
              <a:rPr sz="700" spc="-95" dirty="0">
                <a:solidFill>
                  <a:srgbClr val="231F20"/>
                </a:solidFill>
                <a:latin typeface="Lucida Sans"/>
                <a:cs typeface="Lucida Sans"/>
              </a:rPr>
              <a:t> </a:t>
            </a:r>
            <a:r>
              <a:rPr sz="700" spc="-10" dirty="0">
                <a:solidFill>
                  <a:srgbClr val="231F20"/>
                </a:solidFill>
                <a:latin typeface="Lucida Sans"/>
                <a:cs typeface="Lucida Sans"/>
              </a:rPr>
              <a:t>than</a:t>
            </a:r>
            <a:r>
              <a:rPr sz="700" spc="-45" dirty="0">
                <a:solidFill>
                  <a:srgbClr val="231F20"/>
                </a:solidFill>
                <a:latin typeface="Lucida Sans"/>
                <a:cs typeface="Lucida Sans"/>
              </a:rPr>
              <a:t> </a:t>
            </a:r>
            <a:r>
              <a:rPr sz="700" spc="-25" dirty="0">
                <a:solidFill>
                  <a:srgbClr val="231F20"/>
                </a:solidFill>
                <a:latin typeface="Lucida Sans"/>
                <a:cs typeface="Lucida Sans"/>
              </a:rPr>
              <a:t>previously</a:t>
            </a:r>
            <a:r>
              <a:rPr sz="700" spc="-50" dirty="0">
                <a:solidFill>
                  <a:srgbClr val="231F20"/>
                </a:solidFill>
                <a:latin typeface="Lucida Sans"/>
                <a:cs typeface="Lucida Sans"/>
              </a:rPr>
              <a:t> </a:t>
            </a:r>
            <a:r>
              <a:rPr sz="700" spc="-15" dirty="0">
                <a:solidFill>
                  <a:srgbClr val="231F20"/>
                </a:solidFill>
                <a:latin typeface="Lucida Sans"/>
                <a:cs typeface="Lucida Sans"/>
              </a:rPr>
              <a:t>reported</a:t>
            </a:r>
            <a:r>
              <a:rPr sz="700" spc="-20" dirty="0">
                <a:solidFill>
                  <a:srgbClr val="231F20"/>
                </a:solidFill>
                <a:latin typeface="Lucida Sans"/>
                <a:cs typeface="Lucida Sans"/>
              </a:rPr>
              <a:t> </a:t>
            </a:r>
            <a:r>
              <a:rPr sz="700" spc="-15" dirty="0">
                <a:solidFill>
                  <a:srgbClr val="231F20"/>
                </a:solidFill>
                <a:latin typeface="Lucida Sans"/>
                <a:cs typeface="Lucida Sans"/>
              </a:rPr>
              <a:t>for</a:t>
            </a:r>
            <a:r>
              <a:rPr sz="700" spc="-60" dirty="0">
                <a:solidFill>
                  <a:srgbClr val="231F20"/>
                </a:solidFill>
                <a:latin typeface="Lucida Sans"/>
                <a:cs typeface="Lucida Sans"/>
              </a:rPr>
              <a:t> </a:t>
            </a:r>
            <a:r>
              <a:rPr sz="700" spc="-15" dirty="0">
                <a:solidFill>
                  <a:srgbClr val="231F20"/>
                </a:solidFill>
                <a:latin typeface="Lucida Sans"/>
                <a:cs typeface="Lucida Sans"/>
              </a:rPr>
              <a:t>2015–2016</a:t>
            </a:r>
            <a:r>
              <a:rPr sz="700" spc="-55" dirty="0">
                <a:solidFill>
                  <a:srgbClr val="231F20"/>
                </a:solidFill>
                <a:latin typeface="Lucida Sans"/>
                <a:cs typeface="Lucida Sans"/>
              </a:rPr>
              <a:t> </a:t>
            </a:r>
            <a:r>
              <a:rPr sz="700" spc="-20" dirty="0">
                <a:solidFill>
                  <a:srgbClr val="231F20"/>
                </a:solidFill>
                <a:latin typeface="Lucida Sans"/>
                <a:cs typeface="Lucida Sans"/>
              </a:rPr>
              <a:t>because </a:t>
            </a:r>
            <a:r>
              <a:rPr sz="700" spc="-15" dirty="0">
                <a:solidFill>
                  <a:srgbClr val="231F20"/>
                </a:solidFill>
                <a:latin typeface="Lucida Sans"/>
                <a:cs typeface="Lucida Sans"/>
              </a:rPr>
              <a:t>of</a:t>
            </a:r>
            <a:r>
              <a:rPr sz="700" spc="-40" dirty="0">
                <a:solidFill>
                  <a:srgbClr val="231F20"/>
                </a:solidFill>
                <a:latin typeface="Lucida Sans"/>
                <a:cs typeface="Lucida Sans"/>
              </a:rPr>
              <a:t> </a:t>
            </a:r>
            <a:r>
              <a:rPr sz="700" spc="-10" dirty="0">
                <a:solidFill>
                  <a:srgbClr val="231F20"/>
                </a:solidFill>
                <a:latin typeface="Lucida Sans"/>
                <a:cs typeface="Lucida Sans"/>
              </a:rPr>
              <a:t>NCHS</a:t>
            </a:r>
            <a:r>
              <a:rPr sz="700" spc="-35" dirty="0">
                <a:solidFill>
                  <a:srgbClr val="231F20"/>
                </a:solidFill>
                <a:latin typeface="Lucida Sans"/>
                <a:cs typeface="Lucida Sans"/>
              </a:rPr>
              <a:t> </a:t>
            </a:r>
            <a:r>
              <a:rPr sz="700" spc="-15" dirty="0">
                <a:solidFill>
                  <a:srgbClr val="231F20"/>
                </a:solidFill>
                <a:latin typeface="Lucida Sans"/>
                <a:cs typeface="Lucida Sans"/>
              </a:rPr>
              <a:t>standards</a:t>
            </a:r>
            <a:r>
              <a:rPr sz="700" spc="-80" dirty="0">
                <a:solidFill>
                  <a:srgbClr val="231F20"/>
                </a:solidFill>
                <a:latin typeface="Lucida Sans"/>
                <a:cs typeface="Lucida Sans"/>
              </a:rPr>
              <a:t> </a:t>
            </a:r>
            <a:r>
              <a:rPr sz="700" spc="-10" dirty="0">
                <a:solidFill>
                  <a:srgbClr val="231F20"/>
                </a:solidFill>
                <a:latin typeface="Lucida Sans"/>
                <a:cs typeface="Lucida Sans"/>
              </a:rPr>
              <a:t>that</a:t>
            </a:r>
            <a:r>
              <a:rPr sz="700" spc="-25" dirty="0">
                <a:solidFill>
                  <a:srgbClr val="231F20"/>
                </a:solidFill>
                <a:latin typeface="Lucida Sans"/>
                <a:cs typeface="Lucida Sans"/>
              </a:rPr>
              <a:t> </a:t>
            </a:r>
            <a:r>
              <a:rPr sz="700" spc="-10" dirty="0">
                <a:solidFill>
                  <a:srgbClr val="231F20"/>
                </a:solidFill>
                <a:latin typeface="Lucida Sans"/>
                <a:cs typeface="Lucida Sans"/>
              </a:rPr>
              <a:t>restrict</a:t>
            </a:r>
            <a:endParaRPr sz="700">
              <a:latin typeface="Lucida Sans"/>
              <a:cs typeface="Lucida Sans"/>
            </a:endParaRPr>
          </a:p>
          <a:p>
            <a:pPr marL="12700" marR="6985">
              <a:lnSpc>
                <a:spcPct val="107200"/>
              </a:lnSpc>
            </a:pPr>
            <a:r>
              <a:rPr sz="700" spc="-20" dirty="0">
                <a:solidFill>
                  <a:srgbClr val="231F20"/>
                </a:solidFill>
                <a:latin typeface="Lucida Sans"/>
                <a:cs typeface="Lucida Sans"/>
              </a:rPr>
              <a:t>displayed </a:t>
            </a:r>
            <a:r>
              <a:rPr sz="700" spc="-10" dirty="0">
                <a:solidFill>
                  <a:srgbClr val="231F20"/>
                </a:solidFill>
                <a:latin typeface="Lucida Sans"/>
                <a:cs typeface="Lucida Sans"/>
              </a:rPr>
              <a:t>data </a:t>
            </a:r>
            <a:r>
              <a:rPr sz="700" spc="-5" dirty="0">
                <a:solidFill>
                  <a:srgbClr val="231F20"/>
                </a:solidFill>
                <a:latin typeface="Lucida Sans"/>
                <a:cs typeface="Lucida Sans"/>
              </a:rPr>
              <a:t>to </a:t>
            </a:r>
            <a:r>
              <a:rPr sz="700" spc="20" dirty="0">
                <a:solidFill>
                  <a:srgbClr val="231F20"/>
                </a:solidFill>
                <a:latin typeface="Lucida Sans"/>
                <a:cs typeface="Lucida Sans"/>
              </a:rPr>
              <a:t>US </a:t>
            </a:r>
            <a:r>
              <a:rPr sz="700" spc="-20" dirty="0">
                <a:solidFill>
                  <a:srgbClr val="231F20"/>
                </a:solidFill>
                <a:latin typeface="Lucida Sans"/>
                <a:cs typeface="Lucida Sans"/>
              </a:rPr>
              <a:t>residents. </a:t>
            </a:r>
            <a:r>
              <a:rPr sz="700" spc="-15" dirty="0">
                <a:solidFill>
                  <a:srgbClr val="231F20"/>
                </a:solidFill>
                <a:latin typeface="Lucida Sans"/>
                <a:cs typeface="Lucida Sans"/>
              </a:rPr>
              <a:t>Accessed </a:t>
            </a:r>
            <a:r>
              <a:rPr sz="700" spc="-5" dirty="0">
                <a:solidFill>
                  <a:srgbClr val="231F20"/>
                </a:solidFill>
                <a:latin typeface="Lucida Sans"/>
                <a:cs typeface="Lucida Sans"/>
              </a:rPr>
              <a:t>at </a:t>
            </a:r>
            <a:r>
              <a:rPr sz="700" u="sng" spc="-30" dirty="0">
                <a:solidFill>
                  <a:srgbClr val="205E9E"/>
                </a:solidFill>
                <a:uFill>
                  <a:solidFill>
                    <a:srgbClr val="205E9E"/>
                  </a:solidFill>
                </a:uFill>
                <a:latin typeface="Lucida Sans"/>
                <a:cs typeface="Lucida Sans"/>
                <a:hlinkClick r:id="rId4"/>
              </a:rPr>
              <a:t>http://wonder.cdc.gov/mcd-icd10.html</a:t>
            </a:r>
            <a:r>
              <a:rPr sz="700" spc="-30" dirty="0">
                <a:solidFill>
                  <a:srgbClr val="205E9E"/>
                </a:solidFill>
                <a:latin typeface="Lucida Sans"/>
                <a:cs typeface="Lucida Sans"/>
                <a:hlinkClick r:id="rId4"/>
              </a:rPr>
              <a:t> </a:t>
            </a:r>
            <a:r>
              <a:rPr sz="700" spc="-20" dirty="0">
                <a:solidFill>
                  <a:srgbClr val="231F20"/>
                </a:solidFill>
                <a:latin typeface="Lucida Sans"/>
                <a:cs typeface="Lucida Sans"/>
              </a:rPr>
              <a:t>on </a:t>
            </a:r>
            <a:r>
              <a:rPr sz="700" spc="-5" dirty="0">
                <a:solidFill>
                  <a:srgbClr val="231F20"/>
                </a:solidFill>
                <a:latin typeface="Lucida Sans"/>
                <a:cs typeface="Lucida Sans"/>
              </a:rPr>
              <a:t>January </a:t>
            </a:r>
            <a:r>
              <a:rPr sz="700" spc="-25" dirty="0">
                <a:solidFill>
                  <a:srgbClr val="231F20"/>
                </a:solidFill>
                <a:latin typeface="Lucida Sans"/>
                <a:cs typeface="Lucida Sans"/>
              </a:rPr>
              <a:t>8, 2021. </a:t>
            </a:r>
            <a:r>
              <a:rPr sz="700" spc="-40" dirty="0">
                <a:solidFill>
                  <a:srgbClr val="231F20"/>
                </a:solidFill>
                <a:latin typeface="Lucida Sans"/>
                <a:cs typeface="Lucida Sans"/>
              </a:rPr>
              <a:t>CDC </a:t>
            </a:r>
            <a:r>
              <a:rPr sz="700" spc="15" dirty="0">
                <a:solidFill>
                  <a:srgbClr val="231F20"/>
                </a:solidFill>
                <a:latin typeface="Lucida Sans"/>
                <a:cs typeface="Lucida Sans"/>
              </a:rPr>
              <a:t>WONDER </a:t>
            </a:r>
            <a:r>
              <a:rPr sz="700" spc="-10" dirty="0">
                <a:solidFill>
                  <a:srgbClr val="231F20"/>
                </a:solidFill>
                <a:latin typeface="Lucida Sans"/>
                <a:cs typeface="Lucida Sans"/>
              </a:rPr>
              <a:t>data </a:t>
            </a:r>
            <a:r>
              <a:rPr sz="700" spc="-15" dirty="0">
                <a:solidFill>
                  <a:srgbClr val="231F20"/>
                </a:solidFill>
                <a:latin typeface="Lucida Sans"/>
                <a:cs typeface="Lucida Sans"/>
              </a:rPr>
              <a:t>set documentation </a:t>
            </a:r>
            <a:r>
              <a:rPr sz="700" spc="-10" dirty="0">
                <a:solidFill>
                  <a:srgbClr val="231F20"/>
                </a:solidFill>
                <a:latin typeface="Lucida Sans"/>
                <a:cs typeface="Lucida Sans"/>
              </a:rPr>
              <a:t>and </a:t>
            </a:r>
            <a:r>
              <a:rPr sz="700" spc="-20" dirty="0">
                <a:solidFill>
                  <a:srgbClr val="231F20"/>
                </a:solidFill>
                <a:latin typeface="Lucida Sans"/>
                <a:cs typeface="Lucida Sans"/>
              </a:rPr>
              <a:t>technical </a:t>
            </a:r>
            <a:r>
              <a:rPr sz="700" spc="-15" dirty="0">
                <a:solidFill>
                  <a:srgbClr val="231F20"/>
                </a:solidFill>
                <a:latin typeface="Lucida Sans"/>
                <a:cs typeface="Lucida Sans"/>
              </a:rPr>
              <a:t>methods  can </a:t>
            </a:r>
            <a:r>
              <a:rPr sz="700" spc="-10" dirty="0">
                <a:solidFill>
                  <a:srgbClr val="231F20"/>
                </a:solidFill>
                <a:latin typeface="Lucida Sans"/>
                <a:cs typeface="Lucida Sans"/>
              </a:rPr>
              <a:t>be </a:t>
            </a:r>
            <a:r>
              <a:rPr sz="700" spc="-15" dirty="0">
                <a:solidFill>
                  <a:srgbClr val="231F20"/>
                </a:solidFill>
                <a:latin typeface="Lucida Sans"/>
                <a:cs typeface="Lucida Sans"/>
              </a:rPr>
              <a:t>accessed </a:t>
            </a:r>
            <a:r>
              <a:rPr sz="700" spc="-5" dirty="0">
                <a:solidFill>
                  <a:srgbClr val="231F20"/>
                </a:solidFill>
                <a:latin typeface="Lucida Sans"/>
                <a:cs typeface="Lucida Sans"/>
              </a:rPr>
              <a:t>at</a:t>
            </a:r>
            <a:r>
              <a:rPr sz="700" spc="-155" dirty="0">
                <a:solidFill>
                  <a:srgbClr val="231F20"/>
                </a:solidFill>
                <a:latin typeface="Lucida Sans"/>
                <a:cs typeface="Lucida Sans"/>
              </a:rPr>
              <a:t> </a:t>
            </a:r>
            <a:r>
              <a:rPr sz="700" u="sng" spc="-35" dirty="0">
                <a:solidFill>
                  <a:srgbClr val="205E9E"/>
                </a:solidFill>
                <a:uFill>
                  <a:solidFill>
                    <a:srgbClr val="205E9E"/>
                  </a:solidFill>
                </a:uFill>
                <a:latin typeface="Lucida Sans"/>
                <a:cs typeface="Lucida Sans"/>
                <a:hlinkClick r:id="rId5"/>
              </a:rPr>
              <a:t>https://wonder.cdc.gov/wonder/help/mcd.html#</a:t>
            </a:r>
            <a:r>
              <a:rPr sz="700" spc="-35" dirty="0">
                <a:solidFill>
                  <a:srgbClr val="231F20"/>
                </a:solidFill>
                <a:latin typeface="Lucida Sans"/>
                <a:cs typeface="Lucida Sans"/>
              </a:rPr>
              <a:t>.</a:t>
            </a:r>
            <a:endParaRPr sz="700">
              <a:latin typeface="Lucida Sans"/>
              <a:cs typeface="Lucida Sans"/>
            </a:endParaRPr>
          </a:p>
          <a:p>
            <a:pPr marL="12700" marR="5080">
              <a:lnSpc>
                <a:spcPct val="107100"/>
              </a:lnSpc>
              <a:spcBef>
                <a:spcPts val="490"/>
              </a:spcBef>
            </a:pPr>
            <a:r>
              <a:rPr sz="700" spc="-5" dirty="0">
                <a:solidFill>
                  <a:srgbClr val="231F20"/>
                </a:solidFill>
                <a:latin typeface="Lucida Sans"/>
                <a:cs typeface="Lucida Sans"/>
              </a:rPr>
              <a:t>*</a:t>
            </a:r>
            <a:r>
              <a:rPr sz="700" spc="-150" dirty="0">
                <a:solidFill>
                  <a:srgbClr val="231F20"/>
                </a:solidFill>
                <a:latin typeface="Lucida Sans"/>
                <a:cs typeface="Lucida Sans"/>
              </a:rPr>
              <a:t> </a:t>
            </a:r>
            <a:r>
              <a:rPr sz="700" spc="-5" dirty="0">
                <a:solidFill>
                  <a:srgbClr val="231F20"/>
                </a:solidFill>
                <a:latin typeface="Lucida Sans"/>
                <a:cs typeface="Lucida Sans"/>
              </a:rPr>
              <a:t>Rates</a:t>
            </a:r>
            <a:r>
              <a:rPr sz="700" spc="10" dirty="0">
                <a:solidFill>
                  <a:srgbClr val="231F20"/>
                </a:solidFill>
                <a:latin typeface="Lucida Sans"/>
                <a:cs typeface="Lucida Sans"/>
              </a:rPr>
              <a:t> </a:t>
            </a:r>
            <a:r>
              <a:rPr sz="700" spc="-15" dirty="0">
                <a:solidFill>
                  <a:srgbClr val="231F20"/>
                </a:solidFill>
                <a:latin typeface="Lucida Sans"/>
                <a:cs typeface="Lucida Sans"/>
              </a:rPr>
              <a:t>for</a:t>
            </a:r>
            <a:r>
              <a:rPr sz="700" spc="-20" dirty="0">
                <a:solidFill>
                  <a:srgbClr val="231F20"/>
                </a:solidFill>
                <a:latin typeface="Lucida Sans"/>
                <a:cs typeface="Lucida Sans"/>
              </a:rPr>
              <a:t> </a:t>
            </a:r>
            <a:r>
              <a:rPr sz="700" spc="-25" dirty="0">
                <a:solidFill>
                  <a:srgbClr val="231F20"/>
                </a:solidFill>
                <a:latin typeface="Lucida Sans"/>
                <a:cs typeface="Lucida Sans"/>
              </a:rPr>
              <a:t>race/ethnicity,</a:t>
            </a:r>
            <a:r>
              <a:rPr sz="700" spc="-75" dirty="0">
                <a:solidFill>
                  <a:srgbClr val="231F20"/>
                </a:solidFill>
                <a:latin typeface="Lucida Sans"/>
                <a:cs typeface="Lucida Sans"/>
              </a:rPr>
              <a:t> </a:t>
            </a:r>
            <a:r>
              <a:rPr sz="700" spc="-45" dirty="0">
                <a:solidFill>
                  <a:srgbClr val="231F20"/>
                </a:solidFill>
                <a:latin typeface="Lucida Sans"/>
                <a:cs typeface="Lucida Sans"/>
              </a:rPr>
              <a:t>sex,</a:t>
            </a:r>
            <a:r>
              <a:rPr sz="700" spc="-50" dirty="0">
                <a:solidFill>
                  <a:srgbClr val="231F20"/>
                </a:solidFill>
                <a:latin typeface="Lucida Sans"/>
                <a:cs typeface="Lucida Sans"/>
              </a:rPr>
              <a:t> </a:t>
            </a:r>
            <a:r>
              <a:rPr sz="700" spc="-10" dirty="0">
                <a:solidFill>
                  <a:srgbClr val="231F20"/>
                </a:solidFill>
                <a:latin typeface="Lucida Sans"/>
                <a:cs typeface="Lucida Sans"/>
              </a:rPr>
              <a:t>and</a:t>
            </a:r>
            <a:r>
              <a:rPr sz="700" spc="-20" dirty="0">
                <a:solidFill>
                  <a:srgbClr val="231F20"/>
                </a:solidFill>
                <a:latin typeface="Lucida Sans"/>
                <a:cs typeface="Lucida Sans"/>
              </a:rPr>
              <a:t> </a:t>
            </a:r>
            <a:r>
              <a:rPr sz="700" spc="-5" dirty="0">
                <a:solidFill>
                  <a:srgbClr val="231F20"/>
                </a:solidFill>
                <a:latin typeface="Lucida Sans"/>
                <a:cs typeface="Lucida Sans"/>
              </a:rPr>
              <a:t>the</a:t>
            </a:r>
            <a:r>
              <a:rPr sz="700" spc="-25" dirty="0">
                <a:solidFill>
                  <a:srgbClr val="231F20"/>
                </a:solidFill>
                <a:latin typeface="Lucida Sans"/>
                <a:cs typeface="Lucida Sans"/>
              </a:rPr>
              <a:t> overall</a:t>
            </a:r>
            <a:r>
              <a:rPr sz="700" spc="-30" dirty="0">
                <a:solidFill>
                  <a:srgbClr val="231F20"/>
                </a:solidFill>
                <a:latin typeface="Lucida Sans"/>
                <a:cs typeface="Lucida Sans"/>
              </a:rPr>
              <a:t> </a:t>
            </a:r>
            <a:r>
              <a:rPr sz="700" spc="-10" dirty="0">
                <a:solidFill>
                  <a:srgbClr val="231F20"/>
                </a:solidFill>
                <a:latin typeface="Lucida Sans"/>
                <a:cs typeface="Lucida Sans"/>
              </a:rPr>
              <a:t>total</a:t>
            </a:r>
            <a:r>
              <a:rPr sz="700" spc="-55" dirty="0">
                <a:solidFill>
                  <a:srgbClr val="231F20"/>
                </a:solidFill>
                <a:latin typeface="Lucida Sans"/>
                <a:cs typeface="Lucida Sans"/>
              </a:rPr>
              <a:t> </a:t>
            </a:r>
            <a:r>
              <a:rPr sz="700" spc="-15" dirty="0">
                <a:solidFill>
                  <a:srgbClr val="231F20"/>
                </a:solidFill>
                <a:latin typeface="Lucida Sans"/>
                <a:cs typeface="Lucida Sans"/>
              </a:rPr>
              <a:t>are</a:t>
            </a:r>
            <a:r>
              <a:rPr sz="700" spc="-25" dirty="0">
                <a:solidFill>
                  <a:srgbClr val="231F20"/>
                </a:solidFill>
                <a:latin typeface="Lucida Sans"/>
                <a:cs typeface="Lucida Sans"/>
              </a:rPr>
              <a:t> </a:t>
            </a:r>
            <a:r>
              <a:rPr sz="700" spc="-15" dirty="0">
                <a:solidFill>
                  <a:srgbClr val="231F20"/>
                </a:solidFill>
                <a:latin typeface="Lucida Sans"/>
                <a:cs typeface="Lucida Sans"/>
              </a:rPr>
              <a:t>age-adjusted</a:t>
            </a:r>
            <a:r>
              <a:rPr sz="700" spc="25" dirty="0">
                <a:solidFill>
                  <a:srgbClr val="231F20"/>
                </a:solidFill>
                <a:latin typeface="Lucida Sans"/>
                <a:cs typeface="Lucida Sans"/>
              </a:rPr>
              <a:t> </a:t>
            </a:r>
            <a:r>
              <a:rPr sz="700" spc="-15" dirty="0">
                <a:solidFill>
                  <a:srgbClr val="231F20"/>
                </a:solidFill>
                <a:latin typeface="Lucida Sans"/>
                <a:cs typeface="Lucida Sans"/>
              </a:rPr>
              <a:t>per</a:t>
            </a:r>
            <a:r>
              <a:rPr sz="700" dirty="0">
                <a:solidFill>
                  <a:srgbClr val="231F20"/>
                </a:solidFill>
                <a:latin typeface="Lucida Sans"/>
                <a:cs typeface="Lucida Sans"/>
              </a:rPr>
              <a:t> </a:t>
            </a:r>
            <a:r>
              <a:rPr sz="700" spc="-30" dirty="0">
                <a:solidFill>
                  <a:srgbClr val="231F20"/>
                </a:solidFill>
                <a:latin typeface="Lucida Sans"/>
                <a:cs typeface="Lucida Sans"/>
              </a:rPr>
              <a:t>100,000</a:t>
            </a:r>
            <a:r>
              <a:rPr sz="700" spc="-95" dirty="0">
                <a:solidFill>
                  <a:srgbClr val="231F20"/>
                </a:solidFill>
                <a:latin typeface="Lucida Sans"/>
                <a:cs typeface="Lucida Sans"/>
              </a:rPr>
              <a:t> </a:t>
            </a:r>
            <a:r>
              <a:rPr sz="700" spc="20" dirty="0">
                <a:solidFill>
                  <a:srgbClr val="231F20"/>
                </a:solidFill>
                <a:latin typeface="Lucida Sans"/>
                <a:cs typeface="Lucida Sans"/>
              </a:rPr>
              <a:t>US</a:t>
            </a:r>
            <a:r>
              <a:rPr sz="700" spc="55" dirty="0">
                <a:solidFill>
                  <a:srgbClr val="231F20"/>
                </a:solidFill>
                <a:latin typeface="Lucida Sans"/>
                <a:cs typeface="Lucida Sans"/>
              </a:rPr>
              <a:t> </a:t>
            </a:r>
            <a:r>
              <a:rPr sz="700" spc="-15" dirty="0">
                <a:solidFill>
                  <a:srgbClr val="231F20"/>
                </a:solidFill>
                <a:latin typeface="Lucida Sans"/>
                <a:cs typeface="Lucida Sans"/>
              </a:rPr>
              <a:t>standard</a:t>
            </a:r>
            <a:r>
              <a:rPr sz="700" spc="-25" dirty="0">
                <a:solidFill>
                  <a:srgbClr val="231F20"/>
                </a:solidFill>
                <a:latin typeface="Lucida Sans"/>
                <a:cs typeface="Lucida Sans"/>
              </a:rPr>
              <a:t> population</a:t>
            </a:r>
            <a:r>
              <a:rPr sz="700" spc="-45" dirty="0">
                <a:solidFill>
                  <a:srgbClr val="231F20"/>
                </a:solidFill>
                <a:latin typeface="Lucida Sans"/>
                <a:cs typeface="Lucida Sans"/>
              </a:rPr>
              <a:t> </a:t>
            </a:r>
            <a:r>
              <a:rPr sz="700" spc="-25" dirty="0">
                <a:solidFill>
                  <a:srgbClr val="231F20"/>
                </a:solidFill>
                <a:latin typeface="Lucida Sans"/>
                <a:cs typeface="Lucida Sans"/>
              </a:rPr>
              <a:t>during</a:t>
            </a:r>
            <a:r>
              <a:rPr sz="700" spc="-10" dirty="0">
                <a:solidFill>
                  <a:srgbClr val="231F20"/>
                </a:solidFill>
                <a:latin typeface="Lucida Sans"/>
                <a:cs typeface="Lucida Sans"/>
              </a:rPr>
              <a:t> </a:t>
            </a:r>
            <a:r>
              <a:rPr sz="700" spc="-25" dirty="0">
                <a:solidFill>
                  <a:srgbClr val="231F20"/>
                </a:solidFill>
                <a:latin typeface="Lucida Sans"/>
                <a:cs typeface="Lucida Sans"/>
              </a:rPr>
              <a:t>2000</a:t>
            </a:r>
            <a:r>
              <a:rPr sz="700" spc="-65" dirty="0">
                <a:solidFill>
                  <a:srgbClr val="231F20"/>
                </a:solidFill>
                <a:latin typeface="Lucida Sans"/>
                <a:cs typeface="Lucida Sans"/>
              </a:rPr>
              <a:t> </a:t>
            </a:r>
            <a:r>
              <a:rPr sz="700" spc="-15" dirty="0">
                <a:solidFill>
                  <a:srgbClr val="231F20"/>
                </a:solidFill>
                <a:latin typeface="Lucida Sans"/>
                <a:cs typeface="Lucida Sans"/>
              </a:rPr>
              <a:t>by</a:t>
            </a:r>
            <a:r>
              <a:rPr sz="700" spc="-30" dirty="0">
                <a:solidFill>
                  <a:srgbClr val="231F20"/>
                </a:solidFill>
                <a:latin typeface="Lucida Sans"/>
                <a:cs typeface="Lucida Sans"/>
              </a:rPr>
              <a:t> </a:t>
            </a:r>
            <a:r>
              <a:rPr sz="700" spc="-20" dirty="0">
                <a:solidFill>
                  <a:srgbClr val="231F20"/>
                </a:solidFill>
                <a:latin typeface="Lucida Sans"/>
                <a:cs typeface="Lucida Sans"/>
              </a:rPr>
              <a:t>using</a:t>
            </a:r>
            <a:r>
              <a:rPr sz="700" spc="-75" dirty="0">
                <a:solidFill>
                  <a:srgbClr val="231F20"/>
                </a:solidFill>
                <a:latin typeface="Lucida Sans"/>
                <a:cs typeface="Lucida Sans"/>
              </a:rPr>
              <a:t> </a:t>
            </a:r>
            <a:r>
              <a:rPr sz="700" spc="-5" dirty="0">
                <a:solidFill>
                  <a:srgbClr val="231F20"/>
                </a:solidFill>
                <a:latin typeface="Lucida Sans"/>
                <a:cs typeface="Lucida Sans"/>
              </a:rPr>
              <a:t>the</a:t>
            </a:r>
            <a:r>
              <a:rPr sz="700" spc="-20" dirty="0">
                <a:solidFill>
                  <a:srgbClr val="231F20"/>
                </a:solidFill>
                <a:latin typeface="Lucida Sans"/>
                <a:cs typeface="Lucida Sans"/>
              </a:rPr>
              <a:t> </a:t>
            </a:r>
            <a:r>
              <a:rPr sz="700" spc="-25" dirty="0">
                <a:solidFill>
                  <a:srgbClr val="231F20"/>
                </a:solidFill>
                <a:latin typeface="Lucida Sans"/>
                <a:cs typeface="Lucida Sans"/>
              </a:rPr>
              <a:t>following</a:t>
            </a:r>
            <a:r>
              <a:rPr sz="700" spc="-45" dirty="0">
                <a:solidFill>
                  <a:srgbClr val="231F20"/>
                </a:solidFill>
                <a:latin typeface="Lucida Sans"/>
                <a:cs typeface="Lucida Sans"/>
              </a:rPr>
              <a:t> </a:t>
            </a:r>
            <a:r>
              <a:rPr sz="700" spc="-20" dirty="0">
                <a:solidFill>
                  <a:srgbClr val="231F20"/>
                </a:solidFill>
                <a:latin typeface="Lucida Sans"/>
                <a:cs typeface="Lucida Sans"/>
              </a:rPr>
              <a:t>age</a:t>
            </a:r>
            <a:r>
              <a:rPr sz="700" spc="-50" dirty="0">
                <a:solidFill>
                  <a:srgbClr val="231F20"/>
                </a:solidFill>
                <a:latin typeface="Lucida Sans"/>
                <a:cs typeface="Lucida Sans"/>
              </a:rPr>
              <a:t> </a:t>
            </a:r>
            <a:r>
              <a:rPr sz="700" spc="-30" dirty="0">
                <a:solidFill>
                  <a:srgbClr val="231F20"/>
                </a:solidFill>
                <a:latin typeface="Lucida Sans"/>
                <a:cs typeface="Lucida Sans"/>
              </a:rPr>
              <a:t>group </a:t>
            </a:r>
            <a:r>
              <a:rPr sz="700" spc="-20" dirty="0">
                <a:solidFill>
                  <a:srgbClr val="231F20"/>
                </a:solidFill>
                <a:latin typeface="Lucida Sans"/>
                <a:cs typeface="Lucida Sans"/>
              </a:rPr>
              <a:t>distribution</a:t>
            </a:r>
            <a:r>
              <a:rPr sz="700" spc="-45" dirty="0">
                <a:solidFill>
                  <a:srgbClr val="231F20"/>
                </a:solidFill>
                <a:latin typeface="Lucida Sans"/>
                <a:cs typeface="Lucida Sans"/>
              </a:rPr>
              <a:t> </a:t>
            </a:r>
            <a:r>
              <a:rPr sz="700" spc="-15" dirty="0">
                <a:solidFill>
                  <a:srgbClr val="231F20"/>
                </a:solidFill>
                <a:latin typeface="Lucida Sans"/>
                <a:cs typeface="Lucida Sans"/>
              </a:rPr>
              <a:t>(in  </a:t>
            </a:r>
            <a:r>
              <a:rPr sz="700" spc="-25" dirty="0">
                <a:solidFill>
                  <a:srgbClr val="231F20"/>
                </a:solidFill>
                <a:latin typeface="Lucida Sans"/>
                <a:cs typeface="Lucida Sans"/>
              </a:rPr>
              <a:t>years): </a:t>
            </a:r>
            <a:r>
              <a:rPr sz="700" spc="-30" dirty="0">
                <a:solidFill>
                  <a:srgbClr val="231F20"/>
                </a:solidFill>
                <a:latin typeface="Lucida Sans"/>
                <a:cs typeface="Lucida Sans"/>
              </a:rPr>
              <a:t>&lt;1, </a:t>
            </a:r>
            <a:r>
              <a:rPr sz="700" spc="-5" dirty="0">
                <a:solidFill>
                  <a:srgbClr val="231F20"/>
                </a:solidFill>
                <a:latin typeface="Lucida Sans"/>
                <a:cs typeface="Lucida Sans"/>
              </a:rPr>
              <a:t>1–4, </a:t>
            </a:r>
            <a:r>
              <a:rPr sz="700" spc="-15" dirty="0">
                <a:solidFill>
                  <a:srgbClr val="231F20"/>
                </a:solidFill>
                <a:latin typeface="Lucida Sans"/>
                <a:cs typeface="Lucida Sans"/>
              </a:rPr>
              <a:t>5–14, 15–24, 25–34, 35–44, 45–54, 55–64, 65–74, 75–84, </a:t>
            </a:r>
            <a:r>
              <a:rPr sz="700" spc="-10" dirty="0">
                <a:solidFill>
                  <a:srgbClr val="231F20"/>
                </a:solidFill>
                <a:latin typeface="Lucida Sans"/>
                <a:cs typeface="Lucida Sans"/>
              </a:rPr>
              <a:t>and </a:t>
            </a:r>
            <a:r>
              <a:rPr sz="700" spc="-30" dirty="0">
                <a:solidFill>
                  <a:srgbClr val="231F20"/>
                </a:solidFill>
                <a:latin typeface="Lucida Sans"/>
                <a:cs typeface="Lucida Sans"/>
              </a:rPr>
              <a:t>≥85. </a:t>
            </a:r>
            <a:r>
              <a:rPr sz="700" spc="-5" dirty="0">
                <a:solidFill>
                  <a:srgbClr val="231F20"/>
                </a:solidFill>
                <a:latin typeface="Lucida Sans"/>
                <a:cs typeface="Lucida Sans"/>
              </a:rPr>
              <a:t>For </a:t>
            </a:r>
            <a:r>
              <a:rPr sz="700" spc="-15" dirty="0">
                <a:solidFill>
                  <a:srgbClr val="231F20"/>
                </a:solidFill>
                <a:latin typeface="Lucida Sans"/>
                <a:cs typeface="Lucida Sans"/>
              </a:rPr>
              <a:t>age-adjusted death </a:t>
            </a:r>
            <a:r>
              <a:rPr sz="700" spc="-25" dirty="0">
                <a:solidFill>
                  <a:srgbClr val="231F20"/>
                </a:solidFill>
                <a:latin typeface="Lucida Sans"/>
                <a:cs typeface="Lucida Sans"/>
              </a:rPr>
              <a:t>rates, </a:t>
            </a:r>
            <a:r>
              <a:rPr sz="700" spc="-5" dirty="0">
                <a:solidFill>
                  <a:srgbClr val="231F20"/>
                </a:solidFill>
                <a:latin typeface="Lucida Sans"/>
                <a:cs typeface="Lucida Sans"/>
              </a:rPr>
              <a:t>the </a:t>
            </a:r>
            <a:r>
              <a:rPr sz="700" spc="-15" dirty="0">
                <a:solidFill>
                  <a:srgbClr val="231F20"/>
                </a:solidFill>
                <a:latin typeface="Lucida Sans"/>
                <a:cs typeface="Lucida Sans"/>
              </a:rPr>
              <a:t>age-specific death </a:t>
            </a:r>
            <a:r>
              <a:rPr sz="700" spc="-10" dirty="0">
                <a:solidFill>
                  <a:srgbClr val="231F20"/>
                </a:solidFill>
                <a:latin typeface="Lucida Sans"/>
                <a:cs typeface="Lucida Sans"/>
              </a:rPr>
              <a:t>rate is </a:t>
            </a:r>
            <a:r>
              <a:rPr sz="700" spc="-30" dirty="0">
                <a:solidFill>
                  <a:srgbClr val="231F20"/>
                </a:solidFill>
                <a:latin typeface="Lucida Sans"/>
                <a:cs typeface="Lucida Sans"/>
              </a:rPr>
              <a:t>rounded </a:t>
            </a:r>
            <a:r>
              <a:rPr sz="700" spc="-5" dirty="0">
                <a:solidFill>
                  <a:srgbClr val="231F20"/>
                </a:solidFill>
                <a:latin typeface="Lucida Sans"/>
                <a:cs typeface="Lucida Sans"/>
              </a:rPr>
              <a:t>to 1 </a:t>
            </a:r>
            <a:r>
              <a:rPr sz="700" spc="-25" dirty="0">
                <a:solidFill>
                  <a:srgbClr val="231F20"/>
                </a:solidFill>
                <a:latin typeface="Lucida Sans"/>
                <a:cs typeface="Lucida Sans"/>
              </a:rPr>
              <a:t>decimal  </a:t>
            </a:r>
            <a:r>
              <a:rPr sz="700" spc="-20" dirty="0">
                <a:solidFill>
                  <a:srgbClr val="231F20"/>
                </a:solidFill>
                <a:latin typeface="Lucida Sans"/>
                <a:cs typeface="Lucida Sans"/>
              </a:rPr>
              <a:t>place </a:t>
            </a:r>
            <a:r>
              <a:rPr sz="700" spc="-15" dirty="0">
                <a:solidFill>
                  <a:srgbClr val="231F20"/>
                </a:solidFill>
                <a:latin typeface="Lucida Sans"/>
                <a:cs typeface="Lucida Sans"/>
              </a:rPr>
              <a:t>before </a:t>
            </a:r>
            <a:r>
              <a:rPr sz="700" spc="-25" dirty="0">
                <a:solidFill>
                  <a:srgbClr val="231F20"/>
                </a:solidFill>
                <a:latin typeface="Lucida Sans"/>
                <a:cs typeface="Lucida Sans"/>
              </a:rPr>
              <a:t>proceeding </a:t>
            </a:r>
            <a:r>
              <a:rPr sz="700" spc="-5" dirty="0">
                <a:solidFill>
                  <a:srgbClr val="231F20"/>
                </a:solidFill>
                <a:latin typeface="Lucida Sans"/>
                <a:cs typeface="Lucida Sans"/>
              </a:rPr>
              <a:t>to the </a:t>
            </a:r>
            <a:r>
              <a:rPr sz="700" spc="-25" dirty="0">
                <a:solidFill>
                  <a:srgbClr val="231F20"/>
                </a:solidFill>
                <a:latin typeface="Lucida Sans"/>
                <a:cs typeface="Lucida Sans"/>
              </a:rPr>
              <a:t>next </a:t>
            </a:r>
            <a:r>
              <a:rPr sz="700" spc="-10" dirty="0">
                <a:solidFill>
                  <a:srgbClr val="231F20"/>
                </a:solidFill>
                <a:latin typeface="Lucida Sans"/>
                <a:cs typeface="Lucida Sans"/>
              </a:rPr>
              <a:t>step in </a:t>
            </a:r>
            <a:r>
              <a:rPr sz="700" spc="-5" dirty="0">
                <a:solidFill>
                  <a:srgbClr val="231F20"/>
                </a:solidFill>
                <a:latin typeface="Lucida Sans"/>
                <a:cs typeface="Lucida Sans"/>
              </a:rPr>
              <a:t>the </a:t>
            </a:r>
            <a:r>
              <a:rPr sz="700" spc="-25" dirty="0">
                <a:solidFill>
                  <a:srgbClr val="231F20"/>
                </a:solidFill>
                <a:latin typeface="Lucida Sans"/>
                <a:cs typeface="Lucida Sans"/>
              </a:rPr>
              <a:t>calculation </a:t>
            </a:r>
            <a:r>
              <a:rPr sz="700" spc="-15" dirty="0">
                <a:solidFill>
                  <a:srgbClr val="231F20"/>
                </a:solidFill>
                <a:latin typeface="Lucida Sans"/>
                <a:cs typeface="Lucida Sans"/>
              </a:rPr>
              <a:t>of age-adjusted death rates for </a:t>
            </a:r>
            <a:r>
              <a:rPr sz="700" spc="-10" dirty="0">
                <a:solidFill>
                  <a:srgbClr val="231F20"/>
                </a:solidFill>
                <a:latin typeface="Lucida Sans"/>
                <a:cs typeface="Lucida Sans"/>
              </a:rPr>
              <a:t>NCHS </a:t>
            </a:r>
            <a:r>
              <a:rPr sz="700" spc="-15" dirty="0">
                <a:solidFill>
                  <a:srgbClr val="231F20"/>
                </a:solidFill>
                <a:latin typeface="Lucida Sans"/>
                <a:cs typeface="Lucida Sans"/>
              </a:rPr>
              <a:t>Multiple </a:t>
            </a:r>
            <a:r>
              <a:rPr sz="700" spc="-30" dirty="0">
                <a:solidFill>
                  <a:srgbClr val="231F20"/>
                </a:solidFill>
                <a:latin typeface="Lucida Sans"/>
                <a:cs typeface="Lucida Sans"/>
              </a:rPr>
              <a:t>Cause </a:t>
            </a:r>
            <a:r>
              <a:rPr sz="700" spc="-15" dirty="0">
                <a:solidFill>
                  <a:srgbClr val="231F20"/>
                </a:solidFill>
                <a:latin typeface="Lucida Sans"/>
                <a:cs typeface="Lucida Sans"/>
              </a:rPr>
              <a:t>of Death </a:t>
            </a:r>
            <a:r>
              <a:rPr sz="700" spc="-20" dirty="0">
                <a:solidFill>
                  <a:srgbClr val="231F20"/>
                </a:solidFill>
                <a:latin typeface="Lucida Sans"/>
                <a:cs typeface="Lucida Sans"/>
              </a:rPr>
              <a:t>on </a:t>
            </a:r>
            <a:r>
              <a:rPr sz="700" spc="-40" dirty="0">
                <a:solidFill>
                  <a:srgbClr val="231F20"/>
                </a:solidFill>
                <a:latin typeface="Lucida Sans"/>
                <a:cs typeface="Lucida Sans"/>
              </a:rPr>
              <a:t>CDC </a:t>
            </a:r>
            <a:r>
              <a:rPr sz="700" dirty="0">
                <a:solidFill>
                  <a:srgbClr val="231F20"/>
                </a:solidFill>
                <a:latin typeface="Lucida Sans"/>
                <a:cs typeface="Lucida Sans"/>
              </a:rPr>
              <a:t>WONDER. </a:t>
            </a:r>
            <a:r>
              <a:rPr sz="700" spc="-25" dirty="0">
                <a:solidFill>
                  <a:srgbClr val="231F20"/>
                </a:solidFill>
                <a:latin typeface="Lucida Sans"/>
                <a:cs typeface="Lucida Sans"/>
              </a:rPr>
              <a:t>This rounding </a:t>
            </a:r>
            <a:r>
              <a:rPr sz="700" spc="-10" dirty="0">
                <a:solidFill>
                  <a:srgbClr val="231F20"/>
                </a:solidFill>
                <a:latin typeface="Lucida Sans"/>
                <a:cs typeface="Lucida Sans"/>
              </a:rPr>
              <a:t>step </a:t>
            </a:r>
            <a:r>
              <a:rPr sz="700" spc="-20" dirty="0">
                <a:solidFill>
                  <a:srgbClr val="231F20"/>
                </a:solidFill>
                <a:latin typeface="Lucida Sans"/>
                <a:cs typeface="Lucida Sans"/>
              </a:rPr>
              <a:t>might  </a:t>
            </a:r>
            <a:r>
              <a:rPr sz="700" spc="-15" dirty="0">
                <a:solidFill>
                  <a:srgbClr val="231F20"/>
                </a:solidFill>
                <a:latin typeface="Lucida Sans"/>
                <a:cs typeface="Lucida Sans"/>
              </a:rPr>
              <a:t>affect</a:t>
            </a:r>
            <a:r>
              <a:rPr sz="700" spc="-40" dirty="0">
                <a:solidFill>
                  <a:srgbClr val="231F20"/>
                </a:solidFill>
                <a:latin typeface="Lucida Sans"/>
                <a:cs typeface="Lucida Sans"/>
              </a:rPr>
              <a:t> </a:t>
            </a:r>
            <a:r>
              <a:rPr sz="700" spc="-5" dirty="0">
                <a:solidFill>
                  <a:srgbClr val="231F20"/>
                </a:solidFill>
                <a:latin typeface="Lucida Sans"/>
                <a:cs typeface="Lucida Sans"/>
              </a:rPr>
              <a:t>the</a:t>
            </a:r>
            <a:r>
              <a:rPr sz="700" spc="-60" dirty="0">
                <a:solidFill>
                  <a:srgbClr val="231F20"/>
                </a:solidFill>
                <a:latin typeface="Lucida Sans"/>
                <a:cs typeface="Lucida Sans"/>
              </a:rPr>
              <a:t> </a:t>
            </a:r>
            <a:r>
              <a:rPr sz="700" spc="-25" dirty="0">
                <a:solidFill>
                  <a:srgbClr val="231F20"/>
                </a:solidFill>
                <a:latin typeface="Lucida Sans"/>
                <a:cs typeface="Lucida Sans"/>
              </a:rPr>
              <a:t>precision</a:t>
            </a:r>
            <a:r>
              <a:rPr sz="700" spc="-30" dirty="0">
                <a:solidFill>
                  <a:srgbClr val="231F20"/>
                </a:solidFill>
                <a:latin typeface="Lucida Sans"/>
                <a:cs typeface="Lucida Sans"/>
              </a:rPr>
              <a:t> </a:t>
            </a:r>
            <a:r>
              <a:rPr sz="700" spc="-15" dirty="0">
                <a:solidFill>
                  <a:srgbClr val="231F20"/>
                </a:solidFill>
                <a:latin typeface="Lucida Sans"/>
                <a:cs typeface="Lucida Sans"/>
              </a:rPr>
              <a:t>of</a:t>
            </a:r>
            <a:r>
              <a:rPr sz="700" spc="-60" dirty="0">
                <a:solidFill>
                  <a:srgbClr val="231F20"/>
                </a:solidFill>
                <a:latin typeface="Lucida Sans"/>
                <a:cs typeface="Lucida Sans"/>
              </a:rPr>
              <a:t> </a:t>
            </a:r>
            <a:r>
              <a:rPr sz="700" spc="-15" dirty="0">
                <a:solidFill>
                  <a:srgbClr val="231F20"/>
                </a:solidFill>
                <a:latin typeface="Lucida Sans"/>
                <a:cs typeface="Lucida Sans"/>
              </a:rPr>
              <a:t>rates</a:t>
            </a:r>
            <a:r>
              <a:rPr sz="700" spc="-40" dirty="0">
                <a:solidFill>
                  <a:srgbClr val="231F20"/>
                </a:solidFill>
                <a:latin typeface="Lucida Sans"/>
                <a:cs typeface="Lucida Sans"/>
              </a:rPr>
              <a:t> </a:t>
            </a:r>
            <a:r>
              <a:rPr sz="700" spc="-25" dirty="0">
                <a:solidFill>
                  <a:srgbClr val="231F20"/>
                </a:solidFill>
                <a:latin typeface="Lucida Sans"/>
                <a:cs typeface="Lucida Sans"/>
              </a:rPr>
              <a:t>calculated</a:t>
            </a:r>
            <a:r>
              <a:rPr sz="700" spc="-35" dirty="0">
                <a:solidFill>
                  <a:srgbClr val="231F20"/>
                </a:solidFill>
                <a:latin typeface="Lucida Sans"/>
                <a:cs typeface="Lucida Sans"/>
              </a:rPr>
              <a:t> </a:t>
            </a:r>
            <a:r>
              <a:rPr sz="700" spc="-15" dirty="0">
                <a:solidFill>
                  <a:srgbClr val="231F20"/>
                </a:solidFill>
                <a:latin typeface="Lucida Sans"/>
                <a:cs typeface="Lucida Sans"/>
              </a:rPr>
              <a:t>for</a:t>
            </a:r>
            <a:r>
              <a:rPr sz="700" spc="-60" dirty="0">
                <a:solidFill>
                  <a:srgbClr val="231F20"/>
                </a:solidFill>
                <a:latin typeface="Lucida Sans"/>
                <a:cs typeface="Lucida Sans"/>
              </a:rPr>
              <a:t> </a:t>
            </a:r>
            <a:r>
              <a:rPr sz="700" spc="-20" dirty="0">
                <a:solidFill>
                  <a:srgbClr val="231F20"/>
                </a:solidFill>
                <a:latin typeface="Lucida Sans"/>
                <a:cs typeface="Lucida Sans"/>
              </a:rPr>
              <a:t>small</a:t>
            </a:r>
            <a:r>
              <a:rPr sz="700" spc="-75" dirty="0">
                <a:solidFill>
                  <a:srgbClr val="231F20"/>
                </a:solidFill>
                <a:latin typeface="Lucida Sans"/>
                <a:cs typeface="Lucida Sans"/>
              </a:rPr>
              <a:t> </a:t>
            </a:r>
            <a:r>
              <a:rPr sz="700" spc="-15" dirty="0">
                <a:solidFill>
                  <a:srgbClr val="231F20"/>
                </a:solidFill>
                <a:latin typeface="Lucida Sans"/>
                <a:cs typeface="Lucida Sans"/>
              </a:rPr>
              <a:t>numbers</a:t>
            </a:r>
            <a:r>
              <a:rPr sz="700" spc="-40" dirty="0">
                <a:solidFill>
                  <a:srgbClr val="231F20"/>
                </a:solidFill>
                <a:latin typeface="Lucida Sans"/>
                <a:cs typeface="Lucida Sans"/>
              </a:rPr>
              <a:t> </a:t>
            </a:r>
            <a:r>
              <a:rPr sz="700" spc="-15" dirty="0">
                <a:solidFill>
                  <a:srgbClr val="231F20"/>
                </a:solidFill>
                <a:latin typeface="Lucida Sans"/>
                <a:cs typeface="Lucida Sans"/>
              </a:rPr>
              <a:t>of</a:t>
            </a:r>
            <a:r>
              <a:rPr sz="700" spc="-60" dirty="0">
                <a:solidFill>
                  <a:srgbClr val="231F20"/>
                </a:solidFill>
                <a:latin typeface="Lucida Sans"/>
                <a:cs typeface="Lucida Sans"/>
              </a:rPr>
              <a:t> </a:t>
            </a:r>
            <a:r>
              <a:rPr sz="700" spc="-20" dirty="0">
                <a:solidFill>
                  <a:srgbClr val="231F20"/>
                </a:solidFill>
                <a:latin typeface="Lucida Sans"/>
                <a:cs typeface="Lucida Sans"/>
              </a:rPr>
              <a:t>deaths.</a:t>
            </a:r>
            <a:r>
              <a:rPr sz="700" spc="-35" dirty="0">
                <a:solidFill>
                  <a:srgbClr val="231F20"/>
                </a:solidFill>
                <a:latin typeface="Lucida Sans"/>
                <a:cs typeface="Lucida Sans"/>
              </a:rPr>
              <a:t> </a:t>
            </a:r>
            <a:r>
              <a:rPr sz="700" spc="-15" dirty="0">
                <a:solidFill>
                  <a:srgbClr val="231F20"/>
                </a:solidFill>
                <a:latin typeface="Lucida Sans"/>
                <a:cs typeface="Lucida Sans"/>
              </a:rPr>
              <a:t>Missing</a:t>
            </a:r>
            <a:r>
              <a:rPr sz="700" spc="-85" dirty="0">
                <a:solidFill>
                  <a:srgbClr val="231F20"/>
                </a:solidFill>
                <a:latin typeface="Lucida Sans"/>
                <a:cs typeface="Lucida Sans"/>
              </a:rPr>
              <a:t> </a:t>
            </a:r>
            <a:r>
              <a:rPr sz="700" spc="-10" dirty="0">
                <a:solidFill>
                  <a:srgbClr val="231F20"/>
                </a:solidFill>
                <a:latin typeface="Lucida Sans"/>
                <a:cs typeface="Lucida Sans"/>
              </a:rPr>
              <a:t>data</a:t>
            </a:r>
            <a:r>
              <a:rPr sz="700" spc="-55" dirty="0">
                <a:solidFill>
                  <a:srgbClr val="231F20"/>
                </a:solidFill>
                <a:latin typeface="Lucida Sans"/>
                <a:cs typeface="Lucida Sans"/>
              </a:rPr>
              <a:t> </a:t>
            </a:r>
            <a:r>
              <a:rPr sz="700" spc="-15" dirty="0">
                <a:solidFill>
                  <a:srgbClr val="231F20"/>
                </a:solidFill>
                <a:latin typeface="Lucida Sans"/>
                <a:cs typeface="Lucida Sans"/>
              </a:rPr>
              <a:t>are</a:t>
            </a:r>
            <a:r>
              <a:rPr sz="700" spc="-50" dirty="0">
                <a:solidFill>
                  <a:srgbClr val="231F20"/>
                </a:solidFill>
                <a:latin typeface="Lucida Sans"/>
                <a:cs typeface="Lucida Sans"/>
              </a:rPr>
              <a:t> </a:t>
            </a:r>
            <a:r>
              <a:rPr sz="700" spc="-10" dirty="0">
                <a:solidFill>
                  <a:srgbClr val="231F20"/>
                </a:solidFill>
                <a:latin typeface="Lucida Sans"/>
                <a:cs typeface="Lucida Sans"/>
              </a:rPr>
              <a:t>not</a:t>
            </a:r>
            <a:r>
              <a:rPr sz="700" spc="-45" dirty="0">
                <a:solidFill>
                  <a:srgbClr val="231F20"/>
                </a:solidFill>
                <a:latin typeface="Lucida Sans"/>
                <a:cs typeface="Lucida Sans"/>
              </a:rPr>
              <a:t> </a:t>
            </a:r>
            <a:r>
              <a:rPr sz="700" spc="-25" dirty="0">
                <a:solidFill>
                  <a:srgbClr val="231F20"/>
                </a:solidFill>
                <a:latin typeface="Lucida Sans"/>
                <a:cs typeface="Lucida Sans"/>
              </a:rPr>
              <a:t>included.</a:t>
            </a:r>
            <a:endParaRPr sz="700">
              <a:latin typeface="Lucida Sans"/>
              <a:cs typeface="Lucida Sans"/>
            </a:endParaRPr>
          </a:p>
          <a:p>
            <a:pPr marL="12700">
              <a:lnSpc>
                <a:spcPct val="100000"/>
              </a:lnSpc>
              <a:spcBef>
                <a:spcPts val="575"/>
              </a:spcBef>
            </a:pPr>
            <a:r>
              <a:rPr sz="700" spc="-40" dirty="0">
                <a:solidFill>
                  <a:srgbClr val="231F20"/>
                </a:solidFill>
                <a:latin typeface="Lucida Sans"/>
                <a:cs typeface="Lucida Sans"/>
              </a:rPr>
              <a:t>†Cause</a:t>
            </a:r>
            <a:r>
              <a:rPr sz="700" spc="-20" dirty="0">
                <a:solidFill>
                  <a:srgbClr val="231F20"/>
                </a:solidFill>
                <a:latin typeface="Lucida Sans"/>
                <a:cs typeface="Lucida Sans"/>
              </a:rPr>
              <a:t> </a:t>
            </a:r>
            <a:r>
              <a:rPr sz="700" spc="-15" dirty="0">
                <a:solidFill>
                  <a:srgbClr val="231F20"/>
                </a:solidFill>
                <a:latin typeface="Lucida Sans"/>
                <a:cs typeface="Lucida Sans"/>
              </a:rPr>
              <a:t>of</a:t>
            </a:r>
            <a:r>
              <a:rPr sz="700" spc="-45" dirty="0">
                <a:solidFill>
                  <a:srgbClr val="231F20"/>
                </a:solidFill>
                <a:latin typeface="Lucida Sans"/>
                <a:cs typeface="Lucida Sans"/>
              </a:rPr>
              <a:t> </a:t>
            </a:r>
            <a:r>
              <a:rPr sz="700" spc="-15" dirty="0">
                <a:solidFill>
                  <a:srgbClr val="231F20"/>
                </a:solidFill>
                <a:latin typeface="Lucida Sans"/>
                <a:cs typeface="Lucida Sans"/>
              </a:rPr>
              <a:t>death</a:t>
            </a:r>
            <a:r>
              <a:rPr sz="700" spc="-25" dirty="0">
                <a:solidFill>
                  <a:srgbClr val="231F20"/>
                </a:solidFill>
                <a:latin typeface="Lucida Sans"/>
                <a:cs typeface="Lucida Sans"/>
              </a:rPr>
              <a:t> </a:t>
            </a:r>
            <a:r>
              <a:rPr sz="700" spc="-10" dirty="0">
                <a:solidFill>
                  <a:srgbClr val="231F20"/>
                </a:solidFill>
                <a:latin typeface="Lucida Sans"/>
                <a:cs typeface="Lucida Sans"/>
              </a:rPr>
              <a:t>is</a:t>
            </a:r>
            <a:r>
              <a:rPr sz="700" spc="-70" dirty="0">
                <a:solidFill>
                  <a:srgbClr val="231F20"/>
                </a:solidFill>
                <a:latin typeface="Lucida Sans"/>
                <a:cs typeface="Lucida Sans"/>
              </a:rPr>
              <a:t> </a:t>
            </a:r>
            <a:r>
              <a:rPr sz="700" spc="-10" dirty="0">
                <a:solidFill>
                  <a:srgbClr val="231F20"/>
                </a:solidFill>
                <a:latin typeface="Lucida Sans"/>
                <a:cs typeface="Lucida Sans"/>
              </a:rPr>
              <a:t>defined</a:t>
            </a:r>
            <a:r>
              <a:rPr sz="700" spc="-40" dirty="0">
                <a:solidFill>
                  <a:srgbClr val="231F20"/>
                </a:solidFill>
                <a:latin typeface="Lucida Sans"/>
                <a:cs typeface="Lucida Sans"/>
              </a:rPr>
              <a:t> </a:t>
            </a:r>
            <a:r>
              <a:rPr sz="700" spc="-10" dirty="0">
                <a:solidFill>
                  <a:srgbClr val="231F20"/>
                </a:solidFill>
                <a:latin typeface="Lucida Sans"/>
                <a:cs typeface="Lucida Sans"/>
              </a:rPr>
              <a:t>as</a:t>
            </a:r>
            <a:r>
              <a:rPr sz="700" spc="-55" dirty="0">
                <a:solidFill>
                  <a:srgbClr val="231F20"/>
                </a:solidFill>
                <a:latin typeface="Lucida Sans"/>
                <a:cs typeface="Lucida Sans"/>
              </a:rPr>
              <a:t> </a:t>
            </a:r>
            <a:r>
              <a:rPr sz="700" spc="-5" dirty="0">
                <a:solidFill>
                  <a:srgbClr val="231F20"/>
                </a:solidFill>
                <a:latin typeface="Lucida Sans"/>
                <a:cs typeface="Lucida Sans"/>
              </a:rPr>
              <a:t>1</a:t>
            </a:r>
            <a:r>
              <a:rPr sz="700" spc="-60" dirty="0">
                <a:solidFill>
                  <a:srgbClr val="231F20"/>
                </a:solidFill>
                <a:latin typeface="Lucida Sans"/>
                <a:cs typeface="Lucida Sans"/>
              </a:rPr>
              <a:t> </a:t>
            </a:r>
            <a:r>
              <a:rPr sz="700" spc="-15" dirty="0">
                <a:solidFill>
                  <a:srgbClr val="231F20"/>
                </a:solidFill>
                <a:latin typeface="Lucida Sans"/>
                <a:cs typeface="Lucida Sans"/>
              </a:rPr>
              <a:t>of</a:t>
            </a:r>
            <a:r>
              <a:rPr sz="700" spc="-45" dirty="0">
                <a:solidFill>
                  <a:srgbClr val="231F20"/>
                </a:solidFill>
                <a:latin typeface="Lucida Sans"/>
                <a:cs typeface="Lucida Sans"/>
              </a:rPr>
              <a:t> </a:t>
            </a:r>
            <a:r>
              <a:rPr sz="700" spc="-5" dirty="0">
                <a:solidFill>
                  <a:srgbClr val="231F20"/>
                </a:solidFill>
                <a:latin typeface="Lucida Sans"/>
                <a:cs typeface="Lucida Sans"/>
              </a:rPr>
              <a:t>the</a:t>
            </a:r>
            <a:r>
              <a:rPr sz="700" spc="-55" dirty="0">
                <a:solidFill>
                  <a:srgbClr val="231F20"/>
                </a:solidFill>
                <a:latin typeface="Lucida Sans"/>
                <a:cs typeface="Lucida Sans"/>
              </a:rPr>
              <a:t> </a:t>
            </a:r>
            <a:r>
              <a:rPr sz="700" spc="-20" dirty="0">
                <a:solidFill>
                  <a:srgbClr val="231F20"/>
                </a:solidFill>
                <a:latin typeface="Lucida Sans"/>
                <a:cs typeface="Lucida Sans"/>
              </a:rPr>
              <a:t>multiple</a:t>
            </a:r>
            <a:r>
              <a:rPr sz="700" spc="-55" dirty="0">
                <a:solidFill>
                  <a:srgbClr val="231F20"/>
                </a:solidFill>
                <a:latin typeface="Lucida Sans"/>
                <a:cs typeface="Lucida Sans"/>
              </a:rPr>
              <a:t> </a:t>
            </a:r>
            <a:r>
              <a:rPr sz="700" spc="-30" dirty="0">
                <a:solidFill>
                  <a:srgbClr val="231F20"/>
                </a:solidFill>
                <a:latin typeface="Lucida Sans"/>
                <a:cs typeface="Lucida Sans"/>
              </a:rPr>
              <a:t>causes</a:t>
            </a:r>
            <a:r>
              <a:rPr sz="700" spc="5" dirty="0">
                <a:solidFill>
                  <a:srgbClr val="231F20"/>
                </a:solidFill>
                <a:latin typeface="Lucida Sans"/>
                <a:cs typeface="Lucida Sans"/>
              </a:rPr>
              <a:t> </a:t>
            </a:r>
            <a:r>
              <a:rPr sz="700" spc="-15" dirty="0">
                <a:solidFill>
                  <a:srgbClr val="231F20"/>
                </a:solidFill>
                <a:latin typeface="Lucida Sans"/>
                <a:cs typeface="Lucida Sans"/>
              </a:rPr>
              <a:t>of</a:t>
            </a:r>
            <a:r>
              <a:rPr sz="700" spc="-45" dirty="0">
                <a:solidFill>
                  <a:srgbClr val="231F20"/>
                </a:solidFill>
                <a:latin typeface="Lucida Sans"/>
                <a:cs typeface="Lucida Sans"/>
              </a:rPr>
              <a:t> </a:t>
            </a:r>
            <a:r>
              <a:rPr sz="700" spc="-15" dirty="0">
                <a:solidFill>
                  <a:srgbClr val="231F20"/>
                </a:solidFill>
                <a:latin typeface="Lucida Sans"/>
                <a:cs typeface="Lucida Sans"/>
              </a:rPr>
              <a:t>death</a:t>
            </a:r>
            <a:r>
              <a:rPr sz="700" spc="-20" dirty="0">
                <a:solidFill>
                  <a:srgbClr val="231F20"/>
                </a:solidFill>
                <a:latin typeface="Lucida Sans"/>
                <a:cs typeface="Lucida Sans"/>
              </a:rPr>
              <a:t> </a:t>
            </a:r>
            <a:r>
              <a:rPr sz="700" spc="-10" dirty="0">
                <a:solidFill>
                  <a:srgbClr val="231F20"/>
                </a:solidFill>
                <a:latin typeface="Lucida Sans"/>
                <a:cs typeface="Lucida Sans"/>
              </a:rPr>
              <a:t>and</a:t>
            </a:r>
            <a:r>
              <a:rPr sz="700" spc="-45" dirty="0">
                <a:solidFill>
                  <a:srgbClr val="231F20"/>
                </a:solidFill>
                <a:latin typeface="Lucida Sans"/>
                <a:cs typeface="Lucida Sans"/>
              </a:rPr>
              <a:t> </a:t>
            </a:r>
            <a:r>
              <a:rPr sz="700" spc="-10" dirty="0">
                <a:solidFill>
                  <a:srgbClr val="231F20"/>
                </a:solidFill>
                <a:latin typeface="Lucida Sans"/>
                <a:cs typeface="Lucida Sans"/>
              </a:rPr>
              <a:t>is</a:t>
            </a:r>
            <a:r>
              <a:rPr sz="700" spc="-70" dirty="0">
                <a:solidFill>
                  <a:srgbClr val="231F20"/>
                </a:solidFill>
                <a:latin typeface="Lucida Sans"/>
                <a:cs typeface="Lucida Sans"/>
              </a:rPr>
              <a:t> </a:t>
            </a:r>
            <a:r>
              <a:rPr sz="700" spc="-15" dirty="0">
                <a:solidFill>
                  <a:srgbClr val="231F20"/>
                </a:solidFill>
                <a:latin typeface="Lucida Sans"/>
                <a:cs typeface="Lucida Sans"/>
              </a:rPr>
              <a:t>based</a:t>
            </a:r>
            <a:r>
              <a:rPr sz="700" spc="-45" dirty="0">
                <a:solidFill>
                  <a:srgbClr val="231F20"/>
                </a:solidFill>
                <a:latin typeface="Lucida Sans"/>
                <a:cs typeface="Lucida Sans"/>
              </a:rPr>
              <a:t> </a:t>
            </a:r>
            <a:r>
              <a:rPr sz="700" spc="-20" dirty="0">
                <a:solidFill>
                  <a:srgbClr val="231F20"/>
                </a:solidFill>
                <a:latin typeface="Lucida Sans"/>
                <a:cs typeface="Lucida Sans"/>
              </a:rPr>
              <a:t>on</a:t>
            </a:r>
            <a:r>
              <a:rPr sz="700" spc="-40" dirty="0">
                <a:solidFill>
                  <a:srgbClr val="231F20"/>
                </a:solidFill>
                <a:latin typeface="Lucida Sans"/>
                <a:cs typeface="Lucida Sans"/>
              </a:rPr>
              <a:t> </a:t>
            </a:r>
            <a:r>
              <a:rPr sz="700" spc="-5" dirty="0">
                <a:solidFill>
                  <a:srgbClr val="231F20"/>
                </a:solidFill>
                <a:latin typeface="Lucida Sans"/>
                <a:cs typeface="Lucida Sans"/>
              </a:rPr>
              <a:t>the</a:t>
            </a:r>
            <a:r>
              <a:rPr sz="700" spc="-55" dirty="0">
                <a:solidFill>
                  <a:srgbClr val="231F20"/>
                </a:solidFill>
                <a:latin typeface="Lucida Sans"/>
                <a:cs typeface="Lucida Sans"/>
              </a:rPr>
              <a:t> </a:t>
            </a:r>
            <a:r>
              <a:rPr sz="700" spc="-15" dirty="0">
                <a:solidFill>
                  <a:srgbClr val="231F20"/>
                </a:solidFill>
                <a:latin typeface="Lucida Sans"/>
                <a:cs typeface="Lucida Sans"/>
              </a:rPr>
              <a:t>International</a:t>
            </a:r>
            <a:r>
              <a:rPr sz="700" spc="-30" dirty="0">
                <a:solidFill>
                  <a:srgbClr val="231F20"/>
                </a:solidFill>
                <a:latin typeface="Lucida Sans"/>
                <a:cs typeface="Lucida Sans"/>
              </a:rPr>
              <a:t> </a:t>
            </a:r>
            <a:r>
              <a:rPr sz="700" spc="-25" dirty="0">
                <a:solidFill>
                  <a:srgbClr val="231F20"/>
                </a:solidFill>
                <a:latin typeface="Lucida Sans"/>
                <a:cs typeface="Lucida Sans"/>
              </a:rPr>
              <a:t>Classification</a:t>
            </a:r>
            <a:r>
              <a:rPr sz="700" spc="-75" dirty="0">
                <a:solidFill>
                  <a:srgbClr val="231F20"/>
                </a:solidFill>
                <a:latin typeface="Lucida Sans"/>
                <a:cs typeface="Lucida Sans"/>
              </a:rPr>
              <a:t> </a:t>
            </a:r>
            <a:r>
              <a:rPr sz="700" spc="-15" dirty="0">
                <a:solidFill>
                  <a:srgbClr val="231F20"/>
                </a:solidFill>
                <a:latin typeface="Lucida Sans"/>
                <a:cs typeface="Lucida Sans"/>
              </a:rPr>
              <a:t>of</a:t>
            </a:r>
            <a:r>
              <a:rPr sz="700" spc="-45" dirty="0">
                <a:solidFill>
                  <a:srgbClr val="231F20"/>
                </a:solidFill>
                <a:latin typeface="Lucida Sans"/>
                <a:cs typeface="Lucida Sans"/>
              </a:rPr>
              <a:t> </a:t>
            </a:r>
            <a:r>
              <a:rPr sz="700" spc="-25" dirty="0">
                <a:solidFill>
                  <a:srgbClr val="231F20"/>
                </a:solidFill>
                <a:latin typeface="Lucida Sans"/>
                <a:cs typeface="Lucida Sans"/>
              </a:rPr>
              <a:t>Diseases,</a:t>
            </a:r>
            <a:r>
              <a:rPr sz="700" spc="-45" dirty="0">
                <a:solidFill>
                  <a:srgbClr val="231F20"/>
                </a:solidFill>
                <a:latin typeface="Lucida Sans"/>
                <a:cs typeface="Lucida Sans"/>
              </a:rPr>
              <a:t> </a:t>
            </a:r>
            <a:r>
              <a:rPr sz="700" spc="-10" dirty="0">
                <a:solidFill>
                  <a:srgbClr val="231F20"/>
                </a:solidFill>
                <a:latin typeface="Lucida Sans"/>
                <a:cs typeface="Lucida Sans"/>
              </a:rPr>
              <a:t>10th</a:t>
            </a:r>
            <a:r>
              <a:rPr sz="700" spc="-65" dirty="0">
                <a:solidFill>
                  <a:srgbClr val="231F20"/>
                </a:solidFill>
                <a:latin typeface="Lucida Sans"/>
                <a:cs typeface="Lucida Sans"/>
              </a:rPr>
              <a:t> </a:t>
            </a:r>
            <a:r>
              <a:rPr sz="700" spc="-20" dirty="0">
                <a:solidFill>
                  <a:srgbClr val="231F20"/>
                </a:solidFill>
                <a:latin typeface="Lucida Sans"/>
                <a:cs typeface="Lucida Sans"/>
              </a:rPr>
              <a:t>Rev.</a:t>
            </a:r>
            <a:r>
              <a:rPr sz="700" spc="-65" dirty="0">
                <a:solidFill>
                  <a:srgbClr val="231F20"/>
                </a:solidFill>
                <a:latin typeface="Lucida Sans"/>
                <a:cs typeface="Lucida Sans"/>
              </a:rPr>
              <a:t> </a:t>
            </a:r>
            <a:r>
              <a:rPr sz="700" spc="-15" dirty="0">
                <a:solidFill>
                  <a:srgbClr val="231F20"/>
                </a:solidFill>
                <a:latin typeface="Lucida Sans"/>
                <a:cs typeface="Lucida Sans"/>
              </a:rPr>
              <a:t>(ICD-10)</a:t>
            </a:r>
            <a:r>
              <a:rPr sz="700" spc="-85" dirty="0">
                <a:solidFill>
                  <a:srgbClr val="231F20"/>
                </a:solidFill>
                <a:latin typeface="Lucida Sans"/>
                <a:cs typeface="Lucida Sans"/>
              </a:rPr>
              <a:t> </a:t>
            </a:r>
            <a:r>
              <a:rPr sz="700" spc="-25" dirty="0">
                <a:solidFill>
                  <a:srgbClr val="231F20"/>
                </a:solidFill>
                <a:latin typeface="Lucida Sans"/>
                <a:cs typeface="Lucida Sans"/>
              </a:rPr>
              <a:t>codes</a:t>
            </a:r>
            <a:r>
              <a:rPr sz="700" spc="-5" dirty="0">
                <a:solidFill>
                  <a:srgbClr val="231F20"/>
                </a:solidFill>
                <a:latin typeface="Lucida Sans"/>
                <a:cs typeface="Lucida Sans"/>
              </a:rPr>
              <a:t> </a:t>
            </a:r>
            <a:r>
              <a:rPr sz="700" dirty="0">
                <a:solidFill>
                  <a:srgbClr val="231F20"/>
                </a:solidFill>
                <a:latin typeface="Lucida Sans"/>
                <a:cs typeface="Lucida Sans"/>
              </a:rPr>
              <a:t>B15</a:t>
            </a:r>
            <a:r>
              <a:rPr sz="700" spc="-35" dirty="0">
                <a:solidFill>
                  <a:srgbClr val="231F20"/>
                </a:solidFill>
                <a:latin typeface="Lucida Sans"/>
                <a:cs typeface="Lucida Sans"/>
              </a:rPr>
              <a:t> </a:t>
            </a:r>
            <a:r>
              <a:rPr sz="700" spc="-20" dirty="0">
                <a:solidFill>
                  <a:srgbClr val="231F20"/>
                </a:solidFill>
                <a:latin typeface="Lucida Sans"/>
                <a:cs typeface="Lucida Sans"/>
              </a:rPr>
              <a:t>(hepatitis</a:t>
            </a:r>
            <a:r>
              <a:rPr sz="700" spc="-95" dirty="0">
                <a:solidFill>
                  <a:srgbClr val="231F20"/>
                </a:solidFill>
                <a:latin typeface="Lucida Sans"/>
                <a:cs typeface="Lucida Sans"/>
              </a:rPr>
              <a:t> </a:t>
            </a:r>
            <a:r>
              <a:rPr sz="700" spc="-30" dirty="0">
                <a:solidFill>
                  <a:srgbClr val="231F20"/>
                </a:solidFill>
                <a:latin typeface="Lucida Sans"/>
                <a:cs typeface="Lucida Sans"/>
              </a:rPr>
              <a:t>A).</a:t>
            </a:r>
            <a:endParaRPr sz="700">
              <a:latin typeface="Lucida Sans"/>
              <a:cs typeface="Lucida Sans"/>
            </a:endParaRPr>
          </a:p>
          <a:p>
            <a:pPr marL="12700" marR="1536065">
              <a:lnSpc>
                <a:spcPts val="1400"/>
              </a:lnSpc>
              <a:spcBef>
                <a:spcPts val="40"/>
              </a:spcBef>
            </a:pPr>
            <a:r>
              <a:rPr sz="600" spc="15" baseline="27777" dirty="0">
                <a:solidFill>
                  <a:srgbClr val="231F20"/>
                </a:solidFill>
                <a:latin typeface="Lucida Sans"/>
                <a:cs typeface="Lucida Sans"/>
              </a:rPr>
              <a:t>§</a:t>
            </a:r>
            <a:r>
              <a:rPr sz="700" spc="10" dirty="0">
                <a:solidFill>
                  <a:srgbClr val="231F20"/>
                </a:solidFill>
                <a:latin typeface="Lucida Sans"/>
                <a:cs typeface="Lucida Sans"/>
              </a:rPr>
              <a:t>UR</a:t>
            </a:r>
            <a:r>
              <a:rPr sz="700" spc="-25" dirty="0">
                <a:solidFill>
                  <a:srgbClr val="231F20"/>
                </a:solidFill>
                <a:latin typeface="Lucida Sans"/>
                <a:cs typeface="Lucida Sans"/>
              </a:rPr>
              <a:t> </a:t>
            </a:r>
            <a:r>
              <a:rPr sz="700" spc="-20" dirty="0">
                <a:solidFill>
                  <a:srgbClr val="231F20"/>
                </a:solidFill>
                <a:latin typeface="Lucida Sans"/>
                <a:cs typeface="Lucida Sans"/>
              </a:rPr>
              <a:t>Unreliable</a:t>
            </a:r>
            <a:r>
              <a:rPr sz="700" spc="-80" dirty="0">
                <a:solidFill>
                  <a:srgbClr val="231F20"/>
                </a:solidFill>
                <a:latin typeface="Lucida Sans"/>
                <a:cs typeface="Lucida Sans"/>
              </a:rPr>
              <a:t> </a:t>
            </a:r>
            <a:r>
              <a:rPr sz="700" spc="-20" dirty="0">
                <a:solidFill>
                  <a:srgbClr val="231F20"/>
                </a:solidFill>
                <a:latin typeface="Lucida Sans"/>
                <a:cs typeface="Lucida Sans"/>
              </a:rPr>
              <a:t>rate:</a:t>
            </a:r>
            <a:r>
              <a:rPr sz="700" spc="-25" dirty="0">
                <a:solidFill>
                  <a:srgbClr val="231F20"/>
                </a:solidFill>
                <a:latin typeface="Lucida Sans"/>
                <a:cs typeface="Lucida Sans"/>
              </a:rPr>
              <a:t> </a:t>
            </a:r>
            <a:r>
              <a:rPr sz="700" spc="-5" dirty="0">
                <a:solidFill>
                  <a:srgbClr val="231F20"/>
                </a:solidFill>
                <a:latin typeface="Lucida Sans"/>
                <a:cs typeface="Lucida Sans"/>
              </a:rPr>
              <a:t>Rates</a:t>
            </a:r>
            <a:r>
              <a:rPr sz="700" spc="-30" dirty="0">
                <a:solidFill>
                  <a:srgbClr val="231F20"/>
                </a:solidFill>
                <a:latin typeface="Lucida Sans"/>
                <a:cs typeface="Lucida Sans"/>
              </a:rPr>
              <a:t> </a:t>
            </a:r>
            <a:r>
              <a:rPr sz="700" spc="-10" dirty="0">
                <a:solidFill>
                  <a:srgbClr val="231F20"/>
                </a:solidFill>
                <a:latin typeface="Lucida Sans"/>
                <a:cs typeface="Lucida Sans"/>
              </a:rPr>
              <a:t>where</a:t>
            </a:r>
            <a:r>
              <a:rPr sz="700" spc="-40" dirty="0">
                <a:solidFill>
                  <a:srgbClr val="231F20"/>
                </a:solidFill>
                <a:latin typeface="Lucida Sans"/>
                <a:cs typeface="Lucida Sans"/>
              </a:rPr>
              <a:t> </a:t>
            </a:r>
            <a:r>
              <a:rPr sz="700" spc="-15" dirty="0">
                <a:solidFill>
                  <a:srgbClr val="231F20"/>
                </a:solidFill>
                <a:latin typeface="Lucida Sans"/>
                <a:cs typeface="Lucida Sans"/>
              </a:rPr>
              <a:t>death</a:t>
            </a:r>
            <a:r>
              <a:rPr sz="700" spc="-20" dirty="0">
                <a:solidFill>
                  <a:srgbClr val="231F20"/>
                </a:solidFill>
                <a:latin typeface="Lucida Sans"/>
                <a:cs typeface="Lucida Sans"/>
              </a:rPr>
              <a:t> </a:t>
            </a:r>
            <a:r>
              <a:rPr sz="700" spc="-25" dirty="0">
                <a:solidFill>
                  <a:srgbClr val="231F20"/>
                </a:solidFill>
                <a:latin typeface="Lucida Sans"/>
                <a:cs typeface="Lucida Sans"/>
              </a:rPr>
              <a:t>counts</a:t>
            </a:r>
            <a:r>
              <a:rPr sz="700" spc="-15" dirty="0">
                <a:solidFill>
                  <a:srgbClr val="231F20"/>
                </a:solidFill>
                <a:latin typeface="Lucida Sans"/>
                <a:cs typeface="Lucida Sans"/>
              </a:rPr>
              <a:t> </a:t>
            </a:r>
            <a:r>
              <a:rPr sz="700" spc="-10" dirty="0">
                <a:solidFill>
                  <a:srgbClr val="231F20"/>
                </a:solidFill>
                <a:latin typeface="Lucida Sans"/>
                <a:cs typeface="Lucida Sans"/>
              </a:rPr>
              <a:t>were</a:t>
            </a:r>
            <a:r>
              <a:rPr sz="700" spc="-45" dirty="0">
                <a:solidFill>
                  <a:srgbClr val="231F20"/>
                </a:solidFill>
                <a:latin typeface="Lucida Sans"/>
                <a:cs typeface="Lucida Sans"/>
              </a:rPr>
              <a:t> </a:t>
            </a:r>
            <a:r>
              <a:rPr sz="700" spc="-20" dirty="0">
                <a:solidFill>
                  <a:srgbClr val="231F20"/>
                </a:solidFill>
                <a:latin typeface="Lucida Sans"/>
                <a:cs typeface="Lucida Sans"/>
              </a:rPr>
              <a:t>&lt;20</a:t>
            </a:r>
            <a:r>
              <a:rPr sz="700" spc="-70" dirty="0">
                <a:solidFill>
                  <a:srgbClr val="231F20"/>
                </a:solidFill>
                <a:latin typeface="Lucida Sans"/>
                <a:cs typeface="Lucida Sans"/>
              </a:rPr>
              <a:t> </a:t>
            </a:r>
            <a:r>
              <a:rPr sz="700" spc="-10" dirty="0">
                <a:solidFill>
                  <a:srgbClr val="231F20"/>
                </a:solidFill>
                <a:latin typeface="Lucida Sans"/>
                <a:cs typeface="Lucida Sans"/>
              </a:rPr>
              <a:t>were</a:t>
            </a:r>
            <a:r>
              <a:rPr sz="700" spc="-25" dirty="0">
                <a:solidFill>
                  <a:srgbClr val="231F20"/>
                </a:solidFill>
                <a:latin typeface="Lucida Sans"/>
                <a:cs typeface="Lucida Sans"/>
              </a:rPr>
              <a:t> </a:t>
            </a:r>
            <a:r>
              <a:rPr sz="700" spc="-10" dirty="0">
                <a:solidFill>
                  <a:srgbClr val="231F20"/>
                </a:solidFill>
                <a:latin typeface="Lucida Sans"/>
                <a:cs typeface="Lucida Sans"/>
              </a:rPr>
              <a:t>not</a:t>
            </a:r>
            <a:r>
              <a:rPr sz="700" spc="-45" dirty="0">
                <a:solidFill>
                  <a:srgbClr val="231F20"/>
                </a:solidFill>
                <a:latin typeface="Lucida Sans"/>
                <a:cs typeface="Lucida Sans"/>
              </a:rPr>
              <a:t> </a:t>
            </a:r>
            <a:r>
              <a:rPr sz="700" spc="-20" dirty="0">
                <a:solidFill>
                  <a:srgbClr val="231F20"/>
                </a:solidFill>
                <a:latin typeface="Lucida Sans"/>
                <a:cs typeface="Lucida Sans"/>
              </a:rPr>
              <a:t>displayed</a:t>
            </a:r>
            <a:r>
              <a:rPr sz="700" spc="-65" dirty="0">
                <a:solidFill>
                  <a:srgbClr val="231F20"/>
                </a:solidFill>
                <a:latin typeface="Lucida Sans"/>
                <a:cs typeface="Lucida Sans"/>
              </a:rPr>
              <a:t> </a:t>
            </a:r>
            <a:r>
              <a:rPr sz="700" spc="-20" dirty="0">
                <a:solidFill>
                  <a:srgbClr val="231F20"/>
                </a:solidFill>
                <a:latin typeface="Lucida Sans"/>
                <a:cs typeface="Lucida Sans"/>
              </a:rPr>
              <a:t>because</a:t>
            </a:r>
            <a:r>
              <a:rPr sz="700" spc="-30" dirty="0">
                <a:solidFill>
                  <a:srgbClr val="231F20"/>
                </a:solidFill>
                <a:latin typeface="Lucida Sans"/>
                <a:cs typeface="Lucida Sans"/>
              </a:rPr>
              <a:t> </a:t>
            </a:r>
            <a:r>
              <a:rPr sz="700" spc="-15" dirty="0">
                <a:solidFill>
                  <a:srgbClr val="231F20"/>
                </a:solidFill>
                <a:latin typeface="Lucida Sans"/>
                <a:cs typeface="Lucida Sans"/>
              </a:rPr>
              <a:t>of</a:t>
            </a:r>
            <a:r>
              <a:rPr sz="700" spc="-50" dirty="0">
                <a:solidFill>
                  <a:srgbClr val="231F20"/>
                </a:solidFill>
                <a:latin typeface="Lucida Sans"/>
                <a:cs typeface="Lucida Sans"/>
              </a:rPr>
              <a:t> </a:t>
            </a:r>
            <a:r>
              <a:rPr sz="700" spc="-5" dirty="0">
                <a:solidFill>
                  <a:srgbClr val="231F20"/>
                </a:solidFill>
                <a:latin typeface="Lucida Sans"/>
                <a:cs typeface="Lucida Sans"/>
              </a:rPr>
              <a:t>the</a:t>
            </a:r>
            <a:r>
              <a:rPr sz="700" spc="-45" dirty="0">
                <a:solidFill>
                  <a:srgbClr val="231F20"/>
                </a:solidFill>
                <a:latin typeface="Lucida Sans"/>
                <a:cs typeface="Lucida Sans"/>
              </a:rPr>
              <a:t> </a:t>
            </a:r>
            <a:r>
              <a:rPr sz="700" spc="-20" dirty="0">
                <a:solidFill>
                  <a:srgbClr val="231F20"/>
                </a:solidFill>
                <a:latin typeface="Lucida Sans"/>
                <a:cs typeface="Lucida Sans"/>
              </a:rPr>
              <a:t>instability</a:t>
            </a:r>
            <a:r>
              <a:rPr sz="700" spc="-60" dirty="0">
                <a:solidFill>
                  <a:srgbClr val="231F20"/>
                </a:solidFill>
                <a:latin typeface="Lucida Sans"/>
                <a:cs typeface="Lucida Sans"/>
              </a:rPr>
              <a:t> </a:t>
            </a:r>
            <a:r>
              <a:rPr sz="700" spc="-15" dirty="0">
                <a:solidFill>
                  <a:srgbClr val="231F20"/>
                </a:solidFill>
                <a:latin typeface="Lucida Sans"/>
                <a:cs typeface="Lucida Sans"/>
              </a:rPr>
              <a:t>associated</a:t>
            </a:r>
            <a:r>
              <a:rPr sz="700" spc="-55" dirty="0">
                <a:solidFill>
                  <a:srgbClr val="231F20"/>
                </a:solidFill>
                <a:latin typeface="Lucida Sans"/>
                <a:cs typeface="Lucida Sans"/>
              </a:rPr>
              <a:t> </a:t>
            </a:r>
            <a:r>
              <a:rPr sz="700" spc="-10" dirty="0">
                <a:solidFill>
                  <a:srgbClr val="231F20"/>
                </a:solidFill>
                <a:latin typeface="Lucida Sans"/>
                <a:cs typeface="Lucida Sans"/>
              </a:rPr>
              <a:t>with</a:t>
            </a:r>
            <a:r>
              <a:rPr sz="700" spc="-75" dirty="0">
                <a:solidFill>
                  <a:srgbClr val="231F20"/>
                </a:solidFill>
                <a:latin typeface="Lucida Sans"/>
                <a:cs typeface="Lucida Sans"/>
              </a:rPr>
              <a:t> </a:t>
            </a:r>
            <a:r>
              <a:rPr sz="700" spc="-10" dirty="0">
                <a:solidFill>
                  <a:srgbClr val="231F20"/>
                </a:solidFill>
                <a:latin typeface="Lucida Sans"/>
                <a:cs typeface="Lucida Sans"/>
              </a:rPr>
              <a:t>those</a:t>
            </a:r>
            <a:r>
              <a:rPr sz="700" spc="-50" dirty="0">
                <a:solidFill>
                  <a:srgbClr val="231F20"/>
                </a:solidFill>
                <a:latin typeface="Lucida Sans"/>
                <a:cs typeface="Lucida Sans"/>
              </a:rPr>
              <a:t> </a:t>
            </a:r>
            <a:r>
              <a:rPr sz="700" spc="-25" dirty="0">
                <a:solidFill>
                  <a:srgbClr val="231F20"/>
                </a:solidFill>
                <a:latin typeface="Lucida Sans"/>
                <a:cs typeface="Lucida Sans"/>
              </a:rPr>
              <a:t>rates.  </a:t>
            </a:r>
            <a:r>
              <a:rPr sz="700" spc="5" dirty="0">
                <a:solidFill>
                  <a:srgbClr val="231F20"/>
                </a:solidFill>
                <a:latin typeface="Lucida Sans"/>
                <a:cs typeface="Lucida Sans"/>
              </a:rPr>
              <a:t>S</a:t>
            </a:r>
            <a:r>
              <a:rPr sz="600" spc="7" baseline="27777" dirty="0">
                <a:solidFill>
                  <a:srgbClr val="231F20"/>
                </a:solidFill>
                <a:latin typeface="Lucida Sans"/>
                <a:cs typeface="Lucida Sans"/>
              </a:rPr>
              <a:t>¶</a:t>
            </a:r>
            <a:r>
              <a:rPr sz="600" spc="104" baseline="27777" dirty="0">
                <a:solidFill>
                  <a:srgbClr val="231F20"/>
                </a:solidFill>
                <a:latin typeface="Lucida Sans"/>
                <a:cs typeface="Lucida Sans"/>
              </a:rPr>
              <a:t> </a:t>
            </a:r>
            <a:r>
              <a:rPr sz="700" spc="-15" dirty="0">
                <a:solidFill>
                  <a:srgbClr val="231F20"/>
                </a:solidFill>
                <a:latin typeface="Lucida Sans"/>
                <a:cs typeface="Lucida Sans"/>
              </a:rPr>
              <a:t>Suppressed:</a:t>
            </a:r>
            <a:r>
              <a:rPr sz="700" spc="-55" dirty="0">
                <a:solidFill>
                  <a:srgbClr val="231F20"/>
                </a:solidFill>
                <a:latin typeface="Lucida Sans"/>
                <a:cs typeface="Lucida Sans"/>
              </a:rPr>
              <a:t> </a:t>
            </a:r>
            <a:r>
              <a:rPr sz="700" spc="-40" dirty="0">
                <a:solidFill>
                  <a:srgbClr val="231F20"/>
                </a:solidFill>
                <a:latin typeface="Lucida Sans"/>
                <a:cs typeface="Lucida Sans"/>
              </a:rPr>
              <a:t>CDC</a:t>
            </a:r>
            <a:r>
              <a:rPr sz="700" spc="-50" dirty="0">
                <a:solidFill>
                  <a:srgbClr val="231F20"/>
                </a:solidFill>
                <a:latin typeface="Lucida Sans"/>
                <a:cs typeface="Lucida Sans"/>
              </a:rPr>
              <a:t> </a:t>
            </a:r>
            <a:r>
              <a:rPr sz="700" spc="15" dirty="0">
                <a:solidFill>
                  <a:srgbClr val="231F20"/>
                </a:solidFill>
                <a:latin typeface="Lucida Sans"/>
                <a:cs typeface="Lucida Sans"/>
              </a:rPr>
              <a:t>WONDER</a:t>
            </a:r>
            <a:r>
              <a:rPr sz="700" spc="-35" dirty="0">
                <a:solidFill>
                  <a:srgbClr val="231F20"/>
                </a:solidFill>
                <a:latin typeface="Lucida Sans"/>
                <a:cs typeface="Lucida Sans"/>
              </a:rPr>
              <a:t> </a:t>
            </a:r>
            <a:r>
              <a:rPr sz="700" spc="-15" dirty="0">
                <a:solidFill>
                  <a:srgbClr val="231F20"/>
                </a:solidFill>
                <a:latin typeface="Lucida Sans"/>
                <a:cs typeface="Lucida Sans"/>
              </a:rPr>
              <a:t>did</a:t>
            </a:r>
            <a:r>
              <a:rPr sz="700" spc="-70" dirty="0">
                <a:solidFill>
                  <a:srgbClr val="231F20"/>
                </a:solidFill>
                <a:latin typeface="Lucida Sans"/>
                <a:cs typeface="Lucida Sans"/>
              </a:rPr>
              <a:t> </a:t>
            </a:r>
            <a:r>
              <a:rPr sz="700" spc="-10" dirty="0">
                <a:solidFill>
                  <a:srgbClr val="231F20"/>
                </a:solidFill>
                <a:latin typeface="Lucida Sans"/>
                <a:cs typeface="Lucida Sans"/>
              </a:rPr>
              <a:t>not</a:t>
            </a:r>
            <a:r>
              <a:rPr sz="700" spc="-45" dirty="0">
                <a:solidFill>
                  <a:srgbClr val="231F20"/>
                </a:solidFill>
                <a:latin typeface="Lucida Sans"/>
                <a:cs typeface="Lucida Sans"/>
              </a:rPr>
              <a:t> </a:t>
            </a:r>
            <a:r>
              <a:rPr sz="700" spc="-5" dirty="0">
                <a:solidFill>
                  <a:srgbClr val="231F20"/>
                </a:solidFill>
                <a:latin typeface="Lucida Sans"/>
                <a:cs typeface="Lucida Sans"/>
              </a:rPr>
              <a:t>have</a:t>
            </a:r>
            <a:r>
              <a:rPr sz="700" spc="-80" dirty="0">
                <a:solidFill>
                  <a:srgbClr val="231F20"/>
                </a:solidFill>
                <a:latin typeface="Lucida Sans"/>
                <a:cs typeface="Lucida Sans"/>
              </a:rPr>
              <a:t> </a:t>
            </a:r>
            <a:r>
              <a:rPr sz="700" spc="-5" dirty="0">
                <a:solidFill>
                  <a:srgbClr val="231F20"/>
                </a:solidFill>
                <a:latin typeface="Lucida Sans"/>
                <a:cs typeface="Lucida Sans"/>
              </a:rPr>
              <a:t>the</a:t>
            </a:r>
            <a:r>
              <a:rPr sz="700" spc="-55" dirty="0">
                <a:solidFill>
                  <a:srgbClr val="231F20"/>
                </a:solidFill>
                <a:latin typeface="Lucida Sans"/>
                <a:cs typeface="Lucida Sans"/>
              </a:rPr>
              <a:t> </a:t>
            </a:r>
            <a:r>
              <a:rPr sz="700" spc="-20" dirty="0">
                <a:solidFill>
                  <a:srgbClr val="231F20"/>
                </a:solidFill>
                <a:latin typeface="Lucida Sans"/>
                <a:cs typeface="Lucida Sans"/>
              </a:rPr>
              <a:t>functionality</a:t>
            </a:r>
            <a:r>
              <a:rPr sz="700" spc="-65" dirty="0">
                <a:solidFill>
                  <a:srgbClr val="231F20"/>
                </a:solidFill>
                <a:latin typeface="Lucida Sans"/>
                <a:cs typeface="Lucida Sans"/>
              </a:rPr>
              <a:t> </a:t>
            </a:r>
            <a:r>
              <a:rPr sz="700" spc="-5" dirty="0">
                <a:solidFill>
                  <a:srgbClr val="231F20"/>
                </a:solidFill>
                <a:latin typeface="Lucida Sans"/>
                <a:cs typeface="Lucida Sans"/>
              </a:rPr>
              <a:t>to</a:t>
            </a:r>
            <a:r>
              <a:rPr sz="700" spc="-60" dirty="0">
                <a:solidFill>
                  <a:srgbClr val="231F20"/>
                </a:solidFill>
                <a:latin typeface="Lucida Sans"/>
                <a:cs typeface="Lucida Sans"/>
              </a:rPr>
              <a:t> </a:t>
            </a:r>
            <a:r>
              <a:rPr sz="700" spc="-25" dirty="0">
                <a:solidFill>
                  <a:srgbClr val="231F20"/>
                </a:solidFill>
                <a:latin typeface="Lucida Sans"/>
                <a:cs typeface="Lucida Sans"/>
              </a:rPr>
              <a:t>calculate</a:t>
            </a:r>
            <a:r>
              <a:rPr sz="700" spc="-30" dirty="0">
                <a:solidFill>
                  <a:srgbClr val="231F20"/>
                </a:solidFill>
                <a:latin typeface="Lucida Sans"/>
                <a:cs typeface="Lucida Sans"/>
              </a:rPr>
              <a:t> </a:t>
            </a:r>
            <a:r>
              <a:rPr sz="700" spc="-15" dirty="0">
                <a:solidFill>
                  <a:srgbClr val="231F20"/>
                </a:solidFill>
                <a:latin typeface="Lucida Sans"/>
                <a:cs typeface="Lucida Sans"/>
              </a:rPr>
              <a:t>rates</a:t>
            </a:r>
            <a:r>
              <a:rPr sz="700" spc="-20" dirty="0">
                <a:solidFill>
                  <a:srgbClr val="231F20"/>
                </a:solidFill>
                <a:latin typeface="Lucida Sans"/>
                <a:cs typeface="Lucida Sans"/>
              </a:rPr>
              <a:t> </a:t>
            </a:r>
            <a:r>
              <a:rPr sz="700" spc="-15" dirty="0">
                <a:solidFill>
                  <a:srgbClr val="231F20"/>
                </a:solidFill>
                <a:latin typeface="Lucida Sans"/>
                <a:cs typeface="Lucida Sans"/>
              </a:rPr>
              <a:t>for</a:t>
            </a:r>
            <a:r>
              <a:rPr sz="700" spc="-60" dirty="0">
                <a:solidFill>
                  <a:srgbClr val="231F20"/>
                </a:solidFill>
                <a:latin typeface="Lucida Sans"/>
                <a:cs typeface="Lucida Sans"/>
              </a:rPr>
              <a:t> </a:t>
            </a:r>
            <a:r>
              <a:rPr sz="700" spc="-5" dirty="0">
                <a:solidFill>
                  <a:srgbClr val="231F20"/>
                </a:solidFill>
                <a:latin typeface="Lucida Sans"/>
                <a:cs typeface="Lucida Sans"/>
              </a:rPr>
              <a:t>the</a:t>
            </a:r>
            <a:r>
              <a:rPr sz="700" spc="-45" dirty="0">
                <a:solidFill>
                  <a:srgbClr val="231F20"/>
                </a:solidFill>
                <a:latin typeface="Lucida Sans"/>
                <a:cs typeface="Lucida Sans"/>
              </a:rPr>
              <a:t> </a:t>
            </a:r>
            <a:r>
              <a:rPr sz="700" spc="-10" dirty="0">
                <a:solidFill>
                  <a:srgbClr val="231F20"/>
                </a:solidFill>
                <a:latin typeface="Lucida Sans"/>
                <a:cs typeface="Lucida Sans"/>
              </a:rPr>
              <a:t>“Other</a:t>
            </a:r>
            <a:r>
              <a:rPr sz="700" spc="-50" dirty="0">
                <a:solidFill>
                  <a:srgbClr val="231F20"/>
                </a:solidFill>
                <a:latin typeface="Lucida Sans"/>
                <a:cs typeface="Lucida Sans"/>
              </a:rPr>
              <a:t> </a:t>
            </a:r>
            <a:r>
              <a:rPr sz="700" spc="-15" dirty="0">
                <a:solidFill>
                  <a:srgbClr val="231F20"/>
                </a:solidFill>
                <a:latin typeface="Lucida Sans"/>
                <a:cs typeface="Lucida Sans"/>
              </a:rPr>
              <a:t>or</a:t>
            </a:r>
            <a:r>
              <a:rPr sz="700" spc="-50" dirty="0">
                <a:solidFill>
                  <a:srgbClr val="231F20"/>
                </a:solidFill>
                <a:latin typeface="Lucida Sans"/>
                <a:cs typeface="Lucida Sans"/>
              </a:rPr>
              <a:t> </a:t>
            </a:r>
            <a:r>
              <a:rPr sz="700" spc="-10" dirty="0">
                <a:solidFill>
                  <a:srgbClr val="231F20"/>
                </a:solidFill>
                <a:latin typeface="Lucida Sans"/>
                <a:cs typeface="Lucida Sans"/>
              </a:rPr>
              <a:t>not</a:t>
            </a:r>
            <a:r>
              <a:rPr sz="700" spc="-35" dirty="0">
                <a:solidFill>
                  <a:srgbClr val="231F20"/>
                </a:solidFill>
                <a:latin typeface="Lucida Sans"/>
                <a:cs typeface="Lucida Sans"/>
              </a:rPr>
              <a:t> </a:t>
            </a:r>
            <a:r>
              <a:rPr sz="700" spc="-10" dirty="0">
                <a:solidFill>
                  <a:srgbClr val="231F20"/>
                </a:solidFill>
                <a:latin typeface="Lucida Sans"/>
                <a:cs typeface="Lucida Sans"/>
              </a:rPr>
              <a:t>stated”</a:t>
            </a:r>
            <a:r>
              <a:rPr sz="700" spc="-30" dirty="0">
                <a:solidFill>
                  <a:srgbClr val="231F20"/>
                </a:solidFill>
                <a:latin typeface="Lucida Sans"/>
                <a:cs typeface="Lucida Sans"/>
              </a:rPr>
              <a:t> </a:t>
            </a:r>
            <a:r>
              <a:rPr sz="700" spc="-25" dirty="0">
                <a:solidFill>
                  <a:srgbClr val="231F20"/>
                </a:solidFill>
                <a:latin typeface="Lucida Sans"/>
                <a:cs typeface="Lucida Sans"/>
              </a:rPr>
              <a:t>race/ethnicity</a:t>
            </a:r>
            <a:r>
              <a:rPr sz="700" spc="-55" dirty="0">
                <a:solidFill>
                  <a:srgbClr val="231F20"/>
                </a:solidFill>
                <a:latin typeface="Lucida Sans"/>
                <a:cs typeface="Lucida Sans"/>
              </a:rPr>
              <a:t> </a:t>
            </a:r>
            <a:r>
              <a:rPr sz="700" spc="-25" dirty="0">
                <a:solidFill>
                  <a:srgbClr val="231F20"/>
                </a:solidFill>
                <a:latin typeface="Lucida Sans"/>
                <a:cs typeface="Lucida Sans"/>
              </a:rPr>
              <a:t>group.</a:t>
            </a:r>
            <a:endParaRPr sz="700">
              <a:latin typeface="Lucida Sans"/>
              <a:cs typeface="Lucida Sans"/>
            </a:endParaRPr>
          </a:p>
        </p:txBody>
      </p:sp>
      <p:sp>
        <p:nvSpPr>
          <p:cNvPr id="5" name="object 5"/>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6" name="object 6"/>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52694" y="508255"/>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8" name="object 8"/>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9" name="object 9"/>
          <p:cNvSpPr/>
          <p:nvPr/>
        </p:nvSpPr>
        <p:spPr>
          <a:xfrm>
            <a:off x="5397865" y="321418"/>
            <a:ext cx="210159" cy="25438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403339" y="326898"/>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1" name="object 11"/>
          <p:cNvSpPr txBox="1"/>
          <p:nvPr/>
        </p:nvSpPr>
        <p:spPr>
          <a:xfrm>
            <a:off x="443635" y="264210"/>
            <a:ext cx="6797675" cy="1212215"/>
          </a:xfrm>
          <a:prstGeom prst="rect">
            <a:avLst/>
          </a:prstGeom>
        </p:spPr>
        <p:txBody>
          <a:bodyPr vert="horz" wrap="square" lIns="0" tIns="13335" rIns="0" bIns="0" rtlCol="0">
            <a:spAutoFit/>
          </a:bodyPr>
          <a:lstStyle/>
          <a:p>
            <a:pPr marL="52324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52324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81280">
              <a:lnSpc>
                <a:spcPct val="107100"/>
              </a:lnSpc>
            </a:pPr>
            <a:r>
              <a:rPr sz="1400" b="1" spc="-5" dirty="0">
                <a:solidFill>
                  <a:srgbClr val="005E6D"/>
                </a:solidFill>
                <a:latin typeface="Century Gothic"/>
                <a:cs typeface="Century Gothic"/>
              </a:rPr>
              <a:t>Table</a:t>
            </a:r>
            <a:r>
              <a:rPr sz="1400" b="1" spc="-55" dirty="0">
                <a:solidFill>
                  <a:srgbClr val="005E6D"/>
                </a:solidFill>
                <a:latin typeface="Century Gothic"/>
                <a:cs typeface="Century Gothic"/>
              </a:rPr>
              <a:t> </a:t>
            </a:r>
            <a:r>
              <a:rPr sz="1400" b="1" spc="35" dirty="0">
                <a:solidFill>
                  <a:srgbClr val="005E6D"/>
                </a:solidFill>
                <a:latin typeface="Century Gothic"/>
                <a:cs typeface="Century Gothic"/>
              </a:rPr>
              <a:t>1.4.</a:t>
            </a:r>
            <a:r>
              <a:rPr sz="1400" b="1" spc="-25" dirty="0">
                <a:solidFill>
                  <a:srgbClr val="005E6D"/>
                </a:solidFill>
                <a:latin typeface="Century Gothic"/>
                <a:cs typeface="Century Gothic"/>
              </a:rPr>
              <a:t> </a:t>
            </a:r>
            <a:r>
              <a:rPr sz="1400" b="1" spc="10" dirty="0">
                <a:solidFill>
                  <a:srgbClr val="8C2689"/>
                </a:solidFill>
                <a:latin typeface="Century Gothic"/>
                <a:cs typeface="Century Gothic"/>
              </a:rPr>
              <a:t>Number</a:t>
            </a:r>
            <a:r>
              <a:rPr sz="1400" b="1" spc="-45" dirty="0">
                <a:solidFill>
                  <a:srgbClr val="8C2689"/>
                </a:solidFill>
                <a:latin typeface="Century Gothic"/>
                <a:cs typeface="Century Gothic"/>
              </a:rPr>
              <a:t> </a:t>
            </a:r>
            <a:r>
              <a:rPr sz="1400" b="1" spc="-25" dirty="0">
                <a:solidFill>
                  <a:srgbClr val="8C2689"/>
                </a:solidFill>
                <a:latin typeface="Century Gothic"/>
                <a:cs typeface="Century Gothic"/>
              </a:rPr>
              <a:t>and</a:t>
            </a:r>
            <a:r>
              <a:rPr sz="1400" b="1" spc="-70" dirty="0">
                <a:solidFill>
                  <a:srgbClr val="8C2689"/>
                </a:solidFill>
                <a:latin typeface="Century Gothic"/>
                <a:cs typeface="Century Gothic"/>
              </a:rPr>
              <a:t> </a:t>
            </a:r>
            <a:r>
              <a:rPr sz="1400" b="1" spc="25" dirty="0">
                <a:solidFill>
                  <a:srgbClr val="8C2689"/>
                </a:solidFill>
                <a:latin typeface="Century Gothic"/>
                <a:cs typeface="Century Gothic"/>
              </a:rPr>
              <a:t>rates*</a:t>
            </a:r>
            <a:r>
              <a:rPr sz="1400" b="1" dirty="0">
                <a:solidFill>
                  <a:srgbClr val="8C2689"/>
                </a:solidFill>
                <a:latin typeface="Century Gothic"/>
                <a:cs typeface="Century Gothic"/>
              </a:rPr>
              <a:t> </a:t>
            </a:r>
            <a:r>
              <a:rPr sz="1400" b="1" spc="35" dirty="0">
                <a:solidFill>
                  <a:srgbClr val="8C2689"/>
                </a:solidFill>
                <a:latin typeface="Century Gothic"/>
                <a:cs typeface="Century Gothic"/>
              </a:rPr>
              <a:t>of</a:t>
            </a:r>
            <a:r>
              <a:rPr sz="1400" b="1" spc="25" dirty="0">
                <a:solidFill>
                  <a:srgbClr val="8C2689"/>
                </a:solidFill>
                <a:latin typeface="Century Gothic"/>
                <a:cs typeface="Century Gothic"/>
              </a:rPr>
              <a:t> </a:t>
            </a:r>
            <a:r>
              <a:rPr sz="1400" b="1" spc="15" dirty="0">
                <a:solidFill>
                  <a:srgbClr val="8C2689"/>
                </a:solidFill>
                <a:latin typeface="Century Gothic"/>
                <a:cs typeface="Century Gothic"/>
              </a:rPr>
              <a:t>deaths</a:t>
            </a:r>
            <a:r>
              <a:rPr sz="1400" b="1" spc="-20" dirty="0">
                <a:solidFill>
                  <a:srgbClr val="8C2689"/>
                </a:solidFill>
                <a:latin typeface="Century Gothic"/>
                <a:cs typeface="Century Gothic"/>
              </a:rPr>
              <a:t> </a:t>
            </a:r>
            <a:r>
              <a:rPr sz="1400" b="1" spc="80" dirty="0">
                <a:solidFill>
                  <a:srgbClr val="8C2689"/>
                </a:solidFill>
                <a:latin typeface="Century Gothic"/>
                <a:cs typeface="Century Gothic"/>
              </a:rPr>
              <a:t>with</a:t>
            </a:r>
            <a:r>
              <a:rPr sz="1400" b="1" spc="60" dirty="0">
                <a:solidFill>
                  <a:srgbClr val="8C2689"/>
                </a:solidFill>
                <a:latin typeface="Century Gothic"/>
                <a:cs typeface="Century Gothic"/>
              </a:rPr>
              <a:t> </a:t>
            </a:r>
            <a:r>
              <a:rPr sz="1400" b="1" spc="50" dirty="0">
                <a:solidFill>
                  <a:srgbClr val="8C2689"/>
                </a:solidFill>
                <a:latin typeface="Century Gothic"/>
                <a:cs typeface="Century Gothic"/>
              </a:rPr>
              <a:t>hepatitis</a:t>
            </a:r>
            <a:r>
              <a:rPr sz="1400" b="1" dirty="0">
                <a:solidFill>
                  <a:srgbClr val="8C2689"/>
                </a:solidFill>
                <a:latin typeface="Century Gothic"/>
                <a:cs typeface="Century Gothic"/>
              </a:rPr>
              <a:t> A</a:t>
            </a:r>
            <a:r>
              <a:rPr sz="1400" b="1" spc="-145" dirty="0">
                <a:solidFill>
                  <a:srgbClr val="8C2689"/>
                </a:solidFill>
                <a:latin typeface="Century Gothic"/>
                <a:cs typeface="Century Gothic"/>
              </a:rPr>
              <a:t> </a:t>
            </a:r>
            <a:r>
              <a:rPr sz="1400" b="1" spc="65" dirty="0">
                <a:solidFill>
                  <a:srgbClr val="8C2689"/>
                </a:solidFill>
                <a:latin typeface="Century Gothic"/>
                <a:cs typeface="Century Gothic"/>
              </a:rPr>
              <a:t>virus</a:t>
            </a:r>
            <a:r>
              <a:rPr sz="1400" b="1" spc="50" dirty="0">
                <a:solidFill>
                  <a:srgbClr val="8C2689"/>
                </a:solidFill>
                <a:latin typeface="Century Gothic"/>
                <a:cs typeface="Century Gothic"/>
              </a:rPr>
              <a:t> </a:t>
            </a:r>
            <a:r>
              <a:rPr sz="1400" b="1" spc="40" dirty="0">
                <a:solidFill>
                  <a:srgbClr val="8C2689"/>
                </a:solidFill>
                <a:latin typeface="Century Gothic"/>
                <a:cs typeface="Century Gothic"/>
              </a:rPr>
              <a:t>infection</a:t>
            </a:r>
            <a:r>
              <a:rPr sz="1400" b="1" spc="-25" dirty="0">
                <a:solidFill>
                  <a:srgbClr val="8C2689"/>
                </a:solidFill>
                <a:latin typeface="Century Gothic"/>
                <a:cs typeface="Century Gothic"/>
              </a:rPr>
              <a:t> </a:t>
            </a:r>
            <a:r>
              <a:rPr sz="1400" b="1" spc="45" dirty="0">
                <a:solidFill>
                  <a:srgbClr val="8C2689"/>
                </a:solidFill>
                <a:latin typeface="Century Gothic"/>
                <a:cs typeface="Century Gothic"/>
              </a:rPr>
              <a:t>listed  </a:t>
            </a:r>
            <a:r>
              <a:rPr sz="1400" b="1" spc="-10" dirty="0">
                <a:solidFill>
                  <a:srgbClr val="8C2689"/>
                </a:solidFill>
                <a:latin typeface="Century Gothic"/>
                <a:cs typeface="Century Gothic"/>
              </a:rPr>
              <a:t>as </a:t>
            </a:r>
            <a:r>
              <a:rPr sz="1400" b="1" spc="-15" dirty="0">
                <a:solidFill>
                  <a:srgbClr val="8C2689"/>
                </a:solidFill>
                <a:latin typeface="Century Gothic"/>
                <a:cs typeface="Century Gothic"/>
              </a:rPr>
              <a:t>acause </a:t>
            </a:r>
            <a:r>
              <a:rPr sz="1400" b="1" spc="35" dirty="0">
                <a:solidFill>
                  <a:srgbClr val="8C2689"/>
                </a:solidFill>
                <a:latin typeface="Century Gothic"/>
                <a:cs typeface="Century Gothic"/>
              </a:rPr>
              <a:t>of </a:t>
            </a:r>
            <a:r>
              <a:rPr sz="1400" b="1" spc="-35" dirty="0">
                <a:solidFill>
                  <a:srgbClr val="8C2689"/>
                </a:solidFill>
                <a:latin typeface="Century Gothic"/>
                <a:cs typeface="Century Gothic"/>
              </a:rPr>
              <a:t>death† </a:t>
            </a:r>
            <a:r>
              <a:rPr sz="1400" b="1" spc="-30" dirty="0">
                <a:solidFill>
                  <a:srgbClr val="8C2689"/>
                </a:solidFill>
                <a:latin typeface="Century Gothic"/>
                <a:cs typeface="Century Gothic"/>
              </a:rPr>
              <a:t>among </a:t>
            </a:r>
            <a:r>
              <a:rPr sz="1400" b="1" spc="50" dirty="0">
                <a:solidFill>
                  <a:srgbClr val="8C2689"/>
                </a:solidFill>
                <a:latin typeface="Century Gothic"/>
                <a:cs typeface="Century Gothic"/>
              </a:rPr>
              <a:t>residents, </a:t>
            </a:r>
            <a:r>
              <a:rPr sz="1400" b="1" spc="-20" dirty="0">
                <a:solidFill>
                  <a:srgbClr val="8C2689"/>
                </a:solidFill>
                <a:latin typeface="Century Gothic"/>
                <a:cs typeface="Century Gothic"/>
              </a:rPr>
              <a:t>by </a:t>
            </a:r>
            <a:r>
              <a:rPr sz="1400" b="1" spc="-25" dirty="0">
                <a:solidFill>
                  <a:srgbClr val="8C2689"/>
                </a:solidFill>
                <a:latin typeface="Century Gothic"/>
                <a:cs typeface="Century Gothic"/>
              </a:rPr>
              <a:t>demographic </a:t>
            </a:r>
            <a:r>
              <a:rPr sz="1400" b="1" spc="30" dirty="0">
                <a:solidFill>
                  <a:srgbClr val="8C2689"/>
                </a:solidFill>
                <a:latin typeface="Century Gothic"/>
                <a:cs typeface="Century Gothic"/>
              </a:rPr>
              <a:t>characteristics</a:t>
            </a:r>
            <a:r>
              <a:rPr sz="1400" b="1" spc="-195" dirty="0">
                <a:solidFill>
                  <a:srgbClr val="8C2689"/>
                </a:solidFill>
                <a:latin typeface="Century Gothic"/>
                <a:cs typeface="Century Gothic"/>
              </a:rPr>
              <a:t> </a:t>
            </a:r>
            <a:r>
              <a:rPr sz="1400" b="1" dirty="0">
                <a:solidFill>
                  <a:srgbClr val="8C2689"/>
                </a:solidFill>
                <a:latin typeface="Century Gothic"/>
                <a:cs typeface="Century Gothic"/>
              </a:rPr>
              <a:t>—</a:t>
            </a:r>
            <a:endParaRPr sz="1400">
              <a:latin typeface="Century Gothic"/>
              <a:cs typeface="Century Gothic"/>
            </a:endParaRPr>
          </a:p>
          <a:p>
            <a:pPr marL="12700">
              <a:lnSpc>
                <a:spcPct val="100000"/>
              </a:lnSpc>
              <a:spcBef>
                <a:spcPts val="240"/>
              </a:spcBef>
            </a:pPr>
            <a:r>
              <a:rPr sz="1400" b="1" spc="45" dirty="0">
                <a:solidFill>
                  <a:srgbClr val="8C2689"/>
                </a:solidFill>
                <a:latin typeface="Century Gothic"/>
                <a:cs typeface="Century Gothic"/>
              </a:rPr>
              <a:t>United </a:t>
            </a:r>
            <a:r>
              <a:rPr sz="1400" b="1" spc="60" dirty="0">
                <a:solidFill>
                  <a:srgbClr val="8C2689"/>
                </a:solidFill>
                <a:latin typeface="Century Gothic"/>
                <a:cs typeface="Century Gothic"/>
              </a:rPr>
              <a:t>States,</a:t>
            </a:r>
            <a:r>
              <a:rPr sz="1400" b="1" spc="-10" dirty="0">
                <a:solidFill>
                  <a:srgbClr val="8C2689"/>
                </a:solidFill>
                <a:latin typeface="Century Gothic"/>
                <a:cs typeface="Century Gothic"/>
              </a:rPr>
              <a:t> </a:t>
            </a:r>
            <a:r>
              <a:rPr sz="1400" b="1" spc="90" dirty="0">
                <a:solidFill>
                  <a:srgbClr val="8C2689"/>
                </a:solidFill>
                <a:latin typeface="Century Gothic"/>
                <a:cs typeface="Century Gothic"/>
              </a:rPr>
              <a:t>2015–2019</a:t>
            </a:r>
            <a:endParaRPr sz="1400">
              <a:latin typeface="Century Gothic"/>
              <a:cs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5558790"/>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p:nvPr/>
        </p:nvSpPr>
        <p:spPr>
          <a:xfrm>
            <a:off x="431291" y="5695188"/>
            <a:ext cx="6967727" cy="1021079"/>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57200" y="5721603"/>
          <a:ext cx="6861175" cy="905001"/>
        </p:xfrm>
        <a:graphic>
          <a:graphicData uri="http://schemas.openxmlformats.org/drawingml/2006/table">
            <a:tbl>
              <a:tblPr firstRow="1" bandRow="1">
                <a:tableStyleId>{2D5ABB26-0587-4C30-8999-92F81FD0307C}</a:tableStyleId>
              </a:tblPr>
              <a:tblGrid>
                <a:gridCol w="1527175">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666750">
                  <a:extLst>
                    <a:ext uri="{9D8B030D-6E8A-4147-A177-3AD203B41FA5}">
                      <a16:colId xmlns:a16="http://schemas.microsoft.com/office/drawing/2014/main" val="20004"/>
                    </a:ext>
                  </a:extLst>
                </a:gridCol>
                <a:gridCol w="666750">
                  <a:extLst>
                    <a:ext uri="{9D8B030D-6E8A-4147-A177-3AD203B41FA5}">
                      <a16:colId xmlns:a16="http://schemas.microsoft.com/office/drawing/2014/main" val="20005"/>
                    </a:ext>
                  </a:extLst>
                </a:gridCol>
                <a:gridCol w="666750">
                  <a:extLst>
                    <a:ext uri="{9D8B030D-6E8A-4147-A177-3AD203B41FA5}">
                      <a16:colId xmlns:a16="http://schemas.microsoft.com/office/drawing/2014/main" val="20006"/>
                    </a:ext>
                  </a:extLst>
                </a:gridCol>
                <a:gridCol w="666750">
                  <a:extLst>
                    <a:ext uri="{9D8B030D-6E8A-4147-A177-3AD203B41FA5}">
                      <a16:colId xmlns:a16="http://schemas.microsoft.com/office/drawing/2014/main" val="20007"/>
                    </a:ext>
                  </a:extLst>
                </a:gridCol>
                <a:gridCol w="666750">
                  <a:extLst>
                    <a:ext uri="{9D8B030D-6E8A-4147-A177-3AD203B41FA5}">
                      <a16:colId xmlns:a16="http://schemas.microsoft.com/office/drawing/2014/main" val="20008"/>
                    </a:ext>
                  </a:extLst>
                </a:gridCol>
              </a:tblGrid>
              <a:tr h="339851">
                <a:tc>
                  <a:txBody>
                    <a:bodyPr/>
                    <a:lstStyle/>
                    <a:p>
                      <a:pPr>
                        <a:lnSpc>
                          <a:spcPct val="100000"/>
                        </a:lnSpc>
                        <a:spcBef>
                          <a:spcPts val="25"/>
                        </a:spcBef>
                      </a:pPr>
                      <a:endParaRPr sz="700">
                        <a:latin typeface="Times New Roman"/>
                        <a:cs typeface="Times New Roman"/>
                      </a:endParaRPr>
                    </a:p>
                    <a:p>
                      <a:pPr algn="ctr">
                        <a:lnSpc>
                          <a:spcPct val="100000"/>
                        </a:lnSpc>
                      </a:pPr>
                      <a:r>
                        <a:rPr sz="800" b="1" dirty="0">
                          <a:solidFill>
                            <a:srgbClr val="FFFFFF"/>
                          </a:solidFill>
                          <a:latin typeface="Lucida Sans"/>
                          <a:cs typeface="Lucida Sans"/>
                        </a:rPr>
                        <a:t>Acute Hepatitis</a:t>
                      </a:r>
                      <a:r>
                        <a:rPr sz="800" b="1" spc="-190" dirty="0">
                          <a:solidFill>
                            <a:srgbClr val="FFFFFF"/>
                          </a:solidFill>
                          <a:latin typeface="Lucida Sans"/>
                          <a:cs typeface="Lucida Sans"/>
                        </a:rPr>
                        <a:t> </a:t>
                      </a:r>
                      <a:r>
                        <a:rPr sz="800" b="1" dirty="0">
                          <a:solidFill>
                            <a:srgbClr val="FFFFFF"/>
                          </a:solidFill>
                          <a:latin typeface="Lucida Sans"/>
                          <a:cs typeface="Lucida Sans"/>
                        </a:rPr>
                        <a:t>B</a:t>
                      </a:r>
                      <a:endParaRPr sz="800">
                        <a:latin typeface="Lucida Sans"/>
                        <a:cs typeface="Lucida Sans"/>
                      </a:endParaRPr>
                    </a:p>
                  </a:txBody>
                  <a:tcPr marL="0" marR="0" marT="3175" marB="0">
                    <a:lnR w="1905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3810" algn="ctr">
                        <a:lnSpc>
                          <a:spcPct val="100000"/>
                        </a:lnSpc>
                      </a:pPr>
                      <a:r>
                        <a:rPr sz="800" b="1" spc="-10" dirty="0">
                          <a:solidFill>
                            <a:srgbClr val="FFFFFF"/>
                          </a:solidFill>
                          <a:latin typeface="Lucida Sans"/>
                          <a:cs typeface="Lucida Sans"/>
                        </a:rPr>
                        <a:t>2012</a:t>
                      </a:r>
                      <a:endParaRPr sz="800">
                        <a:latin typeface="Lucida Sans"/>
                        <a:cs typeface="Lucida Sans"/>
                      </a:endParaRPr>
                    </a:p>
                  </a:txBody>
                  <a:tcPr marL="0" marR="0" marT="3175" marB="0">
                    <a:lnL w="1905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3810" algn="ctr">
                        <a:lnSpc>
                          <a:spcPct val="100000"/>
                        </a:lnSpc>
                      </a:pPr>
                      <a:r>
                        <a:rPr sz="800" b="1" spc="-10" dirty="0">
                          <a:solidFill>
                            <a:srgbClr val="FFFFFF"/>
                          </a:solidFill>
                          <a:latin typeface="Lucida Sans"/>
                          <a:cs typeface="Lucida Sans"/>
                        </a:rPr>
                        <a:t>2013</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208279">
                        <a:lnSpc>
                          <a:spcPct val="100000"/>
                        </a:lnSpc>
                      </a:pPr>
                      <a:r>
                        <a:rPr sz="800" b="1" spc="-10" dirty="0">
                          <a:solidFill>
                            <a:srgbClr val="FFFFFF"/>
                          </a:solidFill>
                          <a:latin typeface="Lucida Sans"/>
                          <a:cs typeface="Lucida Sans"/>
                        </a:rPr>
                        <a:t>2014</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3810" algn="ctr">
                        <a:lnSpc>
                          <a:spcPct val="100000"/>
                        </a:lnSpc>
                      </a:pPr>
                      <a:r>
                        <a:rPr sz="800" b="1" spc="-10" dirty="0">
                          <a:solidFill>
                            <a:srgbClr val="FFFFFF"/>
                          </a:solidFill>
                          <a:latin typeface="Lucida Sans"/>
                          <a:cs typeface="Lucida Sans"/>
                        </a:rPr>
                        <a:t>2015</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208279">
                        <a:lnSpc>
                          <a:spcPct val="100000"/>
                        </a:lnSpc>
                      </a:pPr>
                      <a:r>
                        <a:rPr sz="800" b="1" spc="-10" dirty="0">
                          <a:solidFill>
                            <a:srgbClr val="FFFFFF"/>
                          </a:solidFill>
                          <a:latin typeface="Lucida Sans"/>
                          <a:cs typeface="Lucida Sans"/>
                        </a:rPr>
                        <a:t>2016</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R="195580" algn="r">
                        <a:lnSpc>
                          <a:spcPct val="100000"/>
                        </a:lnSpc>
                      </a:pPr>
                      <a:r>
                        <a:rPr sz="800" b="1" spc="-10" dirty="0">
                          <a:solidFill>
                            <a:srgbClr val="FFFFFF"/>
                          </a:solidFill>
                          <a:latin typeface="Lucida Sans"/>
                          <a:cs typeface="Lucida Sans"/>
                        </a:rPr>
                        <a:t>2017</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194945">
                        <a:lnSpc>
                          <a:spcPct val="100000"/>
                        </a:lnSpc>
                      </a:pPr>
                      <a:r>
                        <a:rPr sz="800" b="1" spc="25" dirty="0">
                          <a:solidFill>
                            <a:srgbClr val="FFFFFF"/>
                          </a:solidFill>
                          <a:latin typeface="Lucida Sans"/>
                          <a:cs typeface="Lucida Sans"/>
                        </a:rPr>
                        <a:t>2018</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3810" algn="ctr">
                        <a:lnSpc>
                          <a:spcPct val="100000"/>
                        </a:lnSpc>
                      </a:pPr>
                      <a:r>
                        <a:rPr sz="800" b="1" spc="25" dirty="0">
                          <a:solidFill>
                            <a:srgbClr val="FFFFFF"/>
                          </a:solidFill>
                          <a:latin typeface="Lucida Sans"/>
                          <a:cs typeface="Lucida Sans"/>
                        </a:rPr>
                        <a:t>2019</a:t>
                      </a:r>
                      <a:endParaRPr sz="800">
                        <a:latin typeface="Lucida Sans"/>
                        <a:cs typeface="Lucida Sans"/>
                      </a:endParaRPr>
                    </a:p>
                  </a:txBody>
                  <a:tcPr marL="0" marR="0" marT="3175" marB="0">
                    <a:lnL w="12700">
                      <a:solidFill>
                        <a:srgbClr val="FFFFFF"/>
                      </a:solidFill>
                      <a:prstDash val="solid"/>
                    </a:lnL>
                    <a:solidFill>
                      <a:srgbClr val="005E6D"/>
                    </a:solidFill>
                  </a:tcPr>
                </a:tc>
                <a:extLst>
                  <a:ext uri="{0D108BD9-81ED-4DB2-BD59-A6C34878D82A}">
                    <a16:rowId xmlns:a16="http://schemas.microsoft.com/office/drawing/2014/main" val="10000"/>
                  </a:ext>
                </a:extLst>
              </a:tr>
              <a:tr h="279400">
                <a:tc>
                  <a:txBody>
                    <a:bodyPr/>
                    <a:lstStyle/>
                    <a:p>
                      <a:pPr marL="635" algn="ctr">
                        <a:lnSpc>
                          <a:spcPct val="100000"/>
                        </a:lnSpc>
                        <a:spcBef>
                          <a:spcPts val="600"/>
                        </a:spcBef>
                      </a:pPr>
                      <a:r>
                        <a:rPr sz="800" b="1" spc="-10" dirty="0">
                          <a:solidFill>
                            <a:srgbClr val="231F20"/>
                          </a:solidFill>
                          <a:latin typeface="Tahoma"/>
                          <a:cs typeface="Tahoma"/>
                        </a:rPr>
                        <a:t>Reported </a:t>
                      </a:r>
                      <a:r>
                        <a:rPr sz="800" b="1" spc="-20" dirty="0">
                          <a:solidFill>
                            <a:srgbClr val="231F20"/>
                          </a:solidFill>
                          <a:latin typeface="Tahoma"/>
                          <a:cs typeface="Tahoma"/>
                        </a:rPr>
                        <a:t>acute</a:t>
                      </a:r>
                      <a:r>
                        <a:rPr sz="800" b="1" spc="-55" dirty="0">
                          <a:solidFill>
                            <a:srgbClr val="231F20"/>
                          </a:solidFill>
                          <a:latin typeface="Tahoma"/>
                          <a:cs typeface="Tahoma"/>
                        </a:rPr>
                        <a:t> </a:t>
                      </a:r>
                      <a:r>
                        <a:rPr sz="800" b="1" spc="-15" dirty="0">
                          <a:solidFill>
                            <a:srgbClr val="231F20"/>
                          </a:solidFill>
                          <a:latin typeface="Tahoma"/>
                          <a:cs typeface="Tahoma"/>
                        </a:rPr>
                        <a:t>cases</a:t>
                      </a:r>
                      <a:endParaRPr sz="800">
                        <a:latin typeface="Tahoma"/>
                        <a:cs typeface="Tahoma"/>
                      </a:endParaRPr>
                    </a:p>
                  </a:txBody>
                  <a:tcPr marL="0" marR="0" marT="76200" marB="0">
                    <a:lnR w="19050">
                      <a:solidFill>
                        <a:srgbClr val="005E6D"/>
                      </a:solidFill>
                      <a:prstDash val="solid"/>
                    </a:lnR>
                    <a:solidFill>
                      <a:srgbClr val="FFFFFF"/>
                    </a:solidFill>
                  </a:tcPr>
                </a:tc>
                <a:tc>
                  <a:txBody>
                    <a:bodyPr/>
                    <a:lstStyle/>
                    <a:p>
                      <a:pPr marL="5080" algn="ctr">
                        <a:lnSpc>
                          <a:spcPct val="100000"/>
                        </a:lnSpc>
                        <a:spcBef>
                          <a:spcPts val="600"/>
                        </a:spcBef>
                      </a:pPr>
                      <a:r>
                        <a:rPr sz="800" b="1" spc="-20" dirty="0">
                          <a:solidFill>
                            <a:srgbClr val="231F20"/>
                          </a:solidFill>
                          <a:latin typeface="Tahoma"/>
                          <a:cs typeface="Tahoma"/>
                        </a:rPr>
                        <a:t>2,895</a:t>
                      </a:r>
                      <a:endParaRPr sz="800">
                        <a:latin typeface="Tahoma"/>
                        <a:cs typeface="Tahoma"/>
                      </a:endParaRPr>
                    </a:p>
                  </a:txBody>
                  <a:tcPr marL="0" marR="0" marT="76200" marB="0">
                    <a:lnL w="19050">
                      <a:solidFill>
                        <a:srgbClr val="005E6D"/>
                      </a:solidFill>
                      <a:prstDash val="solid"/>
                    </a:lnL>
                    <a:lnR w="12700">
                      <a:solidFill>
                        <a:srgbClr val="005E6D"/>
                      </a:solidFill>
                      <a:prstDash val="solid"/>
                    </a:lnR>
                    <a:solidFill>
                      <a:srgbClr val="FFFFFF"/>
                    </a:solidFill>
                  </a:tcPr>
                </a:tc>
                <a:tc>
                  <a:txBody>
                    <a:bodyPr/>
                    <a:lstStyle/>
                    <a:p>
                      <a:pPr marL="1905" algn="ctr">
                        <a:lnSpc>
                          <a:spcPct val="100000"/>
                        </a:lnSpc>
                        <a:spcBef>
                          <a:spcPts val="600"/>
                        </a:spcBef>
                      </a:pPr>
                      <a:r>
                        <a:rPr sz="800" b="1" spc="-20" dirty="0">
                          <a:solidFill>
                            <a:srgbClr val="231F20"/>
                          </a:solidFill>
                          <a:latin typeface="Tahoma"/>
                          <a:cs typeface="Tahoma"/>
                        </a:rPr>
                        <a:t>3,050</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marL="194945">
                        <a:lnSpc>
                          <a:spcPct val="100000"/>
                        </a:lnSpc>
                        <a:spcBef>
                          <a:spcPts val="600"/>
                        </a:spcBef>
                      </a:pPr>
                      <a:r>
                        <a:rPr sz="800" b="1" spc="-20" dirty="0">
                          <a:solidFill>
                            <a:srgbClr val="231F20"/>
                          </a:solidFill>
                          <a:latin typeface="Tahoma"/>
                          <a:cs typeface="Tahoma"/>
                        </a:rPr>
                        <a:t>2,791</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marL="1905" algn="ctr">
                        <a:lnSpc>
                          <a:spcPct val="100000"/>
                        </a:lnSpc>
                        <a:spcBef>
                          <a:spcPts val="600"/>
                        </a:spcBef>
                      </a:pPr>
                      <a:r>
                        <a:rPr sz="800" b="1" spc="-20" dirty="0">
                          <a:solidFill>
                            <a:srgbClr val="231F20"/>
                          </a:solidFill>
                          <a:latin typeface="Tahoma"/>
                          <a:cs typeface="Tahoma"/>
                        </a:rPr>
                        <a:t>3,370</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marL="194945">
                        <a:lnSpc>
                          <a:spcPct val="100000"/>
                        </a:lnSpc>
                        <a:spcBef>
                          <a:spcPts val="600"/>
                        </a:spcBef>
                      </a:pPr>
                      <a:r>
                        <a:rPr sz="800" b="1" spc="-20" dirty="0">
                          <a:solidFill>
                            <a:srgbClr val="231F20"/>
                          </a:solidFill>
                          <a:latin typeface="Tahoma"/>
                          <a:cs typeface="Tahoma"/>
                        </a:rPr>
                        <a:t>3,218</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marR="184785" algn="r">
                        <a:lnSpc>
                          <a:spcPct val="100000"/>
                        </a:lnSpc>
                        <a:spcBef>
                          <a:spcPts val="600"/>
                        </a:spcBef>
                      </a:pPr>
                      <a:r>
                        <a:rPr sz="800" b="1" spc="-20" dirty="0">
                          <a:solidFill>
                            <a:srgbClr val="231F20"/>
                          </a:solidFill>
                          <a:latin typeface="Tahoma"/>
                          <a:cs typeface="Tahoma"/>
                        </a:rPr>
                        <a:t>3</a:t>
                      </a:r>
                      <a:r>
                        <a:rPr sz="800" b="1" spc="-25" dirty="0">
                          <a:solidFill>
                            <a:srgbClr val="231F20"/>
                          </a:solidFill>
                          <a:latin typeface="Tahoma"/>
                          <a:cs typeface="Tahoma"/>
                        </a:rPr>
                        <a:t>,</a:t>
                      </a:r>
                      <a:r>
                        <a:rPr sz="800" b="1" spc="-20" dirty="0">
                          <a:solidFill>
                            <a:srgbClr val="231F20"/>
                          </a:solidFill>
                          <a:latin typeface="Tahoma"/>
                          <a:cs typeface="Tahoma"/>
                        </a:rPr>
                        <a:t>409</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marL="173355">
                        <a:lnSpc>
                          <a:spcPct val="100000"/>
                        </a:lnSpc>
                        <a:spcBef>
                          <a:spcPts val="600"/>
                        </a:spcBef>
                      </a:pPr>
                      <a:r>
                        <a:rPr sz="800" b="1" spc="25" dirty="0">
                          <a:solidFill>
                            <a:srgbClr val="231F20"/>
                          </a:solidFill>
                          <a:latin typeface="Tahoma"/>
                          <a:cs typeface="Tahoma"/>
                        </a:rPr>
                        <a:t>3,322</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algn="ctr">
                        <a:lnSpc>
                          <a:spcPct val="100000"/>
                        </a:lnSpc>
                        <a:spcBef>
                          <a:spcPts val="600"/>
                        </a:spcBef>
                      </a:pPr>
                      <a:r>
                        <a:rPr sz="800" b="1" spc="25" dirty="0">
                          <a:solidFill>
                            <a:srgbClr val="231F20"/>
                          </a:solidFill>
                          <a:latin typeface="Tahoma"/>
                          <a:cs typeface="Tahoma"/>
                        </a:rPr>
                        <a:t>3,192</a:t>
                      </a:r>
                      <a:endParaRPr sz="800">
                        <a:latin typeface="Tahoma"/>
                        <a:cs typeface="Tahoma"/>
                      </a:endParaRPr>
                    </a:p>
                  </a:txBody>
                  <a:tcPr marL="0" marR="0" marT="76200" marB="0">
                    <a:lnL w="12700">
                      <a:solidFill>
                        <a:srgbClr val="005E6D"/>
                      </a:solidFill>
                      <a:prstDash val="solid"/>
                    </a:lnL>
                    <a:solidFill>
                      <a:srgbClr val="FFFFFF"/>
                    </a:solidFill>
                  </a:tcPr>
                </a:tc>
                <a:extLst>
                  <a:ext uri="{0D108BD9-81ED-4DB2-BD59-A6C34878D82A}">
                    <a16:rowId xmlns:a16="http://schemas.microsoft.com/office/drawing/2014/main" val="10001"/>
                  </a:ext>
                </a:extLst>
              </a:tr>
              <a:tr h="285750">
                <a:tc>
                  <a:txBody>
                    <a:bodyPr/>
                    <a:lstStyle/>
                    <a:p>
                      <a:pPr marL="1905" algn="ctr">
                        <a:lnSpc>
                          <a:spcPct val="100000"/>
                        </a:lnSpc>
                        <a:spcBef>
                          <a:spcPts val="625"/>
                        </a:spcBef>
                      </a:pPr>
                      <a:r>
                        <a:rPr sz="800" b="1" spc="-15" dirty="0">
                          <a:solidFill>
                            <a:srgbClr val="231F20"/>
                          </a:solidFill>
                          <a:latin typeface="Tahoma"/>
                          <a:cs typeface="Tahoma"/>
                        </a:rPr>
                        <a:t>Estimated </a:t>
                      </a:r>
                      <a:r>
                        <a:rPr sz="800" b="1" spc="-20" dirty="0">
                          <a:solidFill>
                            <a:srgbClr val="231F20"/>
                          </a:solidFill>
                          <a:latin typeface="Tahoma"/>
                          <a:cs typeface="Tahoma"/>
                        </a:rPr>
                        <a:t>acute</a:t>
                      </a:r>
                      <a:r>
                        <a:rPr sz="800" b="1" spc="-50" dirty="0">
                          <a:solidFill>
                            <a:srgbClr val="231F20"/>
                          </a:solidFill>
                          <a:latin typeface="Tahoma"/>
                          <a:cs typeface="Tahoma"/>
                        </a:rPr>
                        <a:t> </a:t>
                      </a:r>
                      <a:r>
                        <a:rPr sz="800" b="1" spc="-15" dirty="0">
                          <a:solidFill>
                            <a:srgbClr val="231F20"/>
                          </a:solidFill>
                          <a:latin typeface="Tahoma"/>
                          <a:cs typeface="Tahoma"/>
                        </a:rPr>
                        <a:t>infections</a:t>
                      </a:r>
                      <a:endParaRPr sz="800">
                        <a:latin typeface="Tahoma"/>
                        <a:cs typeface="Tahoma"/>
                      </a:endParaRPr>
                    </a:p>
                  </a:txBody>
                  <a:tcPr marL="0" marR="0" marT="79375" marB="0">
                    <a:lnR w="19050">
                      <a:solidFill>
                        <a:srgbClr val="005E6D"/>
                      </a:solidFill>
                      <a:prstDash val="solid"/>
                    </a:lnR>
                    <a:solidFill>
                      <a:srgbClr val="E5EEF0"/>
                    </a:solidFill>
                  </a:tcPr>
                </a:tc>
                <a:tc>
                  <a:txBody>
                    <a:bodyPr/>
                    <a:lstStyle/>
                    <a:p>
                      <a:pPr marL="3810" algn="ctr">
                        <a:lnSpc>
                          <a:spcPct val="100000"/>
                        </a:lnSpc>
                        <a:spcBef>
                          <a:spcPts val="625"/>
                        </a:spcBef>
                      </a:pPr>
                      <a:r>
                        <a:rPr sz="800" b="1" spc="-20" dirty="0">
                          <a:solidFill>
                            <a:srgbClr val="231F20"/>
                          </a:solidFill>
                          <a:latin typeface="Tahoma"/>
                          <a:cs typeface="Tahoma"/>
                        </a:rPr>
                        <a:t>18,800</a:t>
                      </a:r>
                      <a:endParaRPr sz="800">
                        <a:latin typeface="Tahoma"/>
                        <a:cs typeface="Tahoma"/>
                      </a:endParaRPr>
                    </a:p>
                  </a:txBody>
                  <a:tcPr marL="0" marR="0" marT="79375" marB="0">
                    <a:lnL w="19050">
                      <a:solidFill>
                        <a:srgbClr val="005E6D"/>
                      </a:solidFill>
                      <a:prstDash val="solid"/>
                    </a:lnL>
                    <a:lnR w="12700">
                      <a:solidFill>
                        <a:srgbClr val="005E6D"/>
                      </a:solidFill>
                      <a:prstDash val="solid"/>
                    </a:lnR>
                    <a:solidFill>
                      <a:srgbClr val="E5EEF0"/>
                    </a:solidFill>
                  </a:tcPr>
                </a:tc>
                <a:tc>
                  <a:txBody>
                    <a:bodyPr/>
                    <a:lstStyle/>
                    <a:p>
                      <a:pPr marL="3810" algn="ctr">
                        <a:lnSpc>
                          <a:spcPct val="100000"/>
                        </a:lnSpc>
                        <a:spcBef>
                          <a:spcPts val="625"/>
                        </a:spcBef>
                      </a:pPr>
                      <a:r>
                        <a:rPr sz="800" b="1" spc="-20" dirty="0">
                          <a:solidFill>
                            <a:srgbClr val="231F20"/>
                          </a:solidFill>
                          <a:latin typeface="Tahoma"/>
                          <a:cs typeface="Tahoma"/>
                        </a:rPr>
                        <a:t>19,800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marL="163195">
                        <a:lnSpc>
                          <a:spcPct val="100000"/>
                        </a:lnSpc>
                        <a:spcBef>
                          <a:spcPts val="625"/>
                        </a:spcBef>
                      </a:pPr>
                      <a:r>
                        <a:rPr sz="800" b="1" spc="-20" dirty="0">
                          <a:solidFill>
                            <a:srgbClr val="231F20"/>
                          </a:solidFill>
                          <a:latin typeface="Tahoma"/>
                          <a:cs typeface="Tahoma"/>
                        </a:rPr>
                        <a:t>18,100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marL="3810" algn="ctr">
                        <a:lnSpc>
                          <a:spcPct val="100000"/>
                        </a:lnSpc>
                        <a:spcBef>
                          <a:spcPts val="625"/>
                        </a:spcBef>
                      </a:pPr>
                      <a:r>
                        <a:rPr sz="800" b="1" spc="-20" dirty="0">
                          <a:solidFill>
                            <a:srgbClr val="231F20"/>
                          </a:solidFill>
                          <a:latin typeface="Tahoma"/>
                          <a:cs typeface="Tahoma"/>
                        </a:rPr>
                        <a:t>21,900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marL="163195">
                        <a:lnSpc>
                          <a:spcPct val="100000"/>
                        </a:lnSpc>
                        <a:spcBef>
                          <a:spcPts val="625"/>
                        </a:spcBef>
                      </a:pPr>
                      <a:r>
                        <a:rPr sz="800" b="1" spc="-20" dirty="0">
                          <a:solidFill>
                            <a:srgbClr val="231F20"/>
                          </a:solidFill>
                          <a:latin typeface="Tahoma"/>
                          <a:cs typeface="Tahoma"/>
                        </a:rPr>
                        <a:t>20,900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marR="153035" algn="r">
                        <a:lnSpc>
                          <a:spcPct val="100000"/>
                        </a:lnSpc>
                        <a:spcBef>
                          <a:spcPts val="625"/>
                        </a:spcBef>
                      </a:pPr>
                      <a:r>
                        <a:rPr sz="800" b="1" spc="-20" dirty="0">
                          <a:solidFill>
                            <a:srgbClr val="231F20"/>
                          </a:solidFill>
                          <a:latin typeface="Tahoma"/>
                          <a:cs typeface="Tahoma"/>
                        </a:rPr>
                        <a:t>22</a:t>
                      </a:r>
                      <a:r>
                        <a:rPr sz="800" b="1" spc="-25" dirty="0">
                          <a:solidFill>
                            <a:srgbClr val="231F20"/>
                          </a:solidFill>
                          <a:latin typeface="Tahoma"/>
                          <a:cs typeface="Tahoma"/>
                        </a:rPr>
                        <a:t>,</a:t>
                      </a:r>
                      <a:r>
                        <a:rPr sz="800" b="1" spc="-20" dirty="0">
                          <a:solidFill>
                            <a:srgbClr val="231F20"/>
                          </a:solidFill>
                          <a:latin typeface="Tahoma"/>
                          <a:cs typeface="Tahoma"/>
                        </a:rPr>
                        <a:t>200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marL="138430">
                        <a:lnSpc>
                          <a:spcPct val="100000"/>
                        </a:lnSpc>
                        <a:spcBef>
                          <a:spcPts val="625"/>
                        </a:spcBef>
                      </a:pPr>
                      <a:r>
                        <a:rPr sz="800" b="1" spc="25" dirty="0">
                          <a:solidFill>
                            <a:srgbClr val="231F20"/>
                          </a:solidFill>
                          <a:latin typeface="Tahoma"/>
                          <a:cs typeface="Tahoma"/>
                        </a:rPr>
                        <a:t>21,600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algn="ctr">
                        <a:lnSpc>
                          <a:spcPct val="100000"/>
                        </a:lnSpc>
                        <a:spcBef>
                          <a:spcPts val="625"/>
                        </a:spcBef>
                      </a:pPr>
                      <a:r>
                        <a:rPr sz="800" b="1" spc="25" dirty="0">
                          <a:solidFill>
                            <a:srgbClr val="231F20"/>
                          </a:solidFill>
                          <a:latin typeface="Tahoma"/>
                          <a:cs typeface="Tahoma"/>
                        </a:rPr>
                        <a:t>20,700</a:t>
                      </a:r>
                      <a:endParaRPr sz="800">
                        <a:latin typeface="Tahoma"/>
                        <a:cs typeface="Tahoma"/>
                      </a:endParaRPr>
                    </a:p>
                  </a:txBody>
                  <a:tcPr marL="0" marR="0" marT="79375" marB="0">
                    <a:lnL w="12700">
                      <a:solidFill>
                        <a:srgbClr val="005E6D"/>
                      </a:solidFill>
                      <a:prstDash val="solid"/>
                    </a:lnL>
                    <a:solidFill>
                      <a:srgbClr val="E5EEF0"/>
                    </a:solidFill>
                  </a:tcPr>
                </a:tc>
                <a:extLst>
                  <a:ext uri="{0D108BD9-81ED-4DB2-BD59-A6C34878D82A}">
                    <a16:rowId xmlns:a16="http://schemas.microsoft.com/office/drawing/2014/main" val="10002"/>
                  </a:ext>
                </a:extLst>
              </a:tr>
            </a:tbl>
          </a:graphicData>
        </a:graphic>
      </p:graphicFrame>
      <p:sp>
        <p:nvSpPr>
          <p:cNvPr id="5" name="object 5"/>
          <p:cNvSpPr txBox="1"/>
          <p:nvPr/>
        </p:nvSpPr>
        <p:spPr>
          <a:xfrm>
            <a:off x="443903" y="6717536"/>
            <a:ext cx="6771005" cy="52959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a:t>
            </a:r>
            <a:r>
              <a:rPr sz="700" spc="-150" dirty="0">
                <a:solidFill>
                  <a:srgbClr val="231F20"/>
                </a:solidFill>
                <a:latin typeface="Century Gothic"/>
                <a:cs typeface="Century Gothic"/>
              </a:rPr>
              <a:t> </a:t>
            </a:r>
            <a:r>
              <a:rPr sz="700" spc="-30" dirty="0">
                <a:solidFill>
                  <a:srgbClr val="231F20"/>
                </a:solidFill>
                <a:latin typeface="Century Gothic"/>
                <a:cs typeface="Century Gothic"/>
              </a:rPr>
              <a:t>Surveillance </a:t>
            </a:r>
            <a:r>
              <a:rPr sz="700" spc="-5" dirty="0">
                <a:solidFill>
                  <a:srgbClr val="231F20"/>
                </a:solidFill>
                <a:latin typeface="Century Gothic"/>
                <a:cs typeface="Century Gothic"/>
              </a:rPr>
              <a:t>System.</a:t>
            </a:r>
            <a:endParaRPr sz="700">
              <a:latin typeface="Century Gothic"/>
              <a:cs typeface="Century Gothic"/>
            </a:endParaRPr>
          </a:p>
          <a:p>
            <a:pPr marL="12700" marR="5080">
              <a:lnSpc>
                <a:spcPct val="107100"/>
              </a:lnSpc>
              <a:spcBef>
                <a:spcPts val="430"/>
              </a:spcBef>
            </a:pPr>
            <a:r>
              <a:rPr sz="700" spc="-5" dirty="0">
                <a:solidFill>
                  <a:srgbClr val="231F20"/>
                </a:solidFill>
                <a:latin typeface="Century Gothic"/>
                <a:cs typeface="Century Gothic"/>
              </a:rPr>
              <a:t>* </a:t>
            </a:r>
            <a:r>
              <a:rPr sz="700" spc="-10" dirty="0">
                <a:solidFill>
                  <a:srgbClr val="231F20"/>
                </a:solidFill>
                <a:latin typeface="Century Gothic"/>
                <a:cs typeface="Century Gothic"/>
              </a:rPr>
              <a:t>The </a:t>
            </a:r>
            <a:r>
              <a:rPr sz="700" spc="-25" dirty="0">
                <a:solidFill>
                  <a:srgbClr val="231F20"/>
                </a:solidFill>
                <a:latin typeface="Century Gothic"/>
                <a:cs typeface="Century Gothic"/>
              </a:rPr>
              <a:t>number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estimated </a:t>
            </a:r>
            <a:r>
              <a:rPr sz="700" spc="-15" dirty="0">
                <a:solidFill>
                  <a:srgbClr val="231F20"/>
                </a:solidFill>
                <a:latin typeface="Century Gothic"/>
                <a:cs typeface="Century Gothic"/>
              </a:rPr>
              <a:t>viral </a:t>
            </a:r>
            <a:r>
              <a:rPr sz="700" spc="-20" dirty="0">
                <a:solidFill>
                  <a:srgbClr val="231F20"/>
                </a:solidFill>
                <a:latin typeface="Century Gothic"/>
                <a:cs typeface="Century Gothic"/>
              </a:rPr>
              <a:t>hepatitis infections was </a:t>
            </a:r>
            <a:r>
              <a:rPr sz="700" spc="-30" dirty="0">
                <a:solidFill>
                  <a:srgbClr val="231F20"/>
                </a:solidFill>
                <a:latin typeface="Century Gothic"/>
                <a:cs typeface="Century Gothic"/>
              </a:rPr>
              <a:t>determined </a:t>
            </a:r>
            <a:r>
              <a:rPr sz="700" spc="-25" dirty="0">
                <a:solidFill>
                  <a:srgbClr val="231F20"/>
                </a:solidFill>
                <a:latin typeface="Century Gothic"/>
                <a:cs typeface="Century Gothic"/>
              </a:rPr>
              <a:t>by </a:t>
            </a:r>
            <a:r>
              <a:rPr sz="700" spc="-20" dirty="0">
                <a:solidFill>
                  <a:srgbClr val="231F20"/>
                </a:solidFill>
                <a:latin typeface="Century Gothic"/>
                <a:cs typeface="Century Gothic"/>
              </a:rPr>
              <a:t>multiplying </a:t>
            </a:r>
            <a:r>
              <a:rPr sz="700" spc="-25" dirty="0">
                <a:solidFill>
                  <a:srgbClr val="231F20"/>
                </a:solidFill>
                <a:latin typeface="Century Gothic"/>
                <a:cs typeface="Century Gothic"/>
              </a:rPr>
              <a:t>the number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reported cases </a:t>
            </a:r>
            <a:r>
              <a:rPr sz="700" spc="-25" dirty="0">
                <a:solidFill>
                  <a:srgbClr val="231F20"/>
                </a:solidFill>
                <a:latin typeface="Century Gothic"/>
                <a:cs typeface="Century Gothic"/>
              </a:rPr>
              <a:t>that met the classification </a:t>
            </a:r>
            <a:r>
              <a:rPr sz="700" spc="-20" dirty="0">
                <a:solidFill>
                  <a:srgbClr val="231F20"/>
                </a:solidFill>
                <a:latin typeface="Century Gothic"/>
                <a:cs typeface="Century Gothic"/>
              </a:rPr>
              <a:t>criteria </a:t>
            </a:r>
            <a:r>
              <a:rPr sz="700" dirty="0">
                <a:solidFill>
                  <a:srgbClr val="231F20"/>
                </a:solidFill>
                <a:latin typeface="Century Gothic"/>
                <a:cs typeface="Century Gothic"/>
              </a:rPr>
              <a:t>for </a:t>
            </a:r>
            <a:r>
              <a:rPr sz="700" spc="-30" dirty="0">
                <a:solidFill>
                  <a:srgbClr val="231F20"/>
                </a:solidFill>
                <a:latin typeface="Century Gothic"/>
                <a:cs typeface="Century Gothic"/>
              </a:rPr>
              <a:t>aconfirmed </a:t>
            </a:r>
            <a:r>
              <a:rPr sz="700" spc="-60" dirty="0">
                <a:solidFill>
                  <a:srgbClr val="231F20"/>
                </a:solidFill>
                <a:latin typeface="Century Gothic"/>
                <a:cs typeface="Century Gothic"/>
              </a:rPr>
              <a:t>case  </a:t>
            </a:r>
            <a:r>
              <a:rPr sz="700" spc="-25" dirty="0">
                <a:solidFill>
                  <a:srgbClr val="231F20"/>
                </a:solidFill>
                <a:latin typeface="Century Gothic"/>
                <a:cs typeface="Century Gothic"/>
              </a:rPr>
              <a:t>by afactor that </a:t>
            </a:r>
            <a:r>
              <a:rPr sz="700" spc="-30" dirty="0">
                <a:solidFill>
                  <a:srgbClr val="231F20"/>
                </a:solidFill>
                <a:latin typeface="Century Gothic"/>
                <a:cs typeface="Century Gothic"/>
              </a:rPr>
              <a:t>adjusted </a:t>
            </a:r>
            <a:r>
              <a:rPr sz="700" dirty="0">
                <a:solidFill>
                  <a:srgbClr val="231F20"/>
                </a:solidFill>
                <a:latin typeface="Century Gothic"/>
                <a:cs typeface="Century Gothic"/>
              </a:rPr>
              <a:t>for </a:t>
            </a:r>
            <a:r>
              <a:rPr sz="700" spc="-30" dirty="0">
                <a:solidFill>
                  <a:srgbClr val="231F20"/>
                </a:solidFill>
                <a:latin typeface="Century Gothic"/>
                <a:cs typeface="Century Gothic"/>
              </a:rPr>
              <a:t>underascertainment </a:t>
            </a:r>
            <a:r>
              <a:rPr sz="700" spc="-45" dirty="0">
                <a:solidFill>
                  <a:srgbClr val="231F20"/>
                </a:solidFill>
                <a:latin typeface="Century Gothic"/>
                <a:cs typeface="Century Gothic"/>
              </a:rPr>
              <a:t>and </a:t>
            </a:r>
            <a:r>
              <a:rPr sz="700" spc="-20" dirty="0">
                <a:solidFill>
                  <a:srgbClr val="231F20"/>
                </a:solidFill>
                <a:latin typeface="Century Gothic"/>
                <a:cs typeface="Century Gothic"/>
              </a:rPr>
              <a:t>underreporting. </a:t>
            </a:r>
            <a:r>
              <a:rPr sz="700" spc="-10" dirty="0">
                <a:solidFill>
                  <a:srgbClr val="231F20"/>
                </a:solidFill>
                <a:latin typeface="Century Gothic"/>
                <a:cs typeface="Century Gothic"/>
              </a:rPr>
              <a:t>The </a:t>
            </a:r>
            <a:r>
              <a:rPr sz="700" spc="25" dirty="0">
                <a:solidFill>
                  <a:srgbClr val="231F20"/>
                </a:solidFill>
                <a:latin typeface="Century Gothic"/>
                <a:cs typeface="Century Gothic"/>
              </a:rPr>
              <a:t>95% </a:t>
            </a:r>
            <a:r>
              <a:rPr sz="700" spc="-30" dirty="0">
                <a:solidFill>
                  <a:srgbClr val="231F20"/>
                </a:solidFill>
                <a:latin typeface="Century Gothic"/>
                <a:cs typeface="Century Gothic"/>
              </a:rPr>
              <a:t>bootstrap </a:t>
            </a:r>
            <a:r>
              <a:rPr sz="700" spc="-50" dirty="0">
                <a:solidFill>
                  <a:srgbClr val="231F20"/>
                </a:solidFill>
                <a:latin typeface="Century Gothic"/>
                <a:cs typeface="Century Gothic"/>
              </a:rPr>
              <a:t>confidence </a:t>
            </a:r>
            <a:r>
              <a:rPr sz="700" spc="-10" dirty="0">
                <a:solidFill>
                  <a:srgbClr val="231F20"/>
                </a:solidFill>
                <a:latin typeface="Century Gothic"/>
                <a:cs typeface="Century Gothic"/>
              </a:rPr>
              <a:t>intervals </a:t>
            </a:r>
            <a:r>
              <a:rPr sz="70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estimated </a:t>
            </a:r>
            <a:r>
              <a:rPr sz="700" spc="-25" dirty="0">
                <a:solidFill>
                  <a:srgbClr val="231F20"/>
                </a:solidFill>
                <a:latin typeface="Century Gothic"/>
                <a:cs typeface="Century Gothic"/>
              </a:rPr>
              <a:t>number </a:t>
            </a:r>
            <a:r>
              <a:rPr sz="700" spc="-10" dirty="0">
                <a:solidFill>
                  <a:srgbClr val="231F20"/>
                </a:solidFill>
                <a:latin typeface="Century Gothic"/>
                <a:cs typeface="Century Gothic"/>
              </a:rPr>
              <a:t>of </a:t>
            </a:r>
            <a:r>
              <a:rPr sz="700" spc="-20" dirty="0">
                <a:solidFill>
                  <a:srgbClr val="231F20"/>
                </a:solidFill>
                <a:latin typeface="Century Gothic"/>
                <a:cs typeface="Century Gothic"/>
              </a:rPr>
              <a:t>infections </a:t>
            </a:r>
            <a:r>
              <a:rPr sz="700" spc="-40" dirty="0">
                <a:solidFill>
                  <a:srgbClr val="231F20"/>
                </a:solidFill>
                <a:latin typeface="Century Gothic"/>
                <a:cs typeface="Century Gothic"/>
              </a:rPr>
              <a:t>are </a:t>
            </a:r>
            <a:r>
              <a:rPr sz="700" spc="-35" dirty="0">
                <a:solidFill>
                  <a:srgbClr val="231F20"/>
                </a:solidFill>
                <a:latin typeface="Century Gothic"/>
                <a:cs typeface="Century Gothic"/>
              </a:rPr>
              <a:t>displayed </a:t>
            </a:r>
            <a:r>
              <a:rPr sz="700" spc="-15" dirty="0">
                <a:solidFill>
                  <a:srgbClr val="231F20"/>
                </a:solidFill>
                <a:latin typeface="Century Gothic"/>
                <a:cs typeface="Century Gothic"/>
              </a:rPr>
              <a:t>in  </a:t>
            </a:r>
            <a:r>
              <a:rPr sz="700" spc="-25" dirty="0">
                <a:solidFill>
                  <a:srgbClr val="231F20"/>
                </a:solidFill>
                <a:latin typeface="Century Gothic"/>
                <a:cs typeface="Century Gothic"/>
              </a:rPr>
              <a:t>the</a:t>
            </a:r>
            <a:r>
              <a:rPr sz="700" spc="-65" dirty="0">
                <a:solidFill>
                  <a:srgbClr val="231F20"/>
                </a:solidFill>
                <a:latin typeface="Century Gothic"/>
                <a:cs typeface="Century Gothic"/>
              </a:rPr>
              <a:t> </a:t>
            </a:r>
            <a:r>
              <a:rPr sz="700" spc="-40" dirty="0">
                <a:solidFill>
                  <a:srgbClr val="8C2689"/>
                </a:solidFill>
                <a:latin typeface="Century Gothic"/>
                <a:cs typeface="Century Gothic"/>
              </a:rPr>
              <a:t>Appendix</a:t>
            </a:r>
            <a:r>
              <a:rPr sz="700" spc="-40" dirty="0">
                <a:solidFill>
                  <a:srgbClr val="231F20"/>
                </a:solidFill>
                <a:latin typeface="Century Gothic"/>
                <a:cs typeface="Century Gothic"/>
              </a:rPr>
              <a:t>.</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813" y="265733"/>
            <a:ext cx="6816725" cy="1102360"/>
          </a:xfrm>
          <a:prstGeom prst="rect">
            <a:avLst/>
          </a:prstGeom>
        </p:spPr>
        <p:txBody>
          <a:bodyPr vert="horz" wrap="square" lIns="0" tIns="13335" rIns="0" bIns="0" rtlCol="0">
            <a:spAutoFit/>
          </a:bodyPr>
          <a:lstStyle/>
          <a:p>
            <a:pPr marL="5232400">
              <a:lnSpc>
                <a:spcPts val="1230"/>
              </a:lnSpc>
              <a:spcBef>
                <a:spcPts val="105"/>
              </a:spcBef>
            </a:pPr>
            <a:r>
              <a:rPr sz="1000" b="1" spc="45" dirty="0">
                <a:solidFill>
                  <a:srgbClr val="005E6D"/>
                </a:solidFill>
                <a:latin typeface="Century Gothic"/>
                <a:cs typeface="Century Gothic"/>
              </a:rPr>
              <a:t>2019</a:t>
            </a:r>
            <a:r>
              <a:rPr sz="1000" b="1" spc="165" dirty="0">
                <a:solidFill>
                  <a:srgbClr val="005E6D"/>
                </a:solidFill>
                <a:latin typeface="Century Gothic"/>
                <a:cs typeface="Century Gothic"/>
              </a:rPr>
              <a:t> </a:t>
            </a:r>
            <a:r>
              <a:rPr sz="1050" b="1" spc="80" dirty="0">
                <a:solidFill>
                  <a:srgbClr val="8C2689"/>
                </a:solidFill>
                <a:latin typeface="Century Gothic"/>
                <a:cs typeface="Century Gothic"/>
              </a:rPr>
              <a:t>VIRAL</a:t>
            </a:r>
            <a:r>
              <a:rPr sz="1050" b="1" spc="20" dirty="0">
                <a:solidFill>
                  <a:srgbClr val="8C2689"/>
                </a:solidFill>
                <a:latin typeface="Century Gothic"/>
                <a:cs typeface="Century Gothic"/>
              </a:rPr>
              <a:t> </a:t>
            </a:r>
            <a:r>
              <a:rPr sz="1050" b="1" dirty="0">
                <a:solidFill>
                  <a:srgbClr val="8C2689"/>
                </a:solidFill>
                <a:latin typeface="Century Gothic"/>
                <a:cs typeface="Century Gothic"/>
              </a:rPr>
              <a:t>H</a:t>
            </a:r>
            <a:r>
              <a:rPr sz="1050" b="1" spc="-170" dirty="0">
                <a:solidFill>
                  <a:srgbClr val="8C2689"/>
                </a:solidFill>
                <a:latin typeface="Century Gothic"/>
                <a:cs typeface="Century Gothic"/>
              </a:rPr>
              <a:t> </a:t>
            </a:r>
            <a:r>
              <a:rPr sz="1050" b="1" dirty="0">
                <a:solidFill>
                  <a:srgbClr val="8C2689"/>
                </a:solidFill>
                <a:latin typeface="Century Gothic"/>
                <a:cs typeface="Century Gothic"/>
              </a:rPr>
              <a:t>E</a:t>
            </a:r>
            <a:r>
              <a:rPr sz="1050" b="1" spc="-165"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2400">
              <a:lnSpc>
                <a:spcPts val="1230"/>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284480">
              <a:lnSpc>
                <a:spcPct val="107100"/>
              </a:lnSpc>
              <a:spcBef>
                <a:spcPts val="1030"/>
              </a:spcBef>
            </a:pPr>
            <a:r>
              <a:rPr sz="1400" b="1" spc="-30" dirty="0">
                <a:solidFill>
                  <a:srgbClr val="005E6D"/>
                </a:solidFill>
                <a:latin typeface="Lucida Sans"/>
                <a:cs typeface="Lucida Sans"/>
              </a:rPr>
              <a:t>Figure</a:t>
            </a:r>
            <a:r>
              <a:rPr sz="1400" b="1" spc="-55" dirty="0">
                <a:solidFill>
                  <a:srgbClr val="005E6D"/>
                </a:solidFill>
                <a:latin typeface="Lucida Sans"/>
                <a:cs typeface="Lucida Sans"/>
              </a:rPr>
              <a:t> </a:t>
            </a:r>
            <a:r>
              <a:rPr sz="1400" b="1" spc="5" dirty="0">
                <a:solidFill>
                  <a:srgbClr val="005E6D"/>
                </a:solidFill>
                <a:latin typeface="Lucida Sans"/>
                <a:cs typeface="Lucida Sans"/>
              </a:rPr>
              <a:t>2.1.</a:t>
            </a:r>
            <a:r>
              <a:rPr sz="1400" b="1" spc="-55" dirty="0">
                <a:solidFill>
                  <a:srgbClr val="005E6D"/>
                </a:solidFill>
                <a:latin typeface="Lucida Sans"/>
                <a:cs typeface="Lucida Sans"/>
              </a:rPr>
              <a:t> </a:t>
            </a:r>
            <a:r>
              <a:rPr sz="1400" b="1" spc="-35" dirty="0">
                <a:solidFill>
                  <a:srgbClr val="8C2689"/>
                </a:solidFill>
                <a:latin typeface="Lucida Sans"/>
                <a:cs typeface="Lucida Sans"/>
              </a:rPr>
              <a:t>Number</a:t>
            </a:r>
            <a:r>
              <a:rPr sz="1400" b="1" spc="-145" dirty="0">
                <a:solidFill>
                  <a:srgbClr val="8C2689"/>
                </a:solidFill>
                <a:latin typeface="Lucida Sans"/>
                <a:cs typeface="Lucida Sans"/>
              </a:rPr>
              <a:t> </a:t>
            </a:r>
            <a:r>
              <a:rPr sz="1400" b="1" spc="-15" dirty="0">
                <a:solidFill>
                  <a:srgbClr val="8C2689"/>
                </a:solidFill>
                <a:latin typeface="Lucida Sans"/>
                <a:cs typeface="Lucida Sans"/>
              </a:rPr>
              <a:t>of</a:t>
            </a:r>
            <a:r>
              <a:rPr sz="1400" b="1" spc="-120" dirty="0">
                <a:solidFill>
                  <a:srgbClr val="8C2689"/>
                </a:solidFill>
                <a:latin typeface="Lucida Sans"/>
                <a:cs typeface="Lucida Sans"/>
              </a:rPr>
              <a:t> </a:t>
            </a:r>
            <a:r>
              <a:rPr sz="1400" b="1" spc="-15" dirty="0">
                <a:solidFill>
                  <a:srgbClr val="8C2689"/>
                </a:solidFill>
                <a:latin typeface="Lucida Sans"/>
                <a:cs typeface="Lucida Sans"/>
              </a:rPr>
              <a:t>reported</a:t>
            </a:r>
            <a:r>
              <a:rPr sz="1400" b="1" spc="-75" dirty="0">
                <a:solidFill>
                  <a:srgbClr val="8C2689"/>
                </a:solidFill>
                <a:latin typeface="Lucida Sans"/>
                <a:cs typeface="Lucida Sans"/>
              </a:rPr>
              <a:t> </a:t>
            </a:r>
            <a:r>
              <a:rPr sz="1400" b="1" dirty="0">
                <a:solidFill>
                  <a:srgbClr val="8C2689"/>
                </a:solidFill>
                <a:latin typeface="Lucida Sans"/>
                <a:cs typeface="Lucida Sans"/>
              </a:rPr>
              <a:t>acute</a:t>
            </a:r>
            <a:r>
              <a:rPr sz="1400" b="1" spc="-90"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14" dirty="0">
                <a:solidFill>
                  <a:srgbClr val="8C2689"/>
                </a:solidFill>
                <a:latin typeface="Lucida Sans"/>
                <a:cs typeface="Lucida Sans"/>
              </a:rPr>
              <a:t> </a:t>
            </a:r>
            <a:r>
              <a:rPr sz="1400" b="1" dirty="0">
                <a:solidFill>
                  <a:srgbClr val="8C2689"/>
                </a:solidFill>
                <a:latin typeface="Lucida Sans"/>
                <a:cs typeface="Lucida Sans"/>
              </a:rPr>
              <a:t>B</a:t>
            </a:r>
            <a:r>
              <a:rPr sz="1400" b="1" spc="-30" dirty="0">
                <a:solidFill>
                  <a:srgbClr val="8C2689"/>
                </a:solidFill>
                <a:latin typeface="Lucida Sans"/>
                <a:cs typeface="Lucida Sans"/>
              </a:rPr>
              <a:t> </a:t>
            </a:r>
            <a:r>
              <a:rPr sz="1400" b="1" spc="-35" dirty="0">
                <a:solidFill>
                  <a:srgbClr val="8C2689"/>
                </a:solidFill>
                <a:latin typeface="Lucida Sans"/>
                <a:cs typeface="Lucida Sans"/>
              </a:rPr>
              <a:t>virus</a:t>
            </a:r>
            <a:r>
              <a:rPr sz="1400" b="1" spc="-100" dirty="0">
                <a:solidFill>
                  <a:srgbClr val="8C2689"/>
                </a:solidFill>
                <a:latin typeface="Lucida Sans"/>
                <a:cs typeface="Lucida Sans"/>
              </a:rPr>
              <a:t> </a:t>
            </a:r>
            <a:r>
              <a:rPr sz="1400" b="1" spc="-15" dirty="0">
                <a:solidFill>
                  <a:srgbClr val="8C2689"/>
                </a:solidFill>
                <a:latin typeface="Lucida Sans"/>
                <a:cs typeface="Lucida Sans"/>
              </a:rPr>
              <a:t>infection</a:t>
            </a:r>
            <a:r>
              <a:rPr sz="1400" b="1" spc="-125" dirty="0">
                <a:solidFill>
                  <a:srgbClr val="8C2689"/>
                </a:solidFill>
                <a:latin typeface="Lucida Sans"/>
                <a:cs typeface="Lucida Sans"/>
              </a:rPr>
              <a:t> </a:t>
            </a:r>
            <a:r>
              <a:rPr sz="1400" b="1" spc="-35" dirty="0">
                <a:solidFill>
                  <a:srgbClr val="8C2689"/>
                </a:solidFill>
                <a:latin typeface="Lucida Sans"/>
                <a:cs typeface="Lucida Sans"/>
              </a:rPr>
              <a:t>cases</a:t>
            </a:r>
            <a:r>
              <a:rPr sz="1400" b="1" spc="-75" dirty="0">
                <a:solidFill>
                  <a:srgbClr val="8C2689"/>
                </a:solidFill>
                <a:latin typeface="Lucida Sans"/>
                <a:cs typeface="Lucida Sans"/>
              </a:rPr>
              <a:t> </a:t>
            </a:r>
            <a:r>
              <a:rPr sz="1400" b="1" spc="-20" dirty="0">
                <a:solidFill>
                  <a:srgbClr val="8C2689"/>
                </a:solidFill>
                <a:latin typeface="Lucida Sans"/>
                <a:cs typeface="Lucida Sans"/>
              </a:rPr>
              <a:t>and  </a:t>
            </a:r>
            <a:r>
              <a:rPr sz="1400" b="1" spc="-10" dirty="0">
                <a:solidFill>
                  <a:srgbClr val="8C2689"/>
                </a:solidFill>
                <a:latin typeface="Lucida Sans"/>
                <a:cs typeface="Lucida Sans"/>
              </a:rPr>
              <a:t>estimated</a:t>
            </a:r>
            <a:r>
              <a:rPr sz="1400" b="1" spc="-40" dirty="0">
                <a:solidFill>
                  <a:srgbClr val="8C2689"/>
                </a:solidFill>
                <a:latin typeface="Lucida Sans"/>
                <a:cs typeface="Lucida Sans"/>
              </a:rPr>
              <a:t> </a:t>
            </a:r>
            <a:r>
              <a:rPr sz="1400" b="1" spc="-25" dirty="0">
                <a:solidFill>
                  <a:srgbClr val="8C2689"/>
                </a:solidFill>
                <a:latin typeface="Lucida Sans"/>
                <a:cs typeface="Lucida Sans"/>
              </a:rPr>
              <a:t>infections*</a:t>
            </a:r>
            <a:r>
              <a:rPr sz="1400" b="1" spc="-60" dirty="0">
                <a:solidFill>
                  <a:srgbClr val="8C2689"/>
                </a:solidFill>
                <a:latin typeface="Lucida Sans"/>
                <a:cs typeface="Lucida Sans"/>
              </a:rPr>
              <a:t> </a:t>
            </a:r>
            <a:r>
              <a:rPr sz="1400" b="1" dirty="0">
                <a:solidFill>
                  <a:srgbClr val="8C2689"/>
                </a:solidFill>
                <a:latin typeface="Lucida Sans"/>
                <a:cs typeface="Lucida Sans"/>
              </a:rPr>
              <a:t>—</a:t>
            </a:r>
            <a:r>
              <a:rPr sz="1400" b="1" spc="-125" dirty="0">
                <a:solidFill>
                  <a:srgbClr val="8C2689"/>
                </a:solidFill>
                <a:latin typeface="Lucida Sans"/>
                <a:cs typeface="Lucida Sans"/>
              </a:rPr>
              <a:t> </a:t>
            </a:r>
            <a:r>
              <a:rPr sz="1400" b="1" spc="-10" dirty="0">
                <a:solidFill>
                  <a:srgbClr val="8C2689"/>
                </a:solidFill>
                <a:latin typeface="Lucida Sans"/>
                <a:cs typeface="Lucida Sans"/>
              </a:rPr>
              <a:t>United</a:t>
            </a:r>
            <a:r>
              <a:rPr sz="1400" b="1" spc="-60" dirty="0">
                <a:solidFill>
                  <a:srgbClr val="8C2689"/>
                </a:solidFill>
                <a:latin typeface="Lucida Sans"/>
                <a:cs typeface="Lucida Sans"/>
              </a:rPr>
              <a:t> </a:t>
            </a:r>
            <a:r>
              <a:rPr sz="1400" b="1" spc="25" dirty="0">
                <a:solidFill>
                  <a:srgbClr val="8C2689"/>
                </a:solidFill>
                <a:latin typeface="Lucida Sans"/>
                <a:cs typeface="Lucida Sans"/>
              </a:rPr>
              <a:t>States,</a:t>
            </a:r>
            <a:r>
              <a:rPr sz="1400" b="1" spc="-330" dirty="0">
                <a:solidFill>
                  <a:srgbClr val="8C2689"/>
                </a:solidFill>
                <a:latin typeface="Lucida Sans"/>
                <a:cs typeface="Lucida Sans"/>
              </a:rPr>
              <a:t> </a:t>
            </a:r>
            <a:r>
              <a:rPr sz="1400" b="1" spc="-10" dirty="0">
                <a:solidFill>
                  <a:srgbClr val="8C2689"/>
                </a:solidFill>
                <a:latin typeface="Lucida Sans"/>
                <a:cs typeface="Lucida Sans"/>
              </a:rPr>
              <a:t>2012–2019</a:t>
            </a:r>
            <a:endParaRPr sz="1400">
              <a:latin typeface="Lucida Sans"/>
              <a:cs typeface="Lucida Sans"/>
            </a:endParaRPr>
          </a:p>
        </p:txBody>
      </p:sp>
      <p:sp>
        <p:nvSpPr>
          <p:cNvPr id="13" name="object 13" descr="The number of reported cases and estimated infections of acute hepatitis B in the United States during 2012–2019. During 2019, the number of reported cases was 3,192, which corresponds to 20,700 estimated infections after adjusting for case underascertainment and underreporting. "/>
          <p:cNvSpPr/>
          <p:nvPr/>
        </p:nvSpPr>
        <p:spPr>
          <a:xfrm>
            <a:off x="518159" y="1798319"/>
            <a:ext cx="6827507" cy="360883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991" y="9346827"/>
            <a:ext cx="892175" cy="368300"/>
          </a:xfrm>
          <a:prstGeom prst="rect">
            <a:avLst/>
          </a:prstGeom>
        </p:spPr>
        <p:txBody>
          <a:bodyPr vert="horz" wrap="square" lIns="0" tIns="12700" rIns="0" bIns="0" rtlCol="0">
            <a:spAutoFit/>
          </a:bodyPr>
          <a:lstStyle/>
          <a:p>
            <a:pPr marL="12700" marR="5080">
              <a:lnSpc>
                <a:spcPct val="107100"/>
              </a:lnSpc>
              <a:spcBef>
                <a:spcPts val="100"/>
              </a:spcBef>
            </a:pPr>
            <a:r>
              <a:rPr sz="700" spc="-25" dirty="0">
                <a:solidFill>
                  <a:srgbClr val="231F20"/>
                </a:solidFill>
                <a:latin typeface="Century Gothic"/>
                <a:cs typeface="Century Gothic"/>
              </a:rPr>
              <a:t>Source:</a:t>
            </a:r>
            <a:r>
              <a:rPr sz="700" spc="-114" dirty="0">
                <a:solidFill>
                  <a:srgbClr val="231F20"/>
                </a:solidFill>
                <a:latin typeface="Century Gothic"/>
                <a:cs typeface="Century Gothic"/>
              </a:rPr>
              <a:t>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8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3" name="object 3"/>
          <p:cNvSpPr txBox="1"/>
          <p:nvPr/>
        </p:nvSpPr>
        <p:spPr>
          <a:xfrm>
            <a:off x="1486398" y="9346827"/>
            <a:ext cx="474980" cy="382270"/>
          </a:xfrm>
          <a:prstGeom prst="rect">
            <a:avLst/>
          </a:prstGeom>
        </p:spPr>
        <p:txBody>
          <a:bodyPr vert="horz" wrap="square" lIns="0" tIns="12700" rIns="0" bIns="0" rtlCol="0">
            <a:spAutoFit/>
          </a:bodyPr>
          <a:lstStyle/>
          <a:p>
            <a:pPr marL="12700" marR="17780">
              <a:lnSpc>
                <a:spcPct val="107100"/>
              </a:lnSpc>
              <a:spcBef>
                <a:spcPts val="100"/>
              </a:spcBef>
            </a:pPr>
            <a:r>
              <a:rPr sz="700" spc="-5" dirty="0">
                <a:solidFill>
                  <a:srgbClr val="231F20"/>
                </a:solidFill>
                <a:latin typeface="Century Gothic"/>
                <a:cs typeface="Century Gothic"/>
              </a:rPr>
              <a:t>*</a:t>
            </a:r>
            <a:r>
              <a:rPr sz="700" spc="-105" dirty="0">
                <a:solidFill>
                  <a:srgbClr val="231F20"/>
                </a:solidFill>
                <a:latin typeface="Century Gothic"/>
                <a:cs typeface="Century Gothic"/>
              </a:rPr>
              <a:t> </a:t>
            </a:r>
            <a:r>
              <a:rPr sz="700" spc="-15" dirty="0">
                <a:solidFill>
                  <a:srgbClr val="231F20"/>
                </a:solidFill>
                <a:latin typeface="Century Gothic"/>
                <a:cs typeface="Century Gothic"/>
              </a:rPr>
              <a:t>Rates</a:t>
            </a:r>
            <a:r>
              <a:rPr sz="700" spc="-125" dirty="0">
                <a:solidFill>
                  <a:srgbClr val="231F20"/>
                </a:solidFill>
                <a:latin typeface="Century Gothic"/>
                <a:cs typeface="Century Gothic"/>
              </a:rPr>
              <a:t> </a:t>
            </a:r>
            <a:r>
              <a:rPr sz="700" spc="-20" dirty="0">
                <a:solidFill>
                  <a:srgbClr val="231F20"/>
                </a:solidFill>
                <a:latin typeface="Century Gothic"/>
                <a:cs typeface="Century Gothic"/>
              </a:rPr>
              <a:t>per  </a:t>
            </a:r>
            <a:r>
              <a:rPr sz="700" spc="5" dirty="0">
                <a:solidFill>
                  <a:srgbClr val="231F20"/>
                </a:solidFill>
                <a:latin typeface="Century Gothic"/>
                <a:cs typeface="Century Gothic"/>
              </a:rPr>
              <a:t>100,000</a:t>
            </a:r>
            <a:endParaRPr sz="700">
              <a:latin typeface="Century Gothic"/>
              <a:cs typeface="Century Gothic"/>
            </a:endParaRPr>
          </a:p>
          <a:p>
            <a:pPr marL="12700">
              <a:lnSpc>
                <a:spcPct val="100000"/>
              </a:lnSpc>
              <a:spcBef>
                <a:spcPts val="165"/>
              </a:spcBef>
            </a:pPr>
            <a:r>
              <a:rPr sz="700" spc="-40" dirty="0">
                <a:solidFill>
                  <a:srgbClr val="231F20"/>
                </a:solidFill>
                <a:latin typeface="Century Gothic"/>
                <a:cs typeface="Century Gothic"/>
              </a:rPr>
              <a:t>population.</a:t>
            </a:r>
            <a:endParaRPr sz="700">
              <a:latin typeface="Century Gothic"/>
              <a:cs typeface="Century Gothic"/>
            </a:endParaRPr>
          </a:p>
        </p:txBody>
      </p:sp>
      <p:sp>
        <p:nvSpPr>
          <p:cNvPr id="4" name="object 4"/>
          <p:cNvSpPr txBox="1"/>
          <p:nvPr/>
        </p:nvSpPr>
        <p:spPr>
          <a:xfrm>
            <a:off x="2080746" y="9346827"/>
            <a:ext cx="2198370" cy="368300"/>
          </a:xfrm>
          <a:prstGeom prst="rect">
            <a:avLst/>
          </a:prstGeom>
        </p:spPr>
        <p:txBody>
          <a:bodyPr vert="horz" wrap="square" lIns="0" tIns="12700" rIns="0" bIns="0" rtlCol="0">
            <a:spAutoFit/>
          </a:bodyPr>
          <a:lstStyle/>
          <a:p>
            <a:pPr marL="12700" marR="5080">
              <a:lnSpc>
                <a:spcPct val="107100"/>
              </a:lnSpc>
              <a:spcBef>
                <a:spcPts val="100"/>
              </a:spcBef>
            </a:pPr>
            <a:r>
              <a:rPr sz="700" spc="-30" dirty="0">
                <a:solidFill>
                  <a:srgbClr val="231F20"/>
                </a:solidFill>
                <a:latin typeface="Century Gothic"/>
                <a:cs typeface="Century Gothic"/>
              </a:rPr>
              <a:t>†Reported cases </a:t>
            </a:r>
            <a:r>
              <a:rPr sz="700" spc="-25" dirty="0">
                <a:solidFill>
                  <a:srgbClr val="231F20"/>
                </a:solidFill>
                <a:latin typeface="Century Gothic"/>
                <a:cs typeface="Century Gothic"/>
              </a:rPr>
              <a:t>that met the classification </a:t>
            </a:r>
            <a:r>
              <a:rPr sz="700" spc="-20" dirty="0">
                <a:solidFill>
                  <a:srgbClr val="231F20"/>
                </a:solidFill>
                <a:latin typeface="Century Gothic"/>
                <a:cs typeface="Century Gothic"/>
              </a:rPr>
              <a:t>criteria </a:t>
            </a:r>
            <a:r>
              <a:rPr sz="700" dirty="0">
                <a:solidFill>
                  <a:srgbClr val="231F20"/>
                </a:solidFill>
                <a:latin typeface="Century Gothic"/>
                <a:cs typeface="Century Gothic"/>
              </a:rPr>
              <a:t>for  </a:t>
            </a:r>
            <a:r>
              <a:rPr sz="700" spc="-30" dirty="0">
                <a:solidFill>
                  <a:srgbClr val="231F20"/>
                </a:solidFill>
                <a:latin typeface="Century Gothic"/>
                <a:cs typeface="Century Gothic"/>
              </a:rPr>
              <a:t>aconfirmed </a:t>
            </a:r>
            <a:r>
              <a:rPr sz="700" spc="-50" dirty="0">
                <a:solidFill>
                  <a:srgbClr val="231F20"/>
                </a:solidFill>
                <a:latin typeface="Century Gothic"/>
                <a:cs typeface="Century Gothic"/>
              </a:rPr>
              <a:t>case. </a:t>
            </a:r>
            <a:r>
              <a:rPr sz="700" spc="1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45" dirty="0">
                <a:solidFill>
                  <a:srgbClr val="231F20"/>
                </a:solidFill>
                <a:latin typeface="Century Gothic"/>
                <a:cs typeface="Century Gothic"/>
              </a:rPr>
              <a:t>case </a:t>
            </a:r>
            <a:r>
              <a:rPr sz="700" spc="-20" dirty="0">
                <a:solidFill>
                  <a:srgbClr val="231F20"/>
                </a:solidFill>
                <a:latin typeface="Century Gothic"/>
                <a:cs typeface="Century Gothic"/>
              </a:rPr>
              <a:t>definition, </a:t>
            </a:r>
            <a:r>
              <a:rPr sz="700" spc="-30" dirty="0">
                <a:solidFill>
                  <a:srgbClr val="231F20"/>
                </a:solidFill>
                <a:latin typeface="Century Gothic"/>
                <a:cs typeface="Century Gothic"/>
              </a:rPr>
              <a:t>see </a:t>
            </a:r>
            <a:r>
              <a:rPr sz="700" u="sng" spc="-30" dirty="0">
                <a:solidFill>
                  <a:srgbClr val="205E9E"/>
                </a:solidFill>
                <a:uFill>
                  <a:solidFill>
                    <a:srgbClr val="205E9E"/>
                  </a:solidFill>
                </a:uFill>
                <a:latin typeface="Century Gothic"/>
                <a:cs typeface="Century Gothic"/>
                <a:hlinkClick r:id="rId2"/>
              </a:rPr>
              <a:t>https:// </a:t>
            </a:r>
            <a:r>
              <a:rPr sz="700" spc="-30" dirty="0">
                <a:solidFill>
                  <a:srgbClr val="205E9E"/>
                </a:solidFill>
                <a:latin typeface="Century Gothic"/>
                <a:cs typeface="Century Gothic"/>
              </a:rPr>
              <a:t> </a:t>
            </a:r>
            <a:r>
              <a:rPr sz="700" u="sng" spc="-35" dirty="0">
                <a:solidFill>
                  <a:srgbClr val="205E9E"/>
                </a:solidFill>
                <a:uFill>
                  <a:solidFill>
                    <a:srgbClr val="205E9E"/>
                  </a:solidFill>
                </a:uFill>
                <a:latin typeface="Century Gothic"/>
                <a:cs typeface="Century Gothic"/>
                <a:hlinkClick r:id="rId2"/>
              </a:rPr>
              <a:t>ndc.services.cdc.gov/conditions/hepatitis-b-acute/</a:t>
            </a:r>
            <a:r>
              <a:rPr sz="700" spc="-35" dirty="0">
                <a:solidFill>
                  <a:srgbClr val="231F20"/>
                </a:solidFill>
                <a:latin typeface="Century Gothic"/>
                <a:cs typeface="Century Gothic"/>
              </a:rPr>
              <a:t>.</a:t>
            </a:r>
            <a:endParaRPr sz="700">
              <a:latin typeface="Century Gothic"/>
              <a:cs typeface="Century Gothic"/>
            </a:endParaRPr>
          </a:p>
        </p:txBody>
      </p:sp>
      <p:sp>
        <p:nvSpPr>
          <p:cNvPr id="5" name="object 5"/>
          <p:cNvSpPr txBox="1"/>
          <p:nvPr/>
        </p:nvSpPr>
        <p:spPr>
          <a:xfrm>
            <a:off x="4412524" y="9346933"/>
            <a:ext cx="2423160" cy="482600"/>
          </a:xfrm>
          <a:prstGeom prst="rect">
            <a:avLst/>
          </a:prstGeom>
        </p:spPr>
        <p:txBody>
          <a:bodyPr vert="horz" wrap="square" lIns="0" tIns="12700" rIns="0" bIns="0" rtlCol="0">
            <a:spAutoFit/>
          </a:bodyPr>
          <a:lstStyle/>
          <a:p>
            <a:pPr marL="12700" marR="5080" indent="-635">
              <a:lnSpc>
                <a:spcPct val="107100"/>
              </a:lnSpc>
              <a:spcBef>
                <a:spcPts val="100"/>
              </a:spcBef>
            </a:pPr>
            <a:r>
              <a:rPr sz="700" spc="-25" dirty="0">
                <a:solidFill>
                  <a:srgbClr val="231F20"/>
                </a:solidFill>
                <a:latin typeface="Century Gothic"/>
                <a:cs typeface="Century Gothic"/>
              </a:rPr>
              <a:t>Only </a:t>
            </a:r>
            <a:r>
              <a:rPr sz="700" spc="-5" dirty="0">
                <a:solidFill>
                  <a:srgbClr val="231F20"/>
                </a:solidFill>
                <a:latin typeface="Century Gothic"/>
                <a:cs typeface="Century Gothic"/>
              </a:rPr>
              <a:t>states </a:t>
            </a:r>
            <a:r>
              <a:rPr sz="700" spc="-10" dirty="0">
                <a:solidFill>
                  <a:srgbClr val="231F20"/>
                </a:solidFill>
                <a:latin typeface="Century Gothic"/>
                <a:cs typeface="Century Gothic"/>
              </a:rPr>
              <a:t>with </a:t>
            </a:r>
            <a:r>
              <a:rPr sz="700" spc="-15" dirty="0">
                <a:solidFill>
                  <a:srgbClr val="231F20"/>
                </a:solidFill>
                <a:latin typeface="Century Gothic"/>
                <a:cs typeface="Century Gothic"/>
              </a:rPr>
              <a:t>rates </a:t>
            </a:r>
            <a:r>
              <a:rPr sz="700" dirty="0">
                <a:solidFill>
                  <a:srgbClr val="231F20"/>
                </a:solidFill>
                <a:latin typeface="Century Gothic"/>
                <a:cs typeface="Century Gothic"/>
              </a:rPr>
              <a:t>for </a:t>
            </a:r>
            <a:r>
              <a:rPr sz="700" spc="10" dirty="0">
                <a:solidFill>
                  <a:srgbClr val="231F20"/>
                </a:solidFill>
                <a:latin typeface="Century Gothic"/>
                <a:cs typeface="Century Gothic"/>
              </a:rPr>
              <a:t>2018 </a:t>
            </a:r>
            <a:r>
              <a:rPr sz="700" spc="-45" dirty="0">
                <a:solidFill>
                  <a:srgbClr val="231F20"/>
                </a:solidFill>
                <a:latin typeface="Century Gothic"/>
                <a:cs typeface="Century Gothic"/>
              </a:rPr>
              <a:t>and </a:t>
            </a:r>
            <a:r>
              <a:rPr sz="700" spc="10" dirty="0">
                <a:solidFill>
                  <a:srgbClr val="231F20"/>
                </a:solidFill>
                <a:latin typeface="Century Gothic"/>
                <a:cs typeface="Century Gothic"/>
              </a:rPr>
              <a:t>2019 </a:t>
            </a:r>
            <a:r>
              <a:rPr sz="700" spc="-40" dirty="0">
                <a:solidFill>
                  <a:srgbClr val="231F20"/>
                </a:solidFill>
                <a:latin typeface="Century Gothic"/>
                <a:cs typeface="Century Gothic"/>
              </a:rPr>
              <a:t>are </a:t>
            </a:r>
            <a:r>
              <a:rPr sz="700" spc="-25" dirty="0">
                <a:solidFill>
                  <a:srgbClr val="231F20"/>
                </a:solidFill>
                <a:latin typeface="Century Gothic"/>
                <a:cs typeface="Century Gothic"/>
              </a:rPr>
              <a:t>shown. </a:t>
            </a:r>
            <a:r>
              <a:rPr sz="700" spc="-30" dirty="0">
                <a:solidFill>
                  <a:srgbClr val="231F20"/>
                </a:solidFill>
                <a:latin typeface="Century Gothic"/>
                <a:cs typeface="Century Gothic"/>
              </a:rPr>
              <a:t>State/  </a:t>
            </a:r>
            <a:r>
              <a:rPr sz="700" spc="-10" dirty="0">
                <a:solidFill>
                  <a:srgbClr val="231F20"/>
                </a:solidFill>
                <a:latin typeface="Century Gothic"/>
                <a:cs typeface="Century Gothic"/>
              </a:rPr>
              <a:t>jurisdiction </a:t>
            </a:r>
            <a:r>
              <a:rPr sz="700" spc="-45" dirty="0">
                <a:solidFill>
                  <a:srgbClr val="231F20"/>
                </a:solidFill>
                <a:latin typeface="Century Gothic"/>
                <a:cs typeface="Century Gothic"/>
              </a:rPr>
              <a:t>and </a:t>
            </a:r>
            <a:r>
              <a:rPr sz="700" spc="-30" dirty="0">
                <a:solidFill>
                  <a:srgbClr val="231F20"/>
                </a:solidFill>
                <a:latin typeface="Century Gothic"/>
                <a:cs typeface="Century Gothic"/>
              </a:rPr>
              <a:t>year </a:t>
            </a:r>
            <a:r>
              <a:rPr sz="700" dirty="0">
                <a:solidFill>
                  <a:srgbClr val="231F20"/>
                </a:solidFill>
                <a:latin typeface="Century Gothic"/>
                <a:cs typeface="Century Gothic"/>
              </a:rPr>
              <a:t>for </a:t>
            </a:r>
            <a:r>
              <a:rPr sz="700" spc="-25" dirty="0">
                <a:solidFill>
                  <a:srgbClr val="231F20"/>
                </a:solidFill>
                <a:latin typeface="Century Gothic"/>
                <a:cs typeface="Century Gothic"/>
              </a:rPr>
              <a:t>no </a:t>
            </a:r>
            <a:r>
              <a:rPr sz="700" spc="-30" dirty="0">
                <a:solidFill>
                  <a:srgbClr val="231F20"/>
                </a:solidFill>
                <a:latin typeface="Century Gothic"/>
                <a:cs typeface="Century Gothic"/>
              </a:rPr>
              <a:t>reported cases: </a:t>
            </a:r>
            <a:r>
              <a:rPr sz="700" spc="-25" dirty="0">
                <a:solidFill>
                  <a:srgbClr val="231F20"/>
                </a:solidFill>
                <a:latin typeface="Century Gothic"/>
                <a:cs typeface="Century Gothic"/>
              </a:rPr>
              <a:t>Nebraska  </a:t>
            </a:r>
            <a:r>
              <a:rPr sz="700" spc="-20" dirty="0">
                <a:solidFill>
                  <a:srgbClr val="231F20"/>
                </a:solidFill>
                <a:latin typeface="Century Gothic"/>
                <a:cs typeface="Century Gothic"/>
              </a:rPr>
              <a:t>(2019), </a:t>
            </a:r>
            <a:r>
              <a:rPr sz="700" spc="-10" dirty="0">
                <a:solidFill>
                  <a:srgbClr val="231F20"/>
                </a:solidFill>
                <a:latin typeface="Century Gothic"/>
                <a:cs typeface="Century Gothic"/>
              </a:rPr>
              <a:t>North </a:t>
            </a:r>
            <a:r>
              <a:rPr sz="700" spc="-60" dirty="0">
                <a:solidFill>
                  <a:srgbClr val="231F20"/>
                </a:solidFill>
                <a:latin typeface="Century Gothic"/>
                <a:cs typeface="Century Gothic"/>
              </a:rPr>
              <a:t>Dakota </a:t>
            </a:r>
            <a:r>
              <a:rPr sz="700" spc="-10" dirty="0">
                <a:solidFill>
                  <a:srgbClr val="231F20"/>
                </a:solidFill>
                <a:latin typeface="Century Gothic"/>
                <a:cs typeface="Century Gothic"/>
              </a:rPr>
              <a:t>(2019); </a:t>
            </a:r>
            <a:r>
              <a:rPr sz="700" dirty="0">
                <a:solidFill>
                  <a:srgbClr val="231F20"/>
                </a:solidFill>
                <a:latin typeface="Century Gothic"/>
                <a:cs typeface="Century Gothic"/>
              </a:rPr>
              <a:t>for </a:t>
            </a:r>
            <a:r>
              <a:rPr sz="700" spc="-50" dirty="0">
                <a:solidFill>
                  <a:srgbClr val="231F20"/>
                </a:solidFill>
                <a:latin typeface="Century Gothic"/>
                <a:cs typeface="Century Gothic"/>
              </a:rPr>
              <a:t>unavailable </a:t>
            </a:r>
            <a:r>
              <a:rPr sz="700" spc="-55" dirty="0">
                <a:solidFill>
                  <a:srgbClr val="231F20"/>
                </a:solidFill>
                <a:latin typeface="Century Gothic"/>
                <a:cs typeface="Century Gothic"/>
              </a:rPr>
              <a:t>data: </a:t>
            </a:r>
            <a:r>
              <a:rPr sz="700" spc="-5" dirty="0">
                <a:solidFill>
                  <a:srgbClr val="231F20"/>
                </a:solidFill>
                <a:latin typeface="Century Gothic"/>
                <a:cs typeface="Century Gothic"/>
              </a:rPr>
              <a:t>District </a:t>
            </a:r>
            <a:r>
              <a:rPr sz="700" spc="-10" dirty="0">
                <a:solidFill>
                  <a:srgbClr val="231F20"/>
                </a:solidFill>
                <a:latin typeface="Century Gothic"/>
                <a:cs typeface="Century Gothic"/>
              </a:rPr>
              <a:t>of  </a:t>
            </a:r>
            <a:r>
              <a:rPr sz="700" spc="-50" dirty="0">
                <a:solidFill>
                  <a:srgbClr val="231F20"/>
                </a:solidFill>
                <a:latin typeface="Century Gothic"/>
                <a:cs typeface="Century Gothic"/>
              </a:rPr>
              <a:t>Columbia </a:t>
            </a:r>
            <a:r>
              <a:rPr sz="700" spc="-10" dirty="0">
                <a:solidFill>
                  <a:srgbClr val="231F20"/>
                </a:solidFill>
                <a:latin typeface="Century Gothic"/>
                <a:cs typeface="Century Gothic"/>
              </a:rPr>
              <a:t>(2018, 2019), </a:t>
            </a:r>
            <a:r>
              <a:rPr sz="700" spc="-35" dirty="0">
                <a:solidFill>
                  <a:srgbClr val="231F20"/>
                </a:solidFill>
                <a:latin typeface="Century Gothic"/>
                <a:cs typeface="Century Gothic"/>
              </a:rPr>
              <a:t>Rhode </a:t>
            </a:r>
            <a:r>
              <a:rPr sz="700" spc="-15" dirty="0">
                <a:solidFill>
                  <a:srgbClr val="231F20"/>
                </a:solidFill>
                <a:latin typeface="Century Gothic"/>
                <a:cs typeface="Century Gothic"/>
              </a:rPr>
              <a:t>Island </a:t>
            </a:r>
            <a:r>
              <a:rPr sz="700" spc="-10" dirty="0">
                <a:solidFill>
                  <a:srgbClr val="231F20"/>
                </a:solidFill>
                <a:latin typeface="Century Gothic"/>
                <a:cs typeface="Century Gothic"/>
              </a:rPr>
              <a:t>(2018,</a:t>
            </a:r>
            <a:r>
              <a:rPr sz="700" spc="75" dirty="0">
                <a:solidFill>
                  <a:srgbClr val="231F20"/>
                </a:solidFill>
                <a:latin typeface="Century Gothic"/>
                <a:cs typeface="Century Gothic"/>
              </a:rPr>
              <a:t> </a:t>
            </a:r>
            <a:r>
              <a:rPr sz="700" spc="-10" dirty="0">
                <a:solidFill>
                  <a:srgbClr val="231F20"/>
                </a:solidFill>
                <a:latin typeface="Century Gothic"/>
                <a:cs typeface="Century Gothic"/>
              </a:rPr>
              <a:t>2019).</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4210"/>
            <a:ext cx="6818630" cy="968375"/>
          </a:xfrm>
          <a:prstGeom prst="rect">
            <a:avLst/>
          </a:prstGeom>
        </p:spPr>
        <p:txBody>
          <a:bodyPr vert="horz" wrap="square" lIns="0" tIns="13335" rIns="0" bIns="0" rtlCol="0">
            <a:spAutoFit/>
          </a:bodyPr>
          <a:lstStyle/>
          <a:p>
            <a:pPr marL="5232400">
              <a:lnSpc>
                <a:spcPts val="1235"/>
              </a:lnSpc>
              <a:spcBef>
                <a:spcPts val="105"/>
              </a:spcBef>
            </a:pPr>
            <a:r>
              <a:rPr sz="1000" b="1" spc="20" dirty="0">
                <a:solidFill>
                  <a:srgbClr val="005E6D"/>
                </a:solidFill>
                <a:latin typeface="Microsoft JhengHei UI"/>
                <a:cs typeface="Microsoft JhengHei UI"/>
              </a:rPr>
              <a:t>2019</a:t>
            </a:r>
            <a:r>
              <a:rPr sz="1000" b="1" spc="105" dirty="0">
                <a:solidFill>
                  <a:srgbClr val="005E6D"/>
                </a:solidFill>
                <a:latin typeface="Microsoft JhengHei UI"/>
                <a:cs typeface="Microsoft JhengHei UI"/>
              </a:rPr>
              <a:t> </a:t>
            </a:r>
            <a:r>
              <a:rPr sz="1050" b="1" spc="80" dirty="0">
                <a:solidFill>
                  <a:srgbClr val="8C2689"/>
                </a:solidFill>
                <a:latin typeface="Century Gothic"/>
                <a:cs typeface="Century Gothic"/>
              </a:rPr>
              <a:t>VIRAL</a:t>
            </a:r>
            <a:r>
              <a:rPr sz="1050" b="1" spc="85" dirty="0">
                <a:solidFill>
                  <a:srgbClr val="8C2689"/>
                </a:solidFill>
                <a:latin typeface="Century Gothic"/>
                <a:cs typeface="Century Gothic"/>
              </a:rPr>
              <a:t> </a:t>
            </a:r>
            <a:r>
              <a:rPr sz="1050" b="1" dirty="0">
                <a:solidFill>
                  <a:srgbClr val="8C2689"/>
                </a:solidFill>
                <a:latin typeface="Century Gothic"/>
                <a:cs typeface="Century Gothic"/>
              </a:rPr>
              <a:t>H</a:t>
            </a:r>
            <a:r>
              <a:rPr sz="1050" b="1" spc="-165" dirty="0">
                <a:solidFill>
                  <a:srgbClr val="8C2689"/>
                </a:solidFill>
                <a:latin typeface="Century Gothic"/>
                <a:cs typeface="Century Gothic"/>
              </a:rPr>
              <a:t> </a:t>
            </a:r>
            <a:r>
              <a:rPr sz="1050" b="1" dirty="0">
                <a:solidFill>
                  <a:srgbClr val="8C2689"/>
                </a:solidFill>
                <a:latin typeface="Century Gothic"/>
                <a:cs typeface="Century Gothic"/>
              </a:rPr>
              <a:t>E</a:t>
            </a:r>
            <a:r>
              <a:rPr sz="1050" b="1" spc="-170"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2400">
              <a:lnSpc>
                <a:spcPts val="1235"/>
              </a:lnSpc>
            </a:pPr>
            <a:r>
              <a:rPr sz="1050" spc="25" dirty="0">
                <a:solidFill>
                  <a:srgbClr val="005E6D"/>
                </a:solidFill>
                <a:latin typeface="Century Gothic"/>
                <a:cs typeface="Century Gothic"/>
              </a:rPr>
              <a:t>SURVEILLANCE</a:t>
            </a:r>
            <a:r>
              <a:rPr sz="1050" spc="15"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207010">
              <a:lnSpc>
                <a:spcPct val="107100"/>
              </a:lnSpc>
            </a:pPr>
            <a:r>
              <a:rPr sz="1400" b="1" spc="-30" dirty="0">
                <a:solidFill>
                  <a:srgbClr val="005E6D"/>
                </a:solidFill>
                <a:latin typeface="Lucida Sans"/>
                <a:cs typeface="Lucida Sans"/>
              </a:rPr>
              <a:t>Figure</a:t>
            </a:r>
            <a:r>
              <a:rPr sz="1400" b="1" spc="-55" dirty="0">
                <a:solidFill>
                  <a:srgbClr val="005E6D"/>
                </a:solidFill>
                <a:latin typeface="Lucida Sans"/>
                <a:cs typeface="Lucida Sans"/>
              </a:rPr>
              <a:t> </a:t>
            </a:r>
            <a:r>
              <a:rPr sz="1400" b="1" spc="5" dirty="0">
                <a:solidFill>
                  <a:srgbClr val="005E6D"/>
                </a:solidFill>
                <a:latin typeface="Lucida Sans"/>
                <a:cs typeface="Lucida Sans"/>
              </a:rPr>
              <a:t>2.2.</a:t>
            </a:r>
            <a:r>
              <a:rPr sz="1400" b="1" spc="-60" dirty="0">
                <a:solidFill>
                  <a:srgbClr val="005E6D"/>
                </a:solidFill>
                <a:latin typeface="Lucida Sans"/>
                <a:cs typeface="Lucida Sans"/>
              </a:rPr>
              <a:t> </a:t>
            </a:r>
            <a:r>
              <a:rPr sz="1400" b="1" spc="-15" dirty="0">
                <a:solidFill>
                  <a:srgbClr val="8C2689"/>
                </a:solidFill>
                <a:latin typeface="Lucida Sans"/>
                <a:cs typeface="Lucida Sans"/>
              </a:rPr>
              <a:t>Rates*</a:t>
            </a:r>
            <a:r>
              <a:rPr sz="1400" b="1" spc="-114" dirty="0">
                <a:solidFill>
                  <a:srgbClr val="8C2689"/>
                </a:solidFill>
                <a:latin typeface="Lucida Sans"/>
                <a:cs typeface="Lucida Sans"/>
              </a:rPr>
              <a:t> </a:t>
            </a:r>
            <a:r>
              <a:rPr sz="1400" b="1" spc="-15" dirty="0">
                <a:solidFill>
                  <a:srgbClr val="8C2689"/>
                </a:solidFill>
                <a:latin typeface="Lucida Sans"/>
                <a:cs typeface="Lucida Sans"/>
              </a:rPr>
              <a:t>of</a:t>
            </a:r>
            <a:r>
              <a:rPr sz="1400" b="1" spc="-125" dirty="0">
                <a:solidFill>
                  <a:srgbClr val="8C2689"/>
                </a:solidFill>
                <a:latin typeface="Lucida Sans"/>
                <a:cs typeface="Lucida Sans"/>
              </a:rPr>
              <a:t> </a:t>
            </a:r>
            <a:r>
              <a:rPr sz="1400" b="1" spc="-15" dirty="0">
                <a:solidFill>
                  <a:srgbClr val="8C2689"/>
                </a:solidFill>
                <a:latin typeface="Lucida Sans"/>
                <a:cs typeface="Lucida Sans"/>
              </a:rPr>
              <a:t>reported</a:t>
            </a:r>
            <a:r>
              <a:rPr sz="1400" b="1" spc="-95" dirty="0">
                <a:solidFill>
                  <a:srgbClr val="8C2689"/>
                </a:solidFill>
                <a:latin typeface="Lucida Sans"/>
                <a:cs typeface="Lucida Sans"/>
              </a:rPr>
              <a:t> </a:t>
            </a:r>
            <a:r>
              <a:rPr sz="1400" b="1" dirty="0">
                <a:solidFill>
                  <a:srgbClr val="8C2689"/>
                </a:solidFill>
                <a:latin typeface="Lucida Sans"/>
                <a:cs typeface="Lucida Sans"/>
              </a:rPr>
              <a:t>acute</a:t>
            </a:r>
            <a:r>
              <a:rPr sz="1400" b="1" spc="-75"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35" dirty="0">
                <a:solidFill>
                  <a:srgbClr val="8C2689"/>
                </a:solidFill>
                <a:latin typeface="Lucida Sans"/>
                <a:cs typeface="Lucida Sans"/>
              </a:rPr>
              <a:t> </a:t>
            </a:r>
            <a:r>
              <a:rPr sz="1400" b="1" spc="-60" dirty="0">
                <a:solidFill>
                  <a:srgbClr val="8C2689"/>
                </a:solidFill>
                <a:latin typeface="Lucida Sans"/>
                <a:cs typeface="Lucida Sans"/>
              </a:rPr>
              <a:t>B†</a:t>
            </a:r>
            <a:r>
              <a:rPr sz="1400" b="1" spc="-220" dirty="0">
                <a:solidFill>
                  <a:srgbClr val="8C2689"/>
                </a:solidFill>
                <a:latin typeface="Lucida Sans"/>
                <a:cs typeface="Lucida Sans"/>
              </a:rPr>
              <a:t> </a:t>
            </a:r>
            <a:r>
              <a:rPr sz="1400" b="1" spc="-35" dirty="0">
                <a:solidFill>
                  <a:srgbClr val="8C2689"/>
                </a:solidFill>
                <a:latin typeface="Lucida Sans"/>
                <a:cs typeface="Lucida Sans"/>
              </a:rPr>
              <a:t>virus</a:t>
            </a:r>
            <a:r>
              <a:rPr sz="1400" b="1" spc="-100" dirty="0">
                <a:solidFill>
                  <a:srgbClr val="8C2689"/>
                </a:solidFill>
                <a:latin typeface="Lucida Sans"/>
                <a:cs typeface="Lucida Sans"/>
              </a:rPr>
              <a:t> </a:t>
            </a:r>
            <a:r>
              <a:rPr sz="1400" b="1" spc="-5" dirty="0">
                <a:solidFill>
                  <a:srgbClr val="8C2689"/>
                </a:solidFill>
                <a:latin typeface="Lucida Sans"/>
                <a:cs typeface="Lucida Sans"/>
              </a:rPr>
              <a:t>infection,</a:t>
            </a:r>
            <a:r>
              <a:rPr sz="1400" b="1" spc="-120" dirty="0">
                <a:solidFill>
                  <a:srgbClr val="8C2689"/>
                </a:solidFill>
                <a:latin typeface="Lucida Sans"/>
                <a:cs typeface="Lucida Sans"/>
              </a:rPr>
              <a:t> </a:t>
            </a:r>
            <a:r>
              <a:rPr sz="1400" b="1" spc="-20" dirty="0">
                <a:solidFill>
                  <a:srgbClr val="8C2689"/>
                </a:solidFill>
                <a:latin typeface="Lucida Sans"/>
                <a:cs typeface="Lucida Sans"/>
              </a:rPr>
              <a:t>by</a:t>
            </a:r>
            <a:r>
              <a:rPr sz="1400" b="1" spc="-135" dirty="0">
                <a:solidFill>
                  <a:srgbClr val="8C2689"/>
                </a:solidFill>
                <a:latin typeface="Lucida Sans"/>
                <a:cs typeface="Lucida Sans"/>
              </a:rPr>
              <a:t> </a:t>
            </a:r>
            <a:r>
              <a:rPr sz="1400" b="1" spc="5" dirty="0">
                <a:solidFill>
                  <a:srgbClr val="8C2689"/>
                </a:solidFill>
                <a:latin typeface="Lucida Sans"/>
                <a:cs typeface="Lucida Sans"/>
              </a:rPr>
              <a:t>state</a:t>
            </a:r>
            <a:r>
              <a:rPr sz="1400" b="1" spc="-75" dirty="0">
                <a:solidFill>
                  <a:srgbClr val="8C2689"/>
                </a:solidFill>
                <a:latin typeface="Lucida Sans"/>
                <a:cs typeface="Lucida Sans"/>
              </a:rPr>
              <a:t> </a:t>
            </a:r>
            <a:r>
              <a:rPr sz="1400" b="1" dirty="0">
                <a:solidFill>
                  <a:srgbClr val="8C2689"/>
                </a:solidFill>
                <a:latin typeface="Lucida Sans"/>
                <a:cs typeface="Lucida Sans"/>
              </a:rPr>
              <a:t>—  </a:t>
            </a:r>
            <a:r>
              <a:rPr sz="1400" b="1" spc="-10" dirty="0">
                <a:solidFill>
                  <a:srgbClr val="8C2689"/>
                </a:solidFill>
                <a:latin typeface="Lucida Sans"/>
                <a:cs typeface="Lucida Sans"/>
              </a:rPr>
              <a:t>United </a:t>
            </a:r>
            <a:r>
              <a:rPr sz="1400" b="1" spc="25" dirty="0">
                <a:solidFill>
                  <a:srgbClr val="8C2689"/>
                </a:solidFill>
                <a:latin typeface="Lucida Sans"/>
                <a:cs typeface="Lucida Sans"/>
              </a:rPr>
              <a:t>States,</a:t>
            </a:r>
            <a:r>
              <a:rPr sz="1400" b="1" spc="-225" dirty="0">
                <a:solidFill>
                  <a:srgbClr val="8C2689"/>
                </a:solidFill>
                <a:latin typeface="Lucida Sans"/>
                <a:cs typeface="Lucida Sans"/>
              </a:rPr>
              <a:t> </a:t>
            </a:r>
            <a:r>
              <a:rPr sz="1400" b="1" spc="-10" dirty="0">
                <a:solidFill>
                  <a:srgbClr val="8C2689"/>
                </a:solidFill>
                <a:latin typeface="Lucida Sans"/>
                <a:cs typeface="Lucida Sans"/>
              </a:rPr>
              <a:t>2018–2019</a:t>
            </a:r>
            <a:endParaRPr sz="1400">
              <a:latin typeface="Lucida Sans"/>
              <a:cs typeface="Lucida Sans"/>
            </a:endParaRPr>
          </a:p>
        </p:txBody>
      </p:sp>
      <p:sp>
        <p:nvSpPr>
          <p:cNvPr id="13" name="object 13"/>
          <p:cNvSpPr/>
          <p:nvPr/>
        </p:nvSpPr>
        <p:spPr>
          <a:xfrm>
            <a:off x="419100" y="1385316"/>
            <a:ext cx="6827519" cy="7991855"/>
          </a:xfrm>
          <a:prstGeom prst="rect">
            <a:avLst/>
          </a:prstGeom>
          <a:blipFill>
            <a:blip r:embed="rId4" cstate="print"/>
            <a:stretch>
              <a:fillRect/>
            </a:stretch>
          </a:blipFill>
        </p:spPr>
        <p:txBody>
          <a:bodyPr wrap="square" lIns="0" tIns="0" rIns="0" bIns="0" rtlCol="0"/>
          <a:lstStyle/>
          <a:p>
            <a:endParaRPr/>
          </a:p>
        </p:txBody>
      </p:sp>
      <p:sp>
        <p:nvSpPr>
          <p:cNvPr id="14" name="object 14" descr="The distribution of rates of reported acute hepatitis B by state or jurisdiction, for 2018 and 2019, sorted from the highest to lowest rates for 2019. The US rate during 2019 was 1.0 reported cases per 100,000 population. Maine and West Virginia had the highest rates of reported acute hepatitis B during 2019."/>
          <p:cNvSpPr/>
          <p:nvPr/>
        </p:nvSpPr>
        <p:spPr>
          <a:xfrm>
            <a:off x="445008" y="1411224"/>
            <a:ext cx="6720827" cy="788517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6147053"/>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graphicFrame>
        <p:nvGraphicFramePr>
          <p:cNvPr id="3" name="object 3"/>
          <p:cNvGraphicFramePr>
            <a:graphicFrameLocks noGrp="1"/>
          </p:cNvGraphicFramePr>
          <p:nvPr/>
        </p:nvGraphicFramePr>
        <p:xfrm>
          <a:off x="373379" y="6278879"/>
          <a:ext cx="4507229" cy="2491738"/>
        </p:xfrm>
        <a:graphic>
          <a:graphicData uri="http://schemas.openxmlformats.org/drawingml/2006/table">
            <a:tbl>
              <a:tblPr firstRow="1" bandRow="1">
                <a:tableStyleId>{2D5ABB26-0587-4C30-8999-92F81FD0307C}</a:tableStyleId>
              </a:tblPr>
              <a:tblGrid>
                <a:gridCol w="83820">
                  <a:extLst>
                    <a:ext uri="{9D8B030D-6E8A-4147-A177-3AD203B41FA5}">
                      <a16:colId xmlns:a16="http://schemas.microsoft.com/office/drawing/2014/main" val="20000"/>
                    </a:ext>
                  </a:extLst>
                </a:gridCol>
                <a:gridCol w="557530">
                  <a:extLst>
                    <a:ext uri="{9D8B030D-6E8A-4147-A177-3AD203B41FA5}">
                      <a16:colId xmlns:a16="http://schemas.microsoft.com/office/drawing/2014/main" val="20001"/>
                    </a:ext>
                  </a:extLst>
                </a:gridCol>
                <a:gridCol w="1069975">
                  <a:extLst>
                    <a:ext uri="{9D8B030D-6E8A-4147-A177-3AD203B41FA5}">
                      <a16:colId xmlns:a16="http://schemas.microsoft.com/office/drawing/2014/main" val="20002"/>
                    </a:ext>
                  </a:extLst>
                </a:gridCol>
                <a:gridCol w="2716529">
                  <a:extLst>
                    <a:ext uri="{9D8B030D-6E8A-4147-A177-3AD203B41FA5}">
                      <a16:colId xmlns:a16="http://schemas.microsoft.com/office/drawing/2014/main" val="20003"/>
                    </a:ext>
                  </a:extLst>
                </a:gridCol>
                <a:gridCol w="79375">
                  <a:extLst>
                    <a:ext uri="{9D8B030D-6E8A-4147-A177-3AD203B41FA5}">
                      <a16:colId xmlns:a16="http://schemas.microsoft.com/office/drawing/2014/main" val="20004"/>
                    </a:ext>
                  </a:extLst>
                </a:gridCol>
              </a:tblGrid>
              <a:tr h="83819">
                <a:tc>
                  <a:txBody>
                    <a:bodyPr/>
                    <a:lstStyle/>
                    <a:p>
                      <a:pPr>
                        <a:lnSpc>
                          <a:spcPct val="100000"/>
                        </a:lnSpc>
                      </a:pPr>
                      <a:endParaRPr sz="400">
                        <a:latin typeface="Times New Roman"/>
                        <a:cs typeface="Times New Roman"/>
                      </a:endParaRPr>
                    </a:p>
                  </a:txBody>
                  <a:tcPr marL="0" marR="0" marT="0" marB="0">
                    <a:solidFill>
                      <a:srgbClr val="231F20">
                        <a:alpha val="29803"/>
                      </a:srgbClr>
                    </a:solidFill>
                  </a:tcPr>
                </a:tc>
                <a:tc>
                  <a:txBody>
                    <a:bodyPr/>
                    <a:lstStyle/>
                    <a:p>
                      <a:pPr>
                        <a:lnSpc>
                          <a:spcPct val="100000"/>
                        </a:lnSpc>
                      </a:pPr>
                      <a:endParaRPr sz="400">
                        <a:latin typeface="Times New Roman"/>
                        <a:cs typeface="Times New Roman"/>
                      </a:endParaRPr>
                    </a:p>
                  </a:txBody>
                  <a:tcPr marL="0" marR="0" marT="0" marB="0">
                    <a:solidFill>
                      <a:srgbClr val="231F20">
                        <a:alpha val="29803"/>
                      </a:srgbClr>
                    </a:solidFill>
                  </a:tcPr>
                </a:tc>
                <a:tc>
                  <a:txBody>
                    <a:bodyPr/>
                    <a:lstStyle/>
                    <a:p>
                      <a:pPr>
                        <a:lnSpc>
                          <a:spcPct val="100000"/>
                        </a:lnSpc>
                      </a:pPr>
                      <a:endParaRPr sz="400">
                        <a:latin typeface="Times New Roman"/>
                        <a:cs typeface="Times New Roman"/>
                      </a:endParaRPr>
                    </a:p>
                  </a:txBody>
                  <a:tcPr marL="0" marR="0" marT="0" marB="0">
                    <a:solidFill>
                      <a:srgbClr val="231F20">
                        <a:alpha val="29803"/>
                      </a:srgbClr>
                    </a:solidFill>
                  </a:tcPr>
                </a:tc>
                <a:tc>
                  <a:txBody>
                    <a:bodyPr/>
                    <a:lstStyle/>
                    <a:p>
                      <a:pPr>
                        <a:lnSpc>
                          <a:spcPct val="100000"/>
                        </a:lnSpc>
                      </a:pPr>
                      <a:endParaRPr sz="400">
                        <a:latin typeface="Times New Roman"/>
                        <a:cs typeface="Times New Roman"/>
                      </a:endParaRPr>
                    </a:p>
                  </a:txBody>
                  <a:tcPr marL="0" marR="0" marT="0" marB="0">
                    <a:solidFill>
                      <a:srgbClr val="231F20">
                        <a:alpha val="29803"/>
                      </a:srgbClr>
                    </a:solidFill>
                  </a:tcPr>
                </a:tc>
                <a:tc>
                  <a:txBody>
                    <a:bodyPr/>
                    <a:lstStyle/>
                    <a:p>
                      <a:pPr>
                        <a:lnSpc>
                          <a:spcPct val="100000"/>
                        </a:lnSpc>
                      </a:pPr>
                      <a:endParaRPr sz="400">
                        <a:latin typeface="Times New Roman"/>
                        <a:cs typeface="Times New Roman"/>
                      </a:endParaRPr>
                    </a:p>
                  </a:txBody>
                  <a:tcPr marL="0" marR="0" marT="0" marB="0">
                    <a:solidFill>
                      <a:srgbClr val="231F20">
                        <a:alpha val="29803"/>
                      </a:srgbClr>
                    </a:solidFill>
                  </a:tcPr>
                </a:tc>
                <a:extLst>
                  <a:ext uri="{0D108BD9-81ED-4DB2-BD59-A6C34878D82A}">
                    <a16:rowId xmlns:a16="http://schemas.microsoft.com/office/drawing/2014/main" val="10000"/>
                  </a:ext>
                </a:extLst>
              </a:tr>
              <a:tr h="419100">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tc>
                  <a:txBody>
                    <a:bodyPr/>
                    <a:lstStyle/>
                    <a:p>
                      <a:pPr marL="182880" marR="177165" indent="-43180">
                        <a:lnSpc>
                          <a:spcPct val="104400"/>
                        </a:lnSpc>
                        <a:spcBef>
                          <a:spcPts val="290"/>
                        </a:spcBef>
                      </a:pPr>
                      <a:r>
                        <a:rPr sz="800" b="1" spc="15" dirty="0">
                          <a:solidFill>
                            <a:srgbClr val="FFFFFF"/>
                          </a:solidFill>
                          <a:latin typeface="Tahoma"/>
                          <a:cs typeface="Tahoma"/>
                        </a:rPr>
                        <a:t>C</a:t>
                      </a:r>
                      <a:r>
                        <a:rPr sz="800" b="1" spc="20" dirty="0">
                          <a:solidFill>
                            <a:srgbClr val="FFFFFF"/>
                          </a:solidFill>
                          <a:latin typeface="Tahoma"/>
                          <a:cs typeface="Tahoma"/>
                        </a:rPr>
                        <a:t>ol</a:t>
                      </a:r>
                      <a:r>
                        <a:rPr sz="800" b="1" dirty="0">
                          <a:solidFill>
                            <a:srgbClr val="FFFFFF"/>
                          </a:solidFill>
                          <a:latin typeface="Tahoma"/>
                          <a:cs typeface="Tahoma"/>
                        </a:rPr>
                        <a:t>o  r  </a:t>
                      </a:r>
                      <a:r>
                        <a:rPr sz="800" b="1" spc="-20" dirty="0">
                          <a:solidFill>
                            <a:srgbClr val="FFFFFF"/>
                          </a:solidFill>
                          <a:latin typeface="Tahoma"/>
                          <a:cs typeface="Tahoma"/>
                        </a:rPr>
                        <a:t>K</a:t>
                      </a:r>
                      <a:r>
                        <a:rPr sz="800" b="1" spc="-25" dirty="0">
                          <a:solidFill>
                            <a:srgbClr val="FFFFFF"/>
                          </a:solidFill>
                          <a:latin typeface="Tahoma"/>
                          <a:cs typeface="Tahoma"/>
                        </a:rPr>
                        <a:t>ey</a:t>
                      </a:r>
                      <a:endParaRPr sz="800">
                        <a:latin typeface="Tahoma"/>
                        <a:cs typeface="Tahoma"/>
                      </a:endParaRPr>
                    </a:p>
                  </a:txBody>
                  <a:tcPr marL="0" marR="0" marT="36830" marB="0">
                    <a:lnR w="19050">
                      <a:solidFill>
                        <a:srgbClr val="FFFFFF"/>
                      </a:solidFill>
                      <a:prstDash val="solid"/>
                    </a:lnR>
                    <a:solidFill>
                      <a:srgbClr val="005E6D"/>
                    </a:solidFill>
                  </a:tcPr>
                </a:tc>
                <a:tc>
                  <a:txBody>
                    <a:bodyPr/>
                    <a:lstStyle/>
                    <a:p>
                      <a:pPr marL="254000" marR="158115" indent="-94615">
                        <a:lnSpc>
                          <a:spcPct val="105000"/>
                        </a:lnSpc>
                        <a:spcBef>
                          <a:spcPts val="285"/>
                        </a:spcBef>
                      </a:pPr>
                      <a:r>
                        <a:rPr sz="800" b="1" spc="25" dirty="0">
                          <a:solidFill>
                            <a:srgbClr val="FFFFFF"/>
                          </a:solidFill>
                          <a:latin typeface="Tahoma"/>
                          <a:cs typeface="Tahoma"/>
                        </a:rPr>
                        <a:t>C</a:t>
                      </a:r>
                      <a:r>
                        <a:rPr sz="800" b="1" spc="20" dirty="0">
                          <a:solidFill>
                            <a:srgbClr val="FFFFFF"/>
                          </a:solidFill>
                          <a:latin typeface="Tahoma"/>
                          <a:cs typeface="Tahoma"/>
                        </a:rPr>
                        <a:t>a</a:t>
                      </a:r>
                      <a:r>
                        <a:rPr sz="800" b="1" spc="15" dirty="0">
                          <a:solidFill>
                            <a:srgbClr val="FFFFFF"/>
                          </a:solidFill>
                          <a:latin typeface="Tahoma"/>
                          <a:cs typeface="Tahoma"/>
                        </a:rPr>
                        <a:t>s</a:t>
                      </a:r>
                      <a:r>
                        <a:rPr sz="800" b="1" spc="25" dirty="0">
                          <a:solidFill>
                            <a:srgbClr val="FFFFFF"/>
                          </a:solidFill>
                          <a:latin typeface="Tahoma"/>
                          <a:cs typeface="Tahoma"/>
                        </a:rPr>
                        <a:t>e</a:t>
                      </a:r>
                      <a:r>
                        <a:rPr sz="800" b="1" spc="15" dirty="0">
                          <a:solidFill>
                            <a:srgbClr val="FFFFFF"/>
                          </a:solidFill>
                          <a:latin typeface="Tahoma"/>
                          <a:cs typeface="Tahoma"/>
                        </a:rPr>
                        <a:t>s</a:t>
                      </a:r>
                      <a:r>
                        <a:rPr sz="800" b="1" spc="25" dirty="0">
                          <a:solidFill>
                            <a:srgbClr val="FFFFFF"/>
                          </a:solidFill>
                          <a:latin typeface="Tahoma"/>
                          <a:cs typeface="Tahoma"/>
                        </a:rPr>
                        <a:t>/1</a:t>
                      </a:r>
                      <a:r>
                        <a:rPr sz="800" b="1" spc="15" dirty="0">
                          <a:solidFill>
                            <a:srgbClr val="FFFFFF"/>
                          </a:solidFill>
                          <a:latin typeface="Tahoma"/>
                          <a:cs typeface="Tahoma"/>
                        </a:rPr>
                        <a:t>00</a:t>
                      </a:r>
                      <a:r>
                        <a:rPr sz="800" b="1" spc="20" dirty="0">
                          <a:solidFill>
                            <a:srgbClr val="FFFFFF"/>
                          </a:solidFill>
                          <a:latin typeface="Tahoma"/>
                          <a:cs typeface="Tahoma"/>
                        </a:rPr>
                        <a:t>,</a:t>
                      </a:r>
                      <a:r>
                        <a:rPr sz="800" b="1" spc="15" dirty="0">
                          <a:solidFill>
                            <a:srgbClr val="FFFFFF"/>
                          </a:solidFill>
                          <a:latin typeface="Tahoma"/>
                          <a:cs typeface="Tahoma"/>
                        </a:rPr>
                        <a:t>00  </a:t>
                      </a:r>
                      <a:r>
                        <a:rPr sz="800" b="1" dirty="0">
                          <a:solidFill>
                            <a:srgbClr val="FFFFFF"/>
                          </a:solidFill>
                          <a:latin typeface="Tahoma"/>
                          <a:cs typeface="Tahoma"/>
                        </a:rPr>
                        <a:t>0</a:t>
                      </a:r>
                      <a:endParaRPr sz="800">
                        <a:latin typeface="Tahoma"/>
                        <a:cs typeface="Tahoma"/>
                      </a:endParaRPr>
                    </a:p>
                    <a:p>
                      <a:pPr marL="254000">
                        <a:lnSpc>
                          <a:spcPts val="860"/>
                        </a:lnSpc>
                        <a:spcBef>
                          <a:spcPts val="35"/>
                        </a:spcBef>
                      </a:pPr>
                      <a:r>
                        <a:rPr sz="800" b="1" spc="-5" dirty="0">
                          <a:solidFill>
                            <a:srgbClr val="FFFFFF"/>
                          </a:solidFill>
                          <a:latin typeface="Tahoma"/>
                          <a:cs typeface="Tahoma"/>
                        </a:rPr>
                        <a:t>Population</a:t>
                      </a:r>
                      <a:endParaRPr sz="800">
                        <a:latin typeface="Tahoma"/>
                        <a:cs typeface="Tahoma"/>
                      </a:endParaRPr>
                    </a:p>
                  </a:txBody>
                  <a:tcPr marL="0" marR="0" marT="36195" marB="0">
                    <a:lnL w="19050">
                      <a:solidFill>
                        <a:srgbClr val="FFFFFF"/>
                      </a:solidFill>
                      <a:prstDash val="solid"/>
                    </a:lnL>
                    <a:lnR w="19050">
                      <a:solidFill>
                        <a:srgbClr val="FFFFFF"/>
                      </a:solidFill>
                      <a:prstDash val="solid"/>
                    </a:lnR>
                    <a:solidFill>
                      <a:srgbClr val="005E6D"/>
                    </a:solidFill>
                  </a:tcPr>
                </a:tc>
                <a:tc>
                  <a:txBody>
                    <a:bodyPr/>
                    <a:lstStyle/>
                    <a:p>
                      <a:pPr>
                        <a:lnSpc>
                          <a:spcPct val="100000"/>
                        </a:lnSpc>
                        <a:spcBef>
                          <a:spcPts val="40"/>
                        </a:spcBef>
                      </a:pPr>
                      <a:endParaRPr sz="800">
                        <a:latin typeface="Times New Roman"/>
                        <a:cs typeface="Times New Roman"/>
                      </a:endParaRPr>
                    </a:p>
                    <a:p>
                      <a:pPr marL="840740">
                        <a:lnSpc>
                          <a:spcPct val="100000"/>
                        </a:lnSpc>
                      </a:pPr>
                      <a:r>
                        <a:rPr sz="800" b="1" spc="5" dirty="0">
                          <a:solidFill>
                            <a:srgbClr val="FFFFFF"/>
                          </a:solidFill>
                          <a:latin typeface="Tahoma"/>
                          <a:cs typeface="Tahoma"/>
                        </a:rPr>
                        <a:t>State </a:t>
                      </a:r>
                      <a:r>
                        <a:rPr sz="800" b="1" spc="-5" dirty="0">
                          <a:solidFill>
                            <a:srgbClr val="FFFFFF"/>
                          </a:solidFill>
                          <a:latin typeface="Tahoma"/>
                          <a:cs typeface="Tahoma"/>
                        </a:rPr>
                        <a:t>or</a:t>
                      </a:r>
                      <a:r>
                        <a:rPr sz="800" b="1" spc="-45" dirty="0">
                          <a:solidFill>
                            <a:srgbClr val="FFFFFF"/>
                          </a:solidFill>
                          <a:latin typeface="Tahoma"/>
                          <a:cs typeface="Tahoma"/>
                        </a:rPr>
                        <a:t> </a:t>
                      </a:r>
                      <a:r>
                        <a:rPr sz="800" b="1" spc="5" dirty="0">
                          <a:solidFill>
                            <a:srgbClr val="FFFFFF"/>
                          </a:solidFill>
                          <a:latin typeface="Tahoma"/>
                          <a:cs typeface="Tahoma"/>
                        </a:rPr>
                        <a:t>Jurisdiction</a:t>
                      </a:r>
                      <a:endParaRPr sz="800">
                        <a:latin typeface="Tahoma"/>
                        <a:cs typeface="Tahoma"/>
                      </a:endParaRPr>
                    </a:p>
                  </a:txBody>
                  <a:tcPr marL="0" marR="0" marT="5080" marB="0">
                    <a:lnL w="19050">
                      <a:solidFill>
                        <a:srgbClr val="FFFFFF"/>
                      </a:solidFill>
                      <a:prstDash val="solid"/>
                    </a:lnL>
                    <a:solidFill>
                      <a:srgbClr val="005E6D"/>
                    </a:solidFill>
                  </a:tcPr>
                </a:tc>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extLst>
                  <a:ext uri="{0D108BD9-81ED-4DB2-BD59-A6C34878D82A}">
                    <a16:rowId xmlns:a16="http://schemas.microsoft.com/office/drawing/2014/main" val="10001"/>
                  </a:ext>
                </a:extLst>
              </a:tr>
              <a:tr h="276225">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tc>
                  <a:txBody>
                    <a:bodyPr/>
                    <a:lstStyle/>
                    <a:p>
                      <a:pPr>
                        <a:lnSpc>
                          <a:spcPct val="100000"/>
                        </a:lnSpc>
                      </a:pPr>
                      <a:endParaRPr sz="900">
                        <a:latin typeface="Times New Roman"/>
                        <a:cs typeface="Times New Roman"/>
                      </a:endParaRPr>
                    </a:p>
                  </a:txBody>
                  <a:tcPr marL="0" marR="0" marT="0" marB="0">
                    <a:lnB w="19050">
                      <a:solidFill>
                        <a:srgbClr val="FFFFFF"/>
                      </a:solidFill>
                      <a:prstDash val="solid"/>
                    </a:lnB>
                    <a:solidFill>
                      <a:srgbClr val="D7E3E7"/>
                    </a:solidFill>
                  </a:tcPr>
                </a:tc>
                <a:tc>
                  <a:txBody>
                    <a:bodyPr/>
                    <a:lstStyle/>
                    <a:p>
                      <a:pPr algn="ctr">
                        <a:lnSpc>
                          <a:spcPct val="100000"/>
                        </a:lnSpc>
                        <a:spcBef>
                          <a:spcPts val="540"/>
                        </a:spcBef>
                      </a:pPr>
                      <a:r>
                        <a:rPr sz="800" b="1" spc="30" dirty="0">
                          <a:solidFill>
                            <a:srgbClr val="231F20"/>
                          </a:solidFill>
                          <a:latin typeface="Arial"/>
                          <a:cs typeface="Arial"/>
                        </a:rPr>
                        <a:t>0.0-0.2</a:t>
                      </a:r>
                      <a:endParaRPr sz="800">
                        <a:latin typeface="Arial"/>
                        <a:cs typeface="Arial"/>
                      </a:endParaRPr>
                    </a:p>
                  </a:txBody>
                  <a:tcPr marL="0" marR="0" marT="68580" marB="0">
                    <a:solidFill>
                      <a:srgbClr val="FFFFFF"/>
                    </a:solidFill>
                  </a:tcPr>
                </a:tc>
                <a:tc>
                  <a:txBody>
                    <a:bodyPr/>
                    <a:lstStyle/>
                    <a:p>
                      <a:pPr marL="57785">
                        <a:lnSpc>
                          <a:spcPct val="100000"/>
                        </a:lnSpc>
                        <a:spcBef>
                          <a:spcPts val="540"/>
                        </a:spcBef>
                      </a:pPr>
                      <a:r>
                        <a:rPr sz="800" b="1" spc="-45" dirty="0">
                          <a:solidFill>
                            <a:srgbClr val="231F20"/>
                          </a:solidFill>
                          <a:latin typeface="Arial"/>
                          <a:cs typeface="Arial"/>
                        </a:rPr>
                        <a:t>CT, </a:t>
                      </a:r>
                      <a:r>
                        <a:rPr sz="800" b="1" dirty="0">
                          <a:solidFill>
                            <a:srgbClr val="231F20"/>
                          </a:solidFill>
                          <a:latin typeface="Arial"/>
                          <a:cs typeface="Arial"/>
                        </a:rPr>
                        <a:t>HI, </a:t>
                      </a:r>
                      <a:r>
                        <a:rPr sz="800" b="1" spc="-10" dirty="0">
                          <a:solidFill>
                            <a:srgbClr val="231F20"/>
                          </a:solidFill>
                          <a:latin typeface="Arial"/>
                          <a:cs typeface="Arial"/>
                        </a:rPr>
                        <a:t>MT, </a:t>
                      </a:r>
                      <a:r>
                        <a:rPr sz="800" b="1" spc="15" dirty="0">
                          <a:solidFill>
                            <a:srgbClr val="231F20"/>
                          </a:solidFill>
                          <a:latin typeface="Arial"/>
                          <a:cs typeface="Arial"/>
                        </a:rPr>
                        <a:t>NM,</a:t>
                      </a:r>
                      <a:r>
                        <a:rPr sz="800" b="1" spc="-65" dirty="0">
                          <a:solidFill>
                            <a:srgbClr val="231F20"/>
                          </a:solidFill>
                          <a:latin typeface="Arial"/>
                          <a:cs typeface="Arial"/>
                        </a:rPr>
                        <a:t> </a:t>
                      </a:r>
                      <a:r>
                        <a:rPr sz="800" b="1" spc="20" dirty="0">
                          <a:solidFill>
                            <a:srgbClr val="231F20"/>
                          </a:solidFill>
                          <a:latin typeface="Arial"/>
                          <a:cs typeface="Arial"/>
                        </a:rPr>
                        <a:t>TX,WI</a:t>
                      </a:r>
                      <a:endParaRPr sz="800">
                        <a:latin typeface="Arial"/>
                        <a:cs typeface="Arial"/>
                      </a:endParaRPr>
                    </a:p>
                  </a:txBody>
                  <a:tcPr marL="0" marR="0" marT="68580" marB="0">
                    <a:solidFill>
                      <a:srgbClr val="FFFFFF"/>
                    </a:solidFill>
                  </a:tcPr>
                </a:tc>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extLst>
                  <a:ext uri="{0D108BD9-81ED-4DB2-BD59-A6C34878D82A}">
                    <a16:rowId xmlns:a16="http://schemas.microsoft.com/office/drawing/2014/main" val="10002"/>
                  </a:ext>
                </a:extLst>
              </a:tr>
              <a:tr h="285750">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tc>
                  <a:txBody>
                    <a:bodyPr/>
                    <a:lstStyle/>
                    <a:p>
                      <a:pPr>
                        <a:lnSpc>
                          <a:spcPct val="100000"/>
                        </a:lnSpc>
                      </a:pPr>
                      <a:endParaRPr sz="9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99BDC5"/>
                    </a:solidFill>
                  </a:tcPr>
                </a:tc>
                <a:tc>
                  <a:txBody>
                    <a:bodyPr/>
                    <a:lstStyle/>
                    <a:p>
                      <a:pPr algn="ctr">
                        <a:lnSpc>
                          <a:spcPct val="100000"/>
                        </a:lnSpc>
                        <a:spcBef>
                          <a:spcPts val="615"/>
                        </a:spcBef>
                      </a:pPr>
                      <a:r>
                        <a:rPr sz="800" b="1" spc="30" dirty="0">
                          <a:solidFill>
                            <a:srgbClr val="231F20"/>
                          </a:solidFill>
                          <a:latin typeface="Arial"/>
                          <a:cs typeface="Arial"/>
                        </a:rPr>
                        <a:t>0.3-0.4</a:t>
                      </a:r>
                      <a:endParaRPr sz="800">
                        <a:latin typeface="Arial"/>
                        <a:cs typeface="Arial"/>
                      </a:endParaRPr>
                    </a:p>
                  </a:txBody>
                  <a:tcPr marL="0" marR="0" marT="78105" marB="0">
                    <a:lnL w="19050">
                      <a:solidFill>
                        <a:srgbClr val="FFFFFF"/>
                      </a:solidFill>
                      <a:prstDash val="solid"/>
                    </a:lnL>
                    <a:lnR w="19050">
                      <a:solidFill>
                        <a:srgbClr val="FFFFFF"/>
                      </a:solidFill>
                      <a:prstDash val="solid"/>
                    </a:lnR>
                    <a:lnB w="19050">
                      <a:solidFill>
                        <a:srgbClr val="FFFFFF"/>
                      </a:solidFill>
                      <a:prstDash val="solid"/>
                    </a:lnB>
                    <a:solidFill>
                      <a:srgbClr val="E5EEF0"/>
                    </a:solidFill>
                  </a:tcPr>
                </a:tc>
                <a:tc>
                  <a:txBody>
                    <a:bodyPr/>
                    <a:lstStyle/>
                    <a:p>
                      <a:pPr marL="57785">
                        <a:lnSpc>
                          <a:spcPct val="100000"/>
                        </a:lnSpc>
                        <a:spcBef>
                          <a:spcPts val="615"/>
                        </a:spcBef>
                      </a:pPr>
                      <a:r>
                        <a:rPr sz="800" b="1" spc="-25" dirty="0">
                          <a:solidFill>
                            <a:srgbClr val="231F20"/>
                          </a:solidFill>
                          <a:latin typeface="Arial"/>
                          <a:cs typeface="Arial"/>
                        </a:rPr>
                        <a:t>AZ, </a:t>
                      </a:r>
                      <a:r>
                        <a:rPr sz="800" b="1" spc="-40" dirty="0">
                          <a:solidFill>
                            <a:srgbClr val="231F20"/>
                          </a:solidFill>
                          <a:latin typeface="Arial"/>
                          <a:cs typeface="Arial"/>
                        </a:rPr>
                        <a:t>CA, </a:t>
                      </a:r>
                      <a:r>
                        <a:rPr sz="800" b="1" spc="-35" dirty="0">
                          <a:solidFill>
                            <a:srgbClr val="231F20"/>
                          </a:solidFill>
                          <a:latin typeface="Arial"/>
                          <a:cs typeface="Arial"/>
                        </a:rPr>
                        <a:t>CO, </a:t>
                      </a:r>
                      <a:r>
                        <a:rPr sz="800" b="1" spc="-10" dirty="0">
                          <a:solidFill>
                            <a:srgbClr val="231F20"/>
                          </a:solidFill>
                          <a:latin typeface="Arial"/>
                          <a:cs typeface="Arial"/>
                        </a:rPr>
                        <a:t>ID, </a:t>
                      </a:r>
                      <a:r>
                        <a:rPr sz="800" b="1" spc="-15" dirty="0">
                          <a:solidFill>
                            <a:srgbClr val="231F20"/>
                          </a:solidFill>
                          <a:latin typeface="Arial"/>
                          <a:cs typeface="Arial"/>
                        </a:rPr>
                        <a:t>IL, </a:t>
                      </a:r>
                      <a:r>
                        <a:rPr sz="800" b="1" spc="-25" dirty="0">
                          <a:solidFill>
                            <a:srgbClr val="231F20"/>
                          </a:solidFill>
                          <a:latin typeface="Arial"/>
                          <a:cs typeface="Arial"/>
                        </a:rPr>
                        <a:t>KS, </a:t>
                      </a:r>
                      <a:r>
                        <a:rPr sz="800" b="1" spc="15" dirty="0">
                          <a:solidFill>
                            <a:srgbClr val="231F20"/>
                          </a:solidFill>
                          <a:latin typeface="Arial"/>
                          <a:cs typeface="Arial"/>
                        </a:rPr>
                        <a:t>MN, </a:t>
                      </a:r>
                      <a:r>
                        <a:rPr sz="800" b="1" spc="-5" dirty="0">
                          <a:solidFill>
                            <a:srgbClr val="231F20"/>
                          </a:solidFill>
                          <a:latin typeface="Arial"/>
                          <a:cs typeface="Arial"/>
                        </a:rPr>
                        <a:t>NH,</a:t>
                      </a:r>
                      <a:r>
                        <a:rPr sz="800" b="1" spc="-160" dirty="0">
                          <a:solidFill>
                            <a:srgbClr val="231F20"/>
                          </a:solidFill>
                          <a:latin typeface="Arial"/>
                          <a:cs typeface="Arial"/>
                        </a:rPr>
                        <a:t> </a:t>
                      </a:r>
                      <a:r>
                        <a:rPr sz="800" b="1" spc="-30" dirty="0">
                          <a:solidFill>
                            <a:srgbClr val="231F20"/>
                          </a:solidFill>
                          <a:latin typeface="Arial"/>
                          <a:cs typeface="Arial"/>
                        </a:rPr>
                        <a:t>NY, </a:t>
                      </a:r>
                      <a:r>
                        <a:rPr sz="800" b="1" spc="-20" dirty="0">
                          <a:solidFill>
                            <a:srgbClr val="231F20"/>
                          </a:solidFill>
                          <a:latin typeface="Arial"/>
                          <a:cs typeface="Arial"/>
                        </a:rPr>
                        <a:t>OK, </a:t>
                      </a:r>
                      <a:r>
                        <a:rPr sz="800" b="1" spc="-5" dirty="0">
                          <a:solidFill>
                            <a:srgbClr val="231F20"/>
                          </a:solidFill>
                          <a:latin typeface="Arial"/>
                          <a:cs typeface="Arial"/>
                        </a:rPr>
                        <a:t>OR</a:t>
                      </a:r>
                      <a:endParaRPr sz="800">
                        <a:latin typeface="Arial"/>
                        <a:cs typeface="Arial"/>
                      </a:endParaRPr>
                    </a:p>
                  </a:txBody>
                  <a:tcPr marL="0" marR="0" marT="78105" marB="0">
                    <a:lnL w="19050">
                      <a:solidFill>
                        <a:srgbClr val="FFFFFF"/>
                      </a:solidFill>
                      <a:prstDash val="solid"/>
                    </a:lnL>
                    <a:lnB w="19050">
                      <a:solidFill>
                        <a:srgbClr val="FFFFFF"/>
                      </a:solidFill>
                      <a:prstDash val="solid"/>
                    </a:lnB>
                    <a:solidFill>
                      <a:srgbClr val="E5EEF0"/>
                    </a:solidFill>
                  </a:tcPr>
                </a:tc>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extLst>
                  <a:ext uri="{0D108BD9-81ED-4DB2-BD59-A6C34878D82A}">
                    <a16:rowId xmlns:a16="http://schemas.microsoft.com/office/drawing/2014/main" val="10003"/>
                  </a:ext>
                </a:extLst>
              </a:tr>
              <a:tr h="285750">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tc>
                  <a:txBody>
                    <a:bodyPr/>
                    <a:lstStyle/>
                    <a:p>
                      <a:pPr>
                        <a:lnSpc>
                          <a:spcPct val="100000"/>
                        </a:lnSpc>
                      </a:pPr>
                      <a:endParaRPr sz="900">
                        <a:latin typeface="Times New Roman"/>
                        <a:cs typeface="Times New Roman"/>
                      </a:endParaRPr>
                    </a:p>
                  </a:txBody>
                  <a:tcPr marL="0" marR="0" marT="0" marB="0">
                    <a:lnT w="19050">
                      <a:solidFill>
                        <a:srgbClr val="FFFFFF"/>
                      </a:solidFill>
                      <a:prstDash val="solid"/>
                    </a:lnT>
                    <a:lnB w="19050">
                      <a:solidFill>
                        <a:srgbClr val="FFFFFF"/>
                      </a:solidFill>
                      <a:prstDash val="solid"/>
                    </a:lnB>
                    <a:solidFill>
                      <a:srgbClr val="4A909B"/>
                    </a:solidFill>
                  </a:tcPr>
                </a:tc>
                <a:tc>
                  <a:txBody>
                    <a:bodyPr/>
                    <a:lstStyle/>
                    <a:p>
                      <a:pPr algn="ctr">
                        <a:lnSpc>
                          <a:spcPct val="100000"/>
                        </a:lnSpc>
                        <a:spcBef>
                          <a:spcPts val="615"/>
                        </a:spcBef>
                      </a:pPr>
                      <a:r>
                        <a:rPr sz="800" b="1" spc="30" dirty="0">
                          <a:solidFill>
                            <a:srgbClr val="231F20"/>
                          </a:solidFill>
                          <a:latin typeface="Arial"/>
                          <a:cs typeface="Arial"/>
                        </a:rPr>
                        <a:t>0.5-0.8</a:t>
                      </a:r>
                      <a:endParaRPr sz="800">
                        <a:latin typeface="Arial"/>
                        <a:cs typeface="Arial"/>
                      </a:endParaRPr>
                    </a:p>
                  </a:txBody>
                  <a:tcPr marL="0" marR="0" marT="78105" marB="0">
                    <a:lnT w="19050" cap="flat" cmpd="sng" algn="ctr">
                      <a:solidFill>
                        <a:srgbClr val="FFFFFF"/>
                      </a:solidFill>
                      <a:prstDash val="solid"/>
                      <a:round/>
                      <a:headEnd type="none" w="med" len="med"/>
                      <a:tailEnd type="none" w="med" len="med"/>
                    </a:lnT>
                    <a:solidFill>
                      <a:srgbClr val="FFFFFF"/>
                    </a:solidFill>
                  </a:tcPr>
                </a:tc>
                <a:tc>
                  <a:txBody>
                    <a:bodyPr/>
                    <a:lstStyle/>
                    <a:p>
                      <a:pPr marL="57785">
                        <a:lnSpc>
                          <a:spcPct val="100000"/>
                        </a:lnSpc>
                        <a:spcBef>
                          <a:spcPts val="615"/>
                        </a:spcBef>
                      </a:pPr>
                      <a:r>
                        <a:rPr sz="800" b="1" spc="-40" dirty="0">
                          <a:solidFill>
                            <a:srgbClr val="231F20"/>
                          </a:solidFill>
                          <a:latin typeface="Arial"/>
                          <a:cs typeface="Arial"/>
                        </a:rPr>
                        <a:t>AK, </a:t>
                      </a:r>
                      <a:r>
                        <a:rPr sz="800" b="1" spc="-20" dirty="0">
                          <a:solidFill>
                            <a:srgbClr val="231F20"/>
                          </a:solidFill>
                          <a:latin typeface="Arial"/>
                          <a:cs typeface="Arial"/>
                        </a:rPr>
                        <a:t>IA, </a:t>
                      </a:r>
                      <a:r>
                        <a:rPr sz="800" b="1" dirty="0">
                          <a:solidFill>
                            <a:srgbClr val="231F20"/>
                          </a:solidFill>
                          <a:latin typeface="Arial"/>
                          <a:cs typeface="Arial"/>
                        </a:rPr>
                        <a:t>MA, MD, </a:t>
                      </a:r>
                      <a:r>
                        <a:rPr sz="800" b="1" spc="20" dirty="0">
                          <a:solidFill>
                            <a:srgbClr val="231F20"/>
                          </a:solidFill>
                          <a:latin typeface="Arial"/>
                          <a:cs typeface="Arial"/>
                        </a:rPr>
                        <a:t>MI, </a:t>
                      </a:r>
                      <a:r>
                        <a:rPr sz="800" b="1" dirty="0">
                          <a:solidFill>
                            <a:srgbClr val="231F20"/>
                          </a:solidFill>
                          <a:latin typeface="Arial"/>
                          <a:cs typeface="Arial"/>
                        </a:rPr>
                        <a:t>MO, </a:t>
                      </a:r>
                      <a:r>
                        <a:rPr sz="800" b="1" spc="-20" dirty="0">
                          <a:solidFill>
                            <a:srgbClr val="231F20"/>
                          </a:solidFill>
                          <a:latin typeface="Arial"/>
                          <a:cs typeface="Arial"/>
                        </a:rPr>
                        <a:t>NV, </a:t>
                      </a:r>
                      <a:r>
                        <a:rPr sz="800" b="1" spc="-30" dirty="0">
                          <a:solidFill>
                            <a:srgbClr val="231F20"/>
                          </a:solidFill>
                          <a:latin typeface="Arial"/>
                          <a:cs typeface="Arial"/>
                        </a:rPr>
                        <a:t>PA, </a:t>
                      </a:r>
                      <a:r>
                        <a:rPr sz="800" b="1" spc="-25" dirty="0">
                          <a:solidFill>
                            <a:srgbClr val="231F20"/>
                          </a:solidFill>
                          <a:latin typeface="Arial"/>
                          <a:cs typeface="Arial"/>
                        </a:rPr>
                        <a:t>SC, SD, </a:t>
                      </a:r>
                      <a:r>
                        <a:rPr sz="800" b="1" spc="-30" dirty="0">
                          <a:solidFill>
                            <a:srgbClr val="231F20"/>
                          </a:solidFill>
                          <a:latin typeface="Arial"/>
                          <a:cs typeface="Arial"/>
                        </a:rPr>
                        <a:t>VA, </a:t>
                      </a:r>
                      <a:r>
                        <a:rPr sz="800" b="1" spc="-10" dirty="0">
                          <a:solidFill>
                            <a:srgbClr val="231F20"/>
                          </a:solidFill>
                          <a:latin typeface="Arial"/>
                          <a:cs typeface="Arial"/>
                        </a:rPr>
                        <a:t>WA,</a:t>
                      </a:r>
                      <a:r>
                        <a:rPr sz="800" b="1" spc="100" dirty="0">
                          <a:solidFill>
                            <a:srgbClr val="231F20"/>
                          </a:solidFill>
                          <a:latin typeface="Arial"/>
                          <a:cs typeface="Arial"/>
                        </a:rPr>
                        <a:t> </a:t>
                      </a:r>
                      <a:r>
                        <a:rPr sz="800" b="1" spc="45" dirty="0">
                          <a:solidFill>
                            <a:srgbClr val="231F20"/>
                          </a:solidFill>
                          <a:latin typeface="Arial"/>
                          <a:cs typeface="Arial"/>
                        </a:rPr>
                        <a:t>WY</a:t>
                      </a:r>
                      <a:endParaRPr sz="800">
                        <a:latin typeface="Arial"/>
                        <a:cs typeface="Arial"/>
                      </a:endParaRPr>
                    </a:p>
                  </a:txBody>
                  <a:tcPr marL="0" marR="0" marT="78105" marB="0">
                    <a:lnT w="19050" cap="flat" cmpd="sng" algn="ctr">
                      <a:solidFill>
                        <a:srgbClr val="FFFFFF"/>
                      </a:solidFill>
                      <a:prstDash val="solid"/>
                      <a:round/>
                      <a:headEnd type="none" w="med" len="med"/>
                      <a:tailEnd type="none" w="med" len="med"/>
                    </a:lnT>
                    <a:solidFill>
                      <a:srgbClr val="FFFFFF"/>
                    </a:solidFill>
                  </a:tcPr>
                </a:tc>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extLst>
                  <a:ext uri="{0D108BD9-81ED-4DB2-BD59-A6C34878D82A}">
                    <a16:rowId xmlns:a16="http://schemas.microsoft.com/office/drawing/2014/main" val="10004"/>
                  </a:ext>
                </a:extLst>
              </a:tr>
              <a:tr h="285749">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tc>
                  <a:txBody>
                    <a:bodyPr/>
                    <a:lstStyle/>
                    <a:p>
                      <a:pPr>
                        <a:lnSpc>
                          <a:spcPct val="100000"/>
                        </a:lnSpc>
                      </a:pPr>
                      <a:endParaRPr sz="9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135E6D"/>
                    </a:solidFill>
                  </a:tcPr>
                </a:tc>
                <a:tc>
                  <a:txBody>
                    <a:bodyPr/>
                    <a:lstStyle/>
                    <a:p>
                      <a:pPr algn="ctr">
                        <a:lnSpc>
                          <a:spcPct val="100000"/>
                        </a:lnSpc>
                        <a:spcBef>
                          <a:spcPts val="615"/>
                        </a:spcBef>
                      </a:pPr>
                      <a:r>
                        <a:rPr sz="800" b="1" spc="30" dirty="0">
                          <a:solidFill>
                            <a:srgbClr val="231F20"/>
                          </a:solidFill>
                          <a:latin typeface="Arial"/>
                          <a:cs typeface="Arial"/>
                        </a:rPr>
                        <a:t>0.9-1.1</a:t>
                      </a:r>
                      <a:endParaRPr sz="800">
                        <a:latin typeface="Arial"/>
                        <a:cs typeface="Arial"/>
                      </a:endParaRPr>
                    </a:p>
                  </a:txBody>
                  <a:tcPr marL="0" marR="0" marT="78105" marB="0">
                    <a:lnL w="19050">
                      <a:solidFill>
                        <a:srgbClr val="FFFFFF"/>
                      </a:solidFill>
                      <a:prstDash val="solid"/>
                    </a:lnL>
                    <a:lnR w="19050">
                      <a:solidFill>
                        <a:srgbClr val="FFFFFF"/>
                      </a:solidFill>
                      <a:prstDash val="solid"/>
                    </a:lnR>
                    <a:lnB w="19050">
                      <a:solidFill>
                        <a:srgbClr val="FFFFFF"/>
                      </a:solidFill>
                      <a:prstDash val="solid"/>
                    </a:lnB>
                    <a:solidFill>
                      <a:srgbClr val="E5EEF0"/>
                    </a:solidFill>
                  </a:tcPr>
                </a:tc>
                <a:tc>
                  <a:txBody>
                    <a:bodyPr/>
                    <a:lstStyle/>
                    <a:p>
                      <a:pPr marL="57785">
                        <a:lnSpc>
                          <a:spcPct val="100000"/>
                        </a:lnSpc>
                        <a:spcBef>
                          <a:spcPts val="615"/>
                        </a:spcBef>
                      </a:pPr>
                      <a:r>
                        <a:rPr sz="800" b="1" spc="-40" dirty="0">
                          <a:solidFill>
                            <a:srgbClr val="231F20"/>
                          </a:solidFill>
                          <a:latin typeface="Arial"/>
                          <a:cs typeface="Arial"/>
                        </a:rPr>
                        <a:t>GA, </a:t>
                      </a:r>
                      <a:r>
                        <a:rPr sz="800" b="1" spc="-30" dirty="0">
                          <a:solidFill>
                            <a:srgbClr val="231F20"/>
                          </a:solidFill>
                          <a:latin typeface="Arial"/>
                          <a:cs typeface="Arial"/>
                        </a:rPr>
                        <a:t>NJ,</a:t>
                      </a:r>
                      <a:r>
                        <a:rPr sz="800" b="1" spc="35" dirty="0">
                          <a:solidFill>
                            <a:srgbClr val="231F20"/>
                          </a:solidFill>
                          <a:latin typeface="Arial"/>
                          <a:cs typeface="Arial"/>
                        </a:rPr>
                        <a:t> </a:t>
                      </a:r>
                      <a:r>
                        <a:rPr sz="800" b="1" spc="-5" dirty="0">
                          <a:solidFill>
                            <a:srgbClr val="231F20"/>
                          </a:solidFill>
                          <a:latin typeface="Arial"/>
                          <a:cs typeface="Arial"/>
                        </a:rPr>
                        <a:t>UT</a:t>
                      </a:r>
                      <a:endParaRPr sz="800">
                        <a:latin typeface="Arial"/>
                        <a:cs typeface="Arial"/>
                      </a:endParaRPr>
                    </a:p>
                  </a:txBody>
                  <a:tcPr marL="0" marR="0" marT="78105" marB="0">
                    <a:lnL w="19050">
                      <a:solidFill>
                        <a:srgbClr val="FFFFFF"/>
                      </a:solidFill>
                      <a:prstDash val="solid"/>
                    </a:lnL>
                    <a:lnB w="19050">
                      <a:solidFill>
                        <a:srgbClr val="FFFFFF"/>
                      </a:solidFill>
                      <a:prstDash val="solid"/>
                    </a:lnB>
                    <a:solidFill>
                      <a:srgbClr val="E5EEF0"/>
                    </a:solidFill>
                  </a:tcPr>
                </a:tc>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extLst>
                  <a:ext uri="{0D108BD9-81ED-4DB2-BD59-A6C34878D82A}">
                    <a16:rowId xmlns:a16="http://schemas.microsoft.com/office/drawing/2014/main" val="10005"/>
                  </a:ext>
                </a:extLst>
              </a:tr>
              <a:tr h="285750">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tc>
                  <a:txBody>
                    <a:bodyPr/>
                    <a:lstStyle/>
                    <a:p>
                      <a:pPr>
                        <a:lnSpc>
                          <a:spcPct val="100000"/>
                        </a:lnSpc>
                      </a:pPr>
                      <a:endParaRPr sz="900">
                        <a:latin typeface="Times New Roman"/>
                        <a:cs typeface="Times New Roman"/>
                      </a:endParaRPr>
                    </a:p>
                  </a:txBody>
                  <a:tcPr marL="0" marR="0" marT="0" marB="0">
                    <a:lnT w="19050">
                      <a:solidFill>
                        <a:srgbClr val="FFFFFF"/>
                      </a:solidFill>
                      <a:prstDash val="solid"/>
                    </a:lnT>
                    <a:lnB w="19050">
                      <a:solidFill>
                        <a:srgbClr val="FFFFFF"/>
                      </a:solidFill>
                      <a:prstDash val="solid"/>
                    </a:lnB>
                    <a:solidFill>
                      <a:srgbClr val="0D414D"/>
                    </a:solidFill>
                  </a:tcPr>
                </a:tc>
                <a:tc>
                  <a:txBody>
                    <a:bodyPr/>
                    <a:lstStyle/>
                    <a:p>
                      <a:pPr algn="ctr">
                        <a:lnSpc>
                          <a:spcPct val="100000"/>
                        </a:lnSpc>
                        <a:spcBef>
                          <a:spcPts val="615"/>
                        </a:spcBef>
                      </a:pPr>
                      <a:r>
                        <a:rPr sz="800" b="1" spc="30" dirty="0">
                          <a:solidFill>
                            <a:srgbClr val="231F20"/>
                          </a:solidFill>
                          <a:latin typeface="Arial"/>
                          <a:cs typeface="Arial"/>
                        </a:rPr>
                        <a:t>1.2-2.5</a:t>
                      </a:r>
                      <a:endParaRPr sz="800">
                        <a:latin typeface="Arial"/>
                        <a:cs typeface="Arial"/>
                      </a:endParaRPr>
                    </a:p>
                  </a:txBody>
                  <a:tcPr marL="0" marR="0" marT="78105" marB="0">
                    <a:lnT w="19050" cap="flat" cmpd="sng" algn="ctr">
                      <a:solidFill>
                        <a:srgbClr val="FFFFFF"/>
                      </a:solidFill>
                      <a:prstDash val="solid"/>
                      <a:round/>
                      <a:headEnd type="none" w="med" len="med"/>
                      <a:tailEnd type="none" w="med" len="med"/>
                    </a:lnT>
                    <a:solidFill>
                      <a:srgbClr val="FFFFFF"/>
                    </a:solidFill>
                  </a:tcPr>
                </a:tc>
                <a:tc>
                  <a:txBody>
                    <a:bodyPr/>
                    <a:lstStyle/>
                    <a:p>
                      <a:pPr marL="57785">
                        <a:lnSpc>
                          <a:spcPct val="100000"/>
                        </a:lnSpc>
                        <a:spcBef>
                          <a:spcPts val="615"/>
                        </a:spcBef>
                      </a:pPr>
                      <a:r>
                        <a:rPr sz="800" b="1" spc="-40" dirty="0">
                          <a:solidFill>
                            <a:srgbClr val="231F20"/>
                          </a:solidFill>
                          <a:latin typeface="Arial"/>
                          <a:cs typeface="Arial"/>
                        </a:rPr>
                        <a:t>AL, </a:t>
                      </a:r>
                      <a:r>
                        <a:rPr sz="800" b="1" spc="-25" dirty="0">
                          <a:solidFill>
                            <a:srgbClr val="231F20"/>
                          </a:solidFill>
                          <a:latin typeface="Arial"/>
                          <a:cs typeface="Arial"/>
                        </a:rPr>
                        <a:t>AR, </a:t>
                      </a:r>
                      <a:r>
                        <a:rPr sz="800" b="1" spc="-20" dirty="0">
                          <a:solidFill>
                            <a:srgbClr val="231F20"/>
                          </a:solidFill>
                          <a:latin typeface="Arial"/>
                          <a:cs typeface="Arial"/>
                        </a:rPr>
                        <a:t>DE, </a:t>
                      </a:r>
                      <a:r>
                        <a:rPr sz="800" b="1" dirty="0">
                          <a:solidFill>
                            <a:srgbClr val="231F20"/>
                          </a:solidFill>
                          <a:latin typeface="Arial"/>
                          <a:cs typeface="Arial"/>
                        </a:rPr>
                        <a:t>IN, </a:t>
                      </a:r>
                      <a:r>
                        <a:rPr sz="800" b="1" spc="-40" dirty="0">
                          <a:solidFill>
                            <a:srgbClr val="231F20"/>
                          </a:solidFill>
                          <a:latin typeface="Arial"/>
                          <a:cs typeface="Arial"/>
                        </a:rPr>
                        <a:t>LA, </a:t>
                      </a:r>
                      <a:r>
                        <a:rPr sz="800" b="1" spc="5" dirty="0">
                          <a:solidFill>
                            <a:srgbClr val="231F20"/>
                          </a:solidFill>
                          <a:latin typeface="Arial"/>
                          <a:cs typeface="Arial"/>
                        </a:rPr>
                        <a:t>MS, </a:t>
                      </a:r>
                      <a:r>
                        <a:rPr sz="800" b="1" spc="-20" dirty="0">
                          <a:solidFill>
                            <a:srgbClr val="231F20"/>
                          </a:solidFill>
                          <a:latin typeface="Arial"/>
                          <a:cs typeface="Arial"/>
                        </a:rPr>
                        <a:t>NC,</a:t>
                      </a:r>
                      <a:r>
                        <a:rPr sz="800" b="1" spc="70" dirty="0">
                          <a:solidFill>
                            <a:srgbClr val="231F20"/>
                          </a:solidFill>
                          <a:latin typeface="Arial"/>
                          <a:cs typeface="Arial"/>
                        </a:rPr>
                        <a:t> </a:t>
                      </a:r>
                      <a:r>
                        <a:rPr sz="800" b="1" dirty="0">
                          <a:solidFill>
                            <a:srgbClr val="231F20"/>
                          </a:solidFill>
                          <a:latin typeface="Arial"/>
                          <a:cs typeface="Arial"/>
                        </a:rPr>
                        <a:t>VT</a:t>
                      </a:r>
                      <a:endParaRPr sz="800">
                        <a:latin typeface="Arial"/>
                        <a:cs typeface="Arial"/>
                      </a:endParaRPr>
                    </a:p>
                  </a:txBody>
                  <a:tcPr marL="0" marR="0" marT="78105" marB="0">
                    <a:lnT w="19050" cap="flat" cmpd="sng" algn="ctr">
                      <a:solidFill>
                        <a:srgbClr val="FFFFFF"/>
                      </a:solidFill>
                      <a:prstDash val="solid"/>
                      <a:round/>
                      <a:headEnd type="none" w="med" len="med"/>
                      <a:tailEnd type="none" w="med" len="med"/>
                    </a:lnT>
                    <a:solidFill>
                      <a:srgbClr val="FFFFFF"/>
                    </a:solidFill>
                  </a:tcPr>
                </a:tc>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extLst>
                  <a:ext uri="{0D108BD9-81ED-4DB2-BD59-A6C34878D82A}">
                    <a16:rowId xmlns:a16="http://schemas.microsoft.com/office/drawing/2014/main" val="10006"/>
                  </a:ext>
                </a:extLst>
              </a:tr>
              <a:tr h="285750">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tc>
                  <a:txBody>
                    <a:bodyPr/>
                    <a:lstStyle/>
                    <a:p>
                      <a:pPr>
                        <a:lnSpc>
                          <a:spcPct val="100000"/>
                        </a:lnSpc>
                      </a:pPr>
                      <a:endParaRPr sz="9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09242C"/>
                    </a:solidFill>
                  </a:tcPr>
                </a:tc>
                <a:tc>
                  <a:txBody>
                    <a:bodyPr/>
                    <a:lstStyle/>
                    <a:p>
                      <a:pPr algn="ctr">
                        <a:lnSpc>
                          <a:spcPct val="100000"/>
                        </a:lnSpc>
                        <a:spcBef>
                          <a:spcPts val="615"/>
                        </a:spcBef>
                      </a:pPr>
                      <a:r>
                        <a:rPr sz="800" b="1" spc="30" dirty="0">
                          <a:solidFill>
                            <a:srgbClr val="231F20"/>
                          </a:solidFill>
                          <a:latin typeface="Arial"/>
                          <a:cs typeface="Arial"/>
                        </a:rPr>
                        <a:t>2.6-4.3</a:t>
                      </a:r>
                      <a:endParaRPr sz="800">
                        <a:latin typeface="Arial"/>
                        <a:cs typeface="Arial"/>
                      </a:endParaRPr>
                    </a:p>
                  </a:txBody>
                  <a:tcPr marL="0" marR="0" marT="78105" marB="0">
                    <a:lnL w="19050">
                      <a:solidFill>
                        <a:srgbClr val="FFFFFF"/>
                      </a:solidFill>
                      <a:prstDash val="solid"/>
                    </a:lnL>
                    <a:lnR w="19050">
                      <a:solidFill>
                        <a:srgbClr val="FFFFFF"/>
                      </a:solidFill>
                      <a:prstDash val="solid"/>
                    </a:lnR>
                    <a:lnB w="19050">
                      <a:solidFill>
                        <a:srgbClr val="FFFFFF"/>
                      </a:solidFill>
                      <a:prstDash val="solid"/>
                    </a:lnB>
                    <a:solidFill>
                      <a:srgbClr val="E5EEF0"/>
                    </a:solidFill>
                  </a:tcPr>
                </a:tc>
                <a:tc>
                  <a:txBody>
                    <a:bodyPr/>
                    <a:lstStyle/>
                    <a:p>
                      <a:pPr marL="57785">
                        <a:lnSpc>
                          <a:spcPct val="100000"/>
                        </a:lnSpc>
                        <a:spcBef>
                          <a:spcPts val="615"/>
                        </a:spcBef>
                      </a:pPr>
                      <a:r>
                        <a:rPr sz="800" b="1" spc="-25" dirty="0">
                          <a:solidFill>
                            <a:srgbClr val="231F20"/>
                          </a:solidFill>
                          <a:latin typeface="Arial"/>
                          <a:cs typeface="Arial"/>
                        </a:rPr>
                        <a:t>FL,</a:t>
                      </a:r>
                      <a:r>
                        <a:rPr sz="800" b="1" spc="-55" dirty="0">
                          <a:solidFill>
                            <a:srgbClr val="231F20"/>
                          </a:solidFill>
                          <a:latin typeface="Arial"/>
                          <a:cs typeface="Arial"/>
                        </a:rPr>
                        <a:t> </a:t>
                      </a:r>
                      <a:r>
                        <a:rPr sz="800" b="1" spc="-45" dirty="0">
                          <a:solidFill>
                            <a:srgbClr val="231F20"/>
                          </a:solidFill>
                          <a:latin typeface="Arial"/>
                          <a:cs typeface="Arial"/>
                        </a:rPr>
                        <a:t>KY,</a:t>
                      </a:r>
                      <a:r>
                        <a:rPr sz="800" b="1" spc="-90" dirty="0">
                          <a:solidFill>
                            <a:srgbClr val="231F20"/>
                          </a:solidFill>
                          <a:latin typeface="Arial"/>
                          <a:cs typeface="Arial"/>
                        </a:rPr>
                        <a:t> </a:t>
                      </a:r>
                      <a:r>
                        <a:rPr sz="800" b="1" spc="15" dirty="0">
                          <a:solidFill>
                            <a:srgbClr val="231F20"/>
                          </a:solidFill>
                          <a:latin typeface="Arial"/>
                          <a:cs typeface="Arial"/>
                        </a:rPr>
                        <a:t>ME,</a:t>
                      </a:r>
                      <a:r>
                        <a:rPr sz="800" b="1" spc="-15" dirty="0">
                          <a:solidFill>
                            <a:srgbClr val="231F20"/>
                          </a:solidFill>
                          <a:latin typeface="Arial"/>
                          <a:cs typeface="Arial"/>
                        </a:rPr>
                        <a:t> </a:t>
                      </a:r>
                      <a:r>
                        <a:rPr sz="800" b="1" spc="-10" dirty="0">
                          <a:solidFill>
                            <a:srgbClr val="231F20"/>
                          </a:solidFill>
                          <a:latin typeface="Arial"/>
                          <a:cs typeface="Arial"/>
                        </a:rPr>
                        <a:t>OH,</a:t>
                      </a:r>
                      <a:r>
                        <a:rPr sz="800" b="1" spc="-5" dirty="0">
                          <a:solidFill>
                            <a:srgbClr val="231F20"/>
                          </a:solidFill>
                          <a:latin typeface="Arial"/>
                          <a:cs typeface="Arial"/>
                        </a:rPr>
                        <a:t> </a:t>
                      </a:r>
                      <a:r>
                        <a:rPr sz="800" b="1" spc="-15" dirty="0">
                          <a:solidFill>
                            <a:srgbClr val="231F20"/>
                          </a:solidFill>
                          <a:latin typeface="Arial"/>
                          <a:cs typeface="Arial"/>
                        </a:rPr>
                        <a:t>TN,</a:t>
                      </a:r>
                      <a:r>
                        <a:rPr sz="800" b="1" spc="-110" dirty="0">
                          <a:solidFill>
                            <a:srgbClr val="231F20"/>
                          </a:solidFill>
                          <a:latin typeface="Arial"/>
                          <a:cs typeface="Arial"/>
                        </a:rPr>
                        <a:t> </a:t>
                      </a:r>
                      <a:r>
                        <a:rPr sz="800" b="1" spc="55" dirty="0">
                          <a:solidFill>
                            <a:srgbClr val="231F20"/>
                          </a:solidFill>
                          <a:latin typeface="Arial"/>
                          <a:cs typeface="Arial"/>
                        </a:rPr>
                        <a:t>WV</a:t>
                      </a:r>
                      <a:endParaRPr sz="800">
                        <a:latin typeface="Arial"/>
                        <a:cs typeface="Arial"/>
                      </a:endParaRPr>
                    </a:p>
                  </a:txBody>
                  <a:tcPr marL="0" marR="0" marT="78105" marB="0">
                    <a:lnL w="19050">
                      <a:solidFill>
                        <a:srgbClr val="FFFFFF"/>
                      </a:solidFill>
                      <a:prstDash val="solid"/>
                    </a:lnL>
                    <a:lnB w="19050">
                      <a:solidFill>
                        <a:srgbClr val="FFFFFF"/>
                      </a:solidFill>
                      <a:prstDash val="solid"/>
                    </a:lnB>
                    <a:solidFill>
                      <a:srgbClr val="E5EEF0"/>
                    </a:solidFill>
                  </a:tcPr>
                </a:tc>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extLst>
                  <a:ext uri="{0D108BD9-81ED-4DB2-BD59-A6C34878D82A}">
                    <a16:rowId xmlns:a16="http://schemas.microsoft.com/office/drawing/2014/main" val="10007"/>
                  </a:ext>
                </a:extLst>
              </a:tr>
              <a:tr h="283845">
                <a:tc>
                  <a:txBody>
                    <a:bodyPr/>
                    <a:lstStyle/>
                    <a:p>
                      <a:pPr>
                        <a:lnSpc>
                          <a:spcPct val="100000"/>
                        </a:lnSpc>
                      </a:pPr>
                      <a:endParaRPr sz="900">
                        <a:latin typeface="Times New Roman"/>
                        <a:cs typeface="Times New Roman"/>
                      </a:endParaRPr>
                    </a:p>
                  </a:txBody>
                  <a:tcPr marL="0" marR="0" marT="0" marB="0">
                    <a:solidFill>
                      <a:srgbClr val="231F20">
                        <a:alpha val="29803"/>
                      </a:srgbClr>
                    </a:solidFill>
                  </a:tcPr>
                </a:tc>
                <a:tc>
                  <a:txBody>
                    <a:bodyPr/>
                    <a:lstStyle/>
                    <a:p>
                      <a:pPr>
                        <a:lnSpc>
                          <a:spcPct val="100000"/>
                        </a:lnSpc>
                      </a:pPr>
                      <a:endParaRPr sz="900">
                        <a:latin typeface="Times New Roman"/>
                        <a:cs typeface="Times New Roman"/>
                      </a:endParaRPr>
                    </a:p>
                  </a:txBody>
                  <a:tcPr marL="0" marR="0" marT="0" marB="0">
                    <a:lnT w="19050">
                      <a:solidFill>
                        <a:srgbClr val="FFFFFF"/>
                      </a:solidFill>
                      <a:prstDash val="solid"/>
                    </a:lnT>
                    <a:solidFill>
                      <a:srgbClr val="BCBEC0"/>
                    </a:solidFill>
                  </a:tcPr>
                </a:tc>
                <a:tc>
                  <a:txBody>
                    <a:bodyPr/>
                    <a:lstStyle/>
                    <a:p>
                      <a:pPr marL="3175" algn="ctr">
                        <a:lnSpc>
                          <a:spcPct val="100000"/>
                        </a:lnSpc>
                        <a:spcBef>
                          <a:spcPts val="509"/>
                        </a:spcBef>
                      </a:pPr>
                      <a:r>
                        <a:rPr sz="800" b="1" spc="5" dirty="0">
                          <a:solidFill>
                            <a:srgbClr val="231F20"/>
                          </a:solidFill>
                          <a:latin typeface="Arial"/>
                          <a:cs typeface="Arial"/>
                        </a:rPr>
                        <a:t>Data not</a:t>
                      </a:r>
                      <a:r>
                        <a:rPr sz="800" b="1" dirty="0">
                          <a:solidFill>
                            <a:srgbClr val="231F20"/>
                          </a:solidFill>
                          <a:latin typeface="Arial"/>
                          <a:cs typeface="Arial"/>
                        </a:rPr>
                        <a:t> </a:t>
                      </a:r>
                      <a:r>
                        <a:rPr sz="800" b="1" spc="-5" dirty="0">
                          <a:solidFill>
                            <a:srgbClr val="231F20"/>
                          </a:solidFill>
                          <a:latin typeface="Arial"/>
                          <a:cs typeface="Arial"/>
                        </a:rPr>
                        <a:t>available</a:t>
                      </a:r>
                      <a:endParaRPr sz="800">
                        <a:latin typeface="Arial"/>
                        <a:cs typeface="Arial"/>
                      </a:endParaRPr>
                    </a:p>
                  </a:txBody>
                  <a:tcPr marL="0" marR="0" marT="64769" marB="0">
                    <a:lnT w="19050" cap="flat" cmpd="sng" algn="ctr">
                      <a:solidFill>
                        <a:srgbClr val="FFFFFF"/>
                      </a:solidFill>
                      <a:prstDash val="solid"/>
                      <a:round/>
                      <a:headEnd type="none" w="med" len="med"/>
                      <a:tailEnd type="none" w="med" len="med"/>
                    </a:lnT>
                    <a:solidFill>
                      <a:srgbClr val="FFFFFF"/>
                    </a:solidFill>
                  </a:tcPr>
                </a:tc>
                <a:tc>
                  <a:txBody>
                    <a:bodyPr/>
                    <a:lstStyle/>
                    <a:p>
                      <a:pPr marL="57785">
                        <a:lnSpc>
                          <a:spcPct val="100000"/>
                        </a:lnSpc>
                        <a:spcBef>
                          <a:spcPts val="509"/>
                        </a:spcBef>
                      </a:pPr>
                      <a:r>
                        <a:rPr sz="800" b="1" spc="-30" dirty="0">
                          <a:solidFill>
                            <a:srgbClr val="231F20"/>
                          </a:solidFill>
                          <a:latin typeface="Arial"/>
                          <a:cs typeface="Arial"/>
                        </a:rPr>
                        <a:t>DC, </a:t>
                      </a:r>
                      <a:r>
                        <a:rPr sz="800" b="1" spc="-15" dirty="0">
                          <a:solidFill>
                            <a:srgbClr val="231F20"/>
                          </a:solidFill>
                          <a:latin typeface="Arial"/>
                          <a:cs typeface="Arial"/>
                        </a:rPr>
                        <a:t>ND, </a:t>
                      </a:r>
                      <a:r>
                        <a:rPr sz="800" b="1" spc="-10" dirty="0">
                          <a:solidFill>
                            <a:srgbClr val="231F20"/>
                          </a:solidFill>
                          <a:latin typeface="Arial"/>
                          <a:cs typeface="Arial"/>
                        </a:rPr>
                        <a:t>NE,</a:t>
                      </a:r>
                      <a:r>
                        <a:rPr sz="800" b="1" dirty="0">
                          <a:solidFill>
                            <a:srgbClr val="231F20"/>
                          </a:solidFill>
                          <a:latin typeface="Arial"/>
                          <a:cs typeface="Arial"/>
                        </a:rPr>
                        <a:t> </a:t>
                      </a:r>
                      <a:r>
                        <a:rPr sz="800" b="1" spc="-5" dirty="0">
                          <a:solidFill>
                            <a:srgbClr val="231F20"/>
                          </a:solidFill>
                          <a:latin typeface="Arial"/>
                          <a:cs typeface="Arial"/>
                        </a:rPr>
                        <a:t>RI</a:t>
                      </a:r>
                      <a:endParaRPr sz="800">
                        <a:latin typeface="Arial"/>
                        <a:cs typeface="Arial"/>
                      </a:endParaRPr>
                    </a:p>
                  </a:txBody>
                  <a:tcPr marL="0" marR="0" marT="64769" marB="0">
                    <a:lnT w="19050" cap="flat" cmpd="sng" algn="ctr">
                      <a:solidFill>
                        <a:srgbClr val="FFFFFF"/>
                      </a:solidFill>
                      <a:prstDash val="solid"/>
                      <a:round/>
                      <a:headEnd type="none" w="med" len="med"/>
                      <a:tailEnd type="none" w="med" len="med"/>
                    </a:lnT>
                    <a:solidFill>
                      <a:srgbClr val="FFFFFF"/>
                    </a:solidFill>
                  </a:tcPr>
                </a:tc>
                <a:tc>
                  <a:txBody>
                    <a:bodyPr/>
                    <a:lstStyle/>
                    <a:p>
                      <a:pPr>
                        <a:lnSpc>
                          <a:spcPct val="100000"/>
                        </a:lnSpc>
                      </a:pPr>
                      <a:endParaRPr sz="900" dirty="0">
                        <a:latin typeface="Times New Roman"/>
                        <a:cs typeface="Times New Roman"/>
                      </a:endParaRPr>
                    </a:p>
                  </a:txBody>
                  <a:tcPr marL="0" marR="0" marT="0" marB="0">
                    <a:solidFill>
                      <a:srgbClr val="231F20">
                        <a:alpha val="29803"/>
                      </a:srgbClr>
                    </a:solidFill>
                  </a:tcPr>
                </a:tc>
                <a:extLst>
                  <a:ext uri="{0D108BD9-81ED-4DB2-BD59-A6C34878D82A}">
                    <a16:rowId xmlns:a16="http://schemas.microsoft.com/office/drawing/2014/main" val="10008"/>
                  </a:ext>
                </a:extLst>
              </a:tr>
            </a:tbl>
          </a:graphicData>
        </a:graphic>
      </p:graphicFrame>
      <p:sp>
        <p:nvSpPr>
          <p:cNvPr id="4" name="object 4"/>
          <p:cNvSpPr txBox="1"/>
          <p:nvPr/>
        </p:nvSpPr>
        <p:spPr>
          <a:xfrm>
            <a:off x="448563" y="8800591"/>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5" name="object 5"/>
          <p:cNvSpPr/>
          <p:nvPr/>
        </p:nvSpPr>
        <p:spPr>
          <a:xfrm>
            <a:off x="5528309"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6" name="object 6"/>
          <p:cNvSpPr/>
          <p:nvPr/>
        </p:nvSpPr>
        <p:spPr>
          <a:xfrm>
            <a:off x="5503926"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52694" y="508253"/>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8" name="object 8"/>
          <p:cNvSpPr/>
          <p:nvPr/>
        </p:nvSpPr>
        <p:spPr>
          <a:xfrm>
            <a:off x="5577078" y="476249"/>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9" name="object 9"/>
          <p:cNvSpPr/>
          <p:nvPr/>
        </p:nvSpPr>
        <p:spPr>
          <a:xfrm>
            <a:off x="5397865" y="321417"/>
            <a:ext cx="210159" cy="25438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1" name="object 11"/>
          <p:cNvSpPr txBox="1"/>
          <p:nvPr/>
        </p:nvSpPr>
        <p:spPr>
          <a:xfrm>
            <a:off x="443991" y="264210"/>
            <a:ext cx="6797675" cy="1103630"/>
          </a:xfrm>
          <a:prstGeom prst="rect">
            <a:avLst/>
          </a:prstGeom>
        </p:spPr>
        <p:txBody>
          <a:bodyPr vert="horz" wrap="square" lIns="0" tIns="13335" rIns="0" bIns="0" rtlCol="0">
            <a:spAutoFit/>
          </a:bodyPr>
          <a:lstStyle/>
          <a:p>
            <a:pPr marL="52324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52324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303530" indent="-635">
              <a:lnSpc>
                <a:spcPct val="107100"/>
              </a:lnSpc>
              <a:spcBef>
                <a:spcPts val="1030"/>
              </a:spcBef>
            </a:pPr>
            <a:r>
              <a:rPr sz="1400" b="1" dirty="0">
                <a:solidFill>
                  <a:srgbClr val="005E6D"/>
                </a:solidFill>
                <a:latin typeface="Tahoma"/>
                <a:cs typeface="Tahoma"/>
              </a:rPr>
              <a:t>Figure</a:t>
            </a:r>
            <a:r>
              <a:rPr sz="1400" b="1" spc="-95" dirty="0">
                <a:solidFill>
                  <a:srgbClr val="005E6D"/>
                </a:solidFill>
                <a:latin typeface="Tahoma"/>
                <a:cs typeface="Tahoma"/>
              </a:rPr>
              <a:t> </a:t>
            </a:r>
            <a:r>
              <a:rPr sz="1400" b="1" spc="-30" dirty="0">
                <a:solidFill>
                  <a:srgbClr val="005E6D"/>
                </a:solidFill>
                <a:latin typeface="Tahoma"/>
                <a:cs typeface="Tahoma"/>
              </a:rPr>
              <a:t>2.3.</a:t>
            </a:r>
            <a:r>
              <a:rPr sz="1400" b="1" spc="-70" dirty="0">
                <a:solidFill>
                  <a:srgbClr val="005E6D"/>
                </a:solidFill>
                <a:latin typeface="Tahoma"/>
                <a:cs typeface="Tahoma"/>
              </a:rPr>
              <a:t> </a:t>
            </a:r>
            <a:r>
              <a:rPr sz="1400" b="1" spc="-5" dirty="0">
                <a:solidFill>
                  <a:srgbClr val="8C2689"/>
                </a:solidFill>
                <a:latin typeface="Tahoma"/>
                <a:cs typeface="Tahoma"/>
              </a:rPr>
              <a:t>Rates</a:t>
            </a:r>
            <a:r>
              <a:rPr sz="1400" b="1" spc="-35" dirty="0">
                <a:solidFill>
                  <a:srgbClr val="8C2689"/>
                </a:solidFill>
                <a:latin typeface="Tahoma"/>
                <a:cs typeface="Tahoma"/>
              </a:rPr>
              <a:t> </a:t>
            </a:r>
            <a:r>
              <a:rPr sz="1400" b="1" spc="10" dirty="0">
                <a:solidFill>
                  <a:srgbClr val="8C2689"/>
                </a:solidFill>
                <a:latin typeface="Tahoma"/>
                <a:cs typeface="Tahoma"/>
              </a:rPr>
              <a:t>of</a:t>
            </a:r>
            <a:r>
              <a:rPr sz="1400" b="1" spc="-60" dirty="0">
                <a:solidFill>
                  <a:srgbClr val="8C2689"/>
                </a:solidFill>
                <a:latin typeface="Tahoma"/>
                <a:cs typeface="Tahoma"/>
              </a:rPr>
              <a:t> </a:t>
            </a:r>
            <a:r>
              <a:rPr sz="1400" b="1" spc="10" dirty="0">
                <a:solidFill>
                  <a:srgbClr val="8C2689"/>
                </a:solidFill>
                <a:latin typeface="Tahoma"/>
                <a:cs typeface="Tahoma"/>
              </a:rPr>
              <a:t>reported</a:t>
            </a:r>
            <a:r>
              <a:rPr sz="1400" b="1" spc="-55" dirty="0">
                <a:solidFill>
                  <a:srgbClr val="8C2689"/>
                </a:solidFill>
                <a:latin typeface="Tahoma"/>
                <a:cs typeface="Tahoma"/>
              </a:rPr>
              <a:t> </a:t>
            </a:r>
            <a:r>
              <a:rPr sz="1400" b="1" dirty="0">
                <a:solidFill>
                  <a:srgbClr val="8C2689"/>
                </a:solidFill>
                <a:latin typeface="Tahoma"/>
                <a:cs typeface="Tahoma"/>
              </a:rPr>
              <a:t>acute</a:t>
            </a:r>
            <a:r>
              <a:rPr sz="1400" b="1" spc="-80" dirty="0">
                <a:solidFill>
                  <a:srgbClr val="8C2689"/>
                </a:solidFill>
                <a:latin typeface="Tahoma"/>
                <a:cs typeface="Tahoma"/>
              </a:rPr>
              <a:t> </a:t>
            </a:r>
            <a:r>
              <a:rPr sz="1400" b="1" spc="10" dirty="0">
                <a:solidFill>
                  <a:srgbClr val="8C2689"/>
                </a:solidFill>
                <a:latin typeface="Tahoma"/>
                <a:cs typeface="Tahoma"/>
              </a:rPr>
              <a:t>hepatitis</a:t>
            </a:r>
            <a:r>
              <a:rPr sz="1400" b="1" spc="-40" dirty="0">
                <a:solidFill>
                  <a:srgbClr val="8C2689"/>
                </a:solidFill>
                <a:latin typeface="Tahoma"/>
                <a:cs typeface="Tahoma"/>
              </a:rPr>
              <a:t> </a:t>
            </a:r>
            <a:r>
              <a:rPr sz="1400" b="1" dirty="0">
                <a:solidFill>
                  <a:srgbClr val="8C2689"/>
                </a:solidFill>
                <a:latin typeface="Tahoma"/>
                <a:cs typeface="Tahoma"/>
              </a:rPr>
              <a:t>B</a:t>
            </a:r>
            <a:r>
              <a:rPr sz="1400" b="1" spc="-85" dirty="0">
                <a:solidFill>
                  <a:srgbClr val="8C2689"/>
                </a:solidFill>
                <a:latin typeface="Tahoma"/>
                <a:cs typeface="Tahoma"/>
              </a:rPr>
              <a:t> </a:t>
            </a:r>
            <a:r>
              <a:rPr sz="1400" b="1" dirty="0">
                <a:solidFill>
                  <a:srgbClr val="8C2689"/>
                </a:solidFill>
                <a:latin typeface="Tahoma"/>
                <a:cs typeface="Tahoma"/>
              </a:rPr>
              <a:t>virus</a:t>
            </a:r>
            <a:r>
              <a:rPr sz="1400" b="1" spc="-40" dirty="0">
                <a:solidFill>
                  <a:srgbClr val="8C2689"/>
                </a:solidFill>
                <a:latin typeface="Tahoma"/>
                <a:cs typeface="Tahoma"/>
              </a:rPr>
              <a:t> </a:t>
            </a:r>
            <a:r>
              <a:rPr sz="1400" b="1" spc="-5" dirty="0">
                <a:solidFill>
                  <a:srgbClr val="8C2689"/>
                </a:solidFill>
                <a:latin typeface="Tahoma"/>
                <a:cs typeface="Tahoma"/>
              </a:rPr>
              <a:t>infection,</a:t>
            </a:r>
            <a:r>
              <a:rPr sz="1400" b="1" spc="5" dirty="0">
                <a:solidFill>
                  <a:srgbClr val="8C2689"/>
                </a:solidFill>
                <a:latin typeface="Tahoma"/>
                <a:cs typeface="Tahoma"/>
              </a:rPr>
              <a:t> </a:t>
            </a:r>
            <a:r>
              <a:rPr sz="1400" b="1" spc="-10" dirty="0">
                <a:solidFill>
                  <a:srgbClr val="8C2689"/>
                </a:solidFill>
                <a:latin typeface="Tahoma"/>
                <a:cs typeface="Tahoma"/>
              </a:rPr>
              <a:t>by</a:t>
            </a:r>
            <a:r>
              <a:rPr sz="1400" b="1" spc="-95" dirty="0">
                <a:solidFill>
                  <a:srgbClr val="8C2689"/>
                </a:solidFill>
                <a:latin typeface="Tahoma"/>
                <a:cs typeface="Tahoma"/>
              </a:rPr>
              <a:t> </a:t>
            </a:r>
            <a:r>
              <a:rPr sz="1400" b="1" spc="10" dirty="0">
                <a:solidFill>
                  <a:srgbClr val="8C2689"/>
                </a:solidFill>
                <a:latin typeface="Tahoma"/>
                <a:cs typeface="Tahoma"/>
              </a:rPr>
              <a:t>state</a:t>
            </a:r>
            <a:r>
              <a:rPr sz="1400" b="1" spc="-15" dirty="0">
                <a:solidFill>
                  <a:srgbClr val="8C2689"/>
                </a:solidFill>
                <a:latin typeface="Tahoma"/>
                <a:cs typeface="Tahoma"/>
              </a:rPr>
              <a:t> </a:t>
            </a:r>
            <a:r>
              <a:rPr sz="1400" b="1" spc="20" dirty="0">
                <a:solidFill>
                  <a:srgbClr val="8C2689"/>
                </a:solidFill>
                <a:latin typeface="Tahoma"/>
                <a:cs typeface="Tahoma"/>
              </a:rPr>
              <a:t>or  </a:t>
            </a:r>
            <a:r>
              <a:rPr sz="1400" b="1" spc="-5" dirty="0">
                <a:solidFill>
                  <a:srgbClr val="8C2689"/>
                </a:solidFill>
                <a:latin typeface="Tahoma"/>
                <a:cs typeface="Tahoma"/>
              </a:rPr>
              <a:t>jurisdiction </a:t>
            </a:r>
            <a:r>
              <a:rPr sz="1400" b="1" dirty="0">
                <a:solidFill>
                  <a:srgbClr val="8C2689"/>
                </a:solidFill>
                <a:latin typeface="Tahoma"/>
                <a:cs typeface="Tahoma"/>
              </a:rPr>
              <a:t>— </a:t>
            </a:r>
            <a:r>
              <a:rPr sz="1400" b="1" spc="-5" dirty="0">
                <a:solidFill>
                  <a:srgbClr val="8C2689"/>
                </a:solidFill>
                <a:latin typeface="Tahoma"/>
                <a:cs typeface="Tahoma"/>
              </a:rPr>
              <a:t>United States,</a:t>
            </a:r>
            <a:r>
              <a:rPr sz="1400" b="1" spc="-60" dirty="0">
                <a:solidFill>
                  <a:srgbClr val="8C2689"/>
                </a:solidFill>
                <a:latin typeface="Tahoma"/>
                <a:cs typeface="Tahoma"/>
              </a:rPr>
              <a:t> </a:t>
            </a:r>
            <a:r>
              <a:rPr sz="1400" b="1" spc="-45" dirty="0">
                <a:solidFill>
                  <a:srgbClr val="8C2689"/>
                </a:solidFill>
                <a:latin typeface="Tahoma"/>
                <a:cs typeface="Tahoma"/>
              </a:rPr>
              <a:t>2019</a:t>
            </a:r>
            <a:endParaRPr sz="1400">
              <a:latin typeface="Tahoma"/>
              <a:cs typeface="Tahoma"/>
            </a:endParaRPr>
          </a:p>
        </p:txBody>
      </p:sp>
      <p:sp>
        <p:nvSpPr>
          <p:cNvPr id="12" name="object 12" descr="The rates of reported acute hepatitis B by state or jurisdiction during 2019. States are grouped on the basis of reported acute hepatitis B cases per 100,000 population. The states in the lowest rate category (0.0–0.2 cases per 100,000 population) include Connecticut, Hawaii, Montana, New Mexico, Texas, and Wisconsin. The states in the highest rate category (2.6–4.3 cases per 100,000 population) include Florida, Kentucky, Maine, Ohio, Tennessee, and West Virginia."/>
          <p:cNvSpPr/>
          <p:nvPr/>
        </p:nvSpPr>
        <p:spPr>
          <a:xfrm>
            <a:off x="749807" y="1661172"/>
            <a:ext cx="6242291" cy="404773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5299709"/>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p:nvPr/>
        </p:nvSpPr>
        <p:spPr>
          <a:xfrm>
            <a:off x="431291" y="5428488"/>
            <a:ext cx="6961631" cy="2110739"/>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57200" y="5454903"/>
          <a:ext cx="6854825" cy="1993924"/>
        </p:xfrm>
        <a:graphic>
          <a:graphicData uri="http://schemas.openxmlformats.org/drawingml/2006/table">
            <a:tbl>
              <a:tblPr firstRow="1" bandRow="1">
                <a:tableStyleId>{2D5ABB26-0587-4C30-8999-92F81FD0307C}</a:tableStyleId>
              </a:tblPr>
              <a:tblGrid>
                <a:gridCol w="758825">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381000">
                  <a:extLst>
                    <a:ext uri="{9D8B030D-6E8A-4147-A177-3AD203B41FA5}">
                      <a16:colId xmlns:a16="http://schemas.microsoft.com/office/drawing/2014/main" val="20015"/>
                    </a:ext>
                  </a:extLst>
                </a:gridCol>
                <a:gridCol w="381000">
                  <a:extLst>
                    <a:ext uri="{9D8B030D-6E8A-4147-A177-3AD203B41FA5}">
                      <a16:colId xmlns:a16="http://schemas.microsoft.com/office/drawing/2014/main" val="20016"/>
                    </a:ext>
                  </a:extLst>
                </a:gridCol>
              </a:tblGrid>
              <a:tr h="285750">
                <a:tc>
                  <a:txBody>
                    <a:bodyPr/>
                    <a:lstStyle/>
                    <a:p>
                      <a:pPr algn="ctr">
                        <a:lnSpc>
                          <a:spcPct val="100000"/>
                        </a:lnSpc>
                        <a:spcBef>
                          <a:spcPts val="625"/>
                        </a:spcBef>
                      </a:pPr>
                      <a:r>
                        <a:rPr sz="800" b="1" dirty="0">
                          <a:solidFill>
                            <a:srgbClr val="FFFFFF"/>
                          </a:solidFill>
                          <a:latin typeface="Tahoma"/>
                          <a:cs typeface="Tahoma"/>
                        </a:rPr>
                        <a:t>Age</a:t>
                      </a:r>
                      <a:r>
                        <a:rPr sz="800" b="1" spc="-60" dirty="0">
                          <a:solidFill>
                            <a:srgbClr val="FFFFFF"/>
                          </a:solidFill>
                          <a:latin typeface="Tahoma"/>
                          <a:cs typeface="Tahoma"/>
                        </a:rPr>
                        <a:t> </a:t>
                      </a:r>
                      <a:r>
                        <a:rPr sz="800" b="1" spc="-40" dirty="0">
                          <a:solidFill>
                            <a:srgbClr val="FFFFFF"/>
                          </a:solidFill>
                          <a:latin typeface="Tahoma"/>
                          <a:cs typeface="Tahoma"/>
                        </a:rPr>
                        <a:t>(years)</a:t>
                      </a:r>
                      <a:endParaRPr sz="800">
                        <a:latin typeface="Tahoma"/>
                        <a:cs typeface="Tahoma"/>
                      </a:endParaRPr>
                    </a:p>
                  </a:txBody>
                  <a:tcPr marL="0" marR="0" marT="79375" marB="0">
                    <a:lnR w="19050">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2004</a:t>
                      </a:r>
                      <a:endParaRPr sz="800">
                        <a:latin typeface="Tahoma"/>
                        <a:cs typeface="Tahoma"/>
                      </a:endParaRPr>
                    </a:p>
                  </a:txBody>
                  <a:tcPr marL="0" marR="0" marT="79375" marB="0">
                    <a:lnL w="19050">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2005</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2006</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2007</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2008</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2009</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2010</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2011</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2012</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2013</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2014</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2015</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2016</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2017</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2018</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4445" algn="ctr">
                        <a:lnSpc>
                          <a:spcPct val="100000"/>
                        </a:lnSpc>
                        <a:spcBef>
                          <a:spcPts val="625"/>
                        </a:spcBef>
                      </a:pPr>
                      <a:r>
                        <a:rPr sz="800" b="1" spc="-10" dirty="0">
                          <a:solidFill>
                            <a:srgbClr val="FFFFFF"/>
                          </a:solidFill>
                          <a:latin typeface="Tahoma"/>
                          <a:cs typeface="Tahoma"/>
                        </a:rPr>
                        <a:t>2019</a:t>
                      </a:r>
                      <a:endParaRPr sz="800">
                        <a:latin typeface="Tahoma"/>
                        <a:cs typeface="Tahoma"/>
                      </a:endParaRPr>
                    </a:p>
                  </a:txBody>
                  <a:tcPr marL="0" marR="0" marT="79375" marB="0">
                    <a:lnL w="9525">
                      <a:solidFill>
                        <a:srgbClr val="FFFFFF"/>
                      </a:solidFill>
                      <a:prstDash val="solid"/>
                    </a:lnL>
                    <a:solidFill>
                      <a:srgbClr val="005E6D"/>
                    </a:solidFill>
                  </a:tcPr>
                </a:tc>
                <a:extLst>
                  <a:ext uri="{0D108BD9-81ED-4DB2-BD59-A6C34878D82A}">
                    <a16:rowId xmlns:a16="http://schemas.microsoft.com/office/drawing/2014/main" val="10000"/>
                  </a:ext>
                </a:extLst>
              </a:tr>
              <a:tr h="279400">
                <a:tc>
                  <a:txBody>
                    <a:bodyPr/>
                    <a:lstStyle/>
                    <a:p>
                      <a:pPr algn="ctr">
                        <a:lnSpc>
                          <a:spcPct val="100000"/>
                        </a:lnSpc>
                        <a:spcBef>
                          <a:spcPts val="590"/>
                        </a:spcBef>
                      </a:pPr>
                      <a:r>
                        <a:rPr sz="800" b="1" spc="65" dirty="0">
                          <a:solidFill>
                            <a:srgbClr val="231F20"/>
                          </a:solidFill>
                          <a:latin typeface="Century Gothic"/>
                          <a:cs typeface="Century Gothic"/>
                        </a:rPr>
                        <a:t>0–19</a:t>
                      </a:r>
                      <a:endParaRPr sz="800">
                        <a:latin typeface="Century Gothic"/>
                        <a:cs typeface="Century Gothic"/>
                      </a:endParaRPr>
                    </a:p>
                  </a:txBody>
                  <a:tcPr marL="0" marR="0" marT="74930" marB="0">
                    <a:lnR w="19050">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0.2</a:t>
                      </a:r>
                      <a:endParaRPr sz="800">
                        <a:latin typeface="Century Gothic"/>
                        <a:cs typeface="Century Gothic"/>
                      </a:endParaRPr>
                    </a:p>
                  </a:txBody>
                  <a:tcPr marL="0" marR="0" marT="7493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0.2</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dirty="0">
                          <a:solidFill>
                            <a:srgbClr val="231F20"/>
                          </a:solidFill>
                          <a:latin typeface="Century Gothic"/>
                          <a:cs typeface="Century Gothic"/>
                        </a:rPr>
                        <a:t>0</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dirty="0">
                          <a:solidFill>
                            <a:srgbClr val="231F20"/>
                          </a:solidFill>
                          <a:latin typeface="Century Gothic"/>
                          <a:cs typeface="Century Gothic"/>
                        </a:rPr>
                        <a:t>0</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dirty="0">
                          <a:solidFill>
                            <a:srgbClr val="231F20"/>
                          </a:solidFill>
                          <a:latin typeface="Century Gothic"/>
                          <a:cs typeface="Century Gothic"/>
                        </a:rPr>
                        <a:t>0</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dirty="0">
                          <a:solidFill>
                            <a:srgbClr val="231F20"/>
                          </a:solidFill>
                          <a:latin typeface="Century Gothic"/>
                          <a:cs typeface="Century Gothic"/>
                        </a:rPr>
                        <a:t>0</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dirty="0">
                          <a:solidFill>
                            <a:srgbClr val="231F20"/>
                          </a:solidFill>
                          <a:latin typeface="Century Gothic"/>
                          <a:cs typeface="Century Gothic"/>
                        </a:rPr>
                        <a:t>0</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dirty="0">
                          <a:solidFill>
                            <a:srgbClr val="231F20"/>
                          </a:solidFill>
                          <a:latin typeface="Century Gothic"/>
                          <a:cs typeface="Century Gothic"/>
                        </a:rPr>
                        <a:t>0</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dirty="0">
                          <a:solidFill>
                            <a:srgbClr val="231F20"/>
                          </a:solidFill>
                          <a:latin typeface="Century Gothic"/>
                          <a:cs typeface="Century Gothic"/>
                        </a:rPr>
                        <a:t>0</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dirty="0">
                          <a:solidFill>
                            <a:srgbClr val="231F20"/>
                          </a:solidFill>
                          <a:latin typeface="Century Gothic"/>
                          <a:cs typeface="Century Gothic"/>
                        </a:rPr>
                        <a:t>0</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dirty="0">
                          <a:solidFill>
                            <a:srgbClr val="231F20"/>
                          </a:solidFill>
                          <a:latin typeface="Century Gothic"/>
                          <a:cs typeface="Century Gothic"/>
                        </a:rPr>
                        <a:t>0</a:t>
                      </a:r>
                      <a:endParaRPr sz="800">
                        <a:latin typeface="Century Gothic"/>
                        <a:cs typeface="Century Gothic"/>
                      </a:endParaRPr>
                    </a:p>
                  </a:txBody>
                  <a:tcPr marL="0" marR="0" marT="74930" marB="0">
                    <a:lnL w="9525">
                      <a:solidFill>
                        <a:srgbClr val="005E6D"/>
                      </a:solidFill>
                      <a:prstDash val="solid"/>
                    </a:lnL>
                    <a:solidFill>
                      <a:srgbClr val="FFFFFF"/>
                    </a:solidFill>
                  </a:tcPr>
                </a:tc>
                <a:extLst>
                  <a:ext uri="{0D108BD9-81ED-4DB2-BD59-A6C34878D82A}">
                    <a16:rowId xmlns:a16="http://schemas.microsoft.com/office/drawing/2014/main" val="10001"/>
                  </a:ext>
                </a:extLst>
              </a:tr>
              <a:tr h="285762">
                <a:tc>
                  <a:txBody>
                    <a:bodyPr/>
                    <a:lstStyle/>
                    <a:p>
                      <a:pPr algn="ctr">
                        <a:lnSpc>
                          <a:spcPct val="100000"/>
                        </a:lnSpc>
                        <a:spcBef>
                          <a:spcPts val="615"/>
                        </a:spcBef>
                      </a:pPr>
                      <a:r>
                        <a:rPr sz="800" b="1" spc="65" dirty="0">
                          <a:solidFill>
                            <a:srgbClr val="231F20"/>
                          </a:solidFill>
                          <a:latin typeface="Century Gothic"/>
                          <a:cs typeface="Century Gothic"/>
                        </a:rPr>
                        <a:t>20–29</a:t>
                      </a:r>
                      <a:endParaRPr sz="800">
                        <a:latin typeface="Century Gothic"/>
                        <a:cs typeface="Century Gothic"/>
                      </a:endParaRPr>
                    </a:p>
                  </a:txBody>
                  <a:tcPr marL="0" marR="0" marT="78105" marB="0">
                    <a:lnR w="19050">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3.5</a:t>
                      </a:r>
                      <a:endParaRPr sz="800">
                        <a:latin typeface="Century Gothic"/>
                        <a:cs typeface="Century Gothic"/>
                      </a:endParaRPr>
                    </a:p>
                  </a:txBody>
                  <a:tcPr marL="0" marR="0" marT="781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2.9</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2.0</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1.8</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1.0</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0.9</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0.8</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0.8</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solidFill>
                      <a:srgbClr val="E5EEF0"/>
                    </a:solidFill>
                  </a:tcPr>
                </a:tc>
                <a:extLst>
                  <a:ext uri="{0D108BD9-81ED-4DB2-BD59-A6C34878D82A}">
                    <a16:rowId xmlns:a16="http://schemas.microsoft.com/office/drawing/2014/main" val="10002"/>
                  </a:ext>
                </a:extLst>
              </a:tr>
              <a:tr h="285750">
                <a:tc>
                  <a:txBody>
                    <a:bodyPr/>
                    <a:lstStyle/>
                    <a:p>
                      <a:pPr algn="ctr">
                        <a:lnSpc>
                          <a:spcPct val="100000"/>
                        </a:lnSpc>
                        <a:spcBef>
                          <a:spcPts val="615"/>
                        </a:spcBef>
                      </a:pPr>
                      <a:r>
                        <a:rPr sz="800" b="1" spc="65" dirty="0">
                          <a:solidFill>
                            <a:srgbClr val="231F20"/>
                          </a:solidFill>
                          <a:latin typeface="Century Gothic"/>
                          <a:cs typeface="Century Gothic"/>
                        </a:rPr>
                        <a:t>30–39</a:t>
                      </a:r>
                      <a:endParaRPr sz="800">
                        <a:latin typeface="Century Gothic"/>
                        <a:cs typeface="Century Gothic"/>
                      </a:endParaRPr>
                    </a:p>
                  </a:txBody>
                  <a:tcPr marL="0" marR="0" marT="78105" marB="0">
                    <a:lnR w="19050">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4.0</a:t>
                      </a:r>
                      <a:endParaRPr sz="800">
                        <a:latin typeface="Century Gothic"/>
                        <a:cs typeface="Century Gothic"/>
                      </a:endParaRPr>
                    </a:p>
                  </a:txBody>
                  <a:tcPr marL="0" marR="0" marT="781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3.7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3.4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3.0</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2.0</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2.0</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1.8</a:t>
                      </a:r>
                      <a:endParaRPr sz="800">
                        <a:latin typeface="Century Gothic"/>
                        <a:cs typeface="Century Gothic"/>
                      </a:endParaRPr>
                    </a:p>
                  </a:txBody>
                  <a:tcPr marL="0" marR="0" marT="78105" marB="0">
                    <a:lnL w="9525">
                      <a:solidFill>
                        <a:srgbClr val="005E6D"/>
                      </a:solidFill>
                      <a:prstDash val="solid"/>
                    </a:lnL>
                    <a:solidFill>
                      <a:srgbClr val="FFFFFF"/>
                    </a:solidFill>
                  </a:tcPr>
                </a:tc>
                <a:extLst>
                  <a:ext uri="{0D108BD9-81ED-4DB2-BD59-A6C34878D82A}">
                    <a16:rowId xmlns:a16="http://schemas.microsoft.com/office/drawing/2014/main" val="10003"/>
                  </a:ext>
                </a:extLst>
              </a:tr>
              <a:tr h="285750">
                <a:tc>
                  <a:txBody>
                    <a:bodyPr/>
                    <a:lstStyle/>
                    <a:p>
                      <a:pPr algn="ctr">
                        <a:lnSpc>
                          <a:spcPct val="100000"/>
                        </a:lnSpc>
                        <a:spcBef>
                          <a:spcPts val="615"/>
                        </a:spcBef>
                      </a:pPr>
                      <a:r>
                        <a:rPr sz="800" b="1" spc="65" dirty="0">
                          <a:solidFill>
                            <a:srgbClr val="231F20"/>
                          </a:solidFill>
                          <a:latin typeface="Century Gothic"/>
                          <a:cs typeface="Century Gothic"/>
                        </a:rPr>
                        <a:t>40–49</a:t>
                      </a:r>
                      <a:endParaRPr sz="800">
                        <a:latin typeface="Century Gothic"/>
                        <a:cs typeface="Century Gothic"/>
                      </a:endParaRPr>
                    </a:p>
                  </a:txBody>
                  <a:tcPr marL="0" marR="0" marT="78105" marB="0">
                    <a:lnR w="19050">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3.4</a:t>
                      </a:r>
                      <a:endParaRPr sz="800">
                        <a:latin typeface="Century Gothic"/>
                        <a:cs typeface="Century Gothic"/>
                      </a:endParaRPr>
                    </a:p>
                  </a:txBody>
                  <a:tcPr marL="0" marR="0" marT="781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3.1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2.8</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2.0</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1.9</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1.9</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2.0</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2.7</a:t>
                      </a:r>
                      <a:endParaRPr sz="800">
                        <a:latin typeface="Century Gothic"/>
                        <a:cs typeface="Century Gothic"/>
                      </a:endParaRPr>
                    </a:p>
                  </a:txBody>
                  <a:tcPr marL="0" marR="0" marT="78105" marB="0">
                    <a:lnL w="9525">
                      <a:solidFill>
                        <a:srgbClr val="005E6D"/>
                      </a:solidFill>
                      <a:prstDash val="solid"/>
                    </a:lnL>
                    <a:solidFill>
                      <a:srgbClr val="E5EEF0"/>
                    </a:solidFill>
                  </a:tcPr>
                </a:tc>
                <a:extLst>
                  <a:ext uri="{0D108BD9-81ED-4DB2-BD59-A6C34878D82A}">
                    <a16:rowId xmlns:a16="http://schemas.microsoft.com/office/drawing/2014/main" val="10004"/>
                  </a:ext>
                </a:extLst>
              </a:tr>
              <a:tr h="285762">
                <a:tc>
                  <a:txBody>
                    <a:bodyPr/>
                    <a:lstStyle/>
                    <a:p>
                      <a:pPr algn="ctr">
                        <a:lnSpc>
                          <a:spcPct val="100000"/>
                        </a:lnSpc>
                        <a:spcBef>
                          <a:spcPts val="615"/>
                        </a:spcBef>
                      </a:pPr>
                      <a:r>
                        <a:rPr sz="800" b="1" spc="65" dirty="0">
                          <a:solidFill>
                            <a:srgbClr val="231F20"/>
                          </a:solidFill>
                          <a:latin typeface="Century Gothic"/>
                          <a:cs typeface="Century Gothic"/>
                        </a:rPr>
                        <a:t>50–59</a:t>
                      </a:r>
                      <a:endParaRPr sz="800">
                        <a:latin typeface="Century Gothic"/>
                        <a:cs typeface="Century Gothic"/>
                      </a:endParaRPr>
                    </a:p>
                  </a:txBody>
                  <a:tcPr marL="0" marR="0" marT="78105" marB="0">
                    <a:lnR w="19050">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2.3</a:t>
                      </a:r>
                      <a:endParaRPr sz="800">
                        <a:latin typeface="Century Gothic"/>
                        <a:cs typeface="Century Gothic"/>
                      </a:endParaRPr>
                    </a:p>
                  </a:txBody>
                  <a:tcPr marL="0" marR="0" marT="781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2.0</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1.8</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1.8</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1.6</a:t>
                      </a:r>
                      <a:endParaRPr sz="800">
                        <a:latin typeface="Century Gothic"/>
                        <a:cs typeface="Century Gothic"/>
                      </a:endParaRPr>
                    </a:p>
                  </a:txBody>
                  <a:tcPr marL="0" marR="0" marT="78105" marB="0">
                    <a:lnL w="9525">
                      <a:solidFill>
                        <a:srgbClr val="005E6D"/>
                      </a:solidFill>
                      <a:prstDash val="solid"/>
                    </a:lnL>
                    <a:solidFill>
                      <a:srgbClr val="FFFFFF"/>
                    </a:solidFill>
                  </a:tcPr>
                </a:tc>
                <a:extLst>
                  <a:ext uri="{0D108BD9-81ED-4DB2-BD59-A6C34878D82A}">
                    <a16:rowId xmlns:a16="http://schemas.microsoft.com/office/drawing/2014/main" val="10005"/>
                  </a:ext>
                </a:extLst>
              </a:tr>
              <a:tr h="285750">
                <a:tc>
                  <a:txBody>
                    <a:bodyPr/>
                    <a:lstStyle/>
                    <a:p>
                      <a:pPr marR="6350" algn="ctr">
                        <a:lnSpc>
                          <a:spcPct val="100000"/>
                        </a:lnSpc>
                        <a:spcBef>
                          <a:spcPts val="615"/>
                        </a:spcBef>
                      </a:pPr>
                      <a:r>
                        <a:rPr sz="800" b="1" spc="35" dirty="0">
                          <a:solidFill>
                            <a:srgbClr val="231F20"/>
                          </a:solidFill>
                          <a:latin typeface="Century Gothic"/>
                          <a:cs typeface="Century Gothic"/>
                        </a:rPr>
                        <a:t>≥60</a:t>
                      </a:r>
                      <a:endParaRPr sz="800">
                        <a:latin typeface="Century Gothic"/>
                        <a:cs typeface="Century Gothic"/>
                      </a:endParaRPr>
                    </a:p>
                  </a:txBody>
                  <a:tcPr marL="0" marR="0" marT="78105" marB="0">
                    <a:lnR w="19050">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1.1</a:t>
                      </a:r>
                      <a:endParaRPr sz="800">
                        <a:latin typeface="Century Gothic"/>
                        <a:cs typeface="Century Gothic"/>
                      </a:endParaRPr>
                    </a:p>
                  </a:txBody>
                  <a:tcPr marL="0" marR="0" marT="781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0.8</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0.8</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0.8</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0.6</a:t>
                      </a:r>
                      <a:endParaRPr sz="800">
                        <a:latin typeface="Century Gothic"/>
                        <a:cs typeface="Century Gothic"/>
                      </a:endParaRPr>
                    </a:p>
                  </a:txBody>
                  <a:tcPr marL="0" marR="0" marT="78105" marB="0">
                    <a:lnL w="9525">
                      <a:solidFill>
                        <a:srgbClr val="005E6D"/>
                      </a:solidFill>
                      <a:prstDash val="solid"/>
                    </a:lnL>
                    <a:solidFill>
                      <a:srgbClr val="E5EEF0"/>
                    </a:solidFill>
                  </a:tcPr>
                </a:tc>
                <a:extLst>
                  <a:ext uri="{0D108BD9-81ED-4DB2-BD59-A6C34878D82A}">
                    <a16:rowId xmlns:a16="http://schemas.microsoft.com/office/drawing/2014/main" val="10006"/>
                  </a:ext>
                </a:extLst>
              </a:tr>
            </a:tbl>
          </a:graphicData>
        </a:graphic>
      </p:graphicFrame>
      <p:sp>
        <p:nvSpPr>
          <p:cNvPr id="5" name="object 5"/>
          <p:cNvSpPr txBox="1"/>
          <p:nvPr/>
        </p:nvSpPr>
        <p:spPr>
          <a:xfrm>
            <a:off x="443991" y="7513775"/>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6" name="object 6"/>
          <p:cNvSpPr/>
          <p:nvPr/>
        </p:nvSpPr>
        <p:spPr>
          <a:xfrm>
            <a:off x="5528309"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3"/>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49"/>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5734"/>
            <a:ext cx="6836409" cy="1117600"/>
          </a:xfrm>
          <a:prstGeom prst="rect">
            <a:avLst/>
          </a:prstGeom>
        </p:spPr>
        <p:txBody>
          <a:bodyPr vert="horz" wrap="square" lIns="0" tIns="13335" rIns="0" bIns="0" rtlCol="0">
            <a:spAutoFit/>
          </a:bodyPr>
          <a:lstStyle/>
          <a:p>
            <a:pPr marR="5080" algn="r">
              <a:lnSpc>
                <a:spcPts val="1230"/>
              </a:lnSpc>
              <a:spcBef>
                <a:spcPts val="105"/>
              </a:spcBef>
            </a:pPr>
            <a:r>
              <a:rPr sz="1000" b="1" spc="45" dirty="0">
                <a:solidFill>
                  <a:srgbClr val="005E6D"/>
                </a:solidFill>
                <a:latin typeface="Century Gothic"/>
                <a:cs typeface="Century Gothic"/>
              </a:rPr>
              <a:t>2019</a:t>
            </a:r>
            <a:r>
              <a:rPr sz="1000" b="1" spc="165" dirty="0">
                <a:solidFill>
                  <a:srgbClr val="005E6D"/>
                </a:solidFill>
                <a:latin typeface="Century Gothic"/>
                <a:cs typeface="Century Gothic"/>
              </a:rPr>
              <a:t> </a:t>
            </a:r>
            <a:r>
              <a:rPr sz="1050" b="1" spc="80" dirty="0">
                <a:solidFill>
                  <a:srgbClr val="8C2689"/>
                </a:solidFill>
                <a:latin typeface="Century Gothic"/>
                <a:cs typeface="Century Gothic"/>
              </a:rPr>
              <a:t>VIRAL</a:t>
            </a:r>
            <a:r>
              <a:rPr sz="1050" b="1" spc="20" dirty="0">
                <a:solidFill>
                  <a:srgbClr val="8C2689"/>
                </a:solidFill>
                <a:latin typeface="Century Gothic"/>
                <a:cs typeface="Century Gothic"/>
              </a:rPr>
              <a:t> </a:t>
            </a:r>
            <a:r>
              <a:rPr sz="1050" b="1" dirty="0">
                <a:solidFill>
                  <a:srgbClr val="8C2689"/>
                </a:solidFill>
                <a:latin typeface="Century Gothic"/>
                <a:cs typeface="Century Gothic"/>
              </a:rPr>
              <a:t>H</a:t>
            </a:r>
            <a:r>
              <a:rPr sz="1050" b="1" spc="-170" dirty="0">
                <a:solidFill>
                  <a:srgbClr val="8C2689"/>
                </a:solidFill>
                <a:latin typeface="Century Gothic"/>
                <a:cs typeface="Century Gothic"/>
              </a:rPr>
              <a:t> </a:t>
            </a:r>
            <a:r>
              <a:rPr sz="1050" b="1" dirty="0">
                <a:solidFill>
                  <a:srgbClr val="8C2689"/>
                </a:solidFill>
                <a:latin typeface="Century Gothic"/>
                <a:cs typeface="Century Gothic"/>
              </a:rPr>
              <a:t>E</a:t>
            </a:r>
            <a:r>
              <a:rPr sz="1050" b="1" spc="-165"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R="16510" algn="r">
              <a:lnSpc>
                <a:spcPts val="1230"/>
              </a:lnSpc>
            </a:pPr>
            <a:r>
              <a:rPr sz="1050" spc="25" dirty="0">
                <a:solidFill>
                  <a:srgbClr val="005E6D"/>
                </a:solidFill>
                <a:latin typeface="Century Gothic"/>
                <a:cs typeface="Century Gothic"/>
              </a:rPr>
              <a:t>SURVEILLANCE</a:t>
            </a:r>
            <a:r>
              <a:rPr sz="1050" spc="15"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a:lnSpc>
                <a:spcPct val="100000"/>
              </a:lnSpc>
              <a:spcBef>
                <a:spcPts val="30"/>
              </a:spcBef>
            </a:pPr>
            <a:endParaRPr sz="1100">
              <a:latin typeface="Times New Roman"/>
              <a:cs typeface="Times New Roman"/>
            </a:endParaRPr>
          </a:p>
          <a:p>
            <a:pPr marL="12700">
              <a:lnSpc>
                <a:spcPct val="100000"/>
              </a:lnSpc>
            </a:pPr>
            <a:r>
              <a:rPr sz="1400" b="1" dirty="0">
                <a:solidFill>
                  <a:srgbClr val="005E6D"/>
                </a:solidFill>
                <a:latin typeface="Tahoma"/>
                <a:cs typeface="Tahoma"/>
              </a:rPr>
              <a:t>Figure</a:t>
            </a:r>
            <a:r>
              <a:rPr sz="1400" b="1" spc="-80" dirty="0">
                <a:solidFill>
                  <a:srgbClr val="005E6D"/>
                </a:solidFill>
                <a:latin typeface="Tahoma"/>
                <a:cs typeface="Tahoma"/>
              </a:rPr>
              <a:t> </a:t>
            </a:r>
            <a:r>
              <a:rPr sz="1400" b="1" spc="-30" dirty="0">
                <a:solidFill>
                  <a:srgbClr val="005E6D"/>
                </a:solidFill>
                <a:latin typeface="Tahoma"/>
                <a:cs typeface="Tahoma"/>
              </a:rPr>
              <a:t>2.4.</a:t>
            </a:r>
            <a:r>
              <a:rPr sz="1400" b="1" spc="-70" dirty="0">
                <a:solidFill>
                  <a:srgbClr val="005E6D"/>
                </a:solidFill>
                <a:latin typeface="Tahoma"/>
                <a:cs typeface="Tahoma"/>
              </a:rPr>
              <a:t> </a:t>
            </a:r>
            <a:r>
              <a:rPr sz="1400" b="1" spc="-5" dirty="0">
                <a:solidFill>
                  <a:srgbClr val="8C2689"/>
                </a:solidFill>
                <a:latin typeface="Tahoma"/>
                <a:cs typeface="Tahoma"/>
              </a:rPr>
              <a:t>Rates</a:t>
            </a:r>
            <a:r>
              <a:rPr sz="1400" b="1" spc="-35" dirty="0">
                <a:solidFill>
                  <a:srgbClr val="8C2689"/>
                </a:solidFill>
                <a:latin typeface="Tahoma"/>
                <a:cs typeface="Tahoma"/>
              </a:rPr>
              <a:t> </a:t>
            </a:r>
            <a:r>
              <a:rPr sz="1400" b="1" spc="10" dirty="0">
                <a:solidFill>
                  <a:srgbClr val="8C2689"/>
                </a:solidFill>
                <a:latin typeface="Tahoma"/>
                <a:cs typeface="Tahoma"/>
              </a:rPr>
              <a:t>of</a:t>
            </a:r>
            <a:r>
              <a:rPr sz="1400" b="1" spc="-60" dirty="0">
                <a:solidFill>
                  <a:srgbClr val="8C2689"/>
                </a:solidFill>
                <a:latin typeface="Tahoma"/>
                <a:cs typeface="Tahoma"/>
              </a:rPr>
              <a:t> </a:t>
            </a:r>
            <a:r>
              <a:rPr sz="1400" b="1" spc="10" dirty="0">
                <a:solidFill>
                  <a:srgbClr val="8C2689"/>
                </a:solidFill>
                <a:latin typeface="Tahoma"/>
                <a:cs typeface="Tahoma"/>
              </a:rPr>
              <a:t>reported</a:t>
            </a:r>
            <a:r>
              <a:rPr sz="1400" b="1" spc="-60" dirty="0">
                <a:solidFill>
                  <a:srgbClr val="8C2689"/>
                </a:solidFill>
                <a:latin typeface="Tahoma"/>
                <a:cs typeface="Tahoma"/>
              </a:rPr>
              <a:t> </a:t>
            </a:r>
            <a:r>
              <a:rPr sz="1400" b="1" dirty="0">
                <a:solidFill>
                  <a:srgbClr val="8C2689"/>
                </a:solidFill>
                <a:latin typeface="Tahoma"/>
                <a:cs typeface="Tahoma"/>
              </a:rPr>
              <a:t>acute</a:t>
            </a:r>
            <a:r>
              <a:rPr sz="1400" b="1" spc="-75" dirty="0">
                <a:solidFill>
                  <a:srgbClr val="8C2689"/>
                </a:solidFill>
                <a:latin typeface="Tahoma"/>
                <a:cs typeface="Tahoma"/>
              </a:rPr>
              <a:t> </a:t>
            </a:r>
            <a:r>
              <a:rPr sz="1400" b="1" spc="10" dirty="0">
                <a:solidFill>
                  <a:srgbClr val="8C2689"/>
                </a:solidFill>
                <a:latin typeface="Tahoma"/>
                <a:cs typeface="Tahoma"/>
              </a:rPr>
              <a:t>hepatitis</a:t>
            </a:r>
            <a:r>
              <a:rPr sz="1400" b="1" spc="-40" dirty="0">
                <a:solidFill>
                  <a:srgbClr val="8C2689"/>
                </a:solidFill>
                <a:latin typeface="Tahoma"/>
                <a:cs typeface="Tahoma"/>
              </a:rPr>
              <a:t> </a:t>
            </a:r>
            <a:r>
              <a:rPr sz="1400" b="1" dirty="0">
                <a:solidFill>
                  <a:srgbClr val="8C2689"/>
                </a:solidFill>
                <a:latin typeface="Tahoma"/>
                <a:cs typeface="Tahoma"/>
              </a:rPr>
              <a:t>B</a:t>
            </a:r>
            <a:r>
              <a:rPr sz="1400" b="1" spc="-90" dirty="0">
                <a:solidFill>
                  <a:srgbClr val="8C2689"/>
                </a:solidFill>
                <a:latin typeface="Tahoma"/>
                <a:cs typeface="Tahoma"/>
              </a:rPr>
              <a:t> </a:t>
            </a:r>
            <a:r>
              <a:rPr sz="1400" b="1" dirty="0">
                <a:solidFill>
                  <a:srgbClr val="8C2689"/>
                </a:solidFill>
                <a:latin typeface="Tahoma"/>
                <a:cs typeface="Tahoma"/>
              </a:rPr>
              <a:t>virus</a:t>
            </a:r>
            <a:r>
              <a:rPr sz="1400" b="1" spc="-25" dirty="0">
                <a:solidFill>
                  <a:srgbClr val="8C2689"/>
                </a:solidFill>
                <a:latin typeface="Tahoma"/>
                <a:cs typeface="Tahoma"/>
              </a:rPr>
              <a:t> </a:t>
            </a:r>
            <a:r>
              <a:rPr sz="1400" b="1" spc="-5" dirty="0">
                <a:solidFill>
                  <a:srgbClr val="8C2689"/>
                </a:solidFill>
                <a:latin typeface="Tahoma"/>
                <a:cs typeface="Tahoma"/>
              </a:rPr>
              <a:t>infection,</a:t>
            </a:r>
            <a:r>
              <a:rPr sz="1400" b="1" dirty="0">
                <a:solidFill>
                  <a:srgbClr val="8C2689"/>
                </a:solidFill>
                <a:latin typeface="Tahoma"/>
                <a:cs typeface="Tahoma"/>
              </a:rPr>
              <a:t> </a:t>
            </a:r>
            <a:r>
              <a:rPr sz="1400" b="1" spc="-10" dirty="0">
                <a:solidFill>
                  <a:srgbClr val="8C2689"/>
                </a:solidFill>
                <a:latin typeface="Tahoma"/>
                <a:cs typeface="Tahoma"/>
              </a:rPr>
              <a:t>by</a:t>
            </a:r>
            <a:r>
              <a:rPr sz="1400" b="1" spc="-95" dirty="0">
                <a:solidFill>
                  <a:srgbClr val="8C2689"/>
                </a:solidFill>
                <a:latin typeface="Tahoma"/>
                <a:cs typeface="Tahoma"/>
              </a:rPr>
              <a:t> </a:t>
            </a:r>
            <a:r>
              <a:rPr sz="1400" b="1" spc="-15" dirty="0">
                <a:solidFill>
                  <a:srgbClr val="8C2689"/>
                </a:solidFill>
                <a:latin typeface="Tahoma"/>
                <a:cs typeface="Tahoma"/>
              </a:rPr>
              <a:t>age</a:t>
            </a:r>
            <a:r>
              <a:rPr sz="1400" b="1" spc="-75" dirty="0">
                <a:solidFill>
                  <a:srgbClr val="8C2689"/>
                </a:solidFill>
                <a:latin typeface="Tahoma"/>
                <a:cs typeface="Tahoma"/>
              </a:rPr>
              <a:t> </a:t>
            </a:r>
            <a:r>
              <a:rPr sz="1400" b="1" dirty="0">
                <a:solidFill>
                  <a:srgbClr val="8C2689"/>
                </a:solidFill>
                <a:latin typeface="Tahoma"/>
                <a:cs typeface="Tahoma"/>
              </a:rPr>
              <a:t>group</a:t>
            </a:r>
            <a:endParaRPr sz="1400">
              <a:latin typeface="Tahoma"/>
              <a:cs typeface="Tahoma"/>
            </a:endParaRPr>
          </a:p>
          <a:p>
            <a:pPr marL="12700">
              <a:lnSpc>
                <a:spcPct val="100000"/>
              </a:lnSpc>
              <a:spcBef>
                <a:spcPts val="95"/>
              </a:spcBef>
            </a:pPr>
            <a:r>
              <a:rPr sz="1400" b="1" dirty="0">
                <a:solidFill>
                  <a:srgbClr val="8C2689"/>
                </a:solidFill>
                <a:latin typeface="Tahoma"/>
                <a:cs typeface="Tahoma"/>
              </a:rPr>
              <a:t>— </a:t>
            </a:r>
            <a:r>
              <a:rPr sz="1400" b="1" spc="-5" dirty="0">
                <a:solidFill>
                  <a:srgbClr val="8C2689"/>
                </a:solidFill>
                <a:latin typeface="Tahoma"/>
                <a:cs typeface="Tahoma"/>
              </a:rPr>
              <a:t>United States,</a:t>
            </a:r>
            <a:r>
              <a:rPr sz="1400" b="1" spc="-30" dirty="0">
                <a:solidFill>
                  <a:srgbClr val="8C2689"/>
                </a:solidFill>
                <a:latin typeface="Tahoma"/>
                <a:cs typeface="Tahoma"/>
              </a:rPr>
              <a:t> 2004–2019</a:t>
            </a:r>
            <a:endParaRPr sz="1400">
              <a:latin typeface="Tahoma"/>
              <a:cs typeface="Tahoma"/>
            </a:endParaRPr>
          </a:p>
        </p:txBody>
      </p:sp>
      <p:sp>
        <p:nvSpPr>
          <p:cNvPr id="13" name="object 13" descr="Rates of reported acute hepatitis B by age group in the United States during 2004–2019. The age groups are 0–19 years, 20–29 years, 30–39 years, 40–49 years, 50–59 years, and 60 years or older. "/>
          <p:cNvSpPr/>
          <p:nvPr/>
        </p:nvSpPr>
        <p:spPr>
          <a:xfrm>
            <a:off x="457200" y="1552968"/>
            <a:ext cx="6876287" cy="365758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5476494"/>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p:nvPr/>
        </p:nvSpPr>
        <p:spPr>
          <a:xfrm>
            <a:off x="431291" y="5632705"/>
            <a:ext cx="6961631" cy="966215"/>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57200" y="5658739"/>
          <a:ext cx="6854825" cy="850900"/>
        </p:xfrm>
        <a:graphic>
          <a:graphicData uri="http://schemas.openxmlformats.org/drawingml/2006/table">
            <a:tbl>
              <a:tblPr firstRow="1" bandRow="1">
                <a:tableStyleId>{2D5ABB26-0587-4C30-8999-92F81FD0307C}</a:tableStyleId>
              </a:tblPr>
              <a:tblGrid>
                <a:gridCol w="758825">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381000">
                  <a:extLst>
                    <a:ext uri="{9D8B030D-6E8A-4147-A177-3AD203B41FA5}">
                      <a16:colId xmlns:a16="http://schemas.microsoft.com/office/drawing/2014/main" val="20015"/>
                    </a:ext>
                  </a:extLst>
                </a:gridCol>
                <a:gridCol w="381000">
                  <a:extLst>
                    <a:ext uri="{9D8B030D-6E8A-4147-A177-3AD203B41FA5}">
                      <a16:colId xmlns:a16="http://schemas.microsoft.com/office/drawing/2014/main" val="20016"/>
                    </a:ext>
                  </a:extLst>
                </a:gridCol>
              </a:tblGrid>
              <a:tr h="285750">
                <a:tc>
                  <a:txBody>
                    <a:bodyPr/>
                    <a:lstStyle/>
                    <a:p>
                      <a:pPr algn="ctr">
                        <a:lnSpc>
                          <a:spcPct val="100000"/>
                        </a:lnSpc>
                        <a:spcBef>
                          <a:spcPts val="575"/>
                        </a:spcBef>
                      </a:pPr>
                      <a:r>
                        <a:rPr sz="800" b="1" spc="15" dirty="0">
                          <a:solidFill>
                            <a:srgbClr val="FFFFFF"/>
                          </a:solidFill>
                          <a:latin typeface="Calibri"/>
                          <a:cs typeface="Calibri"/>
                        </a:rPr>
                        <a:t>Sex</a:t>
                      </a:r>
                      <a:endParaRPr sz="800">
                        <a:latin typeface="Calibri"/>
                        <a:cs typeface="Calibri"/>
                      </a:endParaRPr>
                    </a:p>
                  </a:txBody>
                  <a:tcPr marL="0" marR="0" marT="73025" marB="0">
                    <a:lnR w="19050">
                      <a:solidFill>
                        <a:srgbClr val="FFFFFF"/>
                      </a:solidFill>
                      <a:prstDash val="solid"/>
                    </a:lnR>
                    <a:solidFill>
                      <a:srgbClr val="005E6D"/>
                    </a:solidFill>
                  </a:tcPr>
                </a:tc>
                <a:tc>
                  <a:txBody>
                    <a:bodyPr/>
                    <a:lstStyle/>
                    <a:p>
                      <a:pPr marL="2540" algn="ctr">
                        <a:lnSpc>
                          <a:spcPct val="100000"/>
                        </a:lnSpc>
                        <a:spcBef>
                          <a:spcPts val="575"/>
                        </a:spcBef>
                      </a:pPr>
                      <a:r>
                        <a:rPr sz="800" b="1" spc="15" dirty="0">
                          <a:solidFill>
                            <a:srgbClr val="FFFFFF"/>
                          </a:solidFill>
                          <a:latin typeface="Calibri"/>
                          <a:cs typeface="Calibri"/>
                        </a:rPr>
                        <a:t>2004</a:t>
                      </a:r>
                      <a:endParaRPr sz="800">
                        <a:latin typeface="Calibri"/>
                        <a:cs typeface="Calibri"/>
                      </a:endParaRPr>
                    </a:p>
                  </a:txBody>
                  <a:tcPr marL="0" marR="0" marT="73025" marB="0">
                    <a:lnL w="19050">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2005</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2006</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2007</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2008</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2009</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2010</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2011</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2012</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2013</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2014</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2015</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2016</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2017</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575"/>
                        </a:spcBef>
                      </a:pPr>
                      <a:r>
                        <a:rPr sz="800" b="1" spc="15" dirty="0">
                          <a:solidFill>
                            <a:srgbClr val="FFFFFF"/>
                          </a:solidFill>
                          <a:latin typeface="Calibri"/>
                          <a:cs typeface="Calibri"/>
                        </a:rPr>
                        <a:t>2018</a:t>
                      </a:r>
                      <a:endParaRPr sz="800">
                        <a:latin typeface="Calibri"/>
                        <a:cs typeface="Calibri"/>
                      </a:endParaRPr>
                    </a:p>
                  </a:txBody>
                  <a:tcPr marL="0" marR="0" marT="73025" marB="0">
                    <a:lnL w="9525">
                      <a:solidFill>
                        <a:srgbClr val="FFFFFF"/>
                      </a:solidFill>
                      <a:prstDash val="solid"/>
                    </a:lnL>
                    <a:lnR w="9525">
                      <a:solidFill>
                        <a:srgbClr val="FFFFFF"/>
                      </a:solidFill>
                      <a:prstDash val="solid"/>
                    </a:lnR>
                    <a:solidFill>
                      <a:srgbClr val="005E6D"/>
                    </a:solidFill>
                  </a:tcPr>
                </a:tc>
                <a:tc>
                  <a:txBody>
                    <a:bodyPr/>
                    <a:lstStyle/>
                    <a:p>
                      <a:pPr marL="4445" algn="ctr">
                        <a:lnSpc>
                          <a:spcPct val="100000"/>
                        </a:lnSpc>
                        <a:spcBef>
                          <a:spcPts val="575"/>
                        </a:spcBef>
                      </a:pPr>
                      <a:r>
                        <a:rPr sz="800" b="1" spc="15" dirty="0">
                          <a:solidFill>
                            <a:srgbClr val="FFFFFF"/>
                          </a:solidFill>
                          <a:latin typeface="Calibri"/>
                          <a:cs typeface="Calibri"/>
                        </a:rPr>
                        <a:t>2019</a:t>
                      </a:r>
                      <a:endParaRPr sz="800">
                        <a:latin typeface="Calibri"/>
                        <a:cs typeface="Calibri"/>
                      </a:endParaRPr>
                    </a:p>
                  </a:txBody>
                  <a:tcPr marL="0" marR="0" marT="73025" marB="0">
                    <a:lnL w="9525">
                      <a:solidFill>
                        <a:srgbClr val="FFFFFF"/>
                      </a:solidFill>
                      <a:prstDash val="solid"/>
                    </a:lnL>
                    <a:solidFill>
                      <a:srgbClr val="005E6D"/>
                    </a:solidFill>
                  </a:tcPr>
                </a:tc>
                <a:extLst>
                  <a:ext uri="{0D108BD9-81ED-4DB2-BD59-A6C34878D82A}">
                    <a16:rowId xmlns:a16="http://schemas.microsoft.com/office/drawing/2014/main" val="10000"/>
                  </a:ext>
                </a:extLst>
              </a:tr>
              <a:tr h="279400">
                <a:tc>
                  <a:txBody>
                    <a:bodyPr/>
                    <a:lstStyle/>
                    <a:p>
                      <a:pPr algn="ctr">
                        <a:lnSpc>
                          <a:spcPct val="100000"/>
                        </a:lnSpc>
                        <a:spcBef>
                          <a:spcPts val="550"/>
                        </a:spcBef>
                      </a:pPr>
                      <a:r>
                        <a:rPr sz="800" b="1" spc="10" dirty="0">
                          <a:solidFill>
                            <a:srgbClr val="231F20"/>
                          </a:solidFill>
                          <a:latin typeface="Calibri"/>
                          <a:cs typeface="Calibri"/>
                        </a:rPr>
                        <a:t>Male</a:t>
                      </a:r>
                      <a:endParaRPr sz="800">
                        <a:latin typeface="Calibri"/>
                        <a:cs typeface="Calibri"/>
                      </a:endParaRPr>
                    </a:p>
                  </a:txBody>
                  <a:tcPr marL="0" marR="0" marT="69850" marB="0">
                    <a:lnR w="19050">
                      <a:solidFill>
                        <a:srgbClr val="005E6D"/>
                      </a:solidFill>
                      <a:prstDash val="solid"/>
                    </a:lnR>
                    <a:solidFill>
                      <a:srgbClr val="FFFFFF"/>
                    </a:solidFill>
                  </a:tcPr>
                </a:tc>
                <a:tc>
                  <a:txBody>
                    <a:bodyPr/>
                    <a:lstStyle/>
                    <a:p>
                      <a:pPr marL="4445" algn="ctr">
                        <a:lnSpc>
                          <a:spcPct val="100000"/>
                        </a:lnSpc>
                        <a:spcBef>
                          <a:spcPts val="550"/>
                        </a:spcBef>
                      </a:pPr>
                      <a:r>
                        <a:rPr sz="800" b="1" spc="20" dirty="0">
                          <a:solidFill>
                            <a:srgbClr val="231F20"/>
                          </a:solidFill>
                          <a:latin typeface="Calibri"/>
                          <a:cs typeface="Calibri"/>
                        </a:rPr>
                        <a:t>2.7</a:t>
                      </a:r>
                      <a:endParaRPr sz="8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550"/>
                        </a:spcBef>
                      </a:pPr>
                      <a:r>
                        <a:rPr sz="800" b="1" spc="20" dirty="0">
                          <a:solidFill>
                            <a:srgbClr val="231F20"/>
                          </a:solidFill>
                          <a:latin typeface="Calibri"/>
                          <a:cs typeface="Calibri"/>
                        </a:rPr>
                        <a:t>2.3</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550"/>
                        </a:spcBef>
                      </a:pPr>
                      <a:r>
                        <a:rPr sz="800" b="1" spc="20" dirty="0">
                          <a:solidFill>
                            <a:srgbClr val="231F20"/>
                          </a:solidFill>
                          <a:latin typeface="Calibri"/>
                          <a:cs typeface="Calibri"/>
                        </a:rPr>
                        <a:t>2.1</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550"/>
                        </a:spcBef>
                      </a:pPr>
                      <a:r>
                        <a:rPr sz="800" b="1" spc="20" dirty="0">
                          <a:solidFill>
                            <a:srgbClr val="231F20"/>
                          </a:solidFill>
                          <a:latin typeface="Calibri"/>
                          <a:cs typeface="Calibri"/>
                        </a:rPr>
                        <a:t>1.9</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550"/>
                        </a:spcBef>
                      </a:pPr>
                      <a:r>
                        <a:rPr sz="800" b="1" spc="20" dirty="0">
                          <a:solidFill>
                            <a:srgbClr val="231F20"/>
                          </a:solidFill>
                          <a:latin typeface="Calibri"/>
                          <a:cs typeface="Calibri"/>
                        </a:rPr>
                        <a:t>1.7</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550"/>
                        </a:spcBef>
                      </a:pPr>
                      <a:r>
                        <a:rPr sz="800" b="1" spc="20" dirty="0">
                          <a:solidFill>
                            <a:srgbClr val="231F20"/>
                          </a:solidFill>
                          <a:latin typeface="Calibri"/>
                          <a:cs typeface="Calibri"/>
                        </a:rPr>
                        <a:t>1.4</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550"/>
                        </a:spcBef>
                      </a:pPr>
                      <a:r>
                        <a:rPr sz="800" b="1" spc="20" dirty="0">
                          <a:solidFill>
                            <a:srgbClr val="231F20"/>
                          </a:solidFill>
                          <a:latin typeface="Calibri"/>
                          <a:cs typeface="Calibri"/>
                        </a:rPr>
                        <a:t>1.4</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550"/>
                        </a:spcBef>
                      </a:pPr>
                      <a:r>
                        <a:rPr sz="800" b="1" spc="20" dirty="0">
                          <a:solidFill>
                            <a:srgbClr val="231F20"/>
                          </a:solidFill>
                          <a:latin typeface="Calibri"/>
                          <a:cs typeface="Calibri"/>
                        </a:rPr>
                        <a:t>1.2</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550"/>
                        </a:spcBef>
                      </a:pPr>
                      <a:r>
                        <a:rPr sz="800" b="1" spc="20" dirty="0">
                          <a:solidFill>
                            <a:srgbClr val="231F20"/>
                          </a:solidFill>
                          <a:latin typeface="Calibri"/>
                          <a:cs typeface="Calibri"/>
                        </a:rPr>
                        <a:t>1.2</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550"/>
                        </a:spcBef>
                      </a:pPr>
                      <a:r>
                        <a:rPr sz="800" b="1" spc="20" dirty="0">
                          <a:solidFill>
                            <a:srgbClr val="231F20"/>
                          </a:solidFill>
                          <a:latin typeface="Calibri"/>
                          <a:cs typeface="Calibri"/>
                        </a:rPr>
                        <a:t>1.2</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550"/>
                        </a:spcBef>
                      </a:pPr>
                      <a:r>
                        <a:rPr sz="800" b="1" spc="20" dirty="0">
                          <a:solidFill>
                            <a:srgbClr val="231F20"/>
                          </a:solidFill>
                          <a:latin typeface="Calibri"/>
                          <a:cs typeface="Calibri"/>
                        </a:rPr>
                        <a:t>1.1</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550"/>
                        </a:spcBef>
                      </a:pPr>
                      <a:r>
                        <a:rPr sz="800" b="1" spc="20" dirty="0">
                          <a:solidFill>
                            <a:srgbClr val="231F20"/>
                          </a:solidFill>
                          <a:latin typeface="Calibri"/>
                          <a:cs typeface="Calibri"/>
                        </a:rPr>
                        <a:t>1.3</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550"/>
                        </a:spcBef>
                      </a:pPr>
                      <a:r>
                        <a:rPr sz="800" b="1" spc="20" dirty="0">
                          <a:solidFill>
                            <a:srgbClr val="231F20"/>
                          </a:solidFill>
                          <a:latin typeface="Calibri"/>
                          <a:cs typeface="Calibri"/>
                        </a:rPr>
                        <a:t>1.2</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550"/>
                        </a:spcBef>
                      </a:pPr>
                      <a:r>
                        <a:rPr sz="800" b="1" spc="20" dirty="0">
                          <a:solidFill>
                            <a:srgbClr val="231F20"/>
                          </a:solidFill>
                          <a:latin typeface="Calibri"/>
                          <a:cs typeface="Calibri"/>
                        </a:rPr>
                        <a:t>1.3</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550"/>
                        </a:spcBef>
                      </a:pPr>
                      <a:r>
                        <a:rPr sz="800" b="1" spc="20" dirty="0">
                          <a:solidFill>
                            <a:srgbClr val="231F20"/>
                          </a:solidFill>
                          <a:latin typeface="Calibri"/>
                          <a:cs typeface="Calibri"/>
                        </a:rPr>
                        <a:t>1.3</a:t>
                      </a:r>
                      <a:endParaRPr sz="800">
                        <a:latin typeface="Calibri"/>
                        <a:cs typeface="Calibri"/>
                      </a:endParaRPr>
                    </a:p>
                  </a:txBody>
                  <a:tcPr marL="0" marR="0" marT="69850" marB="0">
                    <a:lnL w="9525">
                      <a:solidFill>
                        <a:srgbClr val="005E6D"/>
                      </a:solidFill>
                      <a:prstDash val="solid"/>
                    </a:lnL>
                    <a:lnR w="9525">
                      <a:solidFill>
                        <a:srgbClr val="005E6D"/>
                      </a:solidFill>
                      <a:prstDash val="solid"/>
                    </a:lnR>
                    <a:solidFill>
                      <a:srgbClr val="FFFFFF"/>
                    </a:solidFill>
                  </a:tcPr>
                </a:tc>
                <a:tc>
                  <a:txBody>
                    <a:bodyPr/>
                    <a:lstStyle/>
                    <a:p>
                      <a:pPr marL="3810" algn="ctr">
                        <a:lnSpc>
                          <a:spcPct val="100000"/>
                        </a:lnSpc>
                        <a:spcBef>
                          <a:spcPts val="550"/>
                        </a:spcBef>
                      </a:pPr>
                      <a:r>
                        <a:rPr sz="800" b="1" spc="20" dirty="0">
                          <a:solidFill>
                            <a:srgbClr val="231F20"/>
                          </a:solidFill>
                          <a:latin typeface="Calibri"/>
                          <a:cs typeface="Calibri"/>
                        </a:rPr>
                        <a:t>1.3</a:t>
                      </a:r>
                      <a:endParaRPr sz="800">
                        <a:latin typeface="Calibri"/>
                        <a:cs typeface="Calibri"/>
                      </a:endParaRPr>
                    </a:p>
                  </a:txBody>
                  <a:tcPr marL="0" marR="0" marT="69850" marB="0">
                    <a:lnL w="9525">
                      <a:solidFill>
                        <a:srgbClr val="005E6D"/>
                      </a:solidFill>
                      <a:prstDash val="solid"/>
                    </a:lnL>
                    <a:solidFill>
                      <a:srgbClr val="FFFFFF"/>
                    </a:solidFill>
                  </a:tcPr>
                </a:tc>
                <a:extLst>
                  <a:ext uri="{0D108BD9-81ED-4DB2-BD59-A6C34878D82A}">
                    <a16:rowId xmlns:a16="http://schemas.microsoft.com/office/drawing/2014/main" val="10001"/>
                  </a:ext>
                </a:extLst>
              </a:tr>
              <a:tr h="285750">
                <a:tc>
                  <a:txBody>
                    <a:bodyPr/>
                    <a:lstStyle/>
                    <a:p>
                      <a:pPr algn="ctr">
                        <a:lnSpc>
                          <a:spcPct val="100000"/>
                        </a:lnSpc>
                        <a:spcBef>
                          <a:spcPts val="575"/>
                        </a:spcBef>
                      </a:pPr>
                      <a:r>
                        <a:rPr sz="800" b="1" spc="10" dirty="0">
                          <a:solidFill>
                            <a:srgbClr val="231F20"/>
                          </a:solidFill>
                          <a:latin typeface="Calibri"/>
                          <a:cs typeface="Calibri"/>
                        </a:rPr>
                        <a:t>Female</a:t>
                      </a:r>
                      <a:endParaRPr sz="800">
                        <a:latin typeface="Calibri"/>
                        <a:cs typeface="Calibri"/>
                      </a:endParaRPr>
                    </a:p>
                  </a:txBody>
                  <a:tcPr marL="0" marR="0" marT="73025" marB="0">
                    <a:lnR w="19050">
                      <a:solidFill>
                        <a:srgbClr val="005E6D"/>
                      </a:solidFill>
                      <a:prstDash val="solid"/>
                    </a:lnR>
                    <a:solidFill>
                      <a:srgbClr val="E5EEF0"/>
                    </a:solidFill>
                  </a:tcPr>
                </a:tc>
                <a:tc>
                  <a:txBody>
                    <a:bodyPr/>
                    <a:lstStyle/>
                    <a:p>
                      <a:pPr marL="3810" algn="ctr">
                        <a:lnSpc>
                          <a:spcPct val="100000"/>
                        </a:lnSpc>
                        <a:spcBef>
                          <a:spcPts val="575"/>
                        </a:spcBef>
                      </a:pPr>
                      <a:r>
                        <a:rPr sz="800" b="1" spc="20" dirty="0">
                          <a:solidFill>
                            <a:srgbClr val="231F20"/>
                          </a:solidFill>
                          <a:latin typeface="Calibri"/>
                          <a:cs typeface="Calibri"/>
                        </a:rPr>
                        <a:t>1.5</a:t>
                      </a:r>
                      <a:endParaRPr sz="800">
                        <a:latin typeface="Calibri"/>
                        <a:cs typeface="Calibri"/>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575"/>
                        </a:spcBef>
                      </a:pPr>
                      <a:r>
                        <a:rPr sz="800" b="1" spc="20" dirty="0">
                          <a:solidFill>
                            <a:srgbClr val="231F20"/>
                          </a:solidFill>
                          <a:latin typeface="Calibri"/>
                          <a:cs typeface="Calibri"/>
                        </a:rPr>
                        <a:t>1.4</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575"/>
                        </a:spcBef>
                      </a:pPr>
                      <a:r>
                        <a:rPr sz="800" b="1" spc="20" dirty="0">
                          <a:solidFill>
                            <a:srgbClr val="231F20"/>
                          </a:solidFill>
                          <a:latin typeface="Calibri"/>
                          <a:cs typeface="Calibri"/>
                        </a:rPr>
                        <a:t>1.1</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575"/>
                        </a:spcBef>
                      </a:pPr>
                      <a:r>
                        <a:rPr sz="800" b="1" spc="20" dirty="0">
                          <a:solidFill>
                            <a:srgbClr val="231F20"/>
                          </a:solidFill>
                          <a:latin typeface="Calibri"/>
                          <a:cs typeface="Calibri"/>
                        </a:rPr>
                        <a:t>1.1</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575"/>
                        </a:spcBef>
                      </a:pPr>
                      <a:r>
                        <a:rPr sz="800" b="1" spc="20" dirty="0">
                          <a:solidFill>
                            <a:srgbClr val="231F20"/>
                          </a:solidFill>
                          <a:latin typeface="Calibri"/>
                          <a:cs typeface="Calibri"/>
                        </a:rPr>
                        <a:t>1.0</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75"/>
                        </a:spcBef>
                      </a:pPr>
                      <a:r>
                        <a:rPr sz="800" b="1" spc="20" dirty="0">
                          <a:solidFill>
                            <a:srgbClr val="231F20"/>
                          </a:solidFill>
                          <a:latin typeface="Calibri"/>
                          <a:cs typeface="Calibri"/>
                        </a:rPr>
                        <a:t>0.8</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75"/>
                        </a:spcBef>
                      </a:pPr>
                      <a:r>
                        <a:rPr sz="800" b="1" spc="20" dirty="0">
                          <a:solidFill>
                            <a:srgbClr val="231F20"/>
                          </a:solidFill>
                          <a:latin typeface="Calibri"/>
                          <a:cs typeface="Calibri"/>
                        </a:rPr>
                        <a:t>0.8</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75"/>
                        </a:spcBef>
                      </a:pPr>
                      <a:r>
                        <a:rPr sz="800" b="1" spc="20" dirty="0">
                          <a:solidFill>
                            <a:srgbClr val="231F20"/>
                          </a:solidFill>
                          <a:latin typeface="Calibri"/>
                          <a:cs typeface="Calibri"/>
                        </a:rPr>
                        <a:t>0.7</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75"/>
                        </a:spcBef>
                      </a:pPr>
                      <a:r>
                        <a:rPr sz="800" b="1" spc="20" dirty="0">
                          <a:solidFill>
                            <a:srgbClr val="231F20"/>
                          </a:solidFill>
                          <a:latin typeface="Calibri"/>
                          <a:cs typeface="Calibri"/>
                        </a:rPr>
                        <a:t>0.7</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75"/>
                        </a:spcBef>
                      </a:pPr>
                      <a:r>
                        <a:rPr sz="800" b="1" spc="20" dirty="0">
                          <a:solidFill>
                            <a:srgbClr val="231F20"/>
                          </a:solidFill>
                          <a:latin typeface="Calibri"/>
                          <a:cs typeface="Calibri"/>
                        </a:rPr>
                        <a:t>0.7</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75"/>
                        </a:spcBef>
                      </a:pPr>
                      <a:r>
                        <a:rPr sz="800" b="1" spc="20" dirty="0">
                          <a:solidFill>
                            <a:srgbClr val="231F20"/>
                          </a:solidFill>
                          <a:latin typeface="Calibri"/>
                          <a:cs typeface="Calibri"/>
                        </a:rPr>
                        <a:t>0.6</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75"/>
                        </a:spcBef>
                      </a:pPr>
                      <a:r>
                        <a:rPr sz="800" b="1" spc="20" dirty="0">
                          <a:solidFill>
                            <a:srgbClr val="231F20"/>
                          </a:solidFill>
                          <a:latin typeface="Calibri"/>
                          <a:cs typeface="Calibri"/>
                        </a:rPr>
                        <a:t>0.8</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75"/>
                        </a:spcBef>
                      </a:pPr>
                      <a:r>
                        <a:rPr sz="800" b="1" spc="20" dirty="0">
                          <a:solidFill>
                            <a:srgbClr val="231F20"/>
                          </a:solidFill>
                          <a:latin typeface="Calibri"/>
                          <a:cs typeface="Calibri"/>
                        </a:rPr>
                        <a:t>0.8</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75"/>
                        </a:spcBef>
                      </a:pPr>
                      <a:r>
                        <a:rPr sz="800" b="1" spc="20" dirty="0">
                          <a:solidFill>
                            <a:srgbClr val="231F20"/>
                          </a:solidFill>
                          <a:latin typeface="Calibri"/>
                          <a:cs typeface="Calibri"/>
                        </a:rPr>
                        <a:t>0.8</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75"/>
                        </a:spcBef>
                      </a:pPr>
                      <a:r>
                        <a:rPr sz="800" b="1" spc="20" dirty="0">
                          <a:solidFill>
                            <a:srgbClr val="231F20"/>
                          </a:solidFill>
                          <a:latin typeface="Calibri"/>
                          <a:cs typeface="Calibri"/>
                        </a:rPr>
                        <a:t>0.8</a:t>
                      </a:r>
                      <a:endParaRPr sz="800">
                        <a:latin typeface="Calibri"/>
                        <a:cs typeface="Calibri"/>
                      </a:endParaRPr>
                    </a:p>
                  </a:txBody>
                  <a:tcPr marL="0" marR="0" marT="73025" marB="0">
                    <a:lnL w="9525">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575"/>
                        </a:spcBef>
                      </a:pPr>
                      <a:r>
                        <a:rPr sz="800" b="1" spc="20" dirty="0">
                          <a:solidFill>
                            <a:srgbClr val="231F20"/>
                          </a:solidFill>
                          <a:latin typeface="Calibri"/>
                          <a:cs typeface="Calibri"/>
                        </a:rPr>
                        <a:t>0.7</a:t>
                      </a:r>
                      <a:endParaRPr sz="800">
                        <a:latin typeface="Calibri"/>
                        <a:cs typeface="Calibri"/>
                      </a:endParaRPr>
                    </a:p>
                  </a:txBody>
                  <a:tcPr marL="0" marR="0" marT="73025" marB="0">
                    <a:lnL w="9525">
                      <a:solidFill>
                        <a:srgbClr val="005E6D"/>
                      </a:solidFill>
                      <a:prstDash val="solid"/>
                    </a:lnL>
                    <a:solidFill>
                      <a:srgbClr val="E5EEF0"/>
                    </a:solidFill>
                  </a:tcPr>
                </a:tc>
                <a:extLst>
                  <a:ext uri="{0D108BD9-81ED-4DB2-BD59-A6C34878D82A}">
                    <a16:rowId xmlns:a16="http://schemas.microsoft.com/office/drawing/2014/main" val="10002"/>
                  </a:ext>
                </a:extLst>
              </a:tr>
            </a:tbl>
          </a:graphicData>
        </a:graphic>
      </p:graphicFrame>
      <p:sp>
        <p:nvSpPr>
          <p:cNvPr id="5" name="object 5"/>
          <p:cNvSpPr txBox="1"/>
          <p:nvPr/>
        </p:nvSpPr>
        <p:spPr>
          <a:xfrm>
            <a:off x="443991" y="6608318"/>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9"/>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8"/>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813" y="259637"/>
            <a:ext cx="6797675" cy="1108075"/>
          </a:xfrm>
          <a:prstGeom prst="rect">
            <a:avLst/>
          </a:prstGeom>
        </p:spPr>
        <p:txBody>
          <a:bodyPr vert="horz" wrap="square" lIns="0" tIns="13335" rIns="0" bIns="0" rtlCol="0">
            <a:spAutoFit/>
          </a:bodyPr>
          <a:lstStyle/>
          <a:p>
            <a:pPr marL="5232400">
              <a:lnSpc>
                <a:spcPts val="1255"/>
              </a:lnSpc>
              <a:spcBef>
                <a:spcPts val="105"/>
              </a:spcBef>
            </a:pPr>
            <a:r>
              <a:rPr sz="1000" b="1" spc="20" dirty="0">
                <a:solidFill>
                  <a:srgbClr val="005E6D"/>
                </a:solidFill>
                <a:latin typeface="Calibri"/>
                <a:cs typeface="Calibri"/>
              </a:rPr>
              <a:t>2019 </a:t>
            </a:r>
            <a:r>
              <a:rPr sz="1050" spc="65" dirty="0">
                <a:solidFill>
                  <a:srgbClr val="8C2689"/>
                </a:solidFill>
                <a:latin typeface="Calibri"/>
                <a:cs typeface="Calibri"/>
              </a:rPr>
              <a:t>VIRAL</a:t>
            </a:r>
            <a:r>
              <a:rPr sz="1050" dirty="0">
                <a:solidFill>
                  <a:srgbClr val="8C2689"/>
                </a:solidFill>
                <a:latin typeface="Calibri"/>
                <a:cs typeface="Calibri"/>
              </a:rPr>
              <a:t> </a:t>
            </a:r>
            <a:r>
              <a:rPr sz="1050" spc="60" dirty="0">
                <a:solidFill>
                  <a:srgbClr val="8C2689"/>
                </a:solidFill>
                <a:latin typeface="Calibri"/>
                <a:cs typeface="Calibri"/>
              </a:rPr>
              <a:t>HEPATITIS</a:t>
            </a:r>
            <a:endParaRPr sz="1050">
              <a:latin typeface="Calibri"/>
              <a:cs typeface="Calibri"/>
            </a:endParaRPr>
          </a:p>
          <a:p>
            <a:pPr marL="5232400">
              <a:lnSpc>
                <a:spcPts val="1255"/>
              </a:lnSpc>
            </a:pPr>
            <a:r>
              <a:rPr sz="1050" spc="25" dirty="0">
                <a:solidFill>
                  <a:srgbClr val="005E6D"/>
                </a:solidFill>
                <a:latin typeface="Century Gothic"/>
                <a:cs typeface="Century Gothic"/>
              </a:rPr>
              <a:t>SURVEILLANCE</a:t>
            </a:r>
            <a:r>
              <a:rPr sz="1050" spc="3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856615">
              <a:lnSpc>
                <a:spcPct val="107100"/>
              </a:lnSpc>
              <a:spcBef>
                <a:spcPts val="1030"/>
              </a:spcBef>
            </a:pPr>
            <a:r>
              <a:rPr sz="1400" b="1" spc="5" dirty="0">
                <a:solidFill>
                  <a:srgbClr val="005E6D"/>
                </a:solidFill>
                <a:latin typeface="Calibri"/>
                <a:cs typeface="Calibri"/>
              </a:rPr>
              <a:t>Figure 2.5. </a:t>
            </a:r>
            <a:r>
              <a:rPr sz="1400" b="1" spc="5" dirty="0">
                <a:solidFill>
                  <a:srgbClr val="8C2689"/>
                </a:solidFill>
                <a:latin typeface="Calibri"/>
                <a:cs typeface="Calibri"/>
              </a:rPr>
              <a:t>Rates </a:t>
            </a:r>
            <a:r>
              <a:rPr sz="1400" b="1" dirty="0">
                <a:solidFill>
                  <a:srgbClr val="8C2689"/>
                </a:solidFill>
                <a:latin typeface="Calibri"/>
                <a:cs typeface="Calibri"/>
              </a:rPr>
              <a:t>of </a:t>
            </a:r>
            <a:r>
              <a:rPr sz="1400" b="1" spc="10" dirty="0">
                <a:solidFill>
                  <a:srgbClr val="8C2689"/>
                </a:solidFill>
                <a:latin typeface="Calibri"/>
                <a:cs typeface="Calibri"/>
              </a:rPr>
              <a:t>reported </a:t>
            </a:r>
            <a:r>
              <a:rPr sz="1400" b="1" spc="5" dirty="0">
                <a:solidFill>
                  <a:srgbClr val="8C2689"/>
                </a:solidFill>
                <a:latin typeface="Calibri"/>
                <a:cs typeface="Calibri"/>
              </a:rPr>
              <a:t>acute </a:t>
            </a:r>
            <a:r>
              <a:rPr sz="1400" b="1" spc="20" dirty="0">
                <a:solidFill>
                  <a:srgbClr val="8C2689"/>
                </a:solidFill>
                <a:latin typeface="Calibri"/>
                <a:cs typeface="Calibri"/>
              </a:rPr>
              <a:t>hepatitis </a:t>
            </a:r>
            <a:r>
              <a:rPr sz="1400" b="1" dirty="0">
                <a:solidFill>
                  <a:srgbClr val="8C2689"/>
                </a:solidFill>
                <a:latin typeface="Calibri"/>
                <a:cs typeface="Calibri"/>
              </a:rPr>
              <a:t>B </a:t>
            </a:r>
            <a:r>
              <a:rPr sz="1400" b="1" spc="20" dirty="0">
                <a:solidFill>
                  <a:srgbClr val="8C2689"/>
                </a:solidFill>
                <a:latin typeface="Calibri"/>
                <a:cs typeface="Calibri"/>
              </a:rPr>
              <a:t>virus </a:t>
            </a:r>
            <a:r>
              <a:rPr sz="1400" b="1" spc="5" dirty="0">
                <a:solidFill>
                  <a:srgbClr val="8C2689"/>
                </a:solidFill>
                <a:latin typeface="Calibri"/>
                <a:cs typeface="Calibri"/>
              </a:rPr>
              <a:t>infection, </a:t>
            </a:r>
            <a:r>
              <a:rPr sz="1400" b="1" spc="-5" dirty="0">
                <a:solidFill>
                  <a:srgbClr val="8C2689"/>
                </a:solidFill>
                <a:latin typeface="Calibri"/>
                <a:cs typeface="Calibri"/>
              </a:rPr>
              <a:t>by </a:t>
            </a:r>
            <a:r>
              <a:rPr sz="1400" b="1" dirty="0">
                <a:solidFill>
                  <a:srgbClr val="8C2689"/>
                </a:solidFill>
                <a:latin typeface="Calibri"/>
                <a:cs typeface="Calibri"/>
              </a:rPr>
              <a:t>sex — </a:t>
            </a:r>
            <a:r>
              <a:rPr sz="1400" b="1" spc="10" dirty="0">
                <a:solidFill>
                  <a:srgbClr val="8C2689"/>
                </a:solidFill>
                <a:latin typeface="Calibri"/>
                <a:cs typeface="Calibri"/>
              </a:rPr>
              <a:t>United  </a:t>
            </a:r>
            <a:r>
              <a:rPr sz="1400" b="1" spc="5" dirty="0">
                <a:solidFill>
                  <a:srgbClr val="8C2689"/>
                </a:solidFill>
                <a:latin typeface="Calibri"/>
                <a:cs typeface="Calibri"/>
              </a:rPr>
              <a:t>States,</a:t>
            </a:r>
            <a:r>
              <a:rPr sz="1400" b="1" spc="80" dirty="0">
                <a:solidFill>
                  <a:srgbClr val="8C2689"/>
                </a:solidFill>
                <a:latin typeface="Calibri"/>
                <a:cs typeface="Calibri"/>
              </a:rPr>
              <a:t> </a:t>
            </a:r>
            <a:r>
              <a:rPr sz="1400" b="1" spc="15" dirty="0">
                <a:solidFill>
                  <a:srgbClr val="8C2689"/>
                </a:solidFill>
                <a:latin typeface="Calibri"/>
                <a:cs typeface="Calibri"/>
              </a:rPr>
              <a:t>2004–2019</a:t>
            </a:r>
            <a:endParaRPr sz="1400">
              <a:latin typeface="Calibri"/>
              <a:cs typeface="Calibri"/>
            </a:endParaRPr>
          </a:p>
        </p:txBody>
      </p:sp>
      <p:sp>
        <p:nvSpPr>
          <p:cNvPr id="13" name="object 13" descr="Rates of reported acute hepatitis B by sex in the United States during 2004–2019. The sex classifications are male and female. The reported rates of acute hepatitis B have remained constant among both males and females since 2011."/>
          <p:cNvSpPr/>
          <p:nvPr/>
        </p:nvSpPr>
        <p:spPr>
          <a:xfrm>
            <a:off x="457200" y="1667257"/>
            <a:ext cx="6827519" cy="360883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5426202"/>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p:nvPr/>
        </p:nvSpPr>
        <p:spPr>
          <a:xfrm>
            <a:off x="431291" y="5542788"/>
            <a:ext cx="6964680" cy="2153411"/>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57200" y="5569203"/>
          <a:ext cx="6858000" cy="2037854"/>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371475">
                  <a:extLst>
                    <a:ext uri="{9D8B030D-6E8A-4147-A177-3AD203B41FA5}">
                      <a16:colId xmlns:a16="http://schemas.microsoft.com/office/drawing/2014/main" val="20001"/>
                    </a:ext>
                  </a:extLst>
                </a:gridCol>
                <a:gridCol w="371475">
                  <a:extLst>
                    <a:ext uri="{9D8B030D-6E8A-4147-A177-3AD203B41FA5}">
                      <a16:colId xmlns:a16="http://schemas.microsoft.com/office/drawing/2014/main" val="20002"/>
                    </a:ext>
                  </a:extLst>
                </a:gridCol>
                <a:gridCol w="371475">
                  <a:extLst>
                    <a:ext uri="{9D8B030D-6E8A-4147-A177-3AD203B41FA5}">
                      <a16:colId xmlns:a16="http://schemas.microsoft.com/office/drawing/2014/main" val="20003"/>
                    </a:ext>
                  </a:extLst>
                </a:gridCol>
                <a:gridCol w="371475">
                  <a:extLst>
                    <a:ext uri="{9D8B030D-6E8A-4147-A177-3AD203B41FA5}">
                      <a16:colId xmlns:a16="http://schemas.microsoft.com/office/drawing/2014/main" val="20004"/>
                    </a:ext>
                  </a:extLst>
                </a:gridCol>
                <a:gridCol w="371475">
                  <a:extLst>
                    <a:ext uri="{9D8B030D-6E8A-4147-A177-3AD203B41FA5}">
                      <a16:colId xmlns:a16="http://schemas.microsoft.com/office/drawing/2014/main" val="20005"/>
                    </a:ext>
                  </a:extLst>
                </a:gridCol>
                <a:gridCol w="371475">
                  <a:extLst>
                    <a:ext uri="{9D8B030D-6E8A-4147-A177-3AD203B41FA5}">
                      <a16:colId xmlns:a16="http://schemas.microsoft.com/office/drawing/2014/main" val="20006"/>
                    </a:ext>
                  </a:extLst>
                </a:gridCol>
                <a:gridCol w="371475">
                  <a:extLst>
                    <a:ext uri="{9D8B030D-6E8A-4147-A177-3AD203B41FA5}">
                      <a16:colId xmlns:a16="http://schemas.microsoft.com/office/drawing/2014/main" val="20007"/>
                    </a:ext>
                  </a:extLst>
                </a:gridCol>
                <a:gridCol w="371475">
                  <a:extLst>
                    <a:ext uri="{9D8B030D-6E8A-4147-A177-3AD203B41FA5}">
                      <a16:colId xmlns:a16="http://schemas.microsoft.com/office/drawing/2014/main" val="20008"/>
                    </a:ext>
                  </a:extLst>
                </a:gridCol>
                <a:gridCol w="371475">
                  <a:extLst>
                    <a:ext uri="{9D8B030D-6E8A-4147-A177-3AD203B41FA5}">
                      <a16:colId xmlns:a16="http://schemas.microsoft.com/office/drawing/2014/main" val="20009"/>
                    </a:ext>
                  </a:extLst>
                </a:gridCol>
                <a:gridCol w="371475">
                  <a:extLst>
                    <a:ext uri="{9D8B030D-6E8A-4147-A177-3AD203B41FA5}">
                      <a16:colId xmlns:a16="http://schemas.microsoft.com/office/drawing/2014/main" val="20010"/>
                    </a:ext>
                  </a:extLst>
                </a:gridCol>
                <a:gridCol w="371475">
                  <a:extLst>
                    <a:ext uri="{9D8B030D-6E8A-4147-A177-3AD203B41FA5}">
                      <a16:colId xmlns:a16="http://schemas.microsoft.com/office/drawing/2014/main" val="20011"/>
                    </a:ext>
                  </a:extLst>
                </a:gridCol>
                <a:gridCol w="371475">
                  <a:extLst>
                    <a:ext uri="{9D8B030D-6E8A-4147-A177-3AD203B41FA5}">
                      <a16:colId xmlns:a16="http://schemas.microsoft.com/office/drawing/2014/main" val="20012"/>
                    </a:ext>
                  </a:extLst>
                </a:gridCol>
                <a:gridCol w="371475">
                  <a:extLst>
                    <a:ext uri="{9D8B030D-6E8A-4147-A177-3AD203B41FA5}">
                      <a16:colId xmlns:a16="http://schemas.microsoft.com/office/drawing/2014/main" val="20013"/>
                    </a:ext>
                  </a:extLst>
                </a:gridCol>
                <a:gridCol w="371475">
                  <a:extLst>
                    <a:ext uri="{9D8B030D-6E8A-4147-A177-3AD203B41FA5}">
                      <a16:colId xmlns:a16="http://schemas.microsoft.com/office/drawing/2014/main" val="20014"/>
                    </a:ext>
                  </a:extLst>
                </a:gridCol>
                <a:gridCol w="371475">
                  <a:extLst>
                    <a:ext uri="{9D8B030D-6E8A-4147-A177-3AD203B41FA5}">
                      <a16:colId xmlns:a16="http://schemas.microsoft.com/office/drawing/2014/main" val="20015"/>
                    </a:ext>
                  </a:extLst>
                </a:gridCol>
                <a:gridCol w="371475">
                  <a:extLst>
                    <a:ext uri="{9D8B030D-6E8A-4147-A177-3AD203B41FA5}">
                      <a16:colId xmlns:a16="http://schemas.microsoft.com/office/drawing/2014/main" val="20016"/>
                    </a:ext>
                  </a:extLst>
                </a:gridCol>
              </a:tblGrid>
              <a:tr h="329692">
                <a:tc>
                  <a:txBody>
                    <a:bodyPr/>
                    <a:lstStyle/>
                    <a:p>
                      <a:pPr marL="69850">
                        <a:lnSpc>
                          <a:spcPct val="100000"/>
                        </a:lnSpc>
                        <a:spcBef>
                          <a:spcPts val="800"/>
                        </a:spcBef>
                      </a:pPr>
                      <a:r>
                        <a:rPr sz="800" b="1" spc="-5" dirty="0">
                          <a:solidFill>
                            <a:srgbClr val="FFFFFF"/>
                          </a:solidFill>
                          <a:latin typeface="Tahoma"/>
                          <a:cs typeface="Tahoma"/>
                        </a:rPr>
                        <a:t>Race/Ethnicity</a:t>
                      </a:r>
                      <a:endParaRPr sz="800">
                        <a:latin typeface="Tahoma"/>
                        <a:cs typeface="Tahoma"/>
                      </a:endParaRPr>
                    </a:p>
                  </a:txBody>
                  <a:tcPr marL="0" marR="0" marT="101600" marB="0">
                    <a:lnR w="19050">
                      <a:solidFill>
                        <a:srgbClr val="FFFFFF"/>
                      </a:solidFill>
                      <a:prstDash val="solid"/>
                    </a:lnR>
                    <a:solidFill>
                      <a:srgbClr val="005E6D"/>
                    </a:solidFill>
                  </a:tcPr>
                </a:tc>
                <a:tc>
                  <a:txBody>
                    <a:bodyPr/>
                    <a:lstStyle/>
                    <a:p>
                      <a:pPr marL="3175" algn="ctr">
                        <a:lnSpc>
                          <a:spcPct val="100000"/>
                        </a:lnSpc>
                        <a:spcBef>
                          <a:spcPts val="800"/>
                        </a:spcBef>
                      </a:pPr>
                      <a:r>
                        <a:rPr sz="800" b="1" spc="-10" dirty="0">
                          <a:solidFill>
                            <a:srgbClr val="FFFFFF"/>
                          </a:solidFill>
                          <a:latin typeface="Tahoma"/>
                          <a:cs typeface="Tahoma"/>
                        </a:rPr>
                        <a:t>2004</a:t>
                      </a:r>
                      <a:endParaRPr sz="800">
                        <a:latin typeface="Tahoma"/>
                        <a:cs typeface="Tahoma"/>
                      </a:endParaRPr>
                    </a:p>
                  </a:txBody>
                  <a:tcPr marL="0" marR="0" marT="101600" marB="0">
                    <a:lnL w="19050">
                      <a:solidFill>
                        <a:srgbClr val="FFFFFF"/>
                      </a:solidFill>
                      <a:prstDash val="solid"/>
                    </a:lnL>
                    <a:lnR w="9525">
                      <a:solidFill>
                        <a:srgbClr val="FFFFFF"/>
                      </a:solidFill>
                      <a:prstDash val="solid"/>
                    </a:lnR>
                    <a:solidFill>
                      <a:srgbClr val="005E6D"/>
                    </a:solidFill>
                  </a:tcPr>
                </a:tc>
                <a:tc>
                  <a:txBody>
                    <a:bodyPr/>
                    <a:lstStyle/>
                    <a:p>
                      <a:pPr marR="49530" algn="r">
                        <a:lnSpc>
                          <a:spcPct val="100000"/>
                        </a:lnSpc>
                        <a:spcBef>
                          <a:spcPts val="800"/>
                        </a:spcBef>
                      </a:pPr>
                      <a:r>
                        <a:rPr sz="800" b="1" spc="-10" dirty="0">
                          <a:solidFill>
                            <a:srgbClr val="FFFFFF"/>
                          </a:solidFill>
                          <a:latin typeface="Tahoma"/>
                          <a:cs typeface="Tahoma"/>
                        </a:rPr>
                        <a:t>2005</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2006</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2007</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2008</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2009</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2010</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2011</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2012</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marL="6350" algn="ctr">
                        <a:lnSpc>
                          <a:spcPct val="100000"/>
                        </a:lnSpc>
                        <a:spcBef>
                          <a:spcPts val="800"/>
                        </a:spcBef>
                      </a:pPr>
                      <a:r>
                        <a:rPr sz="800" b="1" spc="-10" dirty="0">
                          <a:solidFill>
                            <a:srgbClr val="FFFFFF"/>
                          </a:solidFill>
                          <a:latin typeface="Tahoma"/>
                          <a:cs typeface="Tahoma"/>
                        </a:rPr>
                        <a:t>2013</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2014</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2015</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2016</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2017</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2018</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marL="6350" algn="ctr">
                        <a:lnSpc>
                          <a:spcPct val="100000"/>
                        </a:lnSpc>
                        <a:spcBef>
                          <a:spcPts val="800"/>
                        </a:spcBef>
                      </a:pPr>
                      <a:r>
                        <a:rPr sz="800" b="1" spc="-10" dirty="0">
                          <a:solidFill>
                            <a:srgbClr val="FFFFFF"/>
                          </a:solidFill>
                          <a:latin typeface="Tahoma"/>
                          <a:cs typeface="Tahoma"/>
                        </a:rPr>
                        <a:t>2019</a:t>
                      </a:r>
                      <a:endParaRPr sz="800">
                        <a:latin typeface="Tahoma"/>
                        <a:cs typeface="Tahoma"/>
                      </a:endParaRPr>
                    </a:p>
                  </a:txBody>
                  <a:tcPr marL="0" marR="0" marT="101600" marB="0">
                    <a:lnL w="9525">
                      <a:solidFill>
                        <a:srgbClr val="FFFFFF"/>
                      </a:solidFill>
                      <a:prstDash val="solid"/>
                    </a:lnL>
                    <a:solidFill>
                      <a:srgbClr val="005E6D"/>
                    </a:solidFill>
                  </a:tcPr>
                </a:tc>
                <a:extLst>
                  <a:ext uri="{0D108BD9-81ED-4DB2-BD59-A6C34878D82A}">
                    <a16:rowId xmlns:a16="http://schemas.microsoft.com/office/drawing/2014/main" val="10000"/>
                  </a:ext>
                </a:extLst>
              </a:tr>
              <a:tr h="336550">
                <a:tc>
                  <a:txBody>
                    <a:bodyPr/>
                    <a:lstStyle/>
                    <a:p>
                      <a:pPr marL="55880" marR="48260">
                        <a:lnSpc>
                          <a:spcPct val="105000"/>
                        </a:lnSpc>
                        <a:spcBef>
                          <a:spcPts val="190"/>
                        </a:spcBef>
                      </a:pPr>
                      <a:r>
                        <a:rPr sz="800" b="1" dirty="0">
                          <a:solidFill>
                            <a:srgbClr val="231F20"/>
                          </a:solidFill>
                          <a:latin typeface="Trebuchet MS"/>
                          <a:cs typeface="Trebuchet MS"/>
                        </a:rPr>
                        <a:t>American</a:t>
                      </a:r>
                      <a:r>
                        <a:rPr sz="800" b="1" spc="-185" dirty="0">
                          <a:solidFill>
                            <a:srgbClr val="231F20"/>
                          </a:solidFill>
                          <a:latin typeface="Trebuchet MS"/>
                          <a:cs typeface="Trebuchet MS"/>
                        </a:rPr>
                        <a:t> </a:t>
                      </a:r>
                      <a:r>
                        <a:rPr sz="800" b="1" dirty="0">
                          <a:solidFill>
                            <a:srgbClr val="231F20"/>
                          </a:solidFill>
                          <a:latin typeface="Trebuchet MS"/>
                          <a:cs typeface="Trebuchet MS"/>
                        </a:rPr>
                        <a:t>Indian/  </a:t>
                      </a:r>
                      <a:r>
                        <a:rPr sz="800" b="1" spc="10" dirty="0">
                          <a:solidFill>
                            <a:srgbClr val="231F20"/>
                          </a:solidFill>
                          <a:latin typeface="Trebuchet MS"/>
                          <a:cs typeface="Trebuchet MS"/>
                        </a:rPr>
                        <a:t>Alaska</a:t>
                      </a:r>
                      <a:r>
                        <a:rPr sz="800" b="1" spc="-75" dirty="0">
                          <a:solidFill>
                            <a:srgbClr val="231F20"/>
                          </a:solidFill>
                          <a:latin typeface="Trebuchet MS"/>
                          <a:cs typeface="Trebuchet MS"/>
                        </a:rPr>
                        <a:t> </a:t>
                      </a:r>
                      <a:r>
                        <a:rPr sz="800" b="1" dirty="0">
                          <a:solidFill>
                            <a:srgbClr val="231F20"/>
                          </a:solidFill>
                          <a:latin typeface="Trebuchet MS"/>
                          <a:cs typeface="Trebuchet MS"/>
                        </a:rPr>
                        <a:t>Native</a:t>
                      </a:r>
                      <a:endParaRPr sz="800">
                        <a:latin typeface="Trebuchet MS"/>
                        <a:cs typeface="Trebuchet MS"/>
                      </a:endParaRPr>
                    </a:p>
                  </a:txBody>
                  <a:tcPr marL="0" marR="0" marT="24130" marB="0">
                    <a:lnR w="19050">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5080" algn="ctr">
                        <a:lnSpc>
                          <a:spcPct val="100000"/>
                        </a:lnSpc>
                      </a:pPr>
                      <a:r>
                        <a:rPr sz="800" b="1" spc="-10" dirty="0">
                          <a:solidFill>
                            <a:srgbClr val="231F20"/>
                          </a:solidFill>
                          <a:latin typeface="Trebuchet MS"/>
                          <a:cs typeface="Trebuchet MS"/>
                        </a:rPr>
                        <a:t>1.5</a:t>
                      </a:r>
                      <a:endParaRPr sz="800">
                        <a:latin typeface="Trebuchet MS"/>
                        <a:cs typeface="Trebuchet MS"/>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R="99695" algn="r">
                        <a:lnSpc>
                          <a:spcPct val="100000"/>
                        </a:lnSpc>
                      </a:pPr>
                      <a:r>
                        <a:rPr sz="800" b="1" spc="-20" dirty="0">
                          <a:solidFill>
                            <a:srgbClr val="231F20"/>
                          </a:solidFill>
                          <a:latin typeface="Trebuchet MS"/>
                          <a:cs typeface="Trebuchet MS"/>
                        </a:rPr>
                        <a:t>1</a:t>
                      </a:r>
                      <a:r>
                        <a:rPr sz="800" b="1" spc="-10" dirty="0">
                          <a:solidFill>
                            <a:srgbClr val="231F20"/>
                          </a:solidFill>
                          <a:latin typeface="Trebuchet MS"/>
                          <a:cs typeface="Trebuchet MS"/>
                        </a:rPr>
                        <a:t>.</a:t>
                      </a:r>
                      <a:r>
                        <a:rPr sz="800" b="1" dirty="0">
                          <a:solidFill>
                            <a:srgbClr val="231F20"/>
                          </a:solidFill>
                          <a:latin typeface="Trebuchet MS"/>
                          <a:cs typeface="Trebuchet MS"/>
                        </a:rPr>
                        <a:t>6</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1.5</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1.4</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1.8</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1.1</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0.9</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7620"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01"/>
                  </a:ext>
                </a:extLst>
              </a:tr>
              <a:tr h="342912">
                <a:tc>
                  <a:txBody>
                    <a:bodyPr/>
                    <a:lstStyle/>
                    <a:p>
                      <a:pPr marL="55880" marR="205104">
                        <a:lnSpc>
                          <a:spcPct val="105000"/>
                        </a:lnSpc>
                        <a:spcBef>
                          <a:spcPts val="215"/>
                        </a:spcBef>
                      </a:pPr>
                      <a:r>
                        <a:rPr sz="800" b="1" spc="15" dirty="0">
                          <a:solidFill>
                            <a:srgbClr val="231F20"/>
                          </a:solidFill>
                          <a:latin typeface="Trebuchet MS"/>
                          <a:cs typeface="Trebuchet MS"/>
                        </a:rPr>
                        <a:t>A</a:t>
                      </a:r>
                      <a:r>
                        <a:rPr sz="800" b="1" spc="25" dirty="0">
                          <a:solidFill>
                            <a:srgbClr val="231F20"/>
                          </a:solidFill>
                          <a:latin typeface="Trebuchet MS"/>
                          <a:cs typeface="Trebuchet MS"/>
                        </a:rPr>
                        <a:t>s</a:t>
                      </a:r>
                      <a:r>
                        <a:rPr sz="800" b="1" spc="20" dirty="0">
                          <a:solidFill>
                            <a:srgbClr val="231F20"/>
                          </a:solidFill>
                          <a:latin typeface="Trebuchet MS"/>
                          <a:cs typeface="Trebuchet MS"/>
                        </a:rPr>
                        <a:t>i</a:t>
                      </a:r>
                      <a:r>
                        <a:rPr sz="800" b="1" spc="25" dirty="0">
                          <a:solidFill>
                            <a:srgbClr val="231F20"/>
                          </a:solidFill>
                          <a:latin typeface="Trebuchet MS"/>
                          <a:cs typeface="Trebuchet MS"/>
                        </a:rPr>
                        <a:t>an</a:t>
                      </a:r>
                      <a:r>
                        <a:rPr sz="800" b="1" spc="20" dirty="0">
                          <a:solidFill>
                            <a:srgbClr val="231F20"/>
                          </a:solidFill>
                          <a:latin typeface="Trebuchet MS"/>
                          <a:cs typeface="Trebuchet MS"/>
                        </a:rPr>
                        <a:t>/</a:t>
                      </a:r>
                      <a:r>
                        <a:rPr sz="800" b="1" spc="5" dirty="0">
                          <a:solidFill>
                            <a:srgbClr val="231F20"/>
                          </a:solidFill>
                          <a:latin typeface="Trebuchet MS"/>
                          <a:cs typeface="Trebuchet MS"/>
                        </a:rPr>
                        <a:t>P</a:t>
                      </a:r>
                      <a:r>
                        <a:rPr sz="800" b="1" spc="25" dirty="0">
                          <a:solidFill>
                            <a:srgbClr val="231F20"/>
                          </a:solidFill>
                          <a:latin typeface="Trebuchet MS"/>
                          <a:cs typeface="Trebuchet MS"/>
                        </a:rPr>
                        <a:t>a</a:t>
                      </a:r>
                      <a:r>
                        <a:rPr sz="800" b="1" spc="20" dirty="0">
                          <a:solidFill>
                            <a:srgbClr val="231F20"/>
                          </a:solidFill>
                          <a:latin typeface="Trebuchet MS"/>
                          <a:cs typeface="Trebuchet MS"/>
                        </a:rPr>
                        <a:t>ci</a:t>
                      </a:r>
                      <a:r>
                        <a:rPr sz="800" b="1" spc="10" dirty="0">
                          <a:solidFill>
                            <a:srgbClr val="231F20"/>
                          </a:solidFill>
                          <a:latin typeface="Trebuchet MS"/>
                          <a:cs typeface="Trebuchet MS"/>
                        </a:rPr>
                        <a:t>f</a:t>
                      </a:r>
                      <a:r>
                        <a:rPr sz="800" b="1" spc="20" dirty="0">
                          <a:solidFill>
                            <a:srgbClr val="231F20"/>
                          </a:solidFill>
                          <a:latin typeface="Trebuchet MS"/>
                          <a:cs typeface="Trebuchet MS"/>
                        </a:rPr>
                        <a:t>i</a:t>
                      </a:r>
                      <a:r>
                        <a:rPr sz="800" b="1" dirty="0">
                          <a:solidFill>
                            <a:srgbClr val="231F20"/>
                          </a:solidFill>
                          <a:latin typeface="Trebuchet MS"/>
                          <a:cs typeface="Trebuchet MS"/>
                        </a:rPr>
                        <a:t>c  </a:t>
                      </a:r>
                      <a:r>
                        <a:rPr sz="800" b="1" spc="20" dirty="0">
                          <a:solidFill>
                            <a:srgbClr val="231F20"/>
                          </a:solidFill>
                          <a:latin typeface="Trebuchet MS"/>
                          <a:cs typeface="Trebuchet MS"/>
                        </a:rPr>
                        <a:t>Islander</a:t>
                      </a:r>
                      <a:endParaRPr sz="800">
                        <a:latin typeface="Trebuchet MS"/>
                        <a:cs typeface="Trebuchet MS"/>
                      </a:endParaRPr>
                    </a:p>
                  </a:txBody>
                  <a:tcPr marL="0" marR="0" marT="27305" marB="0">
                    <a:lnR w="19050">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1.3</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R="99695" algn="r">
                        <a:lnSpc>
                          <a:spcPct val="100000"/>
                        </a:lnSpc>
                      </a:pPr>
                      <a:r>
                        <a:rPr sz="800" b="1" spc="-20" dirty="0">
                          <a:solidFill>
                            <a:srgbClr val="231F20"/>
                          </a:solidFill>
                          <a:latin typeface="Trebuchet MS"/>
                          <a:cs typeface="Trebuchet MS"/>
                        </a:rPr>
                        <a:t>1</a:t>
                      </a:r>
                      <a:r>
                        <a:rPr sz="800" b="1" spc="-10" dirty="0">
                          <a:solidFill>
                            <a:srgbClr val="231F20"/>
                          </a:solidFill>
                          <a:latin typeface="Trebuchet MS"/>
                          <a:cs typeface="Trebuchet MS"/>
                        </a:rPr>
                        <a:t>.</a:t>
                      </a:r>
                      <a:r>
                        <a:rPr sz="800" b="1" dirty="0">
                          <a:solidFill>
                            <a:srgbClr val="231F20"/>
                          </a:solidFill>
                          <a:latin typeface="Trebuchet MS"/>
                          <a:cs typeface="Trebuchet MS"/>
                        </a:rPr>
                        <a:t>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0.9</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solidFill>
                      <a:srgbClr val="E5EEF0"/>
                    </a:solidFill>
                  </a:tcPr>
                </a:tc>
                <a:extLst>
                  <a:ext uri="{0D108BD9-81ED-4DB2-BD59-A6C34878D82A}">
                    <a16:rowId xmlns:a16="http://schemas.microsoft.com/office/drawing/2014/main" val="10002"/>
                  </a:ext>
                </a:extLst>
              </a:tr>
              <a:tr h="342900">
                <a:tc>
                  <a:txBody>
                    <a:bodyPr/>
                    <a:lstStyle/>
                    <a:p>
                      <a:pPr marL="55880">
                        <a:lnSpc>
                          <a:spcPct val="100000"/>
                        </a:lnSpc>
                        <a:spcBef>
                          <a:spcPts val="340"/>
                        </a:spcBef>
                      </a:pPr>
                      <a:r>
                        <a:rPr sz="800" b="1" dirty="0">
                          <a:solidFill>
                            <a:srgbClr val="231F20"/>
                          </a:solidFill>
                          <a:latin typeface="Trebuchet MS"/>
                          <a:cs typeface="Trebuchet MS"/>
                        </a:rPr>
                        <a:t>Black,</a:t>
                      </a:r>
                      <a:endParaRPr sz="800">
                        <a:latin typeface="Trebuchet MS"/>
                        <a:cs typeface="Trebuchet MS"/>
                      </a:endParaRPr>
                    </a:p>
                    <a:p>
                      <a:pPr marL="57785">
                        <a:lnSpc>
                          <a:spcPct val="100000"/>
                        </a:lnSpc>
                      </a:pPr>
                      <a:r>
                        <a:rPr sz="800" b="1" spc="25" dirty="0">
                          <a:solidFill>
                            <a:srgbClr val="231F20"/>
                          </a:solidFill>
                          <a:latin typeface="Trebuchet MS"/>
                          <a:cs typeface="Trebuchet MS"/>
                        </a:rPr>
                        <a:t>non-Hispanic</a:t>
                      </a:r>
                      <a:endParaRPr sz="800">
                        <a:latin typeface="Trebuchet MS"/>
                        <a:cs typeface="Trebuchet MS"/>
                      </a:endParaRPr>
                    </a:p>
                  </a:txBody>
                  <a:tcPr marL="0" marR="0" marT="43180" marB="0">
                    <a:lnR w="19050">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2.9</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R="97790" algn="r">
                        <a:lnSpc>
                          <a:spcPct val="100000"/>
                        </a:lnSpc>
                      </a:pPr>
                      <a:r>
                        <a:rPr sz="800" b="1" spc="-20" dirty="0">
                          <a:solidFill>
                            <a:srgbClr val="231F20"/>
                          </a:solidFill>
                          <a:latin typeface="Trebuchet MS"/>
                          <a:cs typeface="Trebuchet MS"/>
                        </a:rPr>
                        <a:t>3</a:t>
                      </a:r>
                      <a:r>
                        <a:rPr sz="800" b="1" spc="-10" dirty="0">
                          <a:solidFill>
                            <a:srgbClr val="231F20"/>
                          </a:solidFill>
                          <a:latin typeface="Trebuchet MS"/>
                          <a:cs typeface="Trebuchet MS"/>
                        </a:rPr>
                        <a:t>.</a:t>
                      </a:r>
                      <a:r>
                        <a:rPr sz="800" b="1" dirty="0">
                          <a:solidFill>
                            <a:srgbClr val="231F20"/>
                          </a:solidFill>
                          <a:latin typeface="Trebuchet MS"/>
                          <a:cs typeface="Trebuchet MS"/>
                        </a:rPr>
                        <a:t>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2.3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2.3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2.2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0.9</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0.9</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7620" algn="ctr">
                        <a:lnSpc>
                          <a:spcPct val="100000"/>
                        </a:lnSpc>
                      </a:pPr>
                      <a:r>
                        <a:rPr sz="800" b="1" spc="-10" dirty="0">
                          <a:solidFill>
                            <a:srgbClr val="231F20"/>
                          </a:solidFill>
                          <a:latin typeface="Trebuchet MS"/>
                          <a:cs typeface="Trebuchet MS"/>
                        </a:rPr>
                        <a:t>0.9</a:t>
                      </a:r>
                      <a:endParaRPr sz="800">
                        <a:latin typeface="Trebuchet MS"/>
                        <a:cs typeface="Trebuchet MS"/>
                      </a:endParaRPr>
                    </a:p>
                  </a:txBody>
                  <a:tcPr marL="0" marR="0" marT="1270" marB="0">
                    <a:lnL w="9525">
                      <a:solidFill>
                        <a:srgbClr val="005E6D"/>
                      </a:solidFill>
                      <a:prstDash val="solid"/>
                    </a:lnL>
                    <a:solidFill>
                      <a:srgbClr val="FFFFFF"/>
                    </a:solidFill>
                  </a:tcPr>
                </a:tc>
                <a:extLst>
                  <a:ext uri="{0D108BD9-81ED-4DB2-BD59-A6C34878D82A}">
                    <a16:rowId xmlns:a16="http://schemas.microsoft.com/office/drawing/2014/main" val="10003"/>
                  </a:ext>
                </a:extLst>
              </a:tr>
              <a:tr h="342900">
                <a:tc>
                  <a:txBody>
                    <a:bodyPr/>
                    <a:lstStyle/>
                    <a:p>
                      <a:pPr marL="55880">
                        <a:lnSpc>
                          <a:spcPct val="100000"/>
                        </a:lnSpc>
                        <a:spcBef>
                          <a:spcPts val="340"/>
                        </a:spcBef>
                      </a:pPr>
                      <a:r>
                        <a:rPr sz="800" b="1" dirty="0">
                          <a:solidFill>
                            <a:srgbClr val="231F20"/>
                          </a:solidFill>
                          <a:latin typeface="Trebuchet MS"/>
                          <a:cs typeface="Trebuchet MS"/>
                        </a:rPr>
                        <a:t>White,</a:t>
                      </a:r>
                      <a:endParaRPr sz="800">
                        <a:latin typeface="Trebuchet MS"/>
                        <a:cs typeface="Trebuchet MS"/>
                      </a:endParaRPr>
                    </a:p>
                    <a:p>
                      <a:pPr marL="57785">
                        <a:lnSpc>
                          <a:spcPct val="100000"/>
                        </a:lnSpc>
                      </a:pPr>
                      <a:r>
                        <a:rPr sz="800" b="1" spc="25" dirty="0">
                          <a:solidFill>
                            <a:srgbClr val="231F20"/>
                          </a:solidFill>
                          <a:latin typeface="Trebuchet MS"/>
                          <a:cs typeface="Trebuchet MS"/>
                        </a:rPr>
                        <a:t>non-Hispanic</a:t>
                      </a:r>
                      <a:endParaRPr sz="800">
                        <a:latin typeface="Trebuchet MS"/>
                        <a:cs typeface="Trebuchet MS"/>
                      </a:endParaRPr>
                    </a:p>
                  </a:txBody>
                  <a:tcPr marL="0" marR="0" marT="43180" marB="0">
                    <a:lnR w="19050">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1.2</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R="97790" algn="r">
                        <a:lnSpc>
                          <a:spcPct val="100000"/>
                        </a:lnSpc>
                      </a:pPr>
                      <a:r>
                        <a:rPr sz="800" b="1" spc="-20" dirty="0">
                          <a:solidFill>
                            <a:srgbClr val="231F20"/>
                          </a:solidFill>
                          <a:latin typeface="Trebuchet MS"/>
                          <a:cs typeface="Trebuchet MS"/>
                        </a:rPr>
                        <a:t>1</a:t>
                      </a:r>
                      <a:r>
                        <a:rPr sz="800" b="1" spc="-10" dirty="0">
                          <a:solidFill>
                            <a:srgbClr val="231F20"/>
                          </a:solidFill>
                          <a:latin typeface="Trebuchet MS"/>
                          <a:cs typeface="Trebuchet MS"/>
                        </a:rPr>
                        <a:t>.</a:t>
                      </a:r>
                      <a:r>
                        <a:rPr sz="800" b="1" dirty="0">
                          <a:solidFill>
                            <a:srgbClr val="231F20"/>
                          </a:solidFill>
                          <a:latin typeface="Trebuchet MS"/>
                          <a:cs typeface="Trebuchet MS"/>
                        </a:rPr>
                        <a:t>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0.9</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0.9</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0.9</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7620"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solidFill>
                      <a:srgbClr val="E5EEF0"/>
                    </a:solidFill>
                  </a:tcPr>
                </a:tc>
                <a:extLst>
                  <a:ext uri="{0D108BD9-81ED-4DB2-BD59-A6C34878D82A}">
                    <a16:rowId xmlns:a16="http://schemas.microsoft.com/office/drawing/2014/main" val="10004"/>
                  </a:ext>
                </a:extLst>
              </a:tr>
              <a:tr h="342900">
                <a:tc>
                  <a:txBody>
                    <a:bodyPr/>
                    <a:lstStyle/>
                    <a:p>
                      <a:pPr>
                        <a:lnSpc>
                          <a:spcPct val="100000"/>
                        </a:lnSpc>
                        <a:spcBef>
                          <a:spcPts val="10"/>
                        </a:spcBef>
                      </a:pPr>
                      <a:endParaRPr sz="750">
                        <a:latin typeface="Times New Roman"/>
                        <a:cs typeface="Times New Roman"/>
                      </a:endParaRPr>
                    </a:p>
                    <a:p>
                      <a:pPr marL="55880">
                        <a:lnSpc>
                          <a:spcPct val="100000"/>
                        </a:lnSpc>
                      </a:pPr>
                      <a:r>
                        <a:rPr sz="800" b="1" spc="20" dirty="0">
                          <a:solidFill>
                            <a:srgbClr val="231F20"/>
                          </a:solidFill>
                          <a:latin typeface="Trebuchet MS"/>
                          <a:cs typeface="Trebuchet MS"/>
                        </a:rPr>
                        <a:t>Hispanic</a:t>
                      </a:r>
                      <a:endParaRPr sz="800">
                        <a:latin typeface="Trebuchet MS"/>
                        <a:cs typeface="Trebuchet MS"/>
                      </a:endParaRPr>
                    </a:p>
                  </a:txBody>
                  <a:tcPr marL="0" marR="0" marT="1270" marB="0">
                    <a:lnR w="19050">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R="99695" algn="r">
                        <a:lnSpc>
                          <a:spcPct val="100000"/>
                        </a:lnSpc>
                      </a:pPr>
                      <a:r>
                        <a:rPr sz="800" b="1" spc="-20" dirty="0">
                          <a:solidFill>
                            <a:srgbClr val="231F20"/>
                          </a:solidFill>
                          <a:latin typeface="Trebuchet MS"/>
                          <a:cs typeface="Trebuchet MS"/>
                        </a:rPr>
                        <a:t>1</a:t>
                      </a:r>
                      <a:r>
                        <a:rPr sz="800" b="1" spc="-10" dirty="0">
                          <a:solidFill>
                            <a:srgbClr val="231F20"/>
                          </a:solidFill>
                          <a:latin typeface="Trebuchet MS"/>
                          <a:cs typeface="Trebuchet MS"/>
                        </a:rPr>
                        <a:t>.</a:t>
                      </a:r>
                      <a:r>
                        <a:rPr sz="800" b="1" dirty="0">
                          <a:solidFill>
                            <a:srgbClr val="231F20"/>
                          </a:solidFill>
                          <a:latin typeface="Trebuchet MS"/>
                          <a:cs typeface="Trebuchet MS"/>
                        </a:rPr>
                        <a:t>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7620"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solidFill>
                      <a:srgbClr val="FFFFFF"/>
                    </a:solidFill>
                  </a:tcPr>
                </a:tc>
                <a:extLst>
                  <a:ext uri="{0D108BD9-81ED-4DB2-BD59-A6C34878D82A}">
                    <a16:rowId xmlns:a16="http://schemas.microsoft.com/office/drawing/2014/main" val="10005"/>
                  </a:ext>
                </a:extLst>
              </a:tr>
            </a:tbl>
          </a:graphicData>
        </a:graphic>
      </p:graphicFrame>
      <p:sp>
        <p:nvSpPr>
          <p:cNvPr id="5" name="object 5"/>
          <p:cNvSpPr txBox="1"/>
          <p:nvPr/>
        </p:nvSpPr>
        <p:spPr>
          <a:xfrm>
            <a:off x="443991" y="7694168"/>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5733"/>
            <a:ext cx="6816725" cy="1102360"/>
          </a:xfrm>
          <a:prstGeom prst="rect">
            <a:avLst/>
          </a:prstGeom>
        </p:spPr>
        <p:txBody>
          <a:bodyPr vert="horz" wrap="square" lIns="0" tIns="13335" rIns="0" bIns="0" rtlCol="0">
            <a:spAutoFit/>
          </a:bodyPr>
          <a:lstStyle/>
          <a:p>
            <a:pPr marL="5232400">
              <a:lnSpc>
                <a:spcPts val="1230"/>
              </a:lnSpc>
              <a:spcBef>
                <a:spcPts val="105"/>
              </a:spcBef>
            </a:pPr>
            <a:r>
              <a:rPr sz="1000" b="1" spc="45" dirty="0">
                <a:solidFill>
                  <a:srgbClr val="005E6D"/>
                </a:solidFill>
                <a:latin typeface="Century Gothic"/>
                <a:cs typeface="Century Gothic"/>
              </a:rPr>
              <a:t>2019</a:t>
            </a:r>
            <a:r>
              <a:rPr sz="1000" b="1" spc="165" dirty="0">
                <a:solidFill>
                  <a:srgbClr val="005E6D"/>
                </a:solidFill>
                <a:latin typeface="Century Gothic"/>
                <a:cs typeface="Century Gothic"/>
              </a:rPr>
              <a:t> </a:t>
            </a:r>
            <a:r>
              <a:rPr sz="1050" b="1" spc="80" dirty="0">
                <a:solidFill>
                  <a:srgbClr val="8C2689"/>
                </a:solidFill>
                <a:latin typeface="Century Gothic"/>
                <a:cs typeface="Century Gothic"/>
              </a:rPr>
              <a:t>VIRAL</a:t>
            </a:r>
            <a:r>
              <a:rPr sz="1050" b="1" spc="20" dirty="0">
                <a:solidFill>
                  <a:srgbClr val="8C2689"/>
                </a:solidFill>
                <a:latin typeface="Century Gothic"/>
                <a:cs typeface="Century Gothic"/>
              </a:rPr>
              <a:t> </a:t>
            </a:r>
            <a:r>
              <a:rPr sz="1050" b="1" dirty="0">
                <a:solidFill>
                  <a:srgbClr val="8C2689"/>
                </a:solidFill>
                <a:latin typeface="Century Gothic"/>
                <a:cs typeface="Century Gothic"/>
              </a:rPr>
              <a:t>H</a:t>
            </a:r>
            <a:r>
              <a:rPr sz="1050" b="1" spc="-170" dirty="0">
                <a:solidFill>
                  <a:srgbClr val="8C2689"/>
                </a:solidFill>
                <a:latin typeface="Century Gothic"/>
                <a:cs typeface="Century Gothic"/>
              </a:rPr>
              <a:t> </a:t>
            </a:r>
            <a:r>
              <a:rPr sz="1050" b="1" dirty="0">
                <a:solidFill>
                  <a:srgbClr val="8C2689"/>
                </a:solidFill>
                <a:latin typeface="Century Gothic"/>
                <a:cs typeface="Century Gothic"/>
              </a:rPr>
              <a:t>E</a:t>
            </a:r>
            <a:r>
              <a:rPr sz="1050" b="1" spc="-165"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1765">
              <a:lnSpc>
                <a:spcPts val="1230"/>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461009" indent="-635">
              <a:lnSpc>
                <a:spcPct val="107100"/>
              </a:lnSpc>
              <a:spcBef>
                <a:spcPts val="1030"/>
              </a:spcBef>
            </a:pPr>
            <a:r>
              <a:rPr sz="1400" b="1" dirty="0">
                <a:solidFill>
                  <a:srgbClr val="005E6D"/>
                </a:solidFill>
                <a:latin typeface="Tahoma"/>
                <a:cs typeface="Tahoma"/>
              </a:rPr>
              <a:t>Figure</a:t>
            </a:r>
            <a:r>
              <a:rPr sz="1400" b="1" spc="-80" dirty="0">
                <a:solidFill>
                  <a:srgbClr val="005E6D"/>
                </a:solidFill>
                <a:latin typeface="Tahoma"/>
                <a:cs typeface="Tahoma"/>
              </a:rPr>
              <a:t> </a:t>
            </a:r>
            <a:r>
              <a:rPr sz="1400" b="1" spc="-30" dirty="0">
                <a:solidFill>
                  <a:srgbClr val="005E6D"/>
                </a:solidFill>
                <a:latin typeface="Tahoma"/>
                <a:cs typeface="Tahoma"/>
              </a:rPr>
              <a:t>2.6.</a:t>
            </a:r>
            <a:r>
              <a:rPr sz="1400" b="1" spc="-70" dirty="0">
                <a:solidFill>
                  <a:srgbClr val="005E6D"/>
                </a:solidFill>
                <a:latin typeface="Tahoma"/>
                <a:cs typeface="Tahoma"/>
              </a:rPr>
              <a:t> </a:t>
            </a:r>
            <a:r>
              <a:rPr sz="1400" b="1" spc="-5" dirty="0">
                <a:solidFill>
                  <a:srgbClr val="8C2689"/>
                </a:solidFill>
                <a:latin typeface="Tahoma"/>
                <a:cs typeface="Tahoma"/>
              </a:rPr>
              <a:t>Rates</a:t>
            </a:r>
            <a:r>
              <a:rPr sz="1400" b="1" spc="-50" dirty="0">
                <a:solidFill>
                  <a:srgbClr val="8C2689"/>
                </a:solidFill>
                <a:latin typeface="Tahoma"/>
                <a:cs typeface="Tahoma"/>
              </a:rPr>
              <a:t> </a:t>
            </a:r>
            <a:r>
              <a:rPr sz="1400" b="1" spc="10" dirty="0">
                <a:solidFill>
                  <a:srgbClr val="8C2689"/>
                </a:solidFill>
                <a:latin typeface="Tahoma"/>
                <a:cs typeface="Tahoma"/>
              </a:rPr>
              <a:t>of</a:t>
            </a:r>
            <a:r>
              <a:rPr sz="1400" b="1" spc="-50" dirty="0">
                <a:solidFill>
                  <a:srgbClr val="8C2689"/>
                </a:solidFill>
                <a:latin typeface="Tahoma"/>
                <a:cs typeface="Tahoma"/>
              </a:rPr>
              <a:t> </a:t>
            </a:r>
            <a:r>
              <a:rPr sz="1400" b="1" spc="10" dirty="0">
                <a:solidFill>
                  <a:srgbClr val="8C2689"/>
                </a:solidFill>
                <a:latin typeface="Tahoma"/>
                <a:cs typeface="Tahoma"/>
              </a:rPr>
              <a:t>reported</a:t>
            </a:r>
            <a:r>
              <a:rPr sz="1400" b="1" spc="-55" dirty="0">
                <a:solidFill>
                  <a:srgbClr val="8C2689"/>
                </a:solidFill>
                <a:latin typeface="Tahoma"/>
                <a:cs typeface="Tahoma"/>
              </a:rPr>
              <a:t> </a:t>
            </a:r>
            <a:r>
              <a:rPr sz="1400" b="1" dirty="0">
                <a:solidFill>
                  <a:srgbClr val="8C2689"/>
                </a:solidFill>
                <a:latin typeface="Tahoma"/>
                <a:cs typeface="Tahoma"/>
              </a:rPr>
              <a:t>acute</a:t>
            </a:r>
            <a:r>
              <a:rPr sz="1400" b="1" spc="-80" dirty="0">
                <a:solidFill>
                  <a:srgbClr val="8C2689"/>
                </a:solidFill>
                <a:latin typeface="Tahoma"/>
                <a:cs typeface="Tahoma"/>
              </a:rPr>
              <a:t> </a:t>
            </a:r>
            <a:r>
              <a:rPr sz="1400" b="1" spc="10" dirty="0">
                <a:solidFill>
                  <a:srgbClr val="8C2689"/>
                </a:solidFill>
                <a:latin typeface="Tahoma"/>
                <a:cs typeface="Tahoma"/>
              </a:rPr>
              <a:t>hepatitis</a:t>
            </a:r>
            <a:r>
              <a:rPr sz="1400" b="1" spc="-55" dirty="0">
                <a:solidFill>
                  <a:srgbClr val="8C2689"/>
                </a:solidFill>
                <a:latin typeface="Tahoma"/>
                <a:cs typeface="Tahoma"/>
              </a:rPr>
              <a:t> </a:t>
            </a:r>
            <a:r>
              <a:rPr sz="1400" b="1" dirty="0">
                <a:solidFill>
                  <a:srgbClr val="8C2689"/>
                </a:solidFill>
                <a:latin typeface="Tahoma"/>
                <a:cs typeface="Tahoma"/>
              </a:rPr>
              <a:t>B</a:t>
            </a:r>
            <a:r>
              <a:rPr sz="1400" b="1" spc="-75" dirty="0">
                <a:solidFill>
                  <a:srgbClr val="8C2689"/>
                </a:solidFill>
                <a:latin typeface="Tahoma"/>
                <a:cs typeface="Tahoma"/>
              </a:rPr>
              <a:t> </a:t>
            </a:r>
            <a:r>
              <a:rPr sz="1400" b="1" dirty="0">
                <a:solidFill>
                  <a:srgbClr val="8C2689"/>
                </a:solidFill>
                <a:latin typeface="Tahoma"/>
                <a:cs typeface="Tahoma"/>
              </a:rPr>
              <a:t>virus</a:t>
            </a:r>
            <a:r>
              <a:rPr sz="1400" b="1" spc="-40" dirty="0">
                <a:solidFill>
                  <a:srgbClr val="8C2689"/>
                </a:solidFill>
                <a:latin typeface="Tahoma"/>
                <a:cs typeface="Tahoma"/>
              </a:rPr>
              <a:t> </a:t>
            </a:r>
            <a:r>
              <a:rPr sz="1400" b="1" spc="-5" dirty="0">
                <a:solidFill>
                  <a:srgbClr val="8C2689"/>
                </a:solidFill>
                <a:latin typeface="Tahoma"/>
                <a:cs typeface="Tahoma"/>
              </a:rPr>
              <a:t>infections,</a:t>
            </a:r>
            <a:r>
              <a:rPr sz="1400" b="1" spc="30" dirty="0">
                <a:solidFill>
                  <a:srgbClr val="8C2689"/>
                </a:solidFill>
                <a:latin typeface="Tahoma"/>
                <a:cs typeface="Tahoma"/>
              </a:rPr>
              <a:t> </a:t>
            </a:r>
            <a:r>
              <a:rPr sz="1400" b="1" spc="-10" dirty="0">
                <a:solidFill>
                  <a:srgbClr val="8C2689"/>
                </a:solidFill>
                <a:latin typeface="Tahoma"/>
                <a:cs typeface="Tahoma"/>
              </a:rPr>
              <a:t>by</a:t>
            </a:r>
            <a:r>
              <a:rPr sz="1400" b="1" spc="-105" dirty="0">
                <a:solidFill>
                  <a:srgbClr val="8C2689"/>
                </a:solidFill>
                <a:latin typeface="Tahoma"/>
                <a:cs typeface="Tahoma"/>
              </a:rPr>
              <a:t> </a:t>
            </a:r>
            <a:r>
              <a:rPr sz="1400" b="1" spc="-30" dirty="0">
                <a:solidFill>
                  <a:srgbClr val="8C2689"/>
                </a:solidFill>
                <a:latin typeface="Tahoma"/>
                <a:cs typeface="Tahoma"/>
              </a:rPr>
              <a:t>race/  </a:t>
            </a:r>
            <a:r>
              <a:rPr sz="1400" b="1" spc="10" dirty="0">
                <a:solidFill>
                  <a:srgbClr val="8C2689"/>
                </a:solidFill>
                <a:latin typeface="Tahoma"/>
                <a:cs typeface="Tahoma"/>
              </a:rPr>
              <a:t>ethnicity </a:t>
            </a:r>
            <a:r>
              <a:rPr sz="1400" b="1" dirty="0">
                <a:solidFill>
                  <a:srgbClr val="8C2689"/>
                </a:solidFill>
                <a:latin typeface="Tahoma"/>
                <a:cs typeface="Tahoma"/>
              </a:rPr>
              <a:t>— </a:t>
            </a:r>
            <a:r>
              <a:rPr sz="1400" b="1" spc="-5" dirty="0">
                <a:solidFill>
                  <a:srgbClr val="8C2689"/>
                </a:solidFill>
                <a:latin typeface="Tahoma"/>
                <a:cs typeface="Tahoma"/>
              </a:rPr>
              <a:t>United States,</a:t>
            </a:r>
            <a:r>
              <a:rPr sz="1400" b="1" spc="-120" dirty="0">
                <a:solidFill>
                  <a:srgbClr val="8C2689"/>
                </a:solidFill>
                <a:latin typeface="Tahoma"/>
                <a:cs typeface="Tahoma"/>
              </a:rPr>
              <a:t> </a:t>
            </a:r>
            <a:r>
              <a:rPr sz="1400" b="1" spc="-30" dirty="0">
                <a:solidFill>
                  <a:srgbClr val="8C2689"/>
                </a:solidFill>
                <a:latin typeface="Tahoma"/>
                <a:cs typeface="Tahoma"/>
              </a:rPr>
              <a:t>2004–2019</a:t>
            </a:r>
            <a:endParaRPr sz="1400">
              <a:latin typeface="Tahoma"/>
              <a:cs typeface="Tahoma"/>
            </a:endParaRPr>
          </a:p>
        </p:txBody>
      </p:sp>
      <p:sp>
        <p:nvSpPr>
          <p:cNvPr id="13" name="object 13" descr="Rates of reported acute hepatitis B by race/ethnicity for 2004–2019. The race/ethnicity classifications are American Indian/Alaska Native, Asian/Pacific Islander, Black non-Hispanic, White non-Hispanic, and Hispanic. Rates of reported acute hepatitis B decreased or remained stable during 2019 among all racial/ethnicity categories. The highest rate was observed among non-Hispanic White persons at 1.0 cases per 100,000 population."/>
          <p:cNvSpPr/>
          <p:nvPr/>
        </p:nvSpPr>
        <p:spPr>
          <a:xfrm>
            <a:off x="457200" y="1652016"/>
            <a:ext cx="6876287" cy="36575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7154" y="3885905"/>
            <a:ext cx="6090920" cy="892810"/>
          </a:xfrm>
          <a:prstGeom prst="rect">
            <a:avLst/>
          </a:prstGeom>
        </p:spPr>
        <p:txBody>
          <a:bodyPr vert="horz" wrap="square" lIns="0" tIns="73660" rIns="0" bIns="0" rtlCol="0">
            <a:spAutoFit/>
          </a:bodyPr>
          <a:lstStyle/>
          <a:p>
            <a:pPr marL="12700">
              <a:lnSpc>
                <a:spcPct val="100000"/>
              </a:lnSpc>
              <a:spcBef>
                <a:spcPts val="580"/>
              </a:spcBef>
            </a:pPr>
            <a:r>
              <a:rPr sz="700" spc="-25" dirty="0">
                <a:solidFill>
                  <a:srgbClr val="231F20"/>
                </a:solidFill>
                <a:latin typeface="Century Gothic"/>
                <a:cs typeface="Century Gothic"/>
              </a:rPr>
              <a:t>Source:</a:t>
            </a:r>
            <a:r>
              <a:rPr sz="700" spc="-75" dirty="0">
                <a:solidFill>
                  <a:srgbClr val="231F20"/>
                </a:solidFill>
                <a:latin typeface="Century Gothic"/>
                <a:cs typeface="Century Gothic"/>
              </a:rPr>
              <a:t> </a:t>
            </a:r>
            <a:r>
              <a:rPr sz="700" spc="-50" dirty="0">
                <a:solidFill>
                  <a:srgbClr val="231F20"/>
                </a:solidFill>
                <a:latin typeface="Century Gothic"/>
                <a:cs typeface="Century Gothic"/>
              </a:rPr>
              <a:t>CDC,Nationally</a:t>
            </a:r>
            <a:r>
              <a:rPr sz="700" spc="-55" dirty="0">
                <a:solidFill>
                  <a:srgbClr val="231F20"/>
                </a:solidFill>
                <a:latin typeface="Century Gothic"/>
                <a:cs typeface="Century Gothic"/>
              </a:rPr>
              <a:t> </a:t>
            </a:r>
            <a:r>
              <a:rPr sz="700" spc="-30" dirty="0">
                <a:solidFill>
                  <a:srgbClr val="231F20"/>
                </a:solidFill>
                <a:latin typeface="Century Gothic"/>
                <a:cs typeface="Century Gothic"/>
              </a:rPr>
              <a:t>Notifiable</a:t>
            </a:r>
            <a:r>
              <a:rPr sz="700" spc="-95" dirty="0">
                <a:solidFill>
                  <a:srgbClr val="231F20"/>
                </a:solidFill>
                <a:latin typeface="Century Gothic"/>
                <a:cs typeface="Century Gothic"/>
              </a:rPr>
              <a:t> </a:t>
            </a:r>
            <a:r>
              <a:rPr sz="700" spc="-25" dirty="0">
                <a:solidFill>
                  <a:srgbClr val="231F20"/>
                </a:solidFill>
                <a:latin typeface="Century Gothic"/>
                <a:cs typeface="Century Gothic"/>
              </a:rPr>
              <a:t>Diseases</a:t>
            </a:r>
            <a:r>
              <a:rPr sz="700" spc="-45" dirty="0">
                <a:solidFill>
                  <a:srgbClr val="231F20"/>
                </a:solidFill>
                <a:latin typeface="Century Gothic"/>
                <a:cs typeface="Century Gothic"/>
              </a:rPr>
              <a:t> </a:t>
            </a:r>
            <a:r>
              <a:rPr sz="700" spc="-25" dirty="0">
                <a:solidFill>
                  <a:srgbClr val="231F20"/>
                </a:solidFill>
                <a:latin typeface="Century Gothic"/>
                <a:cs typeface="Century Gothic"/>
              </a:rPr>
              <a:t>SurveillanceSystem.</a:t>
            </a:r>
            <a:endParaRPr sz="700">
              <a:latin typeface="Century Gothic"/>
              <a:cs typeface="Century Gothic"/>
            </a:endParaRPr>
          </a:p>
          <a:p>
            <a:pPr marL="12700" marR="5080">
              <a:lnSpc>
                <a:spcPct val="106200"/>
              </a:lnSpc>
              <a:spcBef>
                <a:spcPts val="430"/>
              </a:spcBef>
            </a:pPr>
            <a:r>
              <a:rPr sz="700" spc="-5" dirty="0">
                <a:solidFill>
                  <a:srgbClr val="231F20"/>
                </a:solidFill>
                <a:latin typeface="Century Gothic"/>
                <a:cs typeface="Century Gothic"/>
              </a:rPr>
              <a:t>* </a:t>
            </a:r>
            <a:r>
              <a:rPr sz="700" spc="-25" dirty="0">
                <a:solidFill>
                  <a:srgbClr val="231F20"/>
                </a:solidFill>
                <a:latin typeface="Century Gothic"/>
                <a:cs typeface="Century Gothic"/>
              </a:rPr>
              <a:t>Casereports </a:t>
            </a:r>
            <a:r>
              <a:rPr sz="700" spc="-20" dirty="0">
                <a:solidFill>
                  <a:srgbClr val="231F20"/>
                </a:solidFill>
                <a:latin typeface="Century Gothic"/>
                <a:cs typeface="Century Gothic"/>
              </a:rPr>
              <a:t>with </a:t>
            </a:r>
            <a:r>
              <a:rPr sz="700" spc="-25" dirty="0">
                <a:solidFill>
                  <a:srgbClr val="231F20"/>
                </a:solidFill>
                <a:latin typeface="Century Gothic"/>
                <a:cs typeface="Century Gothic"/>
              </a:rPr>
              <a:t>at </a:t>
            </a:r>
            <a:r>
              <a:rPr sz="700" spc="-20" dirty="0">
                <a:solidFill>
                  <a:srgbClr val="231F20"/>
                </a:solidFill>
                <a:latin typeface="Century Gothic"/>
                <a:cs typeface="Century Gothic"/>
              </a:rPr>
              <a:t>least </a:t>
            </a:r>
            <a:r>
              <a:rPr sz="700" spc="-45" dirty="0">
                <a:solidFill>
                  <a:srgbClr val="231F20"/>
                </a:solidFill>
                <a:latin typeface="Century Gothic"/>
                <a:cs typeface="Century Gothic"/>
              </a:rPr>
              <a:t>one </a:t>
            </a:r>
            <a:r>
              <a:rPr sz="700" spc="-10" dirty="0">
                <a:solidFill>
                  <a:srgbClr val="231F20"/>
                </a:solidFill>
                <a:latin typeface="Century Gothic"/>
                <a:cs typeface="Century Gothic"/>
              </a:rPr>
              <a:t>of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following </a:t>
            </a:r>
            <a:r>
              <a:rPr sz="700" spc="10" dirty="0">
                <a:solidFill>
                  <a:srgbClr val="231F20"/>
                </a:solidFill>
                <a:latin typeface="Century Gothic"/>
                <a:cs typeface="Century Gothic"/>
              </a:rPr>
              <a:t>risk </a:t>
            </a:r>
            <a:r>
              <a:rPr sz="700" spc="-30" dirty="0">
                <a:solidFill>
                  <a:srgbClr val="231F20"/>
                </a:solidFill>
                <a:latin typeface="Century Gothic"/>
                <a:cs typeface="Century Gothic"/>
              </a:rPr>
              <a:t>behaviors/exposures reported </a:t>
            </a:r>
            <a:r>
              <a:rPr sz="700" spc="-5" dirty="0">
                <a:solidFill>
                  <a:srgbClr val="231F20"/>
                </a:solidFill>
                <a:latin typeface="Century Gothic"/>
                <a:cs typeface="Century Gothic"/>
              </a:rPr>
              <a:t>6 </a:t>
            </a:r>
            <a:r>
              <a:rPr sz="700" spc="-35" dirty="0">
                <a:solidFill>
                  <a:srgbClr val="231F20"/>
                </a:solidFill>
                <a:latin typeface="Century Gothic"/>
                <a:cs typeface="Century Gothic"/>
              </a:rPr>
              <a:t>weeks </a:t>
            </a:r>
            <a:r>
              <a:rPr sz="700" spc="-20" dirty="0">
                <a:solidFill>
                  <a:srgbClr val="231F20"/>
                </a:solidFill>
                <a:latin typeface="Century Gothic"/>
                <a:cs typeface="Century Gothic"/>
              </a:rPr>
              <a:t>to </a:t>
            </a:r>
            <a:r>
              <a:rPr sz="700" spc="-5" dirty="0">
                <a:solidFill>
                  <a:srgbClr val="231F20"/>
                </a:solidFill>
                <a:latin typeface="Century Gothic"/>
                <a:cs typeface="Century Gothic"/>
              </a:rPr>
              <a:t>6 </a:t>
            </a:r>
            <a:r>
              <a:rPr sz="700" spc="-20" dirty="0">
                <a:solidFill>
                  <a:srgbClr val="231F20"/>
                </a:solidFill>
                <a:latin typeface="Century Gothic"/>
                <a:cs typeface="Century Gothic"/>
              </a:rPr>
              <a:t>months </a:t>
            </a:r>
            <a:r>
              <a:rPr sz="700" spc="-5" dirty="0">
                <a:solidFill>
                  <a:srgbClr val="231F20"/>
                </a:solidFill>
                <a:latin typeface="Century Gothic"/>
                <a:cs typeface="Century Gothic"/>
              </a:rPr>
              <a:t>prior </a:t>
            </a:r>
            <a:r>
              <a:rPr sz="700" spc="-20" dirty="0">
                <a:solidFill>
                  <a:srgbClr val="231F20"/>
                </a:solidFill>
                <a:latin typeface="Century Gothic"/>
                <a:cs typeface="Century Gothic"/>
              </a:rPr>
              <a:t>to </a:t>
            </a:r>
            <a:r>
              <a:rPr sz="700" spc="-25" dirty="0">
                <a:solidFill>
                  <a:srgbClr val="231F20"/>
                </a:solidFill>
                <a:latin typeface="Century Gothic"/>
                <a:cs typeface="Century Gothic"/>
              </a:rPr>
              <a:t>symptom onset </a:t>
            </a:r>
            <a:r>
              <a:rPr sz="700" spc="-5" dirty="0">
                <a:solidFill>
                  <a:srgbClr val="231F20"/>
                </a:solidFill>
                <a:latin typeface="Century Gothic"/>
                <a:cs typeface="Century Gothic"/>
              </a:rPr>
              <a:t>or </a:t>
            </a:r>
            <a:r>
              <a:rPr sz="700" spc="-60" dirty="0">
                <a:solidFill>
                  <a:srgbClr val="231F20"/>
                </a:solidFill>
                <a:latin typeface="Century Gothic"/>
                <a:cs typeface="Century Gothic"/>
              </a:rPr>
              <a:t>documented  </a:t>
            </a:r>
            <a:r>
              <a:rPr sz="700" spc="-30" dirty="0">
                <a:solidFill>
                  <a:srgbClr val="231F20"/>
                </a:solidFill>
                <a:latin typeface="Century Gothic"/>
                <a:cs typeface="Century Gothic"/>
              </a:rPr>
              <a:t>seroconversion </a:t>
            </a:r>
            <a:r>
              <a:rPr sz="700" spc="5" dirty="0">
                <a:solidFill>
                  <a:srgbClr val="231F20"/>
                </a:solidFill>
                <a:latin typeface="Century Gothic"/>
                <a:cs typeface="Century Gothic"/>
              </a:rPr>
              <a:t>if </a:t>
            </a:r>
            <a:r>
              <a:rPr sz="700" spc="-40" dirty="0">
                <a:solidFill>
                  <a:srgbClr val="231F20"/>
                </a:solidFill>
                <a:latin typeface="Century Gothic"/>
                <a:cs typeface="Century Gothic"/>
              </a:rPr>
              <a:t>asymptomatic: </a:t>
            </a:r>
            <a:r>
              <a:rPr sz="700" spc="-20" dirty="0">
                <a:solidFill>
                  <a:srgbClr val="231F20"/>
                </a:solidFill>
                <a:latin typeface="Century Gothic"/>
                <a:cs typeface="Century Gothic"/>
              </a:rPr>
              <a:t>1) </a:t>
            </a:r>
            <a:r>
              <a:rPr sz="700" spc="-30" dirty="0">
                <a:solidFill>
                  <a:srgbClr val="231F20"/>
                </a:solidFill>
                <a:latin typeface="Century Gothic"/>
                <a:cs typeface="Century Gothic"/>
              </a:rPr>
              <a:t>injection </a:t>
            </a:r>
            <a:r>
              <a:rPr sz="700" spc="-25" dirty="0">
                <a:solidFill>
                  <a:srgbClr val="231F20"/>
                </a:solidFill>
                <a:latin typeface="Century Gothic"/>
                <a:cs typeface="Century Gothic"/>
              </a:rPr>
              <a:t>drug use; </a:t>
            </a:r>
            <a:r>
              <a:rPr sz="700" spc="-20" dirty="0">
                <a:solidFill>
                  <a:srgbClr val="231F20"/>
                </a:solidFill>
                <a:latin typeface="Century Gothic"/>
                <a:cs typeface="Century Gothic"/>
              </a:rPr>
              <a:t>2) </a:t>
            </a:r>
            <a:r>
              <a:rPr sz="700" spc="-30" dirty="0">
                <a:solidFill>
                  <a:srgbClr val="231F20"/>
                </a:solidFill>
                <a:latin typeface="Century Gothic"/>
                <a:cs typeface="Century Gothic"/>
              </a:rPr>
              <a:t>multiple </a:t>
            </a:r>
            <a:r>
              <a:rPr sz="700" spc="-25" dirty="0">
                <a:solidFill>
                  <a:srgbClr val="231F20"/>
                </a:solidFill>
                <a:latin typeface="Century Gothic"/>
                <a:cs typeface="Century Gothic"/>
              </a:rPr>
              <a:t>sexual </a:t>
            </a:r>
            <a:r>
              <a:rPr sz="700" spc="-20" dirty="0">
                <a:solidFill>
                  <a:srgbClr val="231F20"/>
                </a:solidFill>
                <a:latin typeface="Century Gothic"/>
                <a:cs typeface="Century Gothic"/>
              </a:rPr>
              <a:t>partners; 3) </a:t>
            </a:r>
            <a:r>
              <a:rPr sz="700" spc="-40" dirty="0">
                <a:solidFill>
                  <a:srgbClr val="231F20"/>
                </a:solidFill>
                <a:latin typeface="Century Gothic"/>
                <a:cs typeface="Century Gothic"/>
              </a:rPr>
              <a:t>underwent </a:t>
            </a:r>
            <a:r>
              <a:rPr sz="700" spc="-15" dirty="0">
                <a:solidFill>
                  <a:srgbClr val="231F20"/>
                </a:solidFill>
                <a:latin typeface="Century Gothic"/>
                <a:cs typeface="Century Gothic"/>
              </a:rPr>
              <a:t>surgery; </a:t>
            </a:r>
            <a:r>
              <a:rPr sz="700" spc="-20" dirty="0">
                <a:solidFill>
                  <a:srgbClr val="231F20"/>
                </a:solidFill>
                <a:latin typeface="Century Gothic"/>
                <a:cs typeface="Century Gothic"/>
              </a:rPr>
              <a:t>4) </a:t>
            </a:r>
            <a:r>
              <a:rPr sz="700" spc="-40" dirty="0">
                <a:solidFill>
                  <a:srgbClr val="231F20"/>
                </a:solidFill>
                <a:latin typeface="Century Gothic"/>
                <a:cs typeface="Century Gothic"/>
              </a:rPr>
              <a:t>men </a:t>
            </a:r>
            <a:r>
              <a:rPr sz="700" spc="-35" dirty="0">
                <a:solidFill>
                  <a:srgbClr val="231F20"/>
                </a:solidFill>
                <a:latin typeface="Century Gothic"/>
                <a:cs typeface="Century Gothic"/>
              </a:rPr>
              <a:t>who </a:t>
            </a:r>
            <a:r>
              <a:rPr sz="700" spc="-60" dirty="0">
                <a:solidFill>
                  <a:srgbClr val="231F20"/>
                </a:solidFill>
                <a:latin typeface="Century Gothic"/>
                <a:cs typeface="Century Gothic"/>
              </a:rPr>
              <a:t>have </a:t>
            </a:r>
            <a:r>
              <a:rPr sz="700" spc="-10" dirty="0">
                <a:solidFill>
                  <a:srgbClr val="231F20"/>
                </a:solidFill>
                <a:latin typeface="Century Gothic"/>
                <a:cs typeface="Century Gothic"/>
              </a:rPr>
              <a:t>sex </a:t>
            </a:r>
            <a:r>
              <a:rPr sz="700" spc="-20" dirty="0">
                <a:solidFill>
                  <a:srgbClr val="231F20"/>
                </a:solidFill>
                <a:latin typeface="Century Gothic"/>
                <a:cs typeface="Century Gothic"/>
              </a:rPr>
              <a:t>with </a:t>
            </a:r>
            <a:r>
              <a:rPr sz="700" spc="-35" dirty="0">
                <a:solidFill>
                  <a:srgbClr val="231F20"/>
                </a:solidFill>
                <a:latin typeface="Century Gothic"/>
                <a:cs typeface="Century Gothic"/>
              </a:rPr>
              <a:t>men; </a:t>
            </a:r>
            <a:r>
              <a:rPr sz="700" spc="-20" dirty="0">
                <a:solidFill>
                  <a:srgbClr val="231F20"/>
                </a:solidFill>
                <a:latin typeface="Century Gothic"/>
                <a:cs typeface="Century Gothic"/>
              </a:rPr>
              <a:t>5) </a:t>
            </a:r>
            <a:r>
              <a:rPr sz="700" spc="-25" dirty="0">
                <a:solidFill>
                  <a:srgbClr val="231F20"/>
                </a:solidFill>
                <a:latin typeface="Century Gothic"/>
                <a:cs typeface="Century Gothic"/>
              </a:rPr>
              <a:t>sexual </a:t>
            </a:r>
            <a:r>
              <a:rPr sz="700" spc="-55" dirty="0">
                <a:solidFill>
                  <a:srgbClr val="231F20"/>
                </a:solidFill>
                <a:latin typeface="Century Gothic"/>
                <a:cs typeface="Century Gothic"/>
              </a:rPr>
              <a:t>contact  </a:t>
            </a:r>
            <a:r>
              <a:rPr sz="700" spc="-20" dirty="0">
                <a:solidFill>
                  <a:srgbClr val="231F20"/>
                </a:solidFill>
                <a:latin typeface="Century Gothic"/>
                <a:cs typeface="Century Gothic"/>
              </a:rPr>
              <a:t>with </a:t>
            </a:r>
            <a:r>
              <a:rPr sz="700" spc="-40" dirty="0">
                <a:solidFill>
                  <a:srgbClr val="231F20"/>
                </a:solidFill>
                <a:latin typeface="Century Gothic"/>
                <a:cs typeface="Century Gothic"/>
              </a:rPr>
              <a:t>suspected/confirmed </a:t>
            </a:r>
            <a:r>
              <a:rPr sz="700" spc="-30" dirty="0">
                <a:solidFill>
                  <a:srgbClr val="231F20"/>
                </a:solidFill>
                <a:latin typeface="Century Gothic"/>
                <a:cs typeface="Century Gothic"/>
              </a:rPr>
              <a:t>hepatitis </a:t>
            </a:r>
            <a:r>
              <a:rPr sz="700" spc="-5" dirty="0">
                <a:solidFill>
                  <a:srgbClr val="231F20"/>
                </a:solidFill>
                <a:latin typeface="Century Gothic"/>
                <a:cs typeface="Century Gothic"/>
              </a:rPr>
              <a:t>B </a:t>
            </a:r>
            <a:r>
              <a:rPr sz="700" spc="-50" dirty="0">
                <a:solidFill>
                  <a:srgbClr val="231F20"/>
                </a:solidFill>
                <a:latin typeface="Century Gothic"/>
                <a:cs typeface="Century Gothic"/>
              </a:rPr>
              <a:t>case; </a:t>
            </a:r>
            <a:r>
              <a:rPr sz="700" spc="-20" dirty="0">
                <a:solidFill>
                  <a:srgbClr val="231F20"/>
                </a:solidFill>
                <a:latin typeface="Century Gothic"/>
                <a:cs typeface="Century Gothic"/>
              </a:rPr>
              <a:t>6) </a:t>
            </a:r>
            <a:r>
              <a:rPr sz="700" spc="-30" dirty="0">
                <a:solidFill>
                  <a:srgbClr val="231F20"/>
                </a:solidFill>
                <a:latin typeface="Century Gothic"/>
                <a:cs typeface="Century Gothic"/>
              </a:rPr>
              <a:t>sustained </a:t>
            </a:r>
            <a:r>
              <a:rPr sz="700" spc="-40" dirty="0">
                <a:solidFill>
                  <a:srgbClr val="231F20"/>
                </a:solidFill>
                <a:latin typeface="Century Gothic"/>
                <a:cs typeface="Century Gothic"/>
              </a:rPr>
              <a:t>apercutaneous </a:t>
            </a:r>
            <a:r>
              <a:rPr sz="700" spc="-10" dirty="0">
                <a:solidFill>
                  <a:srgbClr val="231F20"/>
                </a:solidFill>
                <a:latin typeface="Century Gothic"/>
                <a:cs typeface="Century Gothic"/>
              </a:rPr>
              <a:t>injury; </a:t>
            </a:r>
            <a:r>
              <a:rPr sz="700" spc="-20" dirty="0">
                <a:solidFill>
                  <a:srgbClr val="231F20"/>
                </a:solidFill>
                <a:latin typeface="Century Gothic"/>
                <a:cs typeface="Century Gothic"/>
              </a:rPr>
              <a:t>7) </a:t>
            </a:r>
            <a:r>
              <a:rPr sz="700" spc="-40" dirty="0">
                <a:solidFill>
                  <a:srgbClr val="231F20"/>
                </a:solidFill>
                <a:latin typeface="Century Gothic"/>
                <a:cs typeface="Century Gothic"/>
              </a:rPr>
              <a:t>household </a:t>
            </a:r>
            <a:r>
              <a:rPr sz="700" spc="-55" dirty="0">
                <a:solidFill>
                  <a:srgbClr val="231F20"/>
                </a:solidFill>
                <a:latin typeface="Century Gothic"/>
                <a:cs typeface="Century Gothic"/>
              </a:rPr>
              <a:t>contact </a:t>
            </a:r>
            <a:r>
              <a:rPr sz="700" spc="-20" dirty="0">
                <a:solidFill>
                  <a:srgbClr val="231F20"/>
                </a:solidFill>
                <a:latin typeface="Century Gothic"/>
                <a:cs typeface="Century Gothic"/>
              </a:rPr>
              <a:t>with </a:t>
            </a:r>
            <a:r>
              <a:rPr sz="700" spc="-40" dirty="0">
                <a:solidFill>
                  <a:srgbClr val="231F20"/>
                </a:solidFill>
                <a:latin typeface="Century Gothic"/>
                <a:cs typeface="Century Gothic"/>
              </a:rPr>
              <a:t>suspected/confirmed </a:t>
            </a:r>
            <a:r>
              <a:rPr sz="700" spc="-30" dirty="0">
                <a:solidFill>
                  <a:srgbClr val="231F20"/>
                </a:solidFill>
                <a:latin typeface="Century Gothic"/>
                <a:cs typeface="Century Gothic"/>
              </a:rPr>
              <a:t>hepatitis </a:t>
            </a:r>
            <a:r>
              <a:rPr sz="700" spc="-5" dirty="0">
                <a:solidFill>
                  <a:srgbClr val="231F20"/>
                </a:solidFill>
                <a:latin typeface="Century Gothic"/>
                <a:cs typeface="Century Gothic"/>
              </a:rPr>
              <a:t>B </a:t>
            </a:r>
            <a:r>
              <a:rPr sz="700" spc="-50" dirty="0">
                <a:solidFill>
                  <a:srgbClr val="231F20"/>
                </a:solidFill>
                <a:latin typeface="Century Gothic"/>
                <a:cs typeface="Century Gothic"/>
              </a:rPr>
              <a:t>case; </a:t>
            </a:r>
            <a:r>
              <a:rPr sz="700" spc="-20" dirty="0">
                <a:solidFill>
                  <a:srgbClr val="231F20"/>
                </a:solidFill>
                <a:latin typeface="Century Gothic"/>
                <a:cs typeface="Century Gothic"/>
              </a:rPr>
              <a:t>8)  </a:t>
            </a:r>
            <a:r>
              <a:rPr sz="700" spc="-60" dirty="0">
                <a:solidFill>
                  <a:srgbClr val="231F20"/>
                </a:solidFill>
                <a:latin typeface="Century Gothic"/>
                <a:cs typeface="Century Gothic"/>
              </a:rPr>
              <a:t>occupational</a:t>
            </a:r>
            <a:r>
              <a:rPr sz="700" spc="-105" dirty="0">
                <a:solidFill>
                  <a:srgbClr val="231F20"/>
                </a:solidFill>
                <a:latin typeface="Century Gothic"/>
                <a:cs typeface="Century Gothic"/>
              </a:rPr>
              <a:t> </a:t>
            </a:r>
            <a:r>
              <a:rPr sz="700" spc="-25" dirty="0">
                <a:solidFill>
                  <a:srgbClr val="231F20"/>
                </a:solidFill>
                <a:latin typeface="Century Gothic"/>
                <a:cs typeface="Century Gothic"/>
              </a:rPr>
              <a:t>exposure</a:t>
            </a:r>
            <a:r>
              <a:rPr sz="700" spc="-50" dirty="0">
                <a:solidFill>
                  <a:srgbClr val="231F20"/>
                </a:solidFill>
                <a:latin typeface="Century Gothic"/>
                <a:cs typeface="Century Gothic"/>
              </a:rPr>
              <a:t> </a:t>
            </a:r>
            <a:r>
              <a:rPr sz="700" spc="-20" dirty="0">
                <a:solidFill>
                  <a:srgbClr val="231F20"/>
                </a:solidFill>
                <a:latin typeface="Century Gothic"/>
                <a:cs typeface="Century Gothic"/>
              </a:rPr>
              <a:t>to</a:t>
            </a:r>
            <a:r>
              <a:rPr sz="700" spc="-10" dirty="0">
                <a:solidFill>
                  <a:srgbClr val="231F20"/>
                </a:solidFill>
                <a:latin typeface="Century Gothic"/>
                <a:cs typeface="Century Gothic"/>
              </a:rPr>
              <a:t> </a:t>
            </a:r>
            <a:r>
              <a:rPr sz="700" spc="-45" dirty="0">
                <a:solidFill>
                  <a:srgbClr val="231F20"/>
                </a:solidFill>
                <a:latin typeface="Century Gothic"/>
                <a:cs typeface="Century Gothic"/>
              </a:rPr>
              <a:t>blood;</a:t>
            </a:r>
            <a:r>
              <a:rPr sz="700" spc="-65" dirty="0">
                <a:solidFill>
                  <a:srgbClr val="231F20"/>
                </a:solidFill>
                <a:latin typeface="Century Gothic"/>
                <a:cs typeface="Century Gothic"/>
              </a:rPr>
              <a:t> </a:t>
            </a:r>
            <a:r>
              <a:rPr sz="700" spc="-20" dirty="0">
                <a:solidFill>
                  <a:srgbClr val="231F20"/>
                </a:solidFill>
                <a:latin typeface="Century Gothic"/>
                <a:cs typeface="Century Gothic"/>
              </a:rPr>
              <a:t>9)</a:t>
            </a:r>
            <a:r>
              <a:rPr sz="700" spc="-30" dirty="0">
                <a:solidFill>
                  <a:srgbClr val="231F20"/>
                </a:solidFill>
                <a:latin typeface="Century Gothic"/>
                <a:cs typeface="Century Gothic"/>
              </a:rPr>
              <a:t> </a:t>
            </a:r>
            <a:r>
              <a:rPr sz="700" spc="-15" dirty="0">
                <a:solidFill>
                  <a:srgbClr val="231F20"/>
                </a:solidFill>
                <a:latin typeface="Century Gothic"/>
                <a:cs typeface="Century Gothic"/>
              </a:rPr>
              <a:t>dialysis; </a:t>
            </a:r>
            <a:r>
              <a:rPr sz="700" spc="-45" dirty="0">
                <a:solidFill>
                  <a:srgbClr val="231F20"/>
                </a:solidFill>
                <a:latin typeface="Century Gothic"/>
                <a:cs typeface="Century Gothic"/>
              </a:rPr>
              <a:t>and</a:t>
            </a:r>
            <a:r>
              <a:rPr sz="700" spc="-130" dirty="0">
                <a:solidFill>
                  <a:srgbClr val="231F20"/>
                </a:solidFill>
                <a:latin typeface="Century Gothic"/>
                <a:cs typeface="Century Gothic"/>
              </a:rPr>
              <a:t> </a:t>
            </a:r>
            <a:r>
              <a:rPr sz="700" spc="-15" dirty="0">
                <a:solidFill>
                  <a:srgbClr val="231F20"/>
                </a:solidFill>
                <a:latin typeface="Century Gothic"/>
                <a:cs typeface="Century Gothic"/>
              </a:rPr>
              <a:t>10)</a:t>
            </a:r>
            <a:r>
              <a:rPr sz="700" spc="5" dirty="0">
                <a:solidFill>
                  <a:srgbClr val="231F20"/>
                </a:solidFill>
                <a:latin typeface="Century Gothic"/>
                <a:cs typeface="Century Gothic"/>
              </a:rPr>
              <a:t> </a:t>
            </a:r>
            <a:r>
              <a:rPr sz="700" spc="-20" dirty="0">
                <a:solidFill>
                  <a:srgbClr val="231F20"/>
                </a:solidFill>
                <a:latin typeface="Century Gothic"/>
                <a:cs typeface="Century Gothic"/>
              </a:rPr>
              <a:t>transfusion.</a:t>
            </a:r>
            <a:r>
              <a:rPr sz="700" spc="50" dirty="0">
                <a:solidFill>
                  <a:srgbClr val="231F20"/>
                </a:solidFill>
                <a:latin typeface="Century Gothic"/>
                <a:cs typeface="Century Gothic"/>
              </a:rPr>
              <a:t> </a:t>
            </a:r>
            <a:r>
              <a:rPr sz="700" spc="-30" dirty="0">
                <a:solidFill>
                  <a:srgbClr val="231F20"/>
                </a:solidFill>
                <a:latin typeface="Century Gothic"/>
                <a:cs typeface="Century Gothic"/>
              </a:rPr>
              <a:t>Reported</a:t>
            </a:r>
            <a:r>
              <a:rPr sz="700" spc="-85" dirty="0">
                <a:solidFill>
                  <a:srgbClr val="231F20"/>
                </a:solidFill>
                <a:latin typeface="Century Gothic"/>
                <a:cs typeface="Century Gothic"/>
              </a:rPr>
              <a:t> </a:t>
            </a:r>
            <a:r>
              <a:rPr sz="700" spc="-40" dirty="0">
                <a:solidFill>
                  <a:srgbClr val="231F20"/>
                </a:solidFill>
                <a:latin typeface="Century Gothic"/>
                <a:cs typeface="Century Gothic"/>
              </a:rPr>
              <a:t>cases</a:t>
            </a:r>
            <a:r>
              <a:rPr sz="700" spc="-90" dirty="0">
                <a:solidFill>
                  <a:srgbClr val="231F20"/>
                </a:solidFill>
                <a:latin typeface="Century Gothic"/>
                <a:cs typeface="Century Gothic"/>
              </a:rPr>
              <a:t> </a:t>
            </a:r>
            <a:r>
              <a:rPr sz="700" spc="-45" dirty="0">
                <a:solidFill>
                  <a:srgbClr val="231F20"/>
                </a:solidFill>
                <a:latin typeface="Century Gothic"/>
                <a:cs typeface="Century Gothic"/>
              </a:rPr>
              <a:t>may</a:t>
            </a:r>
            <a:r>
              <a:rPr sz="700" spc="-80" dirty="0">
                <a:solidFill>
                  <a:srgbClr val="231F20"/>
                </a:solidFill>
                <a:latin typeface="Century Gothic"/>
                <a:cs typeface="Century Gothic"/>
              </a:rPr>
              <a:t> </a:t>
            </a:r>
            <a:r>
              <a:rPr sz="700" spc="-50" dirty="0">
                <a:solidFill>
                  <a:srgbClr val="231F20"/>
                </a:solidFill>
                <a:latin typeface="Century Gothic"/>
                <a:cs typeface="Century Gothic"/>
              </a:rPr>
              <a:t>include</a:t>
            </a:r>
            <a:r>
              <a:rPr sz="700" spc="-75" dirty="0">
                <a:solidFill>
                  <a:srgbClr val="231F20"/>
                </a:solidFill>
                <a:latin typeface="Century Gothic"/>
                <a:cs typeface="Century Gothic"/>
              </a:rPr>
              <a:t> </a:t>
            </a:r>
            <a:r>
              <a:rPr sz="700" spc="-25" dirty="0">
                <a:solidFill>
                  <a:srgbClr val="231F20"/>
                </a:solidFill>
                <a:latin typeface="Century Gothic"/>
                <a:cs typeface="Century Gothic"/>
              </a:rPr>
              <a:t>more</a:t>
            </a:r>
            <a:r>
              <a:rPr sz="700" spc="-45" dirty="0">
                <a:solidFill>
                  <a:srgbClr val="231F20"/>
                </a:solidFill>
                <a:latin typeface="Century Gothic"/>
                <a:cs typeface="Century Gothic"/>
              </a:rPr>
              <a:t> </a:t>
            </a:r>
            <a:r>
              <a:rPr sz="700" spc="-35" dirty="0">
                <a:solidFill>
                  <a:srgbClr val="231F20"/>
                </a:solidFill>
                <a:latin typeface="Century Gothic"/>
                <a:cs typeface="Century Gothic"/>
              </a:rPr>
              <a:t>than</a:t>
            </a:r>
            <a:r>
              <a:rPr sz="700" spc="-55" dirty="0">
                <a:solidFill>
                  <a:srgbClr val="231F20"/>
                </a:solidFill>
                <a:latin typeface="Century Gothic"/>
                <a:cs typeface="Century Gothic"/>
              </a:rPr>
              <a:t> </a:t>
            </a:r>
            <a:r>
              <a:rPr sz="700" spc="-45" dirty="0">
                <a:solidFill>
                  <a:srgbClr val="231F20"/>
                </a:solidFill>
                <a:latin typeface="Century Gothic"/>
                <a:cs typeface="Century Gothic"/>
              </a:rPr>
              <a:t>one</a:t>
            </a:r>
            <a:r>
              <a:rPr sz="700" spc="-80" dirty="0">
                <a:solidFill>
                  <a:srgbClr val="231F20"/>
                </a:solidFill>
                <a:latin typeface="Century Gothic"/>
                <a:cs typeface="Century Gothic"/>
              </a:rPr>
              <a:t> </a:t>
            </a:r>
            <a:r>
              <a:rPr sz="700" spc="10" dirty="0">
                <a:solidFill>
                  <a:srgbClr val="231F20"/>
                </a:solidFill>
                <a:latin typeface="Century Gothic"/>
                <a:cs typeface="Century Gothic"/>
              </a:rPr>
              <a:t>risk</a:t>
            </a:r>
            <a:r>
              <a:rPr sz="700" spc="30" dirty="0">
                <a:solidFill>
                  <a:srgbClr val="231F20"/>
                </a:solidFill>
                <a:latin typeface="Century Gothic"/>
                <a:cs typeface="Century Gothic"/>
              </a:rPr>
              <a:t> </a:t>
            </a:r>
            <a:r>
              <a:rPr sz="700" spc="-40" dirty="0">
                <a:solidFill>
                  <a:srgbClr val="231F20"/>
                </a:solidFill>
                <a:latin typeface="Century Gothic"/>
                <a:cs typeface="Century Gothic"/>
              </a:rPr>
              <a:t>behavior/exposure.</a:t>
            </a:r>
            <a:endParaRPr sz="700">
              <a:latin typeface="Century Gothic"/>
              <a:cs typeface="Century Gothic"/>
            </a:endParaRPr>
          </a:p>
          <a:p>
            <a:pPr marL="12700">
              <a:lnSpc>
                <a:spcPct val="100000"/>
              </a:lnSpc>
              <a:spcBef>
                <a:spcPts val="670"/>
              </a:spcBef>
            </a:pPr>
            <a:r>
              <a:rPr sz="700" spc="5" dirty="0">
                <a:solidFill>
                  <a:srgbClr val="231F20"/>
                </a:solidFill>
                <a:latin typeface="Century Gothic"/>
                <a:cs typeface="Century Gothic"/>
              </a:rPr>
              <a:t>†Risk </a:t>
            </a:r>
            <a:r>
              <a:rPr sz="700" spc="-30" dirty="0">
                <a:solidFill>
                  <a:srgbClr val="231F20"/>
                </a:solidFill>
                <a:latin typeface="Century Gothic"/>
                <a:cs typeface="Century Gothic"/>
              </a:rPr>
              <a:t>behaviors/exposures </a:t>
            </a:r>
            <a:r>
              <a:rPr sz="700" spc="-60" dirty="0">
                <a:solidFill>
                  <a:srgbClr val="231F20"/>
                </a:solidFill>
                <a:latin typeface="Century Gothic"/>
                <a:cs typeface="Century Gothic"/>
              </a:rPr>
              <a:t>data </a:t>
            </a:r>
            <a:r>
              <a:rPr sz="700" spc="-10" dirty="0">
                <a:solidFill>
                  <a:srgbClr val="231F20"/>
                </a:solidFill>
                <a:latin typeface="Century Gothic"/>
                <a:cs typeface="Century Gothic"/>
              </a:rPr>
              <a:t>from </a:t>
            </a:r>
            <a:r>
              <a:rPr sz="700" spc="-45" dirty="0">
                <a:solidFill>
                  <a:srgbClr val="231F20"/>
                </a:solidFill>
                <a:latin typeface="Century Gothic"/>
                <a:cs typeface="Century Gothic"/>
              </a:rPr>
              <a:t>one </a:t>
            </a:r>
            <a:r>
              <a:rPr sz="700" spc="-25" dirty="0">
                <a:solidFill>
                  <a:srgbClr val="231F20"/>
                </a:solidFill>
                <a:latin typeface="Century Gothic"/>
                <a:cs typeface="Century Gothic"/>
              </a:rPr>
              <a:t>state </a:t>
            </a:r>
            <a:r>
              <a:rPr sz="700" spc="-30" dirty="0">
                <a:solidFill>
                  <a:srgbClr val="231F20"/>
                </a:solidFill>
                <a:latin typeface="Century Gothic"/>
                <a:cs typeface="Century Gothic"/>
              </a:rPr>
              <a:t>was </a:t>
            </a:r>
            <a:r>
              <a:rPr sz="700" spc="-25" dirty="0">
                <a:solidFill>
                  <a:srgbClr val="231F20"/>
                </a:solidFill>
                <a:latin typeface="Century Gothic"/>
                <a:cs typeface="Century Gothic"/>
              </a:rPr>
              <a:t>classified </a:t>
            </a:r>
            <a:r>
              <a:rPr sz="700" spc="-15" dirty="0">
                <a:solidFill>
                  <a:srgbClr val="231F20"/>
                </a:solidFill>
                <a:latin typeface="Century Gothic"/>
                <a:cs typeface="Century Gothic"/>
              </a:rPr>
              <a:t>as </a:t>
            </a:r>
            <a:r>
              <a:rPr sz="700" spc="-30" dirty="0">
                <a:solidFill>
                  <a:srgbClr val="231F20"/>
                </a:solidFill>
                <a:latin typeface="Century Gothic"/>
                <a:cs typeface="Century Gothic"/>
              </a:rPr>
              <a:t>‘missing’ </a:t>
            </a:r>
            <a:r>
              <a:rPr sz="700" spc="-45" dirty="0">
                <a:solidFill>
                  <a:srgbClr val="231F20"/>
                </a:solidFill>
                <a:latin typeface="Century Gothic"/>
                <a:cs typeface="Century Gothic"/>
              </a:rPr>
              <a:t>becauseof </a:t>
            </a:r>
            <a:r>
              <a:rPr sz="700" dirty="0">
                <a:solidFill>
                  <a:srgbClr val="231F20"/>
                </a:solidFill>
                <a:latin typeface="Century Gothic"/>
                <a:cs typeface="Century Gothic"/>
              </a:rPr>
              <a:t>errors </a:t>
            </a:r>
            <a:r>
              <a:rPr sz="700" spc="-10" dirty="0">
                <a:solidFill>
                  <a:srgbClr val="231F20"/>
                </a:solidFill>
                <a:latin typeface="Century Gothic"/>
                <a:cs typeface="Century Gothic"/>
              </a:rPr>
              <a:t>in</a:t>
            </a:r>
            <a:r>
              <a:rPr sz="700" spc="-50" dirty="0">
                <a:solidFill>
                  <a:srgbClr val="231F20"/>
                </a:solidFill>
                <a:latin typeface="Century Gothic"/>
                <a:cs typeface="Century Gothic"/>
              </a:rPr>
              <a:t> </a:t>
            </a:r>
            <a:r>
              <a:rPr sz="700" spc="-30" dirty="0">
                <a:solidFill>
                  <a:srgbClr val="231F20"/>
                </a:solidFill>
                <a:latin typeface="Century Gothic"/>
                <a:cs typeface="Century Gothic"/>
              </a:rPr>
              <a:t>reporting.</a:t>
            </a:r>
            <a:endParaRPr sz="700">
              <a:latin typeface="Century Gothic"/>
              <a:cs typeface="Century Gothic"/>
            </a:endParaRPr>
          </a:p>
        </p:txBody>
      </p:sp>
      <p:sp>
        <p:nvSpPr>
          <p:cNvPr id="3" name="object 3"/>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4" name="object 4"/>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5" name="object 5"/>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6" name="object 6"/>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7" name="object 7"/>
          <p:cNvSpPr/>
          <p:nvPr/>
        </p:nvSpPr>
        <p:spPr>
          <a:xfrm>
            <a:off x="5397865" y="321417"/>
            <a:ext cx="210159" cy="25438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9" name="object 9"/>
          <p:cNvSpPr txBox="1"/>
          <p:nvPr/>
        </p:nvSpPr>
        <p:spPr>
          <a:xfrm>
            <a:off x="757985" y="264210"/>
            <a:ext cx="6504305" cy="1069975"/>
          </a:xfrm>
          <a:prstGeom prst="rect">
            <a:avLst/>
          </a:prstGeom>
        </p:spPr>
        <p:txBody>
          <a:bodyPr vert="horz" wrap="square" lIns="0" tIns="13335" rIns="0" bIns="0" rtlCol="0">
            <a:spAutoFit/>
          </a:bodyPr>
          <a:lstStyle/>
          <a:p>
            <a:pPr marL="4918075">
              <a:lnSpc>
                <a:spcPts val="1235"/>
              </a:lnSpc>
              <a:spcBef>
                <a:spcPts val="105"/>
              </a:spcBef>
            </a:pPr>
            <a:r>
              <a:rPr sz="1000" b="1" spc="20" dirty="0">
                <a:solidFill>
                  <a:srgbClr val="005E6D"/>
                </a:solidFill>
                <a:latin typeface="Microsoft JhengHei UI"/>
                <a:cs typeface="Microsoft JhengHei UI"/>
              </a:rPr>
              <a:t>2019</a:t>
            </a:r>
            <a:r>
              <a:rPr sz="1000" b="1" spc="105" dirty="0">
                <a:solidFill>
                  <a:srgbClr val="005E6D"/>
                </a:solidFill>
                <a:latin typeface="Microsoft JhengHei UI"/>
                <a:cs typeface="Microsoft JhengHei UI"/>
              </a:rPr>
              <a:t> </a:t>
            </a:r>
            <a:r>
              <a:rPr sz="1050" b="1" spc="80" dirty="0">
                <a:solidFill>
                  <a:srgbClr val="8C2689"/>
                </a:solidFill>
                <a:latin typeface="Century Gothic"/>
                <a:cs typeface="Century Gothic"/>
              </a:rPr>
              <a:t>VIRAL</a:t>
            </a:r>
            <a:r>
              <a:rPr sz="1050" b="1" spc="85" dirty="0">
                <a:solidFill>
                  <a:srgbClr val="8C2689"/>
                </a:solidFill>
                <a:latin typeface="Century Gothic"/>
                <a:cs typeface="Century Gothic"/>
              </a:rPr>
              <a:t> </a:t>
            </a:r>
            <a:r>
              <a:rPr sz="1050" b="1" dirty="0">
                <a:solidFill>
                  <a:srgbClr val="8C2689"/>
                </a:solidFill>
                <a:latin typeface="Century Gothic"/>
                <a:cs typeface="Century Gothic"/>
              </a:rPr>
              <a:t>H</a:t>
            </a:r>
            <a:r>
              <a:rPr sz="1050" b="1" spc="-165" dirty="0">
                <a:solidFill>
                  <a:srgbClr val="8C2689"/>
                </a:solidFill>
                <a:latin typeface="Century Gothic"/>
                <a:cs typeface="Century Gothic"/>
              </a:rPr>
              <a:t> </a:t>
            </a:r>
            <a:r>
              <a:rPr sz="1050" b="1" dirty="0">
                <a:solidFill>
                  <a:srgbClr val="8C2689"/>
                </a:solidFill>
                <a:latin typeface="Century Gothic"/>
                <a:cs typeface="Century Gothic"/>
              </a:rPr>
              <a:t>E</a:t>
            </a:r>
            <a:r>
              <a:rPr sz="1050" b="1" spc="-170"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4918075">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marL="12700" marR="372110">
              <a:lnSpc>
                <a:spcPct val="107100"/>
              </a:lnSpc>
              <a:spcBef>
                <a:spcPts val="345"/>
              </a:spcBef>
            </a:pPr>
            <a:r>
              <a:rPr sz="1400" b="1" spc="-30" dirty="0">
                <a:solidFill>
                  <a:srgbClr val="005E6D"/>
                </a:solidFill>
                <a:latin typeface="Lucida Sans"/>
                <a:cs typeface="Lucida Sans"/>
              </a:rPr>
              <a:t>Figure </a:t>
            </a:r>
            <a:r>
              <a:rPr sz="1400" b="1" spc="5" dirty="0">
                <a:solidFill>
                  <a:srgbClr val="005E6D"/>
                </a:solidFill>
                <a:latin typeface="Lucida Sans"/>
                <a:cs typeface="Lucida Sans"/>
              </a:rPr>
              <a:t>2.7. </a:t>
            </a:r>
            <a:r>
              <a:rPr sz="1400" b="1" spc="-20" dirty="0">
                <a:solidFill>
                  <a:srgbClr val="8C2689"/>
                </a:solidFill>
                <a:latin typeface="Lucida Sans"/>
                <a:cs typeface="Lucida Sans"/>
              </a:rPr>
              <a:t>Availability </a:t>
            </a:r>
            <a:r>
              <a:rPr sz="1400" b="1" spc="-5" dirty="0">
                <a:solidFill>
                  <a:srgbClr val="8C2689"/>
                </a:solidFill>
                <a:latin typeface="Lucida Sans"/>
                <a:cs typeface="Lucida Sans"/>
              </a:rPr>
              <a:t>of </a:t>
            </a:r>
            <a:r>
              <a:rPr sz="1400" b="1" spc="-15" dirty="0">
                <a:solidFill>
                  <a:srgbClr val="8C2689"/>
                </a:solidFill>
                <a:latin typeface="Lucida Sans"/>
                <a:cs typeface="Lucida Sans"/>
              </a:rPr>
              <a:t>information </a:t>
            </a:r>
            <a:r>
              <a:rPr sz="1400" b="1" spc="-30" dirty="0">
                <a:solidFill>
                  <a:srgbClr val="8C2689"/>
                </a:solidFill>
                <a:latin typeface="Lucida Sans"/>
                <a:cs typeface="Lucida Sans"/>
              </a:rPr>
              <a:t>regarding </a:t>
            </a:r>
            <a:r>
              <a:rPr sz="1400" b="1" spc="-45" dirty="0">
                <a:solidFill>
                  <a:srgbClr val="8C2689"/>
                </a:solidFill>
                <a:latin typeface="Lucida Sans"/>
                <a:cs typeface="Lucida Sans"/>
              </a:rPr>
              <a:t>risk </a:t>
            </a:r>
            <a:r>
              <a:rPr sz="1400" b="1" spc="-25" dirty="0">
                <a:solidFill>
                  <a:srgbClr val="8C2689"/>
                </a:solidFill>
                <a:latin typeface="Lucida Sans"/>
                <a:cs typeface="Lucida Sans"/>
              </a:rPr>
              <a:t>behaviors </a:t>
            </a:r>
            <a:r>
              <a:rPr sz="1400" b="1" spc="-5" dirty="0">
                <a:solidFill>
                  <a:srgbClr val="8C2689"/>
                </a:solidFill>
                <a:latin typeface="Lucida Sans"/>
                <a:cs typeface="Lucida Sans"/>
              </a:rPr>
              <a:t>or  </a:t>
            </a:r>
            <a:r>
              <a:rPr sz="1400" b="1" spc="-65" dirty="0">
                <a:solidFill>
                  <a:srgbClr val="8C2689"/>
                </a:solidFill>
                <a:latin typeface="Lucida Sans"/>
                <a:cs typeface="Lucida Sans"/>
              </a:rPr>
              <a:t>exposures*†</a:t>
            </a:r>
            <a:r>
              <a:rPr sz="1400" b="1" spc="-145" dirty="0">
                <a:solidFill>
                  <a:srgbClr val="8C2689"/>
                </a:solidFill>
                <a:latin typeface="Lucida Sans"/>
                <a:cs typeface="Lucida Sans"/>
              </a:rPr>
              <a:t> </a:t>
            </a:r>
            <a:r>
              <a:rPr sz="1400" b="1" spc="-15" dirty="0">
                <a:solidFill>
                  <a:srgbClr val="8C2689"/>
                </a:solidFill>
                <a:latin typeface="Lucida Sans"/>
                <a:cs typeface="Lucida Sans"/>
              </a:rPr>
              <a:t>associated</a:t>
            </a:r>
            <a:r>
              <a:rPr sz="1400" b="1" spc="-130" dirty="0">
                <a:solidFill>
                  <a:srgbClr val="8C2689"/>
                </a:solidFill>
                <a:latin typeface="Lucida Sans"/>
                <a:cs typeface="Lucida Sans"/>
              </a:rPr>
              <a:t> </a:t>
            </a:r>
            <a:r>
              <a:rPr sz="1400" b="1" dirty="0">
                <a:solidFill>
                  <a:srgbClr val="8C2689"/>
                </a:solidFill>
                <a:latin typeface="Lucida Sans"/>
                <a:cs typeface="Lucida Sans"/>
              </a:rPr>
              <a:t>with</a:t>
            </a:r>
            <a:r>
              <a:rPr sz="1400" b="1" spc="-125" dirty="0">
                <a:solidFill>
                  <a:srgbClr val="8C2689"/>
                </a:solidFill>
                <a:latin typeface="Lucida Sans"/>
                <a:cs typeface="Lucida Sans"/>
              </a:rPr>
              <a:t> </a:t>
            </a:r>
            <a:r>
              <a:rPr sz="1400" b="1" dirty="0">
                <a:solidFill>
                  <a:srgbClr val="8C2689"/>
                </a:solidFill>
                <a:latin typeface="Lucida Sans"/>
                <a:cs typeface="Lucida Sans"/>
              </a:rPr>
              <a:t>reported</a:t>
            </a:r>
            <a:r>
              <a:rPr sz="1400" b="1" spc="-130" dirty="0">
                <a:solidFill>
                  <a:srgbClr val="8C2689"/>
                </a:solidFill>
                <a:latin typeface="Lucida Sans"/>
                <a:cs typeface="Lucida Sans"/>
              </a:rPr>
              <a:t> </a:t>
            </a:r>
            <a:r>
              <a:rPr sz="1400" b="1" spc="-35" dirty="0">
                <a:solidFill>
                  <a:srgbClr val="8C2689"/>
                </a:solidFill>
                <a:latin typeface="Lucida Sans"/>
                <a:cs typeface="Lucida Sans"/>
              </a:rPr>
              <a:t>cases</a:t>
            </a:r>
            <a:r>
              <a:rPr sz="1400" b="1" spc="-114" dirty="0">
                <a:solidFill>
                  <a:srgbClr val="8C2689"/>
                </a:solidFill>
                <a:latin typeface="Lucida Sans"/>
                <a:cs typeface="Lucida Sans"/>
              </a:rPr>
              <a:t> </a:t>
            </a:r>
            <a:r>
              <a:rPr sz="1400" b="1" spc="-5" dirty="0">
                <a:solidFill>
                  <a:srgbClr val="8C2689"/>
                </a:solidFill>
                <a:latin typeface="Lucida Sans"/>
                <a:cs typeface="Lucida Sans"/>
              </a:rPr>
              <a:t>of</a:t>
            </a:r>
            <a:r>
              <a:rPr sz="1400" b="1" spc="-120" dirty="0">
                <a:solidFill>
                  <a:srgbClr val="8C2689"/>
                </a:solidFill>
                <a:latin typeface="Lucida Sans"/>
                <a:cs typeface="Lucida Sans"/>
              </a:rPr>
              <a:t> </a:t>
            </a:r>
            <a:r>
              <a:rPr sz="1400" b="1" dirty="0">
                <a:solidFill>
                  <a:srgbClr val="8C2689"/>
                </a:solidFill>
                <a:latin typeface="Lucida Sans"/>
                <a:cs typeface="Lucida Sans"/>
              </a:rPr>
              <a:t>acute</a:t>
            </a:r>
            <a:r>
              <a:rPr sz="1400" b="1" spc="-95"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40" dirty="0">
                <a:solidFill>
                  <a:srgbClr val="8C2689"/>
                </a:solidFill>
                <a:latin typeface="Lucida Sans"/>
                <a:cs typeface="Lucida Sans"/>
              </a:rPr>
              <a:t> </a:t>
            </a:r>
            <a:r>
              <a:rPr sz="1400" b="1" dirty="0">
                <a:solidFill>
                  <a:srgbClr val="8C2689"/>
                </a:solidFill>
                <a:latin typeface="Lucida Sans"/>
                <a:cs typeface="Lucida Sans"/>
              </a:rPr>
              <a:t>B</a:t>
            </a:r>
            <a:r>
              <a:rPr sz="1400" b="1" spc="-25" dirty="0">
                <a:solidFill>
                  <a:srgbClr val="8C2689"/>
                </a:solidFill>
                <a:latin typeface="Lucida Sans"/>
                <a:cs typeface="Lucida Sans"/>
              </a:rPr>
              <a:t> </a:t>
            </a:r>
            <a:r>
              <a:rPr sz="1400" b="1" spc="-35" dirty="0">
                <a:solidFill>
                  <a:srgbClr val="8C2689"/>
                </a:solidFill>
                <a:latin typeface="Lucida Sans"/>
                <a:cs typeface="Lucida Sans"/>
              </a:rPr>
              <a:t>virus  </a:t>
            </a:r>
            <a:r>
              <a:rPr sz="1400" b="1" spc="-10" dirty="0">
                <a:solidFill>
                  <a:srgbClr val="8C2689"/>
                </a:solidFill>
                <a:latin typeface="Lucida Sans"/>
                <a:cs typeface="Lucida Sans"/>
              </a:rPr>
              <a:t>infection</a:t>
            </a:r>
            <a:r>
              <a:rPr sz="1400" b="1" spc="-30" dirty="0">
                <a:solidFill>
                  <a:srgbClr val="8C2689"/>
                </a:solidFill>
                <a:latin typeface="Lucida Sans"/>
                <a:cs typeface="Lucida Sans"/>
              </a:rPr>
              <a:t> </a:t>
            </a:r>
            <a:r>
              <a:rPr sz="1400" b="1" dirty="0">
                <a:solidFill>
                  <a:srgbClr val="8C2689"/>
                </a:solidFill>
                <a:latin typeface="Lucida Sans"/>
                <a:cs typeface="Lucida Sans"/>
              </a:rPr>
              <a:t>—</a:t>
            </a:r>
            <a:r>
              <a:rPr sz="1400" b="1" spc="-125" dirty="0">
                <a:solidFill>
                  <a:srgbClr val="8C2689"/>
                </a:solidFill>
                <a:latin typeface="Lucida Sans"/>
                <a:cs typeface="Lucida Sans"/>
              </a:rPr>
              <a:t> </a:t>
            </a:r>
            <a:r>
              <a:rPr sz="1400" b="1" spc="-5" dirty="0">
                <a:solidFill>
                  <a:srgbClr val="8C2689"/>
                </a:solidFill>
                <a:latin typeface="Lucida Sans"/>
                <a:cs typeface="Lucida Sans"/>
              </a:rPr>
              <a:t>United</a:t>
            </a:r>
            <a:r>
              <a:rPr sz="1400" b="1" spc="-50" dirty="0">
                <a:solidFill>
                  <a:srgbClr val="8C2689"/>
                </a:solidFill>
                <a:latin typeface="Lucida Sans"/>
                <a:cs typeface="Lucida Sans"/>
              </a:rPr>
              <a:t> </a:t>
            </a:r>
            <a:r>
              <a:rPr sz="1400" b="1" spc="30" dirty="0">
                <a:solidFill>
                  <a:srgbClr val="8C2689"/>
                </a:solidFill>
                <a:latin typeface="Lucida Sans"/>
                <a:cs typeface="Lucida Sans"/>
              </a:rPr>
              <a:t>States,</a:t>
            </a:r>
            <a:r>
              <a:rPr sz="1400" b="1" spc="-270" dirty="0">
                <a:solidFill>
                  <a:srgbClr val="8C2689"/>
                </a:solidFill>
                <a:latin typeface="Lucida Sans"/>
                <a:cs typeface="Lucida Sans"/>
              </a:rPr>
              <a:t> </a:t>
            </a:r>
            <a:r>
              <a:rPr sz="1400" b="1" spc="-25" dirty="0">
                <a:solidFill>
                  <a:srgbClr val="8C2689"/>
                </a:solidFill>
                <a:latin typeface="Lucida Sans"/>
                <a:cs typeface="Lucida Sans"/>
              </a:rPr>
              <a:t>2019</a:t>
            </a:r>
            <a:endParaRPr sz="1400">
              <a:latin typeface="Lucida Sans"/>
              <a:cs typeface="Lucida Sans"/>
            </a:endParaRPr>
          </a:p>
        </p:txBody>
      </p:sp>
      <p:sp>
        <p:nvSpPr>
          <p:cNvPr id="10" name="object 10" descr="Pie chart regarding risk behavior or exposure information for reported cases of acute hepatitis B for 2019. At least one risk behavior or exposure was identified for 33.1% of cases; no risk was identified for 29.9% of cases; and risk data were missing for 37.1% of cases."/>
          <p:cNvSpPr/>
          <p:nvPr/>
        </p:nvSpPr>
        <p:spPr>
          <a:xfrm>
            <a:off x="886758" y="1386840"/>
            <a:ext cx="5966669" cy="242934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5841492"/>
            <a:ext cx="3544824" cy="2232659"/>
          </a:xfrm>
          <a:prstGeom prst="rect">
            <a:avLst/>
          </a:prstGeom>
          <a:blipFill>
            <a:blip r:embed="rId2" cstate="print"/>
            <a:stretch>
              <a:fillRect/>
            </a:stretch>
          </a:blipFill>
        </p:spPr>
        <p:txBody>
          <a:bodyPr wrap="square" lIns="0" tIns="0" rIns="0" bIns="0" rtlCol="0"/>
          <a:lstStyle/>
          <a:p>
            <a:endParaRPr/>
          </a:p>
        </p:txBody>
      </p:sp>
      <p:graphicFrame>
        <p:nvGraphicFramePr>
          <p:cNvPr id="3" name="object 3"/>
          <p:cNvGraphicFramePr>
            <a:graphicFrameLocks noGrp="1"/>
          </p:cNvGraphicFramePr>
          <p:nvPr/>
        </p:nvGraphicFramePr>
        <p:xfrm>
          <a:off x="457200" y="5867400"/>
          <a:ext cx="3428998" cy="2116388"/>
        </p:xfrm>
        <a:graphic>
          <a:graphicData uri="http://schemas.openxmlformats.org/drawingml/2006/table">
            <a:tbl>
              <a:tblPr firstRow="1" bandRow="1">
                <a:tableStyleId>{2D5ABB26-0587-4C30-8999-92F81FD0307C}</a:tableStyleId>
              </a:tblPr>
              <a:tblGrid>
                <a:gridCol w="46735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2047239">
                  <a:extLst>
                    <a:ext uri="{9D8B030D-6E8A-4147-A177-3AD203B41FA5}">
                      <a16:colId xmlns:a16="http://schemas.microsoft.com/office/drawing/2014/main" val="20002"/>
                    </a:ext>
                  </a:extLst>
                </a:gridCol>
              </a:tblGrid>
              <a:tr h="420814">
                <a:tc>
                  <a:txBody>
                    <a:bodyPr/>
                    <a:lstStyle/>
                    <a:p>
                      <a:pPr marL="138430" marR="116205" indent="-44450">
                        <a:lnSpc>
                          <a:spcPct val="104400"/>
                        </a:lnSpc>
                        <a:spcBef>
                          <a:spcPts val="290"/>
                        </a:spcBef>
                      </a:pPr>
                      <a:r>
                        <a:rPr sz="800" b="1" spc="15" dirty="0">
                          <a:solidFill>
                            <a:srgbClr val="FFFFFF"/>
                          </a:solidFill>
                          <a:latin typeface="Lucida Sans"/>
                          <a:cs typeface="Lucida Sans"/>
                        </a:rPr>
                        <a:t>C</a:t>
                      </a:r>
                      <a:r>
                        <a:rPr sz="800" b="1" spc="25" dirty="0">
                          <a:solidFill>
                            <a:srgbClr val="FFFFFF"/>
                          </a:solidFill>
                          <a:latin typeface="Lucida Sans"/>
                          <a:cs typeface="Lucida Sans"/>
                        </a:rPr>
                        <a:t>olo  </a:t>
                      </a:r>
                      <a:r>
                        <a:rPr sz="800" b="1" dirty="0">
                          <a:solidFill>
                            <a:srgbClr val="FFFFFF"/>
                          </a:solidFill>
                          <a:latin typeface="Lucida Sans"/>
                          <a:cs typeface="Lucida Sans"/>
                        </a:rPr>
                        <a:t>r  </a:t>
                      </a:r>
                      <a:r>
                        <a:rPr sz="800" b="1" spc="-20" dirty="0">
                          <a:solidFill>
                            <a:srgbClr val="FFFFFF"/>
                          </a:solidFill>
                          <a:latin typeface="Lucida Sans"/>
                          <a:cs typeface="Lucida Sans"/>
                        </a:rPr>
                        <a:t>Key</a:t>
                      </a:r>
                      <a:endParaRPr sz="800">
                        <a:latin typeface="Lucida Sans"/>
                        <a:cs typeface="Lucida Sans"/>
                      </a:endParaRPr>
                    </a:p>
                  </a:txBody>
                  <a:tcPr marL="0" marR="0" marT="36830" marB="0">
                    <a:lnR w="19050">
                      <a:solidFill>
                        <a:srgbClr val="FFFFFF"/>
                      </a:solidFill>
                      <a:prstDash val="solid"/>
                    </a:lnR>
                    <a:solidFill>
                      <a:srgbClr val="005E6D"/>
                    </a:solidFill>
                  </a:tcPr>
                </a:tc>
                <a:tc>
                  <a:txBody>
                    <a:bodyPr/>
                    <a:lstStyle/>
                    <a:p>
                      <a:pPr marL="45720">
                        <a:lnSpc>
                          <a:spcPct val="100000"/>
                        </a:lnSpc>
                        <a:spcBef>
                          <a:spcPts val="330"/>
                        </a:spcBef>
                      </a:pPr>
                      <a:r>
                        <a:rPr sz="800" b="1" spc="20" dirty="0">
                          <a:solidFill>
                            <a:srgbClr val="FFFFFF"/>
                          </a:solidFill>
                          <a:latin typeface="Lucida Sans"/>
                          <a:cs typeface="Lucida Sans"/>
                        </a:rPr>
                        <a:t>Deaths/100,00</a:t>
                      </a:r>
                      <a:endParaRPr sz="800">
                        <a:latin typeface="Lucida Sans"/>
                        <a:cs typeface="Lucida Sans"/>
                      </a:endParaRPr>
                    </a:p>
                    <a:p>
                      <a:pPr marL="176530">
                        <a:lnSpc>
                          <a:spcPct val="100000"/>
                        </a:lnSpc>
                        <a:spcBef>
                          <a:spcPts val="50"/>
                        </a:spcBef>
                      </a:pPr>
                      <a:r>
                        <a:rPr sz="800" b="1" dirty="0">
                          <a:solidFill>
                            <a:srgbClr val="FFFFFF"/>
                          </a:solidFill>
                          <a:latin typeface="Lucida Sans"/>
                          <a:cs typeface="Lucida Sans"/>
                        </a:rPr>
                        <a:t>0 Population</a:t>
                      </a:r>
                      <a:endParaRPr sz="800">
                        <a:latin typeface="Lucida Sans"/>
                        <a:cs typeface="Lucida Sans"/>
                      </a:endParaRPr>
                    </a:p>
                  </a:txBody>
                  <a:tcPr marL="0" marR="0" marT="41910" marB="0">
                    <a:lnL w="19050">
                      <a:solidFill>
                        <a:srgbClr val="FFFFFF"/>
                      </a:solidFill>
                      <a:prstDash val="solid"/>
                    </a:lnL>
                    <a:lnR w="19050">
                      <a:solidFill>
                        <a:srgbClr val="FFFFFF"/>
                      </a:solidFill>
                      <a:prstDash val="solid"/>
                    </a:lnR>
                    <a:solidFill>
                      <a:srgbClr val="005E6D"/>
                    </a:solidFill>
                  </a:tcPr>
                </a:tc>
                <a:tc>
                  <a:txBody>
                    <a:bodyPr/>
                    <a:lstStyle/>
                    <a:p>
                      <a:pPr>
                        <a:lnSpc>
                          <a:spcPct val="100000"/>
                        </a:lnSpc>
                        <a:spcBef>
                          <a:spcPts val="25"/>
                        </a:spcBef>
                      </a:pPr>
                      <a:endParaRPr sz="800">
                        <a:latin typeface="Times New Roman"/>
                        <a:cs typeface="Times New Roman"/>
                      </a:endParaRPr>
                    </a:p>
                    <a:p>
                      <a:pPr marL="505459">
                        <a:lnSpc>
                          <a:spcPct val="100000"/>
                        </a:lnSpc>
                        <a:spcBef>
                          <a:spcPts val="5"/>
                        </a:spcBef>
                      </a:pPr>
                      <a:r>
                        <a:rPr sz="800" b="1" spc="20" dirty="0">
                          <a:solidFill>
                            <a:srgbClr val="FFFFFF"/>
                          </a:solidFill>
                          <a:latin typeface="Lucida Sans"/>
                          <a:cs typeface="Lucida Sans"/>
                        </a:rPr>
                        <a:t>State </a:t>
                      </a:r>
                      <a:r>
                        <a:rPr sz="800" b="1" spc="-5" dirty="0">
                          <a:solidFill>
                            <a:srgbClr val="FFFFFF"/>
                          </a:solidFill>
                          <a:latin typeface="Lucida Sans"/>
                          <a:cs typeface="Lucida Sans"/>
                        </a:rPr>
                        <a:t>or</a:t>
                      </a:r>
                      <a:r>
                        <a:rPr sz="800" b="1" spc="-140" dirty="0">
                          <a:solidFill>
                            <a:srgbClr val="FFFFFF"/>
                          </a:solidFill>
                          <a:latin typeface="Lucida Sans"/>
                          <a:cs typeface="Lucida Sans"/>
                        </a:rPr>
                        <a:t> </a:t>
                      </a:r>
                      <a:r>
                        <a:rPr sz="800" b="1" spc="-5" dirty="0">
                          <a:solidFill>
                            <a:srgbClr val="FFFFFF"/>
                          </a:solidFill>
                          <a:latin typeface="Lucida Sans"/>
                          <a:cs typeface="Lucida Sans"/>
                        </a:rPr>
                        <a:t>Jurisdiction</a:t>
                      </a:r>
                      <a:endParaRPr sz="800">
                        <a:latin typeface="Lucida Sans"/>
                        <a:cs typeface="Lucida Sans"/>
                      </a:endParaRPr>
                    </a:p>
                  </a:txBody>
                  <a:tcPr marL="0" marR="0" marT="3175" marB="0">
                    <a:lnL w="19050">
                      <a:solidFill>
                        <a:srgbClr val="FFFFFF"/>
                      </a:solidFill>
                      <a:prstDash val="solid"/>
                    </a:lnL>
                    <a:solidFill>
                      <a:srgbClr val="005E6D"/>
                    </a:solidFill>
                  </a:tcPr>
                </a:tc>
                <a:extLst>
                  <a:ext uri="{0D108BD9-81ED-4DB2-BD59-A6C34878D82A}">
                    <a16:rowId xmlns:a16="http://schemas.microsoft.com/office/drawing/2014/main" val="10000"/>
                  </a:ext>
                </a:extLst>
              </a:tr>
              <a:tr h="223648">
                <a:tc>
                  <a:txBody>
                    <a:bodyPr/>
                    <a:lstStyle/>
                    <a:p>
                      <a:pPr>
                        <a:lnSpc>
                          <a:spcPct val="100000"/>
                        </a:lnSpc>
                      </a:pPr>
                      <a:endParaRPr sz="700">
                        <a:latin typeface="Times New Roman"/>
                        <a:cs typeface="Times New Roman"/>
                      </a:endParaRPr>
                    </a:p>
                  </a:txBody>
                  <a:tcPr marL="0" marR="0" marT="0" marB="0">
                    <a:lnB w="19050">
                      <a:solidFill>
                        <a:srgbClr val="FFFFFF"/>
                      </a:solidFill>
                      <a:prstDash val="solid"/>
                    </a:lnB>
                    <a:solidFill>
                      <a:srgbClr val="D7E3E7"/>
                    </a:solidFill>
                  </a:tcPr>
                </a:tc>
                <a:tc>
                  <a:txBody>
                    <a:bodyPr/>
                    <a:lstStyle/>
                    <a:p>
                      <a:pPr marL="3175" algn="ctr">
                        <a:lnSpc>
                          <a:spcPct val="100000"/>
                        </a:lnSpc>
                        <a:spcBef>
                          <a:spcPts val="334"/>
                        </a:spcBef>
                      </a:pPr>
                      <a:r>
                        <a:rPr sz="800" b="1" spc="45" dirty="0">
                          <a:solidFill>
                            <a:srgbClr val="231F20"/>
                          </a:solidFill>
                          <a:latin typeface="Arial"/>
                          <a:cs typeface="Arial"/>
                        </a:rPr>
                        <a:t>0.00-0.29</a:t>
                      </a:r>
                      <a:endParaRPr sz="800">
                        <a:latin typeface="Arial"/>
                        <a:cs typeface="Arial"/>
                      </a:endParaRPr>
                    </a:p>
                  </a:txBody>
                  <a:tcPr marL="0" marR="0" marT="42544" marB="0">
                    <a:solidFill>
                      <a:srgbClr val="FFFFFF"/>
                    </a:solidFill>
                  </a:tcPr>
                </a:tc>
                <a:tc>
                  <a:txBody>
                    <a:bodyPr/>
                    <a:lstStyle/>
                    <a:p>
                      <a:pPr marL="57785">
                        <a:lnSpc>
                          <a:spcPct val="100000"/>
                        </a:lnSpc>
                        <a:spcBef>
                          <a:spcPts val="334"/>
                        </a:spcBef>
                      </a:pPr>
                      <a:r>
                        <a:rPr sz="800" b="1" spc="-15" dirty="0">
                          <a:solidFill>
                            <a:srgbClr val="231F20"/>
                          </a:solidFill>
                          <a:latin typeface="Arial"/>
                          <a:cs typeface="Arial"/>
                        </a:rPr>
                        <a:t>IL, </a:t>
                      </a:r>
                      <a:r>
                        <a:rPr sz="800" b="1" dirty="0">
                          <a:solidFill>
                            <a:srgbClr val="231F20"/>
                          </a:solidFill>
                          <a:latin typeface="Arial"/>
                          <a:cs typeface="Arial"/>
                        </a:rPr>
                        <a:t>IN, MA, </a:t>
                      </a:r>
                      <a:r>
                        <a:rPr sz="800" b="1" spc="20" dirty="0">
                          <a:solidFill>
                            <a:srgbClr val="231F20"/>
                          </a:solidFill>
                          <a:latin typeface="Arial"/>
                          <a:cs typeface="Arial"/>
                        </a:rPr>
                        <a:t>MI, </a:t>
                      </a:r>
                      <a:r>
                        <a:rPr sz="800" b="1" spc="-30" dirty="0">
                          <a:solidFill>
                            <a:srgbClr val="231F20"/>
                          </a:solidFill>
                          <a:latin typeface="Arial"/>
                          <a:cs typeface="Arial"/>
                        </a:rPr>
                        <a:t>PA,</a:t>
                      </a:r>
                      <a:r>
                        <a:rPr sz="800" b="1" spc="-25" dirty="0">
                          <a:solidFill>
                            <a:srgbClr val="231F20"/>
                          </a:solidFill>
                          <a:latin typeface="Arial"/>
                          <a:cs typeface="Arial"/>
                        </a:rPr>
                        <a:t> </a:t>
                      </a:r>
                      <a:r>
                        <a:rPr sz="800" b="1" spc="-35" dirty="0">
                          <a:solidFill>
                            <a:srgbClr val="231F20"/>
                          </a:solidFill>
                          <a:latin typeface="Arial"/>
                          <a:cs typeface="Arial"/>
                        </a:rPr>
                        <a:t>VA</a:t>
                      </a:r>
                      <a:endParaRPr sz="800">
                        <a:latin typeface="Arial"/>
                        <a:cs typeface="Arial"/>
                      </a:endParaRPr>
                    </a:p>
                  </a:txBody>
                  <a:tcPr marL="0" marR="0" marT="42544" marB="0">
                    <a:solidFill>
                      <a:srgbClr val="FFFFFF"/>
                    </a:solidFill>
                  </a:tcPr>
                </a:tc>
                <a:extLst>
                  <a:ext uri="{0D108BD9-81ED-4DB2-BD59-A6C34878D82A}">
                    <a16:rowId xmlns:a16="http://schemas.microsoft.com/office/drawing/2014/main" val="10001"/>
                  </a:ext>
                </a:extLst>
              </a:tr>
              <a:tr h="233170">
                <a:tc>
                  <a:txBody>
                    <a:bodyPr/>
                    <a:lstStyle/>
                    <a:p>
                      <a:pPr>
                        <a:lnSpc>
                          <a:spcPct val="100000"/>
                        </a:lnSpc>
                      </a:pPr>
                      <a:endParaRPr sz="7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4A909B"/>
                    </a:solidFill>
                  </a:tcPr>
                </a:tc>
                <a:tc>
                  <a:txBody>
                    <a:bodyPr/>
                    <a:lstStyle/>
                    <a:p>
                      <a:pPr marL="3175" algn="ctr">
                        <a:lnSpc>
                          <a:spcPct val="100000"/>
                        </a:lnSpc>
                        <a:spcBef>
                          <a:spcPts val="409"/>
                        </a:spcBef>
                      </a:pPr>
                      <a:r>
                        <a:rPr sz="800" b="1" spc="45" dirty="0">
                          <a:solidFill>
                            <a:srgbClr val="231F20"/>
                          </a:solidFill>
                          <a:latin typeface="Arial"/>
                          <a:cs typeface="Arial"/>
                        </a:rPr>
                        <a:t>0.30-0.40</a:t>
                      </a:r>
                      <a:endParaRPr sz="800">
                        <a:latin typeface="Arial"/>
                        <a:cs typeface="Arial"/>
                      </a:endParaRPr>
                    </a:p>
                  </a:txBody>
                  <a:tcPr marL="0" marR="0" marT="52069" marB="0">
                    <a:lnL w="19050">
                      <a:solidFill>
                        <a:srgbClr val="FFFFFF"/>
                      </a:solidFill>
                      <a:prstDash val="solid"/>
                    </a:lnL>
                    <a:lnR w="19050">
                      <a:solidFill>
                        <a:srgbClr val="FFFFFF"/>
                      </a:solidFill>
                      <a:prstDash val="solid"/>
                    </a:lnR>
                    <a:lnB w="19050">
                      <a:solidFill>
                        <a:srgbClr val="FFFFFF"/>
                      </a:solidFill>
                      <a:prstDash val="solid"/>
                    </a:lnB>
                    <a:solidFill>
                      <a:srgbClr val="E5EEF0"/>
                    </a:solidFill>
                  </a:tcPr>
                </a:tc>
                <a:tc>
                  <a:txBody>
                    <a:bodyPr/>
                    <a:lstStyle/>
                    <a:p>
                      <a:pPr marL="57785">
                        <a:lnSpc>
                          <a:spcPct val="100000"/>
                        </a:lnSpc>
                        <a:spcBef>
                          <a:spcPts val="409"/>
                        </a:spcBef>
                      </a:pPr>
                      <a:r>
                        <a:rPr sz="800" b="1" spc="-25" dirty="0">
                          <a:solidFill>
                            <a:srgbClr val="231F20"/>
                          </a:solidFill>
                          <a:latin typeface="Arial"/>
                          <a:cs typeface="Arial"/>
                        </a:rPr>
                        <a:t>AZ, </a:t>
                      </a:r>
                      <a:r>
                        <a:rPr sz="800" b="1" spc="-40" dirty="0">
                          <a:solidFill>
                            <a:srgbClr val="231F20"/>
                          </a:solidFill>
                          <a:latin typeface="Arial"/>
                          <a:cs typeface="Arial"/>
                        </a:rPr>
                        <a:t>GA, </a:t>
                      </a:r>
                      <a:r>
                        <a:rPr sz="800" b="1" spc="-20" dirty="0">
                          <a:solidFill>
                            <a:srgbClr val="231F20"/>
                          </a:solidFill>
                          <a:latin typeface="Arial"/>
                          <a:cs typeface="Arial"/>
                        </a:rPr>
                        <a:t>NC, </a:t>
                      </a:r>
                      <a:r>
                        <a:rPr sz="800" b="1" spc="-30" dirty="0">
                          <a:solidFill>
                            <a:srgbClr val="231F20"/>
                          </a:solidFill>
                          <a:latin typeface="Arial"/>
                          <a:cs typeface="Arial"/>
                        </a:rPr>
                        <a:t>NJ,</a:t>
                      </a:r>
                      <a:r>
                        <a:rPr sz="800" b="1" spc="70" dirty="0">
                          <a:solidFill>
                            <a:srgbClr val="231F20"/>
                          </a:solidFill>
                          <a:latin typeface="Arial"/>
                          <a:cs typeface="Arial"/>
                        </a:rPr>
                        <a:t> </a:t>
                      </a:r>
                      <a:r>
                        <a:rPr sz="800" b="1" spc="-5" dirty="0">
                          <a:solidFill>
                            <a:srgbClr val="231F20"/>
                          </a:solidFill>
                          <a:latin typeface="Arial"/>
                          <a:cs typeface="Arial"/>
                        </a:rPr>
                        <a:t>OH</a:t>
                      </a:r>
                      <a:endParaRPr sz="800">
                        <a:latin typeface="Arial"/>
                        <a:cs typeface="Arial"/>
                      </a:endParaRPr>
                    </a:p>
                  </a:txBody>
                  <a:tcPr marL="0" marR="0" marT="52069" marB="0">
                    <a:lnL w="19050">
                      <a:solidFill>
                        <a:srgbClr val="FFFFFF"/>
                      </a:solidFill>
                      <a:prstDash val="solid"/>
                    </a:lnL>
                    <a:lnB w="19050">
                      <a:solidFill>
                        <a:srgbClr val="FFFFFF"/>
                      </a:solidFill>
                      <a:prstDash val="solid"/>
                    </a:lnB>
                    <a:solidFill>
                      <a:srgbClr val="E5EEF0"/>
                    </a:solidFill>
                  </a:tcPr>
                </a:tc>
                <a:extLst>
                  <a:ext uri="{0D108BD9-81ED-4DB2-BD59-A6C34878D82A}">
                    <a16:rowId xmlns:a16="http://schemas.microsoft.com/office/drawing/2014/main" val="10002"/>
                  </a:ext>
                </a:extLst>
              </a:tr>
              <a:tr h="233171">
                <a:tc>
                  <a:txBody>
                    <a:bodyPr/>
                    <a:lstStyle/>
                    <a:p>
                      <a:pPr>
                        <a:lnSpc>
                          <a:spcPct val="100000"/>
                        </a:lnSpc>
                      </a:pPr>
                      <a:endParaRPr sz="700">
                        <a:latin typeface="Times New Roman"/>
                        <a:cs typeface="Times New Roman"/>
                      </a:endParaRPr>
                    </a:p>
                  </a:txBody>
                  <a:tcPr marL="0" marR="0" marT="0" marB="0">
                    <a:lnT w="19050">
                      <a:solidFill>
                        <a:srgbClr val="FFFFFF"/>
                      </a:solidFill>
                      <a:prstDash val="solid"/>
                    </a:lnT>
                    <a:lnB w="19050">
                      <a:solidFill>
                        <a:srgbClr val="FFFFFF"/>
                      </a:solidFill>
                      <a:prstDash val="solid"/>
                    </a:lnB>
                    <a:solidFill>
                      <a:srgbClr val="135E6D"/>
                    </a:solidFill>
                  </a:tcPr>
                </a:tc>
                <a:tc>
                  <a:txBody>
                    <a:bodyPr/>
                    <a:lstStyle/>
                    <a:p>
                      <a:pPr marL="3175" algn="ctr">
                        <a:lnSpc>
                          <a:spcPct val="100000"/>
                        </a:lnSpc>
                        <a:spcBef>
                          <a:spcPts val="409"/>
                        </a:spcBef>
                      </a:pPr>
                      <a:r>
                        <a:rPr sz="800" b="1" spc="45" dirty="0">
                          <a:solidFill>
                            <a:srgbClr val="231F20"/>
                          </a:solidFill>
                          <a:latin typeface="Arial"/>
                          <a:cs typeface="Arial"/>
                        </a:rPr>
                        <a:t>0.41-0.54</a:t>
                      </a:r>
                      <a:endParaRPr sz="800">
                        <a:latin typeface="Arial"/>
                        <a:cs typeface="Arial"/>
                      </a:endParaRPr>
                    </a:p>
                  </a:txBody>
                  <a:tcPr marL="0" marR="0" marT="52069" marB="0">
                    <a:lnT w="19050" cap="flat" cmpd="sng" algn="ctr">
                      <a:solidFill>
                        <a:srgbClr val="FFFFFF"/>
                      </a:solidFill>
                      <a:prstDash val="solid"/>
                      <a:round/>
                      <a:headEnd type="none" w="med" len="med"/>
                      <a:tailEnd type="none" w="med" len="med"/>
                    </a:lnT>
                    <a:solidFill>
                      <a:srgbClr val="FFFFFF"/>
                    </a:solidFill>
                  </a:tcPr>
                </a:tc>
                <a:tc>
                  <a:txBody>
                    <a:bodyPr/>
                    <a:lstStyle/>
                    <a:p>
                      <a:pPr marL="57785">
                        <a:lnSpc>
                          <a:spcPct val="100000"/>
                        </a:lnSpc>
                        <a:spcBef>
                          <a:spcPts val="409"/>
                        </a:spcBef>
                      </a:pPr>
                      <a:r>
                        <a:rPr sz="800" b="1" spc="-35" dirty="0">
                          <a:solidFill>
                            <a:srgbClr val="231F20"/>
                          </a:solidFill>
                          <a:latin typeface="Arial"/>
                          <a:cs typeface="Arial"/>
                        </a:rPr>
                        <a:t>CO, </a:t>
                      </a:r>
                      <a:r>
                        <a:rPr sz="800" b="1" spc="-25" dirty="0">
                          <a:solidFill>
                            <a:srgbClr val="231F20"/>
                          </a:solidFill>
                          <a:latin typeface="Arial"/>
                          <a:cs typeface="Arial"/>
                        </a:rPr>
                        <a:t>FL, </a:t>
                      </a:r>
                      <a:r>
                        <a:rPr sz="800" b="1" dirty="0">
                          <a:solidFill>
                            <a:srgbClr val="231F20"/>
                          </a:solidFill>
                          <a:latin typeface="Arial"/>
                          <a:cs typeface="Arial"/>
                        </a:rPr>
                        <a:t>MD, </a:t>
                      </a:r>
                      <a:r>
                        <a:rPr sz="800" b="1" spc="-30" dirty="0">
                          <a:solidFill>
                            <a:srgbClr val="231F20"/>
                          </a:solidFill>
                          <a:latin typeface="Arial"/>
                          <a:cs typeface="Arial"/>
                        </a:rPr>
                        <a:t>NY, </a:t>
                      </a:r>
                      <a:r>
                        <a:rPr sz="800" b="1" spc="-20" dirty="0">
                          <a:solidFill>
                            <a:srgbClr val="231F20"/>
                          </a:solidFill>
                          <a:latin typeface="Arial"/>
                          <a:cs typeface="Arial"/>
                        </a:rPr>
                        <a:t>TX,</a:t>
                      </a:r>
                      <a:r>
                        <a:rPr sz="800" b="1" spc="-60" dirty="0">
                          <a:solidFill>
                            <a:srgbClr val="231F20"/>
                          </a:solidFill>
                          <a:latin typeface="Arial"/>
                          <a:cs typeface="Arial"/>
                        </a:rPr>
                        <a:t> </a:t>
                      </a:r>
                      <a:r>
                        <a:rPr sz="800" b="1" spc="20" dirty="0">
                          <a:solidFill>
                            <a:srgbClr val="231F20"/>
                          </a:solidFill>
                          <a:latin typeface="Arial"/>
                          <a:cs typeface="Arial"/>
                        </a:rPr>
                        <a:t>WA</a:t>
                      </a:r>
                      <a:endParaRPr sz="800">
                        <a:latin typeface="Arial"/>
                        <a:cs typeface="Arial"/>
                      </a:endParaRPr>
                    </a:p>
                  </a:txBody>
                  <a:tcPr marL="0" marR="0" marT="52069" marB="0">
                    <a:lnT w="19050" cap="flat" cmpd="sng" algn="ctr">
                      <a:solidFill>
                        <a:srgbClr val="FFFFFF"/>
                      </a:solidFill>
                      <a:prstDash val="solid"/>
                      <a:round/>
                      <a:headEnd type="none" w="med" len="med"/>
                      <a:tailEnd type="none" w="med" len="med"/>
                    </a:lnT>
                    <a:solidFill>
                      <a:srgbClr val="FFFFFF"/>
                    </a:solidFill>
                  </a:tcPr>
                </a:tc>
                <a:extLst>
                  <a:ext uri="{0D108BD9-81ED-4DB2-BD59-A6C34878D82A}">
                    <a16:rowId xmlns:a16="http://schemas.microsoft.com/office/drawing/2014/main" val="10003"/>
                  </a:ext>
                </a:extLst>
              </a:tr>
              <a:tr h="233171">
                <a:tc>
                  <a:txBody>
                    <a:bodyPr/>
                    <a:lstStyle/>
                    <a:p>
                      <a:pPr>
                        <a:lnSpc>
                          <a:spcPct val="100000"/>
                        </a:lnSpc>
                      </a:pPr>
                      <a:endParaRPr sz="7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0D414D"/>
                    </a:solidFill>
                  </a:tcPr>
                </a:tc>
                <a:tc>
                  <a:txBody>
                    <a:bodyPr/>
                    <a:lstStyle/>
                    <a:p>
                      <a:pPr marL="3175" algn="ctr">
                        <a:lnSpc>
                          <a:spcPct val="100000"/>
                        </a:lnSpc>
                        <a:spcBef>
                          <a:spcPts val="409"/>
                        </a:spcBef>
                      </a:pPr>
                      <a:r>
                        <a:rPr sz="800" b="1" spc="45" dirty="0">
                          <a:solidFill>
                            <a:srgbClr val="231F20"/>
                          </a:solidFill>
                          <a:latin typeface="Arial"/>
                          <a:cs typeface="Arial"/>
                        </a:rPr>
                        <a:t>0.55-0.77</a:t>
                      </a:r>
                      <a:endParaRPr sz="800">
                        <a:latin typeface="Arial"/>
                        <a:cs typeface="Arial"/>
                      </a:endParaRPr>
                    </a:p>
                  </a:txBody>
                  <a:tcPr marL="0" marR="0" marT="52069" marB="0">
                    <a:lnL w="19050">
                      <a:solidFill>
                        <a:srgbClr val="FFFFFF"/>
                      </a:solidFill>
                      <a:prstDash val="solid"/>
                    </a:lnL>
                    <a:lnR w="19050">
                      <a:solidFill>
                        <a:srgbClr val="FFFFFF"/>
                      </a:solidFill>
                      <a:prstDash val="solid"/>
                    </a:lnR>
                    <a:lnB w="19050">
                      <a:solidFill>
                        <a:srgbClr val="FFFFFF"/>
                      </a:solidFill>
                      <a:prstDash val="solid"/>
                    </a:lnB>
                    <a:solidFill>
                      <a:srgbClr val="E5EEF0"/>
                    </a:solidFill>
                  </a:tcPr>
                </a:tc>
                <a:tc>
                  <a:txBody>
                    <a:bodyPr/>
                    <a:lstStyle/>
                    <a:p>
                      <a:pPr marL="57785">
                        <a:lnSpc>
                          <a:spcPct val="100000"/>
                        </a:lnSpc>
                        <a:spcBef>
                          <a:spcPts val="409"/>
                        </a:spcBef>
                      </a:pPr>
                      <a:r>
                        <a:rPr sz="800" b="1" spc="-40" dirty="0">
                          <a:solidFill>
                            <a:srgbClr val="231F20"/>
                          </a:solidFill>
                          <a:latin typeface="Arial"/>
                          <a:cs typeface="Arial"/>
                        </a:rPr>
                        <a:t>CA, </a:t>
                      </a:r>
                      <a:r>
                        <a:rPr sz="800" b="1" spc="-45" dirty="0">
                          <a:solidFill>
                            <a:srgbClr val="231F20"/>
                          </a:solidFill>
                          <a:latin typeface="Arial"/>
                          <a:cs typeface="Arial"/>
                        </a:rPr>
                        <a:t>KY, </a:t>
                      </a:r>
                      <a:r>
                        <a:rPr sz="800" b="1" spc="-40" dirty="0">
                          <a:solidFill>
                            <a:srgbClr val="231F20"/>
                          </a:solidFill>
                          <a:latin typeface="Arial"/>
                          <a:cs typeface="Arial"/>
                        </a:rPr>
                        <a:t>LA, </a:t>
                      </a:r>
                      <a:r>
                        <a:rPr sz="800" b="1" spc="15" dirty="0">
                          <a:solidFill>
                            <a:srgbClr val="231F20"/>
                          </a:solidFill>
                          <a:latin typeface="Arial"/>
                          <a:cs typeface="Arial"/>
                        </a:rPr>
                        <a:t>MN,</a:t>
                      </a:r>
                      <a:r>
                        <a:rPr sz="800" b="1" spc="-70" dirty="0">
                          <a:solidFill>
                            <a:srgbClr val="231F20"/>
                          </a:solidFill>
                          <a:latin typeface="Arial"/>
                          <a:cs typeface="Arial"/>
                        </a:rPr>
                        <a:t> </a:t>
                      </a:r>
                      <a:r>
                        <a:rPr sz="800" b="1" spc="35" dirty="0">
                          <a:solidFill>
                            <a:srgbClr val="231F20"/>
                          </a:solidFill>
                          <a:latin typeface="Arial"/>
                          <a:cs typeface="Arial"/>
                        </a:rPr>
                        <a:t>MS</a:t>
                      </a:r>
                      <a:endParaRPr sz="800">
                        <a:latin typeface="Arial"/>
                        <a:cs typeface="Arial"/>
                      </a:endParaRPr>
                    </a:p>
                  </a:txBody>
                  <a:tcPr marL="0" marR="0" marT="52069" marB="0">
                    <a:lnL w="19050">
                      <a:solidFill>
                        <a:srgbClr val="FFFFFF"/>
                      </a:solidFill>
                      <a:prstDash val="solid"/>
                    </a:lnL>
                    <a:lnB w="19050">
                      <a:solidFill>
                        <a:srgbClr val="FFFFFF"/>
                      </a:solidFill>
                      <a:prstDash val="solid"/>
                    </a:lnB>
                    <a:solidFill>
                      <a:srgbClr val="E5EEF0"/>
                    </a:solidFill>
                  </a:tcPr>
                </a:tc>
                <a:extLst>
                  <a:ext uri="{0D108BD9-81ED-4DB2-BD59-A6C34878D82A}">
                    <a16:rowId xmlns:a16="http://schemas.microsoft.com/office/drawing/2014/main" val="10004"/>
                  </a:ext>
                </a:extLst>
              </a:tr>
              <a:tr h="233172">
                <a:tc>
                  <a:txBody>
                    <a:bodyPr/>
                    <a:lstStyle/>
                    <a:p>
                      <a:pPr>
                        <a:lnSpc>
                          <a:spcPct val="100000"/>
                        </a:lnSpc>
                      </a:pPr>
                      <a:endParaRPr sz="700">
                        <a:latin typeface="Times New Roman"/>
                        <a:cs typeface="Times New Roman"/>
                      </a:endParaRPr>
                    </a:p>
                  </a:txBody>
                  <a:tcPr marL="0" marR="0" marT="0" marB="0">
                    <a:lnT w="19050">
                      <a:solidFill>
                        <a:srgbClr val="FFFFFF"/>
                      </a:solidFill>
                      <a:prstDash val="solid"/>
                    </a:lnT>
                    <a:lnB w="19050">
                      <a:solidFill>
                        <a:srgbClr val="FFFFFF"/>
                      </a:solidFill>
                      <a:prstDash val="solid"/>
                    </a:lnB>
                    <a:solidFill>
                      <a:srgbClr val="09242C"/>
                    </a:solidFill>
                  </a:tcPr>
                </a:tc>
                <a:tc>
                  <a:txBody>
                    <a:bodyPr/>
                    <a:lstStyle/>
                    <a:p>
                      <a:pPr marL="3175" algn="ctr">
                        <a:lnSpc>
                          <a:spcPct val="100000"/>
                        </a:lnSpc>
                        <a:spcBef>
                          <a:spcPts val="409"/>
                        </a:spcBef>
                      </a:pPr>
                      <a:r>
                        <a:rPr sz="800" b="1" spc="45" dirty="0">
                          <a:solidFill>
                            <a:srgbClr val="231F20"/>
                          </a:solidFill>
                          <a:latin typeface="Arial"/>
                          <a:cs typeface="Arial"/>
                        </a:rPr>
                        <a:t>0.78-1.17</a:t>
                      </a:r>
                      <a:endParaRPr sz="800">
                        <a:latin typeface="Arial"/>
                        <a:cs typeface="Arial"/>
                      </a:endParaRPr>
                    </a:p>
                  </a:txBody>
                  <a:tcPr marL="0" marR="0" marT="52069" marB="0">
                    <a:lnT w="19050" cap="flat" cmpd="sng" algn="ctr">
                      <a:solidFill>
                        <a:srgbClr val="FFFFFF"/>
                      </a:solidFill>
                      <a:prstDash val="solid"/>
                      <a:round/>
                      <a:headEnd type="none" w="med" len="med"/>
                      <a:tailEnd type="none" w="med" len="med"/>
                    </a:lnT>
                    <a:solidFill>
                      <a:srgbClr val="FFFFFF"/>
                    </a:solidFill>
                  </a:tcPr>
                </a:tc>
                <a:tc>
                  <a:txBody>
                    <a:bodyPr/>
                    <a:lstStyle/>
                    <a:p>
                      <a:pPr marL="57785">
                        <a:lnSpc>
                          <a:spcPct val="100000"/>
                        </a:lnSpc>
                        <a:spcBef>
                          <a:spcPts val="409"/>
                        </a:spcBef>
                      </a:pPr>
                      <a:r>
                        <a:rPr sz="800" b="1" dirty="0">
                          <a:solidFill>
                            <a:srgbClr val="231F20"/>
                          </a:solidFill>
                          <a:latin typeface="Arial"/>
                          <a:cs typeface="Arial"/>
                        </a:rPr>
                        <a:t>HI, </a:t>
                      </a:r>
                      <a:r>
                        <a:rPr sz="800" b="1" spc="-20" dirty="0">
                          <a:solidFill>
                            <a:srgbClr val="231F20"/>
                          </a:solidFill>
                          <a:latin typeface="Arial"/>
                          <a:cs typeface="Arial"/>
                        </a:rPr>
                        <a:t>OK, </a:t>
                      </a:r>
                      <a:r>
                        <a:rPr sz="800" b="1" spc="-10" dirty="0">
                          <a:solidFill>
                            <a:srgbClr val="231F20"/>
                          </a:solidFill>
                          <a:latin typeface="Arial"/>
                          <a:cs typeface="Arial"/>
                        </a:rPr>
                        <a:t>OR,</a:t>
                      </a:r>
                      <a:r>
                        <a:rPr sz="800" b="1" spc="-45" dirty="0">
                          <a:solidFill>
                            <a:srgbClr val="231F20"/>
                          </a:solidFill>
                          <a:latin typeface="Arial"/>
                          <a:cs typeface="Arial"/>
                        </a:rPr>
                        <a:t> </a:t>
                      </a:r>
                      <a:r>
                        <a:rPr sz="800" b="1" spc="-15" dirty="0">
                          <a:solidFill>
                            <a:srgbClr val="231F20"/>
                          </a:solidFill>
                          <a:latin typeface="Arial"/>
                          <a:cs typeface="Arial"/>
                        </a:rPr>
                        <a:t>TN</a:t>
                      </a:r>
                      <a:endParaRPr sz="800">
                        <a:latin typeface="Arial"/>
                        <a:cs typeface="Arial"/>
                      </a:endParaRPr>
                    </a:p>
                  </a:txBody>
                  <a:tcPr marL="0" marR="0" marT="52069" marB="0">
                    <a:lnT w="19050" cap="flat" cmpd="sng" algn="ctr">
                      <a:solidFill>
                        <a:srgbClr val="FFFFFF"/>
                      </a:solidFill>
                      <a:prstDash val="solid"/>
                      <a:round/>
                      <a:headEnd type="none" w="med" len="med"/>
                      <a:tailEnd type="none" w="med" len="med"/>
                    </a:lnT>
                    <a:solidFill>
                      <a:srgbClr val="FFFFFF"/>
                    </a:solidFill>
                  </a:tcPr>
                </a:tc>
                <a:extLst>
                  <a:ext uri="{0D108BD9-81ED-4DB2-BD59-A6C34878D82A}">
                    <a16:rowId xmlns:a16="http://schemas.microsoft.com/office/drawing/2014/main" val="10005"/>
                  </a:ext>
                </a:extLst>
              </a:tr>
              <a:tr h="539242">
                <a:tc>
                  <a:txBody>
                    <a:bodyPr/>
                    <a:lstStyle/>
                    <a:p>
                      <a:pPr>
                        <a:lnSpc>
                          <a:spcPct val="100000"/>
                        </a:lnSpc>
                      </a:pPr>
                      <a:endParaRPr sz="700">
                        <a:latin typeface="Times New Roman"/>
                        <a:cs typeface="Times New Roman"/>
                      </a:endParaRPr>
                    </a:p>
                  </a:txBody>
                  <a:tcPr marL="0" marR="0" marT="0" marB="0">
                    <a:lnR w="19050">
                      <a:solidFill>
                        <a:srgbClr val="FFFFFF"/>
                      </a:solidFill>
                      <a:prstDash val="solid"/>
                    </a:lnR>
                    <a:lnT w="19050">
                      <a:solidFill>
                        <a:srgbClr val="FFFFFF"/>
                      </a:solidFill>
                      <a:prstDash val="solid"/>
                    </a:lnT>
                    <a:solidFill>
                      <a:srgbClr val="767678"/>
                    </a:solidFill>
                  </a:tcPr>
                </a:tc>
                <a:tc>
                  <a:txBody>
                    <a:bodyPr/>
                    <a:lstStyle/>
                    <a:p>
                      <a:pPr>
                        <a:lnSpc>
                          <a:spcPct val="100000"/>
                        </a:lnSpc>
                      </a:pPr>
                      <a:endParaRPr sz="900">
                        <a:latin typeface="Times New Roman"/>
                        <a:cs typeface="Times New Roman"/>
                      </a:endParaRPr>
                    </a:p>
                    <a:p>
                      <a:pPr marL="3175" algn="ctr">
                        <a:lnSpc>
                          <a:spcPct val="100000"/>
                        </a:lnSpc>
                        <a:spcBef>
                          <a:spcPts val="625"/>
                        </a:spcBef>
                      </a:pPr>
                      <a:r>
                        <a:rPr sz="800" b="1" spc="-5" dirty="0">
                          <a:solidFill>
                            <a:srgbClr val="231F20"/>
                          </a:solidFill>
                          <a:latin typeface="Arial"/>
                          <a:cs typeface="Arial"/>
                        </a:rPr>
                        <a:t>UR</a:t>
                      </a:r>
                      <a:endParaRPr sz="800">
                        <a:latin typeface="Arial"/>
                        <a:cs typeface="Arial"/>
                      </a:endParaRPr>
                    </a:p>
                  </a:txBody>
                  <a:tcPr marL="0" marR="0" marT="0" marB="0">
                    <a:lnL w="19050">
                      <a:solidFill>
                        <a:srgbClr val="FFFFFF"/>
                      </a:solidFill>
                      <a:prstDash val="solid"/>
                    </a:lnL>
                    <a:lnR w="19050">
                      <a:solidFill>
                        <a:srgbClr val="FFFFFF"/>
                      </a:solidFill>
                      <a:prstDash val="solid"/>
                    </a:lnR>
                    <a:solidFill>
                      <a:srgbClr val="E5EEF0"/>
                    </a:solidFill>
                  </a:tcPr>
                </a:tc>
                <a:tc>
                  <a:txBody>
                    <a:bodyPr/>
                    <a:lstStyle/>
                    <a:p>
                      <a:pPr marL="57785">
                        <a:lnSpc>
                          <a:spcPct val="100000"/>
                        </a:lnSpc>
                        <a:spcBef>
                          <a:spcPts val="515"/>
                        </a:spcBef>
                      </a:pPr>
                      <a:r>
                        <a:rPr sz="800" b="1" spc="-40" dirty="0">
                          <a:solidFill>
                            <a:srgbClr val="231F20"/>
                          </a:solidFill>
                          <a:latin typeface="Arial"/>
                          <a:cs typeface="Arial"/>
                        </a:rPr>
                        <a:t>AK, AL, </a:t>
                      </a:r>
                      <a:r>
                        <a:rPr sz="800" b="1" spc="-25" dirty="0">
                          <a:solidFill>
                            <a:srgbClr val="231F20"/>
                          </a:solidFill>
                          <a:latin typeface="Arial"/>
                          <a:cs typeface="Arial"/>
                        </a:rPr>
                        <a:t>AR, </a:t>
                      </a:r>
                      <a:r>
                        <a:rPr sz="800" b="1" spc="-45" dirty="0">
                          <a:solidFill>
                            <a:srgbClr val="231F20"/>
                          </a:solidFill>
                          <a:latin typeface="Arial"/>
                          <a:cs typeface="Arial"/>
                        </a:rPr>
                        <a:t>CT, </a:t>
                      </a:r>
                      <a:r>
                        <a:rPr sz="800" b="1" spc="-30" dirty="0">
                          <a:solidFill>
                            <a:srgbClr val="231F20"/>
                          </a:solidFill>
                          <a:latin typeface="Arial"/>
                          <a:cs typeface="Arial"/>
                        </a:rPr>
                        <a:t>DC, </a:t>
                      </a:r>
                      <a:r>
                        <a:rPr sz="800" b="1" spc="-20" dirty="0">
                          <a:solidFill>
                            <a:srgbClr val="231F20"/>
                          </a:solidFill>
                          <a:latin typeface="Arial"/>
                          <a:cs typeface="Arial"/>
                        </a:rPr>
                        <a:t>DE, IA, </a:t>
                      </a:r>
                      <a:r>
                        <a:rPr sz="800" b="1" spc="-10" dirty="0">
                          <a:solidFill>
                            <a:srgbClr val="231F20"/>
                          </a:solidFill>
                          <a:latin typeface="Arial"/>
                          <a:cs typeface="Arial"/>
                        </a:rPr>
                        <a:t>ID, </a:t>
                      </a:r>
                      <a:r>
                        <a:rPr sz="800" b="1" spc="-25" dirty="0">
                          <a:solidFill>
                            <a:srgbClr val="231F20"/>
                          </a:solidFill>
                          <a:latin typeface="Arial"/>
                          <a:cs typeface="Arial"/>
                        </a:rPr>
                        <a:t>KS,</a:t>
                      </a:r>
                      <a:r>
                        <a:rPr sz="800" b="1" spc="-55" dirty="0">
                          <a:solidFill>
                            <a:srgbClr val="231F20"/>
                          </a:solidFill>
                          <a:latin typeface="Arial"/>
                          <a:cs typeface="Arial"/>
                        </a:rPr>
                        <a:t> </a:t>
                      </a:r>
                      <a:r>
                        <a:rPr sz="800" b="1" spc="15" dirty="0">
                          <a:solidFill>
                            <a:srgbClr val="231F20"/>
                          </a:solidFill>
                          <a:latin typeface="Arial"/>
                          <a:cs typeface="Arial"/>
                        </a:rPr>
                        <a:t>ME,</a:t>
                      </a:r>
                      <a:endParaRPr sz="800">
                        <a:latin typeface="Arial"/>
                        <a:cs typeface="Arial"/>
                      </a:endParaRPr>
                    </a:p>
                    <a:p>
                      <a:pPr marL="57785">
                        <a:lnSpc>
                          <a:spcPct val="100000"/>
                        </a:lnSpc>
                        <a:spcBef>
                          <a:spcPts val="50"/>
                        </a:spcBef>
                      </a:pPr>
                      <a:r>
                        <a:rPr sz="800" b="1" dirty="0">
                          <a:solidFill>
                            <a:srgbClr val="231F20"/>
                          </a:solidFill>
                          <a:latin typeface="Arial"/>
                          <a:cs typeface="Arial"/>
                        </a:rPr>
                        <a:t>MO, </a:t>
                      </a:r>
                      <a:r>
                        <a:rPr sz="800" b="1" spc="-10" dirty="0">
                          <a:solidFill>
                            <a:srgbClr val="231F20"/>
                          </a:solidFill>
                          <a:latin typeface="Arial"/>
                          <a:cs typeface="Arial"/>
                        </a:rPr>
                        <a:t>MT, </a:t>
                      </a:r>
                      <a:r>
                        <a:rPr sz="800" b="1" spc="-15" dirty="0">
                          <a:solidFill>
                            <a:srgbClr val="231F20"/>
                          </a:solidFill>
                          <a:latin typeface="Arial"/>
                          <a:cs typeface="Arial"/>
                        </a:rPr>
                        <a:t>ND, </a:t>
                      </a:r>
                      <a:r>
                        <a:rPr sz="800" b="1" spc="-10" dirty="0">
                          <a:solidFill>
                            <a:srgbClr val="231F20"/>
                          </a:solidFill>
                          <a:latin typeface="Arial"/>
                          <a:cs typeface="Arial"/>
                        </a:rPr>
                        <a:t>NE, </a:t>
                      </a:r>
                      <a:r>
                        <a:rPr sz="800" b="1" spc="-5" dirty="0">
                          <a:solidFill>
                            <a:srgbClr val="231F20"/>
                          </a:solidFill>
                          <a:latin typeface="Arial"/>
                          <a:cs typeface="Arial"/>
                        </a:rPr>
                        <a:t>NH, </a:t>
                      </a:r>
                      <a:r>
                        <a:rPr sz="800" b="1" spc="15" dirty="0">
                          <a:solidFill>
                            <a:srgbClr val="231F20"/>
                          </a:solidFill>
                          <a:latin typeface="Arial"/>
                          <a:cs typeface="Arial"/>
                        </a:rPr>
                        <a:t>NM, </a:t>
                      </a:r>
                      <a:r>
                        <a:rPr sz="800" b="1" spc="-20" dirty="0">
                          <a:solidFill>
                            <a:srgbClr val="231F20"/>
                          </a:solidFill>
                          <a:latin typeface="Arial"/>
                          <a:cs typeface="Arial"/>
                        </a:rPr>
                        <a:t>NV, </a:t>
                      </a:r>
                      <a:r>
                        <a:rPr sz="800" b="1" spc="-10" dirty="0">
                          <a:solidFill>
                            <a:srgbClr val="231F20"/>
                          </a:solidFill>
                          <a:latin typeface="Arial"/>
                          <a:cs typeface="Arial"/>
                        </a:rPr>
                        <a:t>RI,</a:t>
                      </a:r>
                      <a:r>
                        <a:rPr sz="800" b="1" spc="-85" dirty="0">
                          <a:solidFill>
                            <a:srgbClr val="231F20"/>
                          </a:solidFill>
                          <a:latin typeface="Arial"/>
                          <a:cs typeface="Arial"/>
                        </a:rPr>
                        <a:t> </a:t>
                      </a:r>
                      <a:r>
                        <a:rPr sz="800" b="1" spc="-40" dirty="0">
                          <a:solidFill>
                            <a:srgbClr val="231F20"/>
                          </a:solidFill>
                          <a:latin typeface="Arial"/>
                          <a:cs typeface="Arial"/>
                        </a:rPr>
                        <a:t>SC,</a:t>
                      </a:r>
                      <a:endParaRPr sz="800">
                        <a:latin typeface="Arial"/>
                        <a:cs typeface="Arial"/>
                      </a:endParaRPr>
                    </a:p>
                    <a:p>
                      <a:pPr marL="57785">
                        <a:lnSpc>
                          <a:spcPct val="100000"/>
                        </a:lnSpc>
                        <a:spcBef>
                          <a:spcPts val="140"/>
                        </a:spcBef>
                      </a:pPr>
                      <a:r>
                        <a:rPr sz="800" b="1" spc="-25" dirty="0">
                          <a:solidFill>
                            <a:srgbClr val="231F20"/>
                          </a:solidFill>
                          <a:latin typeface="Arial"/>
                          <a:cs typeface="Arial"/>
                        </a:rPr>
                        <a:t>SD, </a:t>
                      </a:r>
                      <a:r>
                        <a:rPr sz="800" b="1" spc="-30" dirty="0">
                          <a:solidFill>
                            <a:srgbClr val="231F20"/>
                          </a:solidFill>
                          <a:latin typeface="Arial"/>
                          <a:cs typeface="Arial"/>
                        </a:rPr>
                        <a:t>UT, VT, </a:t>
                      </a:r>
                      <a:r>
                        <a:rPr sz="800" b="1" spc="15" dirty="0">
                          <a:solidFill>
                            <a:srgbClr val="231F20"/>
                          </a:solidFill>
                          <a:latin typeface="Arial"/>
                          <a:cs typeface="Arial"/>
                        </a:rPr>
                        <a:t>WI, </a:t>
                      </a:r>
                      <a:r>
                        <a:rPr sz="800" b="1" spc="5" dirty="0">
                          <a:solidFill>
                            <a:srgbClr val="231F20"/>
                          </a:solidFill>
                          <a:latin typeface="Arial"/>
                          <a:cs typeface="Arial"/>
                        </a:rPr>
                        <a:t>WV,</a:t>
                      </a:r>
                      <a:r>
                        <a:rPr sz="800" b="1" spc="-100" dirty="0">
                          <a:solidFill>
                            <a:srgbClr val="231F20"/>
                          </a:solidFill>
                          <a:latin typeface="Arial"/>
                          <a:cs typeface="Arial"/>
                        </a:rPr>
                        <a:t> </a:t>
                      </a:r>
                      <a:r>
                        <a:rPr sz="800" b="1" spc="45" dirty="0">
                          <a:solidFill>
                            <a:srgbClr val="231F20"/>
                          </a:solidFill>
                          <a:latin typeface="Arial"/>
                          <a:cs typeface="Arial"/>
                        </a:rPr>
                        <a:t>WY</a:t>
                      </a:r>
                      <a:endParaRPr sz="800">
                        <a:latin typeface="Arial"/>
                        <a:cs typeface="Arial"/>
                      </a:endParaRPr>
                    </a:p>
                  </a:txBody>
                  <a:tcPr marL="0" marR="0" marT="65405" marB="0">
                    <a:lnL w="19050">
                      <a:solidFill>
                        <a:srgbClr val="FFFFFF"/>
                      </a:solidFill>
                      <a:prstDash val="solid"/>
                    </a:lnL>
                    <a:solidFill>
                      <a:srgbClr val="E5EEF0"/>
                    </a:solidFill>
                  </a:tcPr>
                </a:tc>
                <a:extLst>
                  <a:ext uri="{0D108BD9-81ED-4DB2-BD59-A6C34878D82A}">
                    <a16:rowId xmlns:a16="http://schemas.microsoft.com/office/drawing/2014/main" val="10006"/>
                  </a:ext>
                </a:extLst>
              </a:tr>
            </a:tbl>
          </a:graphicData>
        </a:graphic>
      </p:graphicFrame>
      <p:sp>
        <p:nvSpPr>
          <p:cNvPr id="4" name="object 4"/>
          <p:cNvSpPr txBox="1"/>
          <p:nvPr/>
        </p:nvSpPr>
        <p:spPr>
          <a:xfrm>
            <a:off x="443950" y="8068191"/>
            <a:ext cx="6806565" cy="1701800"/>
          </a:xfrm>
          <a:prstGeom prst="rect">
            <a:avLst/>
          </a:prstGeom>
        </p:spPr>
        <p:txBody>
          <a:bodyPr vert="horz" wrap="square" lIns="0" tIns="12700" rIns="0" bIns="0" rtlCol="0">
            <a:spAutoFit/>
          </a:bodyPr>
          <a:lstStyle/>
          <a:p>
            <a:pPr marL="12700" marR="8255">
              <a:lnSpc>
                <a:spcPct val="107100"/>
              </a:lnSpc>
              <a:spcBef>
                <a:spcPts val="100"/>
              </a:spcBef>
            </a:pPr>
            <a:r>
              <a:rPr sz="700" spc="-30" dirty="0">
                <a:solidFill>
                  <a:srgbClr val="231F20"/>
                </a:solidFill>
                <a:latin typeface="Lucida Sans"/>
                <a:cs typeface="Lucida Sans"/>
              </a:rPr>
              <a:t>Source: </a:t>
            </a:r>
            <a:r>
              <a:rPr sz="700" spc="-50" dirty="0">
                <a:solidFill>
                  <a:srgbClr val="231F20"/>
                </a:solidFill>
                <a:latin typeface="Lucida Sans"/>
                <a:cs typeface="Lucida Sans"/>
              </a:rPr>
              <a:t>CDC, </a:t>
            </a:r>
            <a:r>
              <a:rPr sz="700" spc="-30" dirty="0">
                <a:solidFill>
                  <a:srgbClr val="231F20"/>
                </a:solidFill>
                <a:latin typeface="Lucida Sans"/>
                <a:cs typeface="Lucida Sans"/>
              </a:rPr>
              <a:t>National </a:t>
            </a:r>
            <a:r>
              <a:rPr sz="700" spc="-25" dirty="0">
                <a:solidFill>
                  <a:srgbClr val="231F20"/>
                </a:solidFill>
                <a:latin typeface="Lucida Sans"/>
                <a:cs typeface="Lucida Sans"/>
              </a:rPr>
              <a:t>Center for </a:t>
            </a:r>
            <a:r>
              <a:rPr sz="700" spc="-20" dirty="0">
                <a:solidFill>
                  <a:srgbClr val="231F20"/>
                </a:solidFill>
                <a:latin typeface="Lucida Sans"/>
                <a:cs typeface="Lucida Sans"/>
              </a:rPr>
              <a:t>Health </a:t>
            </a:r>
            <a:r>
              <a:rPr sz="700" spc="-25" dirty="0">
                <a:solidFill>
                  <a:srgbClr val="231F20"/>
                </a:solidFill>
                <a:latin typeface="Lucida Sans"/>
                <a:cs typeface="Lucida Sans"/>
              </a:rPr>
              <a:t>Statistics, Multiple </a:t>
            </a:r>
            <a:r>
              <a:rPr sz="700" spc="-30" dirty="0">
                <a:solidFill>
                  <a:srgbClr val="231F20"/>
                </a:solidFill>
                <a:latin typeface="Lucida Sans"/>
                <a:cs typeface="Lucida Sans"/>
              </a:rPr>
              <a:t>Cause </a:t>
            </a:r>
            <a:r>
              <a:rPr sz="700" spc="-20" dirty="0">
                <a:solidFill>
                  <a:srgbClr val="231F20"/>
                </a:solidFill>
                <a:latin typeface="Lucida Sans"/>
                <a:cs typeface="Lucida Sans"/>
              </a:rPr>
              <a:t>of </a:t>
            </a:r>
            <a:r>
              <a:rPr sz="700" spc="-25" dirty="0">
                <a:solidFill>
                  <a:srgbClr val="231F20"/>
                </a:solidFill>
                <a:latin typeface="Lucida Sans"/>
                <a:cs typeface="Lucida Sans"/>
              </a:rPr>
              <a:t>Death 1999–2019 </a:t>
            </a:r>
            <a:r>
              <a:rPr sz="700" spc="-20" dirty="0">
                <a:solidFill>
                  <a:srgbClr val="231F20"/>
                </a:solidFill>
                <a:latin typeface="Lucida Sans"/>
                <a:cs typeface="Lucida Sans"/>
              </a:rPr>
              <a:t>on </a:t>
            </a:r>
            <a:r>
              <a:rPr sz="700" spc="-50" dirty="0">
                <a:solidFill>
                  <a:srgbClr val="231F20"/>
                </a:solidFill>
                <a:latin typeface="Lucida Sans"/>
                <a:cs typeface="Lucida Sans"/>
              </a:rPr>
              <a:t>CDC </a:t>
            </a:r>
            <a:r>
              <a:rPr sz="700" spc="10" dirty="0">
                <a:solidFill>
                  <a:srgbClr val="231F20"/>
                </a:solidFill>
                <a:latin typeface="Lucida Sans"/>
                <a:cs typeface="Lucida Sans"/>
              </a:rPr>
              <a:t>WONDER </a:t>
            </a:r>
            <a:r>
              <a:rPr sz="700" spc="-30" dirty="0">
                <a:solidFill>
                  <a:srgbClr val="231F20"/>
                </a:solidFill>
                <a:latin typeface="Lucida Sans"/>
                <a:cs typeface="Lucida Sans"/>
              </a:rPr>
              <a:t>Online </a:t>
            </a:r>
            <a:r>
              <a:rPr sz="700" spc="-25" dirty="0">
                <a:solidFill>
                  <a:srgbClr val="231F20"/>
                </a:solidFill>
                <a:latin typeface="Lucida Sans"/>
                <a:cs typeface="Lucida Sans"/>
              </a:rPr>
              <a:t>Database. </a:t>
            </a:r>
            <a:r>
              <a:rPr sz="700" spc="-20" dirty="0">
                <a:solidFill>
                  <a:srgbClr val="231F20"/>
                </a:solidFill>
                <a:latin typeface="Lucida Sans"/>
                <a:cs typeface="Lucida Sans"/>
              </a:rPr>
              <a:t>Data are </a:t>
            </a:r>
            <a:r>
              <a:rPr sz="700" spc="-25" dirty="0">
                <a:solidFill>
                  <a:srgbClr val="231F20"/>
                </a:solidFill>
                <a:latin typeface="Lucida Sans"/>
                <a:cs typeface="Lucida Sans"/>
              </a:rPr>
              <a:t>from </a:t>
            </a:r>
            <a:r>
              <a:rPr sz="700" spc="-5" dirty="0">
                <a:solidFill>
                  <a:srgbClr val="231F20"/>
                </a:solidFill>
                <a:latin typeface="Lucida Sans"/>
                <a:cs typeface="Lucida Sans"/>
              </a:rPr>
              <a:t>the </a:t>
            </a:r>
            <a:r>
              <a:rPr sz="700" spc="-25" dirty="0">
                <a:solidFill>
                  <a:srgbClr val="231F20"/>
                </a:solidFill>
                <a:latin typeface="Lucida Sans"/>
                <a:cs typeface="Lucida Sans"/>
              </a:rPr>
              <a:t>2015–2019 </a:t>
            </a:r>
            <a:r>
              <a:rPr sz="700" spc="-20" dirty="0">
                <a:solidFill>
                  <a:srgbClr val="231F20"/>
                </a:solidFill>
                <a:latin typeface="Lucida Sans"/>
                <a:cs typeface="Lucida Sans"/>
              </a:rPr>
              <a:t>Multiple </a:t>
            </a:r>
            <a:r>
              <a:rPr sz="700" spc="-40" dirty="0">
                <a:solidFill>
                  <a:srgbClr val="231F20"/>
                </a:solidFill>
                <a:latin typeface="Lucida Sans"/>
                <a:cs typeface="Lucida Sans"/>
              </a:rPr>
              <a:t>Cause  </a:t>
            </a:r>
            <a:r>
              <a:rPr sz="700" spc="-20" dirty="0">
                <a:solidFill>
                  <a:srgbClr val="231F20"/>
                </a:solidFill>
                <a:latin typeface="Lucida Sans"/>
                <a:cs typeface="Lucida Sans"/>
              </a:rPr>
              <a:t>of </a:t>
            </a:r>
            <a:r>
              <a:rPr sz="700" spc="-25" dirty="0">
                <a:solidFill>
                  <a:srgbClr val="231F20"/>
                </a:solidFill>
                <a:latin typeface="Lucida Sans"/>
                <a:cs typeface="Lucida Sans"/>
              </a:rPr>
              <a:t>Death files </a:t>
            </a:r>
            <a:r>
              <a:rPr sz="700" spc="-20" dirty="0">
                <a:solidFill>
                  <a:srgbClr val="231F20"/>
                </a:solidFill>
                <a:latin typeface="Lucida Sans"/>
                <a:cs typeface="Lucida Sans"/>
              </a:rPr>
              <a:t>and are </a:t>
            </a:r>
            <a:r>
              <a:rPr sz="700" spc="-25" dirty="0">
                <a:solidFill>
                  <a:srgbClr val="231F20"/>
                </a:solidFill>
                <a:latin typeface="Lucida Sans"/>
                <a:cs typeface="Lucida Sans"/>
              </a:rPr>
              <a:t>based </a:t>
            </a:r>
            <a:r>
              <a:rPr sz="700" spc="-20" dirty="0">
                <a:solidFill>
                  <a:srgbClr val="231F20"/>
                </a:solidFill>
                <a:latin typeface="Lucida Sans"/>
                <a:cs typeface="Lucida Sans"/>
              </a:rPr>
              <a:t>on </a:t>
            </a:r>
            <a:r>
              <a:rPr sz="700" spc="-25" dirty="0">
                <a:solidFill>
                  <a:srgbClr val="231F20"/>
                </a:solidFill>
                <a:latin typeface="Lucida Sans"/>
                <a:cs typeface="Lucida Sans"/>
              </a:rPr>
              <a:t>information from all </a:t>
            </a:r>
            <a:r>
              <a:rPr sz="700" spc="-20" dirty="0">
                <a:solidFill>
                  <a:srgbClr val="231F20"/>
                </a:solidFill>
                <a:latin typeface="Lucida Sans"/>
                <a:cs typeface="Lucida Sans"/>
              </a:rPr>
              <a:t>death </a:t>
            </a:r>
            <a:r>
              <a:rPr sz="700" spc="-25" dirty="0">
                <a:solidFill>
                  <a:srgbClr val="231F20"/>
                </a:solidFill>
                <a:latin typeface="Lucida Sans"/>
                <a:cs typeface="Lucida Sans"/>
              </a:rPr>
              <a:t>certificates filed </a:t>
            </a:r>
            <a:r>
              <a:rPr sz="700" spc="-20" dirty="0">
                <a:solidFill>
                  <a:srgbClr val="231F20"/>
                </a:solidFill>
                <a:latin typeface="Lucida Sans"/>
                <a:cs typeface="Lucida Sans"/>
              </a:rPr>
              <a:t>in </a:t>
            </a:r>
            <a:r>
              <a:rPr sz="700" spc="-5" dirty="0">
                <a:solidFill>
                  <a:srgbClr val="231F20"/>
                </a:solidFill>
                <a:latin typeface="Lucida Sans"/>
                <a:cs typeface="Lucida Sans"/>
              </a:rPr>
              <a:t>the </a:t>
            </a:r>
            <a:r>
              <a:rPr sz="700" spc="-15" dirty="0">
                <a:solidFill>
                  <a:srgbClr val="231F20"/>
                </a:solidFill>
                <a:latin typeface="Lucida Sans"/>
                <a:cs typeface="Lucida Sans"/>
              </a:rPr>
              <a:t>vital </a:t>
            </a:r>
            <a:r>
              <a:rPr sz="700" spc="-25" dirty="0">
                <a:solidFill>
                  <a:srgbClr val="231F20"/>
                </a:solidFill>
                <a:latin typeface="Lucida Sans"/>
                <a:cs typeface="Lucida Sans"/>
              </a:rPr>
              <a:t>records offices </a:t>
            </a:r>
            <a:r>
              <a:rPr sz="700" spc="-20" dirty="0">
                <a:solidFill>
                  <a:srgbClr val="231F20"/>
                </a:solidFill>
                <a:latin typeface="Lucida Sans"/>
                <a:cs typeface="Lucida Sans"/>
              </a:rPr>
              <a:t>of </a:t>
            </a:r>
            <a:r>
              <a:rPr sz="700" spc="-5" dirty="0">
                <a:solidFill>
                  <a:srgbClr val="231F20"/>
                </a:solidFill>
                <a:latin typeface="Lucida Sans"/>
                <a:cs typeface="Lucida Sans"/>
              </a:rPr>
              <a:t>the </a:t>
            </a:r>
            <a:r>
              <a:rPr sz="700" spc="-10" dirty="0">
                <a:solidFill>
                  <a:srgbClr val="231F20"/>
                </a:solidFill>
                <a:latin typeface="Lucida Sans"/>
                <a:cs typeface="Lucida Sans"/>
              </a:rPr>
              <a:t>fifty </a:t>
            </a:r>
            <a:r>
              <a:rPr sz="700" spc="-20" dirty="0">
                <a:solidFill>
                  <a:srgbClr val="231F20"/>
                </a:solidFill>
                <a:latin typeface="Lucida Sans"/>
                <a:cs typeface="Lucida Sans"/>
              </a:rPr>
              <a:t>states and </a:t>
            </a:r>
            <a:r>
              <a:rPr sz="700" spc="-5" dirty="0">
                <a:solidFill>
                  <a:srgbClr val="231F20"/>
                </a:solidFill>
                <a:latin typeface="Lucida Sans"/>
                <a:cs typeface="Lucida Sans"/>
              </a:rPr>
              <a:t>the </a:t>
            </a:r>
            <a:r>
              <a:rPr sz="700" spc="-20" dirty="0">
                <a:solidFill>
                  <a:srgbClr val="231F20"/>
                </a:solidFill>
                <a:latin typeface="Lucida Sans"/>
                <a:cs typeface="Lucida Sans"/>
              </a:rPr>
              <a:t>District of </a:t>
            </a:r>
            <a:r>
              <a:rPr sz="700" spc="-35" dirty="0">
                <a:solidFill>
                  <a:srgbClr val="231F20"/>
                </a:solidFill>
                <a:latin typeface="Lucida Sans"/>
                <a:cs typeface="Lucida Sans"/>
              </a:rPr>
              <a:t>Columbia </a:t>
            </a:r>
            <a:r>
              <a:rPr sz="700" spc="-25" dirty="0">
                <a:solidFill>
                  <a:srgbClr val="231F20"/>
                </a:solidFill>
                <a:latin typeface="Lucida Sans"/>
                <a:cs typeface="Lucida Sans"/>
              </a:rPr>
              <a:t>through </a:t>
            </a:r>
            <a:r>
              <a:rPr sz="700" spc="-10" dirty="0">
                <a:solidFill>
                  <a:srgbClr val="231F20"/>
                </a:solidFill>
                <a:latin typeface="Lucida Sans"/>
                <a:cs typeface="Lucida Sans"/>
              </a:rPr>
              <a:t>the </a:t>
            </a:r>
            <a:r>
              <a:rPr sz="700" spc="-20" dirty="0">
                <a:solidFill>
                  <a:srgbClr val="231F20"/>
                </a:solidFill>
                <a:latin typeface="Lucida Sans"/>
                <a:cs typeface="Lucida Sans"/>
              </a:rPr>
              <a:t>Vital  Statistics</a:t>
            </a:r>
            <a:r>
              <a:rPr sz="700" spc="-40" dirty="0">
                <a:solidFill>
                  <a:srgbClr val="231F20"/>
                </a:solidFill>
                <a:latin typeface="Lucida Sans"/>
                <a:cs typeface="Lucida Sans"/>
              </a:rPr>
              <a:t> </a:t>
            </a:r>
            <a:r>
              <a:rPr sz="700" spc="-25" dirty="0">
                <a:solidFill>
                  <a:srgbClr val="231F20"/>
                </a:solidFill>
                <a:latin typeface="Lucida Sans"/>
                <a:cs typeface="Lucida Sans"/>
              </a:rPr>
              <a:t>Cooperative</a:t>
            </a:r>
            <a:r>
              <a:rPr sz="700" spc="-70" dirty="0">
                <a:solidFill>
                  <a:srgbClr val="231F20"/>
                </a:solidFill>
                <a:latin typeface="Lucida Sans"/>
                <a:cs typeface="Lucida Sans"/>
              </a:rPr>
              <a:t> </a:t>
            </a:r>
            <a:r>
              <a:rPr sz="700" spc="-25" dirty="0">
                <a:solidFill>
                  <a:srgbClr val="231F20"/>
                </a:solidFill>
                <a:latin typeface="Lucida Sans"/>
                <a:cs typeface="Lucida Sans"/>
              </a:rPr>
              <a:t>Program.</a:t>
            </a:r>
            <a:r>
              <a:rPr sz="700" spc="5" dirty="0">
                <a:solidFill>
                  <a:srgbClr val="231F20"/>
                </a:solidFill>
                <a:latin typeface="Lucida Sans"/>
                <a:cs typeface="Lucida Sans"/>
              </a:rPr>
              <a:t> </a:t>
            </a:r>
            <a:r>
              <a:rPr sz="700" spc="-25" dirty="0">
                <a:solidFill>
                  <a:srgbClr val="231F20"/>
                </a:solidFill>
                <a:latin typeface="Lucida Sans"/>
                <a:cs typeface="Lucida Sans"/>
              </a:rPr>
              <a:t>Deaths</a:t>
            </a:r>
            <a:r>
              <a:rPr sz="700" spc="-35" dirty="0">
                <a:solidFill>
                  <a:srgbClr val="231F20"/>
                </a:solidFill>
                <a:latin typeface="Lucida Sans"/>
                <a:cs typeface="Lucida Sans"/>
              </a:rPr>
              <a:t> </a:t>
            </a:r>
            <a:r>
              <a:rPr sz="700" spc="-20" dirty="0">
                <a:solidFill>
                  <a:srgbClr val="231F20"/>
                </a:solidFill>
                <a:latin typeface="Lucida Sans"/>
                <a:cs typeface="Lucida Sans"/>
              </a:rPr>
              <a:t>of</a:t>
            </a:r>
            <a:r>
              <a:rPr sz="700" spc="-10" dirty="0">
                <a:solidFill>
                  <a:srgbClr val="231F20"/>
                </a:solidFill>
                <a:latin typeface="Lucida Sans"/>
                <a:cs typeface="Lucida Sans"/>
              </a:rPr>
              <a:t> </a:t>
            </a:r>
            <a:r>
              <a:rPr sz="700" spc="-25" dirty="0">
                <a:solidFill>
                  <a:srgbClr val="231F20"/>
                </a:solidFill>
                <a:latin typeface="Lucida Sans"/>
                <a:cs typeface="Lucida Sans"/>
              </a:rPr>
              <a:t>nonresidents</a:t>
            </a:r>
            <a:r>
              <a:rPr sz="700" spc="-75" dirty="0">
                <a:solidFill>
                  <a:srgbClr val="231F20"/>
                </a:solidFill>
                <a:latin typeface="Lucida Sans"/>
                <a:cs typeface="Lucida Sans"/>
              </a:rPr>
              <a:t> </a:t>
            </a:r>
            <a:r>
              <a:rPr sz="700" spc="-55" dirty="0">
                <a:solidFill>
                  <a:srgbClr val="231F20"/>
                </a:solidFill>
                <a:latin typeface="Lucida Sans"/>
                <a:cs typeface="Lucida Sans"/>
              </a:rPr>
              <a:t>(e.g.,</a:t>
            </a:r>
            <a:r>
              <a:rPr sz="700" spc="-35" dirty="0">
                <a:solidFill>
                  <a:srgbClr val="231F20"/>
                </a:solidFill>
                <a:latin typeface="Lucida Sans"/>
                <a:cs typeface="Lucida Sans"/>
              </a:rPr>
              <a:t> </a:t>
            </a:r>
            <a:r>
              <a:rPr sz="700" spc="-25" dirty="0">
                <a:solidFill>
                  <a:srgbClr val="231F20"/>
                </a:solidFill>
                <a:latin typeface="Lucida Sans"/>
                <a:cs typeface="Lucida Sans"/>
              </a:rPr>
              <a:t>nonresident</a:t>
            </a:r>
            <a:r>
              <a:rPr sz="700" spc="-35" dirty="0">
                <a:solidFill>
                  <a:srgbClr val="231F20"/>
                </a:solidFill>
                <a:latin typeface="Lucida Sans"/>
                <a:cs typeface="Lucida Sans"/>
              </a:rPr>
              <a:t> aliens,</a:t>
            </a:r>
            <a:r>
              <a:rPr sz="700" spc="-85" dirty="0">
                <a:solidFill>
                  <a:srgbClr val="231F20"/>
                </a:solidFill>
                <a:latin typeface="Lucida Sans"/>
                <a:cs typeface="Lucida Sans"/>
              </a:rPr>
              <a:t> </a:t>
            </a:r>
            <a:r>
              <a:rPr sz="700" spc="-30" dirty="0">
                <a:solidFill>
                  <a:srgbClr val="231F20"/>
                </a:solidFill>
                <a:latin typeface="Lucida Sans"/>
                <a:cs typeface="Lucida Sans"/>
              </a:rPr>
              <a:t>nationals</a:t>
            </a:r>
            <a:r>
              <a:rPr sz="700" spc="-75" dirty="0">
                <a:solidFill>
                  <a:srgbClr val="231F20"/>
                </a:solidFill>
                <a:latin typeface="Lucida Sans"/>
                <a:cs typeface="Lucida Sans"/>
              </a:rPr>
              <a:t> </a:t>
            </a:r>
            <a:r>
              <a:rPr sz="700" spc="-30" dirty="0">
                <a:solidFill>
                  <a:srgbClr val="231F20"/>
                </a:solidFill>
                <a:latin typeface="Lucida Sans"/>
                <a:cs typeface="Lucida Sans"/>
              </a:rPr>
              <a:t>living</a:t>
            </a:r>
            <a:r>
              <a:rPr sz="700" spc="-95" dirty="0">
                <a:solidFill>
                  <a:srgbClr val="231F20"/>
                </a:solidFill>
                <a:latin typeface="Lucida Sans"/>
                <a:cs typeface="Lucida Sans"/>
              </a:rPr>
              <a:t> </a:t>
            </a:r>
            <a:r>
              <a:rPr sz="700" spc="-25" dirty="0">
                <a:solidFill>
                  <a:srgbClr val="231F20"/>
                </a:solidFill>
                <a:latin typeface="Lucida Sans"/>
                <a:cs typeface="Lucida Sans"/>
              </a:rPr>
              <a:t>abroad,</a:t>
            </a:r>
            <a:r>
              <a:rPr sz="700" spc="-70" dirty="0">
                <a:solidFill>
                  <a:srgbClr val="231F20"/>
                </a:solidFill>
                <a:latin typeface="Lucida Sans"/>
                <a:cs typeface="Lucida Sans"/>
              </a:rPr>
              <a:t> </a:t>
            </a:r>
            <a:r>
              <a:rPr sz="700" spc="-25" dirty="0">
                <a:solidFill>
                  <a:srgbClr val="231F20"/>
                </a:solidFill>
                <a:latin typeface="Lucida Sans"/>
                <a:cs typeface="Lucida Sans"/>
              </a:rPr>
              <a:t>residents</a:t>
            </a:r>
            <a:r>
              <a:rPr sz="700" spc="-65" dirty="0">
                <a:solidFill>
                  <a:srgbClr val="231F20"/>
                </a:solidFill>
                <a:latin typeface="Lucida Sans"/>
                <a:cs typeface="Lucida Sans"/>
              </a:rPr>
              <a:t> </a:t>
            </a:r>
            <a:r>
              <a:rPr sz="700" spc="-20" dirty="0">
                <a:solidFill>
                  <a:srgbClr val="231F20"/>
                </a:solidFill>
                <a:latin typeface="Lucida Sans"/>
                <a:cs typeface="Lucida Sans"/>
              </a:rPr>
              <a:t>of</a:t>
            </a:r>
            <a:r>
              <a:rPr sz="700" spc="-10" dirty="0">
                <a:solidFill>
                  <a:srgbClr val="231F20"/>
                </a:solidFill>
                <a:latin typeface="Lucida Sans"/>
                <a:cs typeface="Lucida Sans"/>
              </a:rPr>
              <a:t> </a:t>
            </a:r>
            <a:r>
              <a:rPr sz="700" spc="-15" dirty="0">
                <a:solidFill>
                  <a:srgbClr val="231F20"/>
                </a:solidFill>
                <a:latin typeface="Lucida Sans"/>
                <a:cs typeface="Lucida Sans"/>
              </a:rPr>
              <a:t>Puerto</a:t>
            </a:r>
            <a:r>
              <a:rPr sz="700" spc="5" dirty="0">
                <a:solidFill>
                  <a:srgbClr val="231F20"/>
                </a:solidFill>
                <a:latin typeface="Lucida Sans"/>
                <a:cs typeface="Lucida Sans"/>
              </a:rPr>
              <a:t> </a:t>
            </a:r>
            <a:r>
              <a:rPr sz="700" spc="-25" dirty="0">
                <a:solidFill>
                  <a:srgbClr val="231F20"/>
                </a:solidFill>
                <a:latin typeface="Lucida Sans"/>
                <a:cs typeface="Lucida Sans"/>
              </a:rPr>
              <a:t>Rico,</a:t>
            </a:r>
            <a:r>
              <a:rPr sz="700" spc="-75" dirty="0">
                <a:solidFill>
                  <a:srgbClr val="231F20"/>
                </a:solidFill>
                <a:latin typeface="Lucida Sans"/>
                <a:cs typeface="Lucida Sans"/>
              </a:rPr>
              <a:t> </a:t>
            </a:r>
            <a:r>
              <a:rPr sz="700" spc="-40" dirty="0">
                <a:solidFill>
                  <a:srgbClr val="231F20"/>
                </a:solidFill>
                <a:latin typeface="Lucida Sans"/>
                <a:cs typeface="Lucida Sans"/>
              </a:rPr>
              <a:t>Guam,</a:t>
            </a:r>
            <a:r>
              <a:rPr sz="700" spc="-35" dirty="0">
                <a:solidFill>
                  <a:srgbClr val="231F20"/>
                </a:solidFill>
                <a:latin typeface="Lucida Sans"/>
                <a:cs typeface="Lucida Sans"/>
              </a:rPr>
              <a:t> </a:t>
            </a:r>
            <a:r>
              <a:rPr sz="700" spc="-5" dirty="0">
                <a:solidFill>
                  <a:srgbClr val="231F20"/>
                </a:solidFill>
                <a:latin typeface="Lucida Sans"/>
                <a:cs typeface="Lucida Sans"/>
              </a:rPr>
              <a:t>the</a:t>
            </a:r>
            <a:r>
              <a:rPr sz="700" spc="-40" dirty="0">
                <a:solidFill>
                  <a:srgbClr val="231F20"/>
                </a:solidFill>
                <a:latin typeface="Lucida Sans"/>
                <a:cs typeface="Lucida Sans"/>
              </a:rPr>
              <a:t> </a:t>
            </a:r>
            <a:r>
              <a:rPr sz="700" spc="-30" dirty="0">
                <a:solidFill>
                  <a:srgbClr val="231F20"/>
                </a:solidFill>
                <a:latin typeface="Lucida Sans"/>
                <a:cs typeface="Lucida Sans"/>
              </a:rPr>
              <a:t>Virgin</a:t>
            </a:r>
            <a:r>
              <a:rPr sz="700" spc="-75" dirty="0">
                <a:solidFill>
                  <a:srgbClr val="231F20"/>
                </a:solidFill>
                <a:latin typeface="Lucida Sans"/>
                <a:cs typeface="Lucida Sans"/>
              </a:rPr>
              <a:t> </a:t>
            </a:r>
            <a:r>
              <a:rPr sz="700" spc="-30" dirty="0">
                <a:solidFill>
                  <a:srgbClr val="231F20"/>
                </a:solidFill>
                <a:latin typeface="Lucida Sans"/>
                <a:cs typeface="Lucida Sans"/>
              </a:rPr>
              <a:t>Islands,</a:t>
            </a:r>
            <a:r>
              <a:rPr sz="700" spc="-85" dirty="0">
                <a:solidFill>
                  <a:srgbClr val="231F20"/>
                </a:solidFill>
                <a:latin typeface="Lucida Sans"/>
                <a:cs typeface="Lucida Sans"/>
              </a:rPr>
              <a:t> </a:t>
            </a:r>
            <a:r>
              <a:rPr sz="700" spc="-20" dirty="0">
                <a:solidFill>
                  <a:srgbClr val="231F20"/>
                </a:solidFill>
                <a:latin typeface="Lucida Sans"/>
                <a:cs typeface="Lucida Sans"/>
              </a:rPr>
              <a:t>and</a:t>
            </a:r>
            <a:r>
              <a:rPr sz="700" spc="-50" dirty="0">
                <a:solidFill>
                  <a:srgbClr val="231F20"/>
                </a:solidFill>
                <a:latin typeface="Lucida Sans"/>
                <a:cs typeface="Lucida Sans"/>
              </a:rPr>
              <a:t> </a:t>
            </a:r>
            <a:r>
              <a:rPr sz="700" spc="-25" dirty="0">
                <a:solidFill>
                  <a:srgbClr val="231F20"/>
                </a:solidFill>
                <a:latin typeface="Lucida Sans"/>
                <a:cs typeface="Lucida Sans"/>
              </a:rPr>
              <a:t>other</a:t>
            </a:r>
            <a:r>
              <a:rPr sz="700" spc="-10" dirty="0">
                <a:solidFill>
                  <a:srgbClr val="231F20"/>
                </a:solidFill>
                <a:latin typeface="Lucida Sans"/>
                <a:cs typeface="Lucida Sans"/>
              </a:rPr>
              <a:t> </a:t>
            </a:r>
            <a:r>
              <a:rPr sz="700" spc="-20" dirty="0">
                <a:solidFill>
                  <a:srgbClr val="231F20"/>
                </a:solidFill>
                <a:latin typeface="Lucida Sans"/>
                <a:cs typeface="Lucida Sans"/>
              </a:rPr>
              <a:t>U.S.  </a:t>
            </a:r>
            <a:r>
              <a:rPr sz="700" spc="-25" dirty="0">
                <a:solidFill>
                  <a:srgbClr val="231F20"/>
                </a:solidFill>
                <a:latin typeface="Lucida Sans"/>
                <a:cs typeface="Lucida Sans"/>
              </a:rPr>
              <a:t>territories)</a:t>
            </a:r>
            <a:r>
              <a:rPr sz="700" spc="-100" dirty="0">
                <a:solidFill>
                  <a:srgbClr val="231F20"/>
                </a:solidFill>
                <a:latin typeface="Lucida Sans"/>
                <a:cs typeface="Lucida Sans"/>
              </a:rPr>
              <a:t> </a:t>
            </a:r>
            <a:r>
              <a:rPr sz="700" spc="-20" dirty="0">
                <a:solidFill>
                  <a:srgbClr val="231F20"/>
                </a:solidFill>
                <a:latin typeface="Lucida Sans"/>
                <a:cs typeface="Lucida Sans"/>
              </a:rPr>
              <a:t>and</a:t>
            </a:r>
            <a:r>
              <a:rPr sz="700" spc="-70" dirty="0">
                <a:solidFill>
                  <a:srgbClr val="231F20"/>
                </a:solidFill>
                <a:latin typeface="Lucida Sans"/>
                <a:cs typeface="Lucida Sans"/>
              </a:rPr>
              <a:t> </a:t>
            </a:r>
            <a:r>
              <a:rPr sz="700" spc="-20" dirty="0">
                <a:solidFill>
                  <a:srgbClr val="231F20"/>
                </a:solidFill>
                <a:latin typeface="Lucida Sans"/>
                <a:cs typeface="Lucida Sans"/>
              </a:rPr>
              <a:t>fetal</a:t>
            </a:r>
            <a:r>
              <a:rPr sz="700" spc="-50" dirty="0">
                <a:solidFill>
                  <a:srgbClr val="231F20"/>
                </a:solidFill>
                <a:latin typeface="Lucida Sans"/>
                <a:cs typeface="Lucida Sans"/>
              </a:rPr>
              <a:t> </a:t>
            </a:r>
            <a:r>
              <a:rPr sz="700" spc="-20" dirty="0">
                <a:solidFill>
                  <a:srgbClr val="231F20"/>
                </a:solidFill>
                <a:latin typeface="Lucida Sans"/>
                <a:cs typeface="Lucida Sans"/>
              </a:rPr>
              <a:t>deaths</a:t>
            </a:r>
            <a:r>
              <a:rPr sz="700" spc="-45" dirty="0">
                <a:solidFill>
                  <a:srgbClr val="231F20"/>
                </a:solidFill>
                <a:latin typeface="Lucida Sans"/>
                <a:cs typeface="Lucida Sans"/>
              </a:rPr>
              <a:t> </a:t>
            </a:r>
            <a:r>
              <a:rPr sz="700" spc="-20" dirty="0">
                <a:solidFill>
                  <a:srgbClr val="231F20"/>
                </a:solidFill>
                <a:latin typeface="Lucida Sans"/>
                <a:cs typeface="Lucida Sans"/>
              </a:rPr>
              <a:t>are</a:t>
            </a:r>
            <a:r>
              <a:rPr sz="700" spc="-55" dirty="0">
                <a:solidFill>
                  <a:srgbClr val="231F20"/>
                </a:solidFill>
                <a:latin typeface="Lucida Sans"/>
                <a:cs typeface="Lucida Sans"/>
              </a:rPr>
              <a:t> </a:t>
            </a:r>
            <a:r>
              <a:rPr sz="700" spc="-40" dirty="0">
                <a:solidFill>
                  <a:srgbClr val="231F20"/>
                </a:solidFill>
                <a:latin typeface="Lucida Sans"/>
                <a:cs typeface="Lucida Sans"/>
              </a:rPr>
              <a:t>excluded.</a:t>
            </a:r>
            <a:r>
              <a:rPr sz="700" spc="-90" dirty="0">
                <a:solidFill>
                  <a:srgbClr val="231F20"/>
                </a:solidFill>
                <a:latin typeface="Lucida Sans"/>
                <a:cs typeface="Lucida Sans"/>
              </a:rPr>
              <a:t> </a:t>
            </a:r>
            <a:r>
              <a:rPr sz="700" spc="-30" dirty="0">
                <a:solidFill>
                  <a:srgbClr val="231F20"/>
                </a:solidFill>
                <a:latin typeface="Lucida Sans"/>
                <a:cs typeface="Lucida Sans"/>
              </a:rPr>
              <a:t>Numbers</a:t>
            </a:r>
            <a:r>
              <a:rPr sz="700" spc="-60" dirty="0">
                <a:solidFill>
                  <a:srgbClr val="231F20"/>
                </a:solidFill>
                <a:latin typeface="Lucida Sans"/>
                <a:cs typeface="Lucida Sans"/>
              </a:rPr>
              <a:t> </a:t>
            </a:r>
            <a:r>
              <a:rPr sz="700" spc="-20" dirty="0">
                <a:solidFill>
                  <a:srgbClr val="231F20"/>
                </a:solidFill>
                <a:latin typeface="Lucida Sans"/>
                <a:cs typeface="Lucida Sans"/>
              </a:rPr>
              <a:t>are</a:t>
            </a:r>
            <a:r>
              <a:rPr sz="700" spc="-40" dirty="0">
                <a:solidFill>
                  <a:srgbClr val="231F20"/>
                </a:solidFill>
                <a:latin typeface="Lucida Sans"/>
                <a:cs typeface="Lucida Sans"/>
              </a:rPr>
              <a:t> </a:t>
            </a:r>
            <a:r>
              <a:rPr sz="700" spc="-30" dirty="0">
                <a:solidFill>
                  <a:srgbClr val="231F20"/>
                </a:solidFill>
                <a:latin typeface="Lucida Sans"/>
                <a:cs typeface="Lucida Sans"/>
              </a:rPr>
              <a:t>slightly</a:t>
            </a:r>
            <a:r>
              <a:rPr sz="700" spc="-100" dirty="0">
                <a:solidFill>
                  <a:srgbClr val="231F20"/>
                </a:solidFill>
                <a:latin typeface="Lucida Sans"/>
                <a:cs typeface="Lucida Sans"/>
              </a:rPr>
              <a:t> </a:t>
            </a:r>
            <a:r>
              <a:rPr sz="700" spc="-20" dirty="0">
                <a:solidFill>
                  <a:srgbClr val="231F20"/>
                </a:solidFill>
                <a:latin typeface="Lucida Sans"/>
                <a:cs typeface="Lucida Sans"/>
              </a:rPr>
              <a:t>lower</a:t>
            </a:r>
            <a:r>
              <a:rPr sz="700" spc="-110" dirty="0">
                <a:solidFill>
                  <a:srgbClr val="231F20"/>
                </a:solidFill>
                <a:latin typeface="Lucida Sans"/>
                <a:cs typeface="Lucida Sans"/>
              </a:rPr>
              <a:t> </a:t>
            </a:r>
            <a:r>
              <a:rPr sz="700" spc="-15" dirty="0">
                <a:solidFill>
                  <a:srgbClr val="231F20"/>
                </a:solidFill>
                <a:latin typeface="Lucida Sans"/>
                <a:cs typeface="Lucida Sans"/>
              </a:rPr>
              <a:t>than</a:t>
            </a:r>
            <a:r>
              <a:rPr sz="700" spc="-50" dirty="0">
                <a:solidFill>
                  <a:srgbClr val="231F20"/>
                </a:solidFill>
                <a:latin typeface="Lucida Sans"/>
                <a:cs typeface="Lucida Sans"/>
              </a:rPr>
              <a:t> </a:t>
            </a:r>
            <a:r>
              <a:rPr sz="700" spc="-30" dirty="0">
                <a:solidFill>
                  <a:srgbClr val="231F20"/>
                </a:solidFill>
                <a:latin typeface="Lucida Sans"/>
                <a:cs typeface="Lucida Sans"/>
              </a:rPr>
              <a:t>previously</a:t>
            </a:r>
            <a:r>
              <a:rPr sz="700" spc="-90" dirty="0">
                <a:solidFill>
                  <a:srgbClr val="231F20"/>
                </a:solidFill>
                <a:latin typeface="Lucida Sans"/>
                <a:cs typeface="Lucida Sans"/>
              </a:rPr>
              <a:t> </a:t>
            </a:r>
            <a:r>
              <a:rPr sz="700" spc="-25" dirty="0">
                <a:solidFill>
                  <a:srgbClr val="231F20"/>
                </a:solidFill>
                <a:latin typeface="Lucida Sans"/>
                <a:cs typeface="Lucida Sans"/>
              </a:rPr>
              <a:t>reported</a:t>
            </a:r>
            <a:r>
              <a:rPr sz="700" spc="-70" dirty="0">
                <a:solidFill>
                  <a:srgbClr val="231F20"/>
                </a:solidFill>
                <a:latin typeface="Lucida Sans"/>
                <a:cs typeface="Lucida Sans"/>
              </a:rPr>
              <a:t> </a:t>
            </a:r>
            <a:r>
              <a:rPr sz="700" spc="-25" dirty="0">
                <a:solidFill>
                  <a:srgbClr val="231F20"/>
                </a:solidFill>
                <a:latin typeface="Lucida Sans"/>
                <a:cs typeface="Lucida Sans"/>
              </a:rPr>
              <a:t>for</a:t>
            </a:r>
            <a:r>
              <a:rPr sz="700" spc="-60" dirty="0">
                <a:solidFill>
                  <a:srgbClr val="231F20"/>
                </a:solidFill>
                <a:latin typeface="Lucida Sans"/>
                <a:cs typeface="Lucida Sans"/>
              </a:rPr>
              <a:t> </a:t>
            </a:r>
            <a:r>
              <a:rPr sz="700" spc="-25" dirty="0">
                <a:solidFill>
                  <a:srgbClr val="231F20"/>
                </a:solidFill>
                <a:latin typeface="Lucida Sans"/>
                <a:cs typeface="Lucida Sans"/>
              </a:rPr>
              <a:t>2015–2016</a:t>
            </a:r>
            <a:r>
              <a:rPr sz="700" spc="-70" dirty="0">
                <a:solidFill>
                  <a:srgbClr val="231F20"/>
                </a:solidFill>
                <a:latin typeface="Lucida Sans"/>
                <a:cs typeface="Lucida Sans"/>
              </a:rPr>
              <a:t> </a:t>
            </a:r>
            <a:r>
              <a:rPr sz="700" spc="-25" dirty="0">
                <a:solidFill>
                  <a:srgbClr val="231F20"/>
                </a:solidFill>
                <a:latin typeface="Lucida Sans"/>
                <a:cs typeface="Lucida Sans"/>
              </a:rPr>
              <a:t>due</a:t>
            </a:r>
            <a:r>
              <a:rPr sz="700" spc="-55" dirty="0">
                <a:solidFill>
                  <a:srgbClr val="231F20"/>
                </a:solidFill>
                <a:latin typeface="Lucida Sans"/>
                <a:cs typeface="Lucida Sans"/>
              </a:rPr>
              <a:t> </a:t>
            </a:r>
            <a:r>
              <a:rPr sz="700" spc="-10" dirty="0">
                <a:solidFill>
                  <a:srgbClr val="231F20"/>
                </a:solidFill>
                <a:latin typeface="Lucida Sans"/>
                <a:cs typeface="Lucida Sans"/>
              </a:rPr>
              <a:t>to</a:t>
            </a:r>
            <a:r>
              <a:rPr sz="700" spc="-70" dirty="0">
                <a:solidFill>
                  <a:srgbClr val="231F20"/>
                </a:solidFill>
                <a:latin typeface="Lucida Sans"/>
                <a:cs typeface="Lucida Sans"/>
              </a:rPr>
              <a:t> </a:t>
            </a:r>
            <a:r>
              <a:rPr sz="700" spc="-10" dirty="0">
                <a:solidFill>
                  <a:srgbClr val="231F20"/>
                </a:solidFill>
                <a:latin typeface="Lucida Sans"/>
                <a:cs typeface="Lucida Sans"/>
              </a:rPr>
              <a:t>NCHS</a:t>
            </a:r>
            <a:r>
              <a:rPr sz="700" spc="-90" dirty="0">
                <a:solidFill>
                  <a:srgbClr val="231F20"/>
                </a:solidFill>
                <a:latin typeface="Lucida Sans"/>
                <a:cs typeface="Lucida Sans"/>
              </a:rPr>
              <a:t> </a:t>
            </a:r>
            <a:r>
              <a:rPr sz="700" spc="-20" dirty="0">
                <a:solidFill>
                  <a:srgbClr val="231F20"/>
                </a:solidFill>
                <a:latin typeface="Lucida Sans"/>
                <a:cs typeface="Lucida Sans"/>
              </a:rPr>
              <a:t>standards</a:t>
            </a:r>
            <a:r>
              <a:rPr sz="700" spc="-100" dirty="0">
                <a:solidFill>
                  <a:srgbClr val="231F20"/>
                </a:solidFill>
                <a:latin typeface="Lucida Sans"/>
                <a:cs typeface="Lucida Sans"/>
              </a:rPr>
              <a:t> </a:t>
            </a:r>
            <a:r>
              <a:rPr sz="700" spc="-15" dirty="0">
                <a:solidFill>
                  <a:srgbClr val="231F20"/>
                </a:solidFill>
                <a:latin typeface="Lucida Sans"/>
                <a:cs typeface="Lucida Sans"/>
              </a:rPr>
              <a:t>which</a:t>
            </a:r>
            <a:r>
              <a:rPr sz="700" spc="-85" dirty="0">
                <a:solidFill>
                  <a:srgbClr val="231F20"/>
                </a:solidFill>
                <a:latin typeface="Lucida Sans"/>
                <a:cs typeface="Lucida Sans"/>
              </a:rPr>
              <a:t> </a:t>
            </a:r>
            <a:r>
              <a:rPr sz="700" spc="-20" dirty="0">
                <a:solidFill>
                  <a:srgbClr val="231F20"/>
                </a:solidFill>
                <a:latin typeface="Lucida Sans"/>
                <a:cs typeface="Lucida Sans"/>
              </a:rPr>
              <a:t>restrict</a:t>
            </a:r>
            <a:r>
              <a:rPr sz="700" spc="-45" dirty="0">
                <a:solidFill>
                  <a:srgbClr val="231F20"/>
                </a:solidFill>
                <a:latin typeface="Lucida Sans"/>
                <a:cs typeface="Lucida Sans"/>
              </a:rPr>
              <a:t> </a:t>
            </a:r>
            <a:r>
              <a:rPr sz="700" spc="-30" dirty="0">
                <a:solidFill>
                  <a:srgbClr val="231F20"/>
                </a:solidFill>
                <a:latin typeface="Lucida Sans"/>
                <a:cs typeface="Lucida Sans"/>
              </a:rPr>
              <a:t>displayed</a:t>
            </a:r>
            <a:r>
              <a:rPr sz="700" spc="-105" dirty="0">
                <a:solidFill>
                  <a:srgbClr val="231F20"/>
                </a:solidFill>
                <a:latin typeface="Lucida Sans"/>
                <a:cs typeface="Lucida Sans"/>
              </a:rPr>
              <a:t> </a:t>
            </a:r>
            <a:r>
              <a:rPr sz="700" spc="-10" dirty="0">
                <a:solidFill>
                  <a:srgbClr val="231F20"/>
                </a:solidFill>
                <a:latin typeface="Lucida Sans"/>
                <a:cs typeface="Lucida Sans"/>
              </a:rPr>
              <a:t>data</a:t>
            </a:r>
            <a:r>
              <a:rPr sz="700" spc="-85" dirty="0">
                <a:solidFill>
                  <a:srgbClr val="231F20"/>
                </a:solidFill>
                <a:latin typeface="Lucida Sans"/>
                <a:cs typeface="Lucida Sans"/>
              </a:rPr>
              <a:t> </a:t>
            </a:r>
            <a:r>
              <a:rPr sz="700" spc="-15" dirty="0">
                <a:solidFill>
                  <a:srgbClr val="231F20"/>
                </a:solidFill>
                <a:latin typeface="Lucida Sans"/>
                <a:cs typeface="Lucida Sans"/>
              </a:rPr>
              <a:t>to</a:t>
            </a:r>
            <a:endParaRPr sz="700">
              <a:latin typeface="Lucida Sans"/>
              <a:cs typeface="Lucida Sans"/>
            </a:endParaRPr>
          </a:p>
          <a:p>
            <a:pPr marL="12700" marR="5080">
              <a:lnSpc>
                <a:spcPct val="107200"/>
              </a:lnSpc>
            </a:pPr>
            <a:r>
              <a:rPr sz="700" spc="-20" dirty="0">
                <a:solidFill>
                  <a:srgbClr val="231F20"/>
                </a:solidFill>
                <a:latin typeface="Lucida Sans"/>
                <a:cs typeface="Lucida Sans"/>
              </a:rPr>
              <a:t>U.S.</a:t>
            </a:r>
            <a:r>
              <a:rPr sz="700" spc="-65" dirty="0">
                <a:solidFill>
                  <a:srgbClr val="231F20"/>
                </a:solidFill>
                <a:latin typeface="Lucida Sans"/>
                <a:cs typeface="Lucida Sans"/>
              </a:rPr>
              <a:t> </a:t>
            </a:r>
            <a:r>
              <a:rPr sz="700" spc="-25" dirty="0">
                <a:solidFill>
                  <a:srgbClr val="231F20"/>
                </a:solidFill>
                <a:latin typeface="Lucida Sans"/>
                <a:cs typeface="Lucida Sans"/>
              </a:rPr>
              <a:t>residents.</a:t>
            </a:r>
            <a:r>
              <a:rPr sz="700" spc="-85" dirty="0">
                <a:solidFill>
                  <a:srgbClr val="231F20"/>
                </a:solidFill>
                <a:latin typeface="Lucida Sans"/>
                <a:cs typeface="Lucida Sans"/>
              </a:rPr>
              <a:t> </a:t>
            </a:r>
            <a:r>
              <a:rPr sz="700" spc="-25" dirty="0">
                <a:solidFill>
                  <a:srgbClr val="231F20"/>
                </a:solidFill>
                <a:latin typeface="Lucida Sans"/>
                <a:cs typeface="Lucida Sans"/>
              </a:rPr>
              <a:t>Accessed</a:t>
            </a:r>
            <a:r>
              <a:rPr sz="700" spc="-10" dirty="0">
                <a:solidFill>
                  <a:srgbClr val="231F20"/>
                </a:solidFill>
                <a:latin typeface="Lucida Sans"/>
                <a:cs typeface="Lucida Sans"/>
              </a:rPr>
              <a:t> at</a:t>
            </a:r>
            <a:r>
              <a:rPr sz="700" spc="-10" dirty="0">
                <a:solidFill>
                  <a:srgbClr val="205E9E"/>
                </a:solidFill>
                <a:latin typeface="Lucida Sans"/>
                <a:cs typeface="Lucida Sans"/>
              </a:rPr>
              <a:t> </a:t>
            </a:r>
            <a:r>
              <a:rPr sz="700" u="sng" spc="-40" dirty="0">
                <a:solidFill>
                  <a:srgbClr val="205E9E"/>
                </a:solidFill>
                <a:uFill>
                  <a:solidFill>
                    <a:srgbClr val="205E9E"/>
                  </a:solidFill>
                </a:uFill>
                <a:latin typeface="Lucida Sans"/>
                <a:cs typeface="Lucida Sans"/>
                <a:hlinkClick r:id="rId3"/>
              </a:rPr>
              <a:t>http://wonder.cdc.gov/mcd-icd10.html</a:t>
            </a:r>
            <a:r>
              <a:rPr sz="700" spc="-65" dirty="0">
                <a:solidFill>
                  <a:srgbClr val="205E9E"/>
                </a:solidFill>
                <a:latin typeface="Lucida Sans"/>
                <a:cs typeface="Lucida Sans"/>
                <a:hlinkClick r:id="rId3"/>
              </a:rPr>
              <a:t> </a:t>
            </a:r>
            <a:r>
              <a:rPr sz="700" spc="-20" dirty="0">
                <a:solidFill>
                  <a:srgbClr val="231F20"/>
                </a:solidFill>
                <a:latin typeface="Lucida Sans"/>
                <a:cs typeface="Lucida Sans"/>
              </a:rPr>
              <a:t>on</a:t>
            </a:r>
            <a:r>
              <a:rPr sz="700" spc="-45" dirty="0">
                <a:solidFill>
                  <a:srgbClr val="231F20"/>
                </a:solidFill>
                <a:latin typeface="Lucida Sans"/>
                <a:cs typeface="Lucida Sans"/>
              </a:rPr>
              <a:t> </a:t>
            </a:r>
            <a:r>
              <a:rPr sz="700" spc="-5" dirty="0">
                <a:solidFill>
                  <a:srgbClr val="231F20"/>
                </a:solidFill>
                <a:latin typeface="Lucida Sans"/>
                <a:cs typeface="Lucida Sans"/>
              </a:rPr>
              <a:t>January</a:t>
            </a:r>
            <a:r>
              <a:rPr sz="700" spc="-20" dirty="0">
                <a:solidFill>
                  <a:srgbClr val="231F20"/>
                </a:solidFill>
                <a:latin typeface="Lucida Sans"/>
                <a:cs typeface="Lucida Sans"/>
              </a:rPr>
              <a:t> </a:t>
            </a:r>
            <a:r>
              <a:rPr sz="700" spc="-35" dirty="0">
                <a:solidFill>
                  <a:srgbClr val="231F20"/>
                </a:solidFill>
                <a:latin typeface="Lucida Sans"/>
                <a:cs typeface="Lucida Sans"/>
              </a:rPr>
              <a:t>11,</a:t>
            </a:r>
            <a:r>
              <a:rPr sz="700" spc="-80" dirty="0">
                <a:solidFill>
                  <a:srgbClr val="231F20"/>
                </a:solidFill>
                <a:latin typeface="Lucida Sans"/>
                <a:cs typeface="Lucida Sans"/>
              </a:rPr>
              <a:t> </a:t>
            </a:r>
            <a:r>
              <a:rPr sz="700" spc="-35" dirty="0">
                <a:solidFill>
                  <a:srgbClr val="231F20"/>
                </a:solidFill>
                <a:latin typeface="Lucida Sans"/>
                <a:cs typeface="Lucida Sans"/>
              </a:rPr>
              <a:t>2021.</a:t>
            </a:r>
            <a:r>
              <a:rPr sz="700" spc="-100" dirty="0">
                <a:solidFill>
                  <a:srgbClr val="231F20"/>
                </a:solidFill>
                <a:latin typeface="Lucida Sans"/>
                <a:cs typeface="Lucida Sans"/>
              </a:rPr>
              <a:t> </a:t>
            </a:r>
            <a:r>
              <a:rPr sz="700" spc="-50" dirty="0">
                <a:solidFill>
                  <a:srgbClr val="231F20"/>
                </a:solidFill>
                <a:latin typeface="Lucida Sans"/>
                <a:cs typeface="Lucida Sans"/>
              </a:rPr>
              <a:t>CDC</a:t>
            </a:r>
            <a:r>
              <a:rPr sz="700" spc="-70" dirty="0">
                <a:solidFill>
                  <a:srgbClr val="231F20"/>
                </a:solidFill>
                <a:latin typeface="Lucida Sans"/>
                <a:cs typeface="Lucida Sans"/>
              </a:rPr>
              <a:t> </a:t>
            </a:r>
            <a:r>
              <a:rPr sz="700" spc="10" dirty="0">
                <a:solidFill>
                  <a:srgbClr val="231F20"/>
                </a:solidFill>
                <a:latin typeface="Lucida Sans"/>
                <a:cs typeface="Lucida Sans"/>
              </a:rPr>
              <a:t>WONDER</a:t>
            </a:r>
            <a:r>
              <a:rPr sz="700" spc="25" dirty="0">
                <a:solidFill>
                  <a:srgbClr val="231F20"/>
                </a:solidFill>
                <a:latin typeface="Lucida Sans"/>
                <a:cs typeface="Lucida Sans"/>
              </a:rPr>
              <a:t> </a:t>
            </a:r>
            <a:r>
              <a:rPr sz="700" spc="-25" dirty="0">
                <a:solidFill>
                  <a:srgbClr val="231F20"/>
                </a:solidFill>
                <a:latin typeface="Lucida Sans"/>
                <a:cs typeface="Lucida Sans"/>
              </a:rPr>
              <a:t>dataset</a:t>
            </a:r>
            <a:r>
              <a:rPr sz="700" spc="-30" dirty="0">
                <a:solidFill>
                  <a:srgbClr val="231F20"/>
                </a:solidFill>
                <a:latin typeface="Lucida Sans"/>
                <a:cs typeface="Lucida Sans"/>
              </a:rPr>
              <a:t> </a:t>
            </a:r>
            <a:r>
              <a:rPr sz="700" spc="-25" dirty="0">
                <a:solidFill>
                  <a:srgbClr val="231F20"/>
                </a:solidFill>
                <a:latin typeface="Lucida Sans"/>
                <a:cs typeface="Lucida Sans"/>
              </a:rPr>
              <a:t>documentation</a:t>
            </a:r>
            <a:r>
              <a:rPr sz="700" spc="-70" dirty="0">
                <a:solidFill>
                  <a:srgbClr val="231F20"/>
                </a:solidFill>
                <a:latin typeface="Lucida Sans"/>
                <a:cs typeface="Lucida Sans"/>
              </a:rPr>
              <a:t> </a:t>
            </a:r>
            <a:r>
              <a:rPr sz="700" spc="-20" dirty="0">
                <a:solidFill>
                  <a:srgbClr val="231F20"/>
                </a:solidFill>
                <a:latin typeface="Lucida Sans"/>
                <a:cs typeface="Lucida Sans"/>
              </a:rPr>
              <a:t>and</a:t>
            </a:r>
            <a:r>
              <a:rPr sz="700" spc="-40" dirty="0">
                <a:solidFill>
                  <a:srgbClr val="231F20"/>
                </a:solidFill>
                <a:latin typeface="Lucida Sans"/>
                <a:cs typeface="Lucida Sans"/>
              </a:rPr>
              <a:t> </a:t>
            </a:r>
            <a:r>
              <a:rPr sz="700" spc="-25" dirty="0">
                <a:solidFill>
                  <a:srgbClr val="231F20"/>
                </a:solidFill>
                <a:latin typeface="Lucida Sans"/>
                <a:cs typeface="Lucida Sans"/>
              </a:rPr>
              <a:t>technical</a:t>
            </a:r>
            <a:r>
              <a:rPr sz="700" spc="-80" dirty="0">
                <a:solidFill>
                  <a:srgbClr val="231F20"/>
                </a:solidFill>
                <a:latin typeface="Lucida Sans"/>
                <a:cs typeface="Lucida Sans"/>
              </a:rPr>
              <a:t> </a:t>
            </a:r>
            <a:r>
              <a:rPr sz="700" spc="-25" dirty="0">
                <a:solidFill>
                  <a:srgbClr val="231F20"/>
                </a:solidFill>
                <a:latin typeface="Lucida Sans"/>
                <a:cs typeface="Lucida Sans"/>
              </a:rPr>
              <a:t>methods</a:t>
            </a:r>
            <a:r>
              <a:rPr sz="700" spc="-15" dirty="0">
                <a:solidFill>
                  <a:srgbClr val="231F20"/>
                </a:solidFill>
                <a:latin typeface="Lucida Sans"/>
                <a:cs typeface="Lucida Sans"/>
              </a:rPr>
              <a:t> </a:t>
            </a:r>
            <a:r>
              <a:rPr sz="700" spc="-20" dirty="0">
                <a:solidFill>
                  <a:srgbClr val="231F20"/>
                </a:solidFill>
                <a:latin typeface="Lucida Sans"/>
                <a:cs typeface="Lucida Sans"/>
              </a:rPr>
              <a:t>can</a:t>
            </a:r>
            <a:r>
              <a:rPr sz="700" spc="-30" dirty="0">
                <a:solidFill>
                  <a:srgbClr val="231F20"/>
                </a:solidFill>
                <a:latin typeface="Lucida Sans"/>
                <a:cs typeface="Lucida Sans"/>
              </a:rPr>
              <a:t> </a:t>
            </a:r>
            <a:r>
              <a:rPr sz="700" spc="-15" dirty="0">
                <a:solidFill>
                  <a:srgbClr val="231F20"/>
                </a:solidFill>
                <a:latin typeface="Lucida Sans"/>
                <a:cs typeface="Lucida Sans"/>
              </a:rPr>
              <a:t>be</a:t>
            </a:r>
            <a:r>
              <a:rPr sz="700" spc="-25" dirty="0">
                <a:solidFill>
                  <a:srgbClr val="231F20"/>
                </a:solidFill>
                <a:latin typeface="Lucida Sans"/>
                <a:cs typeface="Lucida Sans"/>
              </a:rPr>
              <a:t> accessed</a:t>
            </a:r>
            <a:r>
              <a:rPr sz="700" spc="-30" dirty="0">
                <a:solidFill>
                  <a:srgbClr val="231F20"/>
                </a:solidFill>
                <a:latin typeface="Lucida Sans"/>
                <a:cs typeface="Lucida Sans"/>
              </a:rPr>
              <a:t> </a:t>
            </a:r>
            <a:r>
              <a:rPr sz="700" spc="-20" dirty="0">
                <a:solidFill>
                  <a:srgbClr val="231F20"/>
                </a:solidFill>
                <a:latin typeface="Lucida Sans"/>
                <a:cs typeface="Lucida Sans"/>
              </a:rPr>
              <a:t>at </a:t>
            </a:r>
            <a:r>
              <a:rPr sz="700" u="sng" spc="-20" dirty="0">
                <a:solidFill>
                  <a:srgbClr val="205E9E"/>
                </a:solidFill>
                <a:uFill>
                  <a:solidFill>
                    <a:srgbClr val="205E9E"/>
                  </a:solidFill>
                </a:uFill>
                <a:latin typeface="Lucida Sans"/>
                <a:cs typeface="Lucida Sans"/>
                <a:hlinkClick r:id="rId4"/>
              </a:rPr>
              <a:t> </a:t>
            </a:r>
            <a:r>
              <a:rPr sz="700" u="sng" spc="-45" dirty="0">
                <a:solidFill>
                  <a:srgbClr val="205E9E"/>
                </a:solidFill>
                <a:uFill>
                  <a:solidFill>
                    <a:srgbClr val="205E9E"/>
                  </a:solidFill>
                </a:uFill>
                <a:latin typeface="Lucida Sans"/>
                <a:cs typeface="Lucida Sans"/>
                <a:hlinkClick r:id="rId4"/>
              </a:rPr>
              <a:t>https://wonder.cdc.gov/wonder/help/mcd.htm</a:t>
            </a:r>
            <a:r>
              <a:rPr sz="700" spc="-45" dirty="0">
                <a:solidFill>
                  <a:srgbClr val="205E9E"/>
                </a:solidFill>
                <a:latin typeface="Lucida Sans"/>
                <a:cs typeface="Lucida Sans"/>
                <a:hlinkClick r:id="rId4"/>
              </a:rPr>
              <a:t>l</a:t>
            </a:r>
            <a:r>
              <a:rPr sz="700" spc="-45" dirty="0">
                <a:solidFill>
                  <a:srgbClr val="231F20"/>
                </a:solidFill>
                <a:latin typeface="Lucida Sans"/>
                <a:cs typeface="Lucida Sans"/>
              </a:rPr>
              <a:t>.</a:t>
            </a:r>
            <a:endParaRPr sz="700">
              <a:latin typeface="Lucida Sans"/>
              <a:cs typeface="Lucida Sans"/>
            </a:endParaRPr>
          </a:p>
          <a:p>
            <a:pPr marL="12700" marR="31115" indent="-635">
              <a:lnSpc>
                <a:spcPct val="107100"/>
              </a:lnSpc>
              <a:spcBef>
                <a:spcPts val="490"/>
              </a:spcBef>
            </a:pPr>
            <a:r>
              <a:rPr sz="700" spc="-5" dirty="0">
                <a:solidFill>
                  <a:srgbClr val="231F20"/>
                </a:solidFill>
                <a:latin typeface="Lucida Sans"/>
                <a:cs typeface="Lucida Sans"/>
              </a:rPr>
              <a:t>*</a:t>
            </a:r>
            <a:r>
              <a:rPr sz="700" spc="-110" dirty="0">
                <a:solidFill>
                  <a:srgbClr val="231F20"/>
                </a:solidFill>
                <a:latin typeface="Lucida Sans"/>
                <a:cs typeface="Lucida Sans"/>
              </a:rPr>
              <a:t> </a:t>
            </a:r>
            <a:r>
              <a:rPr sz="700" spc="-5" dirty="0">
                <a:solidFill>
                  <a:srgbClr val="231F20"/>
                </a:solidFill>
                <a:latin typeface="Lucida Sans"/>
                <a:cs typeface="Lucida Sans"/>
              </a:rPr>
              <a:t>Rates</a:t>
            </a:r>
            <a:r>
              <a:rPr sz="700" spc="-55" dirty="0">
                <a:solidFill>
                  <a:srgbClr val="231F20"/>
                </a:solidFill>
                <a:latin typeface="Lucida Sans"/>
                <a:cs typeface="Lucida Sans"/>
              </a:rPr>
              <a:t> </a:t>
            </a:r>
            <a:r>
              <a:rPr sz="700" spc="-20" dirty="0">
                <a:solidFill>
                  <a:srgbClr val="231F20"/>
                </a:solidFill>
                <a:latin typeface="Lucida Sans"/>
                <a:cs typeface="Lucida Sans"/>
              </a:rPr>
              <a:t>are</a:t>
            </a:r>
            <a:r>
              <a:rPr sz="700" spc="-35" dirty="0">
                <a:solidFill>
                  <a:srgbClr val="231F20"/>
                </a:solidFill>
                <a:latin typeface="Lucida Sans"/>
                <a:cs typeface="Lucida Sans"/>
              </a:rPr>
              <a:t> </a:t>
            </a:r>
            <a:r>
              <a:rPr sz="700" spc="-15" dirty="0">
                <a:solidFill>
                  <a:srgbClr val="231F20"/>
                </a:solidFill>
                <a:latin typeface="Lucida Sans"/>
                <a:cs typeface="Lucida Sans"/>
              </a:rPr>
              <a:t>age-adjusted</a:t>
            </a:r>
            <a:r>
              <a:rPr sz="700" spc="-50" dirty="0">
                <a:solidFill>
                  <a:srgbClr val="231F20"/>
                </a:solidFill>
                <a:latin typeface="Lucida Sans"/>
                <a:cs typeface="Lucida Sans"/>
              </a:rPr>
              <a:t> </a:t>
            </a:r>
            <a:r>
              <a:rPr sz="700" spc="-15" dirty="0">
                <a:solidFill>
                  <a:srgbClr val="231F20"/>
                </a:solidFill>
                <a:latin typeface="Lucida Sans"/>
                <a:cs typeface="Lucida Sans"/>
              </a:rPr>
              <a:t>per</a:t>
            </a:r>
            <a:r>
              <a:rPr sz="700" spc="-80" dirty="0">
                <a:solidFill>
                  <a:srgbClr val="231F20"/>
                </a:solidFill>
                <a:latin typeface="Lucida Sans"/>
                <a:cs typeface="Lucida Sans"/>
              </a:rPr>
              <a:t> </a:t>
            </a:r>
            <a:r>
              <a:rPr sz="700" spc="-40" dirty="0">
                <a:solidFill>
                  <a:srgbClr val="231F20"/>
                </a:solidFill>
                <a:latin typeface="Lucida Sans"/>
                <a:cs typeface="Lucida Sans"/>
              </a:rPr>
              <a:t>100,000</a:t>
            </a:r>
            <a:r>
              <a:rPr sz="700" spc="-65" dirty="0">
                <a:solidFill>
                  <a:srgbClr val="231F20"/>
                </a:solidFill>
                <a:latin typeface="Lucida Sans"/>
                <a:cs typeface="Lucida Sans"/>
              </a:rPr>
              <a:t> </a:t>
            </a:r>
            <a:r>
              <a:rPr sz="700" spc="20" dirty="0">
                <a:solidFill>
                  <a:srgbClr val="231F20"/>
                </a:solidFill>
                <a:latin typeface="Lucida Sans"/>
                <a:cs typeface="Lucida Sans"/>
              </a:rPr>
              <a:t>US</a:t>
            </a:r>
            <a:r>
              <a:rPr sz="700" spc="-20" dirty="0">
                <a:solidFill>
                  <a:srgbClr val="231F20"/>
                </a:solidFill>
                <a:latin typeface="Lucida Sans"/>
                <a:cs typeface="Lucida Sans"/>
              </a:rPr>
              <a:t> standard</a:t>
            </a:r>
            <a:r>
              <a:rPr sz="700" spc="-40" dirty="0">
                <a:solidFill>
                  <a:srgbClr val="231F20"/>
                </a:solidFill>
                <a:latin typeface="Lucida Sans"/>
                <a:cs typeface="Lucida Sans"/>
              </a:rPr>
              <a:t> </a:t>
            </a:r>
            <a:r>
              <a:rPr sz="700" spc="-25" dirty="0">
                <a:solidFill>
                  <a:srgbClr val="231F20"/>
                </a:solidFill>
                <a:latin typeface="Lucida Sans"/>
                <a:cs typeface="Lucida Sans"/>
              </a:rPr>
              <a:t>population</a:t>
            </a:r>
            <a:r>
              <a:rPr sz="700" spc="-80" dirty="0">
                <a:solidFill>
                  <a:srgbClr val="231F20"/>
                </a:solidFill>
                <a:latin typeface="Lucida Sans"/>
                <a:cs typeface="Lucida Sans"/>
              </a:rPr>
              <a:t> </a:t>
            </a:r>
            <a:r>
              <a:rPr sz="700" spc="-15" dirty="0">
                <a:solidFill>
                  <a:srgbClr val="231F20"/>
                </a:solidFill>
                <a:latin typeface="Lucida Sans"/>
                <a:cs typeface="Lucida Sans"/>
              </a:rPr>
              <a:t>in</a:t>
            </a:r>
            <a:r>
              <a:rPr sz="700" spc="-60" dirty="0">
                <a:solidFill>
                  <a:srgbClr val="231F20"/>
                </a:solidFill>
                <a:latin typeface="Lucida Sans"/>
                <a:cs typeface="Lucida Sans"/>
              </a:rPr>
              <a:t> </a:t>
            </a:r>
            <a:r>
              <a:rPr sz="700" spc="-25" dirty="0">
                <a:solidFill>
                  <a:srgbClr val="231F20"/>
                </a:solidFill>
                <a:latin typeface="Lucida Sans"/>
                <a:cs typeface="Lucida Sans"/>
              </a:rPr>
              <a:t>2000</a:t>
            </a:r>
            <a:r>
              <a:rPr sz="700" spc="-65" dirty="0">
                <a:solidFill>
                  <a:srgbClr val="231F20"/>
                </a:solidFill>
                <a:latin typeface="Lucida Sans"/>
                <a:cs typeface="Lucida Sans"/>
              </a:rPr>
              <a:t> </a:t>
            </a:r>
            <a:r>
              <a:rPr sz="700" spc="-25" dirty="0">
                <a:solidFill>
                  <a:srgbClr val="231F20"/>
                </a:solidFill>
                <a:latin typeface="Lucida Sans"/>
                <a:cs typeface="Lucida Sans"/>
              </a:rPr>
              <a:t>using</a:t>
            </a:r>
            <a:r>
              <a:rPr sz="700" spc="-70" dirty="0">
                <a:solidFill>
                  <a:srgbClr val="231F20"/>
                </a:solidFill>
                <a:latin typeface="Lucida Sans"/>
                <a:cs typeface="Lucida Sans"/>
              </a:rPr>
              <a:t> </a:t>
            </a:r>
            <a:r>
              <a:rPr sz="700" spc="-15" dirty="0">
                <a:solidFill>
                  <a:srgbClr val="231F20"/>
                </a:solidFill>
                <a:latin typeface="Lucida Sans"/>
                <a:cs typeface="Lucida Sans"/>
              </a:rPr>
              <a:t>the</a:t>
            </a:r>
            <a:r>
              <a:rPr sz="700" spc="-90" dirty="0">
                <a:solidFill>
                  <a:srgbClr val="231F20"/>
                </a:solidFill>
                <a:latin typeface="Lucida Sans"/>
                <a:cs typeface="Lucida Sans"/>
              </a:rPr>
              <a:t> </a:t>
            </a:r>
            <a:r>
              <a:rPr sz="700" spc="-30" dirty="0">
                <a:solidFill>
                  <a:srgbClr val="231F20"/>
                </a:solidFill>
                <a:latin typeface="Lucida Sans"/>
                <a:cs typeface="Lucida Sans"/>
              </a:rPr>
              <a:t>following</a:t>
            </a:r>
            <a:r>
              <a:rPr sz="700" spc="-60" dirty="0">
                <a:solidFill>
                  <a:srgbClr val="231F20"/>
                </a:solidFill>
                <a:latin typeface="Lucida Sans"/>
                <a:cs typeface="Lucida Sans"/>
              </a:rPr>
              <a:t> </a:t>
            </a:r>
            <a:r>
              <a:rPr sz="700" spc="-20" dirty="0">
                <a:solidFill>
                  <a:srgbClr val="231F20"/>
                </a:solidFill>
                <a:latin typeface="Lucida Sans"/>
                <a:cs typeface="Lucida Sans"/>
              </a:rPr>
              <a:t>age</a:t>
            </a:r>
            <a:r>
              <a:rPr sz="700" spc="-85" dirty="0">
                <a:solidFill>
                  <a:srgbClr val="231F20"/>
                </a:solidFill>
                <a:latin typeface="Lucida Sans"/>
                <a:cs typeface="Lucida Sans"/>
              </a:rPr>
              <a:t> </a:t>
            </a:r>
            <a:r>
              <a:rPr sz="700" spc="-30" dirty="0">
                <a:solidFill>
                  <a:srgbClr val="231F20"/>
                </a:solidFill>
                <a:latin typeface="Lucida Sans"/>
                <a:cs typeface="Lucida Sans"/>
              </a:rPr>
              <a:t>group</a:t>
            </a:r>
            <a:r>
              <a:rPr sz="700" spc="-65" dirty="0">
                <a:solidFill>
                  <a:srgbClr val="231F20"/>
                </a:solidFill>
                <a:latin typeface="Lucida Sans"/>
                <a:cs typeface="Lucida Sans"/>
              </a:rPr>
              <a:t> </a:t>
            </a:r>
            <a:r>
              <a:rPr sz="700" spc="-25" dirty="0">
                <a:solidFill>
                  <a:srgbClr val="231F20"/>
                </a:solidFill>
                <a:latin typeface="Lucida Sans"/>
                <a:cs typeface="Lucida Sans"/>
              </a:rPr>
              <a:t>distribution</a:t>
            </a:r>
            <a:r>
              <a:rPr sz="700" spc="-60" dirty="0">
                <a:solidFill>
                  <a:srgbClr val="231F20"/>
                </a:solidFill>
                <a:latin typeface="Lucida Sans"/>
                <a:cs typeface="Lucida Sans"/>
              </a:rPr>
              <a:t> </a:t>
            </a:r>
            <a:r>
              <a:rPr sz="700" spc="-25" dirty="0">
                <a:solidFill>
                  <a:srgbClr val="231F20"/>
                </a:solidFill>
                <a:latin typeface="Lucida Sans"/>
                <a:cs typeface="Lucida Sans"/>
              </a:rPr>
              <a:t>(in</a:t>
            </a:r>
            <a:r>
              <a:rPr sz="700" spc="-110" dirty="0">
                <a:solidFill>
                  <a:srgbClr val="231F20"/>
                </a:solidFill>
                <a:latin typeface="Lucida Sans"/>
                <a:cs typeface="Lucida Sans"/>
              </a:rPr>
              <a:t> </a:t>
            </a:r>
            <a:r>
              <a:rPr sz="700" spc="-25" dirty="0">
                <a:solidFill>
                  <a:srgbClr val="231F20"/>
                </a:solidFill>
                <a:latin typeface="Lucida Sans"/>
                <a:cs typeface="Lucida Sans"/>
              </a:rPr>
              <a:t>years):</a:t>
            </a:r>
            <a:r>
              <a:rPr sz="700" spc="-60" dirty="0">
                <a:solidFill>
                  <a:srgbClr val="231F20"/>
                </a:solidFill>
                <a:latin typeface="Lucida Sans"/>
                <a:cs typeface="Lucida Sans"/>
              </a:rPr>
              <a:t> </a:t>
            </a:r>
            <a:r>
              <a:rPr sz="700" spc="-30" dirty="0">
                <a:solidFill>
                  <a:srgbClr val="231F20"/>
                </a:solidFill>
                <a:latin typeface="Lucida Sans"/>
                <a:cs typeface="Lucida Sans"/>
              </a:rPr>
              <a:t>&lt;1,</a:t>
            </a:r>
            <a:r>
              <a:rPr sz="700" spc="-100" dirty="0">
                <a:solidFill>
                  <a:srgbClr val="231F20"/>
                </a:solidFill>
                <a:latin typeface="Lucida Sans"/>
                <a:cs typeface="Lucida Sans"/>
              </a:rPr>
              <a:t> </a:t>
            </a:r>
            <a:r>
              <a:rPr sz="700" spc="-15" dirty="0">
                <a:solidFill>
                  <a:srgbClr val="231F20"/>
                </a:solidFill>
                <a:latin typeface="Lucida Sans"/>
                <a:cs typeface="Lucida Sans"/>
              </a:rPr>
              <a:t>1–4,</a:t>
            </a:r>
            <a:r>
              <a:rPr sz="700" spc="-40" dirty="0">
                <a:solidFill>
                  <a:srgbClr val="231F20"/>
                </a:solidFill>
                <a:latin typeface="Lucida Sans"/>
                <a:cs typeface="Lucida Sans"/>
              </a:rPr>
              <a:t> </a:t>
            </a:r>
            <a:r>
              <a:rPr sz="700" spc="-15" dirty="0">
                <a:solidFill>
                  <a:srgbClr val="231F20"/>
                </a:solidFill>
                <a:latin typeface="Lucida Sans"/>
                <a:cs typeface="Lucida Sans"/>
              </a:rPr>
              <a:t>5–14,</a:t>
            </a:r>
            <a:r>
              <a:rPr sz="700" spc="-40" dirty="0">
                <a:solidFill>
                  <a:srgbClr val="231F20"/>
                </a:solidFill>
                <a:latin typeface="Lucida Sans"/>
                <a:cs typeface="Lucida Sans"/>
              </a:rPr>
              <a:t> </a:t>
            </a:r>
            <a:r>
              <a:rPr sz="700" spc="-15" dirty="0">
                <a:solidFill>
                  <a:srgbClr val="231F20"/>
                </a:solidFill>
                <a:latin typeface="Lucida Sans"/>
                <a:cs typeface="Lucida Sans"/>
              </a:rPr>
              <a:t>15–24,</a:t>
            </a:r>
            <a:r>
              <a:rPr sz="700" spc="-75" dirty="0">
                <a:solidFill>
                  <a:srgbClr val="231F20"/>
                </a:solidFill>
                <a:latin typeface="Lucida Sans"/>
                <a:cs typeface="Lucida Sans"/>
              </a:rPr>
              <a:t> </a:t>
            </a:r>
            <a:r>
              <a:rPr sz="700" spc="-15" dirty="0">
                <a:solidFill>
                  <a:srgbClr val="231F20"/>
                </a:solidFill>
                <a:latin typeface="Lucida Sans"/>
                <a:cs typeface="Lucida Sans"/>
              </a:rPr>
              <a:t>25–34,</a:t>
            </a:r>
            <a:r>
              <a:rPr sz="700" spc="-75" dirty="0">
                <a:solidFill>
                  <a:srgbClr val="231F20"/>
                </a:solidFill>
                <a:latin typeface="Lucida Sans"/>
                <a:cs typeface="Lucida Sans"/>
              </a:rPr>
              <a:t> </a:t>
            </a:r>
            <a:r>
              <a:rPr sz="700" spc="-15" dirty="0">
                <a:solidFill>
                  <a:srgbClr val="231F20"/>
                </a:solidFill>
                <a:latin typeface="Lucida Sans"/>
                <a:cs typeface="Lucida Sans"/>
              </a:rPr>
              <a:t>35–44,</a:t>
            </a:r>
            <a:r>
              <a:rPr sz="700" spc="-75" dirty="0">
                <a:solidFill>
                  <a:srgbClr val="231F20"/>
                </a:solidFill>
                <a:latin typeface="Lucida Sans"/>
                <a:cs typeface="Lucida Sans"/>
              </a:rPr>
              <a:t> </a:t>
            </a:r>
            <a:r>
              <a:rPr sz="700" spc="-15" dirty="0">
                <a:solidFill>
                  <a:srgbClr val="231F20"/>
                </a:solidFill>
                <a:latin typeface="Lucida Sans"/>
                <a:cs typeface="Lucida Sans"/>
              </a:rPr>
              <a:t>45–54,  55–64, 65–74, 75–84, </a:t>
            </a:r>
            <a:r>
              <a:rPr sz="700" spc="-20" dirty="0">
                <a:solidFill>
                  <a:srgbClr val="231F20"/>
                </a:solidFill>
                <a:latin typeface="Lucida Sans"/>
                <a:cs typeface="Lucida Sans"/>
              </a:rPr>
              <a:t>and </a:t>
            </a:r>
            <a:r>
              <a:rPr sz="600" spc="-30" dirty="0">
                <a:solidFill>
                  <a:srgbClr val="231F20"/>
                </a:solidFill>
                <a:latin typeface="Lucida Sans"/>
                <a:cs typeface="Lucida Sans"/>
              </a:rPr>
              <a:t>≥</a:t>
            </a:r>
            <a:r>
              <a:rPr sz="700" spc="-30" dirty="0">
                <a:solidFill>
                  <a:srgbClr val="231F20"/>
                </a:solidFill>
                <a:latin typeface="Lucida Sans"/>
                <a:cs typeface="Lucida Sans"/>
              </a:rPr>
              <a:t>85. </a:t>
            </a:r>
            <a:r>
              <a:rPr sz="700" spc="-5" dirty="0">
                <a:solidFill>
                  <a:srgbClr val="231F20"/>
                </a:solidFill>
                <a:latin typeface="Lucida Sans"/>
                <a:cs typeface="Lucida Sans"/>
              </a:rPr>
              <a:t>For </a:t>
            </a:r>
            <a:r>
              <a:rPr sz="700" spc="-15" dirty="0">
                <a:solidFill>
                  <a:srgbClr val="231F20"/>
                </a:solidFill>
                <a:latin typeface="Lucida Sans"/>
                <a:cs typeface="Lucida Sans"/>
              </a:rPr>
              <a:t>age-adjusted death </a:t>
            </a:r>
            <a:r>
              <a:rPr sz="700" spc="-25" dirty="0">
                <a:solidFill>
                  <a:srgbClr val="231F20"/>
                </a:solidFill>
                <a:latin typeface="Lucida Sans"/>
                <a:cs typeface="Lucida Sans"/>
              </a:rPr>
              <a:t>rates, </a:t>
            </a:r>
            <a:r>
              <a:rPr sz="700" spc="-5" dirty="0">
                <a:solidFill>
                  <a:srgbClr val="231F20"/>
                </a:solidFill>
                <a:latin typeface="Lucida Sans"/>
                <a:cs typeface="Lucida Sans"/>
              </a:rPr>
              <a:t>the </a:t>
            </a:r>
            <a:r>
              <a:rPr sz="700" spc="-15" dirty="0">
                <a:solidFill>
                  <a:srgbClr val="231F20"/>
                </a:solidFill>
                <a:latin typeface="Lucida Sans"/>
                <a:cs typeface="Lucida Sans"/>
              </a:rPr>
              <a:t>age-specific death </a:t>
            </a:r>
            <a:r>
              <a:rPr sz="700" spc="-10" dirty="0">
                <a:solidFill>
                  <a:srgbClr val="231F20"/>
                </a:solidFill>
                <a:latin typeface="Lucida Sans"/>
                <a:cs typeface="Lucida Sans"/>
              </a:rPr>
              <a:t>rate </a:t>
            </a:r>
            <a:r>
              <a:rPr sz="700" spc="-15" dirty="0">
                <a:solidFill>
                  <a:srgbClr val="231F20"/>
                </a:solidFill>
                <a:latin typeface="Lucida Sans"/>
                <a:cs typeface="Lucida Sans"/>
              </a:rPr>
              <a:t>is </a:t>
            </a:r>
            <a:r>
              <a:rPr sz="700" spc="-30" dirty="0">
                <a:solidFill>
                  <a:srgbClr val="231F20"/>
                </a:solidFill>
                <a:latin typeface="Lucida Sans"/>
                <a:cs typeface="Lucida Sans"/>
              </a:rPr>
              <a:t>rounded </a:t>
            </a:r>
            <a:r>
              <a:rPr sz="700" spc="-5" dirty="0">
                <a:solidFill>
                  <a:srgbClr val="231F20"/>
                </a:solidFill>
                <a:latin typeface="Lucida Sans"/>
                <a:cs typeface="Lucida Sans"/>
              </a:rPr>
              <a:t>to </a:t>
            </a:r>
            <a:r>
              <a:rPr sz="700" spc="-20" dirty="0">
                <a:solidFill>
                  <a:srgbClr val="231F20"/>
                </a:solidFill>
                <a:latin typeface="Lucida Sans"/>
                <a:cs typeface="Lucida Sans"/>
              </a:rPr>
              <a:t>one </a:t>
            </a:r>
            <a:r>
              <a:rPr sz="700" spc="-25" dirty="0">
                <a:solidFill>
                  <a:srgbClr val="231F20"/>
                </a:solidFill>
                <a:latin typeface="Lucida Sans"/>
                <a:cs typeface="Lucida Sans"/>
              </a:rPr>
              <a:t>decimal </a:t>
            </a:r>
            <a:r>
              <a:rPr sz="700" spc="-20" dirty="0">
                <a:solidFill>
                  <a:srgbClr val="231F20"/>
                </a:solidFill>
                <a:latin typeface="Lucida Sans"/>
                <a:cs typeface="Lucida Sans"/>
              </a:rPr>
              <a:t>place </a:t>
            </a:r>
            <a:r>
              <a:rPr sz="700" spc="-25" dirty="0">
                <a:solidFill>
                  <a:srgbClr val="231F20"/>
                </a:solidFill>
                <a:latin typeface="Lucida Sans"/>
                <a:cs typeface="Lucida Sans"/>
              </a:rPr>
              <a:t>before proceeding </a:t>
            </a:r>
            <a:r>
              <a:rPr sz="700" spc="-5" dirty="0">
                <a:solidFill>
                  <a:srgbClr val="231F20"/>
                </a:solidFill>
                <a:latin typeface="Lucida Sans"/>
                <a:cs typeface="Lucida Sans"/>
              </a:rPr>
              <a:t>to the </a:t>
            </a:r>
            <a:r>
              <a:rPr sz="700" spc="-25" dirty="0">
                <a:solidFill>
                  <a:srgbClr val="231F20"/>
                </a:solidFill>
                <a:latin typeface="Lucida Sans"/>
                <a:cs typeface="Lucida Sans"/>
              </a:rPr>
              <a:t>next </a:t>
            </a:r>
            <a:r>
              <a:rPr sz="700" spc="-10" dirty="0">
                <a:solidFill>
                  <a:srgbClr val="231F20"/>
                </a:solidFill>
                <a:latin typeface="Lucida Sans"/>
                <a:cs typeface="Lucida Sans"/>
              </a:rPr>
              <a:t>step </a:t>
            </a:r>
            <a:r>
              <a:rPr sz="700" spc="-15" dirty="0">
                <a:solidFill>
                  <a:srgbClr val="231F20"/>
                </a:solidFill>
                <a:latin typeface="Lucida Sans"/>
                <a:cs typeface="Lucida Sans"/>
              </a:rPr>
              <a:t>in </a:t>
            </a:r>
            <a:r>
              <a:rPr sz="700" spc="-5" dirty="0">
                <a:solidFill>
                  <a:srgbClr val="231F20"/>
                </a:solidFill>
                <a:latin typeface="Lucida Sans"/>
                <a:cs typeface="Lucida Sans"/>
              </a:rPr>
              <a:t>the  </a:t>
            </a:r>
            <a:r>
              <a:rPr sz="700" spc="-25" dirty="0">
                <a:solidFill>
                  <a:srgbClr val="231F20"/>
                </a:solidFill>
                <a:latin typeface="Lucida Sans"/>
                <a:cs typeface="Lucida Sans"/>
              </a:rPr>
              <a:t>calculation </a:t>
            </a:r>
            <a:r>
              <a:rPr sz="700" spc="-20" dirty="0">
                <a:solidFill>
                  <a:srgbClr val="231F20"/>
                </a:solidFill>
                <a:latin typeface="Lucida Sans"/>
                <a:cs typeface="Lucida Sans"/>
              </a:rPr>
              <a:t>of </a:t>
            </a:r>
            <a:r>
              <a:rPr sz="700" spc="-15" dirty="0">
                <a:solidFill>
                  <a:srgbClr val="231F20"/>
                </a:solidFill>
                <a:latin typeface="Lucida Sans"/>
                <a:cs typeface="Lucida Sans"/>
              </a:rPr>
              <a:t>age-adjusted death rates </a:t>
            </a:r>
            <a:r>
              <a:rPr sz="700" spc="-25" dirty="0">
                <a:solidFill>
                  <a:srgbClr val="231F20"/>
                </a:solidFill>
                <a:latin typeface="Lucida Sans"/>
                <a:cs typeface="Lucida Sans"/>
              </a:rPr>
              <a:t>for </a:t>
            </a:r>
            <a:r>
              <a:rPr sz="700" spc="-10" dirty="0">
                <a:solidFill>
                  <a:srgbClr val="231F20"/>
                </a:solidFill>
                <a:latin typeface="Lucida Sans"/>
                <a:cs typeface="Lucida Sans"/>
              </a:rPr>
              <a:t>NCHS </a:t>
            </a:r>
            <a:r>
              <a:rPr sz="700" spc="-20" dirty="0">
                <a:solidFill>
                  <a:srgbClr val="231F20"/>
                </a:solidFill>
                <a:latin typeface="Lucida Sans"/>
                <a:cs typeface="Lucida Sans"/>
              </a:rPr>
              <a:t>Multiple </a:t>
            </a:r>
            <a:r>
              <a:rPr sz="700" spc="-30" dirty="0">
                <a:solidFill>
                  <a:srgbClr val="231F20"/>
                </a:solidFill>
                <a:latin typeface="Lucida Sans"/>
                <a:cs typeface="Lucida Sans"/>
              </a:rPr>
              <a:t>Cause </a:t>
            </a:r>
            <a:r>
              <a:rPr sz="700" spc="-20" dirty="0">
                <a:solidFill>
                  <a:srgbClr val="231F20"/>
                </a:solidFill>
                <a:latin typeface="Lucida Sans"/>
                <a:cs typeface="Lucida Sans"/>
              </a:rPr>
              <a:t>of </a:t>
            </a:r>
            <a:r>
              <a:rPr sz="700" spc="-25" dirty="0">
                <a:solidFill>
                  <a:srgbClr val="231F20"/>
                </a:solidFill>
                <a:latin typeface="Lucida Sans"/>
                <a:cs typeface="Lucida Sans"/>
              </a:rPr>
              <a:t>Death </a:t>
            </a:r>
            <a:r>
              <a:rPr sz="700" spc="-20" dirty="0">
                <a:solidFill>
                  <a:srgbClr val="231F20"/>
                </a:solidFill>
                <a:latin typeface="Lucida Sans"/>
                <a:cs typeface="Lucida Sans"/>
              </a:rPr>
              <a:t>on </a:t>
            </a:r>
            <a:r>
              <a:rPr sz="700" spc="-40" dirty="0">
                <a:solidFill>
                  <a:srgbClr val="231F20"/>
                </a:solidFill>
                <a:latin typeface="Lucida Sans"/>
                <a:cs typeface="Lucida Sans"/>
              </a:rPr>
              <a:t>CDC </a:t>
            </a:r>
            <a:r>
              <a:rPr sz="700" dirty="0">
                <a:solidFill>
                  <a:srgbClr val="231F20"/>
                </a:solidFill>
                <a:latin typeface="Lucida Sans"/>
                <a:cs typeface="Lucida Sans"/>
              </a:rPr>
              <a:t>WONDER. </a:t>
            </a:r>
            <a:r>
              <a:rPr sz="700" spc="-25" dirty="0">
                <a:solidFill>
                  <a:srgbClr val="231F20"/>
                </a:solidFill>
                <a:latin typeface="Lucida Sans"/>
                <a:cs typeface="Lucida Sans"/>
              </a:rPr>
              <a:t>This </a:t>
            </a:r>
            <a:r>
              <a:rPr sz="700" spc="-30" dirty="0">
                <a:solidFill>
                  <a:srgbClr val="231F20"/>
                </a:solidFill>
                <a:latin typeface="Lucida Sans"/>
                <a:cs typeface="Lucida Sans"/>
              </a:rPr>
              <a:t>rounding </a:t>
            </a:r>
            <a:r>
              <a:rPr sz="700" spc="-10" dirty="0">
                <a:solidFill>
                  <a:srgbClr val="231F20"/>
                </a:solidFill>
                <a:latin typeface="Lucida Sans"/>
                <a:cs typeface="Lucida Sans"/>
              </a:rPr>
              <a:t>step </a:t>
            </a:r>
            <a:r>
              <a:rPr sz="700" spc="-25" dirty="0">
                <a:solidFill>
                  <a:srgbClr val="231F20"/>
                </a:solidFill>
                <a:latin typeface="Lucida Sans"/>
                <a:cs typeface="Lucida Sans"/>
              </a:rPr>
              <a:t>may </a:t>
            </a:r>
            <a:r>
              <a:rPr sz="700" spc="-15" dirty="0">
                <a:solidFill>
                  <a:srgbClr val="231F20"/>
                </a:solidFill>
                <a:latin typeface="Lucida Sans"/>
                <a:cs typeface="Lucida Sans"/>
              </a:rPr>
              <a:t>affect </a:t>
            </a:r>
            <a:r>
              <a:rPr sz="700" spc="-5" dirty="0">
                <a:solidFill>
                  <a:srgbClr val="231F20"/>
                </a:solidFill>
                <a:latin typeface="Lucida Sans"/>
                <a:cs typeface="Lucida Sans"/>
              </a:rPr>
              <a:t>the </a:t>
            </a:r>
            <a:r>
              <a:rPr sz="700" spc="-25" dirty="0">
                <a:solidFill>
                  <a:srgbClr val="231F20"/>
                </a:solidFill>
                <a:latin typeface="Lucida Sans"/>
                <a:cs typeface="Lucida Sans"/>
              </a:rPr>
              <a:t>precision </a:t>
            </a:r>
            <a:r>
              <a:rPr sz="700" spc="-20" dirty="0">
                <a:solidFill>
                  <a:srgbClr val="231F20"/>
                </a:solidFill>
                <a:latin typeface="Lucida Sans"/>
                <a:cs typeface="Lucida Sans"/>
              </a:rPr>
              <a:t>of </a:t>
            </a:r>
            <a:r>
              <a:rPr sz="700" spc="-15" dirty="0">
                <a:solidFill>
                  <a:srgbClr val="231F20"/>
                </a:solidFill>
                <a:latin typeface="Lucida Sans"/>
                <a:cs typeface="Lucida Sans"/>
              </a:rPr>
              <a:t>rates </a:t>
            </a:r>
            <a:r>
              <a:rPr sz="700" spc="-25" dirty="0">
                <a:solidFill>
                  <a:srgbClr val="231F20"/>
                </a:solidFill>
                <a:latin typeface="Lucida Sans"/>
                <a:cs typeface="Lucida Sans"/>
              </a:rPr>
              <a:t>calculated for </a:t>
            </a:r>
            <a:r>
              <a:rPr sz="700" spc="-30" dirty="0">
                <a:solidFill>
                  <a:srgbClr val="231F20"/>
                </a:solidFill>
                <a:latin typeface="Lucida Sans"/>
                <a:cs typeface="Lucida Sans"/>
              </a:rPr>
              <a:t>small  numbers</a:t>
            </a:r>
            <a:r>
              <a:rPr sz="700" spc="-25" dirty="0">
                <a:solidFill>
                  <a:srgbClr val="231F20"/>
                </a:solidFill>
                <a:latin typeface="Lucida Sans"/>
                <a:cs typeface="Lucida Sans"/>
              </a:rPr>
              <a:t> </a:t>
            </a:r>
            <a:r>
              <a:rPr sz="700" spc="-20" dirty="0">
                <a:solidFill>
                  <a:srgbClr val="231F20"/>
                </a:solidFill>
                <a:latin typeface="Lucida Sans"/>
                <a:cs typeface="Lucida Sans"/>
              </a:rPr>
              <a:t>of</a:t>
            </a:r>
            <a:r>
              <a:rPr sz="700" spc="-70" dirty="0">
                <a:solidFill>
                  <a:srgbClr val="231F20"/>
                </a:solidFill>
                <a:latin typeface="Lucida Sans"/>
                <a:cs typeface="Lucida Sans"/>
              </a:rPr>
              <a:t> </a:t>
            </a:r>
            <a:r>
              <a:rPr sz="700" spc="-20" dirty="0">
                <a:solidFill>
                  <a:srgbClr val="231F20"/>
                </a:solidFill>
                <a:latin typeface="Lucida Sans"/>
                <a:cs typeface="Lucida Sans"/>
              </a:rPr>
              <a:t>deaths.</a:t>
            </a:r>
            <a:r>
              <a:rPr sz="700" spc="-85" dirty="0">
                <a:solidFill>
                  <a:srgbClr val="231F20"/>
                </a:solidFill>
                <a:latin typeface="Lucida Sans"/>
                <a:cs typeface="Lucida Sans"/>
              </a:rPr>
              <a:t> </a:t>
            </a:r>
            <a:r>
              <a:rPr sz="700" spc="-20" dirty="0">
                <a:solidFill>
                  <a:srgbClr val="231F20"/>
                </a:solidFill>
                <a:latin typeface="Lucida Sans"/>
                <a:cs typeface="Lucida Sans"/>
              </a:rPr>
              <a:t>Missing</a:t>
            </a:r>
            <a:r>
              <a:rPr sz="700" spc="-105" dirty="0">
                <a:solidFill>
                  <a:srgbClr val="231F20"/>
                </a:solidFill>
                <a:latin typeface="Lucida Sans"/>
                <a:cs typeface="Lucida Sans"/>
              </a:rPr>
              <a:t> </a:t>
            </a:r>
            <a:r>
              <a:rPr sz="700" spc="-10" dirty="0">
                <a:solidFill>
                  <a:srgbClr val="231F20"/>
                </a:solidFill>
                <a:latin typeface="Lucida Sans"/>
                <a:cs typeface="Lucida Sans"/>
              </a:rPr>
              <a:t>data</a:t>
            </a:r>
            <a:r>
              <a:rPr sz="700" spc="-80" dirty="0">
                <a:solidFill>
                  <a:srgbClr val="231F20"/>
                </a:solidFill>
                <a:latin typeface="Lucida Sans"/>
                <a:cs typeface="Lucida Sans"/>
              </a:rPr>
              <a:t> </a:t>
            </a:r>
            <a:r>
              <a:rPr sz="700" spc="-20" dirty="0">
                <a:solidFill>
                  <a:srgbClr val="231F20"/>
                </a:solidFill>
                <a:latin typeface="Lucida Sans"/>
                <a:cs typeface="Lucida Sans"/>
              </a:rPr>
              <a:t>are</a:t>
            </a:r>
            <a:r>
              <a:rPr sz="700" spc="-60" dirty="0">
                <a:solidFill>
                  <a:srgbClr val="231F20"/>
                </a:solidFill>
                <a:latin typeface="Lucida Sans"/>
                <a:cs typeface="Lucida Sans"/>
              </a:rPr>
              <a:t> </a:t>
            </a:r>
            <a:r>
              <a:rPr sz="700" spc="-20" dirty="0">
                <a:solidFill>
                  <a:srgbClr val="231F20"/>
                </a:solidFill>
                <a:latin typeface="Lucida Sans"/>
                <a:cs typeface="Lucida Sans"/>
              </a:rPr>
              <a:t>not</a:t>
            </a:r>
            <a:r>
              <a:rPr sz="700" spc="-65" dirty="0">
                <a:solidFill>
                  <a:srgbClr val="231F20"/>
                </a:solidFill>
                <a:latin typeface="Lucida Sans"/>
                <a:cs typeface="Lucida Sans"/>
              </a:rPr>
              <a:t> </a:t>
            </a:r>
            <a:r>
              <a:rPr sz="700" spc="-30" dirty="0">
                <a:solidFill>
                  <a:srgbClr val="231F20"/>
                </a:solidFill>
                <a:latin typeface="Lucida Sans"/>
                <a:cs typeface="Lucida Sans"/>
              </a:rPr>
              <a:t>included.</a:t>
            </a:r>
            <a:endParaRPr sz="700">
              <a:latin typeface="Lucida Sans"/>
              <a:cs typeface="Lucida Sans"/>
            </a:endParaRPr>
          </a:p>
          <a:p>
            <a:pPr marL="12700" marR="139065">
              <a:lnSpc>
                <a:spcPct val="107200"/>
              </a:lnSpc>
              <a:spcBef>
                <a:spcPts val="505"/>
              </a:spcBef>
            </a:pPr>
            <a:r>
              <a:rPr sz="700" spc="-40" dirty="0">
                <a:solidFill>
                  <a:srgbClr val="231F20"/>
                </a:solidFill>
                <a:latin typeface="Lucida Sans"/>
                <a:cs typeface="Lucida Sans"/>
              </a:rPr>
              <a:t>†Cause</a:t>
            </a:r>
            <a:r>
              <a:rPr sz="700" spc="-65" dirty="0">
                <a:solidFill>
                  <a:srgbClr val="231F20"/>
                </a:solidFill>
                <a:latin typeface="Lucida Sans"/>
                <a:cs typeface="Lucida Sans"/>
              </a:rPr>
              <a:t> </a:t>
            </a:r>
            <a:r>
              <a:rPr sz="700" spc="-20" dirty="0">
                <a:solidFill>
                  <a:srgbClr val="231F20"/>
                </a:solidFill>
                <a:latin typeface="Lucida Sans"/>
                <a:cs typeface="Lucida Sans"/>
              </a:rPr>
              <a:t>of</a:t>
            </a:r>
            <a:r>
              <a:rPr sz="700" spc="-55" dirty="0">
                <a:solidFill>
                  <a:srgbClr val="231F20"/>
                </a:solidFill>
                <a:latin typeface="Lucida Sans"/>
                <a:cs typeface="Lucida Sans"/>
              </a:rPr>
              <a:t> </a:t>
            </a:r>
            <a:r>
              <a:rPr sz="700" spc="-15" dirty="0">
                <a:solidFill>
                  <a:srgbClr val="231F20"/>
                </a:solidFill>
                <a:latin typeface="Lucida Sans"/>
                <a:cs typeface="Lucida Sans"/>
              </a:rPr>
              <a:t>death</a:t>
            </a:r>
            <a:r>
              <a:rPr sz="700" spc="-55" dirty="0">
                <a:solidFill>
                  <a:srgbClr val="231F20"/>
                </a:solidFill>
                <a:latin typeface="Lucida Sans"/>
                <a:cs typeface="Lucida Sans"/>
              </a:rPr>
              <a:t> </a:t>
            </a:r>
            <a:r>
              <a:rPr sz="700" spc="-15" dirty="0">
                <a:solidFill>
                  <a:srgbClr val="231F20"/>
                </a:solidFill>
                <a:latin typeface="Lucida Sans"/>
                <a:cs typeface="Lucida Sans"/>
              </a:rPr>
              <a:t>is</a:t>
            </a:r>
            <a:r>
              <a:rPr sz="700" spc="-80" dirty="0">
                <a:solidFill>
                  <a:srgbClr val="231F20"/>
                </a:solidFill>
                <a:latin typeface="Lucida Sans"/>
                <a:cs typeface="Lucida Sans"/>
              </a:rPr>
              <a:t> </a:t>
            </a:r>
            <a:r>
              <a:rPr sz="700" spc="-20" dirty="0">
                <a:solidFill>
                  <a:srgbClr val="231F20"/>
                </a:solidFill>
                <a:latin typeface="Lucida Sans"/>
                <a:cs typeface="Lucida Sans"/>
              </a:rPr>
              <a:t>defined</a:t>
            </a:r>
            <a:r>
              <a:rPr sz="700" spc="-50" dirty="0">
                <a:solidFill>
                  <a:srgbClr val="231F20"/>
                </a:solidFill>
                <a:latin typeface="Lucida Sans"/>
                <a:cs typeface="Lucida Sans"/>
              </a:rPr>
              <a:t> </a:t>
            </a:r>
            <a:r>
              <a:rPr sz="700" spc="-15" dirty="0">
                <a:solidFill>
                  <a:srgbClr val="231F20"/>
                </a:solidFill>
                <a:latin typeface="Lucida Sans"/>
                <a:cs typeface="Lucida Sans"/>
              </a:rPr>
              <a:t>as</a:t>
            </a:r>
            <a:r>
              <a:rPr sz="700" spc="-45" dirty="0">
                <a:solidFill>
                  <a:srgbClr val="231F20"/>
                </a:solidFill>
                <a:latin typeface="Lucida Sans"/>
                <a:cs typeface="Lucida Sans"/>
              </a:rPr>
              <a:t> </a:t>
            </a:r>
            <a:r>
              <a:rPr sz="700" spc="-20" dirty="0">
                <a:solidFill>
                  <a:srgbClr val="231F20"/>
                </a:solidFill>
                <a:latin typeface="Lucida Sans"/>
                <a:cs typeface="Lucida Sans"/>
              </a:rPr>
              <a:t>one</a:t>
            </a:r>
            <a:r>
              <a:rPr sz="700" spc="-35" dirty="0">
                <a:solidFill>
                  <a:srgbClr val="231F20"/>
                </a:solidFill>
                <a:latin typeface="Lucida Sans"/>
                <a:cs typeface="Lucida Sans"/>
              </a:rPr>
              <a:t> </a:t>
            </a:r>
            <a:r>
              <a:rPr sz="700" spc="-20" dirty="0">
                <a:solidFill>
                  <a:srgbClr val="231F20"/>
                </a:solidFill>
                <a:latin typeface="Lucida Sans"/>
                <a:cs typeface="Lucida Sans"/>
              </a:rPr>
              <a:t>of</a:t>
            </a:r>
            <a:r>
              <a:rPr sz="700" spc="-60" dirty="0">
                <a:solidFill>
                  <a:srgbClr val="231F20"/>
                </a:solidFill>
                <a:latin typeface="Lucida Sans"/>
                <a:cs typeface="Lucida Sans"/>
              </a:rPr>
              <a:t> </a:t>
            </a:r>
            <a:r>
              <a:rPr sz="700" spc="-5" dirty="0">
                <a:solidFill>
                  <a:srgbClr val="231F20"/>
                </a:solidFill>
                <a:latin typeface="Lucida Sans"/>
                <a:cs typeface="Lucida Sans"/>
              </a:rPr>
              <a:t>the</a:t>
            </a:r>
            <a:r>
              <a:rPr sz="700" spc="-80" dirty="0">
                <a:solidFill>
                  <a:srgbClr val="231F20"/>
                </a:solidFill>
                <a:latin typeface="Lucida Sans"/>
                <a:cs typeface="Lucida Sans"/>
              </a:rPr>
              <a:t> </a:t>
            </a:r>
            <a:r>
              <a:rPr sz="700" spc="-25" dirty="0">
                <a:solidFill>
                  <a:srgbClr val="231F20"/>
                </a:solidFill>
                <a:latin typeface="Lucida Sans"/>
                <a:cs typeface="Lucida Sans"/>
              </a:rPr>
              <a:t>multiple</a:t>
            </a:r>
            <a:r>
              <a:rPr sz="700" spc="-105" dirty="0">
                <a:solidFill>
                  <a:srgbClr val="231F20"/>
                </a:solidFill>
                <a:latin typeface="Lucida Sans"/>
                <a:cs typeface="Lucida Sans"/>
              </a:rPr>
              <a:t> </a:t>
            </a:r>
            <a:r>
              <a:rPr sz="700" spc="-30" dirty="0">
                <a:solidFill>
                  <a:srgbClr val="231F20"/>
                </a:solidFill>
                <a:latin typeface="Lucida Sans"/>
                <a:cs typeface="Lucida Sans"/>
              </a:rPr>
              <a:t>causes</a:t>
            </a:r>
            <a:r>
              <a:rPr sz="700" spc="5" dirty="0">
                <a:solidFill>
                  <a:srgbClr val="231F20"/>
                </a:solidFill>
                <a:latin typeface="Lucida Sans"/>
                <a:cs typeface="Lucida Sans"/>
              </a:rPr>
              <a:t> </a:t>
            </a:r>
            <a:r>
              <a:rPr sz="700" spc="-20" dirty="0">
                <a:solidFill>
                  <a:srgbClr val="231F20"/>
                </a:solidFill>
                <a:latin typeface="Lucida Sans"/>
                <a:cs typeface="Lucida Sans"/>
              </a:rPr>
              <a:t>of</a:t>
            </a:r>
            <a:r>
              <a:rPr sz="700" spc="-55" dirty="0">
                <a:solidFill>
                  <a:srgbClr val="231F20"/>
                </a:solidFill>
                <a:latin typeface="Lucida Sans"/>
                <a:cs typeface="Lucida Sans"/>
              </a:rPr>
              <a:t> </a:t>
            </a:r>
            <a:r>
              <a:rPr sz="700" spc="-15" dirty="0">
                <a:solidFill>
                  <a:srgbClr val="231F20"/>
                </a:solidFill>
                <a:latin typeface="Lucida Sans"/>
                <a:cs typeface="Lucida Sans"/>
              </a:rPr>
              <a:t>death</a:t>
            </a:r>
            <a:r>
              <a:rPr sz="700" spc="-55" dirty="0">
                <a:solidFill>
                  <a:srgbClr val="231F20"/>
                </a:solidFill>
                <a:latin typeface="Lucida Sans"/>
                <a:cs typeface="Lucida Sans"/>
              </a:rPr>
              <a:t> </a:t>
            </a:r>
            <a:r>
              <a:rPr sz="700" spc="-20" dirty="0">
                <a:solidFill>
                  <a:srgbClr val="231F20"/>
                </a:solidFill>
                <a:latin typeface="Lucida Sans"/>
                <a:cs typeface="Lucida Sans"/>
              </a:rPr>
              <a:t>and</a:t>
            </a:r>
            <a:r>
              <a:rPr sz="700" spc="-55" dirty="0">
                <a:solidFill>
                  <a:srgbClr val="231F20"/>
                </a:solidFill>
                <a:latin typeface="Lucida Sans"/>
                <a:cs typeface="Lucida Sans"/>
              </a:rPr>
              <a:t> </a:t>
            </a:r>
            <a:r>
              <a:rPr sz="700" spc="-15" dirty="0">
                <a:solidFill>
                  <a:srgbClr val="231F20"/>
                </a:solidFill>
                <a:latin typeface="Lucida Sans"/>
                <a:cs typeface="Lucida Sans"/>
              </a:rPr>
              <a:t>is</a:t>
            </a:r>
            <a:r>
              <a:rPr sz="700" spc="-65" dirty="0">
                <a:solidFill>
                  <a:srgbClr val="231F20"/>
                </a:solidFill>
                <a:latin typeface="Lucida Sans"/>
                <a:cs typeface="Lucida Sans"/>
              </a:rPr>
              <a:t> </a:t>
            </a:r>
            <a:r>
              <a:rPr sz="700" spc="-25" dirty="0">
                <a:solidFill>
                  <a:srgbClr val="231F20"/>
                </a:solidFill>
                <a:latin typeface="Lucida Sans"/>
                <a:cs typeface="Lucida Sans"/>
              </a:rPr>
              <a:t>based</a:t>
            </a:r>
            <a:r>
              <a:rPr sz="700" spc="-45" dirty="0">
                <a:solidFill>
                  <a:srgbClr val="231F20"/>
                </a:solidFill>
                <a:latin typeface="Lucida Sans"/>
                <a:cs typeface="Lucida Sans"/>
              </a:rPr>
              <a:t> </a:t>
            </a:r>
            <a:r>
              <a:rPr sz="700" spc="-20" dirty="0">
                <a:solidFill>
                  <a:srgbClr val="231F20"/>
                </a:solidFill>
                <a:latin typeface="Lucida Sans"/>
                <a:cs typeface="Lucida Sans"/>
              </a:rPr>
              <a:t>on</a:t>
            </a:r>
            <a:r>
              <a:rPr sz="700" spc="-45" dirty="0">
                <a:solidFill>
                  <a:srgbClr val="231F20"/>
                </a:solidFill>
                <a:latin typeface="Lucida Sans"/>
                <a:cs typeface="Lucida Sans"/>
              </a:rPr>
              <a:t> </a:t>
            </a:r>
            <a:r>
              <a:rPr sz="700" spc="-5" dirty="0">
                <a:solidFill>
                  <a:srgbClr val="231F20"/>
                </a:solidFill>
                <a:latin typeface="Lucida Sans"/>
                <a:cs typeface="Lucida Sans"/>
              </a:rPr>
              <a:t>the</a:t>
            </a:r>
            <a:r>
              <a:rPr sz="700" spc="-80" dirty="0">
                <a:solidFill>
                  <a:srgbClr val="231F20"/>
                </a:solidFill>
                <a:latin typeface="Lucida Sans"/>
                <a:cs typeface="Lucida Sans"/>
              </a:rPr>
              <a:t> </a:t>
            </a:r>
            <a:r>
              <a:rPr sz="700" spc="-20" dirty="0">
                <a:solidFill>
                  <a:srgbClr val="231F20"/>
                </a:solidFill>
                <a:latin typeface="Lucida Sans"/>
                <a:cs typeface="Lucida Sans"/>
              </a:rPr>
              <a:t>International</a:t>
            </a:r>
            <a:r>
              <a:rPr sz="700" spc="-65" dirty="0">
                <a:solidFill>
                  <a:srgbClr val="231F20"/>
                </a:solidFill>
                <a:latin typeface="Lucida Sans"/>
                <a:cs typeface="Lucida Sans"/>
              </a:rPr>
              <a:t> </a:t>
            </a:r>
            <a:r>
              <a:rPr sz="700" spc="-30" dirty="0">
                <a:solidFill>
                  <a:srgbClr val="231F20"/>
                </a:solidFill>
                <a:latin typeface="Lucida Sans"/>
                <a:cs typeface="Lucida Sans"/>
              </a:rPr>
              <a:t>Classification</a:t>
            </a:r>
            <a:r>
              <a:rPr sz="700" spc="-75" dirty="0">
                <a:solidFill>
                  <a:srgbClr val="231F20"/>
                </a:solidFill>
                <a:latin typeface="Lucida Sans"/>
                <a:cs typeface="Lucida Sans"/>
              </a:rPr>
              <a:t> </a:t>
            </a:r>
            <a:r>
              <a:rPr sz="700" spc="-20" dirty="0">
                <a:solidFill>
                  <a:srgbClr val="231F20"/>
                </a:solidFill>
                <a:latin typeface="Lucida Sans"/>
                <a:cs typeface="Lucida Sans"/>
              </a:rPr>
              <a:t>of</a:t>
            </a:r>
            <a:r>
              <a:rPr sz="700" spc="-80" dirty="0">
                <a:solidFill>
                  <a:srgbClr val="231F20"/>
                </a:solidFill>
                <a:latin typeface="Lucida Sans"/>
                <a:cs typeface="Lucida Sans"/>
              </a:rPr>
              <a:t> </a:t>
            </a:r>
            <a:r>
              <a:rPr sz="700" spc="-25" dirty="0">
                <a:solidFill>
                  <a:srgbClr val="231F20"/>
                </a:solidFill>
                <a:latin typeface="Lucida Sans"/>
                <a:cs typeface="Lucida Sans"/>
              </a:rPr>
              <a:t>Diseases,</a:t>
            </a:r>
            <a:r>
              <a:rPr sz="700" spc="-85" dirty="0">
                <a:solidFill>
                  <a:srgbClr val="231F20"/>
                </a:solidFill>
                <a:latin typeface="Lucida Sans"/>
                <a:cs typeface="Lucida Sans"/>
              </a:rPr>
              <a:t> </a:t>
            </a:r>
            <a:r>
              <a:rPr sz="700" spc="-20" dirty="0">
                <a:solidFill>
                  <a:srgbClr val="231F20"/>
                </a:solidFill>
                <a:latin typeface="Lucida Sans"/>
                <a:cs typeface="Lucida Sans"/>
              </a:rPr>
              <a:t>10</a:t>
            </a:r>
            <a:r>
              <a:rPr sz="600" spc="-30" baseline="27777" dirty="0">
                <a:solidFill>
                  <a:srgbClr val="231F20"/>
                </a:solidFill>
                <a:latin typeface="Lucida Sans"/>
                <a:cs typeface="Lucida Sans"/>
              </a:rPr>
              <a:t>th</a:t>
            </a:r>
            <a:r>
              <a:rPr sz="600" spc="60" baseline="27777" dirty="0">
                <a:solidFill>
                  <a:srgbClr val="231F20"/>
                </a:solidFill>
                <a:latin typeface="Lucida Sans"/>
                <a:cs typeface="Lucida Sans"/>
              </a:rPr>
              <a:t> </a:t>
            </a:r>
            <a:r>
              <a:rPr sz="700" spc="-20" dirty="0">
                <a:solidFill>
                  <a:srgbClr val="231F20"/>
                </a:solidFill>
                <a:latin typeface="Lucida Sans"/>
                <a:cs typeface="Lucida Sans"/>
              </a:rPr>
              <a:t>Revision</a:t>
            </a:r>
            <a:r>
              <a:rPr sz="700" spc="-75" dirty="0">
                <a:solidFill>
                  <a:srgbClr val="231F20"/>
                </a:solidFill>
                <a:latin typeface="Lucida Sans"/>
                <a:cs typeface="Lucida Sans"/>
              </a:rPr>
              <a:t> </a:t>
            </a:r>
            <a:r>
              <a:rPr sz="700" spc="-25" dirty="0">
                <a:solidFill>
                  <a:srgbClr val="231F20"/>
                </a:solidFill>
                <a:latin typeface="Lucida Sans"/>
                <a:cs typeface="Lucida Sans"/>
              </a:rPr>
              <a:t>(ICD-10)</a:t>
            </a:r>
            <a:r>
              <a:rPr sz="700" spc="-45" dirty="0">
                <a:solidFill>
                  <a:srgbClr val="231F20"/>
                </a:solidFill>
                <a:latin typeface="Lucida Sans"/>
                <a:cs typeface="Lucida Sans"/>
              </a:rPr>
              <a:t> </a:t>
            </a:r>
            <a:r>
              <a:rPr sz="700" spc="-25" dirty="0">
                <a:solidFill>
                  <a:srgbClr val="231F20"/>
                </a:solidFill>
                <a:latin typeface="Lucida Sans"/>
                <a:cs typeface="Lucida Sans"/>
              </a:rPr>
              <a:t>codes</a:t>
            </a:r>
            <a:r>
              <a:rPr sz="700" spc="-55" dirty="0">
                <a:solidFill>
                  <a:srgbClr val="231F20"/>
                </a:solidFill>
                <a:latin typeface="Lucida Sans"/>
                <a:cs typeface="Lucida Sans"/>
              </a:rPr>
              <a:t> </a:t>
            </a:r>
            <a:r>
              <a:rPr sz="700" spc="-10" dirty="0">
                <a:solidFill>
                  <a:srgbClr val="231F20"/>
                </a:solidFill>
                <a:latin typeface="Lucida Sans"/>
                <a:cs typeface="Lucida Sans"/>
              </a:rPr>
              <a:t>B16,</a:t>
            </a:r>
            <a:r>
              <a:rPr sz="700" spc="-80" dirty="0">
                <a:solidFill>
                  <a:srgbClr val="231F20"/>
                </a:solidFill>
                <a:latin typeface="Lucida Sans"/>
                <a:cs typeface="Lucida Sans"/>
              </a:rPr>
              <a:t> </a:t>
            </a:r>
            <a:r>
              <a:rPr sz="700" spc="-30" dirty="0">
                <a:solidFill>
                  <a:srgbClr val="231F20"/>
                </a:solidFill>
                <a:latin typeface="Lucida Sans"/>
                <a:cs typeface="Lucida Sans"/>
              </a:rPr>
              <a:t>B17.0,  </a:t>
            </a:r>
            <a:r>
              <a:rPr sz="700" spc="-25" dirty="0">
                <a:solidFill>
                  <a:srgbClr val="231F20"/>
                </a:solidFill>
                <a:latin typeface="Lucida Sans"/>
                <a:cs typeface="Lucida Sans"/>
              </a:rPr>
              <a:t>B18.0,</a:t>
            </a:r>
            <a:r>
              <a:rPr sz="700" spc="-75" dirty="0">
                <a:solidFill>
                  <a:srgbClr val="231F20"/>
                </a:solidFill>
                <a:latin typeface="Lucida Sans"/>
                <a:cs typeface="Lucida Sans"/>
              </a:rPr>
              <a:t> </a:t>
            </a:r>
            <a:r>
              <a:rPr sz="700" spc="-25" dirty="0">
                <a:solidFill>
                  <a:srgbClr val="231F20"/>
                </a:solidFill>
                <a:latin typeface="Lucida Sans"/>
                <a:cs typeface="Lucida Sans"/>
              </a:rPr>
              <a:t>B18.1</a:t>
            </a:r>
            <a:r>
              <a:rPr sz="700" spc="-30" dirty="0">
                <a:solidFill>
                  <a:srgbClr val="231F20"/>
                </a:solidFill>
                <a:latin typeface="Lucida Sans"/>
                <a:cs typeface="Lucida Sans"/>
              </a:rPr>
              <a:t> </a:t>
            </a:r>
            <a:r>
              <a:rPr sz="700" spc="-20" dirty="0">
                <a:solidFill>
                  <a:srgbClr val="231F20"/>
                </a:solidFill>
                <a:latin typeface="Lucida Sans"/>
                <a:cs typeface="Lucida Sans"/>
              </a:rPr>
              <a:t>(hepatitis</a:t>
            </a:r>
            <a:r>
              <a:rPr sz="700" spc="-155" dirty="0">
                <a:solidFill>
                  <a:srgbClr val="231F20"/>
                </a:solidFill>
                <a:latin typeface="Lucida Sans"/>
                <a:cs typeface="Lucida Sans"/>
              </a:rPr>
              <a:t> </a:t>
            </a:r>
            <a:r>
              <a:rPr sz="700" spc="-20" dirty="0">
                <a:solidFill>
                  <a:srgbClr val="231F20"/>
                </a:solidFill>
                <a:latin typeface="Lucida Sans"/>
                <a:cs typeface="Lucida Sans"/>
              </a:rPr>
              <a:t>B).</a:t>
            </a:r>
            <a:endParaRPr sz="700">
              <a:latin typeface="Lucida Sans"/>
              <a:cs typeface="Lucida Sans"/>
            </a:endParaRPr>
          </a:p>
          <a:p>
            <a:pPr marL="12700">
              <a:lnSpc>
                <a:spcPct val="100000"/>
              </a:lnSpc>
              <a:spcBef>
                <a:spcPts val="565"/>
              </a:spcBef>
            </a:pPr>
            <a:r>
              <a:rPr sz="700" dirty="0">
                <a:solidFill>
                  <a:srgbClr val="231F20"/>
                </a:solidFill>
                <a:latin typeface="Lucida Sans"/>
                <a:cs typeface="Lucida Sans"/>
              </a:rPr>
              <a:t>UR:</a:t>
            </a:r>
            <a:r>
              <a:rPr sz="700" spc="-85" dirty="0">
                <a:solidFill>
                  <a:srgbClr val="231F20"/>
                </a:solidFill>
                <a:latin typeface="Lucida Sans"/>
                <a:cs typeface="Lucida Sans"/>
              </a:rPr>
              <a:t> </a:t>
            </a:r>
            <a:r>
              <a:rPr sz="700" spc="-25" dirty="0">
                <a:solidFill>
                  <a:srgbClr val="231F20"/>
                </a:solidFill>
                <a:latin typeface="Lucida Sans"/>
                <a:cs typeface="Lucida Sans"/>
              </a:rPr>
              <a:t>Unreliable</a:t>
            </a:r>
            <a:r>
              <a:rPr sz="700" spc="-110" dirty="0">
                <a:solidFill>
                  <a:srgbClr val="231F20"/>
                </a:solidFill>
                <a:latin typeface="Lucida Sans"/>
                <a:cs typeface="Lucida Sans"/>
              </a:rPr>
              <a:t> </a:t>
            </a:r>
            <a:r>
              <a:rPr sz="700" spc="-25" dirty="0">
                <a:solidFill>
                  <a:srgbClr val="231F20"/>
                </a:solidFill>
                <a:latin typeface="Lucida Sans"/>
                <a:cs typeface="Lucida Sans"/>
              </a:rPr>
              <a:t>rates.</a:t>
            </a:r>
            <a:r>
              <a:rPr sz="700" spc="-70" dirty="0">
                <a:solidFill>
                  <a:srgbClr val="231F20"/>
                </a:solidFill>
                <a:latin typeface="Lucida Sans"/>
                <a:cs typeface="Lucida Sans"/>
              </a:rPr>
              <a:t> </a:t>
            </a:r>
            <a:r>
              <a:rPr sz="700" spc="-25" dirty="0">
                <a:solidFill>
                  <a:srgbClr val="231F20"/>
                </a:solidFill>
                <a:latin typeface="Lucida Sans"/>
                <a:cs typeface="Lucida Sans"/>
              </a:rPr>
              <a:t>Death</a:t>
            </a:r>
            <a:r>
              <a:rPr sz="700" spc="-40" dirty="0">
                <a:solidFill>
                  <a:srgbClr val="231F20"/>
                </a:solidFill>
                <a:latin typeface="Lucida Sans"/>
                <a:cs typeface="Lucida Sans"/>
              </a:rPr>
              <a:t> </a:t>
            </a:r>
            <a:r>
              <a:rPr sz="700" spc="-25" dirty="0">
                <a:solidFill>
                  <a:srgbClr val="231F20"/>
                </a:solidFill>
                <a:latin typeface="Lucida Sans"/>
                <a:cs typeface="Lucida Sans"/>
              </a:rPr>
              <a:t>counts</a:t>
            </a:r>
            <a:r>
              <a:rPr sz="700" spc="-75" dirty="0">
                <a:solidFill>
                  <a:srgbClr val="231F20"/>
                </a:solidFill>
                <a:latin typeface="Lucida Sans"/>
                <a:cs typeface="Lucida Sans"/>
              </a:rPr>
              <a:t> </a:t>
            </a:r>
            <a:r>
              <a:rPr sz="700" spc="-10" dirty="0">
                <a:solidFill>
                  <a:srgbClr val="231F20"/>
                </a:solidFill>
                <a:latin typeface="Lucida Sans"/>
                <a:cs typeface="Lucida Sans"/>
              </a:rPr>
              <a:t>that</a:t>
            </a:r>
            <a:r>
              <a:rPr sz="700" spc="-70" dirty="0">
                <a:solidFill>
                  <a:srgbClr val="231F20"/>
                </a:solidFill>
                <a:latin typeface="Lucida Sans"/>
                <a:cs typeface="Lucida Sans"/>
              </a:rPr>
              <a:t> </a:t>
            </a:r>
            <a:r>
              <a:rPr sz="700" spc="-10" dirty="0">
                <a:solidFill>
                  <a:srgbClr val="231F20"/>
                </a:solidFill>
                <a:latin typeface="Lucida Sans"/>
                <a:cs typeface="Lucida Sans"/>
              </a:rPr>
              <a:t>were</a:t>
            </a:r>
            <a:r>
              <a:rPr sz="700" spc="-70" dirty="0">
                <a:solidFill>
                  <a:srgbClr val="231F20"/>
                </a:solidFill>
                <a:latin typeface="Lucida Sans"/>
                <a:cs typeface="Lucida Sans"/>
              </a:rPr>
              <a:t> </a:t>
            </a:r>
            <a:r>
              <a:rPr sz="700" spc="-20" dirty="0">
                <a:solidFill>
                  <a:srgbClr val="231F20"/>
                </a:solidFill>
                <a:latin typeface="Lucida Sans"/>
                <a:cs typeface="Lucida Sans"/>
              </a:rPr>
              <a:t>less</a:t>
            </a:r>
            <a:r>
              <a:rPr sz="700" spc="-85" dirty="0">
                <a:solidFill>
                  <a:srgbClr val="231F20"/>
                </a:solidFill>
                <a:latin typeface="Lucida Sans"/>
                <a:cs typeface="Lucida Sans"/>
              </a:rPr>
              <a:t> </a:t>
            </a:r>
            <a:r>
              <a:rPr sz="700" spc="-10" dirty="0">
                <a:solidFill>
                  <a:srgbClr val="231F20"/>
                </a:solidFill>
                <a:latin typeface="Lucida Sans"/>
                <a:cs typeface="Lucida Sans"/>
              </a:rPr>
              <a:t>than</a:t>
            </a:r>
            <a:r>
              <a:rPr sz="700" spc="-75" dirty="0">
                <a:solidFill>
                  <a:srgbClr val="231F20"/>
                </a:solidFill>
                <a:latin typeface="Lucida Sans"/>
                <a:cs typeface="Lucida Sans"/>
              </a:rPr>
              <a:t> </a:t>
            </a:r>
            <a:r>
              <a:rPr sz="700" spc="-15" dirty="0">
                <a:solidFill>
                  <a:srgbClr val="231F20"/>
                </a:solidFill>
                <a:latin typeface="Lucida Sans"/>
                <a:cs typeface="Lucida Sans"/>
              </a:rPr>
              <a:t>20</a:t>
            </a:r>
            <a:r>
              <a:rPr sz="700" spc="-110" dirty="0">
                <a:solidFill>
                  <a:srgbClr val="231F20"/>
                </a:solidFill>
                <a:latin typeface="Lucida Sans"/>
                <a:cs typeface="Lucida Sans"/>
              </a:rPr>
              <a:t> </a:t>
            </a:r>
            <a:r>
              <a:rPr sz="700" spc="-10" dirty="0">
                <a:solidFill>
                  <a:srgbClr val="231F20"/>
                </a:solidFill>
                <a:latin typeface="Lucida Sans"/>
                <a:cs typeface="Lucida Sans"/>
              </a:rPr>
              <a:t>were</a:t>
            </a:r>
            <a:r>
              <a:rPr sz="700" spc="-70" dirty="0">
                <a:solidFill>
                  <a:srgbClr val="231F20"/>
                </a:solidFill>
                <a:latin typeface="Lucida Sans"/>
                <a:cs typeface="Lucida Sans"/>
              </a:rPr>
              <a:t> </a:t>
            </a:r>
            <a:r>
              <a:rPr sz="700" spc="-20" dirty="0">
                <a:solidFill>
                  <a:srgbClr val="231F20"/>
                </a:solidFill>
                <a:latin typeface="Lucida Sans"/>
                <a:cs typeface="Lucida Sans"/>
              </a:rPr>
              <a:t>not</a:t>
            </a:r>
            <a:r>
              <a:rPr sz="700" spc="-60" dirty="0">
                <a:solidFill>
                  <a:srgbClr val="231F20"/>
                </a:solidFill>
                <a:latin typeface="Lucida Sans"/>
                <a:cs typeface="Lucida Sans"/>
              </a:rPr>
              <a:t> </a:t>
            </a:r>
            <a:r>
              <a:rPr sz="700" spc="-25" dirty="0">
                <a:solidFill>
                  <a:srgbClr val="231F20"/>
                </a:solidFill>
                <a:latin typeface="Lucida Sans"/>
                <a:cs typeface="Lucida Sans"/>
              </a:rPr>
              <a:t>displayed</a:t>
            </a:r>
            <a:r>
              <a:rPr sz="700" spc="-110" dirty="0">
                <a:solidFill>
                  <a:srgbClr val="231F20"/>
                </a:solidFill>
                <a:latin typeface="Lucida Sans"/>
                <a:cs typeface="Lucida Sans"/>
              </a:rPr>
              <a:t> </a:t>
            </a:r>
            <a:r>
              <a:rPr sz="700" spc="-25" dirty="0">
                <a:solidFill>
                  <a:srgbClr val="231F20"/>
                </a:solidFill>
                <a:latin typeface="Lucida Sans"/>
                <a:cs typeface="Lucida Sans"/>
              </a:rPr>
              <a:t>due</a:t>
            </a:r>
            <a:r>
              <a:rPr sz="700" spc="-50" dirty="0">
                <a:solidFill>
                  <a:srgbClr val="231F20"/>
                </a:solidFill>
                <a:latin typeface="Lucida Sans"/>
                <a:cs typeface="Lucida Sans"/>
              </a:rPr>
              <a:t> </a:t>
            </a:r>
            <a:r>
              <a:rPr sz="700" spc="-5" dirty="0">
                <a:solidFill>
                  <a:srgbClr val="231F20"/>
                </a:solidFill>
                <a:latin typeface="Lucida Sans"/>
                <a:cs typeface="Lucida Sans"/>
              </a:rPr>
              <a:t>to</a:t>
            </a:r>
            <a:r>
              <a:rPr sz="700" spc="-80" dirty="0">
                <a:solidFill>
                  <a:srgbClr val="231F20"/>
                </a:solidFill>
                <a:latin typeface="Lucida Sans"/>
                <a:cs typeface="Lucida Sans"/>
              </a:rPr>
              <a:t> </a:t>
            </a:r>
            <a:r>
              <a:rPr sz="700" spc="-5" dirty="0">
                <a:solidFill>
                  <a:srgbClr val="231F20"/>
                </a:solidFill>
                <a:latin typeface="Lucida Sans"/>
                <a:cs typeface="Lucida Sans"/>
              </a:rPr>
              <a:t>the</a:t>
            </a:r>
            <a:r>
              <a:rPr sz="700" spc="-85" dirty="0">
                <a:solidFill>
                  <a:srgbClr val="231F20"/>
                </a:solidFill>
                <a:latin typeface="Lucida Sans"/>
                <a:cs typeface="Lucida Sans"/>
              </a:rPr>
              <a:t> </a:t>
            </a:r>
            <a:r>
              <a:rPr sz="700" spc="-25" dirty="0">
                <a:solidFill>
                  <a:srgbClr val="231F20"/>
                </a:solidFill>
                <a:latin typeface="Lucida Sans"/>
                <a:cs typeface="Lucida Sans"/>
              </a:rPr>
              <a:t>instability</a:t>
            </a:r>
            <a:r>
              <a:rPr sz="700" spc="-130" dirty="0">
                <a:solidFill>
                  <a:srgbClr val="231F20"/>
                </a:solidFill>
                <a:latin typeface="Lucida Sans"/>
                <a:cs typeface="Lucida Sans"/>
              </a:rPr>
              <a:t> </a:t>
            </a:r>
            <a:r>
              <a:rPr sz="700" spc="-25" dirty="0">
                <a:solidFill>
                  <a:srgbClr val="231F20"/>
                </a:solidFill>
                <a:latin typeface="Lucida Sans"/>
                <a:cs typeface="Lucida Sans"/>
              </a:rPr>
              <a:t>associated</a:t>
            </a:r>
            <a:r>
              <a:rPr sz="700" spc="-35" dirty="0">
                <a:solidFill>
                  <a:srgbClr val="231F20"/>
                </a:solidFill>
                <a:latin typeface="Lucida Sans"/>
                <a:cs typeface="Lucida Sans"/>
              </a:rPr>
              <a:t> </a:t>
            </a:r>
            <a:r>
              <a:rPr sz="700" spc="-10" dirty="0">
                <a:solidFill>
                  <a:srgbClr val="231F20"/>
                </a:solidFill>
                <a:latin typeface="Lucida Sans"/>
                <a:cs typeface="Lucida Sans"/>
              </a:rPr>
              <a:t>with</a:t>
            </a:r>
            <a:r>
              <a:rPr sz="700" spc="-90" dirty="0">
                <a:solidFill>
                  <a:srgbClr val="231F20"/>
                </a:solidFill>
                <a:latin typeface="Lucida Sans"/>
                <a:cs typeface="Lucida Sans"/>
              </a:rPr>
              <a:t> </a:t>
            </a:r>
            <a:r>
              <a:rPr sz="700" spc="-20" dirty="0">
                <a:solidFill>
                  <a:srgbClr val="231F20"/>
                </a:solidFill>
                <a:latin typeface="Lucida Sans"/>
                <a:cs typeface="Lucida Sans"/>
              </a:rPr>
              <a:t>those</a:t>
            </a:r>
            <a:r>
              <a:rPr sz="700" spc="-70" dirty="0">
                <a:solidFill>
                  <a:srgbClr val="231F20"/>
                </a:solidFill>
                <a:latin typeface="Lucida Sans"/>
                <a:cs typeface="Lucida Sans"/>
              </a:rPr>
              <a:t> </a:t>
            </a:r>
            <a:r>
              <a:rPr sz="700" spc="-25" dirty="0">
                <a:solidFill>
                  <a:srgbClr val="231F20"/>
                </a:solidFill>
                <a:latin typeface="Lucida Sans"/>
                <a:cs typeface="Lucida Sans"/>
              </a:rPr>
              <a:t>rates.</a:t>
            </a:r>
            <a:endParaRPr sz="700">
              <a:latin typeface="Lucida Sans"/>
              <a:cs typeface="Lucida Sans"/>
            </a:endParaRPr>
          </a:p>
        </p:txBody>
      </p:sp>
      <p:sp>
        <p:nvSpPr>
          <p:cNvPr id="5" name="object 5"/>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6" name="object 6"/>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8" name="object 8"/>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9" name="object 9"/>
          <p:cNvSpPr/>
          <p:nvPr/>
        </p:nvSpPr>
        <p:spPr>
          <a:xfrm>
            <a:off x="5397865" y="321417"/>
            <a:ext cx="210159" cy="254381"/>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1" name="object 11"/>
          <p:cNvSpPr txBox="1"/>
          <p:nvPr/>
        </p:nvSpPr>
        <p:spPr>
          <a:xfrm>
            <a:off x="443991" y="264210"/>
            <a:ext cx="6797675" cy="1103630"/>
          </a:xfrm>
          <a:prstGeom prst="rect">
            <a:avLst/>
          </a:prstGeom>
        </p:spPr>
        <p:txBody>
          <a:bodyPr vert="horz" wrap="square" lIns="0" tIns="13335" rIns="0" bIns="0" rtlCol="0">
            <a:spAutoFit/>
          </a:bodyPr>
          <a:lstStyle/>
          <a:p>
            <a:pPr marL="52324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52324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106680">
              <a:lnSpc>
                <a:spcPct val="107100"/>
              </a:lnSpc>
              <a:spcBef>
                <a:spcPts val="1030"/>
              </a:spcBef>
            </a:pPr>
            <a:r>
              <a:rPr sz="1400" b="1" spc="-30" dirty="0">
                <a:solidFill>
                  <a:srgbClr val="005E6D"/>
                </a:solidFill>
                <a:latin typeface="Lucida Sans"/>
                <a:cs typeface="Lucida Sans"/>
              </a:rPr>
              <a:t>Figure</a:t>
            </a:r>
            <a:r>
              <a:rPr sz="1400" b="1" spc="-55" dirty="0">
                <a:solidFill>
                  <a:srgbClr val="005E6D"/>
                </a:solidFill>
                <a:latin typeface="Lucida Sans"/>
                <a:cs typeface="Lucida Sans"/>
              </a:rPr>
              <a:t> </a:t>
            </a:r>
            <a:r>
              <a:rPr sz="1400" b="1" spc="5" dirty="0">
                <a:solidFill>
                  <a:srgbClr val="005E6D"/>
                </a:solidFill>
                <a:latin typeface="Lucida Sans"/>
                <a:cs typeface="Lucida Sans"/>
              </a:rPr>
              <a:t>2.8.</a:t>
            </a:r>
            <a:r>
              <a:rPr sz="1400" b="1" spc="-60" dirty="0">
                <a:solidFill>
                  <a:srgbClr val="005E6D"/>
                </a:solidFill>
                <a:latin typeface="Lucida Sans"/>
                <a:cs typeface="Lucida Sans"/>
              </a:rPr>
              <a:t> </a:t>
            </a:r>
            <a:r>
              <a:rPr sz="1400" b="1" spc="-15" dirty="0">
                <a:solidFill>
                  <a:srgbClr val="8C2689"/>
                </a:solidFill>
                <a:latin typeface="Lucida Sans"/>
                <a:cs typeface="Lucida Sans"/>
              </a:rPr>
              <a:t>Rates*</a:t>
            </a:r>
            <a:r>
              <a:rPr sz="1400" b="1" spc="-120" dirty="0">
                <a:solidFill>
                  <a:srgbClr val="8C2689"/>
                </a:solidFill>
                <a:latin typeface="Lucida Sans"/>
                <a:cs typeface="Lucida Sans"/>
              </a:rPr>
              <a:t> </a:t>
            </a:r>
            <a:r>
              <a:rPr sz="1400" b="1" spc="-15" dirty="0">
                <a:solidFill>
                  <a:srgbClr val="8C2689"/>
                </a:solidFill>
                <a:latin typeface="Lucida Sans"/>
                <a:cs typeface="Lucida Sans"/>
              </a:rPr>
              <a:t>of</a:t>
            </a:r>
            <a:r>
              <a:rPr sz="1400" b="1" spc="-114" dirty="0">
                <a:solidFill>
                  <a:srgbClr val="8C2689"/>
                </a:solidFill>
                <a:latin typeface="Lucida Sans"/>
                <a:cs typeface="Lucida Sans"/>
              </a:rPr>
              <a:t> </a:t>
            </a:r>
            <a:r>
              <a:rPr sz="1400" b="1" spc="-10" dirty="0">
                <a:solidFill>
                  <a:srgbClr val="8C2689"/>
                </a:solidFill>
                <a:latin typeface="Lucida Sans"/>
                <a:cs typeface="Lucida Sans"/>
              </a:rPr>
              <a:t>deaths</a:t>
            </a:r>
            <a:r>
              <a:rPr sz="1400" b="1" spc="-145" dirty="0">
                <a:solidFill>
                  <a:srgbClr val="8C2689"/>
                </a:solidFill>
                <a:latin typeface="Lucida Sans"/>
                <a:cs typeface="Lucida Sans"/>
              </a:rPr>
              <a:t> </a:t>
            </a:r>
            <a:r>
              <a:rPr sz="1400" b="1" dirty="0">
                <a:solidFill>
                  <a:srgbClr val="8C2689"/>
                </a:solidFill>
                <a:latin typeface="Lucida Sans"/>
                <a:cs typeface="Lucida Sans"/>
              </a:rPr>
              <a:t>with</a:t>
            </a:r>
            <a:r>
              <a:rPr sz="1400" b="1" spc="-120"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35" dirty="0">
                <a:solidFill>
                  <a:srgbClr val="8C2689"/>
                </a:solidFill>
                <a:latin typeface="Lucida Sans"/>
                <a:cs typeface="Lucida Sans"/>
              </a:rPr>
              <a:t> </a:t>
            </a:r>
            <a:r>
              <a:rPr sz="1400" b="1" dirty="0">
                <a:solidFill>
                  <a:srgbClr val="8C2689"/>
                </a:solidFill>
                <a:latin typeface="Lucida Sans"/>
                <a:cs typeface="Lucida Sans"/>
              </a:rPr>
              <a:t>B</a:t>
            </a:r>
            <a:r>
              <a:rPr sz="1400" b="1" spc="-15" dirty="0">
                <a:solidFill>
                  <a:srgbClr val="8C2689"/>
                </a:solidFill>
                <a:latin typeface="Lucida Sans"/>
                <a:cs typeface="Lucida Sans"/>
              </a:rPr>
              <a:t> </a:t>
            </a:r>
            <a:r>
              <a:rPr sz="1400" b="1" spc="-35" dirty="0">
                <a:solidFill>
                  <a:srgbClr val="8C2689"/>
                </a:solidFill>
                <a:latin typeface="Lucida Sans"/>
                <a:cs typeface="Lucida Sans"/>
              </a:rPr>
              <a:t>virus</a:t>
            </a:r>
            <a:r>
              <a:rPr sz="1400" b="1" spc="-110" dirty="0">
                <a:solidFill>
                  <a:srgbClr val="8C2689"/>
                </a:solidFill>
                <a:latin typeface="Lucida Sans"/>
                <a:cs typeface="Lucida Sans"/>
              </a:rPr>
              <a:t> </a:t>
            </a:r>
            <a:r>
              <a:rPr sz="1400" b="1" spc="-15" dirty="0">
                <a:solidFill>
                  <a:srgbClr val="8C2689"/>
                </a:solidFill>
                <a:latin typeface="Lucida Sans"/>
                <a:cs typeface="Lucida Sans"/>
              </a:rPr>
              <a:t>infection</a:t>
            </a:r>
            <a:r>
              <a:rPr sz="1400" b="1" spc="-130" dirty="0">
                <a:solidFill>
                  <a:srgbClr val="8C2689"/>
                </a:solidFill>
                <a:latin typeface="Lucida Sans"/>
                <a:cs typeface="Lucida Sans"/>
              </a:rPr>
              <a:t> </a:t>
            </a:r>
            <a:r>
              <a:rPr sz="1400" b="1" spc="-25" dirty="0">
                <a:solidFill>
                  <a:srgbClr val="8C2689"/>
                </a:solidFill>
                <a:latin typeface="Lucida Sans"/>
                <a:cs typeface="Lucida Sans"/>
              </a:rPr>
              <a:t>listed</a:t>
            </a:r>
            <a:r>
              <a:rPr sz="1400" b="1" spc="-75" dirty="0">
                <a:solidFill>
                  <a:srgbClr val="8C2689"/>
                </a:solidFill>
                <a:latin typeface="Lucida Sans"/>
                <a:cs typeface="Lucida Sans"/>
              </a:rPr>
              <a:t> </a:t>
            </a:r>
            <a:r>
              <a:rPr sz="1400" b="1" spc="-25" dirty="0">
                <a:solidFill>
                  <a:srgbClr val="8C2689"/>
                </a:solidFill>
                <a:latin typeface="Lucida Sans"/>
                <a:cs typeface="Lucida Sans"/>
              </a:rPr>
              <a:t>as</a:t>
            </a:r>
            <a:r>
              <a:rPr sz="1400" b="1" spc="-135" dirty="0">
                <a:solidFill>
                  <a:srgbClr val="8C2689"/>
                </a:solidFill>
                <a:latin typeface="Lucida Sans"/>
                <a:cs typeface="Lucida Sans"/>
              </a:rPr>
              <a:t> </a:t>
            </a:r>
            <a:r>
              <a:rPr sz="1400" b="1" dirty="0">
                <a:solidFill>
                  <a:srgbClr val="8C2689"/>
                </a:solidFill>
                <a:latin typeface="Lucida Sans"/>
                <a:cs typeface="Lucida Sans"/>
              </a:rPr>
              <a:t>a</a:t>
            </a:r>
            <a:r>
              <a:rPr sz="1400" b="1" spc="-105" dirty="0">
                <a:solidFill>
                  <a:srgbClr val="8C2689"/>
                </a:solidFill>
                <a:latin typeface="Lucida Sans"/>
                <a:cs typeface="Lucida Sans"/>
              </a:rPr>
              <a:t> </a:t>
            </a:r>
            <a:r>
              <a:rPr sz="1400" b="1" spc="-40" dirty="0">
                <a:solidFill>
                  <a:srgbClr val="8C2689"/>
                </a:solidFill>
                <a:latin typeface="Lucida Sans"/>
                <a:cs typeface="Lucida Sans"/>
              </a:rPr>
              <a:t>cause  </a:t>
            </a:r>
            <a:r>
              <a:rPr sz="1400" b="1" spc="-15" dirty="0">
                <a:solidFill>
                  <a:srgbClr val="8C2689"/>
                </a:solidFill>
                <a:latin typeface="Lucida Sans"/>
                <a:cs typeface="Lucida Sans"/>
              </a:rPr>
              <a:t>of</a:t>
            </a:r>
            <a:r>
              <a:rPr sz="1400" b="1" spc="-45" dirty="0">
                <a:solidFill>
                  <a:srgbClr val="8C2689"/>
                </a:solidFill>
                <a:latin typeface="Lucida Sans"/>
                <a:cs typeface="Lucida Sans"/>
              </a:rPr>
              <a:t> </a:t>
            </a:r>
            <a:r>
              <a:rPr sz="1400" b="1" spc="-50" dirty="0">
                <a:solidFill>
                  <a:srgbClr val="8C2689"/>
                </a:solidFill>
                <a:latin typeface="Lucida Sans"/>
                <a:cs typeface="Lucida Sans"/>
              </a:rPr>
              <a:t>death†</a:t>
            </a:r>
            <a:r>
              <a:rPr sz="1400" b="1" spc="-100" dirty="0">
                <a:solidFill>
                  <a:srgbClr val="8C2689"/>
                </a:solidFill>
                <a:latin typeface="Lucida Sans"/>
                <a:cs typeface="Lucida Sans"/>
              </a:rPr>
              <a:t> </a:t>
            </a:r>
            <a:r>
              <a:rPr sz="1400" b="1" spc="-35" dirty="0">
                <a:solidFill>
                  <a:srgbClr val="8C2689"/>
                </a:solidFill>
                <a:latin typeface="Lucida Sans"/>
                <a:cs typeface="Lucida Sans"/>
              </a:rPr>
              <a:t>among</a:t>
            </a:r>
            <a:r>
              <a:rPr sz="1400" b="1" spc="-80" dirty="0">
                <a:solidFill>
                  <a:srgbClr val="8C2689"/>
                </a:solidFill>
                <a:latin typeface="Lucida Sans"/>
                <a:cs typeface="Lucida Sans"/>
              </a:rPr>
              <a:t> </a:t>
            </a:r>
            <a:r>
              <a:rPr sz="1400" b="1" spc="-20" dirty="0">
                <a:solidFill>
                  <a:srgbClr val="8C2689"/>
                </a:solidFill>
                <a:latin typeface="Lucida Sans"/>
                <a:cs typeface="Lucida Sans"/>
              </a:rPr>
              <a:t>residents,</a:t>
            </a:r>
            <a:r>
              <a:rPr sz="1400" b="1" spc="-5" dirty="0">
                <a:solidFill>
                  <a:srgbClr val="8C2689"/>
                </a:solidFill>
                <a:latin typeface="Lucida Sans"/>
                <a:cs typeface="Lucida Sans"/>
              </a:rPr>
              <a:t> </a:t>
            </a:r>
            <a:r>
              <a:rPr sz="1400" b="1" spc="-20" dirty="0">
                <a:solidFill>
                  <a:srgbClr val="8C2689"/>
                </a:solidFill>
                <a:latin typeface="Lucida Sans"/>
                <a:cs typeface="Lucida Sans"/>
              </a:rPr>
              <a:t>by</a:t>
            </a:r>
            <a:r>
              <a:rPr sz="1400" b="1" spc="-90" dirty="0">
                <a:solidFill>
                  <a:srgbClr val="8C2689"/>
                </a:solidFill>
                <a:latin typeface="Lucida Sans"/>
                <a:cs typeface="Lucida Sans"/>
              </a:rPr>
              <a:t> </a:t>
            </a:r>
            <a:r>
              <a:rPr sz="1400" b="1" spc="-30" dirty="0">
                <a:solidFill>
                  <a:srgbClr val="8C2689"/>
                </a:solidFill>
                <a:latin typeface="Lucida Sans"/>
                <a:cs typeface="Lucida Sans"/>
              </a:rPr>
              <a:t>jurisdiction</a:t>
            </a:r>
            <a:r>
              <a:rPr sz="1400" b="1" spc="5" dirty="0">
                <a:solidFill>
                  <a:srgbClr val="8C2689"/>
                </a:solidFill>
                <a:latin typeface="Lucida Sans"/>
                <a:cs typeface="Lucida Sans"/>
              </a:rPr>
              <a:t> </a:t>
            </a:r>
            <a:r>
              <a:rPr sz="1400" b="1" dirty="0">
                <a:solidFill>
                  <a:srgbClr val="8C2689"/>
                </a:solidFill>
                <a:latin typeface="Lucida Sans"/>
                <a:cs typeface="Lucida Sans"/>
              </a:rPr>
              <a:t>—</a:t>
            </a:r>
            <a:r>
              <a:rPr sz="1400" b="1" spc="-140" dirty="0">
                <a:solidFill>
                  <a:srgbClr val="8C2689"/>
                </a:solidFill>
                <a:latin typeface="Lucida Sans"/>
                <a:cs typeface="Lucida Sans"/>
              </a:rPr>
              <a:t> </a:t>
            </a:r>
            <a:r>
              <a:rPr sz="1400" b="1" spc="-10" dirty="0">
                <a:solidFill>
                  <a:srgbClr val="8C2689"/>
                </a:solidFill>
                <a:latin typeface="Lucida Sans"/>
                <a:cs typeface="Lucida Sans"/>
              </a:rPr>
              <a:t>United</a:t>
            </a:r>
            <a:r>
              <a:rPr sz="1400" b="1" spc="-50" dirty="0">
                <a:solidFill>
                  <a:srgbClr val="8C2689"/>
                </a:solidFill>
                <a:latin typeface="Lucida Sans"/>
                <a:cs typeface="Lucida Sans"/>
              </a:rPr>
              <a:t> </a:t>
            </a:r>
            <a:r>
              <a:rPr sz="1400" b="1" spc="25" dirty="0">
                <a:solidFill>
                  <a:srgbClr val="8C2689"/>
                </a:solidFill>
                <a:latin typeface="Lucida Sans"/>
                <a:cs typeface="Lucida Sans"/>
              </a:rPr>
              <a:t>States,</a:t>
            </a:r>
            <a:r>
              <a:rPr sz="1400" b="1" spc="-210" dirty="0">
                <a:solidFill>
                  <a:srgbClr val="8C2689"/>
                </a:solidFill>
                <a:latin typeface="Lucida Sans"/>
                <a:cs typeface="Lucida Sans"/>
              </a:rPr>
              <a:t> </a:t>
            </a:r>
            <a:r>
              <a:rPr sz="1400" b="1" spc="-25" dirty="0">
                <a:solidFill>
                  <a:srgbClr val="8C2689"/>
                </a:solidFill>
                <a:latin typeface="Lucida Sans"/>
                <a:cs typeface="Lucida Sans"/>
              </a:rPr>
              <a:t>2019</a:t>
            </a:r>
            <a:endParaRPr sz="1400">
              <a:latin typeface="Lucida Sans"/>
              <a:cs typeface="Lucida Sans"/>
            </a:endParaRPr>
          </a:p>
        </p:txBody>
      </p:sp>
      <p:sp>
        <p:nvSpPr>
          <p:cNvPr id="12" name="object 12" descr="Rates of death with hepatitis B listed as a cause of death, by state during 2019. States are grouped on the basis of reported rates of death per 100,000 population. States with fewer than 20 deaths are suppressed because of instability associated with those mortality rates. "/>
          <p:cNvSpPr/>
          <p:nvPr/>
        </p:nvSpPr>
        <p:spPr>
          <a:xfrm>
            <a:off x="637031" y="1444752"/>
            <a:ext cx="6339828" cy="4126991"/>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60069" y="5715761"/>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991" y="9346827"/>
            <a:ext cx="890905" cy="368300"/>
          </a:xfrm>
          <a:prstGeom prst="rect">
            <a:avLst/>
          </a:prstGeom>
        </p:spPr>
        <p:txBody>
          <a:bodyPr vert="horz" wrap="square" lIns="0" tIns="12700" rIns="0" bIns="0" rtlCol="0">
            <a:spAutoFit/>
          </a:bodyPr>
          <a:lstStyle/>
          <a:p>
            <a:pPr marL="12700" marR="5080">
              <a:lnSpc>
                <a:spcPct val="107100"/>
              </a:lnSpc>
              <a:spcBef>
                <a:spcPts val="100"/>
              </a:spcBef>
            </a:pPr>
            <a:r>
              <a:rPr sz="700" spc="-30" dirty="0">
                <a:solidFill>
                  <a:srgbClr val="231F20"/>
                </a:solidFill>
                <a:latin typeface="Lucida Sans"/>
                <a:cs typeface="Lucida Sans"/>
              </a:rPr>
              <a:t>Source: </a:t>
            </a:r>
            <a:r>
              <a:rPr sz="700" spc="-55" dirty="0">
                <a:solidFill>
                  <a:srgbClr val="231F20"/>
                </a:solidFill>
                <a:latin typeface="Lucida Sans"/>
                <a:cs typeface="Lucida Sans"/>
              </a:rPr>
              <a:t>CDC,</a:t>
            </a:r>
            <a:r>
              <a:rPr sz="700" spc="-155" dirty="0">
                <a:solidFill>
                  <a:srgbClr val="231F20"/>
                </a:solidFill>
                <a:latin typeface="Lucida Sans"/>
                <a:cs typeface="Lucida Sans"/>
              </a:rPr>
              <a:t> </a:t>
            </a:r>
            <a:r>
              <a:rPr sz="700" spc="-25" dirty="0">
                <a:solidFill>
                  <a:srgbClr val="231F20"/>
                </a:solidFill>
                <a:latin typeface="Lucida Sans"/>
                <a:cs typeface="Lucida Sans"/>
              </a:rPr>
              <a:t>National  Notifiable </a:t>
            </a:r>
            <a:r>
              <a:rPr sz="700" spc="-30" dirty="0">
                <a:solidFill>
                  <a:srgbClr val="231F20"/>
                </a:solidFill>
                <a:latin typeface="Lucida Sans"/>
                <a:cs typeface="Lucida Sans"/>
              </a:rPr>
              <a:t>Diseases  </a:t>
            </a:r>
            <a:r>
              <a:rPr sz="700" spc="-20" dirty="0">
                <a:solidFill>
                  <a:srgbClr val="231F20"/>
                </a:solidFill>
                <a:latin typeface="Lucida Sans"/>
                <a:cs typeface="Lucida Sans"/>
              </a:rPr>
              <a:t>Surveillance</a:t>
            </a:r>
            <a:r>
              <a:rPr sz="700" spc="-130" dirty="0">
                <a:solidFill>
                  <a:srgbClr val="231F20"/>
                </a:solidFill>
                <a:latin typeface="Lucida Sans"/>
                <a:cs typeface="Lucida Sans"/>
              </a:rPr>
              <a:t> </a:t>
            </a:r>
            <a:r>
              <a:rPr sz="700" spc="-20" dirty="0">
                <a:solidFill>
                  <a:srgbClr val="231F20"/>
                </a:solidFill>
                <a:latin typeface="Lucida Sans"/>
                <a:cs typeface="Lucida Sans"/>
              </a:rPr>
              <a:t>System.</a:t>
            </a:r>
            <a:endParaRPr sz="700">
              <a:latin typeface="Lucida Sans"/>
              <a:cs typeface="Lucida Sans"/>
            </a:endParaRPr>
          </a:p>
        </p:txBody>
      </p:sp>
      <p:sp>
        <p:nvSpPr>
          <p:cNvPr id="3" name="object 3"/>
          <p:cNvSpPr txBox="1"/>
          <p:nvPr/>
        </p:nvSpPr>
        <p:spPr>
          <a:xfrm>
            <a:off x="1513800" y="9346827"/>
            <a:ext cx="483234" cy="382270"/>
          </a:xfrm>
          <a:prstGeom prst="rect">
            <a:avLst/>
          </a:prstGeom>
        </p:spPr>
        <p:txBody>
          <a:bodyPr vert="horz" wrap="square" lIns="0" tIns="12700" rIns="0" bIns="0" rtlCol="0">
            <a:spAutoFit/>
          </a:bodyPr>
          <a:lstStyle/>
          <a:p>
            <a:pPr marL="12700" marR="30480">
              <a:lnSpc>
                <a:spcPct val="107100"/>
              </a:lnSpc>
              <a:spcBef>
                <a:spcPts val="100"/>
              </a:spcBef>
            </a:pPr>
            <a:r>
              <a:rPr sz="700" spc="-5" dirty="0">
                <a:solidFill>
                  <a:srgbClr val="231F20"/>
                </a:solidFill>
                <a:latin typeface="Lucida Sans"/>
                <a:cs typeface="Lucida Sans"/>
              </a:rPr>
              <a:t>*</a:t>
            </a:r>
            <a:r>
              <a:rPr sz="700" spc="-180" dirty="0">
                <a:solidFill>
                  <a:srgbClr val="231F20"/>
                </a:solidFill>
                <a:latin typeface="Lucida Sans"/>
                <a:cs typeface="Lucida Sans"/>
              </a:rPr>
              <a:t> </a:t>
            </a:r>
            <a:r>
              <a:rPr sz="700" spc="-5" dirty="0">
                <a:solidFill>
                  <a:srgbClr val="231F20"/>
                </a:solidFill>
                <a:latin typeface="Lucida Sans"/>
                <a:cs typeface="Lucida Sans"/>
              </a:rPr>
              <a:t>Rates</a:t>
            </a:r>
            <a:r>
              <a:rPr sz="700" spc="-175" dirty="0">
                <a:solidFill>
                  <a:srgbClr val="231F20"/>
                </a:solidFill>
                <a:latin typeface="Lucida Sans"/>
                <a:cs typeface="Lucida Sans"/>
              </a:rPr>
              <a:t> </a:t>
            </a:r>
            <a:r>
              <a:rPr sz="700" spc="-20" dirty="0">
                <a:solidFill>
                  <a:srgbClr val="231F20"/>
                </a:solidFill>
                <a:latin typeface="Lucida Sans"/>
                <a:cs typeface="Lucida Sans"/>
              </a:rPr>
              <a:t>per  </a:t>
            </a:r>
            <a:r>
              <a:rPr sz="700" spc="-45" dirty="0">
                <a:solidFill>
                  <a:srgbClr val="231F20"/>
                </a:solidFill>
                <a:latin typeface="Lucida Sans"/>
                <a:cs typeface="Lucida Sans"/>
              </a:rPr>
              <a:t>100,000</a:t>
            </a:r>
            <a:endParaRPr sz="700">
              <a:latin typeface="Lucida Sans"/>
              <a:cs typeface="Lucida Sans"/>
            </a:endParaRPr>
          </a:p>
          <a:p>
            <a:pPr marL="12700">
              <a:lnSpc>
                <a:spcPct val="100000"/>
              </a:lnSpc>
              <a:spcBef>
                <a:spcPts val="165"/>
              </a:spcBef>
            </a:pPr>
            <a:r>
              <a:rPr sz="700" spc="-30" dirty="0">
                <a:solidFill>
                  <a:srgbClr val="231F20"/>
                </a:solidFill>
                <a:latin typeface="Lucida Sans"/>
                <a:cs typeface="Lucida Sans"/>
              </a:rPr>
              <a:t>population.</a:t>
            </a:r>
            <a:endParaRPr sz="700">
              <a:latin typeface="Lucida Sans"/>
              <a:cs typeface="Lucida Sans"/>
            </a:endParaRPr>
          </a:p>
        </p:txBody>
      </p:sp>
      <p:sp>
        <p:nvSpPr>
          <p:cNvPr id="4" name="object 4"/>
          <p:cNvSpPr txBox="1"/>
          <p:nvPr/>
        </p:nvSpPr>
        <p:spPr>
          <a:xfrm>
            <a:off x="2199633" y="9346827"/>
            <a:ext cx="2365375" cy="368300"/>
          </a:xfrm>
          <a:prstGeom prst="rect">
            <a:avLst/>
          </a:prstGeom>
        </p:spPr>
        <p:txBody>
          <a:bodyPr vert="horz" wrap="square" lIns="0" tIns="12700" rIns="0" bIns="0" rtlCol="0">
            <a:spAutoFit/>
          </a:bodyPr>
          <a:lstStyle/>
          <a:p>
            <a:pPr marL="12700" marR="5080">
              <a:lnSpc>
                <a:spcPct val="107100"/>
              </a:lnSpc>
              <a:spcBef>
                <a:spcPts val="100"/>
              </a:spcBef>
            </a:pPr>
            <a:r>
              <a:rPr sz="700" spc="-25" dirty="0">
                <a:solidFill>
                  <a:srgbClr val="231F20"/>
                </a:solidFill>
                <a:latin typeface="Lucida Sans"/>
                <a:cs typeface="Lucida Sans"/>
              </a:rPr>
              <a:t>†Reported cases </a:t>
            </a:r>
            <a:r>
              <a:rPr sz="700" spc="-10" dirty="0">
                <a:solidFill>
                  <a:srgbClr val="231F20"/>
                </a:solidFill>
                <a:latin typeface="Lucida Sans"/>
                <a:cs typeface="Lucida Sans"/>
              </a:rPr>
              <a:t>that </a:t>
            </a:r>
            <a:r>
              <a:rPr sz="700" spc="-15" dirty="0">
                <a:solidFill>
                  <a:srgbClr val="231F20"/>
                </a:solidFill>
                <a:latin typeface="Lucida Sans"/>
                <a:cs typeface="Lucida Sans"/>
              </a:rPr>
              <a:t>met </a:t>
            </a:r>
            <a:r>
              <a:rPr sz="700" spc="-5" dirty="0">
                <a:solidFill>
                  <a:srgbClr val="231F20"/>
                </a:solidFill>
                <a:latin typeface="Lucida Sans"/>
                <a:cs typeface="Lucida Sans"/>
              </a:rPr>
              <a:t>the </a:t>
            </a:r>
            <a:r>
              <a:rPr sz="700" spc="-25" dirty="0">
                <a:solidFill>
                  <a:srgbClr val="231F20"/>
                </a:solidFill>
                <a:latin typeface="Lucida Sans"/>
                <a:cs typeface="Lucida Sans"/>
              </a:rPr>
              <a:t>classification </a:t>
            </a:r>
            <a:r>
              <a:rPr sz="700" spc="-20" dirty="0">
                <a:solidFill>
                  <a:srgbClr val="231F20"/>
                </a:solidFill>
                <a:latin typeface="Lucida Sans"/>
                <a:cs typeface="Lucida Sans"/>
              </a:rPr>
              <a:t>criteria </a:t>
            </a:r>
            <a:r>
              <a:rPr sz="700" spc="-25" dirty="0">
                <a:solidFill>
                  <a:srgbClr val="231F20"/>
                </a:solidFill>
                <a:latin typeface="Lucida Sans"/>
                <a:cs typeface="Lucida Sans"/>
              </a:rPr>
              <a:t>for </a:t>
            </a:r>
            <a:r>
              <a:rPr sz="700" spc="-5" dirty="0">
                <a:solidFill>
                  <a:srgbClr val="231F20"/>
                </a:solidFill>
                <a:latin typeface="Lucida Sans"/>
                <a:cs typeface="Lucida Sans"/>
              </a:rPr>
              <a:t>a  </a:t>
            </a:r>
            <a:r>
              <a:rPr sz="700" spc="-25" dirty="0">
                <a:solidFill>
                  <a:srgbClr val="231F20"/>
                </a:solidFill>
                <a:latin typeface="Lucida Sans"/>
                <a:cs typeface="Lucida Sans"/>
              </a:rPr>
              <a:t>confirmed case. </a:t>
            </a:r>
            <a:r>
              <a:rPr sz="700" spc="-5" dirty="0">
                <a:solidFill>
                  <a:srgbClr val="231F20"/>
                </a:solidFill>
                <a:latin typeface="Lucida Sans"/>
                <a:cs typeface="Lucida Sans"/>
              </a:rPr>
              <a:t>For the </a:t>
            </a:r>
            <a:r>
              <a:rPr sz="700" spc="-20" dirty="0">
                <a:solidFill>
                  <a:srgbClr val="231F20"/>
                </a:solidFill>
                <a:latin typeface="Lucida Sans"/>
                <a:cs typeface="Lucida Sans"/>
              </a:rPr>
              <a:t>case </a:t>
            </a:r>
            <a:r>
              <a:rPr sz="700" spc="-30" dirty="0">
                <a:solidFill>
                  <a:srgbClr val="231F20"/>
                </a:solidFill>
                <a:latin typeface="Lucida Sans"/>
                <a:cs typeface="Lucida Sans"/>
              </a:rPr>
              <a:t>definition, see  </a:t>
            </a:r>
            <a:r>
              <a:rPr sz="700" u="sng" spc="-35" dirty="0">
                <a:solidFill>
                  <a:srgbClr val="205E9E"/>
                </a:solidFill>
                <a:uFill>
                  <a:solidFill>
                    <a:srgbClr val="205E9E"/>
                  </a:solidFill>
                </a:uFill>
                <a:latin typeface="Lucida Sans"/>
                <a:cs typeface="Lucida Sans"/>
                <a:hlinkClick r:id="rId2"/>
              </a:rPr>
              <a:t>https://ndc.services.cdc.gov/conditions/hepatitis-a-acute/</a:t>
            </a:r>
            <a:r>
              <a:rPr sz="700" spc="-35" dirty="0">
                <a:solidFill>
                  <a:srgbClr val="231F20"/>
                </a:solidFill>
                <a:latin typeface="Lucida Sans"/>
                <a:cs typeface="Lucida Sans"/>
              </a:rPr>
              <a:t>.</a:t>
            </a:r>
            <a:endParaRPr sz="700">
              <a:latin typeface="Lucida Sans"/>
              <a:cs typeface="Lucida Sans"/>
            </a:endParaRPr>
          </a:p>
        </p:txBody>
      </p:sp>
      <p:sp>
        <p:nvSpPr>
          <p:cNvPr id="5" name="object 5"/>
          <p:cNvSpPr txBox="1"/>
          <p:nvPr/>
        </p:nvSpPr>
        <p:spPr>
          <a:xfrm>
            <a:off x="4787331" y="9346933"/>
            <a:ext cx="1821180" cy="368300"/>
          </a:xfrm>
          <a:prstGeom prst="rect">
            <a:avLst/>
          </a:prstGeom>
        </p:spPr>
        <p:txBody>
          <a:bodyPr vert="horz" wrap="square" lIns="0" tIns="12700" rIns="0" bIns="0" rtlCol="0">
            <a:spAutoFit/>
          </a:bodyPr>
          <a:lstStyle/>
          <a:p>
            <a:pPr marL="12700" marR="5080">
              <a:lnSpc>
                <a:spcPct val="107100"/>
              </a:lnSpc>
              <a:spcBef>
                <a:spcPts val="100"/>
              </a:spcBef>
            </a:pPr>
            <a:r>
              <a:rPr sz="700" spc="-15" dirty="0">
                <a:solidFill>
                  <a:srgbClr val="231F20"/>
                </a:solidFill>
                <a:latin typeface="Lucida Sans"/>
                <a:cs typeface="Lucida Sans"/>
              </a:rPr>
              <a:t>Only</a:t>
            </a:r>
            <a:r>
              <a:rPr sz="700" spc="-114" dirty="0">
                <a:solidFill>
                  <a:srgbClr val="231F20"/>
                </a:solidFill>
                <a:latin typeface="Lucida Sans"/>
                <a:cs typeface="Lucida Sans"/>
              </a:rPr>
              <a:t> </a:t>
            </a:r>
            <a:r>
              <a:rPr sz="700" spc="-10" dirty="0">
                <a:solidFill>
                  <a:srgbClr val="231F20"/>
                </a:solidFill>
                <a:latin typeface="Lucida Sans"/>
                <a:cs typeface="Lucida Sans"/>
              </a:rPr>
              <a:t>states</a:t>
            </a:r>
            <a:r>
              <a:rPr sz="700" spc="-105" dirty="0">
                <a:solidFill>
                  <a:srgbClr val="231F20"/>
                </a:solidFill>
                <a:latin typeface="Lucida Sans"/>
                <a:cs typeface="Lucida Sans"/>
              </a:rPr>
              <a:t> </a:t>
            </a:r>
            <a:r>
              <a:rPr sz="700" spc="-5" dirty="0">
                <a:solidFill>
                  <a:srgbClr val="231F20"/>
                </a:solidFill>
                <a:latin typeface="Lucida Sans"/>
                <a:cs typeface="Lucida Sans"/>
              </a:rPr>
              <a:t>with</a:t>
            </a:r>
            <a:r>
              <a:rPr sz="700" spc="-75" dirty="0">
                <a:solidFill>
                  <a:srgbClr val="231F20"/>
                </a:solidFill>
                <a:latin typeface="Lucida Sans"/>
                <a:cs typeface="Lucida Sans"/>
              </a:rPr>
              <a:t> </a:t>
            </a:r>
            <a:r>
              <a:rPr sz="700" spc="-15" dirty="0">
                <a:solidFill>
                  <a:srgbClr val="231F20"/>
                </a:solidFill>
                <a:latin typeface="Lucida Sans"/>
                <a:cs typeface="Lucida Sans"/>
              </a:rPr>
              <a:t>rates</a:t>
            </a:r>
            <a:r>
              <a:rPr sz="700" spc="-100" dirty="0">
                <a:solidFill>
                  <a:srgbClr val="231F20"/>
                </a:solidFill>
                <a:latin typeface="Lucida Sans"/>
                <a:cs typeface="Lucida Sans"/>
              </a:rPr>
              <a:t> </a:t>
            </a:r>
            <a:r>
              <a:rPr sz="700" spc="-25" dirty="0">
                <a:solidFill>
                  <a:srgbClr val="231F20"/>
                </a:solidFill>
                <a:latin typeface="Lucida Sans"/>
                <a:cs typeface="Lucida Sans"/>
              </a:rPr>
              <a:t>for</a:t>
            </a:r>
            <a:r>
              <a:rPr sz="700" spc="-70" dirty="0">
                <a:solidFill>
                  <a:srgbClr val="231F20"/>
                </a:solidFill>
                <a:latin typeface="Lucida Sans"/>
                <a:cs typeface="Lucida Sans"/>
              </a:rPr>
              <a:t> </a:t>
            </a:r>
            <a:r>
              <a:rPr sz="700" spc="-25" dirty="0">
                <a:solidFill>
                  <a:srgbClr val="231F20"/>
                </a:solidFill>
                <a:latin typeface="Lucida Sans"/>
                <a:cs typeface="Lucida Sans"/>
              </a:rPr>
              <a:t>2018</a:t>
            </a:r>
            <a:r>
              <a:rPr sz="700" spc="-105" dirty="0">
                <a:solidFill>
                  <a:srgbClr val="231F20"/>
                </a:solidFill>
                <a:latin typeface="Lucida Sans"/>
                <a:cs typeface="Lucida Sans"/>
              </a:rPr>
              <a:t> </a:t>
            </a:r>
            <a:r>
              <a:rPr sz="700" spc="-20" dirty="0">
                <a:solidFill>
                  <a:srgbClr val="231F20"/>
                </a:solidFill>
                <a:latin typeface="Lucida Sans"/>
                <a:cs typeface="Lucida Sans"/>
              </a:rPr>
              <a:t>and</a:t>
            </a:r>
            <a:r>
              <a:rPr sz="700" spc="-90" dirty="0">
                <a:solidFill>
                  <a:srgbClr val="231F20"/>
                </a:solidFill>
                <a:latin typeface="Lucida Sans"/>
                <a:cs typeface="Lucida Sans"/>
              </a:rPr>
              <a:t> </a:t>
            </a:r>
            <a:r>
              <a:rPr sz="700" spc="-25" dirty="0">
                <a:solidFill>
                  <a:srgbClr val="231F20"/>
                </a:solidFill>
                <a:latin typeface="Lucida Sans"/>
                <a:cs typeface="Lucida Sans"/>
              </a:rPr>
              <a:t>2019</a:t>
            </a:r>
            <a:r>
              <a:rPr sz="700" spc="-85" dirty="0">
                <a:solidFill>
                  <a:srgbClr val="231F20"/>
                </a:solidFill>
                <a:latin typeface="Lucida Sans"/>
                <a:cs typeface="Lucida Sans"/>
              </a:rPr>
              <a:t> </a:t>
            </a:r>
            <a:r>
              <a:rPr sz="700" spc="-20" dirty="0">
                <a:solidFill>
                  <a:srgbClr val="231F20"/>
                </a:solidFill>
                <a:latin typeface="Lucida Sans"/>
                <a:cs typeface="Lucida Sans"/>
              </a:rPr>
              <a:t>are  shown. </a:t>
            </a:r>
            <a:r>
              <a:rPr sz="700" spc="-15" dirty="0">
                <a:solidFill>
                  <a:srgbClr val="231F20"/>
                </a:solidFill>
                <a:latin typeface="Lucida Sans"/>
                <a:cs typeface="Lucida Sans"/>
              </a:rPr>
              <a:t>No </a:t>
            </a:r>
            <a:r>
              <a:rPr sz="700" spc="-20" dirty="0">
                <a:solidFill>
                  <a:srgbClr val="231F20"/>
                </a:solidFill>
                <a:latin typeface="Lucida Sans"/>
                <a:cs typeface="Lucida Sans"/>
              </a:rPr>
              <a:t>hepatitis </a:t>
            </a:r>
            <a:r>
              <a:rPr sz="700" spc="-5" dirty="0">
                <a:solidFill>
                  <a:srgbClr val="231F20"/>
                </a:solidFill>
                <a:latin typeface="Lucida Sans"/>
                <a:cs typeface="Lucida Sans"/>
              </a:rPr>
              <a:t>A </a:t>
            </a:r>
            <a:r>
              <a:rPr sz="700" spc="-25" dirty="0">
                <a:solidFill>
                  <a:srgbClr val="231F20"/>
                </a:solidFill>
                <a:latin typeface="Lucida Sans"/>
                <a:cs typeface="Lucida Sans"/>
              </a:rPr>
              <a:t>cases </a:t>
            </a:r>
            <a:r>
              <a:rPr sz="700" spc="-10" dirty="0">
                <a:solidFill>
                  <a:srgbClr val="231F20"/>
                </a:solidFill>
                <a:latin typeface="Lucida Sans"/>
                <a:cs typeface="Lucida Sans"/>
              </a:rPr>
              <a:t>were </a:t>
            </a:r>
            <a:r>
              <a:rPr sz="700" spc="-20" dirty="0">
                <a:solidFill>
                  <a:srgbClr val="231F20"/>
                </a:solidFill>
                <a:latin typeface="Lucida Sans"/>
                <a:cs typeface="Lucida Sans"/>
              </a:rPr>
              <a:t>reported  </a:t>
            </a:r>
            <a:r>
              <a:rPr sz="700" spc="-25" dirty="0">
                <a:solidFill>
                  <a:srgbClr val="231F20"/>
                </a:solidFill>
                <a:latin typeface="Lucida Sans"/>
                <a:cs typeface="Lucida Sans"/>
              </a:rPr>
              <a:t>from</a:t>
            </a:r>
            <a:r>
              <a:rPr sz="700" spc="-55" dirty="0">
                <a:solidFill>
                  <a:srgbClr val="231F20"/>
                </a:solidFill>
                <a:latin typeface="Lucida Sans"/>
                <a:cs typeface="Lucida Sans"/>
              </a:rPr>
              <a:t> </a:t>
            </a:r>
            <a:r>
              <a:rPr sz="700" spc="-15" dirty="0">
                <a:solidFill>
                  <a:srgbClr val="231F20"/>
                </a:solidFill>
                <a:latin typeface="Lucida Sans"/>
                <a:cs typeface="Lucida Sans"/>
              </a:rPr>
              <a:t>Montana</a:t>
            </a:r>
            <a:r>
              <a:rPr sz="700" spc="-90" dirty="0">
                <a:solidFill>
                  <a:srgbClr val="231F20"/>
                </a:solidFill>
                <a:latin typeface="Lucida Sans"/>
                <a:cs typeface="Lucida Sans"/>
              </a:rPr>
              <a:t> </a:t>
            </a:r>
            <a:r>
              <a:rPr sz="700" spc="-20" dirty="0">
                <a:solidFill>
                  <a:srgbClr val="231F20"/>
                </a:solidFill>
                <a:latin typeface="Lucida Sans"/>
                <a:cs typeface="Lucida Sans"/>
              </a:rPr>
              <a:t>and</a:t>
            </a:r>
            <a:r>
              <a:rPr sz="700" spc="-75" dirty="0">
                <a:solidFill>
                  <a:srgbClr val="231F20"/>
                </a:solidFill>
                <a:latin typeface="Lucida Sans"/>
                <a:cs typeface="Lucida Sans"/>
              </a:rPr>
              <a:t> </a:t>
            </a:r>
            <a:r>
              <a:rPr sz="700" spc="-10" dirty="0">
                <a:solidFill>
                  <a:srgbClr val="231F20"/>
                </a:solidFill>
                <a:latin typeface="Lucida Sans"/>
                <a:cs typeface="Lucida Sans"/>
              </a:rPr>
              <a:t>North</a:t>
            </a:r>
            <a:r>
              <a:rPr sz="700" spc="-70" dirty="0">
                <a:solidFill>
                  <a:srgbClr val="231F20"/>
                </a:solidFill>
                <a:latin typeface="Lucida Sans"/>
                <a:cs typeface="Lucida Sans"/>
              </a:rPr>
              <a:t> </a:t>
            </a:r>
            <a:r>
              <a:rPr sz="700" spc="-30" dirty="0">
                <a:solidFill>
                  <a:srgbClr val="231F20"/>
                </a:solidFill>
                <a:latin typeface="Lucida Sans"/>
                <a:cs typeface="Lucida Sans"/>
              </a:rPr>
              <a:t>Dakota</a:t>
            </a:r>
            <a:r>
              <a:rPr sz="700" spc="-105" dirty="0">
                <a:solidFill>
                  <a:srgbClr val="231F20"/>
                </a:solidFill>
                <a:latin typeface="Lucida Sans"/>
                <a:cs typeface="Lucida Sans"/>
              </a:rPr>
              <a:t> </a:t>
            </a:r>
            <a:r>
              <a:rPr sz="700" spc="-15" dirty="0">
                <a:solidFill>
                  <a:srgbClr val="231F20"/>
                </a:solidFill>
                <a:latin typeface="Lucida Sans"/>
                <a:cs typeface="Lucida Sans"/>
              </a:rPr>
              <a:t>in</a:t>
            </a:r>
            <a:r>
              <a:rPr sz="700" spc="-105" dirty="0">
                <a:solidFill>
                  <a:srgbClr val="231F20"/>
                </a:solidFill>
                <a:latin typeface="Lucida Sans"/>
                <a:cs typeface="Lucida Sans"/>
              </a:rPr>
              <a:t> </a:t>
            </a:r>
            <a:r>
              <a:rPr sz="700" spc="-40" dirty="0">
                <a:solidFill>
                  <a:srgbClr val="231F20"/>
                </a:solidFill>
                <a:latin typeface="Lucida Sans"/>
                <a:cs typeface="Lucida Sans"/>
              </a:rPr>
              <a:t>2018.</a:t>
            </a:r>
            <a:endParaRPr sz="700">
              <a:latin typeface="Lucida Sans"/>
              <a:cs typeface="Lucida Sans"/>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4210"/>
            <a:ext cx="6818630" cy="968375"/>
          </a:xfrm>
          <a:prstGeom prst="rect">
            <a:avLst/>
          </a:prstGeom>
        </p:spPr>
        <p:txBody>
          <a:bodyPr vert="horz" wrap="square" lIns="0" tIns="13335" rIns="0" bIns="0" rtlCol="0">
            <a:spAutoFit/>
          </a:bodyPr>
          <a:lstStyle/>
          <a:p>
            <a:pPr marL="5232400">
              <a:lnSpc>
                <a:spcPts val="1235"/>
              </a:lnSpc>
              <a:spcBef>
                <a:spcPts val="105"/>
              </a:spcBef>
            </a:pPr>
            <a:r>
              <a:rPr sz="1000" b="1" spc="20" dirty="0">
                <a:solidFill>
                  <a:srgbClr val="005E6D"/>
                </a:solidFill>
                <a:latin typeface="Microsoft JhengHei UI"/>
                <a:cs typeface="Microsoft JhengHei UI"/>
              </a:rPr>
              <a:t>2019</a:t>
            </a:r>
            <a:r>
              <a:rPr sz="1000" b="1" spc="105" dirty="0">
                <a:solidFill>
                  <a:srgbClr val="005E6D"/>
                </a:solidFill>
                <a:latin typeface="Microsoft JhengHei UI"/>
                <a:cs typeface="Microsoft JhengHei UI"/>
              </a:rPr>
              <a:t> </a:t>
            </a:r>
            <a:r>
              <a:rPr sz="1050" b="1" spc="80" dirty="0">
                <a:solidFill>
                  <a:srgbClr val="8C2689"/>
                </a:solidFill>
                <a:latin typeface="Century Gothic"/>
                <a:cs typeface="Century Gothic"/>
              </a:rPr>
              <a:t>VIRAL</a:t>
            </a:r>
            <a:r>
              <a:rPr sz="1050" b="1" spc="85" dirty="0">
                <a:solidFill>
                  <a:srgbClr val="8C2689"/>
                </a:solidFill>
                <a:latin typeface="Century Gothic"/>
                <a:cs typeface="Century Gothic"/>
              </a:rPr>
              <a:t> </a:t>
            </a:r>
            <a:r>
              <a:rPr sz="1050" b="1" dirty="0">
                <a:solidFill>
                  <a:srgbClr val="8C2689"/>
                </a:solidFill>
                <a:latin typeface="Century Gothic"/>
                <a:cs typeface="Century Gothic"/>
              </a:rPr>
              <a:t>H</a:t>
            </a:r>
            <a:r>
              <a:rPr sz="1050" b="1" spc="-165" dirty="0">
                <a:solidFill>
                  <a:srgbClr val="8C2689"/>
                </a:solidFill>
                <a:latin typeface="Century Gothic"/>
                <a:cs typeface="Century Gothic"/>
              </a:rPr>
              <a:t> </a:t>
            </a:r>
            <a:r>
              <a:rPr sz="1050" b="1" dirty="0">
                <a:solidFill>
                  <a:srgbClr val="8C2689"/>
                </a:solidFill>
                <a:latin typeface="Century Gothic"/>
                <a:cs typeface="Century Gothic"/>
              </a:rPr>
              <a:t>E</a:t>
            </a:r>
            <a:r>
              <a:rPr sz="1050" b="1" spc="-170"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2400">
              <a:lnSpc>
                <a:spcPts val="1235"/>
              </a:lnSpc>
            </a:pPr>
            <a:r>
              <a:rPr sz="1050" spc="25" dirty="0">
                <a:solidFill>
                  <a:srgbClr val="005E6D"/>
                </a:solidFill>
                <a:latin typeface="Century Gothic"/>
                <a:cs typeface="Century Gothic"/>
              </a:rPr>
              <a:t>SURVEILLANCE</a:t>
            </a:r>
            <a:r>
              <a:rPr sz="1050" spc="15"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743585">
              <a:lnSpc>
                <a:spcPct val="107100"/>
              </a:lnSpc>
            </a:pPr>
            <a:r>
              <a:rPr sz="1400" b="1" spc="-30" dirty="0">
                <a:solidFill>
                  <a:srgbClr val="005E6D"/>
                </a:solidFill>
                <a:latin typeface="Lucida Sans"/>
                <a:cs typeface="Lucida Sans"/>
              </a:rPr>
              <a:t>Figure</a:t>
            </a:r>
            <a:r>
              <a:rPr sz="1400" b="1" spc="-60" dirty="0">
                <a:solidFill>
                  <a:srgbClr val="005E6D"/>
                </a:solidFill>
                <a:latin typeface="Lucida Sans"/>
                <a:cs typeface="Lucida Sans"/>
              </a:rPr>
              <a:t> </a:t>
            </a:r>
            <a:r>
              <a:rPr sz="1400" b="1" spc="5" dirty="0">
                <a:solidFill>
                  <a:srgbClr val="005E6D"/>
                </a:solidFill>
                <a:latin typeface="Lucida Sans"/>
                <a:cs typeface="Lucida Sans"/>
              </a:rPr>
              <a:t>1.2.</a:t>
            </a:r>
            <a:r>
              <a:rPr sz="1400" b="1" spc="-60" dirty="0">
                <a:solidFill>
                  <a:srgbClr val="005E6D"/>
                </a:solidFill>
                <a:latin typeface="Lucida Sans"/>
                <a:cs typeface="Lucida Sans"/>
              </a:rPr>
              <a:t> </a:t>
            </a:r>
            <a:r>
              <a:rPr sz="1400" b="1" spc="-15" dirty="0">
                <a:solidFill>
                  <a:srgbClr val="8C2689"/>
                </a:solidFill>
                <a:latin typeface="Lucida Sans"/>
                <a:cs typeface="Lucida Sans"/>
              </a:rPr>
              <a:t>Rates*</a:t>
            </a:r>
            <a:r>
              <a:rPr sz="1400" b="1" spc="-114" dirty="0">
                <a:solidFill>
                  <a:srgbClr val="8C2689"/>
                </a:solidFill>
                <a:latin typeface="Lucida Sans"/>
                <a:cs typeface="Lucida Sans"/>
              </a:rPr>
              <a:t> </a:t>
            </a:r>
            <a:r>
              <a:rPr sz="1400" b="1" spc="-15" dirty="0">
                <a:solidFill>
                  <a:srgbClr val="8C2689"/>
                </a:solidFill>
                <a:latin typeface="Lucida Sans"/>
                <a:cs typeface="Lucida Sans"/>
              </a:rPr>
              <a:t>of</a:t>
            </a:r>
            <a:r>
              <a:rPr sz="1400" b="1" spc="-125" dirty="0">
                <a:solidFill>
                  <a:srgbClr val="8C2689"/>
                </a:solidFill>
                <a:latin typeface="Lucida Sans"/>
                <a:cs typeface="Lucida Sans"/>
              </a:rPr>
              <a:t> </a:t>
            </a:r>
            <a:r>
              <a:rPr sz="1400" b="1" spc="-15" dirty="0">
                <a:solidFill>
                  <a:srgbClr val="8C2689"/>
                </a:solidFill>
                <a:latin typeface="Lucida Sans"/>
                <a:cs typeface="Lucida Sans"/>
              </a:rPr>
              <a:t>reported</a:t>
            </a:r>
            <a:r>
              <a:rPr sz="1400" b="1" spc="-95"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45" dirty="0">
                <a:solidFill>
                  <a:srgbClr val="8C2689"/>
                </a:solidFill>
                <a:latin typeface="Lucida Sans"/>
                <a:cs typeface="Lucida Sans"/>
              </a:rPr>
              <a:t> </a:t>
            </a:r>
            <a:r>
              <a:rPr sz="1400" b="1" spc="-40" dirty="0">
                <a:solidFill>
                  <a:srgbClr val="8C2689"/>
                </a:solidFill>
                <a:latin typeface="Lucida Sans"/>
                <a:cs typeface="Lucida Sans"/>
              </a:rPr>
              <a:t>A†virus</a:t>
            </a:r>
            <a:r>
              <a:rPr sz="1400" b="1" spc="-105" dirty="0">
                <a:solidFill>
                  <a:srgbClr val="8C2689"/>
                </a:solidFill>
                <a:latin typeface="Lucida Sans"/>
                <a:cs typeface="Lucida Sans"/>
              </a:rPr>
              <a:t> </a:t>
            </a:r>
            <a:r>
              <a:rPr sz="1400" b="1" spc="-5" dirty="0">
                <a:solidFill>
                  <a:srgbClr val="8C2689"/>
                </a:solidFill>
                <a:latin typeface="Lucida Sans"/>
                <a:cs typeface="Lucida Sans"/>
              </a:rPr>
              <a:t>infection,</a:t>
            </a:r>
            <a:r>
              <a:rPr sz="1400" b="1" spc="-105" dirty="0">
                <a:solidFill>
                  <a:srgbClr val="8C2689"/>
                </a:solidFill>
                <a:latin typeface="Lucida Sans"/>
                <a:cs typeface="Lucida Sans"/>
              </a:rPr>
              <a:t> </a:t>
            </a:r>
            <a:r>
              <a:rPr sz="1400" b="1" spc="-20" dirty="0">
                <a:solidFill>
                  <a:srgbClr val="8C2689"/>
                </a:solidFill>
                <a:latin typeface="Lucida Sans"/>
                <a:cs typeface="Lucida Sans"/>
              </a:rPr>
              <a:t>by</a:t>
            </a:r>
            <a:r>
              <a:rPr sz="1400" b="1" spc="-135" dirty="0">
                <a:solidFill>
                  <a:srgbClr val="8C2689"/>
                </a:solidFill>
                <a:latin typeface="Lucida Sans"/>
                <a:cs typeface="Lucida Sans"/>
              </a:rPr>
              <a:t> </a:t>
            </a:r>
            <a:r>
              <a:rPr sz="1400" b="1" spc="5" dirty="0">
                <a:solidFill>
                  <a:srgbClr val="8C2689"/>
                </a:solidFill>
                <a:latin typeface="Lucida Sans"/>
                <a:cs typeface="Lucida Sans"/>
              </a:rPr>
              <a:t>state</a:t>
            </a:r>
            <a:r>
              <a:rPr sz="1400" b="1" spc="-90" dirty="0">
                <a:solidFill>
                  <a:srgbClr val="8C2689"/>
                </a:solidFill>
                <a:latin typeface="Lucida Sans"/>
                <a:cs typeface="Lucida Sans"/>
              </a:rPr>
              <a:t> </a:t>
            </a:r>
            <a:r>
              <a:rPr sz="1400" b="1" spc="-5" dirty="0">
                <a:solidFill>
                  <a:srgbClr val="8C2689"/>
                </a:solidFill>
                <a:latin typeface="Lucida Sans"/>
                <a:cs typeface="Lucida Sans"/>
              </a:rPr>
              <a:t>or  </a:t>
            </a:r>
            <a:r>
              <a:rPr sz="1400" b="1" spc="-30" dirty="0">
                <a:solidFill>
                  <a:srgbClr val="8C2689"/>
                </a:solidFill>
                <a:latin typeface="Lucida Sans"/>
                <a:cs typeface="Lucida Sans"/>
              </a:rPr>
              <a:t>jurisdiction</a:t>
            </a:r>
            <a:r>
              <a:rPr sz="1400" b="1" spc="-5" dirty="0">
                <a:solidFill>
                  <a:srgbClr val="8C2689"/>
                </a:solidFill>
                <a:latin typeface="Lucida Sans"/>
                <a:cs typeface="Lucida Sans"/>
              </a:rPr>
              <a:t> </a:t>
            </a:r>
            <a:r>
              <a:rPr sz="1400" b="1" dirty="0">
                <a:solidFill>
                  <a:srgbClr val="8C2689"/>
                </a:solidFill>
                <a:latin typeface="Lucida Sans"/>
                <a:cs typeface="Lucida Sans"/>
              </a:rPr>
              <a:t>—</a:t>
            </a:r>
            <a:r>
              <a:rPr sz="1400" b="1" spc="-140" dirty="0">
                <a:solidFill>
                  <a:srgbClr val="8C2689"/>
                </a:solidFill>
                <a:latin typeface="Lucida Sans"/>
                <a:cs typeface="Lucida Sans"/>
              </a:rPr>
              <a:t> </a:t>
            </a:r>
            <a:r>
              <a:rPr sz="1400" b="1" spc="-10" dirty="0">
                <a:solidFill>
                  <a:srgbClr val="8C2689"/>
                </a:solidFill>
                <a:latin typeface="Lucida Sans"/>
                <a:cs typeface="Lucida Sans"/>
              </a:rPr>
              <a:t>United</a:t>
            </a:r>
            <a:r>
              <a:rPr sz="1400" b="1" spc="-50" dirty="0">
                <a:solidFill>
                  <a:srgbClr val="8C2689"/>
                </a:solidFill>
                <a:latin typeface="Lucida Sans"/>
                <a:cs typeface="Lucida Sans"/>
              </a:rPr>
              <a:t> </a:t>
            </a:r>
            <a:r>
              <a:rPr sz="1400" b="1" spc="25" dirty="0">
                <a:solidFill>
                  <a:srgbClr val="8C2689"/>
                </a:solidFill>
                <a:latin typeface="Lucida Sans"/>
                <a:cs typeface="Lucida Sans"/>
              </a:rPr>
              <a:t>States,</a:t>
            </a:r>
            <a:r>
              <a:rPr sz="1400" b="1" spc="-245" dirty="0">
                <a:solidFill>
                  <a:srgbClr val="8C2689"/>
                </a:solidFill>
                <a:latin typeface="Lucida Sans"/>
                <a:cs typeface="Lucida Sans"/>
              </a:rPr>
              <a:t> </a:t>
            </a:r>
            <a:r>
              <a:rPr sz="1400" b="1" spc="-10" dirty="0">
                <a:solidFill>
                  <a:srgbClr val="8C2689"/>
                </a:solidFill>
                <a:latin typeface="Lucida Sans"/>
                <a:cs typeface="Lucida Sans"/>
              </a:rPr>
              <a:t>2018–2019</a:t>
            </a:r>
            <a:endParaRPr sz="1400">
              <a:latin typeface="Lucida Sans"/>
              <a:cs typeface="Lucida Sans"/>
            </a:endParaRPr>
          </a:p>
        </p:txBody>
      </p:sp>
      <p:sp>
        <p:nvSpPr>
          <p:cNvPr id="13" name="object 13"/>
          <p:cNvSpPr/>
          <p:nvPr/>
        </p:nvSpPr>
        <p:spPr>
          <a:xfrm>
            <a:off x="422148" y="1216152"/>
            <a:ext cx="6982967" cy="8161019"/>
          </a:xfrm>
          <a:prstGeom prst="rect">
            <a:avLst/>
          </a:prstGeom>
          <a:blipFill>
            <a:blip r:embed="rId4" cstate="print"/>
            <a:stretch>
              <a:fillRect/>
            </a:stretch>
          </a:blipFill>
        </p:spPr>
        <p:txBody>
          <a:bodyPr wrap="square" lIns="0" tIns="0" rIns="0" bIns="0" rtlCol="0"/>
          <a:lstStyle/>
          <a:p>
            <a:endParaRPr/>
          </a:p>
        </p:txBody>
      </p:sp>
      <p:sp>
        <p:nvSpPr>
          <p:cNvPr id="14" name="object 14" descr="Distribution of rates of reported hepatitis A, by state or jurisdiction, for 2018 and 2019, sorted from highest to lowest for 2019. The US rate in 2019 was 5.7 reported cases per 100,000 population. Tennessee and Kentucky had the highest rates of reported hepatitis A during 2019."/>
          <p:cNvSpPr/>
          <p:nvPr/>
        </p:nvSpPr>
        <p:spPr>
          <a:xfrm>
            <a:off x="448055" y="1242060"/>
            <a:ext cx="6876287" cy="805433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1322831"/>
            <a:ext cx="6961631" cy="8052815"/>
          </a:xfrm>
          <a:prstGeom prst="rect">
            <a:avLst/>
          </a:prstGeom>
          <a:blipFill>
            <a:blip r:embed="rId3" cstate="print"/>
            <a:stretch>
              <a:fillRect/>
            </a:stretch>
          </a:blipFill>
        </p:spPr>
        <p:txBody>
          <a:bodyPr wrap="square" lIns="0" tIns="0" rIns="0" bIns="0" rtlCol="0"/>
          <a:lstStyle/>
          <a:p>
            <a:endParaRPr/>
          </a:p>
        </p:txBody>
      </p:sp>
      <p:graphicFrame>
        <p:nvGraphicFramePr>
          <p:cNvPr id="3" name="object 3" descr="Data regarding reported cases of acute hepatitis B by state or jurisdiction during 2015–2019. The first column lists the state or jurisdiction. Each year has 2 columns of data; the first column displays the number of reported acute hepatitis B cases, and the second column displays the rate of reported acute hepatitis B cases per 100,000 population in that jurisdiction for that year."/>
          <p:cNvGraphicFramePr>
            <a:graphicFrameLocks noGrp="1"/>
          </p:cNvGraphicFramePr>
          <p:nvPr>
            <p:extLst>
              <p:ext uri="{D42A27DB-BD31-4B8C-83A1-F6EECF244321}">
                <p14:modId xmlns:p14="http://schemas.microsoft.com/office/powerpoint/2010/main" val="2993303408"/>
              </p:ext>
            </p:extLst>
          </p:nvPr>
        </p:nvGraphicFramePr>
        <p:xfrm>
          <a:off x="457200" y="1348739"/>
          <a:ext cx="6845300" cy="7936997"/>
        </p:xfrm>
        <a:graphic>
          <a:graphicData uri="http://schemas.openxmlformats.org/drawingml/2006/table">
            <a:tbl>
              <a:tblPr firstRow="1" bandRow="1">
                <a:tableStyleId>{2D5ABB26-0587-4C30-8999-92F81FD0307C}</a:tableStyleId>
              </a:tblPr>
              <a:tblGrid>
                <a:gridCol w="1441450">
                  <a:extLst>
                    <a:ext uri="{9D8B030D-6E8A-4147-A177-3AD203B41FA5}">
                      <a16:colId xmlns:a16="http://schemas.microsoft.com/office/drawing/2014/main" val="20000"/>
                    </a:ext>
                  </a:extLst>
                </a:gridCol>
                <a:gridCol w="540385">
                  <a:extLst>
                    <a:ext uri="{9D8B030D-6E8A-4147-A177-3AD203B41FA5}">
                      <a16:colId xmlns:a16="http://schemas.microsoft.com/office/drawing/2014/main" val="20001"/>
                    </a:ext>
                  </a:extLst>
                </a:gridCol>
                <a:gridCol w="540385">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gridCol w="540385">
                  <a:extLst>
                    <a:ext uri="{9D8B030D-6E8A-4147-A177-3AD203B41FA5}">
                      <a16:colId xmlns:a16="http://schemas.microsoft.com/office/drawing/2014/main" val="20004"/>
                    </a:ext>
                  </a:extLst>
                </a:gridCol>
                <a:gridCol w="540385">
                  <a:extLst>
                    <a:ext uri="{9D8B030D-6E8A-4147-A177-3AD203B41FA5}">
                      <a16:colId xmlns:a16="http://schemas.microsoft.com/office/drawing/2014/main" val="20005"/>
                    </a:ext>
                  </a:extLst>
                </a:gridCol>
                <a:gridCol w="540385">
                  <a:extLst>
                    <a:ext uri="{9D8B030D-6E8A-4147-A177-3AD203B41FA5}">
                      <a16:colId xmlns:a16="http://schemas.microsoft.com/office/drawing/2014/main" val="20006"/>
                    </a:ext>
                  </a:extLst>
                </a:gridCol>
                <a:gridCol w="540385">
                  <a:extLst>
                    <a:ext uri="{9D8B030D-6E8A-4147-A177-3AD203B41FA5}">
                      <a16:colId xmlns:a16="http://schemas.microsoft.com/office/drawing/2014/main" val="20007"/>
                    </a:ext>
                  </a:extLst>
                </a:gridCol>
                <a:gridCol w="540385">
                  <a:extLst>
                    <a:ext uri="{9D8B030D-6E8A-4147-A177-3AD203B41FA5}">
                      <a16:colId xmlns:a16="http://schemas.microsoft.com/office/drawing/2014/main" val="20008"/>
                    </a:ext>
                  </a:extLst>
                </a:gridCol>
                <a:gridCol w="540385">
                  <a:extLst>
                    <a:ext uri="{9D8B030D-6E8A-4147-A177-3AD203B41FA5}">
                      <a16:colId xmlns:a16="http://schemas.microsoft.com/office/drawing/2014/main" val="20009"/>
                    </a:ext>
                  </a:extLst>
                </a:gridCol>
                <a:gridCol w="540385">
                  <a:extLst>
                    <a:ext uri="{9D8B030D-6E8A-4147-A177-3AD203B41FA5}">
                      <a16:colId xmlns:a16="http://schemas.microsoft.com/office/drawing/2014/main" val="20010"/>
                    </a:ext>
                  </a:extLst>
                </a:gridCol>
              </a:tblGrid>
              <a:tr h="145769">
                <a:tc rowSpan="2">
                  <a:txBody>
                    <a:bodyPr/>
                    <a:lstStyle/>
                    <a:p>
                      <a:pPr marL="57785">
                        <a:lnSpc>
                          <a:spcPct val="100000"/>
                        </a:lnSpc>
                        <a:spcBef>
                          <a:spcPts val="640"/>
                        </a:spcBef>
                      </a:pPr>
                      <a:r>
                        <a:rPr sz="800" b="1" spc="20" dirty="0">
                          <a:solidFill>
                            <a:srgbClr val="FFFFFF"/>
                          </a:solidFill>
                          <a:latin typeface="Lucida Sans"/>
                          <a:cs typeface="Lucida Sans"/>
                        </a:rPr>
                        <a:t>State </a:t>
                      </a:r>
                      <a:r>
                        <a:rPr sz="800" b="1" spc="-5" dirty="0">
                          <a:solidFill>
                            <a:srgbClr val="FFFFFF"/>
                          </a:solidFill>
                          <a:latin typeface="Lucida Sans"/>
                          <a:cs typeface="Lucida Sans"/>
                        </a:rPr>
                        <a:t>or</a:t>
                      </a:r>
                      <a:r>
                        <a:rPr sz="800" b="1" spc="-155" dirty="0">
                          <a:solidFill>
                            <a:srgbClr val="FFFFFF"/>
                          </a:solidFill>
                          <a:latin typeface="Lucida Sans"/>
                          <a:cs typeface="Lucida Sans"/>
                        </a:rPr>
                        <a:t> </a:t>
                      </a:r>
                      <a:r>
                        <a:rPr sz="800" b="1" spc="-5" dirty="0">
                          <a:solidFill>
                            <a:srgbClr val="FFFFFF"/>
                          </a:solidFill>
                          <a:latin typeface="Lucida Sans"/>
                          <a:cs typeface="Lucida Sans"/>
                        </a:rPr>
                        <a:t>Jurisdiction</a:t>
                      </a:r>
                      <a:endParaRPr sz="800">
                        <a:latin typeface="Lucida Sans"/>
                        <a:cs typeface="Lucida Sans"/>
                      </a:endParaRPr>
                    </a:p>
                  </a:txBody>
                  <a:tcPr marL="0" marR="0" marT="81280" marB="0">
                    <a:solidFill>
                      <a:srgbClr val="005E6D"/>
                    </a:solidFill>
                  </a:tcPr>
                </a:tc>
                <a:tc gridSpan="2">
                  <a:txBody>
                    <a:bodyPr/>
                    <a:lstStyle/>
                    <a:p>
                      <a:pPr marL="2540" algn="ctr">
                        <a:lnSpc>
                          <a:spcPct val="100000"/>
                        </a:lnSpc>
                        <a:spcBef>
                          <a:spcPts val="45"/>
                        </a:spcBef>
                      </a:pPr>
                      <a:r>
                        <a:rPr sz="800" b="1" spc="-10" dirty="0">
                          <a:solidFill>
                            <a:srgbClr val="FFFFFF"/>
                          </a:solidFill>
                          <a:latin typeface="Lucida Sans"/>
                          <a:cs typeface="Lucida Sans"/>
                        </a:rPr>
                        <a:t>2015</a:t>
                      </a:r>
                      <a:endParaRPr sz="800">
                        <a:latin typeface="Lucida Sans"/>
                        <a:cs typeface="Lucida Sans"/>
                      </a:endParaRPr>
                    </a:p>
                  </a:txBody>
                  <a:tcPr marL="0" marR="0" marT="5715"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ct val="100000"/>
                        </a:lnSpc>
                        <a:spcBef>
                          <a:spcPts val="45"/>
                        </a:spcBef>
                      </a:pPr>
                      <a:r>
                        <a:rPr sz="800" b="1" spc="-10" dirty="0">
                          <a:solidFill>
                            <a:srgbClr val="FFFFFF"/>
                          </a:solidFill>
                          <a:latin typeface="Lucida Sans"/>
                          <a:cs typeface="Lucida Sans"/>
                        </a:rPr>
                        <a:t>2016</a:t>
                      </a:r>
                      <a:endParaRPr sz="800">
                        <a:latin typeface="Lucida Sans"/>
                        <a:cs typeface="Lucida Sans"/>
                      </a:endParaRPr>
                    </a:p>
                  </a:txBody>
                  <a:tcPr marL="0" marR="0" marT="5715"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ct val="100000"/>
                        </a:lnSpc>
                        <a:spcBef>
                          <a:spcPts val="45"/>
                        </a:spcBef>
                      </a:pPr>
                      <a:r>
                        <a:rPr sz="800" b="1" spc="-10" dirty="0">
                          <a:solidFill>
                            <a:srgbClr val="FFFFFF"/>
                          </a:solidFill>
                          <a:latin typeface="Lucida Sans"/>
                          <a:cs typeface="Lucida Sans"/>
                        </a:rPr>
                        <a:t>2017</a:t>
                      </a:r>
                      <a:endParaRPr sz="800">
                        <a:latin typeface="Lucida Sans"/>
                        <a:cs typeface="Lucida Sans"/>
                      </a:endParaRPr>
                    </a:p>
                  </a:txBody>
                  <a:tcPr marL="0" marR="0" marT="5715"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ct val="100000"/>
                        </a:lnSpc>
                        <a:spcBef>
                          <a:spcPts val="45"/>
                        </a:spcBef>
                      </a:pPr>
                      <a:r>
                        <a:rPr sz="800" b="1" spc="-10" dirty="0">
                          <a:solidFill>
                            <a:srgbClr val="FFFFFF"/>
                          </a:solidFill>
                          <a:latin typeface="Lucida Sans"/>
                          <a:cs typeface="Lucida Sans"/>
                        </a:rPr>
                        <a:t>2018</a:t>
                      </a:r>
                      <a:endParaRPr sz="800">
                        <a:latin typeface="Lucida Sans"/>
                        <a:cs typeface="Lucida Sans"/>
                      </a:endParaRPr>
                    </a:p>
                  </a:txBody>
                  <a:tcPr marL="0" marR="0" marT="5715"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marL="8890" algn="ctr">
                        <a:lnSpc>
                          <a:spcPct val="100000"/>
                        </a:lnSpc>
                        <a:spcBef>
                          <a:spcPts val="45"/>
                        </a:spcBef>
                      </a:pPr>
                      <a:r>
                        <a:rPr sz="800" b="1" spc="-10" dirty="0">
                          <a:solidFill>
                            <a:srgbClr val="FFFFFF"/>
                          </a:solidFill>
                          <a:latin typeface="Lucida Sans"/>
                          <a:cs typeface="Lucida Sans"/>
                        </a:rPr>
                        <a:t>2019</a:t>
                      </a:r>
                      <a:endParaRPr sz="800">
                        <a:latin typeface="Lucida Sans"/>
                        <a:cs typeface="Lucida Sans"/>
                      </a:endParaRPr>
                    </a:p>
                  </a:txBody>
                  <a:tcPr marL="0" marR="0" marT="5715" marB="0">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146190">
                <a:tc vMerge="1">
                  <a:txBody>
                    <a:bodyPr/>
                    <a:lstStyle/>
                    <a:p>
                      <a:endParaRPr/>
                    </a:p>
                  </a:txBody>
                  <a:tcPr marL="0" marR="0" marT="81280" marB="0">
                    <a:solidFill>
                      <a:srgbClr val="005E6D"/>
                    </a:solidFill>
                  </a:tcPr>
                </a:tc>
                <a:tc>
                  <a:txBody>
                    <a:bodyPr/>
                    <a:lstStyle/>
                    <a:p>
                      <a:pPr marL="3810" algn="ctr">
                        <a:lnSpc>
                          <a:spcPct val="100000"/>
                        </a:lnSpc>
                        <a:spcBef>
                          <a:spcPts val="35"/>
                        </a:spcBef>
                      </a:pPr>
                      <a:r>
                        <a:rPr sz="800" b="1" spc="-5" dirty="0">
                          <a:solidFill>
                            <a:srgbClr val="FFFFFF"/>
                          </a:solidFill>
                          <a:latin typeface="Lucida Sans"/>
                          <a:cs typeface="Lucida Sans"/>
                        </a:rPr>
                        <a:t>No.</a:t>
                      </a:r>
                      <a:endParaRPr sz="800">
                        <a:latin typeface="Lucida Sans"/>
                        <a:cs typeface="Lucida Sans"/>
                      </a:endParaRPr>
                    </a:p>
                  </a:txBody>
                  <a:tcPr marL="0" marR="0" marT="4445" marB="0">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5"/>
                        </a:spcBef>
                      </a:pPr>
                      <a:r>
                        <a:rPr sz="800" b="1" dirty="0">
                          <a:solidFill>
                            <a:srgbClr val="FFFFFF"/>
                          </a:solidFill>
                          <a:latin typeface="Lucida Sans"/>
                          <a:cs typeface="Lucida Sans"/>
                        </a:rPr>
                        <a:t>Rate*</a:t>
                      </a:r>
                      <a:endParaRPr sz="800">
                        <a:latin typeface="Lucida Sans"/>
                        <a:cs typeface="Lucida Sans"/>
                      </a:endParaRPr>
                    </a:p>
                  </a:txBody>
                  <a:tcPr marL="0" marR="0" marT="4445" marB="0">
                    <a:lnL w="9525">
                      <a:solidFill>
                        <a:srgbClr val="FFFFFF"/>
                      </a:solidFill>
                      <a:prstDash val="solid"/>
                    </a:lnL>
                    <a:lnT w="12700">
                      <a:solidFill>
                        <a:srgbClr val="FFFFFF"/>
                      </a:solidFill>
                      <a:prstDash val="solid"/>
                    </a:lnT>
                    <a:solidFill>
                      <a:srgbClr val="005E6D"/>
                    </a:solidFill>
                  </a:tcPr>
                </a:tc>
                <a:tc>
                  <a:txBody>
                    <a:bodyPr/>
                    <a:lstStyle/>
                    <a:p>
                      <a:pPr marL="3175" algn="ctr">
                        <a:lnSpc>
                          <a:spcPct val="100000"/>
                        </a:lnSpc>
                        <a:spcBef>
                          <a:spcPts val="35"/>
                        </a:spcBef>
                      </a:pPr>
                      <a:r>
                        <a:rPr sz="800" b="1" spc="-5" dirty="0">
                          <a:solidFill>
                            <a:srgbClr val="FFFFFF"/>
                          </a:solidFill>
                          <a:latin typeface="Lucida Sans"/>
                          <a:cs typeface="Lucida Sans"/>
                        </a:rPr>
                        <a:t>No.</a:t>
                      </a:r>
                      <a:endParaRPr sz="800">
                        <a:latin typeface="Lucida Sans"/>
                        <a:cs typeface="Lucida Sans"/>
                      </a:endParaRPr>
                    </a:p>
                  </a:txBody>
                  <a:tcPr marL="0" marR="0" marT="4445" marB="0">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5"/>
                        </a:spcBef>
                      </a:pPr>
                      <a:r>
                        <a:rPr sz="800" b="1" dirty="0">
                          <a:solidFill>
                            <a:srgbClr val="FFFFFF"/>
                          </a:solidFill>
                          <a:latin typeface="Lucida Sans"/>
                          <a:cs typeface="Lucida Sans"/>
                        </a:rPr>
                        <a:t>Rate*</a:t>
                      </a:r>
                      <a:endParaRPr sz="800">
                        <a:latin typeface="Lucida Sans"/>
                        <a:cs typeface="Lucida Sans"/>
                      </a:endParaRPr>
                    </a:p>
                  </a:txBody>
                  <a:tcPr marL="0" marR="0" marT="4445" marB="0">
                    <a:lnL w="9525">
                      <a:solidFill>
                        <a:srgbClr val="FFFFFF"/>
                      </a:solidFill>
                      <a:prstDash val="solid"/>
                    </a:lnL>
                    <a:lnT w="12700">
                      <a:solidFill>
                        <a:srgbClr val="FFFFFF"/>
                      </a:solidFill>
                      <a:prstDash val="solid"/>
                    </a:lnT>
                    <a:solidFill>
                      <a:srgbClr val="005E6D"/>
                    </a:solidFill>
                  </a:tcPr>
                </a:tc>
                <a:tc>
                  <a:txBody>
                    <a:bodyPr/>
                    <a:lstStyle/>
                    <a:p>
                      <a:pPr marL="3175" algn="ctr">
                        <a:lnSpc>
                          <a:spcPct val="100000"/>
                        </a:lnSpc>
                        <a:spcBef>
                          <a:spcPts val="35"/>
                        </a:spcBef>
                      </a:pPr>
                      <a:r>
                        <a:rPr sz="800" b="1" spc="-5" dirty="0">
                          <a:solidFill>
                            <a:srgbClr val="FFFFFF"/>
                          </a:solidFill>
                          <a:latin typeface="Lucida Sans"/>
                          <a:cs typeface="Lucida Sans"/>
                        </a:rPr>
                        <a:t>No.</a:t>
                      </a:r>
                      <a:endParaRPr sz="800">
                        <a:latin typeface="Lucida Sans"/>
                        <a:cs typeface="Lucida Sans"/>
                      </a:endParaRPr>
                    </a:p>
                  </a:txBody>
                  <a:tcPr marL="0" marR="0" marT="4445" marB="0">
                    <a:lnR w="9525">
                      <a:solidFill>
                        <a:srgbClr val="FFFFFF"/>
                      </a:solidFill>
                      <a:prstDash val="solid"/>
                    </a:lnR>
                    <a:lnT w="12700">
                      <a:solidFill>
                        <a:srgbClr val="FFFFFF"/>
                      </a:solidFill>
                      <a:prstDash val="solid"/>
                    </a:lnT>
                    <a:solidFill>
                      <a:srgbClr val="005E6D"/>
                    </a:solidFill>
                  </a:tcPr>
                </a:tc>
                <a:tc>
                  <a:txBody>
                    <a:bodyPr/>
                    <a:lstStyle/>
                    <a:p>
                      <a:pPr marR="116205" algn="r">
                        <a:lnSpc>
                          <a:spcPct val="100000"/>
                        </a:lnSpc>
                        <a:spcBef>
                          <a:spcPts val="35"/>
                        </a:spcBef>
                      </a:pPr>
                      <a:r>
                        <a:rPr sz="800" b="1" spc="5" dirty="0">
                          <a:solidFill>
                            <a:srgbClr val="FFFFFF"/>
                          </a:solidFill>
                          <a:latin typeface="Lucida Sans"/>
                          <a:cs typeface="Lucida Sans"/>
                        </a:rPr>
                        <a:t>Ra</a:t>
                      </a:r>
                      <a:r>
                        <a:rPr sz="800" b="1" spc="20" dirty="0">
                          <a:solidFill>
                            <a:srgbClr val="FFFFFF"/>
                          </a:solidFill>
                          <a:latin typeface="Lucida Sans"/>
                          <a:cs typeface="Lucida Sans"/>
                        </a:rPr>
                        <a:t>t</a:t>
                      </a:r>
                      <a:r>
                        <a:rPr sz="800" b="1" spc="-5" dirty="0">
                          <a:solidFill>
                            <a:srgbClr val="FFFFFF"/>
                          </a:solidFill>
                          <a:latin typeface="Lucida Sans"/>
                          <a:cs typeface="Lucida Sans"/>
                        </a:rPr>
                        <a:t>e*</a:t>
                      </a:r>
                      <a:endParaRPr sz="800">
                        <a:latin typeface="Lucida Sans"/>
                        <a:cs typeface="Lucida Sans"/>
                      </a:endParaRPr>
                    </a:p>
                  </a:txBody>
                  <a:tcPr marL="0" marR="0" marT="4445" marB="0">
                    <a:lnL w="9525">
                      <a:solidFill>
                        <a:srgbClr val="FFFFFF"/>
                      </a:solidFill>
                      <a:prstDash val="solid"/>
                    </a:lnL>
                    <a:lnT w="12700">
                      <a:solidFill>
                        <a:srgbClr val="FFFFFF"/>
                      </a:solidFill>
                      <a:prstDash val="solid"/>
                    </a:lnT>
                    <a:solidFill>
                      <a:srgbClr val="005E6D"/>
                    </a:solidFill>
                  </a:tcPr>
                </a:tc>
                <a:tc>
                  <a:txBody>
                    <a:bodyPr/>
                    <a:lstStyle/>
                    <a:p>
                      <a:pPr marL="3175" algn="ctr">
                        <a:lnSpc>
                          <a:spcPct val="100000"/>
                        </a:lnSpc>
                        <a:spcBef>
                          <a:spcPts val="35"/>
                        </a:spcBef>
                      </a:pPr>
                      <a:r>
                        <a:rPr sz="800" b="1" spc="-5" dirty="0">
                          <a:solidFill>
                            <a:srgbClr val="FFFFFF"/>
                          </a:solidFill>
                          <a:latin typeface="Lucida Sans"/>
                          <a:cs typeface="Lucida Sans"/>
                        </a:rPr>
                        <a:t>No.</a:t>
                      </a:r>
                      <a:endParaRPr sz="800">
                        <a:latin typeface="Lucida Sans"/>
                        <a:cs typeface="Lucida Sans"/>
                      </a:endParaRPr>
                    </a:p>
                  </a:txBody>
                  <a:tcPr marL="0" marR="0" marT="4445" marB="0">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5"/>
                        </a:spcBef>
                      </a:pPr>
                      <a:r>
                        <a:rPr sz="800" b="1" dirty="0">
                          <a:solidFill>
                            <a:srgbClr val="FFFFFF"/>
                          </a:solidFill>
                          <a:latin typeface="Lucida Sans"/>
                          <a:cs typeface="Lucida Sans"/>
                        </a:rPr>
                        <a:t>Rate*</a:t>
                      </a:r>
                      <a:endParaRPr sz="800">
                        <a:latin typeface="Lucida Sans"/>
                        <a:cs typeface="Lucida Sans"/>
                      </a:endParaRPr>
                    </a:p>
                  </a:txBody>
                  <a:tcPr marL="0" marR="0" marT="4445" marB="0">
                    <a:lnL w="9525">
                      <a:solidFill>
                        <a:srgbClr val="FFFFFF"/>
                      </a:solidFill>
                      <a:prstDash val="solid"/>
                    </a:lnL>
                    <a:lnT w="12700">
                      <a:solidFill>
                        <a:srgbClr val="FFFFFF"/>
                      </a:solidFill>
                      <a:prstDash val="solid"/>
                    </a:lnT>
                    <a:solidFill>
                      <a:srgbClr val="005E6D"/>
                    </a:solidFill>
                  </a:tcPr>
                </a:tc>
                <a:tc>
                  <a:txBody>
                    <a:bodyPr/>
                    <a:lstStyle/>
                    <a:p>
                      <a:pPr marL="3175" algn="ctr">
                        <a:lnSpc>
                          <a:spcPct val="100000"/>
                        </a:lnSpc>
                        <a:spcBef>
                          <a:spcPts val="35"/>
                        </a:spcBef>
                      </a:pPr>
                      <a:r>
                        <a:rPr sz="800" b="1" spc="-5" dirty="0">
                          <a:solidFill>
                            <a:srgbClr val="FFFFFF"/>
                          </a:solidFill>
                          <a:latin typeface="Lucida Sans"/>
                          <a:cs typeface="Lucida Sans"/>
                        </a:rPr>
                        <a:t>No.</a:t>
                      </a:r>
                      <a:endParaRPr sz="800">
                        <a:latin typeface="Lucida Sans"/>
                        <a:cs typeface="Lucida Sans"/>
                      </a:endParaRPr>
                    </a:p>
                  </a:txBody>
                  <a:tcPr marL="0" marR="0" marT="4445" marB="0">
                    <a:lnR w="9525">
                      <a:solidFill>
                        <a:srgbClr val="FFFFFF"/>
                      </a:solidFill>
                      <a:prstDash val="solid"/>
                    </a:lnR>
                    <a:lnT w="12700">
                      <a:solidFill>
                        <a:srgbClr val="FFFFFF"/>
                      </a:solidFill>
                      <a:prstDash val="solid"/>
                    </a:lnT>
                    <a:solidFill>
                      <a:srgbClr val="005E6D"/>
                    </a:solidFill>
                  </a:tcPr>
                </a:tc>
                <a:tc>
                  <a:txBody>
                    <a:bodyPr/>
                    <a:lstStyle/>
                    <a:p>
                      <a:pPr marL="4445" algn="ctr">
                        <a:lnSpc>
                          <a:spcPct val="100000"/>
                        </a:lnSpc>
                        <a:spcBef>
                          <a:spcPts val="35"/>
                        </a:spcBef>
                      </a:pPr>
                      <a:r>
                        <a:rPr sz="800" b="1" dirty="0">
                          <a:solidFill>
                            <a:srgbClr val="FFFFFF"/>
                          </a:solidFill>
                          <a:latin typeface="Lucida Sans"/>
                          <a:cs typeface="Lucida Sans"/>
                        </a:rPr>
                        <a:t>Rate*</a:t>
                      </a:r>
                      <a:endParaRPr sz="800">
                        <a:latin typeface="Lucida Sans"/>
                        <a:cs typeface="Lucida Sans"/>
                      </a:endParaRPr>
                    </a:p>
                  </a:txBody>
                  <a:tcPr marL="0" marR="0" marT="4445"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145707">
                <a:tc>
                  <a:txBody>
                    <a:bodyPr/>
                    <a:lstStyle/>
                    <a:p>
                      <a:pPr marL="57785">
                        <a:lnSpc>
                          <a:spcPts val="955"/>
                        </a:lnSpc>
                      </a:pPr>
                      <a:r>
                        <a:rPr sz="800" b="1" spc="50" dirty="0">
                          <a:solidFill>
                            <a:srgbClr val="231F20"/>
                          </a:solidFill>
                          <a:latin typeface="Calibri"/>
                          <a:cs typeface="Calibri"/>
                        </a:rPr>
                        <a:t>Alabama</a:t>
                      </a:r>
                      <a:endParaRPr sz="800">
                        <a:latin typeface="Calibri"/>
                        <a:cs typeface="Calibri"/>
                      </a:endParaRPr>
                    </a:p>
                  </a:txBody>
                  <a:tcPr marL="0" marR="0" marT="0" marB="0">
                    <a:lnR w="19050">
                      <a:solidFill>
                        <a:srgbClr val="005E6D"/>
                      </a:solidFill>
                      <a:prstDash val="solid"/>
                    </a:lnR>
                    <a:solidFill>
                      <a:srgbClr val="FFFFFF"/>
                    </a:solidFill>
                  </a:tcPr>
                </a:tc>
                <a:tc>
                  <a:txBody>
                    <a:bodyPr/>
                    <a:lstStyle/>
                    <a:p>
                      <a:pPr marL="5715" algn="ctr">
                        <a:lnSpc>
                          <a:spcPts val="955"/>
                        </a:lnSpc>
                      </a:pPr>
                      <a:r>
                        <a:rPr sz="800" b="1" spc="65" dirty="0">
                          <a:solidFill>
                            <a:srgbClr val="231F20"/>
                          </a:solidFill>
                          <a:latin typeface="Calibri"/>
                          <a:cs typeface="Calibri"/>
                        </a:rPr>
                        <a:t>101</a:t>
                      </a:r>
                      <a:r>
                        <a:rPr sz="800" b="1" spc="-85" dirty="0">
                          <a:solidFill>
                            <a:srgbClr val="231F20"/>
                          </a:solidFill>
                          <a:latin typeface="Calibri"/>
                          <a:cs typeface="Calibri"/>
                        </a:rPr>
                        <a:t> </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R="1270" algn="ctr">
                        <a:lnSpc>
                          <a:spcPts val="955"/>
                        </a:lnSpc>
                      </a:pPr>
                      <a:r>
                        <a:rPr sz="800" b="1" spc="40" dirty="0">
                          <a:solidFill>
                            <a:srgbClr val="231F20"/>
                          </a:solidFill>
                          <a:latin typeface="Calibri"/>
                          <a:cs typeface="Calibri"/>
                        </a:rPr>
                        <a:t>2.1</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marL="2540" algn="ctr">
                        <a:lnSpc>
                          <a:spcPts val="955"/>
                        </a:lnSpc>
                      </a:pPr>
                      <a:r>
                        <a:rPr sz="800" b="1" spc="45" dirty="0">
                          <a:solidFill>
                            <a:srgbClr val="231F20"/>
                          </a:solidFill>
                          <a:latin typeface="Calibri"/>
                          <a:cs typeface="Calibri"/>
                        </a:rPr>
                        <a:t>59</a:t>
                      </a:r>
                      <a:r>
                        <a:rPr sz="800" b="1" spc="-85" dirty="0">
                          <a:solidFill>
                            <a:srgbClr val="231F20"/>
                          </a:solidFill>
                          <a:latin typeface="Calibri"/>
                          <a:cs typeface="Calibri"/>
                        </a:rPr>
                        <a:t> </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R="1270" algn="ctr">
                        <a:lnSpc>
                          <a:spcPts val="955"/>
                        </a:lnSpc>
                      </a:pPr>
                      <a:r>
                        <a:rPr sz="800" b="1" spc="40" dirty="0">
                          <a:solidFill>
                            <a:srgbClr val="231F20"/>
                          </a:solidFill>
                          <a:latin typeface="Calibri"/>
                          <a:cs typeface="Calibri"/>
                        </a:rPr>
                        <a:t>1.2</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marL="2540" algn="ctr">
                        <a:lnSpc>
                          <a:spcPts val="955"/>
                        </a:lnSpc>
                      </a:pPr>
                      <a:r>
                        <a:rPr sz="800" b="1" spc="45" dirty="0">
                          <a:solidFill>
                            <a:srgbClr val="231F20"/>
                          </a:solidFill>
                          <a:latin typeface="Calibri"/>
                          <a:cs typeface="Calibri"/>
                        </a:rPr>
                        <a:t>82</a:t>
                      </a:r>
                      <a:r>
                        <a:rPr sz="800" b="1" spc="-85" dirty="0">
                          <a:solidFill>
                            <a:srgbClr val="231F20"/>
                          </a:solidFill>
                          <a:latin typeface="Calibri"/>
                          <a:cs typeface="Calibri"/>
                        </a:rPr>
                        <a:t> </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R="1905" algn="ctr">
                        <a:lnSpc>
                          <a:spcPts val="955"/>
                        </a:lnSpc>
                      </a:pPr>
                      <a:r>
                        <a:rPr sz="800" b="1" spc="40" dirty="0">
                          <a:solidFill>
                            <a:srgbClr val="231F20"/>
                          </a:solidFill>
                          <a:latin typeface="Calibri"/>
                          <a:cs typeface="Calibri"/>
                        </a:rPr>
                        <a:t>1.7</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marL="1905" algn="ctr">
                        <a:lnSpc>
                          <a:spcPts val="955"/>
                        </a:lnSpc>
                      </a:pPr>
                      <a:r>
                        <a:rPr sz="800" b="1" spc="45" dirty="0">
                          <a:solidFill>
                            <a:srgbClr val="231F20"/>
                          </a:solidFill>
                          <a:latin typeface="Calibri"/>
                          <a:cs typeface="Calibri"/>
                        </a:rPr>
                        <a:t>48</a:t>
                      </a:r>
                      <a:r>
                        <a:rPr sz="800" b="1" spc="-85" dirty="0">
                          <a:solidFill>
                            <a:srgbClr val="231F20"/>
                          </a:solidFill>
                          <a:latin typeface="Calibri"/>
                          <a:cs typeface="Calibri"/>
                        </a:rPr>
                        <a:t> </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R="1905" algn="ctr">
                        <a:lnSpc>
                          <a:spcPts val="955"/>
                        </a:lnSpc>
                      </a:pPr>
                      <a:r>
                        <a:rPr sz="800" b="1" spc="40" dirty="0">
                          <a:solidFill>
                            <a:srgbClr val="231F20"/>
                          </a:solidFill>
                          <a:latin typeface="Calibri"/>
                          <a:cs typeface="Calibri"/>
                        </a:rPr>
                        <a:t>1.0</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marL="1905" algn="ctr">
                        <a:lnSpc>
                          <a:spcPts val="955"/>
                        </a:lnSpc>
                      </a:pPr>
                      <a:r>
                        <a:rPr sz="800" b="1" spc="45" dirty="0">
                          <a:solidFill>
                            <a:srgbClr val="231F20"/>
                          </a:solidFill>
                          <a:latin typeface="Calibri"/>
                          <a:cs typeface="Calibri"/>
                        </a:rPr>
                        <a:t>75</a:t>
                      </a:r>
                      <a:r>
                        <a:rPr sz="800" b="1" spc="-85" dirty="0">
                          <a:solidFill>
                            <a:srgbClr val="231F20"/>
                          </a:solidFill>
                          <a:latin typeface="Calibri"/>
                          <a:cs typeface="Calibri"/>
                        </a:rPr>
                        <a:t> </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ts val="955"/>
                        </a:lnSpc>
                      </a:pPr>
                      <a:r>
                        <a:rPr sz="800" b="1" spc="40" dirty="0">
                          <a:solidFill>
                            <a:srgbClr val="231F20"/>
                          </a:solidFill>
                          <a:latin typeface="Calibri"/>
                          <a:cs typeface="Calibri"/>
                        </a:rPr>
                        <a:t>1.5</a:t>
                      </a:r>
                      <a:endParaRPr sz="800">
                        <a:latin typeface="Calibri"/>
                        <a:cs typeface="Calibri"/>
                      </a:endParaRPr>
                    </a:p>
                  </a:txBody>
                  <a:tcPr marL="0" marR="0" marT="0" marB="0">
                    <a:lnL w="9525">
                      <a:solidFill>
                        <a:srgbClr val="005E6D"/>
                      </a:solidFill>
                      <a:prstDash val="solid"/>
                    </a:lnL>
                    <a:solidFill>
                      <a:srgbClr val="FFFFFF"/>
                    </a:solidFill>
                  </a:tcPr>
                </a:tc>
                <a:extLst>
                  <a:ext uri="{0D108BD9-81ED-4DB2-BD59-A6C34878D82A}">
                    <a16:rowId xmlns:a16="http://schemas.microsoft.com/office/drawing/2014/main" val="10002"/>
                  </a:ext>
                </a:extLst>
              </a:tr>
              <a:tr h="145719">
                <a:tc>
                  <a:txBody>
                    <a:bodyPr/>
                    <a:lstStyle/>
                    <a:p>
                      <a:pPr marL="55880">
                        <a:lnSpc>
                          <a:spcPct val="100000"/>
                        </a:lnSpc>
                        <a:spcBef>
                          <a:spcPts val="30"/>
                        </a:spcBef>
                      </a:pPr>
                      <a:r>
                        <a:rPr sz="800" b="1" spc="45" dirty="0">
                          <a:solidFill>
                            <a:srgbClr val="231F20"/>
                          </a:solidFill>
                          <a:latin typeface="Calibri"/>
                          <a:cs typeface="Calibri"/>
                        </a:rPr>
                        <a:t>Alaska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1.2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30"/>
                        </a:spcBef>
                      </a:pPr>
                      <a:r>
                        <a:rPr sz="800" b="1" spc="40" dirty="0">
                          <a:solidFill>
                            <a:srgbClr val="231F20"/>
                          </a:solidFill>
                          <a:latin typeface="Calibri"/>
                          <a:cs typeface="Calibri"/>
                        </a:rPr>
                        <a:t>0.9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3"/>
                  </a:ext>
                </a:extLst>
              </a:tr>
              <a:tr h="145732">
                <a:tc>
                  <a:txBody>
                    <a:bodyPr/>
                    <a:lstStyle/>
                    <a:p>
                      <a:pPr marL="55880">
                        <a:lnSpc>
                          <a:spcPct val="100000"/>
                        </a:lnSpc>
                        <a:spcBef>
                          <a:spcPts val="30"/>
                        </a:spcBef>
                      </a:pPr>
                      <a:r>
                        <a:rPr sz="800" b="1" spc="50" dirty="0">
                          <a:solidFill>
                            <a:srgbClr val="231F20"/>
                          </a:solidFill>
                          <a:latin typeface="Calibri"/>
                          <a:cs typeface="Calibri"/>
                        </a:rPr>
                        <a:t>Arizona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25</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14</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0"/>
                        </a:spcBef>
                      </a:pPr>
                      <a:r>
                        <a:rPr sz="800" b="1" spc="45" dirty="0">
                          <a:solidFill>
                            <a:srgbClr val="231F20"/>
                          </a:solidFill>
                          <a:latin typeface="Calibri"/>
                          <a:cs typeface="Calibri"/>
                        </a:rPr>
                        <a:t>26</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0"/>
                        </a:spcBef>
                      </a:pPr>
                      <a:r>
                        <a:rPr sz="800" b="1" spc="45" dirty="0">
                          <a:solidFill>
                            <a:srgbClr val="231F20"/>
                          </a:solidFill>
                          <a:latin typeface="Calibri"/>
                          <a:cs typeface="Calibri"/>
                        </a:rPr>
                        <a:t>23</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0"/>
                        </a:spcBef>
                      </a:pPr>
                      <a:r>
                        <a:rPr sz="800" b="1" spc="45" dirty="0">
                          <a:solidFill>
                            <a:srgbClr val="231F20"/>
                          </a:solidFill>
                          <a:latin typeface="Calibri"/>
                          <a:cs typeface="Calibri"/>
                        </a:rPr>
                        <a:t>28</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04"/>
                  </a:ext>
                </a:extLst>
              </a:tr>
              <a:tr h="145719">
                <a:tc>
                  <a:txBody>
                    <a:bodyPr/>
                    <a:lstStyle/>
                    <a:p>
                      <a:pPr marL="55244">
                        <a:lnSpc>
                          <a:spcPct val="100000"/>
                        </a:lnSpc>
                        <a:spcBef>
                          <a:spcPts val="30"/>
                        </a:spcBef>
                      </a:pPr>
                      <a:r>
                        <a:rPr sz="800" b="1" spc="70" dirty="0">
                          <a:solidFill>
                            <a:srgbClr val="231F20"/>
                          </a:solidFill>
                          <a:latin typeface="Calibri"/>
                          <a:cs typeface="Calibri"/>
                        </a:rPr>
                        <a:t>Arkansas</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36</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1.2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49</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1.6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46</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30"/>
                        </a:spcBef>
                      </a:pPr>
                      <a:r>
                        <a:rPr sz="800" b="1" spc="40" dirty="0">
                          <a:solidFill>
                            <a:srgbClr val="231F20"/>
                          </a:solidFill>
                          <a:latin typeface="Calibri"/>
                          <a:cs typeface="Calibri"/>
                        </a:rPr>
                        <a:t>1.5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47</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30"/>
                        </a:spcBef>
                      </a:pPr>
                      <a:r>
                        <a:rPr sz="800" b="1" spc="40" dirty="0">
                          <a:solidFill>
                            <a:srgbClr val="231F20"/>
                          </a:solidFill>
                          <a:latin typeface="Calibri"/>
                          <a:cs typeface="Calibri"/>
                        </a:rPr>
                        <a:t>1.6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0"/>
                        </a:spcBef>
                      </a:pPr>
                      <a:r>
                        <a:rPr sz="800" b="1" spc="45" dirty="0">
                          <a:solidFill>
                            <a:srgbClr val="231F20"/>
                          </a:solidFill>
                          <a:latin typeface="Calibri"/>
                          <a:cs typeface="Calibri"/>
                        </a:rPr>
                        <a:t>39</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1.3</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5"/>
                  </a:ext>
                </a:extLst>
              </a:tr>
              <a:tr h="145719">
                <a:tc>
                  <a:txBody>
                    <a:bodyPr/>
                    <a:lstStyle/>
                    <a:p>
                      <a:pPr marL="55244">
                        <a:lnSpc>
                          <a:spcPct val="100000"/>
                        </a:lnSpc>
                        <a:spcBef>
                          <a:spcPts val="30"/>
                        </a:spcBef>
                      </a:pPr>
                      <a:r>
                        <a:rPr sz="800" b="1" spc="40" dirty="0">
                          <a:solidFill>
                            <a:srgbClr val="231F20"/>
                          </a:solidFill>
                          <a:latin typeface="Calibri"/>
                          <a:cs typeface="Calibri"/>
                        </a:rPr>
                        <a:t>California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3810" algn="ctr">
                        <a:lnSpc>
                          <a:spcPct val="100000"/>
                        </a:lnSpc>
                        <a:spcBef>
                          <a:spcPts val="30"/>
                        </a:spcBef>
                      </a:pPr>
                      <a:r>
                        <a:rPr sz="800" b="1" spc="65" dirty="0">
                          <a:solidFill>
                            <a:srgbClr val="231F20"/>
                          </a:solidFill>
                          <a:latin typeface="Calibri"/>
                          <a:cs typeface="Calibri"/>
                        </a:rPr>
                        <a:t>160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0"/>
                        </a:spcBef>
                      </a:pPr>
                      <a:r>
                        <a:rPr sz="800" b="1" spc="65" dirty="0">
                          <a:solidFill>
                            <a:srgbClr val="231F20"/>
                          </a:solidFill>
                          <a:latin typeface="Calibri"/>
                          <a:cs typeface="Calibri"/>
                        </a:rPr>
                        <a:t>115</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0"/>
                        </a:spcBef>
                      </a:pPr>
                      <a:r>
                        <a:rPr sz="800" b="1" spc="65" dirty="0">
                          <a:solidFill>
                            <a:srgbClr val="231F20"/>
                          </a:solidFill>
                          <a:latin typeface="Calibri"/>
                          <a:cs typeface="Calibri"/>
                        </a:rPr>
                        <a:t>126</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30"/>
                        </a:spcBef>
                      </a:pPr>
                      <a:r>
                        <a:rPr sz="800" b="1" spc="65" dirty="0">
                          <a:solidFill>
                            <a:srgbClr val="231F20"/>
                          </a:solidFill>
                          <a:latin typeface="Calibri"/>
                          <a:cs typeface="Calibri"/>
                        </a:rPr>
                        <a:t>105</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30"/>
                        </a:spcBef>
                      </a:pPr>
                      <a:r>
                        <a:rPr sz="800" b="1" spc="65" dirty="0">
                          <a:solidFill>
                            <a:srgbClr val="231F20"/>
                          </a:solidFill>
                          <a:latin typeface="Calibri"/>
                          <a:cs typeface="Calibri"/>
                        </a:rPr>
                        <a:t>111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06"/>
                  </a:ext>
                </a:extLst>
              </a:tr>
              <a:tr h="145732">
                <a:tc>
                  <a:txBody>
                    <a:bodyPr/>
                    <a:lstStyle/>
                    <a:p>
                      <a:pPr marL="55244">
                        <a:lnSpc>
                          <a:spcPct val="100000"/>
                        </a:lnSpc>
                        <a:spcBef>
                          <a:spcPts val="30"/>
                        </a:spcBef>
                      </a:pPr>
                      <a:r>
                        <a:rPr sz="800" b="1" spc="50" dirty="0">
                          <a:solidFill>
                            <a:srgbClr val="231F20"/>
                          </a:solidFill>
                          <a:latin typeface="Calibri"/>
                          <a:cs typeface="Calibri"/>
                        </a:rPr>
                        <a:t>Colorado</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28</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28</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32</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30"/>
                        </a:spcBef>
                      </a:pPr>
                      <a:r>
                        <a:rPr sz="800" b="1" spc="4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21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0"/>
                        </a:spcBef>
                      </a:pPr>
                      <a:r>
                        <a:rPr sz="800" b="1" spc="45" dirty="0">
                          <a:solidFill>
                            <a:srgbClr val="231F20"/>
                          </a:solidFill>
                          <a:latin typeface="Calibri"/>
                          <a:cs typeface="Calibri"/>
                        </a:rPr>
                        <a:t>17</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7"/>
                  </a:ext>
                </a:extLst>
              </a:tr>
              <a:tr h="145707">
                <a:tc>
                  <a:txBody>
                    <a:bodyPr/>
                    <a:lstStyle/>
                    <a:p>
                      <a:pPr marL="55244">
                        <a:lnSpc>
                          <a:spcPct val="100000"/>
                        </a:lnSpc>
                        <a:spcBef>
                          <a:spcPts val="30"/>
                        </a:spcBef>
                      </a:pPr>
                      <a:r>
                        <a:rPr sz="800" b="1" spc="50" dirty="0">
                          <a:solidFill>
                            <a:srgbClr val="231F20"/>
                          </a:solidFill>
                          <a:latin typeface="Calibri"/>
                          <a:cs typeface="Calibri"/>
                        </a:rPr>
                        <a:t>Connecticut</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spc="45" dirty="0">
                          <a:solidFill>
                            <a:srgbClr val="231F20"/>
                          </a:solidFill>
                          <a:latin typeface="Calibri"/>
                          <a:cs typeface="Calibri"/>
                        </a:rPr>
                        <a:t>10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spc="45" dirty="0">
                          <a:solidFill>
                            <a:srgbClr val="231F20"/>
                          </a:solidFill>
                          <a:latin typeface="Calibri"/>
                          <a:cs typeface="Calibri"/>
                        </a:rPr>
                        <a:t>10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08"/>
                  </a:ext>
                </a:extLst>
              </a:tr>
              <a:tr h="145719">
                <a:tc>
                  <a:txBody>
                    <a:bodyPr/>
                    <a:lstStyle/>
                    <a:p>
                      <a:pPr marL="55244">
                        <a:lnSpc>
                          <a:spcPct val="100000"/>
                        </a:lnSpc>
                        <a:spcBef>
                          <a:spcPts val="30"/>
                        </a:spcBef>
                      </a:pPr>
                      <a:r>
                        <a:rPr sz="800" b="1" spc="40" dirty="0">
                          <a:solidFill>
                            <a:srgbClr val="231F20"/>
                          </a:solidFill>
                          <a:latin typeface="Calibri"/>
                          <a:cs typeface="Calibri"/>
                        </a:rPr>
                        <a:t>Delaware</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30"/>
                        </a:spcBef>
                      </a:pPr>
                      <a:r>
                        <a:rPr sz="800" b="1" spc="4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30"/>
                        </a:spcBef>
                      </a:pPr>
                      <a:r>
                        <a:rPr sz="800" b="1" spc="40" dirty="0">
                          <a:solidFill>
                            <a:srgbClr val="231F20"/>
                          </a:solidFill>
                          <a:latin typeface="Calibri"/>
                          <a:cs typeface="Calibri"/>
                        </a:rPr>
                        <a:t>0.9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30"/>
                        </a:spcBef>
                      </a:pPr>
                      <a:r>
                        <a:rPr sz="800" b="1" spc="4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45" dirty="0">
                          <a:solidFill>
                            <a:srgbClr val="231F20"/>
                          </a:solidFill>
                          <a:latin typeface="Calibri"/>
                          <a:cs typeface="Calibri"/>
                        </a:rPr>
                        <a:t>12</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1.2</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9"/>
                  </a:ext>
                </a:extLst>
              </a:tr>
              <a:tr h="145719">
                <a:tc>
                  <a:txBody>
                    <a:bodyPr/>
                    <a:lstStyle/>
                    <a:p>
                      <a:pPr marL="54610">
                        <a:lnSpc>
                          <a:spcPct val="100000"/>
                        </a:lnSpc>
                        <a:spcBef>
                          <a:spcPts val="25"/>
                        </a:spcBef>
                      </a:pPr>
                      <a:r>
                        <a:rPr sz="800" b="1" spc="45" dirty="0">
                          <a:solidFill>
                            <a:srgbClr val="231F20"/>
                          </a:solidFill>
                          <a:latin typeface="Calibri"/>
                          <a:cs typeface="Calibri"/>
                        </a:rPr>
                        <a:t>District </a:t>
                      </a:r>
                      <a:r>
                        <a:rPr sz="800" b="1" spc="20" dirty="0">
                          <a:solidFill>
                            <a:srgbClr val="231F20"/>
                          </a:solidFill>
                          <a:latin typeface="Calibri"/>
                          <a:cs typeface="Calibri"/>
                        </a:rPr>
                        <a:t>of</a:t>
                      </a:r>
                      <a:r>
                        <a:rPr sz="800" b="1" spc="65" dirty="0">
                          <a:solidFill>
                            <a:srgbClr val="231F20"/>
                          </a:solidFill>
                          <a:latin typeface="Calibri"/>
                          <a:cs typeface="Calibri"/>
                        </a:rPr>
                        <a:t> </a:t>
                      </a:r>
                      <a:r>
                        <a:rPr sz="800" b="1" spc="50" dirty="0">
                          <a:solidFill>
                            <a:srgbClr val="231F20"/>
                          </a:solidFill>
                          <a:latin typeface="Calibri"/>
                          <a:cs typeface="Calibri"/>
                        </a:rPr>
                        <a:t>Columbia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10"/>
                  </a:ext>
                </a:extLst>
              </a:tr>
              <a:tr h="145732">
                <a:tc>
                  <a:txBody>
                    <a:bodyPr/>
                    <a:lstStyle/>
                    <a:p>
                      <a:pPr marL="54610">
                        <a:lnSpc>
                          <a:spcPct val="100000"/>
                        </a:lnSpc>
                        <a:spcBef>
                          <a:spcPts val="25"/>
                        </a:spcBef>
                      </a:pPr>
                      <a:r>
                        <a:rPr sz="800" b="1" spc="45" dirty="0">
                          <a:solidFill>
                            <a:srgbClr val="231F20"/>
                          </a:solidFill>
                          <a:latin typeface="Calibri"/>
                          <a:cs typeface="Calibri"/>
                        </a:rPr>
                        <a:t>Florida</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marL="2540" algn="ctr">
                        <a:lnSpc>
                          <a:spcPct val="100000"/>
                        </a:lnSpc>
                        <a:spcBef>
                          <a:spcPts val="25"/>
                        </a:spcBef>
                      </a:pPr>
                      <a:r>
                        <a:rPr sz="800" b="1" spc="65" dirty="0">
                          <a:solidFill>
                            <a:srgbClr val="231F20"/>
                          </a:solidFill>
                          <a:latin typeface="Calibri"/>
                          <a:cs typeface="Calibri"/>
                        </a:rPr>
                        <a:t>432</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4445" algn="ctr">
                        <a:lnSpc>
                          <a:spcPct val="100000"/>
                        </a:lnSpc>
                        <a:spcBef>
                          <a:spcPts val="25"/>
                        </a:spcBef>
                      </a:pPr>
                      <a:r>
                        <a:rPr sz="800" b="1" spc="40" dirty="0">
                          <a:solidFill>
                            <a:srgbClr val="231F20"/>
                          </a:solidFill>
                          <a:latin typeface="Calibri"/>
                          <a:cs typeface="Calibri"/>
                        </a:rPr>
                        <a:t>2.1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25"/>
                        </a:spcBef>
                      </a:pPr>
                      <a:r>
                        <a:rPr sz="800" b="1" spc="65" dirty="0">
                          <a:solidFill>
                            <a:srgbClr val="231F20"/>
                          </a:solidFill>
                          <a:latin typeface="Calibri"/>
                          <a:cs typeface="Calibri"/>
                        </a:rPr>
                        <a:t>558</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4445" algn="ctr">
                        <a:lnSpc>
                          <a:spcPct val="100000"/>
                        </a:lnSpc>
                        <a:spcBef>
                          <a:spcPts val="25"/>
                        </a:spcBef>
                      </a:pPr>
                      <a:r>
                        <a:rPr sz="800" b="1" spc="40" dirty="0">
                          <a:solidFill>
                            <a:srgbClr val="231F20"/>
                          </a:solidFill>
                          <a:latin typeface="Calibri"/>
                          <a:cs typeface="Calibri"/>
                        </a:rPr>
                        <a:t>2.7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25"/>
                        </a:spcBef>
                      </a:pPr>
                      <a:r>
                        <a:rPr sz="800" b="1" spc="65" dirty="0">
                          <a:solidFill>
                            <a:srgbClr val="231F20"/>
                          </a:solidFill>
                          <a:latin typeface="Calibri"/>
                          <a:cs typeface="Calibri"/>
                        </a:rPr>
                        <a:t>588</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4445" algn="ctr">
                        <a:lnSpc>
                          <a:spcPct val="100000"/>
                        </a:lnSpc>
                        <a:spcBef>
                          <a:spcPts val="25"/>
                        </a:spcBef>
                      </a:pPr>
                      <a:r>
                        <a:rPr sz="800" b="1" spc="40" dirty="0">
                          <a:solidFill>
                            <a:srgbClr val="231F20"/>
                          </a:solidFill>
                          <a:latin typeface="Calibri"/>
                          <a:cs typeface="Calibri"/>
                        </a:rPr>
                        <a:t>2.8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25"/>
                        </a:spcBef>
                      </a:pPr>
                      <a:r>
                        <a:rPr sz="800" b="1" spc="65" dirty="0">
                          <a:solidFill>
                            <a:srgbClr val="231F20"/>
                          </a:solidFill>
                          <a:latin typeface="Calibri"/>
                          <a:cs typeface="Calibri"/>
                        </a:rPr>
                        <a:t>617</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4445" algn="ctr">
                        <a:lnSpc>
                          <a:spcPct val="100000"/>
                        </a:lnSpc>
                        <a:spcBef>
                          <a:spcPts val="25"/>
                        </a:spcBef>
                      </a:pPr>
                      <a:r>
                        <a:rPr sz="800" b="1" spc="40" dirty="0">
                          <a:solidFill>
                            <a:srgbClr val="231F20"/>
                          </a:solidFill>
                          <a:latin typeface="Calibri"/>
                          <a:cs typeface="Calibri"/>
                        </a:rPr>
                        <a:t>2.9</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25"/>
                        </a:spcBef>
                      </a:pPr>
                      <a:r>
                        <a:rPr sz="800" b="1" spc="65" dirty="0">
                          <a:solidFill>
                            <a:srgbClr val="231F20"/>
                          </a:solidFill>
                          <a:latin typeface="Calibri"/>
                          <a:cs typeface="Calibri"/>
                        </a:rPr>
                        <a:t>595</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40" dirty="0">
                          <a:solidFill>
                            <a:srgbClr val="231F20"/>
                          </a:solidFill>
                          <a:latin typeface="Calibri"/>
                          <a:cs typeface="Calibri"/>
                        </a:rPr>
                        <a:t>2.8</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11"/>
                  </a:ext>
                </a:extLst>
              </a:tr>
              <a:tr h="145719">
                <a:tc>
                  <a:txBody>
                    <a:bodyPr/>
                    <a:lstStyle/>
                    <a:p>
                      <a:pPr marL="54610">
                        <a:lnSpc>
                          <a:spcPct val="100000"/>
                        </a:lnSpc>
                        <a:spcBef>
                          <a:spcPts val="25"/>
                        </a:spcBef>
                      </a:pPr>
                      <a:r>
                        <a:rPr sz="800" b="1" spc="45" dirty="0">
                          <a:solidFill>
                            <a:srgbClr val="231F20"/>
                          </a:solidFill>
                          <a:latin typeface="Calibri"/>
                          <a:cs typeface="Calibri"/>
                        </a:rPr>
                        <a:t>Georgia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marL="3175" algn="ctr">
                        <a:lnSpc>
                          <a:spcPct val="100000"/>
                        </a:lnSpc>
                        <a:spcBef>
                          <a:spcPts val="25"/>
                        </a:spcBef>
                      </a:pPr>
                      <a:r>
                        <a:rPr sz="800" b="1" spc="65" dirty="0">
                          <a:solidFill>
                            <a:srgbClr val="231F20"/>
                          </a:solidFill>
                          <a:latin typeface="Calibri"/>
                          <a:cs typeface="Calibri"/>
                        </a:rPr>
                        <a:t>119</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25"/>
                        </a:spcBef>
                      </a:pPr>
                      <a:r>
                        <a:rPr sz="800" b="1" spc="40" dirty="0">
                          <a:solidFill>
                            <a:srgbClr val="231F20"/>
                          </a:solidFill>
                          <a:latin typeface="Calibri"/>
                          <a:cs typeface="Calibri"/>
                        </a:rPr>
                        <a:t>1.2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25"/>
                        </a:spcBef>
                      </a:pPr>
                      <a:r>
                        <a:rPr sz="800" b="1" spc="65" dirty="0">
                          <a:solidFill>
                            <a:srgbClr val="231F20"/>
                          </a:solidFill>
                          <a:latin typeface="Calibri"/>
                          <a:cs typeface="Calibri"/>
                        </a:rPr>
                        <a:t>100</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25"/>
                        </a:spcBef>
                      </a:pPr>
                      <a:r>
                        <a:rPr sz="800" b="1" spc="40" dirty="0">
                          <a:solidFill>
                            <a:srgbClr val="231F20"/>
                          </a:solidFill>
                          <a:latin typeface="Calibri"/>
                          <a:cs typeface="Calibri"/>
                        </a:rPr>
                        <a:t>1.0</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25"/>
                        </a:spcBef>
                      </a:pPr>
                      <a:r>
                        <a:rPr sz="800" b="1" spc="65" dirty="0">
                          <a:solidFill>
                            <a:srgbClr val="231F20"/>
                          </a:solidFill>
                          <a:latin typeface="Calibri"/>
                          <a:cs typeface="Calibri"/>
                        </a:rPr>
                        <a:t>106</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1270" algn="ctr">
                        <a:lnSpc>
                          <a:spcPct val="100000"/>
                        </a:lnSpc>
                        <a:spcBef>
                          <a:spcPts val="25"/>
                        </a:spcBef>
                      </a:pPr>
                      <a:r>
                        <a:rPr sz="800" b="1" spc="40" dirty="0">
                          <a:solidFill>
                            <a:srgbClr val="231F20"/>
                          </a:solidFill>
                          <a:latin typeface="Calibri"/>
                          <a:cs typeface="Calibri"/>
                        </a:rPr>
                        <a:t>1.0</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25"/>
                        </a:spcBef>
                      </a:pPr>
                      <a:r>
                        <a:rPr sz="800" b="1" spc="65" dirty="0">
                          <a:solidFill>
                            <a:srgbClr val="231F20"/>
                          </a:solidFill>
                          <a:latin typeface="Calibri"/>
                          <a:cs typeface="Calibri"/>
                        </a:rPr>
                        <a:t>179</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1270" algn="ctr">
                        <a:lnSpc>
                          <a:spcPct val="100000"/>
                        </a:lnSpc>
                        <a:spcBef>
                          <a:spcPts val="30"/>
                        </a:spcBef>
                      </a:pPr>
                      <a:r>
                        <a:rPr sz="800" b="1" spc="40" dirty="0">
                          <a:solidFill>
                            <a:srgbClr val="231F20"/>
                          </a:solidFill>
                          <a:latin typeface="Calibri"/>
                          <a:cs typeface="Calibri"/>
                        </a:rPr>
                        <a:t>1.7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30"/>
                        </a:spcBef>
                      </a:pPr>
                      <a:r>
                        <a:rPr sz="800" b="1" spc="65" dirty="0">
                          <a:solidFill>
                            <a:srgbClr val="231F20"/>
                          </a:solidFill>
                          <a:latin typeface="Calibri"/>
                          <a:cs typeface="Calibri"/>
                        </a:rPr>
                        <a:t>114</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1.1</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2"/>
                  </a:ext>
                </a:extLst>
              </a:tr>
              <a:tr h="145707">
                <a:tc>
                  <a:txBody>
                    <a:bodyPr/>
                    <a:lstStyle/>
                    <a:p>
                      <a:pPr marL="57785">
                        <a:lnSpc>
                          <a:spcPct val="100000"/>
                        </a:lnSpc>
                        <a:spcBef>
                          <a:spcPts val="30"/>
                        </a:spcBef>
                      </a:pPr>
                      <a:r>
                        <a:rPr sz="800" b="1" spc="35" dirty="0">
                          <a:solidFill>
                            <a:srgbClr val="231F20"/>
                          </a:solidFill>
                          <a:latin typeface="Calibri"/>
                          <a:cs typeface="Calibri"/>
                        </a:rPr>
                        <a:t>Hawaii</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2540" algn="ctr">
                        <a:lnSpc>
                          <a:spcPct val="100000"/>
                        </a:lnSpc>
                        <a:spcBef>
                          <a:spcPts val="30"/>
                        </a:spcBef>
                      </a:pPr>
                      <a:r>
                        <a:rPr sz="800" b="1" spc="45" dirty="0">
                          <a:solidFill>
                            <a:srgbClr val="231F20"/>
                          </a:solidFill>
                          <a:latin typeface="Calibri"/>
                          <a:cs typeface="Calibri"/>
                        </a:rPr>
                        <a:t>14</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270" algn="ctr">
                        <a:lnSpc>
                          <a:spcPct val="100000"/>
                        </a:lnSpc>
                        <a:spcBef>
                          <a:spcPts val="30"/>
                        </a:spcBef>
                      </a:pPr>
                      <a:r>
                        <a:rPr sz="800" b="1" spc="40" dirty="0">
                          <a:solidFill>
                            <a:srgbClr val="231F20"/>
                          </a:solidFill>
                          <a:latin typeface="Calibri"/>
                          <a:cs typeface="Calibri"/>
                        </a:rPr>
                        <a:t>1.0</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0"/>
                        </a:spcBef>
                      </a:pP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270"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13"/>
                  </a:ext>
                </a:extLst>
              </a:tr>
              <a:tr h="145732">
                <a:tc>
                  <a:txBody>
                    <a:bodyPr/>
                    <a:lstStyle/>
                    <a:p>
                      <a:pPr marL="57785">
                        <a:lnSpc>
                          <a:spcPct val="100000"/>
                        </a:lnSpc>
                        <a:spcBef>
                          <a:spcPts val="30"/>
                        </a:spcBef>
                      </a:pPr>
                      <a:r>
                        <a:rPr sz="800" b="1" spc="60" dirty="0">
                          <a:solidFill>
                            <a:srgbClr val="231F20"/>
                          </a:solidFill>
                          <a:latin typeface="Calibri"/>
                          <a:cs typeface="Calibri"/>
                        </a:rPr>
                        <a:t>Idaho</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2540"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4"/>
                  </a:ext>
                </a:extLst>
              </a:tr>
              <a:tr h="145719">
                <a:tc>
                  <a:txBody>
                    <a:bodyPr/>
                    <a:lstStyle/>
                    <a:p>
                      <a:pPr marL="57150">
                        <a:lnSpc>
                          <a:spcPct val="100000"/>
                        </a:lnSpc>
                        <a:spcBef>
                          <a:spcPts val="30"/>
                        </a:spcBef>
                      </a:pPr>
                      <a:r>
                        <a:rPr sz="800" b="1" spc="30" dirty="0">
                          <a:solidFill>
                            <a:srgbClr val="231F20"/>
                          </a:solidFill>
                          <a:latin typeface="Calibri"/>
                          <a:cs typeface="Calibri"/>
                        </a:rPr>
                        <a:t>Illinois</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55</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37</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27</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25</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43</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15"/>
                  </a:ext>
                </a:extLst>
              </a:tr>
              <a:tr h="145719">
                <a:tc>
                  <a:txBody>
                    <a:bodyPr/>
                    <a:lstStyle/>
                    <a:p>
                      <a:pPr marL="55880">
                        <a:lnSpc>
                          <a:spcPct val="100000"/>
                        </a:lnSpc>
                        <a:spcBef>
                          <a:spcPts val="30"/>
                        </a:spcBef>
                      </a:pPr>
                      <a:r>
                        <a:rPr sz="800" b="1" spc="45" dirty="0">
                          <a:solidFill>
                            <a:srgbClr val="231F20"/>
                          </a:solidFill>
                          <a:latin typeface="Calibri"/>
                          <a:cs typeface="Calibri"/>
                        </a:rPr>
                        <a:t>Indiana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4445" algn="ctr">
                        <a:lnSpc>
                          <a:spcPct val="100000"/>
                        </a:lnSpc>
                        <a:spcBef>
                          <a:spcPts val="30"/>
                        </a:spcBef>
                      </a:pPr>
                      <a:r>
                        <a:rPr sz="800" b="1" spc="65" dirty="0">
                          <a:solidFill>
                            <a:srgbClr val="231F20"/>
                          </a:solidFill>
                          <a:latin typeface="Calibri"/>
                          <a:cs typeface="Calibri"/>
                        </a:rPr>
                        <a:t>133</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2.0</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30"/>
                        </a:spcBef>
                      </a:pPr>
                      <a:r>
                        <a:rPr sz="800" b="1" spc="65" dirty="0">
                          <a:solidFill>
                            <a:srgbClr val="231F20"/>
                          </a:solidFill>
                          <a:latin typeface="Calibri"/>
                          <a:cs typeface="Calibri"/>
                        </a:rPr>
                        <a:t>146</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2.2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30"/>
                        </a:spcBef>
                      </a:pPr>
                      <a:r>
                        <a:rPr sz="800" b="1" spc="65" dirty="0">
                          <a:solidFill>
                            <a:srgbClr val="231F20"/>
                          </a:solidFill>
                          <a:latin typeface="Calibri"/>
                          <a:cs typeface="Calibri"/>
                        </a:rPr>
                        <a:t>170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2.5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30"/>
                        </a:spcBef>
                      </a:pPr>
                      <a:r>
                        <a:rPr sz="800" b="1" spc="65" dirty="0">
                          <a:solidFill>
                            <a:srgbClr val="231F20"/>
                          </a:solidFill>
                          <a:latin typeface="Calibri"/>
                          <a:cs typeface="Calibri"/>
                        </a:rPr>
                        <a:t>169</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2.5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30"/>
                        </a:spcBef>
                      </a:pPr>
                      <a:r>
                        <a:rPr sz="800" b="1" spc="65" dirty="0">
                          <a:solidFill>
                            <a:srgbClr val="231F20"/>
                          </a:solidFill>
                          <a:latin typeface="Calibri"/>
                          <a:cs typeface="Calibri"/>
                        </a:rPr>
                        <a:t>170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2.5</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6"/>
                  </a:ext>
                </a:extLst>
              </a:tr>
              <a:tr h="145719">
                <a:tc>
                  <a:txBody>
                    <a:bodyPr/>
                    <a:lstStyle/>
                    <a:p>
                      <a:pPr marL="55880">
                        <a:lnSpc>
                          <a:spcPct val="100000"/>
                        </a:lnSpc>
                        <a:spcBef>
                          <a:spcPts val="30"/>
                        </a:spcBef>
                      </a:pPr>
                      <a:r>
                        <a:rPr sz="800" b="1" spc="25" dirty="0">
                          <a:solidFill>
                            <a:srgbClr val="231F20"/>
                          </a:solidFill>
                          <a:latin typeface="Calibri"/>
                          <a:cs typeface="Calibri"/>
                        </a:rPr>
                        <a:t>Iowa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16</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10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12</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14</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24</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17"/>
                  </a:ext>
                </a:extLst>
              </a:tr>
              <a:tr h="145719">
                <a:tc>
                  <a:txBody>
                    <a:bodyPr/>
                    <a:lstStyle/>
                    <a:p>
                      <a:pPr marL="55880">
                        <a:lnSpc>
                          <a:spcPct val="100000"/>
                        </a:lnSpc>
                        <a:spcBef>
                          <a:spcPts val="30"/>
                        </a:spcBef>
                      </a:pPr>
                      <a:r>
                        <a:rPr sz="800" b="1" spc="70" dirty="0">
                          <a:solidFill>
                            <a:srgbClr val="231F20"/>
                          </a:solidFill>
                          <a:latin typeface="Calibri"/>
                          <a:cs typeface="Calibri"/>
                        </a:rPr>
                        <a:t>Kansas</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1270" algn="ctr">
                        <a:lnSpc>
                          <a:spcPct val="100000"/>
                        </a:lnSpc>
                        <a:spcBef>
                          <a:spcPts val="30"/>
                        </a:spcBef>
                      </a:pPr>
                      <a:r>
                        <a:rPr sz="800" b="1" spc="45" dirty="0">
                          <a:solidFill>
                            <a:srgbClr val="231F20"/>
                          </a:solidFill>
                          <a:latin typeface="Calibri"/>
                          <a:cs typeface="Calibri"/>
                        </a:rPr>
                        <a:t>19</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0"/>
                        </a:spcBef>
                      </a:pPr>
                      <a:r>
                        <a:rPr sz="800" b="1" spc="45" dirty="0">
                          <a:solidFill>
                            <a:srgbClr val="231F20"/>
                          </a:solidFill>
                          <a:latin typeface="Calibri"/>
                          <a:cs typeface="Calibri"/>
                        </a:rPr>
                        <a:t>21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0"/>
                        </a:spcBef>
                      </a:pPr>
                      <a:r>
                        <a:rPr sz="800" b="1" spc="45" dirty="0">
                          <a:solidFill>
                            <a:srgbClr val="231F20"/>
                          </a:solidFill>
                          <a:latin typeface="Calibri"/>
                          <a:cs typeface="Calibri"/>
                        </a:rPr>
                        <a:t>24</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0"/>
                        </a:spcBef>
                      </a:pPr>
                      <a:r>
                        <a:rPr sz="800" b="1" spc="45" dirty="0">
                          <a:solidFill>
                            <a:srgbClr val="231F20"/>
                          </a:solidFill>
                          <a:latin typeface="Calibri"/>
                          <a:cs typeface="Calibri"/>
                        </a:rPr>
                        <a:t>16</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0"/>
                        </a:spcBef>
                      </a:pPr>
                      <a:r>
                        <a:rPr sz="800" b="1" spc="45" dirty="0">
                          <a:solidFill>
                            <a:srgbClr val="231F20"/>
                          </a:solidFill>
                          <a:latin typeface="Calibri"/>
                          <a:cs typeface="Calibri"/>
                        </a:rPr>
                        <a:t>11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8"/>
                  </a:ext>
                </a:extLst>
              </a:tr>
              <a:tr h="145719">
                <a:tc>
                  <a:txBody>
                    <a:bodyPr/>
                    <a:lstStyle/>
                    <a:p>
                      <a:pPr marL="55244">
                        <a:lnSpc>
                          <a:spcPct val="100000"/>
                        </a:lnSpc>
                        <a:spcBef>
                          <a:spcPts val="25"/>
                        </a:spcBef>
                      </a:pPr>
                      <a:r>
                        <a:rPr sz="800" b="1" spc="50" dirty="0">
                          <a:solidFill>
                            <a:srgbClr val="231F20"/>
                          </a:solidFill>
                          <a:latin typeface="Calibri"/>
                          <a:cs typeface="Calibri"/>
                        </a:rPr>
                        <a:t>Kentucky</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marL="4445" algn="ctr">
                        <a:lnSpc>
                          <a:spcPct val="100000"/>
                        </a:lnSpc>
                        <a:spcBef>
                          <a:spcPts val="25"/>
                        </a:spcBef>
                      </a:pPr>
                      <a:r>
                        <a:rPr sz="800" b="1" spc="65" dirty="0">
                          <a:solidFill>
                            <a:srgbClr val="231F20"/>
                          </a:solidFill>
                          <a:latin typeface="Calibri"/>
                          <a:cs typeface="Calibri"/>
                        </a:rPr>
                        <a:t>162</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25"/>
                        </a:spcBef>
                      </a:pPr>
                      <a:r>
                        <a:rPr sz="800" b="1" spc="40" dirty="0">
                          <a:solidFill>
                            <a:srgbClr val="231F20"/>
                          </a:solidFill>
                          <a:latin typeface="Calibri"/>
                          <a:cs typeface="Calibri"/>
                        </a:rPr>
                        <a:t>3.7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25"/>
                        </a:spcBef>
                      </a:pPr>
                      <a:r>
                        <a:rPr sz="800" b="1" spc="65" dirty="0">
                          <a:solidFill>
                            <a:srgbClr val="231F20"/>
                          </a:solidFill>
                          <a:latin typeface="Calibri"/>
                          <a:cs typeface="Calibri"/>
                        </a:rPr>
                        <a:t>222</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25"/>
                        </a:spcBef>
                      </a:pPr>
                      <a:r>
                        <a:rPr sz="800" b="1" spc="40" dirty="0">
                          <a:solidFill>
                            <a:srgbClr val="231F20"/>
                          </a:solidFill>
                          <a:latin typeface="Calibri"/>
                          <a:cs typeface="Calibri"/>
                        </a:rPr>
                        <a:t>5.0</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25"/>
                        </a:spcBef>
                      </a:pPr>
                      <a:r>
                        <a:rPr sz="800" b="1" spc="65" dirty="0">
                          <a:solidFill>
                            <a:srgbClr val="231F20"/>
                          </a:solidFill>
                          <a:latin typeface="Calibri"/>
                          <a:cs typeface="Calibri"/>
                        </a:rPr>
                        <a:t>236</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25"/>
                        </a:spcBef>
                      </a:pPr>
                      <a:r>
                        <a:rPr sz="800" b="1" spc="40" dirty="0">
                          <a:solidFill>
                            <a:srgbClr val="231F20"/>
                          </a:solidFill>
                          <a:latin typeface="Calibri"/>
                          <a:cs typeface="Calibri"/>
                        </a:rPr>
                        <a:t>5.3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25"/>
                        </a:spcBef>
                      </a:pPr>
                      <a:r>
                        <a:rPr sz="800" b="1" spc="65" dirty="0">
                          <a:solidFill>
                            <a:srgbClr val="231F20"/>
                          </a:solidFill>
                          <a:latin typeface="Calibri"/>
                          <a:cs typeface="Calibri"/>
                        </a:rPr>
                        <a:t>260</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25"/>
                        </a:spcBef>
                      </a:pPr>
                      <a:r>
                        <a:rPr sz="800" b="1" spc="40" dirty="0">
                          <a:solidFill>
                            <a:srgbClr val="231F20"/>
                          </a:solidFill>
                          <a:latin typeface="Calibri"/>
                          <a:cs typeface="Calibri"/>
                        </a:rPr>
                        <a:t>5.8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25"/>
                        </a:spcBef>
                      </a:pPr>
                      <a:r>
                        <a:rPr sz="800" b="1" spc="65" dirty="0">
                          <a:solidFill>
                            <a:srgbClr val="231F20"/>
                          </a:solidFill>
                          <a:latin typeface="Calibri"/>
                          <a:cs typeface="Calibri"/>
                        </a:rPr>
                        <a:t>188</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40" dirty="0">
                          <a:solidFill>
                            <a:srgbClr val="231F20"/>
                          </a:solidFill>
                          <a:latin typeface="Calibri"/>
                          <a:cs typeface="Calibri"/>
                        </a:rPr>
                        <a:t>4.2</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19"/>
                  </a:ext>
                </a:extLst>
              </a:tr>
              <a:tr h="145719">
                <a:tc>
                  <a:txBody>
                    <a:bodyPr/>
                    <a:lstStyle/>
                    <a:p>
                      <a:pPr marL="55880">
                        <a:lnSpc>
                          <a:spcPct val="100000"/>
                        </a:lnSpc>
                        <a:spcBef>
                          <a:spcPts val="25"/>
                        </a:spcBef>
                      </a:pPr>
                      <a:r>
                        <a:rPr sz="800" b="1" spc="50" dirty="0">
                          <a:solidFill>
                            <a:srgbClr val="231F20"/>
                          </a:solidFill>
                          <a:latin typeface="Calibri"/>
                          <a:cs typeface="Calibri"/>
                        </a:rPr>
                        <a:t>Louisiana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marL="1270" algn="ctr">
                        <a:lnSpc>
                          <a:spcPct val="100000"/>
                        </a:lnSpc>
                        <a:spcBef>
                          <a:spcPts val="25"/>
                        </a:spcBef>
                      </a:pPr>
                      <a:r>
                        <a:rPr sz="800" b="1" spc="45" dirty="0">
                          <a:solidFill>
                            <a:srgbClr val="231F20"/>
                          </a:solidFill>
                          <a:latin typeface="Calibri"/>
                          <a:cs typeface="Calibri"/>
                        </a:rPr>
                        <a:t>87</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25"/>
                        </a:spcBef>
                      </a:pPr>
                      <a:r>
                        <a:rPr sz="800" b="1" spc="40" dirty="0">
                          <a:solidFill>
                            <a:srgbClr val="231F20"/>
                          </a:solidFill>
                          <a:latin typeface="Calibri"/>
                          <a:cs typeface="Calibri"/>
                        </a:rPr>
                        <a:t>1.9</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25"/>
                        </a:spcBef>
                      </a:pPr>
                      <a:r>
                        <a:rPr sz="800" b="1" spc="45" dirty="0">
                          <a:solidFill>
                            <a:srgbClr val="231F20"/>
                          </a:solidFill>
                          <a:latin typeface="Calibri"/>
                          <a:cs typeface="Calibri"/>
                        </a:rPr>
                        <a:t>48</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25"/>
                        </a:spcBef>
                      </a:pPr>
                      <a:r>
                        <a:rPr sz="800" b="1" spc="40" dirty="0">
                          <a:solidFill>
                            <a:srgbClr val="231F20"/>
                          </a:solidFill>
                          <a:latin typeface="Calibri"/>
                          <a:cs typeface="Calibri"/>
                        </a:rPr>
                        <a:t>1.0</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25"/>
                        </a:spcBef>
                      </a:pPr>
                      <a:r>
                        <a:rPr sz="800" b="1" spc="45" dirty="0">
                          <a:solidFill>
                            <a:srgbClr val="231F20"/>
                          </a:solidFill>
                          <a:latin typeface="Calibri"/>
                          <a:cs typeface="Calibri"/>
                        </a:rPr>
                        <a:t>73</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25"/>
                        </a:spcBef>
                      </a:pPr>
                      <a:r>
                        <a:rPr sz="800" b="1" spc="40" dirty="0">
                          <a:solidFill>
                            <a:srgbClr val="231F20"/>
                          </a:solidFill>
                          <a:latin typeface="Calibri"/>
                          <a:cs typeface="Calibri"/>
                        </a:rPr>
                        <a:t>1.6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25"/>
                        </a:spcBef>
                      </a:pPr>
                      <a:r>
                        <a:rPr sz="800" b="1" spc="45" dirty="0">
                          <a:solidFill>
                            <a:srgbClr val="231F20"/>
                          </a:solidFill>
                          <a:latin typeface="Calibri"/>
                          <a:cs typeface="Calibri"/>
                        </a:rPr>
                        <a:t>57</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25"/>
                        </a:spcBef>
                      </a:pPr>
                      <a:r>
                        <a:rPr sz="800" b="1" spc="40" dirty="0">
                          <a:solidFill>
                            <a:srgbClr val="231F20"/>
                          </a:solidFill>
                          <a:latin typeface="Calibri"/>
                          <a:cs typeface="Calibri"/>
                        </a:rPr>
                        <a:t>1.2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25"/>
                        </a:spcBef>
                      </a:pPr>
                      <a:r>
                        <a:rPr sz="800" b="1" spc="45" dirty="0">
                          <a:solidFill>
                            <a:srgbClr val="231F20"/>
                          </a:solidFill>
                          <a:latin typeface="Calibri"/>
                          <a:cs typeface="Calibri"/>
                        </a:rPr>
                        <a:t>73</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40" dirty="0">
                          <a:solidFill>
                            <a:srgbClr val="231F20"/>
                          </a:solidFill>
                          <a:latin typeface="Calibri"/>
                          <a:cs typeface="Calibri"/>
                        </a:rPr>
                        <a:t>1.6</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20"/>
                  </a:ext>
                </a:extLst>
              </a:tr>
              <a:tr h="145732">
                <a:tc>
                  <a:txBody>
                    <a:bodyPr/>
                    <a:lstStyle/>
                    <a:p>
                      <a:pPr marL="55244">
                        <a:lnSpc>
                          <a:spcPct val="100000"/>
                        </a:lnSpc>
                        <a:spcBef>
                          <a:spcPts val="20"/>
                        </a:spcBef>
                      </a:pPr>
                      <a:r>
                        <a:rPr sz="800" b="1" spc="35" dirty="0">
                          <a:solidFill>
                            <a:srgbClr val="231F20"/>
                          </a:solidFill>
                          <a:latin typeface="Calibri"/>
                          <a:cs typeface="Calibri"/>
                        </a:rPr>
                        <a:t>Maine</a:t>
                      </a:r>
                      <a:endParaRPr sz="800">
                        <a:latin typeface="Calibri"/>
                        <a:cs typeface="Calibri"/>
                      </a:endParaRPr>
                    </a:p>
                  </a:txBody>
                  <a:tcPr marL="0" marR="0" marT="2540" marB="0">
                    <a:lnR w="19050">
                      <a:solidFill>
                        <a:srgbClr val="005E6D"/>
                      </a:solidFill>
                      <a:prstDash val="solid"/>
                    </a:lnR>
                    <a:solidFill>
                      <a:srgbClr val="E5EEF0"/>
                    </a:solidFill>
                  </a:tcPr>
                </a:tc>
                <a:tc>
                  <a:txBody>
                    <a:bodyPr/>
                    <a:lstStyle/>
                    <a:p>
                      <a:pPr algn="ctr">
                        <a:lnSpc>
                          <a:spcPct val="100000"/>
                        </a:lnSpc>
                        <a:spcBef>
                          <a:spcPts val="20"/>
                        </a:spcBef>
                      </a:pPr>
                      <a:r>
                        <a:rPr sz="800" b="1" dirty="0">
                          <a:solidFill>
                            <a:srgbClr val="231F20"/>
                          </a:solidFill>
                          <a:latin typeface="Calibri"/>
                          <a:cs typeface="Calibri"/>
                        </a:rPr>
                        <a:t>9</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20"/>
                        </a:spcBef>
                      </a:pPr>
                      <a:r>
                        <a:rPr sz="800" b="1" spc="40" dirty="0">
                          <a:solidFill>
                            <a:srgbClr val="231F20"/>
                          </a:solidFill>
                          <a:latin typeface="Calibri"/>
                          <a:cs typeface="Calibri"/>
                        </a:rPr>
                        <a:t>0.7</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20"/>
                        </a:spcBef>
                      </a:pPr>
                      <a:r>
                        <a:rPr sz="800" b="1" spc="45" dirty="0">
                          <a:solidFill>
                            <a:srgbClr val="231F20"/>
                          </a:solidFill>
                          <a:latin typeface="Calibri"/>
                          <a:cs typeface="Calibri"/>
                        </a:rPr>
                        <a:t>53</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20"/>
                        </a:spcBef>
                      </a:pPr>
                      <a:r>
                        <a:rPr sz="800" b="1" spc="40" dirty="0">
                          <a:solidFill>
                            <a:srgbClr val="231F20"/>
                          </a:solidFill>
                          <a:latin typeface="Calibri"/>
                          <a:cs typeface="Calibri"/>
                        </a:rPr>
                        <a:t>4.0</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20"/>
                        </a:spcBef>
                      </a:pPr>
                      <a:r>
                        <a:rPr sz="800" b="1" spc="45" dirty="0">
                          <a:solidFill>
                            <a:srgbClr val="231F20"/>
                          </a:solidFill>
                          <a:latin typeface="Calibri"/>
                          <a:cs typeface="Calibri"/>
                        </a:rPr>
                        <a:t>77</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20"/>
                        </a:spcBef>
                      </a:pPr>
                      <a:r>
                        <a:rPr sz="800" b="1" spc="40" dirty="0">
                          <a:solidFill>
                            <a:srgbClr val="231F20"/>
                          </a:solidFill>
                          <a:latin typeface="Calibri"/>
                          <a:cs typeface="Calibri"/>
                        </a:rPr>
                        <a:t>5.8</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20"/>
                        </a:spcBef>
                      </a:pPr>
                      <a:r>
                        <a:rPr sz="800" b="1" spc="45" dirty="0">
                          <a:solidFill>
                            <a:srgbClr val="231F20"/>
                          </a:solidFill>
                          <a:latin typeface="Calibri"/>
                          <a:cs typeface="Calibri"/>
                        </a:rPr>
                        <a:t>52</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20"/>
                        </a:spcBef>
                      </a:pPr>
                      <a:r>
                        <a:rPr sz="800" b="1" spc="40" dirty="0">
                          <a:solidFill>
                            <a:srgbClr val="231F20"/>
                          </a:solidFill>
                          <a:latin typeface="Calibri"/>
                          <a:cs typeface="Calibri"/>
                        </a:rPr>
                        <a:t>3.9</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20"/>
                        </a:spcBef>
                      </a:pPr>
                      <a:r>
                        <a:rPr sz="800" b="1" spc="45" dirty="0">
                          <a:solidFill>
                            <a:srgbClr val="231F20"/>
                          </a:solidFill>
                          <a:latin typeface="Calibri"/>
                          <a:cs typeface="Calibri"/>
                        </a:rPr>
                        <a:t>58</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40" dirty="0">
                          <a:solidFill>
                            <a:srgbClr val="231F20"/>
                          </a:solidFill>
                          <a:latin typeface="Calibri"/>
                          <a:cs typeface="Calibri"/>
                        </a:rPr>
                        <a:t>4.3</a:t>
                      </a:r>
                      <a:endParaRPr sz="800">
                        <a:latin typeface="Calibri"/>
                        <a:cs typeface="Calibri"/>
                      </a:endParaRPr>
                    </a:p>
                  </a:txBody>
                  <a:tcPr marL="0" marR="0" marT="2540" marB="0">
                    <a:lnL w="9525">
                      <a:solidFill>
                        <a:srgbClr val="005E6D"/>
                      </a:solidFill>
                      <a:prstDash val="solid"/>
                    </a:lnL>
                    <a:solidFill>
                      <a:srgbClr val="E5EEF0"/>
                    </a:solidFill>
                  </a:tcPr>
                </a:tc>
                <a:extLst>
                  <a:ext uri="{0D108BD9-81ED-4DB2-BD59-A6C34878D82A}">
                    <a16:rowId xmlns:a16="http://schemas.microsoft.com/office/drawing/2014/main" val="10021"/>
                  </a:ext>
                </a:extLst>
              </a:tr>
              <a:tr h="145719">
                <a:tc>
                  <a:txBody>
                    <a:bodyPr/>
                    <a:lstStyle/>
                    <a:p>
                      <a:pPr marL="55244">
                        <a:lnSpc>
                          <a:spcPct val="100000"/>
                        </a:lnSpc>
                        <a:spcBef>
                          <a:spcPts val="20"/>
                        </a:spcBef>
                      </a:pPr>
                      <a:r>
                        <a:rPr sz="800" b="1" spc="50" dirty="0">
                          <a:solidFill>
                            <a:srgbClr val="231F20"/>
                          </a:solidFill>
                          <a:latin typeface="Calibri"/>
                          <a:cs typeface="Calibri"/>
                        </a:rPr>
                        <a:t>Maryland</a:t>
                      </a:r>
                      <a:endParaRPr sz="800">
                        <a:latin typeface="Calibri"/>
                        <a:cs typeface="Calibri"/>
                      </a:endParaRPr>
                    </a:p>
                  </a:txBody>
                  <a:tcPr marL="0" marR="0" marT="2540" marB="0">
                    <a:lnR w="19050">
                      <a:solidFill>
                        <a:srgbClr val="005E6D"/>
                      </a:solidFill>
                      <a:prstDash val="solid"/>
                    </a:lnR>
                    <a:solidFill>
                      <a:srgbClr val="FFFFFF"/>
                    </a:solidFill>
                  </a:tcPr>
                </a:tc>
                <a:tc>
                  <a:txBody>
                    <a:bodyPr/>
                    <a:lstStyle/>
                    <a:p>
                      <a:pPr marL="635" algn="ctr">
                        <a:lnSpc>
                          <a:spcPct val="100000"/>
                        </a:lnSpc>
                        <a:spcBef>
                          <a:spcPts val="20"/>
                        </a:spcBef>
                      </a:pPr>
                      <a:r>
                        <a:rPr sz="800" b="1" spc="45" dirty="0">
                          <a:solidFill>
                            <a:srgbClr val="231F20"/>
                          </a:solidFill>
                          <a:latin typeface="Calibri"/>
                          <a:cs typeface="Calibri"/>
                        </a:rPr>
                        <a:t>40</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20"/>
                        </a:spcBef>
                      </a:pPr>
                      <a:r>
                        <a:rPr sz="800" b="1" spc="40" dirty="0">
                          <a:solidFill>
                            <a:srgbClr val="231F20"/>
                          </a:solidFill>
                          <a:latin typeface="Calibri"/>
                          <a:cs typeface="Calibri"/>
                        </a:rPr>
                        <a:t>0.7</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20"/>
                        </a:spcBef>
                      </a:pPr>
                      <a:r>
                        <a:rPr sz="800" b="1" spc="45" dirty="0">
                          <a:solidFill>
                            <a:srgbClr val="231F20"/>
                          </a:solidFill>
                          <a:latin typeface="Calibri"/>
                          <a:cs typeface="Calibri"/>
                        </a:rPr>
                        <a:t>27</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20"/>
                        </a:spcBef>
                      </a:pPr>
                      <a:r>
                        <a:rPr sz="800" b="1" spc="40" dirty="0">
                          <a:solidFill>
                            <a:srgbClr val="231F20"/>
                          </a:solidFill>
                          <a:latin typeface="Calibri"/>
                          <a:cs typeface="Calibri"/>
                        </a:rPr>
                        <a:t>0.4</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20"/>
                        </a:spcBef>
                      </a:pPr>
                      <a:r>
                        <a:rPr sz="800" b="1" spc="45" dirty="0">
                          <a:solidFill>
                            <a:srgbClr val="231F20"/>
                          </a:solidFill>
                          <a:latin typeface="Calibri"/>
                          <a:cs typeface="Calibri"/>
                        </a:rPr>
                        <a:t>34</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20"/>
                        </a:spcBef>
                      </a:pPr>
                      <a:r>
                        <a:rPr sz="800" b="1" spc="40" dirty="0">
                          <a:solidFill>
                            <a:srgbClr val="231F20"/>
                          </a:solidFill>
                          <a:latin typeface="Calibri"/>
                          <a:cs typeface="Calibri"/>
                        </a:rPr>
                        <a:t>0.6</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20"/>
                        </a:spcBef>
                      </a:pPr>
                      <a:r>
                        <a:rPr sz="800" b="1" spc="45" dirty="0">
                          <a:solidFill>
                            <a:srgbClr val="231F20"/>
                          </a:solidFill>
                          <a:latin typeface="Calibri"/>
                          <a:cs typeface="Calibri"/>
                        </a:rPr>
                        <a:t>53</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20"/>
                        </a:spcBef>
                      </a:pPr>
                      <a:r>
                        <a:rPr sz="800" b="1" spc="40" dirty="0">
                          <a:solidFill>
                            <a:srgbClr val="231F20"/>
                          </a:solidFill>
                          <a:latin typeface="Calibri"/>
                          <a:cs typeface="Calibri"/>
                        </a:rPr>
                        <a:t>0.9</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45" dirty="0">
                          <a:solidFill>
                            <a:srgbClr val="231F20"/>
                          </a:solidFill>
                          <a:latin typeface="Calibri"/>
                          <a:cs typeface="Calibri"/>
                        </a:rPr>
                        <a:t>41</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40" dirty="0">
                          <a:solidFill>
                            <a:srgbClr val="231F20"/>
                          </a:solidFill>
                          <a:latin typeface="Calibri"/>
                          <a:cs typeface="Calibri"/>
                        </a:rPr>
                        <a:t>0.7</a:t>
                      </a:r>
                      <a:endParaRPr sz="800">
                        <a:latin typeface="Calibri"/>
                        <a:cs typeface="Calibri"/>
                      </a:endParaRPr>
                    </a:p>
                  </a:txBody>
                  <a:tcPr marL="0" marR="0" marT="2540" marB="0">
                    <a:lnL w="9525">
                      <a:solidFill>
                        <a:srgbClr val="005E6D"/>
                      </a:solidFill>
                      <a:prstDash val="solid"/>
                    </a:lnL>
                    <a:solidFill>
                      <a:srgbClr val="FFFFFF"/>
                    </a:solidFill>
                  </a:tcPr>
                </a:tc>
                <a:extLst>
                  <a:ext uri="{0D108BD9-81ED-4DB2-BD59-A6C34878D82A}">
                    <a16:rowId xmlns:a16="http://schemas.microsoft.com/office/drawing/2014/main" val="10022"/>
                  </a:ext>
                </a:extLst>
              </a:tr>
              <a:tr h="145719">
                <a:tc>
                  <a:txBody>
                    <a:bodyPr/>
                    <a:lstStyle/>
                    <a:p>
                      <a:pPr marL="55244">
                        <a:lnSpc>
                          <a:spcPct val="100000"/>
                        </a:lnSpc>
                        <a:spcBef>
                          <a:spcPts val="20"/>
                        </a:spcBef>
                      </a:pPr>
                      <a:r>
                        <a:rPr sz="800" b="1" spc="55" dirty="0">
                          <a:solidFill>
                            <a:srgbClr val="231F20"/>
                          </a:solidFill>
                          <a:latin typeface="Calibri"/>
                          <a:cs typeface="Calibri"/>
                        </a:rPr>
                        <a:t>Massachusetts</a:t>
                      </a:r>
                      <a:endParaRPr sz="800">
                        <a:latin typeface="Calibri"/>
                        <a:cs typeface="Calibri"/>
                      </a:endParaRPr>
                    </a:p>
                  </a:txBody>
                  <a:tcPr marL="0" marR="0" marT="2540" marB="0">
                    <a:lnR w="19050">
                      <a:solidFill>
                        <a:srgbClr val="005E6D"/>
                      </a:solidFill>
                      <a:prstDash val="solid"/>
                    </a:lnR>
                    <a:solidFill>
                      <a:srgbClr val="E5EEF0"/>
                    </a:solidFill>
                  </a:tcPr>
                </a:tc>
                <a:tc>
                  <a:txBody>
                    <a:bodyPr/>
                    <a:lstStyle/>
                    <a:p>
                      <a:pPr marL="635" algn="ctr">
                        <a:lnSpc>
                          <a:spcPct val="100000"/>
                        </a:lnSpc>
                        <a:spcBef>
                          <a:spcPts val="20"/>
                        </a:spcBef>
                      </a:pPr>
                      <a:r>
                        <a:rPr sz="800" b="1" spc="45" dirty="0">
                          <a:solidFill>
                            <a:srgbClr val="231F20"/>
                          </a:solidFill>
                          <a:latin typeface="Calibri"/>
                          <a:cs typeface="Calibri"/>
                        </a:rPr>
                        <a:t>25</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20"/>
                        </a:spcBef>
                      </a:pPr>
                      <a:r>
                        <a:rPr sz="800" b="1" spc="40" dirty="0">
                          <a:solidFill>
                            <a:srgbClr val="231F20"/>
                          </a:solidFill>
                          <a:latin typeface="Calibri"/>
                          <a:cs typeface="Calibri"/>
                        </a:rPr>
                        <a:t>0.4</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45" dirty="0">
                          <a:solidFill>
                            <a:srgbClr val="231F20"/>
                          </a:solidFill>
                          <a:latin typeface="Calibri"/>
                          <a:cs typeface="Calibri"/>
                        </a:rPr>
                        <a:t>31</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20"/>
                        </a:spcBef>
                      </a:pPr>
                      <a:r>
                        <a:rPr sz="800" b="1" spc="40" dirty="0">
                          <a:solidFill>
                            <a:srgbClr val="231F20"/>
                          </a:solidFill>
                          <a:latin typeface="Calibri"/>
                          <a:cs typeface="Calibri"/>
                        </a:rPr>
                        <a:t>0.5</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45" dirty="0">
                          <a:solidFill>
                            <a:srgbClr val="231F20"/>
                          </a:solidFill>
                          <a:latin typeface="Calibri"/>
                          <a:cs typeface="Calibri"/>
                        </a:rPr>
                        <a:t>51</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20"/>
                        </a:spcBef>
                      </a:pPr>
                      <a:r>
                        <a:rPr sz="800" b="1" spc="40" dirty="0">
                          <a:solidFill>
                            <a:srgbClr val="231F20"/>
                          </a:solidFill>
                          <a:latin typeface="Calibri"/>
                          <a:cs typeface="Calibri"/>
                        </a:rPr>
                        <a:t>0.7</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45" dirty="0">
                          <a:solidFill>
                            <a:srgbClr val="231F20"/>
                          </a:solidFill>
                          <a:latin typeface="Calibri"/>
                          <a:cs typeface="Calibri"/>
                        </a:rPr>
                        <a:t>46</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20"/>
                        </a:spcBef>
                      </a:pPr>
                      <a:r>
                        <a:rPr sz="800" b="1" spc="40" dirty="0">
                          <a:solidFill>
                            <a:srgbClr val="231F20"/>
                          </a:solidFill>
                          <a:latin typeface="Calibri"/>
                          <a:cs typeface="Calibri"/>
                        </a:rPr>
                        <a:t>0.7</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45" dirty="0">
                          <a:solidFill>
                            <a:srgbClr val="231F20"/>
                          </a:solidFill>
                          <a:latin typeface="Calibri"/>
                          <a:cs typeface="Calibri"/>
                        </a:rPr>
                        <a:t>37</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40" dirty="0">
                          <a:solidFill>
                            <a:srgbClr val="231F20"/>
                          </a:solidFill>
                          <a:latin typeface="Calibri"/>
                          <a:cs typeface="Calibri"/>
                        </a:rPr>
                        <a:t>0.5</a:t>
                      </a:r>
                      <a:endParaRPr sz="800">
                        <a:latin typeface="Calibri"/>
                        <a:cs typeface="Calibri"/>
                      </a:endParaRPr>
                    </a:p>
                  </a:txBody>
                  <a:tcPr marL="0" marR="0" marT="2540" marB="0">
                    <a:lnL w="9525">
                      <a:solidFill>
                        <a:srgbClr val="005E6D"/>
                      </a:solidFill>
                      <a:prstDash val="solid"/>
                    </a:lnL>
                    <a:solidFill>
                      <a:srgbClr val="E5EEF0"/>
                    </a:solidFill>
                  </a:tcPr>
                </a:tc>
                <a:extLst>
                  <a:ext uri="{0D108BD9-81ED-4DB2-BD59-A6C34878D82A}">
                    <a16:rowId xmlns:a16="http://schemas.microsoft.com/office/drawing/2014/main" val="10023"/>
                  </a:ext>
                </a:extLst>
              </a:tr>
              <a:tr h="145707">
                <a:tc>
                  <a:txBody>
                    <a:bodyPr/>
                    <a:lstStyle/>
                    <a:p>
                      <a:pPr marL="54610">
                        <a:lnSpc>
                          <a:spcPct val="100000"/>
                        </a:lnSpc>
                        <a:spcBef>
                          <a:spcPts val="20"/>
                        </a:spcBef>
                      </a:pPr>
                      <a:r>
                        <a:rPr sz="800" b="1" spc="50" dirty="0">
                          <a:solidFill>
                            <a:srgbClr val="231F20"/>
                          </a:solidFill>
                          <a:latin typeface="Calibri"/>
                          <a:cs typeface="Calibri"/>
                        </a:rPr>
                        <a:t>Michigan</a:t>
                      </a:r>
                      <a:endParaRPr sz="800">
                        <a:latin typeface="Calibri"/>
                        <a:cs typeface="Calibri"/>
                      </a:endParaRPr>
                    </a:p>
                  </a:txBody>
                  <a:tcPr marL="0" marR="0" marT="2540" marB="0">
                    <a:lnR w="19050">
                      <a:solidFill>
                        <a:srgbClr val="005E6D"/>
                      </a:solidFill>
                      <a:prstDash val="solid"/>
                    </a:lnR>
                    <a:solidFill>
                      <a:srgbClr val="FFFFFF"/>
                    </a:solidFill>
                  </a:tcPr>
                </a:tc>
                <a:tc>
                  <a:txBody>
                    <a:bodyPr/>
                    <a:lstStyle/>
                    <a:p>
                      <a:pPr algn="ctr">
                        <a:lnSpc>
                          <a:spcPct val="100000"/>
                        </a:lnSpc>
                        <a:spcBef>
                          <a:spcPts val="20"/>
                        </a:spcBef>
                      </a:pPr>
                      <a:r>
                        <a:rPr sz="800" b="1" spc="45" dirty="0">
                          <a:solidFill>
                            <a:srgbClr val="231F20"/>
                          </a:solidFill>
                          <a:latin typeface="Calibri"/>
                          <a:cs typeface="Calibri"/>
                        </a:rPr>
                        <a:t>56</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20"/>
                        </a:spcBef>
                      </a:pPr>
                      <a:r>
                        <a:rPr sz="800" b="1" spc="40" dirty="0">
                          <a:solidFill>
                            <a:srgbClr val="231F20"/>
                          </a:solidFill>
                          <a:latin typeface="Calibri"/>
                          <a:cs typeface="Calibri"/>
                        </a:rPr>
                        <a:t>0.6</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45" dirty="0">
                          <a:solidFill>
                            <a:srgbClr val="231F20"/>
                          </a:solidFill>
                          <a:latin typeface="Calibri"/>
                          <a:cs typeface="Calibri"/>
                        </a:rPr>
                        <a:t>45</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marR="4445" algn="ctr">
                        <a:lnSpc>
                          <a:spcPct val="100000"/>
                        </a:lnSpc>
                        <a:spcBef>
                          <a:spcPts val="20"/>
                        </a:spcBef>
                      </a:pPr>
                      <a:r>
                        <a:rPr sz="800" b="1" spc="40" dirty="0">
                          <a:solidFill>
                            <a:srgbClr val="231F20"/>
                          </a:solidFill>
                          <a:latin typeface="Calibri"/>
                          <a:cs typeface="Calibri"/>
                        </a:rPr>
                        <a:t>0.5</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45" dirty="0">
                          <a:solidFill>
                            <a:srgbClr val="231F20"/>
                          </a:solidFill>
                          <a:latin typeface="Calibri"/>
                          <a:cs typeface="Calibri"/>
                        </a:rPr>
                        <a:t>61</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marR="4445" algn="ctr">
                        <a:lnSpc>
                          <a:spcPct val="100000"/>
                        </a:lnSpc>
                        <a:spcBef>
                          <a:spcPts val="20"/>
                        </a:spcBef>
                      </a:pPr>
                      <a:r>
                        <a:rPr sz="800" b="1" spc="40" dirty="0">
                          <a:solidFill>
                            <a:srgbClr val="231F20"/>
                          </a:solidFill>
                          <a:latin typeface="Calibri"/>
                          <a:cs typeface="Calibri"/>
                        </a:rPr>
                        <a:t>0.6</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45" dirty="0">
                          <a:solidFill>
                            <a:srgbClr val="231F20"/>
                          </a:solidFill>
                          <a:latin typeface="Calibri"/>
                          <a:cs typeface="Calibri"/>
                        </a:rPr>
                        <a:t>77</a:t>
                      </a:r>
                      <a:r>
                        <a:rPr sz="800" b="1" spc="-85" dirty="0">
                          <a:solidFill>
                            <a:srgbClr val="231F20"/>
                          </a:solidFill>
                          <a:latin typeface="Calibri"/>
                          <a:cs typeface="Calibri"/>
                        </a:rPr>
                        <a:t> </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marR="1270" algn="ctr">
                        <a:lnSpc>
                          <a:spcPct val="100000"/>
                        </a:lnSpc>
                        <a:spcBef>
                          <a:spcPts val="25"/>
                        </a:spcBef>
                      </a:pPr>
                      <a:r>
                        <a:rPr sz="800" b="1" spc="4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25"/>
                        </a:spcBef>
                      </a:pPr>
                      <a:r>
                        <a:rPr sz="800" b="1" spc="45" dirty="0">
                          <a:solidFill>
                            <a:srgbClr val="231F20"/>
                          </a:solidFill>
                          <a:latin typeface="Calibri"/>
                          <a:cs typeface="Calibri"/>
                        </a:rPr>
                        <a:t>64</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24"/>
                  </a:ext>
                </a:extLst>
              </a:tr>
              <a:tr h="145732">
                <a:tc>
                  <a:txBody>
                    <a:bodyPr/>
                    <a:lstStyle/>
                    <a:p>
                      <a:pPr marL="57785">
                        <a:lnSpc>
                          <a:spcPct val="100000"/>
                        </a:lnSpc>
                        <a:spcBef>
                          <a:spcPts val="30"/>
                        </a:spcBef>
                      </a:pPr>
                      <a:r>
                        <a:rPr sz="800" b="1" spc="50" dirty="0">
                          <a:solidFill>
                            <a:srgbClr val="231F20"/>
                          </a:solidFill>
                          <a:latin typeface="Calibri"/>
                          <a:cs typeface="Calibri"/>
                        </a:rPr>
                        <a:t>Minnesota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2540" algn="ctr">
                        <a:lnSpc>
                          <a:spcPct val="100000"/>
                        </a:lnSpc>
                        <a:spcBef>
                          <a:spcPts val="30"/>
                        </a:spcBef>
                      </a:pPr>
                      <a:r>
                        <a:rPr sz="800" b="1" spc="45" dirty="0">
                          <a:solidFill>
                            <a:srgbClr val="231F20"/>
                          </a:solidFill>
                          <a:latin typeface="Calibri"/>
                          <a:cs typeface="Calibri"/>
                        </a:rPr>
                        <a:t>19</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270"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0"/>
                        </a:spcBef>
                      </a:pPr>
                      <a:r>
                        <a:rPr sz="800" b="1" spc="45" dirty="0">
                          <a:solidFill>
                            <a:srgbClr val="231F20"/>
                          </a:solidFill>
                          <a:latin typeface="Calibri"/>
                          <a:cs typeface="Calibri"/>
                        </a:rPr>
                        <a:t>21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0"/>
                        </a:spcBef>
                      </a:pPr>
                      <a:r>
                        <a:rPr sz="800" b="1" spc="45" dirty="0">
                          <a:solidFill>
                            <a:srgbClr val="231F20"/>
                          </a:solidFill>
                          <a:latin typeface="Calibri"/>
                          <a:cs typeface="Calibri"/>
                        </a:rPr>
                        <a:t>23</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16</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16</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25"/>
                  </a:ext>
                </a:extLst>
              </a:tr>
              <a:tr h="145719">
                <a:tc>
                  <a:txBody>
                    <a:bodyPr/>
                    <a:lstStyle/>
                    <a:p>
                      <a:pPr marL="55880">
                        <a:lnSpc>
                          <a:spcPct val="100000"/>
                        </a:lnSpc>
                        <a:spcBef>
                          <a:spcPts val="30"/>
                        </a:spcBef>
                      </a:pPr>
                      <a:r>
                        <a:rPr sz="800" b="1" spc="50" dirty="0">
                          <a:solidFill>
                            <a:srgbClr val="231F20"/>
                          </a:solidFill>
                          <a:latin typeface="Calibri"/>
                          <a:cs typeface="Calibri"/>
                        </a:rPr>
                        <a:t>Mississippi</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50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1.7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31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1.0</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44</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1.5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40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1.3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49</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1.6</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26"/>
                  </a:ext>
                </a:extLst>
              </a:tr>
              <a:tr h="145719">
                <a:tc>
                  <a:txBody>
                    <a:bodyPr/>
                    <a:lstStyle/>
                    <a:p>
                      <a:pPr marL="55880">
                        <a:lnSpc>
                          <a:spcPct val="100000"/>
                        </a:lnSpc>
                        <a:spcBef>
                          <a:spcPts val="30"/>
                        </a:spcBef>
                      </a:pPr>
                      <a:r>
                        <a:rPr sz="800" b="1" spc="50" dirty="0">
                          <a:solidFill>
                            <a:srgbClr val="231F20"/>
                          </a:solidFill>
                          <a:latin typeface="Calibri"/>
                          <a:cs typeface="Calibri"/>
                        </a:rPr>
                        <a:t>Missouri</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35</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40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31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18</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33</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27"/>
                  </a:ext>
                </a:extLst>
              </a:tr>
              <a:tr h="145732">
                <a:tc>
                  <a:txBody>
                    <a:bodyPr/>
                    <a:lstStyle/>
                    <a:p>
                      <a:pPr marL="55244">
                        <a:lnSpc>
                          <a:spcPct val="100000"/>
                        </a:lnSpc>
                        <a:spcBef>
                          <a:spcPts val="30"/>
                        </a:spcBef>
                      </a:pPr>
                      <a:r>
                        <a:rPr sz="800" b="1" spc="45" dirty="0">
                          <a:solidFill>
                            <a:srgbClr val="231F20"/>
                          </a:solidFill>
                          <a:latin typeface="Calibri"/>
                          <a:cs typeface="Calibri"/>
                        </a:rPr>
                        <a:t>Montana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28"/>
                  </a:ext>
                </a:extLst>
              </a:tr>
              <a:tr h="145707">
                <a:tc>
                  <a:txBody>
                    <a:bodyPr/>
                    <a:lstStyle/>
                    <a:p>
                      <a:pPr marL="55244">
                        <a:lnSpc>
                          <a:spcPct val="100000"/>
                        </a:lnSpc>
                        <a:spcBef>
                          <a:spcPts val="30"/>
                        </a:spcBef>
                      </a:pPr>
                      <a:r>
                        <a:rPr sz="800" b="1" spc="50" dirty="0">
                          <a:solidFill>
                            <a:srgbClr val="231F20"/>
                          </a:solidFill>
                          <a:latin typeface="Calibri"/>
                          <a:cs typeface="Calibri"/>
                        </a:rPr>
                        <a:t>Nebraska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0"/>
                        </a:spcBef>
                      </a:pPr>
                      <a:r>
                        <a:rPr sz="800" b="1" spc="45" dirty="0">
                          <a:solidFill>
                            <a:srgbClr val="231F20"/>
                          </a:solidFill>
                          <a:latin typeface="Calibri"/>
                          <a:cs typeface="Calibri"/>
                        </a:rPr>
                        <a:t>10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29"/>
                  </a:ext>
                </a:extLst>
              </a:tr>
              <a:tr h="145719">
                <a:tc>
                  <a:txBody>
                    <a:bodyPr/>
                    <a:lstStyle/>
                    <a:p>
                      <a:pPr marL="55244">
                        <a:lnSpc>
                          <a:spcPct val="100000"/>
                        </a:lnSpc>
                        <a:spcBef>
                          <a:spcPts val="30"/>
                        </a:spcBef>
                      </a:pPr>
                      <a:r>
                        <a:rPr sz="800" b="1" spc="50" dirty="0">
                          <a:solidFill>
                            <a:srgbClr val="231F20"/>
                          </a:solidFill>
                          <a:latin typeface="Calibri"/>
                          <a:cs typeface="Calibri"/>
                        </a:rPr>
                        <a:t>Nevada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635" algn="ctr">
                        <a:lnSpc>
                          <a:spcPct val="100000"/>
                        </a:lnSpc>
                        <a:spcBef>
                          <a:spcPts val="30"/>
                        </a:spcBef>
                      </a:pPr>
                      <a:r>
                        <a:rPr sz="800" b="1" spc="45" dirty="0">
                          <a:solidFill>
                            <a:srgbClr val="231F20"/>
                          </a:solidFill>
                          <a:latin typeface="Calibri"/>
                          <a:cs typeface="Calibri"/>
                        </a:rPr>
                        <a:t>25</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30"/>
                        </a:spcBef>
                      </a:pPr>
                      <a:r>
                        <a:rPr sz="800" b="1" spc="40" dirty="0">
                          <a:solidFill>
                            <a:srgbClr val="231F20"/>
                          </a:solidFill>
                          <a:latin typeface="Calibri"/>
                          <a:cs typeface="Calibri"/>
                        </a:rPr>
                        <a:t>0.9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spc="45" dirty="0">
                          <a:solidFill>
                            <a:srgbClr val="231F20"/>
                          </a:solidFill>
                          <a:latin typeface="Calibri"/>
                          <a:cs typeface="Calibri"/>
                        </a:rPr>
                        <a:t>22</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30"/>
                        </a:spcBef>
                      </a:pPr>
                      <a:r>
                        <a:rPr sz="800" b="1" spc="4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45" dirty="0">
                          <a:solidFill>
                            <a:srgbClr val="231F20"/>
                          </a:solidFill>
                          <a:latin typeface="Calibri"/>
                          <a:cs typeface="Calibri"/>
                        </a:rPr>
                        <a:t>30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30"/>
                        </a:spcBef>
                      </a:pPr>
                      <a:r>
                        <a:rPr sz="800" b="1" spc="40" dirty="0">
                          <a:solidFill>
                            <a:srgbClr val="231F20"/>
                          </a:solidFill>
                          <a:latin typeface="Calibri"/>
                          <a:cs typeface="Calibri"/>
                        </a:rPr>
                        <a:t>1.0</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45" dirty="0">
                          <a:solidFill>
                            <a:srgbClr val="231F20"/>
                          </a:solidFill>
                          <a:latin typeface="Calibri"/>
                          <a:cs typeface="Calibri"/>
                        </a:rPr>
                        <a:t>23</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30"/>
                        </a:spcBef>
                      </a:pPr>
                      <a:r>
                        <a:rPr sz="800" b="1" spc="4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45" dirty="0">
                          <a:solidFill>
                            <a:srgbClr val="231F20"/>
                          </a:solidFill>
                          <a:latin typeface="Calibri"/>
                          <a:cs typeface="Calibri"/>
                        </a:rPr>
                        <a:t>23</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30"/>
                  </a:ext>
                </a:extLst>
              </a:tr>
              <a:tr h="145719">
                <a:tc>
                  <a:txBody>
                    <a:bodyPr/>
                    <a:lstStyle/>
                    <a:p>
                      <a:pPr marL="54610">
                        <a:lnSpc>
                          <a:spcPct val="100000"/>
                        </a:lnSpc>
                        <a:spcBef>
                          <a:spcPts val="25"/>
                        </a:spcBef>
                      </a:pPr>
                      <a:r>
                        <a:rPr sz="800" b="1" spc="30" dirty="0">
                          <a:solidFill>
                            <a:srgbClr val="231F20"/>
                          </a:solidFill>
                          <a:latin typeface="Calibri"/>
                          <a:cs typeface="Calibri"/>
                        </a:rPr>
                        <a:t>New</a:t>
                      </a:r>
                      <a:r>
                        <a:rPr sz="800" b="1" spc="65" dirty="0">
                          <a:solidFill>
                            <a:srgbClr val="231F20"/>
                          </a:solidFill>
                          <a:latin typeface="Calibri"/>
                          <a:cs typeface="Calibri"/>
                        </a:rPr>
                        <a:t> </a:t>
                      </a:r>
                      <a:r>
                        <a:rPr sz="800" b="1" spc="50" dirty="0">
                          <a:solidFill>
                            <a:srgbClr val="231F20"/>
                          </a:solidFill>
                          <a:latin typeface="Calibri"/>
                          <a:cs typeface="Calibri"/>
                        </a:rPr>
                        <a:t>Hampshire</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4445" algn="ctr">
                        <a:lnSpc>
                          <a:spcPct val="100000"/>
                        </a:lnSpc>
                        <a:spcBef>
                          <a:spcPts val="25"/>
                        </a:spcBef>
                      </a:pPr>
                      <a:r>
                        <a:rPr sz="800" b="1" spc="4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40" dirty="0">
                          <a:solidFill>
                            <a:srgbClr val="231F20"/>
                          </a:solidFill>
                          <a:latin typeface="Calibri"/>
                          <a:cs typeface="Calibri"/>
                        </a:rPr>
                        <a:t>0.4</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31"/>
                  </a:ext>
                </a:extLst>
              </a:tr>
              <a:tr h="145732">
                <a:tc>
                  <a:txBody>
                    <a:bodyPr/>
                    <a:lstStyle/>
                    <a:p>
                      <a:pPr marL="54610">
                        <a:lnSpc>
                          <a:spcPct val="100000"/>
                        </a:lnSpc>
                        <a:spcBef>
                          <a:spcPts val="25"/>
                        </a:spcBef>
                      </a:pPr>
                      <a:r>
                        <a:rPr sz="800" b="1" spc="30" dirty="0">
                          <a:solidFill>
                            <a:srgbClr val="231F20"/>
                          </a:solidFill>
                          <a:latin typeface="Calibri"/>
                          <a:cs typeface="Calibri"/>
                        </a:rPr>
                        <a:t>New</a:t>
                      </a:r>
                      <a:r>
                        <a:rPr sz="800" b="1" spc="65" dirty="0">
                          <a:solidFill>
                            <a:srgbClr val="231F20"/>
                          </a:solidFill>
                          <a:latin typeface="Calibri"/>
                          <a:cs typeface="Calibri"/>
                        </a:rPr>
                        <a:t> </a:t>
                      </a:r>
                      <a:r>
                        <a:rPr sz="800" b="1" spc="60" dirty="0">
                          <a:solidFill>
                            <a:srgbClr val="231F20"/>
                          </a:solidFill>
                          <a:latin typeface="Calibri"/>
                          <a:cs typeface="Calibri"/>
                        </a:rPr>
                        <a:t>Jersey</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85</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4445" algn="ctr">
                        <a:lnSpc>
                          <a:spcPct val="100000"/>
                        </a:lnSpc>
                        <a:spcBef>
                          <a:spcPts val="25"/>
                        </a:spcBef>
                      </a:pPr>
                      <a:r>
                        <a:rPr sz="800" b="1" spc="40" dirty="0">
                          <a:solidFill>
                            <a:srgbClr val="231F20"/>
                          </a:solidFill>
                          <a:latin typeface="Calibri"/>
                          <a:cs typeface="Calibri"/>
                        </a:rPr>
                        <a:t>0.9</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59</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4445" algn="ctr">
                        <a:lnSpc>
                          <a:spcPct val="100000"/>
                        </a:lnSpc>
                        <a:spcBef>
                          <a:spcPts val="25"/>
                        </a:spcBef>
                      </a:pPr>
                      <a:r>
                        <a:rPr sz="800" b="1" spc="40" dirty="0">
                          <a:solidFill>
                            <a:srgbClr val="231F20"/>
                          </a:solidFill>
                          <a:latin typeface="Calibri"/>
                          <a:cs typeface="Calibri"/>
                        </a:rPr>
                        <a:t>0.7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57</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5080" algn="ctr">
                        <a:lnSpc>
                          <a:spcPct val="100000"/>
                        </a:lnSpc>
                        <a:spcBef>
                          <a:spcPts val="25"/>
                        </a:spcBef>
                      </a:pPr>
                      <a:r>
                        <a:rPr sz="800" b="1" spc="4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64</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5080" algn="ctr">
                        <a:lnSpc>
                          <a:spcPct val="100000"/>
                        </a:lnSpc>
                        <a:spcBef>
                          <a:spcPts val="25"/>
                        </a:spcBef>
                      </a:pPr>
                      <a:r>
                        <a:rPr sz="800" b="1" spc="40" dirty="0">
                          <a:solidFill>
                            <a:srgbClr val="231F20"/>
                          </a:solidFill>
                          <a:latin typeface="Calibri"/>
                          <a:cs typeface="Calibri"/>
                        </a:rPr>
                        <a:t>0.7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78</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40" dirty="0">
                          <a:solidFill>
                            <a:srgbClr val="231F20"/>
                          </a:solidFill>
                          <a:latin typeface="Calibri"/>
                          <a:cs typeface="Calibri"/>
                        </a:rPr>
                        <a:t>0.9</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32"/>
                  </a:ext>
                </a:extLst>
              </a:tr>
              <a:tr h="145719">
                <a:tc>
                  <a:txBody>
                    <a:bodyPr/>
                    <a:lstStyle/>
                    <a:p>
                      <a:pPr marL="54610">
                        <a:lnSpc>
                          <a:spcPct val="100000"/>
                        </a:lnSpc>
                        <a:spcBef>
                          <a:spcPts val="25"/>
                        </a:spcBef>
                      </a:pPr>
                      <a:r>
                        <a:rPr sz="800" b="1" spc="30" dirty="0">
                          <a:solidFill>
                            <a:srgbClr val="231F20"/>
                          </a:solidFill>
                          <a:latin typeface="Calibri"/>
                          <a:cs typeface="Calibri"/>
                        </a:rPr>
                        <a:t>New</a:t>
                      </a:r>
                      <a:r>
                        <a:rPr sz="800" b="1" spc="65" dirty="0">
                          <a:solidFill>
                            <a:srgbClr val="231F20"/>
                          </a:solidFill>
                          <a:latin typeface="Calibri"/>
                          <a:cs typeface="Calibri"/>
                        </a:rPr>
                        <a:t> </a:t>
                      </a:r>
                      <a:r>
                        <a:rPr sz="800" b="1" spc="40" dirty="0">
                          <a:solidFill>
                            <a:srgbClr val="231F20"/>
                          </a:solidFill>
                          <a:latin typeface="Calibri"/>
                          <a:cs typeface="Calibri"/>
                        </a:rPr>
                        <a:t>Mexico</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5080" algn="ctr">
                        <a:lnSpc>
                          <a:spcPct val="100000"/>
                        </a:lnSpc>
                        <a:spcBef>
                          <a:spcPts val="25"/>
                        </a:spcBef>
                      </a:pPr>
                      <a:r>
                        <a:rPr sz="800" b="1" spc="40" dirty="0">
                          <a:solidFill>
                            <a:srgbClr val="231F20"/>
                          </a:solidFill>
                          <a:latin typeface="Calibri"/>
                          <a:cs typeface="Calibri"/>
                        </a:rPr>
                        <a:t>0.1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5080" algn="ctr">
                        <a:lnSpc>
                          <a:spcPct val="100000"/>
                        </a:lnSpc>
                        <a:spcBef>
                          <a:spcPts val="25"/>
                        </a:spcBef>
                      </a:pPr>
                      <a:r>
                        <a:rPr sz="800" b="1" spc="40" dirty="0">
                          <a:solidFill>
                            <a:srgbClr val="231F20"/>
                          </a:solidFill>
                          <a:latin typeface="Calibri"/>
                          <a:cs typeface="Calibri"/>
                        </a:rPr>
                        <a:t>0.0</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5080" algn="ctr">
                        <a:lnSpc>
                          <a:spcPct val="100000"/>
                        </a:lnSpc>
                        <a:spcBef>
                          <a:spcPts val="25"/>
                        </a:spcBef>
                      </a:pPr>
                      <a:r>
                        <a:rPr sz="800" b="1" spc="40" dirty="0">
                          <a:solidFill>
                            <a:srgbClr val="231F20"/>
                          </a:solidFill>
                          <a:latin typeface="Calibri"/>
                          <a:cs typeface="Calibri"/>
                        </a:rPr>
                        <a:t>0.0</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5080" algn="ctr">
                        <a:lnSpc>
                          <a:spcPct val="100000"/>
                        </a:lnSpc>
                        <a:spcBef>
                          <a:spcPts val="25"/>
                        </a:spcBef>
                      </a:pPr>
                      <a:r>
                        <a:rPr sz="800" b="1" spc="40" dirty="0">
                          <a:solidFill>
                            <a:srgbClr val="231F20"/>
                          </a:solidFill>
                          <a:latin typeface="Calibri"/>
                          <a:cs typeface="Calibri"/>
                        </a:rPr>
                        <a:t>0.1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4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33"/>
                  </a:ext>
                </a:extLst>
              </a:tr>
              <a:tr h="145719">
                <a:tc>
                  <a:txBody>
                    <a:bodyPr/>
                    <a:lstStyle/>
                    <a:p>
                      <a:pPr marL="53975">
                        <a:lnSpc>
                          <a:spcPct val="100000"/>
                        </a:lnSpc>
                        <a:spcBef>
                          <a:spcPts val="25"/>
                        </a:spcBef>
                      </a:pPr>
                      <a:r>
                        <a:rPr sz="800" b="1" spc="30" dirty="0">
                          <a:solidFill>
                            <a:srgbClr val="231F20"/>
                          </a:solidFill>
                          <a:latin typeface="Calibri"/>
                          <a:cs typeface="Calibri"/>
                        </a:rPr>
                        <a:t>New</a:t>
                      </a:r>
                      <a:r>
                        <a:rPr sz="800" b="1" spc="40" dirty="0">
                          <a:solidFill>
                            <a:srgbClr val="231F20"/>
                          </a:solidFill>
                          <a:latin typeface="Calibri"/>
                          <a:cs typeface="Calibri"/>
                        </a:rPr>
                        <a:t> </a:t>
                      </a:r>
                      <a:r>
                        <a:rPr sz="800" b="1" spc="35" dirty="0">
                          <a:solidFill>
                            <a:srgbClr val="231F20"/>
                          </a:solidFill>
                          <a:latin typeface="Calibri"/>
                          <a:cs typeface="Calibri"/>
                        </a:rPr>
                        <a:t>York</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80</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5715" algn="ctr">
                        <a:lnSpc>
                          <a:spcPct val="100000"/>
                        </a:lnSpc>
                        <a:spcBef>
                          <a:spcPts val="25"/>
                        </a:spcBef>
                      </a:pPr>
                      <a:r>
                        <a:rPr sz="800" b="1" spc="40" dirty="0">
                          <a:solidFill>
                            <a:srgbClr val="231F20"/>
                          </a:solidFill>
                          <a:latin typeface="Calibri"/>
                          <a:cs typeface="Calibri"/>
                        </a:rPr>
                        <a:t>0.4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25"/>
                        </a:spcBef>
                      </a:pPr>
                      <a:r>
                        <a:rPr sz="800" b="1" spc="65" dirty="0">
                          <a:solidFill>
                            <a:srgbClr val="231F20"/>
                          </a:solidFill>
                          <a:latin typeface="Calibri"/>
                          <a:cs typeface="Calibri"/>
                        </a:rPr>
                        <a:t>103</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5715" algn="ctr">
                        <a:lnSpc>
                          <a:spcPct val="100000"/>
                        </a:lnSpc>
                        <a:spcBef>
                          <a:spcPts val="25"/>
                        </a:spcBef>
                      </a:pPr>
                      <a:r>
                        <a:rPr sz="800" b="1" spc="4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81</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5715" algn="ctr">
                        <a:lnSpc>
                          <a:spcPct val="100000"/>
                        </a:lnSpc>
                        <a:spcBef>
                          <a:spcPts val="25"/>
                        </a:spcBef>
                      </a:pPr>
                      <a:r>
                        <a:rPr sz="800" b="1" spc="40" dirty="0">
                          <a:solidFill>
                            <a:srgbClr val="231F20"/>
                          </a:solidFill>
                          <a:latin typeface="Calibri"/>
                          <a:cs typeface="Calibri"/>
                        </a:rPr>
                        <a:t>0.4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56</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5715" algn="ctr">
                        <a:lnSpc>
                          <a:spcPct val="100000"/>
                        </a:lnSpc>
                        <a:spcBef>
                          <a:spcPts val="25"/>
                        </a:spcBef>
                      </a:pPr>
                      <a:r>
                        <a:rPr sz="800" b="1" spc="4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85</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40" dirty="0">
                          <a:solidFill>
                            <a:srgbClr val="231F20"/>
                          </a:solidFill>
                          <a:latin typeface="Calibri"/>
                          <a:cs typeface="Calibri"/>
                        </a:rPr>
                        <a:t>0.4</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34"/>
                  </a:ext>
                </a:extLst>
              </a:tr>
              <a:tr h="145719">
                <a:tc>
                  <a:txBody>
                    <a:bodyPr/>
                    <a:lstStyle/>
                    <a:p>
                      <a:pPr marL="53975">
                        <a:lnSpc>
                          <a:spcPct val="100000"/>
                        </a:lnSpc>
                        <a:spcBef>
                          <a:spcPts val="25"/>
                        </a:spcBef>
                      </a:pPr>
                      <a:r>
                        <a:rPr sz="800" b="1" spc="45" dirty="0">
                          <a:solidFill>
                            <a:srgbClr val="231F20"/>
                          </a:solidFill>
                          <a:latin typeface="Calibri"/>
                          <a:cs typeface="Calibri"/>
                        </a:rPr>
                        <a:t>North</a:t>
                      </a:r>
                      <a:r>
                        <a:rPr sz="800" b="1" spc="75" dirty="0">
                          <a:solidFill>
                            <a:srgbClr val="231F20"/>
                          </a:solidFill>
                          <a:latin typeface="Calibri"/>
                          <a:cs typeface="Calibri"/>
                        </a:rPr>
                        <a:t> </a:t>
                      </a:r>
                      <a:r>
                        <a:rPr sz="800" b="1" spc="35" dirty="0">
                          <a:solidFill>
                            <a:srgbClr val="231F20"/>
                          </a:solidFill>
                          <a:latin typeface="Calibri"/>
                          <a:cs typeface="Calibri"/>
                        </a:rPr>
                        <a:t>Carolina</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marL="1270" algn="ctr">
                        <a:lnSpc>
                          <a:spcPct val="100000"/>
                        </a:lnSpc>
                        <a:spcBef>
                          <a:spcPts val="25"/>
                        </a:spcBef>
                      </a:pPr>
                      <a:r>
                        <a:rPr sz="800" b="1" spc="65" dirty="0">
                          <a:solidFill>
                            <a:srgbClr val="231F20"/>
                          </a:solidFill>
                          <a:latin typeface="Calibri"/>
                          <a:cs typeface="Calibri"/>
                        </a:rPr>
                        <a:t>165</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5715" algn="ctr">
                        <a:lnSpc>
                          <a:spcPct val="100000"/>
                        </a:lnSpc>
                        <a:spcBef>
                          <a:spcPts val="25"/>
                        </a:spcBef>
                      </a:pPr>
                      <a:r>
                        <a:rPr sz="800" b="1" spc="40" dirty="0">
                          <a:solidFill>
                            <a:srgbClr val="231F20"/>
                          </a:solidFill>
                          <a:latin typeface="Calibri"/>
                          <a:cs typeface="Calibri"/>
                        </a:rPr>
                        <a:t>1.6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65" dirty="0">
                          <a:solidFill>
                            <a:srgbClr val="231F20"/>
                          </a:solidFill>
                          <a:latin typeface="Calibri"/>
                          <a:cs typeface="Calibri"/>
                        </a:rPr>
                        <a:t>170</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5715" algn="ctr">
                        <a:lnSpc>
                          <a:spcPct val="100000"/>
                        </a:lnSpc>
                        <a:spcBef>
                          <a:spcPts val="25"/>
                        </a:spcBef>
                      </a:pPr>
                      <a:r>
                        <a:rPr sz="800" b="1" spc="40" dirty="0">
                          <a:solidFill>
                            <a:srgbClr val="231F20"/>
                          </a:solidFill>
                          <a:latin typeface="Calibri"/>
                          <a:cs typeface="Calibri"/>
                        </a:rPr>
                        <a:t>1.7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65" dirty="0">
                          <a:solidFill>
                            <a:srgbClr val="231F20"/>
                          </a:solidFill>
                          <a:latin typeface="Calibri"/>
                          <a:cs typeface="Calibri"/>
                        </a:rPr>
                        <a:t>190</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5715" algn="ctr">
                        <a:lnSpc>
                          <a:spcPct val="100000"/>
                        </a:lnSpc>
                        <a:spcBef>
                          <a:spcPts val="25"/>
                        </a:spcBef>
                      </a:pPr>
                      <a:r>
                        <a:rPr sz="800" b="1" spc="40" dirty="0">
                          <a:solidFill>
                            <a:srgbClr val="231F20"/>
                          </a:solidFill>
                          <a:latin typeface="Calibri"/>
                          <a:cs typeface="Calibri"/>
                        </a:rPr>
                        <a:t>1.8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65" dirty="0">
                          <a:solidFill>
                            <a:srgbClr val="231F20"/>
                          </a:solidFill>
                          <a:latin typeface="Calibri"/>
                          <a:cs typeface="Calibri"/>
                        </a:rPr>
                        <a:t>220</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5715" algn="ctr">
                        <a:lnSpc>
                          <a:spcPct val="100000"/>
                        </a:lnSpc>
                        <a:spcBef>
                          <a:spcPts val="25"/>
                        </a:spcBef>
                      </a:pPr>
                      <a:r>
                        <a:rPr sz="800" b="1" spc="40" dirty="0">
                          <a:solidFill>
                            <a:srgbClr val="231F20"/>
                          </a:solidFill>
                          <a:latin typeface="Calibri"/>
                          <a:cs typeface="Calibri"/>
                        </a:rPr>
                        <a:t>2.1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65" dirty="0">
                          <a:solidFill>
                            <a:srgbClr val="231F20"/>
                          </a:solidFill>
                          <a:latin typeface="Calibri"/>
                          <a:cs typeface="Calibri"/>
                        </a:rPr>
                        <a:t>187</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40" dirty="0">
                          <a:solidFill>
                            <a:srgbClr val="231F20"/>
                          </a:solidFill>
                          <a:latin typeface="Calibri"/>
                          <a:cs typeface="Calibri"/>
                        </a:rPr>
                        <a:t>1.8</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35"/>
                  </a:ext>
                </a:extLst>
              </a:tr>
              <a:tr h="145719">
                <a:tc>
                  <a:txBody>
                    <a:bodyPr/>
                    <a:lstStyle/>
                    <a:p>
                      <a:pPr marL="53975">
                        <a:lnSpc>
                          <a:spcPct val="100000"/>
                        </a:lnSpc>
                        <a:spcBef>
                          <a:spcPts val="25"/>
                        </a:spcBef>
                      </a:pPr>
                      <a:r>
                        <a:rPr sz="800" b="1" spc="45" dirty="0">
                          <a:solidFill>
                            <a:srgbClr val="231F20"/>
                          </a:solidFill>
                          <a:latin typeface="Calibri"/>
                          <a:cs typeface="Calibri"/>
                        </a:rPr>
                        <a:t>North</a:t>
                      </a:r>
                      <a:r>
                        <a:rPr sz="800" b="1" spc="75" dirty="0">
                          <a:solidFill>
                            <a:srgbClr val="231F20"/>
                          </a:solidFill>
                          <a:latin typeface="Calibri"/>
                          <a:cs typeface="Calibri"/>
                        </a:rPr>
                        <a:t> </a:t>
                      </a:r>
                      <a:r>
                        <a:rPr sz="800" b="1" spc="55" dirty="0">
                          <a:solidFill>
                            <a:srgbClr val="231F20"/>
                          </a:solidFill>
                          <a:latin typeface="Calibri"/>
                          <a:cs typeface="Calibri"/>
                        </a:rPr>
                        <a:t>Dakota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5080" algn="ctr">
                        <a:lnSpc>
                          <a:spcPct val="100000"/>
                        </a:lnSpc>
                        <a:spcBef>
                          <a:spcPts val="25"/>
                        </a:spcBef>
                      </a:pPr>
                      <a:r>
                        <a:rPr sz="800" b="1" spc="4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5715" algn="ctr">
                        <a:lnSpc>
                          <a:spcPct val="100000"/>
                        </a:lnSpc>
                        <a:spcBef>
                          <a:spcPts val="25"/>
                        </a:spcBef>
                      </a:pPr>
                      <a:r>
                        <a:rPr sz="800" b="1" spc="4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1270" algn="ctr">
                        <a:lnSpc>
                          <a:spcPct val="100000"/>
                        </a:lnSpc>
                        <a:spcBef>
                          <a:spcPts val="25"/>
                        </a:spcBef>
                      </a:pPr>
                      <a:r>
                        <a:rPr sz="800" b="1" spc="4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36"/>
                  </a:ext>
                </a:extLst>
              </a:tr>
              <a:tr h="145719">
                <a:tc>
                  <a:txBody>
                    <a:bodyPr/>
                    <a:lstStyle/>
                    <a:p>
                      <a:pPr marL="55880">
                        <a:lnSpc>
                          <a:spcPct val="100000"/>
                        </a:lnSpc>
                        <a:spcBef>
                          <a:spcPts val="25"/>
                        </a:spcBef>
                      </a:pPr>
                      <a:r>
                        <a:rPr sz="800" b="1" spc="40" dirty="0">
                          <a:solidFill>
                            <a:srgbClr val="231F20"/>
                          </a:solidFill>
                          <a:latin typeface="Calibri"/>
                          <a:cs typeface="Calibri"/>
                        </a:rPr>
                        <a:t>Ohio</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marL="5715" algn="ctr">
                        <a:lnSpc>
                          <a:spcPct val="100000"/>
                        </a:lnSpc>
                        <a:spcBef>
                          <a:spcPts val="30"/>
                        </a:spcBef>
                      </a:pPr>
                      <a:r>
                        <a:rPr sz="800" b="1" spc="65" dirty="0">
                          <a:solidFill>
                            <a:srgbClr val="231F20"/>
                          </a:solidFill>
                          <a:latin typeface="Calibri"/>
                          <a:cs typeface="Calibri"/>
                        </a:rPr>
                        <a:t>409</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270" algn="ctr">
                        <a:lnSpc>
                          <a:spcPct val="100000"/>
                        </a:lnSpc>
                        <a:spcBef>
                          <a:spcPts val="30"/>
                        </a:spcBef>
                      </a:pPr>
                      <a:r>
                        <a:rPr sz="800" b="1" spc="40" dirty="0">
                          <a:solidFill>
                            <a:srgbClr val="231F20"/>
                          </a:solidFill>
                          <a:latin typeface="Calibri"/>
                          <a:cs typeface="Calibri"/>
                        </a:rPr>
                        <a:t>3.5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30"/>
                        </a:spcBef>
                      </a:pPr>
                      <a:r>
                        <a:rPr sz="800" b="1" spc="65" dirty="0">
                          <a:solidFill>
                            <a:srgbClr val="231F20"/>
                          </a:solidFill>
                          <a:latin typeface="Calibri"/>
                          <a:cs typeface="Calibri"/>
                        </a:rPr>
                        <a:t>299</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270" algn="ctr">
                        <a:lnSpc>
                          <a:spcPct val="100000"/>
                        </a:lnSpc>
                        <a:spcBef>
                          <a:spcPts val="30"/>
                        </a:spcBef>
                      </a:pPr>
                      <a:r>
                        <a:rPr sz="800" b="1" spc="40" dirty="0">
                          <a:solidFill>
                            <a:srgbClr val="231F20"/>
                          </a:solidFill>
                          <a:latin typeface="Calibri"/>
                          <a:cs typeface="Calibri"/>
                        </a:rPr>
                        <a:t>2.6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30"/>
                        </a:spcBef>
                      </a:pPr>
                      <a:r>
                        <a:rPr sz="800" b="1" spc="65" dirty="0">
                          <a:solidFill>
                            <a:srgbClr val="231F20"/>
                          </a:solidFill>
                          <a:latin typeface="Calibri"/>
                          <a:cs typeface="Calibri"/>
                        </a:rPr>
                        <a:t>285</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270" algn="ctr">
                        <a:lnSpc>
                          <a:spcPct val="100000"/>
                        </a:lnSpc>
                        <a:spcBef>
                          <a:spcPts val="30"/>
                        </a:spcBef>
                      </a:pPr>
                      <a:r>
                        <a:rPr sz="800" b="1" spc="40" dirty="0">
                          <a:solidFill>
                            <a:srgbClr val="231F20"/>
                          </a:solidFill>
                          <a:latin typeface="Calibri"/>
                          <a:cs typeface="Calibri"/>
                        </a:rPr>
                        <a:t>2.4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30"/>
                        </a:spcBef>
                      </a:pPr>
                      <a:r>
                        <a:rPr sz="800" b="1" spc="65" dirty="0">
                          <a:solidFill>
                            <a:srgbClr val="231F20"/>
                          </a:solidFill>
                          <a:latin typeface="Calibri"/>
                          <a:cs typeface="Calibri"/>
                        </a:rPr>
                        <a:t>310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270" algn="ctr">
                        <a:lnSpc>
                          <a:spcPct val="100000"/>
                        </a:lnSpc>
                        <a:spcBef>
                          <a:spcPts val="30"/>
                        </a:spcBef>
                      </a:pPr>
                      <a:r>
                        <a:rPr sz="800" b="1" spc="40" dirty="0">
                          <a:solidFill>
                            <a:srgbClr val="231F20"/>
                          </a:solidFill>
                          <a:latin typeface="Calibri"/>
                          <a:cs typeface="Calibri"/>
                        </a:rPr>
                        <a:t>2.7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30"/>
                        </a:spcBef>
                      </a:pPr>
                      <a:r>
                        <a:rPr sz="800" b="1" spc="65" dirty="0">
                          <a:solidFill>
                            <a:srgbClr val="231F20"/>
                          </a:solidFill>
                          <a:latin typeface="Calibri"/>
                          <a:cs typeface="Calibri"/>
                        </a:rPr>
                        <a:t>311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2.7</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37"/>
                  </a:ext>
                </a:extLst>
              </a:tr>
              <a:tr h="145719">
                <a:tc>
                  <a:txBody>
                    <a:bodyPr/>
                    <a:lstStyle/>
                    <a:p>
                      <a:pPr marL="56515">
                        <a:lnSpc>
                          <a:spcPct val="100000"/>
                        </a:lnSpc>
                        <a:spcBef>
                          <a:spcPts val="30"/>
                        </a:spcBef>
                      </a:pPr>
                      <a:r>
                        <a:rPr sz="800" b="1" spc="50" dirty="0">
                          <a:solidFill>
                            <a:srgbClr val="231F20"/>
                          </a:solidFill>
                          <a:latin typeface="Calibri"/>
                          <a:cs typeface="Calibri"/>
                        </a:rPr>
                        <a:t>Oklahoma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3175" algn="ctr">
                        <a:lnSpc>
                          <a:spcPct val="100000"/>
                        </a:lnSpc>
                        <a:spcBef>
                          <a:spcPts val="30"/>
                        </a:spcBef>
                      </a:pPr>
                      <a:r>
                        <a:rPr sz="800" b="1" spc="45" dirty="0">
                          <a:solidFill>
                            <a:srgbClr val="231F20"/>
                          </a:solidFill>
                          <a:latin typeface="Calibri"/>
                          <a:cs typeface="Calibri"/>
                        </a:rPr>
                        <a:t>37</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270" algn="ctr">
                        <a:lnSpc>
                          <a:spcPct val="100000"/>
                        </a:lnSpc>
                        <a:spcBef>
                          <a:spcPts val="30"/>
                        </a:spcBef>
                      </a:pPr>
                      <a:r>
                        <a:rPr sz="800" b="1" spc="40" dirty="0">
                          <a:solidFill>
                            <a:srgbClr val="231F20"/>
                          </a:solidFill>
                          <a:latin typeface="Calibri"/>
                          <a:cs typeface="Calibri"/>
                        </a:rPr>
                        <a:t>0.9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0"/>
                        </a:spcBef>
                      </a:pPr>
                      <a:r>
                        <a:rPr sz="800" b="1" spc="45" dirty="0">
                          <a:solidFill>
                            <a:srgbClr val="231F20"/>
                          </a:solidFill>
                          <a:latin typeface="Calibri"/>
                          <a:cs typeface="Calibri"/>
                        </a:rPr>
                        <a:t>32</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270" algn="ctr">
                        <a:lnSpc>
                          <a:spcPct val="100000"/>
                        </a:lnSpc>
                        <a:spcBef>
                          <a:spcPts val="30"/>
                        </a:spcBef>
                      </a:pPr>
                      <a:r>
                        <a:rPr sz="800" b="1" spc="4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0"/>
                        </a:spcBef>
                      </a:pPr>
                      <a:r>
                        <a:rPr sz="800" b="1" spc="45" dirty="0">
                          <a:solidFill>
                            <a:srgbClr val="231F20"/>
                          </a:solidFill>
                          <a:latin typeface="Calibri"/>
                          <a:cs typeface="Calibri"/>
                        </a:rPr>
                        <a:t>41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270" algn="ctr">
                        <a:lnSpc>
                          <a:spcPct val="100000"/>
                        </a:lnSpc>
                        <a:spcBef>
                          <a:spcPts val="30"/>
                        </a:spcBef>
                      </a:pPr>
                      <a:r>
                        <a:rPr sz="800" b="1" spc="40" dirty="0">
                          <a:solidFill>
                            <a:srgbClr val="231F20"/>
                          </a:solidFill>
                          <a:latin typeface="Calibri"/>
                          <a:cs typeface="Calibri"/>
                        </a:rPr>
                        <a:t>1.0</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270"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0"/>
                        </a:spcBef>
                      </a:pPr>
                      <a:r>
                        <a:rPr sz="800" b="1" spc="45" dirty="0">
                          <a:solidFill>
                            <a:srgbClr val="231F20"/>
                          </a:solidFill>
                          <a:latin typeface="Calibri"/>
                          <a:cs typeface="Calibri"/>
                        </a:rPr>
                        <a:t>17</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38"/>
                  </a:ext>
                </a:extLst>
              </a:tr>
              <a:tr h="145732">
                <a:tc>
                  <a:txBody>
                    <a:bodyPr/>
                    <a:lstStyle/>
                    <a:p>
                      <a:pPr marL="55880">
                        <a:lnSpc>
                          <a:spcPct val="100000"/>
                        </a:lnSpc>
                        <a:spcBef>
                          <a:spcPts val="30"/>
                        </a:spcBef>
                      </a:pPr>
                      <a:r>
                        <a:rPr sz="800" b="1" spc="50" dirty="0">
                          <a:solidFill>
                            <a:srgbClr val="231F20"/>
                          </a:solidFill>
                          <a:latin typeface="Calibri"/>
                          <a:cs typeface="Calibri"/>
                        </a:rPr>
                        <a:t>Oregon</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2540" algn="ctr">
                        <a:lnSpc>
                          <a:spcPct val="100000"/>
                        </a:lnSpc>
                        <a:spcBef>
                          <a:spcPts val="30"/>
                        </a:spcBef>
                      </a:pPr>
                      <a:r>
                        <a:rPr sz="800" b="1" spc="45" dirty="0">
                          <a:solidFill>
                            <a:srgbClr val="231F20"/>
                          </a:solidFill>
                          <a:latin typeface="Calibri"/>
                          <a:cs typeface="Calibri"/>
                        </a:rPr>
                        <a:t>24</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270" algn="ctr">
                        <a:lnSpc>
                          <a:spcPct val="100000"/>
                        </a:lnSpc>
                        <a:spcBef>
                          <a:spcPts val="30"/>
                        </a:spcBef>
                      </a:pPr>
                      <a:r>
                        <a:rPr sz="800" b="1" spc="4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0"/>
                        </a:spcBef>
                      </a:pPr>
                      <a:r>
                        <a:rPr sz="800" b="1" spc="45" dirty="0">
                          <a:solidFill>
                            <a:srgbClr val="231F20"/>
                          </a:solidFill>
                          <a:latin typeface="Calibri"/>
                          <a:cs typeface="Calibri"/>
                        </a:rPr>
                        <a:t>20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0"/>
                        </a:spcBef>
                      </a:pPr>
                      <a:r>
                        <a:rPr sz="800" b="1" spc="45" dirty="0">
                          <a:solidFill>
                            <a:srgbClr val="231F20"/>
                          </a:solidFill>
                          <a:latin typeface="Calibri"/>
                          <a:cs typeface="Calibri"/>
                        </a:rPr>
                        <a:t>23</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18</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17</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39"/>
                  </a:ext>
                </a:extLst>
              </a:tr>
              <a:tr h="145707">
                <a:tc>
                  <a:txBody>
                    <a:bodyPr/>
                    <a:lstStyle/>
                    <a:p>
                      <a:pPr marL="55880">
                        <a:lnSpc>
                          <a:spcPct val="100000"/>
                        </a:lnSpc>
                        <a:spcBef>
                          <a:spcPts val="30"/>
                        </a:spcBef>
                      </a:pPr>
                      <a:r>
                        <a:rPr sz="800" b="1" spc="45" dirty="0">
                          <a:solidFill>
                            <a:srgbClr val="231F20"/>
                          </a:solidFill>
                          <a:latin typeface="Calibri"/>
                          <a:cs typeface="Calibri"/>
                        </a:rPr>
                        <a:t>Pennsylvania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61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43</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69</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61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2540" algn="ctr">
                        <a:lnSpc>
                          <a:spcPct val="100000"/>
                        </a:lnSpc>
                        <a:spcBef>
                          <a:spcPts val="30"/>
                        </a:spcBef>
                      </a:pPr>
                      <a:r>
                        <a:rPr sz="800" b="1" spc="4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91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40"/>
                  </a:ext>
                </a:extLst>
              </a:tr>
              <a:tr h="145719">
                <a:tc>
                  <a:txBody>
                    <a:bodyPr/>
                    <a:lstStyle/>
                    <a:p>
                      <a:pPr marL="55880">
                        <a:lnSpc>
                          <a:spcPct val="100000"/>
                        </a:lnSpc>
                        <a:spcBef>
                          <a:spcPts val="30"/>
                        </a:spcBef>
                      </a:pPr>
                      <a:r>
                        <a:rPr sz="800" b="1" spc="55" dirty="0">
                          <a:solidFill>
                            <a:srgbClr val="231F20"/>
                          </a:solidFill>
                          <a:latin typeface="Calibri"/>
                          <a:cs typeface="Calibri"/>
                        </a:rPr>
                        <a:t>Rhode</a:t>
                      </a:r>
                      <a:r>
                        <a:rPr sz="800" b="1" spc="65" dirty="0">
                          <a:solidFill>
                            <a:srgbClr val="231F20"/>
                          </a:solidFill>
                          <a:latin typeface="Calibri"/>
                          <a:cs typeface="Calibri"/>
                        </a:rPr>
                        <a:t> </a:t>
                      </a:r>
                      <a:r>
                        <a:rPr sz="800" b="1" spc="45" dirty="0">
                          <a:solidFill>
                            <a:srgbClr val="231F20"/>
                          </a:solidFill>
                          <a:latin typeface="Calibri"/>
                          <a:cs typeface="Calibri"/>
                        </a:rPr>
                        <a:t>Island</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41"/>
                  </a:ext>
                </a:extLst>
              </a:tr>
              <a:tr h="145732">
                <a:tc>
                  <a:txBody>
                    <a:bodyPr/>
                    <a:lstStyle/>
                    <a:p>
                      <a:pPr marL="55244">
                        <a:lnSpc>
                          <a:spcPct val="100000"/>
                        </a:lnSpc>
                        <a:spcBef>
                          <a:spcPts val="30"/>
                        </a:spcBef>
                      </a:pPr>
                      <a:r>
                        <a:rPr sz="800" b="1" spc="55" dirty="0">
                          <a:solidFill>
                            <a:srgbClr val="231F20"/>
                          </a:solidFill>
                          <a:latin typeface="Calibri"/>
                          <a:cs typeface="Calibri"/>
                        </a:rPr>
                        <a:t>South</a:t>
                      </a:r>
                      <a:r>
                        <a:rPr sz="800" b="1" spc="65" dirty="0">
                          <a:solidFill>
                            <a:srgbClr val="231F20"/>
                          </a:solidFill>
                          <a:latin typeface="Calibri"/>
                          <a:cs typeface="Calibri"/>
                        </a:rPr>
                        <a:t> </a:t>
                      </a:r>
                      <a:r>
                        <a:rPr sz="800" b="1" spc="35" dirty="0">
                          <a:solidFill>
                            <a:srgbClr val="231F20"/>
                          </a:solidFill>
                          <a:latin typeface="Calibri"/>
                          <a:cs typeface="Calibri"/>
                        </a:rPr>
                        <a:t>Carolina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635" algn="ctr">
                        <a:lnSpc>
                          <a:spcPct val="100000"/>
                        </a:lnSpc>
                        <a:spcBef>
                          <a:spcPts val="30"/>
                        </a:spcBef>
                      </a:pPr>
                      <a:r>
                        <a:rPr sz="800" b="1" spc="45" dirty="0">
                          <a:solidFill>
                            <a:srgbClr val="231F20"/>
                          </a:solidFill>
                          <a:latin typeface="Calibri"/>
                          <a:cs typeface="Calibri"/>
                        </a:rPr>
                        <a:t>30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spc="45" dirty="0">
                          <a:solidFill>
                            <a:srgbClr val="231F20"/>
                          </a:solidFill>
                          <a:latin typeface="Calibri"/>
                          <a:cs typeface="Calibri"/>
                        </a:rPr>
                        <a:t>34</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spc="45" dirty="0">
                          <a:solidFill>
                            <a:srgbClr val="231F20"/>
                          </a:solidFill>
                          <a:latin typeface="Calibri"/>
                          <a:cs typeface="Calibri"/>
                        </a:rPr>
                        <a:t>40</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spc="45" dirty="0">
                          <a:solidFill>
                            <a:srgbClr val="231F20"/>
                          </a:solidFill>
                          <a:latin typeface="Calibri"/>
                          <a:cs typeface="Calibri"/>
                        </a:rPr>
                        <a:t>45</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3175" algn="ctr">
                        <a:lnSpc>
                          <a:spcPct val="100000"/>
                        </a:lnSpc>
                        <a:spcBef>
                          <a:spcPts val="30"/>
                        </a:spcBef>
                      </a:pPr>
                      <a:r>
                        <a:rPr sz="800" b="1" spc="40" dirty="0">
                          <a:solidFill>
                            <a:srgbClr val="231F20"/>
                          </a:solidFill>
                          <a:latin typeface="Calibri"/>
                          <a:cs typeface="Calibri"/>
                        </a:rPr>
                        <a:t>0.9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spc="45" dirty="0">
                          <a:solidFill>
                            <a:srgbClr val="231F20"/>
                          </a:solidFill>
                          <a:latin typeface="Calibri"/>
                          <a:cs typeface="Calibri"/>
                        </a:rPr>
                        <a:t>42</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42"/>
                  </a:ext>
                </a:extLst>
              </a:tr>
              <a:tr h="145719">
                <a:tc>
                  <a:txBody>
                    <a:bodyPr/>
                    <a:lstStyle/>
                    <a:p>
                      <a:pPr marL="55244">
                        <a:lnSpc>
                          <a:spcPct val="100000"/>
                        </a:lnSpc>
                        <a:spcBef>
                          <a:spcPts val="30"/>
                        </a:spcBef>
                      </a:pPr>
                      <a:r>
                        <a:rPr sz="800" b="1" spc="55" dirty="0">
                          <a:solidFill>
                            <a:srgbClr val="231F20"/>
                          </a:solidFill>
                          <a:latin typeface="Calibri"/>
                          <a:cs typeface="Calibri"/>
                        </a:rPr>
                        <a:t>South</a:t>
                      </a:r>
                      <a:r>
                        <a:rPr sz="800" b="1" spc="65" dirty="0">
                          <a:solidFill>
                            <a:srgbClr val="231F20"/>
                          </a:solidFill>
                          <a:latin typeface="Calibri"/>
                          <a:cs typeface="Calibri"/>
                        </a:rPr>
                        <a:t> </a:t>
                      </a:r>
                      <a:r>
                        <a:rPr sz="800" b="1" spc="55" dirty="0">
                          <a:solidFill>
                            <a:srgbClr val="231F20"/>
                          </a:solidFill>
                          <a:latin typeface="Calibri"/>
                          <a:cs typeface="Calibri"/>
                        </a:rPr>
                        <a:t>Dakota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30"/>
                        </a:spcBef>
                      </a:pPr>
                      <a:r>
                        <a:rPr sz="800" b="1" spc="4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43"/>
                  </a:ext>
                </a:extLst>
              </a:tr>
              <a:tr h="145719">
                <a:tc>
                  <a:txBody>
                    <a:bodyPr/>
                    <a:lstStyle/>
                    <a:p>
                      <a:pPr marL="54610">
                        <a:lnSpc>
                          <a:spcPct val="100000"/>
                        </a:lnSpc>
                        <a:spcBef>
                          <a:spcPts val="25"/>
                        </a:spcBef>
                      </a:pPr>
                      <a:r>
                        <a:rPr sz="800" b="1" spc="55" dirty="0">
                          <a:solidFill>
                            <a:srgbClr val="231F20"/>
                          </a:solidFill>
                          <a:latin typeface="Calibri"/>
                          <a:cs typeface="Calibri"/>
                        </a:rPr>
                        <a:t>Tennessee</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marL="2540" algn="ctr">
                        <a:lnSpc>
                          <a:spcPct val="100000"/>
                        </a:lnSpc>
                        <a:spcBef>
                          <a:spcPts val="25"/>
                        </a:spcBef>
                      </a:pPr>
                      <a:r>
                        <a:rPr sz="800" b="1" spc="65" dirty="0">
                          <a:solidFill>
                            <a:srgbClr val="231F20"/>
                          </a:solidFill>
                          <a:latin typeface="Calibri"/>
                          <a:cs typeface="Calibri"/>
                        </a:rPr>
                        <a:t>243</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4445" algn="ctr">
                        <a:lnSpc>
                          <a:spcPct val="100000"/>
                        </a:lnSpc>
                        <a:spcBef>
                          <a:spcPts val="25"/>
                        </a:spcBef>
                      </a:pPr>
                      <a:r>
                        <a:rPr sz="800" b="1" spc="40" dirty="0">
                          <a:solidFill>
                            <a:srgbClr val="231F20"/>
                          </a:solidFill>
                          <a:latin typeface="Calibri"/>
                          <a:cs typeface="Calibri"/>
                        </a:rPr>
                        <a:t>3.7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25"/>
                        </a:spcBef>
                      </a:pPr>
                      <a:r>
                        <a:rPr sz="800" b="1" spc="65" dirty="0">
                          <a:solidFill>
                            <a:srgbClr val="231F20"/>
                          </a:solidFill>
                          <a:latin typeface="Calibri"/>
                          <a:cs typeface="Calibri"/>
                        </a:rPr>
                        <a:t>204</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25"/>
                        </a:spcBef>
                      </a:pPr>
                      <a:r>
                        <a:rPr sz="800" b="1" spc="40" dirty="0">
                          <a:solidFill>
                            <a:srgbClr val="231F20"/>
                          </a:solidFill>
                          <a:latin typeface="Calibri"/>
                          <a:cs typeface="Calibri"/>
                        </a:rPr>
                        <a:t>3.1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25"/>
                        </a:spcBef>
                      </a:pPr>
                      <a:r>
                        <a:rPr sz="800" b="1" spc="65" dirty="0">
                          <a:solidFill>
                            <a:srgbClr val="231F20"/>
                          </a:solidFill>
                          <a:latin typeface="Calibri"/>
                          <a:cs typeface="Calibri"/>
                        </a:rPr>
                        <a:t>215</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25"/>
                        </a:spcBef>
                      </a:pPr>
                      <a:r>
                        <a:rPr sz="800" b="1" spc="40" dirty="0">
                          <a:solidFill>
                            <a:srgbClr val="231F20"/>
                          </a:solidFill>
                          <a:latin typeface="Calibri"/>
                          <a:cs typeface="Calibri"/>
                        </a:rPr>
                        <a:t>3.2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25"/>
                        </a:spcBef>
                      </a:pPr>
                      <a:r>
                        <a:rPr sz="800" b="1" spc="65" dirty="0">
                          <a:solidFill>
                            <a:srgbClr val="231F20"/>
                          </a:solidFill>
                          <a:latin typeface="Calibri"/>
                          <a:cs typeface="Calibri"/>
                        </a:rPr>
                        <a:t>192</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25"/>
                        </a:spcBef>
                      </a:pPr>
                      <a:r>
                        <a:rPr sz="800" b="1" spc="40" dirty="0">
                          <a:solidFill>
                            <a:srgbClr val="231F20"/>
                          </a:solidFill>
                          <a:latin typeface="Calibri"/>
                          <a:cs typeface="Calibri"/>
                        </a:rPr>
                        <a:t>2.8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25"/>
                        </a:spcBef>
                      </a:pPr>
                      <a:r>
                        <a:rPr sz="800" b="1" spc="65" dirty="0">
                          <a:solidFill>
                            <a:srgbClr val="231F20"/>
                          </a:solidFill>
                          <a:latin typeface="Calibri"/>
                          <a:cs typeface="Calibri"/>
                        </a:rPr>
                        <a:t>208</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40" dirty="0">
                          <a:solidFill>
                            <a:srgbClr val="231F20"/>
                          </a:solidFill>
                          <a:latin typeface="Calibri"/>
                          <a:cs typeface="Calibri"/>
                        </a:rPr>
                        <a:t>3.0</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44"/>
                  </a:ext>
                </a:extLst>
              </a:tr>
              <a:tr h="145707">
                <a:tc>
                  <a:txBody>
                    <a:bodyPr/>
                    <a:lstStyle/>
                    <a:p>
                      <a:pPr marL="54610">
                        <a:lnSpc>
                          <a:spcPct val="100000"/>
                        </a:lnSpc>
                        <a:spcBef>
                          <a:spcPts val="25"/>
                        </a:spcBef>
                      </a:pPr>
                      <a:r>
                        <a:rPr sz="800" b="1" spc="35" dirty="0">
                          <a:solidFill>
                            <a:srgbClr val="231F20"/>
                          </a:solidFill>
                          <a:latin typeface="Calibri"/>
                          <a:cs typeface="Calibri"/>
                        </a:rPr>
                        <a:t>Texas</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marL="3175" algn="ctr">
                        <a:lnSpc>
                          <a:spcPct val="100000"/>
                        </a:lnSpc>
                        <a:spcBef>
                          <a:spcPts val="25"/>
                        </a:spcBef>
                      </a:pPr>
                      <a:r>
                        <a:rPr sz="800" b="1" spc="65" dirty="0">
                          <a:solidFill>
                            <a:srgbClr val="231F20"/>
                          </a:solidFill>
                          <a:latin typeface="Calibri"/>
                          <a:cs typeface="Calibri"/>
                        </a:rPr>
                        <a:t>159</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25"/>
                        </a:spcBef>
                      </a:pPr>
                      <a:r>
                        <a:rPr sz="800" b="1" spc="4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25"/>
                        </a:spcBef>
                      </a:pPr>
                      <a:r>
                        <a:rPr sz="800" b="1" spc="65" dirty="0">
                          <a:solidFill>
                            <a:srgbClr val="231F20"/>
                          </a:solidFill>
                          <a:latin typeface="Calibri"/>
                          <a:cs typeface="Calibri"/>
                        </a:rPr>
                        <a:t>156</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25"/>
                        </a:spcBef>
                      </a:pPr>
                      <a:r>
                        <a:rPr sz="800" b="1" spc="4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25"/>
                        </a:spcBef>
                      </a:pPr>
                      <a:r>
                        <a:rPr sz="800" b="1" spc="65" dirty="0">
                          <a:solidFill>
                            <a:srgbClr val="231F20"/>
                          </a:solidFill>
                          <a:latin typeface="Calibri"/>
                          <a:cs typeface="Calibri"/>
                        </a:rPr>
                        <a:t>106</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25"/>
                        </a:spcBef>
                      </a:pPr>
                      <a:r>
                        <a:rPr sz="800" b="1" spc="40" dirty="0">
                          <a:solidFill>
                            <a:srgbClr val="231F20"/>
                          </a:solidFill>
                          <a:latin typeface="Calibri"/>
                          <a:cs typeface="Calibri"/>
                        </a:rPr>
                        <a:t>0.4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25"/>
                        </a:spcBef>
                      </a:pPr>
                      <a:r>
                        <a:rPr sz="800" b="1" spc="65" dirty="0">
                          <a:solidFill>
                            <a:srgbClr val="231F20"/>
                          </a:solidFill>
                          <a:latin typeface="Calibri"/>
                          <a:cs typeface="Calibri"/>
                        </a:rPr>
                        <a:t>102</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3175" algn="ctr">
                        <a:lnSpc>
                          <a:spcPct val="100000"/>
                        </a:lnSpc>
                        <a:spcBef>
                          <a:spcPts val="25"/>
                        </a:spcBef>
                      </a:pPr>
                      <a:r>
                        <a:rPr sz="800" b="1" spc="40" dirty="0">
                          <a:solidFill>
                            <a:srgbClr val="231F20"/>
                          </a:solidFill>
                          <a:latin typeface="Calibri"/>
                          <a:cs typeface="Calibri"/>
                        </a:rPr>
                        <a:t>0.4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25"/>
                        </a:spcBef>
                      </a:pPr>
                      <a:r>
                        <a:rPr sz="800" b="1" spc="45" dirty="0">
                          <a:solidFill>
                            <a:srgbClr val="231F20"/>
                          </a:solidFill>
                          <a:latin typeface="Calibri"/>
                          <a:cs typeface="Calibri"/>
                        </a:rPr>
                        <a:t>69</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4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45"/>
                  </a:ext>
                </a:extLst>
              </a:tr>
              <a:tr h="145732">
                <a:tc>
                  <a:txBody>
                    <a:bodyPr/>
                    <a:lstStyle/>
                    <a:p>
                      <a:pPr marL="55244">
                        <a:lnSpc>
                          <a:spcPct val="100000"/>
                        </a:lnSpc>
                        <a:spcBef>
                          <a:spcPts val="25"/>
                        </a:spcBef>
                      </a:pPr>
                      <a:r>
                        <a:rPr sz="800" b="1" spc="40" dirty="0">
                          <a:solidFill>
                            <a:srgbClr val="231F20"/>
                          </a:solidFill>
                          <a:latin typeface="Calibri"/>
                          <a:cs typeface="Calibri"/>
                        </a:rPr>
                        <a:t>Utah</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marL="635" algn="ctr">
                        <a:lnSpc>
                          <a:spcPct val="100000"/>
                        </a:lnSpc>
                        <a:spcBef>
                          <a:spcPts val="25"/>
                        </a:spcBef>
                      </a:pPr>
                      <a:r>
                        <a:rPr sz="800" b="1" spc="45" dirty="0">
                          <a:solidFill>
                            <a:srgbClr val="231F20"/>
                          </a:solidFill>
                          <a:latin typeface="Calibri"/>
                          <a:cs typeface="Calibri"/>
                        </a:rPr>
                        <a:t>10</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25"/>
                        </a:spcBef>
                      </a:pPr>
                      <a:r>
                        <a:rPr sz="800" b="1" spc="4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25"/>
                        </a:spcBef>
                      </a:pPr>
                      <a:r>
                        <a:rPr sz="800" b="1" spc="4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18</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25"/>
                        </a:spcBef>
                      </a:pPr>
                      <a:r>
                        <a:rPr sz="800" b="1" spc="4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36</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3810" algn="ctr">
                        <a:lnSpc>
                          <a:spcPct val="100000"/>
                        </a:lnSpc>
                        <a:spcBef>
                          <a:spcPts val="25"/>
                        </a:spcBef>
                      </a:pPr>
                      <a:r>
                        <a:rPr sz="800" b="1" spc="40" dirty="0">
                          <a:solidFill>
                            <a:srgbClr val="231F20"/>
                          </a:solidFill>
                          <a:latin typeface="Calibri"/>
                          <a:cs typeface="Calibri"/>
                        </a:rPr>
                        <a:t>1.1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29</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40" dirty="0">
                          <a:solidFill>
                            <a:srgbClr val="231F20"/>
                          </a:solidFill>
                          <a:latin typeface="Calibri"/>
                          <a:cs typeface="Calibri"/>
                        </a:rPr>
                        <a:t>0.9</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46"/>
                  </a:ext>
                </a:extLst>
              </a:tr>
              <a:tr h="145719">
                <a:tc>
                  <a:txBody>
                    <a:bodyPr/>
                    <a:lstStyle/>
                    <a:p>
                      <a:pPr marL="54610">
                        <a:lnSpc>
                          <a:spcPct val="100000"/>
                        </a:lnSpc>
                        <a:spcBef>
                          <a:spcPts val="25"/>
                        </a:spcBef>
                      </a:pPr>
                      <a:r>
                        <a:rPr sz="800" b="1" spc="45" dirty="0">
                          <a:solidFill>
                            <a:srgbClr val="231F20"/>
                          </a:solidFill>
                          <a:latin typeface="Calibri"/>
                          <a:cs typeface="Calibri"/>
                        </a:rPr>
                        <a:t>Vermont</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25"/>
                        </a:spcBef>
                      </a:pPr>
                      <a:r>
                        <a:rPr sz="800" b="1" spc="4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3810" algn="ctr">
                        <a:lnSpc>
                          <a:spcPct val="100000"/>
                        </a:lnSpc>
                        <a:spcBef>
                          <a:spcPts val="25"/>
                        </a:spcBef>
                      </a:pPr>
                      <a:r>
                        <a:rPr sz="800" b="1" spc="4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4445" algn="ctr">
                        <a:lnSpc>
                          <a:spcPct val="100000"/>
                        </a:lnSpc>
                        <a:spcBef>
                          <a:spcPts val="25"/>
                        </a:spcBef>
                      </a:pPr>
                      <a:r>
                        <a:rPr sz="800" b="1" spc="4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4445" algn="ctr">
                        <a:lnSpc>
                          <a:spcPct val="100000"/>
                        </a:lnSpc>
                        <a:spcBef>
                          <a:spcPts val="25"/>
                        </a:spcBef>
                      </a:pPr>
                      <a:r>
                        <a:rPr sz="800" b="1" spc="4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40" dirty="0">
                          <a:solidFill>
                            <a:srgbClr val="231F20"/>
                          </a:solidFill>
                          <a:latin typeface="Calibri"/>
                          <a:cs typeface="Calibri"/>
                        </a:rPr>
                        <a:t>1.4</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47"/>
                  </a:ext>
                </a:extLst>
              </a:tr>
              <a:tr h="145719">
                <a:tc>
                  <a:txBody>
                    <a:bodyPr/>
                    <a:lstStyle/>
                    <a:p>
                      <a:pPr marL="54610">
                        <a:lnSpc>
                          <a:spcPct val="100000"/>
                        </a:lnSpc>
                        <a:spcBef>
                          <a:spcPts val="25"/>
                        </a:spcBef>
                      </a:pPr>
                      <a:r>
                        <a:rPr sz="800" b="1" spc="40" dirty="0">
                          <a:solidFill>
                            <a:srgbClr val="231F20"/>
                          </a:solidFill>
                          <a:latin typeface="Calibri"/>
                          <a:cs typeface="Calibri"/>
                        </a:rPr>
                        <a:t>Virginia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69</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4445" algn="ctr">
                        <a:lnSpc>
                          <a:spcPct val="100000"/>
                        </a:lnSpc>
                        <a:spcBef>
                          <a:spcPts val="25"/>
                        </a:spcBef>
                      </a:pPr>
                      <a:r>
                        <a:rPr sz="800" b="1" spc="4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56</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4445" algn="ctr">
                        <a:lnSpc>
                          <a:spcPct val="100000"/>
                        </a:lnSpc>
                        <a:spcBef>
                          <a:spcPts val="25"/>
                        </a:spcBef>
                      </a:pPr>
                      <a:r>
                        <a:rPr sz="800" b="1" spc="40" dirty="0">
                          <a:solidFill>
                            <a:srgbClr val="231F20"/>
                          </a:solidFill>
                          <a:latin typeface="Calibri"/>
                          <a:cs typeface="Calibri"/>
                        </a:rPr>
                        <a:t>0.7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61</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4445" algn="ctr">
                        <a:lnSpc>
                          <a:spcPct val="100000"/>
                        </a:lnSpc>
                        <a:spcBef>
                          <a:spcPts val="25"/>
                        </a:spcBef>
                      </a:pPr>
                      <a:r>
                        <a:rPr sz="800" b="1" spc="40" dirty="0">
                          <a:solidFill>
                            <a:srgbClr val="231F20"/>
                          </a:solidFill>
                          <a:latin typeface="Calibri"/>
                          <a:cs typeface="Calibri"/>
                        </a:rPr>
                        <a:t>0.7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45" dirty="0">
                          <a:solidFill>
                            <a:srgbClr val="231F20"/>
                          </a:solidFill>
                          <a:latin typeface="Calibri"/>
                          <a:cs typeface="Calibri"/>
                        </a:rPr>
                        <a:t>58</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4445" algn="ctr">
                        <a:lnSpc>
                          <a:spcPct val="100000"/>
                        </a:lnSpc>
                        <a:spcBef>
                          <a:spcPts val="25"/>
                        </a:spcBef>
                      </a:pPr>
                      <a:r>
                        <a:rPr sz="800" b="1" spc="40" dirty="0">
                          <a:solidFill>
                            <a:srgbClr val="231F20"/>
                          </a:solidFill>
                          <a:latin typeface="Calibri"/>
                          <a:cs typeface="Calibri"/>
                        </a:rPr>
                        <a:t>0.7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25"/>
                        </a:spcBef>
                      </a:pPr>
                      <a:r>
                        <a:rPr sz="800" b="1" spc="45" dirty="0">
                          <a:solidFill>
                            <a:srgbClr val="231F20"/>
                          </a:solidFill>
                          <a:latin typeface="Calibri"/>
                          <a:cs typeface="Calibri"/>
                        </a:rPr>
                        <a:t>57</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40" dirty="0">
                          <a:solidFill>
                            <a:srgbClr val="231F20"/>
                          </a:solidFill>
                          <a:latin typeface="Calibri"/>
                          <a:cs typeface="Calibri"/>
                        </a:rPr>
                        <a:t>0.7</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48"/>
                  </a:ext>
                </a:extLst>
              </a:tr>
              <a:tr h="145732">
                <a:tc>
                  <a:txBody>
                    <a:bodyPr/>
                    <a:lstStyle/>
                    <a:p>
                      <a:pPr marL="55880">
                        <a:lnSpc>
                          <a:spcPct val="100000"/>
                        </a:lnSpc>
                        <a:spcBef>
                          <a:spcPts val="25"/>
                        </a:spcBef>
                      </a:pPr>
                      <a:r>
                        <a:rPr sz="800" b="1" spc="55" dirty="0">
                          <a:solidFill>
                            <a:srgbClr val="231F20"/>
                          </a:solidFill>
                          <a:latin typeface="Calibri"/>
                          <a:cs typeface="Calibri"/>
                        </a:rPr>
                        <a:t>Washington</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marL="2540" algn="ctr">
                        <a:lnSpc>
                          <a:spcPct val="100000"/>
                        </a:lnSpc>
                        <a:spcBef>
                          <a:spcPts val="25"/>
                        </a:spcBef>
                      </a:pPr>
                      <a:r>
                        <a:rPr sz="800" b="1" spc="45" dirty="0">
                          <a:solidFill>
                            <a:srgbClr val="231F20"/>
                          </a:solidFill>
                          <a:latin typeface="Calibri"/>
                          <a:cs typeface="Calibri"/>
                        </a:rPr>
                        <a:t>34</a:t>
                      </a:r>
                      <a:r>
                        <a:rPr sz="800" b="1" spc="-85" dirty="0">
                          <a:solidFill>
                            <a:srgbClr val="231F20"/>
                          </a:solidFill>
                          <a:latin typeface="Calibri"/>
                          <a:cs typeface="Calibri"/>
                        </a:rPr>
                        <a:t> </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1270" algn="ctr">
                        <a:lnSpc>
                          <a:spcPct val="100000"/>
                        </a:lnSpc>
                        <a:spcBef>
                          <a:spcPts val="25"/>
                        </a:spcBef>
                      </a:pPr>
                      <a:r>
                        <a:rPr sz="800" b="1" spc="4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0"/>
                        </a:spcBef>
                      </a:pPr>
                      <a:r>
                        <a:rPr sz="800" b="1" spc="45" dirty="0">
                          <a:solidFill>
                            <a:srgbClr val="231F20"/>
                          </a:solidFill>
                          <a:latin typeface="Calibri"/>
                          <a:cs typeface="Calibri"/>
                        </a:rPr>
                        <a:t>45</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270" algn="ctr">
                        <a:lnSpc>
                          <a:spcPct val="100000"/>
                        </a:lnSpc>
                        <a:spcBef>
                          <a:spcPts val="30"/>
                        </a:spcBef>
                      </a:pPr>
                      <a:r>
                        <a:rPr sz="800" b="1" spc="4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0"/>
                        </a:spcBef>
                      </a:pPr>
                      <a:r>
                        <a:rPr sz="800" b="1" spc="45" dirty="0">
                          <a:solidFill>
                            <a:srgbClr val="231F20"/>
                          </a:solidFill>
                          <a:latin typeface="Calibri"/>
                          <a:cs typeface="Calibri"/>
                        </a:rPr>
                        <a:t>45</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51</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905" algn="ctr">
                        <a:lnSpc>
                          <a:spcPct val="100000"/>
                        </a:lnSpc>
                        <a:spcBef>
                          <a:spcPts val="30"/>
                        </a:spcBef>
                      </a:pPr>
                      <a:r>
                        <a:rPr sz="800" b="1" spc="4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spc="45" dirty="0">
                          <a:solidFill>
                            <a:srgbClr val="231F20"/>
                          </a:solidFill>
                          <a:latin typeface="Calibri"/>
                          <a:cs typeface="Calibri"/>
                        </a:rPr>
                        <a:t>52</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49"/>
                  </a:ext>
                </a:extLst>
              </a:tr>
              <a:tr h="145719">
                <a:tc>
                  <a:txBody>
                    <a:bodyPr/>
                    <a:lstStyle/>
                    <a:p>
                      <a:pPr marL="55880">
                        <a:lnSpc>
                          <a:spcPct val="100000"/>
                        </a:lnSpc>
                        <a:spcBef>
                          <a:spcPts val="30"/>
                        </a:spcBef>
                      </a:pPr>
                      <a:r>
                        <a:rPr sz="800" b="1" spc="45" dirty="0">
                          <a:solidFill>
                            <a:srgbClr val="231F20"/>
                          </a:solidFill>
                          <a:latin typeface="Calibri"/>
                          <a:cs typeface="Calibri"/>
                        </a:rPr>
                        <a:t>West</a:t>
                      </a:r>
                      <a:r>
                        <a:rPr sz="800" b="1" spc="35" dirty="0">
                          <a:solidFill>
                            <a:srgbClr val="231F20"/>
                          </a:solidFill>
                          <a:latin typeface="Calibri"/>
                          <a:cs typeface="Calibri"/>
                        </a:rPr>
                        <a:t> </a:t>
                      </a:r>
                      <a:r>
                        <a:rPr sz="800" b="1" spc="40" dirty="0">
                          <a:solidFill>
                            <a:srgbClr val="231F20"/>
                          </a:solidFill>
                          <a:latin typeface="Calibri"/>
                          <a:cs typeface="Calibri"/>
                        </a:rPr>
                        <a:t>Virginia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5080" algn="ctr">
                        <a:lnSpc>
                          <a:spcPct val="100000"/>
                        </a:lnSpc>
                        <a:spcBef>
                          <a:spcPts val="30"/>
                        </a:spcBef>
                      </a:pPr>
                      <a:r>
                        <a:rPr sz="800" b="1" spc="65" dirty="0">
                          <a:solidFill>
                            <a:srgbClr val="231F20"/>
                          </a:solidFill>
                          <a:latin typeface="Calibri"/>
                          <a:cs typeface="Calibri"/>
                        </a:rPr>
                        <a:t>272</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635" algn="ctr">
                        <a:lnSpc>
                          <a:spcPct val="100000"/>
                        </a:lnSpc>
                        <a:spcBef>
                          <a:spcPts val="30"/>
                        </a:spcBef>
                      </a:pPr>
                      <a:r>
                        <a:rPr sz="800" b="1" spc="45" dirty="0">
                          <a:solidFill>
                            <a:srgbClr val="231F20"/>
                          </a:solidFill>
                          <a:latin typeface="Calibri"/>
                          <a:cs typeface="Calibri"/>
                        </a:rPr>
                        <a:t>14.7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30"/>
                        </a:spcBef>
                      </a:pPr>
                      <a:r>
                        <a:rPr sz="800" b="1" spc="65" dirty="0">
                          <a:solidFill>
                            <a:srgbClr val="231F20"/>
                          </a:solidFill>
                          <a:latin typeface="Calibri"/>
                          <a:cs typeface="Calibri"/>
                        </a:rPr>
                        <a:t>268</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635" algn="ctr">
                        <a:lnSpc>
                          <a:spcPct val="100000"/>
                        </a:lnSpc>
                        <a:spcBef>
                          <a:spcPts val="30"/>
                        </a:spcBef>
                      </a:pPr>
                      <a:r>
                        <a:rPr sz="800" b="1" spc="45" dirty="0">
                          <a:solidFill>
                            <a:srgbClr val="231F20"/>
                          </a:solidFill>
                          <a:latin typeface="Calibri"/>
                          <a:cs typeface="Calibri"/>
                        </a:rPr>
                        <a:t>14.6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30"/>
                        </a:spcBef>
                      </a:pPr>
                      <a:r>
                        <a:rPr sz="800" b="1" spc="65" dirty="0">
                          <a:solidFill>
                            <a:srgbClr val="231F20"/>
                          </a:solidFill>
                          <a:latin typeface="Calibri"/>
                          <a:cs typeface="Calibri"/>
                        </a:rPr>
                        <a:t>212</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46050" algn="r">
                        <a:lnSpc>
                          <a:spcPct val="100000"/>
                        </a:lnSpc>
                        <a:spcBef>
                          <a:spcPts val="30"/>
                        </a:spcBef>
                      </a:pPr>
                      <a:r>
                        <a:rPr sz="800" b="1" spc="20" dirty="0">
                          <a:solidFill>
                            <a:srgbClr val="231F20"/>
                          </a:solidFill>
                          <a:latin typeface="Calibri"/>
                          <a:cs typeface="Calibri"/>
                        </a:rPr>
                        <a:t>11.7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30"/>
                        </a:spcBef>
                      </a:pPr>
                      <a:r>
                        <a:rPr sz="800" b="1" spc="65" dirty="0">
                          <a:solidFill>
                            <a:srgbClr val="231F20"/>
                          </a:solidFill>
                          <a:latin typeface="Calibri"/>
                          <a:cs typeface="Calibri"/>
                        </a:rPr>
                        <a:t>132</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 algn="ctr">
                        <a:lnSpc>
                          <a:spcPct val="100000"/>
                        </a:lnSpc>
                        <a:spcBef>
                          <a:spcPts val="30"/>
                        </a:spcBef>
                      </a:pPr>
                      <a:r>
                        <a:rPr sz="800" b="1" spc="40" dirty="0">
                          <a:solidFill>
                            <a:srgbClr val="231F20"/>
                          </a:solidFill>
                          <a:latin typeface="Calibri"/>
                          <a:cs typeface="Calibri"/>
                        </a:rPr>
                        <a:t>7.3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spc="45" dirty="0">
                          <a:solidFill>
                            <a:srgbClr val="231F20"/>
                          </a:solidFill>
                          <a:latin typeface="Calibri"/>
                          <a:cs typeface="Calibri"/>
                        </a:rPr>
                        <a:t>76</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40" dirty="0">
                          <a:solidFill>
                            <a:srgbClr val="231F20"/>
                          </a:solidFill>
                          <a:latin typeface="Calibri"/>
                          <a:cs typeface="Calibri"/>
                        </a:rPr>
                        <a:t>4.2</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50"/>
                  </a:ext>
                </a:extLst>
              </a:tr>
              <a:tr h="145707">
                <a:tc>
                  <a:txBody>
                    <a:bodyPr/>
                    <a:lstStyle/>
                    <a:p>
                      <a:pPr marL="55880">
                        <a:lnSpc>
                          <a:spcPct val="100000"/>
                        </a:lnSpc>
                        <a:spcBef>
                          <a:spcPts val="30"/>
                        </a:spcBef>
                      </a:pPr>
                      <a:r>
                        <a:rPr sz="800" b="1" spc="50" dirty="0">
                          <a:solidFill>
                            <a:srgbClr val="231F20"/>
                          </a:solidFill>
                          <a:latin typeface="Calibri"/>
                          <a:cs typeface="Calibri"/>
                        </a:rPr>
                        <a:t>Wisconsin</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14</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45" dirty="0">
                          <a:solidFill>
                            <a:srgbClr val="231F20"/>
                          </a:solidFill>
                          <a:latin typeface="Calibri"/>
                          <a:cs typeface="Calibri"/>
                        </a:rPr>
                        <a:t>14</a:t>
                      </a:r>
                      <a:r>
                        <a:rPr sz="800" b="1" spc="-85" dirty="0">
                          <a:solidFill>
                            <a:srgbClr val="231F20"/>
                          </a:solidFill>
                          <a:latin typeface="Calibri"/>
                          <a:cs typeface="Calibri"/>
                        </a:rPr>
                        <a:t> </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2540" algn="ctr">
                        <a:lnSpc>
                          <a:spcPct val="100000"/>
                        </a:lnSpc>
                        <a:spcBef>
                          <a:spcPts val="30"/>
                        </a:spcBef>
                      </a:pPr>
                      <a:r>
                        <a:rPr sz="800" b="1" spc="4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4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51"/>
                  </a:ext>
                </a:extLst>
              </a:tr>
              <a:tr h="145707">
                <a:tc>
                  <a:txBody>
                    <a:bodyPr/>
                    <a:lstStyle/>
                    <a:p>
                      <a:pPr marL="55244">
                        <a:lnSpc>
                          <a:spcPct val="100000"/>
                        </a:lnSpc>
                      </a:pPr>
                      <a:r>
                        <a:rPr sz="800" b="1" spc="60" dirty="0">
                          <a:solidFill>
                            <a:srgbClr val="231F20"/>
                          </a:solidFill>
                          <a:latin typeface="Calibri"/>
                          <a:cs typeface="Calibri"/>
                        </a:rPr>
                        <a:t>Wyoming</a:t>
                      </a:r>
                      <a:endParaRPr sz="800">
                        <a:latin typeface="Calibri"/>
                        <a:cs typeface="Calibri"/>
                      </a:endParaRPr>
                    </a:p>
                  </a:txBody>
                  <a:tcPr marL="0" marR="0" marT="0" marB="0">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U</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U</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U</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U</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marL="1270" algn="ctr">
                        <a:lnSpc>
                          <a:spcPct val="100000"/>
                        </a:lnSpc>
                      </a:pPr>
                      <a:r>
                        <a:rPr sz="800" b="1" dirty="0">
                          <a:solidFill>
                            <a:srgbClr val="231F20"/>
                          </a:solidFill>
                          <a:latin typeface="Calibri"/>
                          <a:cs typeface="Calibri"/>
                        </a:rPr>
                        <a:t>2</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marR="3175" algn="ctr">
                        <a:lnSpc>
                          <a:spcPct val="100000"/>
                        </a:lnSpc>
                      </a:pPr>
                      <a:r>
                        <a:rPr sz="800" b="1" spc="40" dirty="0">
                          <a:solidFill>
                            <a:srgbClr val="231F20"/>
                          </a:solidFill>
                          <a:latin typeface="Calibri"/>
                          <a:cs typeface="Calibri"/>
                        </a:rPr>
                        <a:t>0.3</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2</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marR="3175" algn="ctr">
                        <a:lnSpc>
                          <a:spcPct val="100000"/>
                        </a:lnSpc>
                      </a:pPr>
                      <a:r>
                        <a:rPr sz="800" b="1" spc="40" dirty="0">
                          <a:solidFill>
                            <a:srgbClr val="231F20"/>
                          </a:solidFill>
                          <a:latin typeface="Calibri"/>
                          <a:cs typeface="Calibri"/>
                        </a:rPr>
                        <a:t>0.3</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3</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spc="40" dirty="0">
                          <a:solidFill>
                            <a:srgbClr val="231F20"/>
                          </a:solidFill>
                          <a:latin typeface="Calibri"/>
                          <a:cs typeface="Calibri"/>
                        </a:rPr>
                        <a:t>0.5</a:t>
                      </a:r>
                      <a:endParaRPr sz="800">
                        <a:latin typeface="Calibri"/>
                        <a:cs typeface="Calibri"/>
                      </a:endParaRPr>
                    </a:p>
                  </a:txBody>
                  <a:tcPr marL="0" marR="0" marT="0" marB="0">
                    <a:lnL w="9525">
                      <a:solidFill>
                        <a:srgbClr val="005E6D"/>
                      </a:solidFill>
                      <a:prstDash val="solid"/>
                    </a:lnL>
                    <a:lnB w="19050">
                      <a:solidFill>
                        <a:srgbClr val="005E6D"/>
                      </a:solidFill>
                      <a:prstDash val="solid"/>
                    </a:lnB>
                    <a:solidFill>
                      <a:srgbClr val="FFFFFF"/>
                    </a:solidFill>
                  </a:tcPr>
                </a:tc>
                <a:extLst>
                  <a:ext uri="{0D108BD9-81ED-4DB2-BD59-A6C34878D82A}">
                    <a16:rowId xmlns:a16="http://schemas.microsoft.com/office/drawing/2014/main" val="10052"/>
                  </a:ext>
                </a:extLst>
              </a:tr>
              <a:tr h="213321">
                <a:tc>
                  <a:txBody>
                    <a:bodyPr/>
                    <a:lstStyle/>
                    <a:p>
                      <a:pPr marL="55244">
                        <a:lnSpc>
                          <a:spcPct val="100000"/>
                        </a:lnSpc>
                        <a:spcBef>
                          <a:spcPts val="360"/>
                        </a:spcBef>
                      </a:pPr>
                      <a:r>
                        <a:rPr sz="800" b="1" spc="-25" dirty="0">
                          <a:solidFill>
                            <a:srgbClr val="231F20"/>
                          </a:solidFill>
                          <a:latin typeface="Lucida Sans"/>
                          <a:cs typeface="Lucida Sans"/>
                        </a:rPr>
                        <a:t>Total</a:t>
                      </a:r>
                      <a:endParaRPr sz="800">
                        <a:latin typeface="Lucida Sans"/>
                        <a:cs typeface="Lucida Sans"/>
                      </a:endParaRPr>
                    </a:p>
                  </a:txBody>
                  <a:tcPr marL="0" marR="0" marB="0">
                    <a:lnR w="19050">
                      <a:solidFill>
                        <a:srgbClr val="005E6D"/>
                      </a:solidFill>
                      <a:prstDash val="solid"/>
                    </a:lnR>
                    <a:lnT w="19050">
                      <a:solidFill>
                        <a:srgbClr val="005E6D"/>
                      </a:solidFill>
                      <a:prstDash val="solid"/>
                    </a:lnT>
                    <a:solidFill>
                      <a:srgbClr val="E5EEF0"/>
                    </a:solidFill>
                  </a:tcPr>
                </a:tc>
                <a:tc>
                  <a:txBody>
                    <a:bodyPr/>
                    <a:lstStyle/>
                    <a:p>
                      <a:pPr marL="1270" algn="ctr">
                        <a:lnSpc>
                          <a:spcPct val="100000"/>
                        </a:lnSpc>
                        <a:spcBef>
                          <a:spcPts val="360"/>
                        </a:spcBef>
                      </a:pPr>
                      <a:r>
                        <a:rPr sz="800" b="1" dirty="0">
                          <a:solidFill>
                            <a:srgbClr val="231F20"/>
                          </a:solidFill>
                          <a:latin typeface="Lucida Sans"/>
                          <a:cs typeface="Lucida Sans"/>
                        </a:rPr>
                        <a:t>3,370</a:t>
                      </a:r>
                      <a:endParaRPr sz="800">
                        <a:latin typeface="Lucida Sans"/>
                        <a:cs typeface="Lucida Sans"/>
                      </a:endParaRPr>
                    </a:p>
                  </a:txBody>
                  <a:tcPr marL="0" marR="0"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60"/>
                        </a:spcBef>
                      </a:pPr>
                      <a:r>
                        <a:rPr sz="800" b="1" spc="-5" dirty="0">
                          <a:solidFill>
                            <a:srgbClr val="231F20"/>
                          </a:solidFill>
                          <a:latin typeface="Lucida Sans"/>
                          <a:cs typeface="Lucida Sans"/>
                        </a:rPr>
                        <a:t>1.1</a:t>
                      </a:r>
                      <a:endParaRPr sz="800">
                        <a:latin typeface="Lucida Sans"/>
                        <a:cs typeface="Lucida Sans"/>
                      </a:endParaRPr>
                    </a:p>
                  </a:txBody>
                  <a:tcPr marL="0" marR="0"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635" algn="ctr">
                        <a:lnSpc>
                          <a:spcPct val="100000"/>
                        </a:lnSpc>
                        <a:spcBef>
                          <a:spcPts val="360"/>
                        </a:spcBef>
                      </a:pPr>
                      <a:r>
                        <a:rPr sz="800" b="1" dirty="0">
                          <a:solidFill>
                            <a:srgbClr val="231F20"/>
                          </a:solidFill>
                          <a:latin typeface="Lucida Sans"/>
                          <a:cs typeface="Lucida Sans"/>
                        </a:rPr>
                        <a:t>3,218</a:t>
                      </a:r>
                      <a:endParaRPr sz="800">
                        <a:latin typeface="Lucida Sans"/>
                        <a:cs typeface="Lucida Sans"/>
                      </a:endParaRPr>
                    </a:p>
                  </a:txBody>
                  <a:tcPr marL="0" marR="0"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60"/>
                        </a:spcBef>
                      </a:pPr>
                      <a:r>
                        <a:rPr sz="800" b="1" spc="-5" dirty="0">
                          <a:solidFill>
                            <a:srgbClr val="231F20"/>
                          </a:solidFill>
                          <a:latin typeface="Lucida Sans"/>
                          <a:cs typeface="Lucida Sans"/>
                        </a:rPr>
                        <a:t>1.0</a:t>
                      </a:r>
                      <a:endParaRPr sz="800">
                        <a:latin typeface="Lucida Sans"/>
                        <a:cs typeface="Lucida Sans"/>
                      </a:endParaRPr>
                    </a:p>
                  </a:txBody>
                  <a:tcPr marL="0" marR="0"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635" algn="ctr">
                        <a:lnSpc>
                          <a:spcPct val="100000"/>
                        </a:lnSpc>
                        <a:spcBef>
                          <a:spcPts val="360"/>
                        </a:spcBef>
                      </a:pPr>
                      <a:r>
                        <a:rPr sz="800" b="1" dirty="0">
                          <a:solidFill>
                            <a:srgbClr val="231F20"/>
                          </a:solidFill>
                          <a:latin typeface="Lucida Sans"/>
                          <a:cs typeface="Lucida Sans"/>
                        </a:rPr>
                        <a:t>3,409</a:t>
                      </a:r>
                      <a:endParaRPr sz="800">
                        <a:latin typeface="Lucida Sans"/>
                        <a:cs typeface="Lucida Sans"/>
                      </a:endParaRPr>
                    </a:p>
                  </a:txBody>
                  <a:tcPr marL="0" marR="0"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60"/>
                        </a:spcBef>
                      </a:pPr>
                      <a:r>
                        <a:rPr sz="800" b="1" spc="-5" dirty="0">
                          <a:solidFill>
                            <a:srgbClr val="231F20"/>
                          </a:solidFill>
                          <a:latin typeface="Lucida Sans"/>
                          <a:cs typeface="Lucida Sans"/>
                        </a:rPr>
                        <a:t>1.1</a:t>
                      </a:r>
                      <a:endParaRPr sz="800">
                        <a:latin typeface="Lucida Sans"/>
                        <a:cs typeface="Lucida Sans"/>
                      </a:endParaRPr>
                    </a:p>
                  </a:txBody>
                  <a:tcPr marL="0" marR="0"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635" algn="ctr">
                        <a:lnSpc>
                          <a:spcPct val="100000"/>
                        </a:lnSpc>
                        <a:spcBef>
                          <a:spcPts val="360"/>
                        </a:spcBef>
                      </a:pPr>
                      <a:r>
                        <a:rPr sz="800" b="1" dirty="0">
                          <a:solidFill>
                            <a:srgbClr val="231F20"/>
                          </a:solidFill>
                          <a:latin typeface="Lucida Sans"/>
                          <a:cs typeface="Lucida Sans"/>
                        </a:rPr>
                        <a:t>3,322</a:t>
                      </a:r>
                      <a:endParaRPr sz="800">
                        <a:latin typeface="Lucida Sans"/>
                        <a:cs typeface="Lucida Sans"/>
                      </a:endParaRPr>
                    </a:p>
                  </a:txBody>
                  <a:tcPr marL="0" marR="0"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60"/>
                        </a:spcBef>
                      </a:pPr>
                      <a:r>
                        <a:rPr sz="800" b="1" spc="-5" dirty="0">
                          <a:solidFill>
                            <a:srgbClr val="231F20"/>
                          </a:solidFill>
                          <a:latin typeface="Lucida Sans"/>
                          <a:cs typeface="Lucida Sans"/>
                        </a:rPr>
                        <a:t>1.0</a:t>
                      </a:r>
                      <a:endParaRPr sz="800">
                        <a:latin typeface="Lucida Sans"/>
                        <a:cs typeface="Lucida Sans"/>
                      </a:endParaRPr>
                    </a:p>
                  </a:txBody>
                  <a:tcPr marL="0" marR="0"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635" algn="ctr">
                        <a:lnSpc>
                          <a:spcPct val="100000"/>
                        </a:lnSpc>
                        <a:spcBef>
                          <a:spcPts val="360"/>
                        </a:spcBef>
                      </a:pPr>
                      <a:r>
                        <a:rPr sz="800" b="1" dirty="0">
                          <a:solidFill>
                            <a:srgbClr val="231F20"/>
                          </a:solidFill>
                          <a:latin typeface="Lucida Sans"/>
                          <a:cs typeface="Lucida Sans"/>
                        </a:rPr>
                        <a:t>3,192</a:t>
                      </a:r>
                      <a:endParaRPr sz="800">
                        <a:latin typeface="Lucida Sans"/>
                        <a:cs typeface="Lucida Sans"/>
                      </a:endParaRPr>
                    </a:p>
                  </a:txBody>
                  <a:tcPr marL="0" marR="0"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marL="2540" algn="ctr">
                        <a:lnSpc>
                          <a:spcPct val="100000"/>
                        </a:lnSpc>
                        <a:spcBef>
                          <a:spcPts val="360"/>
                        </a:spcBef>
                      </a:pPr>
                      <a:r>
                        <a:rPr sz="800" b="1" spc="-5" dirty="0">
                          <a:solidFill>
                            <a:srgbClr val="231F20"/>
                          </a:solidFill>
                          <a:latin typeface="Lucida Sans"/>
                          <a:cs typeface="Lucida Sans"/>
                        </a:rPr>
                        <a:t>1.0</a:t>
                      </a:r>
                      <a:endParaRPr sz="800" dirty="0">
                        <a:latin typeface="Lucida Sans"/>
                        <a:cs typeface="Lucida Sans"/>
                      </a:endParaRPr>
                    </a:p>
                  </a:txBody>
                  <a:tcPr marL="0" marR="0" marB="0">
                    <a:lnL w="9525">
                      <a:solidFill>
                        <a:srgbClr val="005E6D"/>
                      </a:solidFill>
                      <a:prstDash val="solid"/>
                    </a:lnL>
                    <a:lnT w="19050">
                      <a:solidFill>
                        <a:srgbClr val="005E6D"/>
                      </a:solidFill>
                      <a:prstDash val="solid"/>
                    </a:lnT>
                    <a:solidFill>
                      <a:srgbClr val="E5EEF0"/>
                    </a:solidFill>
                  </a:tcPr>
                </a:tc>
                <a:extLst>
                  <a:ext uri="{0D108BD9-81ED-4DB2-BD59-A6C34878D82A}">
                    <a16:rowId xmlns:a16="http://schemas.microsoft.com/office/drawing/2014/main" val="10053"/>
                  </a:ext>
                </a:extLst>
              </a:tr>
            </a:tbl>
          </a:graphicData>
        </a:graphic>
      </p:graphicFrame>
      <p:sp>
        <p:nvSpPr>
          <p:cNvPr id="4" name="object 4"/>
          <p:cNvSpPr txBox="1"/>
          <p:nvPr/>
        </p:nvSpPr>
        <p:spPr>
          <a:xfrm>
            <a:off x="443991" y="9346827"/>
            <a:ext cx="892175" cy="368300"/>
          </a:xfrm>
          <a:prstGeom prst="rect">
            <a:avLst/>
          </a:prstGeom>
        </p:spPr>
        <p:txBody>
          <a:bodyPr vert="horz" wrap="square" lIns="0" tIns="12700" rIns="0" bIns="0" rtlCol="0">
            <a:spAutoFit/>
          </a:bodyPr>
          <a:lstStyle/>
          <a:p>
            <a:pPr marL="12700" marR="5080">
              <a:lnSpc>
                <a:spcPct val="107100"/>
              </a:lnSpc>
              <a:spcBef>
                <a:spcPts val="100"/>
              </a:spcBef>
            </a:pPr>
            <a:r>
              <a:rPr sz="700" spc="-25" dirty="0">
                <a:solidFill>
                  <a:srgbClr val="231F20"/>
                </a:solidFill>
                <a:latin typeface="Century Gothic"/>
                <a:cs typeface="Century Gothic"/>
              </a:rPr>
              <a:t>Source:</a:t>
            </a:r>
            <a:r>
              <a:rPr sz="700" spc="-114" dirty="0">
                <a:solidFill>
                  <a:srgbClr val="231F20"/>
                </a:solidFill>
                <a:latin typeface="Century Gothic"/>
                <a:cs typeface="Century Gothic"/>
              </a:rPr>
              <a:t>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8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5" name="object 5"/>
          <p:cNvSpPr txBox="1"/>
          <p:nvPr/>
        </p:nvSpPr>
        <p:spPr>
          <a:xfrm>
            <a:off x="1458732" y="9346915"/>
            <a:ext cx="474980" cy="382270"/>
          </a:xfrm>
          <a:prstGeom prst="rect">
            <a:avLst/>
          </a:prstGeom>
        </p:spPr>
        <p:txBody>
          <a:bodyPr vert="horz" wrap="square" lIns="0" tIns="12700" rIns="0" bIns="0" rtlCol="0">
            <a:spAutoFit/>
          </a:bodyPr>
          <a:lstStyle/>
          <a:p>
            <a:pPr marL="12700" marR="17780">
              <a:lnSpc>
                <a:spcPct val="107100"/>
              </a:lnSpc>
              <a:spcBef>
                <a:spcPts val="100"/>
              </a:spcBef>
            </a:pPr>
            <a:r>
              <a:rPr sz="700" spc="-5" dirty="0">
                <a:solidFill>
                  <a:srgbClr val="231F20"/>
                </a:solidFill>
                <a:latin typeface="Century Gothic"/>
                <a:cs typeface="Century Gothic"/>
              </a:rPr>
              <a:t>*</a:t>
            </a:r>
            <a:r>
              <a:rPr sz="700" spc="-105" dirty="0">
                <a:solidFill>
                  <a:srgbClr val="231F20"/>
                </a:solidFill>
                <a:latin typeface="Century Gothic"/>
                <a:cs typeface="Century Gothic"/>
              </a:rPr>
              <a:t> </a:t>
            </a:r>
            <a:r>
              <a:rPr sz="700" spc="-15" dirty="0">
                <a:solidFill>
                  <a:srgbClr val="231F20"/>
                </a:solidFill>
                <a:latin typeface="Century Gothic"/>
                <a:cs typeface="Century Gothic"/>
              </a:rPr>
              <a:t>Rates</a:t>
            </a:r>
            <a:r>
              <a:rPr sz="700" spc="-125" dirty="0">
                <a:solidFill>
                  <a:srgbClr val="231F20"/>
                </a:solidFill>
                <a:latin typeface="Century Gothic"/>
                <a:cs typeface="Century Gothic"/>
              </a:rPr>
              <a:t> </a:t>
            </a:r>
            <a:r>
              <a:rPr sz="700" spc="-20" dirty="0">
                <a:solidFill>
                  <a:srgbClr val="231F20"/>
                </a:solidFill>
                <a:latin typeface="Century Gothic"/>
                <a:cs typeface="Century Gothic"/>
              </a:rPr>
              <a:t>per  </a:t>
            </a:r>
            <a:r>
              <a:rPr sz="700" spc="5" dirty="0">
                <a:solidFill>
                  <a:srgbClr val="231F20"/>
                </a:solidFill>
                <a:latin typeface="Century Gothic"/>
                <a:cs typeface="Century Gothic"/>
              </a:rPr>
              <a:t>100,000</a:t>
            </a:r>
            <a:endParaRPr sz="700">
              <a:latin typeface="Century Gothic"/>
              <a:cs typeface="Century Gothic"/>
            </a:endParaRPr>
          </a:p>
          <a:p>
            <a:pPr marL="12700">
              <a:lnSpc>
                <a:spcPct val="100000"/>
              </a:lnSpc>
              <a:spcBef>
                <a:spcPts val="165"/>
              </a:spcBef>
            </a:pPr>
            <a:r>
              <a:rPr sz="700" spc="-40" dirty="0">
                <a:solidFill>
                  <a:srgbClr val="231F20"/>
                </a:solidFill>
                <a:latin typeface="Century Gothic"/>
                <a:cs typeface="Century Gothic"/>
              </a:rPr>
              <a:t>population.</a:t>
            </a:r>
            <a:endParaRPr sz="700">
              <a:latin typeface="Century Gothic"/>
              <a:cs typeface="Century Gothic"/>
            </a:endParaRPr>
          </a:p>
        </p:txBody>
      </p:sp>
      <p:sp>
        <p:nvSpPr>
          <p:cNvPr id="6" name="object 6"/>
          <p:cNvSpPr txBox="1"/>
          <p:nvPr/>
        </p:nvSpPr>
        <p:spPr>
          <a:xfrm>
            <a:off x="2040793" y="9346827"/>
            <a:ext cx="1750060" cy="482600"/>
          </a:xfrm>
          <a:prstGeom prst="rect">
            <a:avLst/>
          </a:prstGeom>
        </p:spPr>
        <p:txBody>
          <a:bodyPr vert="horz" wrap="square" lIns="0" tIns="12700" rIns="0" bIns="0" rtlCol="0">
            <a:spAutoFit/>
          </a:bodyPr>
          <a:lstStyle/>
          <a:p>
            <a:pPr marL="12700" marR="5080">
              <a:lnSpc>
                <a:spcPct val="107100"/>
              </a:lnSpc>
              <a:spcBef>
                <a:spcPts val="100"/>
              </a:spcBef>
            </a:pPr>
            <a:r>
              <a:rPr sz="700" spc="-30" dirty="0">
                <a:solidFill>
                  <a:srgbClr val="231F20"/>
                </a:solidFill>
                <a:latin typeface="Century Gothic"/>
                <a:cs typeface="Century Gothic"/>
              </a:rPr>
              <a:t>†Reported cases </a:t>
            </a:r>
            <a:r>
              <a:rPr sz="700" spc="-25" dirty="0">
                <a:solidFill>
                  <a:srgbClr val="231F20"/>
                </a:solidFill>
                <a:latin typeface="Century Gothic"/>
                <a:cs typeface="Century Gothic"/>
              </a:rPr>
              <a:t>that met the</a:t>
            </a:r>
            <a:r>
              <a:rPr sz="700" spc="-125" dirty="0">
                <a:solidFill>
                  <a:srgbClr val="231F20"/>
                </a:solidFill>
                <a:latin typeface="Century Gothic"/>
                <a:cs typeface="Century Gothic"/>
              </a:rPr>
              <a:t> </a:t>
            </a:r>
            <a:r>
              <a:rPr sz="700" spc="-25" dirty="0">
                <a:solidFill>
                  <a:srgbClr val="231F20"/>
                </a:solidFill>
                <a:latin typeface="Century Gothic"/>
                <a:cs typeface="Century Gothic"/>
              </a:rPr>
              <a:t>classification  </a:t>
            </a:r>
            <a:r>
              <a:rPr sz="700" spc="-20" dirty="0">
                <a:solidFill>
                  <a:srgbClr val="231F20"/>
                </a:solidFill>
                <a:latin typeface="Century Gothic"/>
                <a:cs typeface="Century Gothic"/>
              </a:rPr>
              <a:t>criteria </a:t>
            </a:r>
            <a:r>
              <a:rPr sz="700" dirty="0">
                <a:solidFill>
                  <a:srgbClr val="231F20"/>
                </a:solidFill>
                <a:latin typeface="Century Gothic"/>
                <a:cs typeface="Century Gothic"/>
              </a:rPr>
              <a:t>for </a:t>
            </a:r>
            <a:r>
              <a:rPr sz="700" spc="-30" dirty="0">
                <a:solidFill>
                  <a:srgbClr val="231F20"/>
                </a:solidFill>
                <a:latin typeface="Century Gothic"/>
                <a:cs typeface="Century Gothic"/>
              </a:rPr>
              <a:t>aconfirmed </a:t>
            </a:r>
            <a:r>
              <a:rPr sz="700" spc="-50" dirty="0">
                <a:solidFill>
                  <a:srgbClr val="231F20"/>
                </a:solidFill>
                <a:latin typeface="Century Gothic"/>
                <a:cs typeface="Century Gothic"/>
              </a:rPr>
              <a:t>case. </a:t>
            </a:r>
            <a:r>
              <a:rPr sz="700" spc="1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60" dirty="0">
                <a:solidFill>
                  <a:srgbClr val="231F20"/>
                </a:solidFill>
                <a:latin typeface="Century Gothic"/>
                <a:cs typeface="Century Gothic"/>
              </a:rPr>
              <a:t>case  </a:t>
            </a:r>
            <a:r>
              <a:rPr sz="700" spc="-20" dirty="0">
                <a:solidFill>
                  <a:srgbClr val="231F20"/>
                </a:solidFill>
                <a:latin typeface="Century Gothic"/>
                <a:cs typeface="Century Gothic"/>
              </a:rPr>
              <a:t>definition, </a:t>
            </a:r>
            <a:r>
              <a:rPr sz="700" spc="-30" dirty="0">
                <a:solidFill>
                  <a:srgbClr val="231F20"/>
                </a:solidFill>
                <a:latin typeface="Century Gothic"/>
                <a:cs typeface="Century Gothic"/>
              </a:rPr>
              <a:t>see </a:t>
            </a:r>
            <a:r>
              <a:rPr sz="700" u="sng" spc="-45" dirty="0">
                <a:solidFill>
                  <a:srgbClr val="205E9E"/>
                </a:solidFill>
                <a:uFill>
                  <a:solidFill>
                    <a:srgbClr val="205E9E"/>
                  </a:solidFill>
                </a:uFill>
                <a:latin typeface="Century Gothic"/>
                <a:cs typeface="Century Gothic"/>
                <a:hlinkClick r:id="rId4"/>
              </a:rPr>
              <a:t>https://ndc.services.cdc.gov/ </a:t>
            </a:r>
            <a:r>
              <a:rPr sz="700" spc="-45" dirty="0">
                <a:solidFill>
                  <a:srgbClr val="205E9E"/>
                </a:solidFill>
                <a:latin typeface="Century Gothic"/>
                <a:cs typeface="Century Gothic"/>
              </a:rPr>
              <a:t> </a:t>
            </a:r>
            <a:r>
              <a:rPr sz="700" u="sng" spc="-25" dirty="0">
                <a:solidFill>
                  <a:srgbClr val="205E9E"/>
                </a:solidFill>
                <a:uFill>
                  <a:solidFill>
                    <a:srgbClr val="205E9E"/>
                  </a:solidFill>
                </a:uFill>
                <a:latin typeface="Century Gothic"/>
                <a:cs typeface="Century Gothic"/>
                <a:hlinkClick r:id="rId4"/>
              </a:rPr>
              <a:t>conditions/hepatitis-b-acute</a:t>
            </a:r>
            <a:r>
              <a:rPr sz="700" spc="-25" dirty="0">
                <a:solidFill>
                  <a:srgbClr val="231F20"/>
                </a:solidFill>
                <a:latin typeface="Century Gothic"/>
                <a:cs typeface="Century Gothic"/>
              </a:rPr>
              <a:t>/.</a:t>
            </a:r>
            <a:endParaRPr sz="700">
              <a:latin typeface="Century Gothic"/>
              <a:cs typeface="Century Gothic"/>
            </a:endParaRPr>
          </a:p>
        </p:txBody>
      </p:sp>
      <p:sp>
        <p:nvSpPr>
          <p:cNvPr id="7" name="object 7"/>
          <p:cNvSpPr txBox="1"/>
          <p:nvPr/>
        </p:nvSpPr>
        <p:spPr>
          <a:xfrm>
            <a:off x="3943014" y="9346942"/>
            <a:ext cx="1032510" cy="482600"/>
          </a:xfrm>
          <a:prstGeom prst="rect">
            <a:avLst/>
          </a:prstGeom>
        </p:spPr>
        <p:txBody>
          <a:bodyPr vert="horz" wrap="square" lIns="0" tIns="12700" rIns="0" bIns="0" rtlCol="0">
            <a:spAutoFit/>
          </a:bodyPr>
          <a:lstStyle/>
          <a:p>
            <a:pPr marL="12700" marR="5080">
              <a:lnSpc>
                <a:spcPct val="107100"/>
              </a:lnSpc>
              <a:spcBef>
                <a:spcPts val="100"/>
              </a:spcBef>
            </a:pPr>
            <a:r>
              <a:rPr sz="700" spc="-30" dirty="0">
                <a:solidFill>
                  <a:srgbClr val="231F20"/>
                </a:solidFill>
                <a:latin typeface="Century Gothic"/>
                <a:cs typeface="Century Gothic"/>
              </a:rPr>
              <a:t>—: </a:t>
            </a:r>
            <a:r>
              <a:rPr sz="700" spc="-25" dirty="0">
                <a:solidFill>
                  <a:srgbClr val="231F20"/>
                </a:solidFill>
                <a:latin typeface="Century Gothic"/>
                <a:cs typeface="Century Gothic"/>
              </a:rPr>
              <a:t>No </a:t>
            </a:r>
            <a:r>
              <a:rPr sz="700" spc="-30" dirty="0">
                <a:solidFill>
                  <a:srgbClr val="231F20"/>
                </a:solidFill>
                <a:latin typeface="Century Gothic"/>
                <a:cs typeface="Century Gothic"/>
              </a:rPr>
              <a:t>reported </a:t>
            </a:r>
            <a:r>
              <a:rPr sz="700" spc="-35" dirty="0">
                <a:solidFill>
                  <a:srgbClr val="231F20"/>
                </a:solidFill>
                <a:latin typeface="Century Gothic"/>
                <a:cs typeface="Century Gothic"/>
              </a:rPr>
              <a:t>cases.  </a:t>
            </a:r>
            <a:r>
              <a:rPr sz="700" spc="-10" dirty="0">
                <a:solidFill>
                  <a:srgbClr val="231F20"/>
                </a:solidFill>
                <a:latin typeface="Century Gothic"/>
                <a:cs typeface="Century Gothic"/>
              </a:rPr>
              <a:t>The </a:t>
            </a:r>
            <a:r>
              <a:rPr sz="700" spc="-20" dirty="0">
                <a:solidFill>
                  <a:srgbClr val="231F20"/>
                </a:solidFill>
                <a:latin typeface="Century Gothic"/>
                <a:cs typeface="Century Gothic"/>
              </a:rPr>
              <a:t>reporting </a:t>
            </a:r>
            <a:r>
              <a:rPr sz="700" spc="-10" dirty="0">
                <a:solidFill>
                  <a:srgbClr val="231F20"/>
                </a:solidFill>
                <a:latin typeface="Century Gothic"/>
                <a:cs typeface="Century Gothic"/>
              </a:rPr>
              <a:t>jurisdiction  </a:t>
            </a:r>
            <a:r>
              <a:rPr sz="700" spc="-25" dirty="0">
                <a:solidFill>
                  <a:srgbClr val="231F20"/>
                </a:solidFill>
                <a:latin typeface="Century Gothic"/>
                <a:cs typeface="Century Gothic"/>
              </a:rPr>
              <a:t>did not </a:t>
            </a:r>
            <a:r>
              <a:rPr sz="700" spc="-5" dirty="0">
                <a:solidFill>
                  <a:srgbClr val="231F20"/>
                </a:solidFill>
                <a:latin typeface="Century Gothic"/>
                <a:cs typeface="Century Gothic"/>
              </a:rPr>
              <a:t>submit </a:t>
            </a:r>
            <a:r>
              <a:rPr sz="700" spc="-40" dirty="0">
                <a:solidFill>
                  <a:srgbClr val="231F20"/>
                </a:solidFill>
                <a:latin typeface="Century Gothic"/>
                <a:cs typeface="Century Gothic"/>
              </a:rPr>
              <a:t>any</a:t>
            </a:r>
            <a:r>
              <a:rPr sz="700" spc="-155" dirty="0">
                <a:solidFill>
                  <a:srgbClr val="231F20"/>
                </a:solidFill>
                <a:latin typeface="Century Gothic"/>
                <a:cs typeface="Century Gothic"/>
              </a:rPr>
              <a:t> </a:t>
            </a:r>
            <a:r>
              <a:rPr sz="700" spc="-30" dirty="0">
                <a:solidFill>
                  <a:srgbClr val="231F20"/>
                </a:solidFill>
                <a:latin typeface="Century Gothic"/>
                <a:cs typeface="Century Gothic"/>
              </a:rPr>
              <a:t>cases  </a:t>
            </a:r>
            <a:r>
              <a:rPr sz="700" spc="-15" dirty="0">
                <a:solidFill>
                  <a:srgbClr val="231F20"/>
                </a:solidFill>
                <a:latin typeface="Century Gothic"/>
                <a:cs typeface="Century Gothic"/>
              </a:rPr>
              <a:t>to</a:t>
            </a:r>
            <a:r>
              <a:rPr sz="700" spc="-35" dirty="0">
                <a:solidFill>
                  <a:srgbClr val="231F20"/>
                </a:solidFill>
                <a:latin typeface="Century Gothic"/>
                <a:cs typeface="Century Gothic"/>
              </a:rPr>
              <a:t> </a:t>
            </a:r>
            <a:r>
              <a:rPr sz="700" spc="-95" dirty="0">
                <a:solidFill>
                  <a:srgbClr val="231F20"/>
                </a:solidFill>
                <a:latin typeface="Century Gothic"/>
                <a:cs typeface="Century Gothic"/>
              </a:rPr>
              <a:t>CDC.</a:t>
            </a:r>
            <a:endParaRPr sz="700">
              <a:latin typeface="Century Gothic"/>
              <a:cs typeface="Century Gothic"/>
            </a:endParaRPr>
          </a:p>
        </p:txBody>
      </p:sp>
      <p:sp>
        <p:nvSpPr>
          <p:cNvPr id="8" name="object 8"/>
          <p:cNvSpPr txBox="1"/>
          <p:nvPr/>
        </p:nvSpPr>
        <p:spPr>
          <a:xfrm>
            <a:off x="5102805" y="9347031"/>
            <a:ext cx="1745614" cy="548640"/>
          </a:xfrm>
          <a:prstGeom prst="rect">
            <a:avLst/>
          </a:prstGeom>
        </p:spPr>
        <p:txBody>
          <a:bodyPr vert="horz" wrap="square" lIns="0" tIns="12700" rIns="0" bIns="0" rtlCol="0">
            <a:spAutoFit/>
          </a:bodyPr>
          <a:lstStyle/>
          <a:p>
            <a:pPr marL="12700" marR="5080">
              <a:lnSpc>
                <a:spcPct val="107100"/>
              </a:lnSpc>
              <a:spcBef>
                <a:spcPts val="100"/>
              </a:spcBef>
            </a:pPr>
            <a:r>
              <a:rPr sz="700" spc="-15" dirty="0">
                <a:solidFill>
                  <a:srgbClr val="231F20"/>
                </a:solidFill>
                <a:latin typeface="Century Gothic"/>
                <a:cs typeface="Century Gothic"/>
              </a:rPr>
              <a:t>N:</a:t>
            </a:r>
            <a:r>
              <a:rPr sz="700" spc="-45" dirty="0">
                <a:solidFill>
                  <a:srgbClr val="231F20"/>
                </a:solidFill>
                <a:latin typeface="Century Gothic"/>
                <a:cs typeface="Century Gothic"/>
              </a:rPr>
              <a:t> </a:t>
            </a:r>
            <a:r>
              <a:rPr sz="700" spc="-20" dirty="0">
                <a:solidFill>
                  <a:srgbClr val="231F20"/>
                </a:solidFill>
                <a:latin typeface="Century Gothic"/>
                <a:cs typeface="Century Gothic"/>
              </a:rPr>
              <a:t>Not</a:t>
            </a:r>
            <a:r>
              <a:rPr sz="700" spc="-25" dirty="0">
                <a:solidFill>
                  <a:srgbClr val="231F20"/>
                </a:solidFill>
                <a:latin typeface="Century Gothic"/>
                <a:cs typeface="Century Gothic"/>
              </a:rPr>
              <a:t> </a:t>
            </a:r>
            <a:r>
              <a:rPr sz="700" spc="-30" dirty="0">
                <a:solidFill>
                  <a:srgbClr val="231F20"/>
                </a:solidFill>
                <a:latin typeface="Century Gothic"/>
                <a:cs typeface="Century Gothic"/>
              </a:rPr>
              <a:t>reportable.</a:t>
            </a:r>
            <a:r>
              <a:rPr sz="700" spc="-95" dirty="0">
                <a:solidFill>
                  <a:srgbClr val="231F20"/>
                </a:solidFill>
                <a:latin typeface="Century Gothic"/>
                <a:cs typeface="Century Gothic"/>
              </a:rPr>
              <a:t> </a:t>
            </a:r>
            <a:r>
              <a:rPr sz="700" spc="-10" dirty="0">
                <a:solidFill>
                  <a:srgbClr val="231F20"/>
                </a:solidFill>
                <a:latin typeface="Century Gothic"/>
                <a:cs typeface="Century Gothic"/>
              </a:rPr>
              <a:t>The</a:t>
            </a:r>
            <a:r>
              <a:rPr sz="700" spc="25" dirty="0">
                <a:solidFill>
                  <a:srgbClr val="231F20"/>
                </a:solidFill>
                <a:latin typeface="Century Gothic"/>
                <a:cs typeface="Century Gothic"/>
              </a:rPr>
              <a:t> </a:t>
            </a:r>
            <a:r>
              <a:rPr sz="700" spc="-25" dirty="0">
                <a:solidFill>
                  <a:srgbClr val="231F20"/>
                </a:solidFill>
                <a:latin typeface="Century Gothic"/>
                <a:cs typeface="Century Gothic"/>
              </a:rPr>
              <a:t>disease</a:t>
            </a:r>
            <a:r>
              <a:rPr sz="700" spc="-75" dirty="0">
                <a:solidFill>
                  <a:srgbClr val="231F20"/>
                </a:solidFill>
                <a:latin typeface="Century Gothic"/>
                <a:cs typeface="Century Gothic"/>
              </a:rPr>
              <a:t> </a:t>
            </a:r>
            <a:r>
              <a:rPr sz="700" dirty="0">
                <a:solidFill>
                  <a:srgbClr val="231F20"/>
                </a:solidFill>
                <a:latin typeface="Century Gothic"/>
                <a:cs typeface="Century Gothic"/>
              </a:rPr>
              <a:t>or</a:t>
            </a:r>
            <a:r>
              <a:rPr sz="700" spc="-40" dirty="0">
                <a:solidFill>
                  <a:srgbClr val="231F20"/>
                </a:solidFill>
                <a:latin typeface="Century Gothic"/>
                <a:cs typeface="Century Gothic"/>
              </a:rPr>
              <a:t> </a:t>
            </a:r>
            <a:r>
              <a:rPr sz="700" spc="-30" dirty="0">
                <a:solidFill>
                  <a:srgbClr val="231F20"/>
                </a:solidFill>
                <a:latin typeface="Century Gothic"/>
                <a:cs typeface="Century Gothic"/>
              </a:rPr>
              <a:t>condition  </a:t>
            </a:r>
            <a:r>
              <a:rPr sz="700" spc="-20" dirty="0">
                <a:solidFill>
                  <a:srgbClr val="231F20"/>
                </a:solidFill>
                <a:latin typeface="Century Gothic"/>
                <a:cs typeface="Century Gothic"/>
              </a:rPr>
              <a:t>was </a:t>
            </a:r>
            <a:r>
              <a:rPr sz="700" spc="-25" dirty="0">
                <a:solidFill>
                  <a:srgbClr val="231F20"/>
                </a:solidFill>
                <a:latin typeface="Century Gothic"/>
                <a:cs typeface="Century Gothic"/>
              </a:rPr>
              <a:t>not reportable by </a:t>
            </a:r>
            <a:r>
              <a:rPr sz="700" spc="-40" dirty="0">
                <a:solidFill>
                  <a:srgbClr val="231F20"/>
                </a:solidFill>
                <a:latin typeface="Century Gothic"/>
                <a:cs typeface="Century Gothic"/>
              </a:rPr>
              <a:t>law, </a:t>
            </a:r>
            <a:r>
              <a:rPr sz="700" spc="-20" dirty="0">
                <a:solidFill>
                  <a:srgbClr val="231F20"/>
                </a:solidFill>
                <a:latin typeface="Century Gothic"/>
                <a:cs typeface="Century Gothic"/>
              </a:rPr>
              <a:t>statute, </a:t>
            </a:r>
            <a:r>
              <a:rPr sz="700" dirty="0">
                <a:solidFill>
                  <a:srgbClr val="231F20"/>
                </a:solidFill>
                <a:latin typeface="Century Gothic"/>
                <a:cs typeface="Century Gothic"/>
              </a:rPr>
              <a:t>or  </a:t>
            </a:r>
            <a:r>
              <a:rPr sz="700" spc="-30" dirty="0">
                <a:solidFill>
                  <a:srgbClr val="231F20"/>
                </a:solidFill>
                <a:latin typeface="Century Gothic"/>
                <a:cs typeface="Century Gothic"/>
              </a:rPr>
              <a:t>regulation </a:t>
            </a:r>
            <a:r>
              <a:rPr sz="700" spc="-10" dirty="0">
                <a:solidFill>
                  <a:srgbClr val="231F20"/>
                </a:solidFill>
                <a:latin typeface="Century Gothic"/>
                <a:cs typeface="Century Gothic"/>
              </a:rPr>
              <a:t>in </a:t>
            </a:r>
            <a:r>
              <a:rPr sz="700" spc="-25" dirty="0">
                <a:solidFill>
                  <a:srgbClr val="231F20"/>
                </a:solidFill>
                <a:latin typeface="Century Gothic"/>
                <a:cs typeface="Century Gothic"/>
              </a:rPr>
              <a:t>the </a:t>
            </a:r>
            <a:r>
              <a:rPr sz="700" spc="-20" dirty="0">
                <a:solidFill>
                  <a:srgbClr val="231F20"/>
                </a:solidFill>
                <a:latin typeface="Century Gothic"/>
                <a:cs typeface="Century Gothic"/>
              </a:rPr>
              <a:t>reporting </a:t>
            </a:r>
            <a:r>
              <a:rPr sz="700" spc="-10" dirty="0">
                <a:solidFill>
                  <a:srgbClr val="231F20"/>
                </a:solidFill>
                <a:latin typeface="Century Gothic"/>
                <a:cs typeface="Century Gothic"/>
              </a:rPr>
              <a:t>jurisdiction.</a:t>
            </a:r>
            <a:endParaRPr sz="700">
              <a:latin typeface="Century Gothic"/>
              <a:cs typeface="Century Gothic"/>
            </a:endParaRPr>
          </a:p>
          <a:p>
            <a:pPr marL="12700">
              <a:lnSpc>
                <a:spcPct val="100000"/>
              </a:lnSpc>
              <a:spcBef>
                <a:spcPts val="575"/>
              </a:spcBef>
            </a:pPr>
            <a:r>
              <a:rPr sz="700" spc="-10" dirty="0">
                <a:solidFill>
                  <a:srgbClr val="231F20"/>
                </a:solidFill>
                <a:latin typeface="Century Gothic"/>
                <a:cs typeface="Century Gothic"/>
              </a:rPr>
              <a:t>U: </a:t>
            </a:r>
            <a:r>
              <a:rPr sz="700" spc="-40" dirty="0">
                <a:solidFill>
                  <a:srgbClr val="231F20"/>
                </a:solidFill>
                <a:latin typeface="Century Gothic"/>
                <a:cs typeface="Century Gothic"/>
              </a:rPr>
              <a:t>Unavailable. </a:t>
            </a:r>
            <a:r>
              <a:rPr sz="700" spc="-10" dirty="0">
                <a:solidFill>
                  <a:srgbClr val="231F20"/>
                </a:solidFill>
                <a:latin typeface="Century Gothic"/>
                <a:cs typeface="Century Gothic"/>
              </a:rPr>
              <a:t>The </a:t>
            </a:r>
            <a:r>
              <a:rPr sz="700" spc="-35" dirty="0">
                <a:solidFill>
                  <a:srgbClr val="231F20"/>
                </a:solidFill>
                <a:latin typeface="Century Gothic"/>
                <a:cs typeface="Century Gothic"/>
              </a:rPr>
              <a:t>datawere</a:t>
            </a:r>
            <a:r>
              <a:rPr sz="700" spc="-80" dirty="0">
                <a:solidFill>
                  <a:srgbClr val="231F20"/>
                </a:solidFill>
                <a:latin typeface="Century Gothic"/>
                <a:cs typeface="Century Gothic"/>
              </a:rPr>
              <a:t> </a:t>
            </a:r>
            <a:r>
              <a:rPr sz="700" spc="-50" dirty="0">
                <a:solidFill>
                  <a:srgbClr val="231F20"/>
                </a:solidFill>
                <a:latin typeface="Century Gothic"/>
                <a:cs typeface="Century Gothic"/>
              </a:rPr>
              <a:t>unavailable.</a:t>
            </a:r>
            <a:endParaRPr sz="700">
              <a:latin typeface="Century Gothic"/>
              <a:cs typeface="Century Gothic"/>
            </a:endParaRPr>
          </a:p>
        </p:txBody>
      </p:sp>
      <p:sp>
        <p:nvSpPr>
          <p:cNvPr id="9" name="object 9"/>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10" name="object 10"/>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11" name="object 11"/>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12" name="object 12"/>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3" name="object 13"/>
          <p:cNvSpPr/>
          <p:nvPr/>
        </p:nvSpPr>
        <p:spPr>
          <a:xfrm>
            <a:off x="5397865" y="321417"/>
            <a:ext cx="210159" cy="254381"/>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5" name="object 15"/>
          <p:cNvSpPr txBox="1"/>
          <p:nvPr/>
        </p:nvSpPr>
        <p:spPr>
          <a:xfrm>
            <a:off x="443991" y="264210"/>
            <a:ext cx="6797675" cy="968375"/>
          </a:xfrm>
          <a:prstGeom prst="rect">
            <a:avLst/>
          </a:prstGeom>
        </p:spPr>
        <p:txBody>
          <a:bodyPr vert="horz" wrap="square" lIns="0" tIns="13335" rIns="0" bIns="0" rtlCol="0">
            <a:spAutoFit/>
          </a:bodyPr>
          <a:lstStyle/>
          <a:p>
            <a:pPr marL="52324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52324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332740">
              <a:lnSpc>
                <a:spcPct val="107100"/>
              </a:lnSpc>
            </a:pPr>
            <a:r>
              <a:rPr sz="1400" b="1" spc="-60" dirty="0">
                <a:solidFill>
                  <a:srgbClr val="005E6D"/>
                </a:solidFill>
                <a:latin typeface="Lucida Sans"/>
                <a:cs typeface="Lucida Sans"/>
              </a:rPr>
              <a:t>Table</a:t>
            </a:r>
            <a:r>
              <a:rPr sz="1400" b="1" spc="-150" dirty="0">
                <a:solidFill>
                  <a:srgbClr val="005E6D"/>
                </a:solidFill>
                <a:latin typeface="Lucida Sans"/>
                <a:cs typeface="Lucida Sans"/>
              </a:rPr>
              <a:t> </a:t>
            </a:r>
            <a:r>
              <a:rPr sz="1400" b="1" spc="5" dirty="0">
                <a:solidFill>
                  <a:srgbClr val="005E6D"/>
                </a:solidFill>
                <a:latin typeface="Lucida Sans"/>
                <a:cs typeface="Lucida Sans"/>
              </a:rPr>
              <a:t>2.1.</a:t>
            </a:r>
            <a:r>
              <a:rPr sz="1400" b="1" spc="-60" dirty="0">
                <a:solidFill>
                  <a:srgbClr val="005E6D"/>
                </a:solidFill>
                <a:latin typeface="Lucida Sans"/>
                <a:cs typeface="Lucida Sans"/>
              </a:rPr>
              <a:t> </a:t>
            </a:r>
            <a:r>
              <a:rPr sz="1400" b="1" spc="-35" dirty="0">
                <a:solidFill>
                  <a:srgbClr val="8C2689"/>
                </a:solidFill>
                <a:latin typeface="Lucida Sans"/>
                <a:cs typeface="Lucida Sans"/>
              </a:rPr>
              <a:t>Number</a:t>
            </a:r>
            <a:r>
              <a:rPr sz="1400" b="1" spc="-130" dirty="0">
                <a:solidFill>
                  <a:srgbClr val="8C2689"/>
                </a:solidFill>
                <a:latin typeface="Lucida Sans"/>
                <a:cs typeface="Lucida Sans"/>
              </a:rPr>
              <a:t> </a:t>
            </a:r>
            <a:r>
              <a:rPr sz="1400" b="1" spc="-30" dirty="0">
                <a:solidFill>
                  <a:srgbClr val="8C2689"/>
                </a:solidFill>
                <a:latin typeface="Lucida Sans"/>
                <a:cs typeface="Lucida Sans"/>
              </a:rPr>
              <a:t>and</a:t>
            </a:r>
            <a:r>
              <a:rPr sz="1400" b="1" spc="-90" dirty="0">
                <a:solidFill>
                  <a:srgbClr val="8C2689"/>
                </a:solidFill>
                <a:latin typeface="Lucida Sans"/>
                <a:cs typeface="Lucida Sans"/>
              </a:rPr>
              <a:t> </a:t>
            </a:r>
            <a:r>
              <a:rPr sz="1400" b="1" spc="-25" dirty="0">
                <a:solidFill>
                  <a:srgbClr val="8C2689"/>
                </a:solidFill>
                <a:latin typeface="Lucida Sans"/>
                <a:cs typeface="Lucida Sans"/>
              </a:rPr>
              <a:t>rates*</a:t>
            </a:r>
            <a:r>
              <a:rPr sz="1400" b="1" spc="-114" dirty="0">
                <a:solidFill>
                  <a:srgbClr val="8C2689"/>
                </a:solidFill>
                <a:latin typeface="Lucida Sans"/>
                <a:cs typeface="Lucida Sans"/>
              </a:rPr>
              <a:t> </a:t>
            </a:r>
            <a:r>
              <a:rPr sz="1400" b="1" spc="-15" dirty="0">
                <a:solidFill>
                  <a:srgbClr val="8C2689"/>
                </a:solidFill>
                <a:latin typeface="Lucida Sans"/>
                <a:cs typeface="Lucida Sans"/>
              </a:rPr>
              <a:t>of</a:t>
            </a:r>
            <a:r>
              <a:rPr sz="1400" b="1" spc="-120" dirty="0">
                <a:solidFill>
                  <a:srgbClr val="8C2689"/>
                </a:solidFill>
                <a:latin typeface="Lucida Sans"/>
                <a:cs typeface="Lucida Sans"/>
              </a:rPr>
              <a:t> </a:t>
            </a:r>
            <a:r>
              <a:rPr sz="1400" b="1" spc="-15" dirty="0">
                <a:solidFill>
                  <a:srgbClr val="8C2689"/>
                </a:solidFill>
                <a:latin typeface="Lucida Sans"/>
                <a:cs typeface="Lucida Sans"/>
              </a:rPr>
              <a:t>reported</a:t>
            </a:r>
            <a:r>
              <a:rPr sz="1400" b="1" spc="-95" dirty="0">
                <a:solidFill>
                  <a:srgbClr val="8C2689"/>
                </a:solidFill>
                <a:latin typeface="Lucida Sans"/>
                <a:cs typeface="Lucida Sans"/>
              </a:rPr>
              <a:t> </a:t>
            </a:r>
            <a:r>
              <a:rPr sz="1400" b="1" spc="-80" dirty="0">
                <a:solidFill>
                  <a:srgbClr val="8C2689"/>
                </a:solidFill>
                <a:latin typeface="Lucida Sans"/>
                <a:cs typeface="Lucida Sans"/>
              </a:rPr>
              <a:t>cases†</a:t>
            </a:r>
            <a:r>
              <a:rPr sz="1400" b="1" spc="-90" dirty="0">
                <a:solidFill>
                  <a:srgbClr val="8C2689"/>
                </a:solidFill>
                <a:latin typeface="Lucida Sans"/>
                <a:cs typeface="Lucida Sans"/>
              </a:rPr>
              <a:t> </a:t>
            </a:r>
            <a:r>
              <a:rPr sz="1400" b="1" spc="-15" dirty="0">
                <a:solidFill>
                  <a:srgbClr val="8C2689"/>
                </a:solidFill>
                <a:latin typeface="Lucida Sans"/>
                <a:cs typeface="Lucida Sans"/>
              </a:rPr>
              <a:t>of</a:t>
            </a:r>
            <a:r>
              <a:rPr sz="1400" b="1" spc="-120" dirty="0">
                <a:solidFill>
                  <a:srgbClr val="8C2689"/>
                </a:solidFill>
                <a:latin typeface="Lucida Sans"/>
                <a:cs typeface="Lucida Sans"/>
              </a:rPr>
              <a:t> </a:t>
            </a:r>
            <a:r>
              <a:rPr sz="1400" b="1" dirty="0">
                <a:solidFill>
                  <a:srgbClr val="8C2689"/>
                </a:solidFill>
                <a:latin typeface="Lucida Sans"/>
                <a:cs typeface="Lucida Sans"/>
              </a:rPr>
              <a:t>acute</a:t>
            </a:r>
            <a:r>
              <a:rPr sz="1400" b="1" spc="-80"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30" dirty="0">
                <a:solidFill>
                  <a:srgbClr val="8C2689"/>
                </a:solidFill>
                <a:latin typeface="Lucida Sans"/>
                <a:cs typeface="Lucida Sans"/>
              </a:rPr>
              <a:t> </a:t>
            </a:r>
            <a:r>
              <a:rPr sz="1400" b="1" dirty="0">
                <a:solidFill>
                  <a:srgbClr val="8C2689"/>
                </a:solidFill>
                <a:latin typeface="Lucida Sans"/>
                <a:cs typeface="Lucida Sans"/>
              </a:rPr>
              <a:t>B</a:t>
            </a:r>
            <a:r>
              <a:rPr sz="1400" b="1" spc="-20" dirty="0">
                <a:solidFill>
                  <a:srgbClr val="8C2689"/>
                </a:solidFill>
                <a:latin typeface="Lucida Sans"/>
                <a:cs typeface="Lucida Sans"/>
              </a:rPr>
              <a:t> </a:t>
            </a:r>
            <a:r>
              <a:rPr sz="1400" b="1" spc="-35" dirty="0">
                <a:solidFill>
                  <a:srgbClr val="8C2689"/>
                </a:solidFill>
                <a:latin typeface="Lucida Sans"/>
                <a:cs typeface="Lucida Sans"/>
              </a:rPr>
              <a:t>virus  </a:t>
            </a:r>
            <a:r>
              <a:rPr sz="1400" b="1" spc="-5" dirty="0">
                <a:solidFill>
                  <a:srgbClr val="8C2689"/>
                </a:solidFill>
                <a:latin typeface="Lucida Sans"/>
                <a:cs typeface="Lucida Sans"/>
              </a:rPr>
              <a:t>infection,</a:t>
            </a:r>
            <a:r>
              <a:rPr sz="1400" b="1" spc="-125" dirty="0">
                <a:solidFill>
                  <a:srgbClr val="8C2689"/>
                </a:solidFill>
                <a:latin typeface="Lucida Sans"/>
                <a:cs typeface="Lucida Sans"/>
              </a:rPr>
              <a:t> </a:t>
            </a:r>
            <a:r>
              <a:rPr sz="1400" b="1" spc="-20" dirty="0">
                <a:solidFill>
                  <a:srgbClr val="8C2689"/>
                </a:solidFill>
                <a:latin typeface="Lucida Sans"/>
                <a:cs typeface="Lucida Sans"/>
              </a:rPr>
              <a:t>by</a:t>
            </a:r>
            <a:r>
              <a:rPr sz="1400" b="1" spc="-130" dirty="0">
                <a:solidFill>
                  <a:srgbClr val="8C2689"/>
                </a:solidFill>
                <a:latin typeface="Lucida Sans"/>
                <a:cs typeface="Lucida Sans"/>
              </a:rPr>
              <a:t> </a:t>
            </a:r>
            <a:r>
              <a:rPr sz="1400" b="1" spc="5" dirty="0">
                <a:solidFill>
                  <a:srgbClr val="8C2689"/>
                </a:solidFill>
                <a:latin typeface="Lucida Sans"/>
                <a:cs typeface="Lucida Sans"/>
              </a:rPr>
              <a:t>state</a:t>
            </a:r>
            <a:r>
              <a:rPr sz="1400" b="1" spc="-110" dirty="0">
                <a:solidFill>
                  <a:srgbClr val="8C2689"/>
                </a:solidFill>
                <a:latin typeface="Lucida Sans"/>
                <a:cs typeface="Lucida Sans"/>
              </a:rPr>
              <a:t> </a:t>
            </a:r>
            <a:r>
              <a:rPr sz="1400" b="1" spc="-15" dirty="0">
                <a:solidFill>
                  <a:srgbClr val="8C2689"/>
                </a:solidFill>
                <a:latin typeface="Lucida Sans"/>
                <a:cs typeface="Lucida Sans"/>
              </a:rPr>
              <a:t>or</a:t>
            </a:r>
            <a:r>
              <a:rPr sz="1400" b="1" spc="-140" dirty="0">
                <a:solidFill>
                  <a:srgbClr val="8C2689"/>
                </a:solidFill>
                <a:latin typeface="Lucida Sans"/>
                <a:cs typeface="Lucida Sans"/>
              </a:rPr>
              <a:t> </a:t>
            </a:r>
            <a:r>
              <a:rPr sz="1400" b="1" spc="-30" dirty="0">
                <a:solidFill>
                  <a:srgbClr val="8C2689"/>
                </a:solidFill>
                <a:latin typeface="Lucida Sans"/>
                <a:cs typeface="Lucida Sans"/>
              </a:rPr>
              <a:t>jurisdiction</a:t>
            </a:r>
            <a:r>
              <a:rPr sz="1400" b="1" spc="-75" dirty="0">
                <a:solidFill>
                  <a:srgbClr val="8C2689"/>
                </a:solidFill>
                <a:latin typeface="Lucida Sans"/>
                <a:cs typeface="Lucida Sans"/>
              </a:rPr>
              <a:t> </a:t>
            </a:r>
            <a:r>
              <a:rPr sz="1400" b="1" dirty="0">
                <a:solidFill>
                  <a:srgbClr val="8C2689"/>
                </a:solidFill>
                <a:latin typeface="Lucida Sans"/>
                <a:cs typeface="Lucida Sans"/>
              </a:rPr>
              <a:t>—</a:t>
            </a:r>
            <a:r>
              <a:rPr sz="1400" b="1" spc="-150" dirty="0">
                <a:solidFill>
                  <a:srgbClr val="8C2689"/>
                </a:solidFill>
                <a:latin typeface="Lucida Sans"/>
                <a:cs typeface="Lucida Sans"/>
              </a:rPr>
              <a:t> </a:t>
            </a:r>
            <a:r>
              <a:rPr sz="1400" b="1" spc="-10" dirty="0">
                <a:solidFill>
                  <a:srgbClr val="8C2689"/>
                </a:solidFill>
                <a:latin typeface="Lucida Sans"/>
                <a:cs typeface="Lucida Sans"/>
              </a:rPr>
              <a:t>United</a:t>
            </a:r>
            <a:r>
              <a:rPr sz="1400" b="1" spc="-145" dirty="0">
                <a:solidFill>
                  <a:srgbClr val="8C2689"/>
                </a:solidFill>
                <a:latin typeface="Lucida Sans"/>
                <a:cs typeface="Lucida Sans"/>
              </a:rPr>
              <a:t> </a:t>
            </a:r>
            <a:r>
              <a:rPr sz="1400" b="1" spc="25" dirty="0">
                <a:solidFill>
                  <a:srgbClr val="8C2689"/>
                </a:solidFill>
                <a:latin typeface="Lucida Sans"/>
                <a:cs typeface="Lucida Sans"/>
              </a:rPr>
              <a:t>States,</a:t>
            </a:r>
            <a:r>
              <a:rPr sz="1400" b="1" spc="-75" dirty="0">
                <a:solidFill>
                  <a:srgbClr val="8C2689"/>
                </a:solidFill>
                <a:latin typeface="Lucida Sans"/>
                <a:cs typeface="Lucida Sans"/>
              </a:rPr>
              <a:t> </a:t>
            </a:r>
            <a:r>
              <a:rPr sz="1400" b="1" spc="-10" dirty="0">
                <a:solidFill>
                  <a:srgbClr val="8C2689"/>
                </a:solidFill>
                <a:latin typeface="Lucida Sans"/>
                <a:cs typeface="Lucida Sans"/>
              </a:rPr>
              <a:t>2015–2019</a:t>
            </a:r>
            <a:endParaRPr sz="1400">
              <a:latin typeface="Lucida Sans"/>
              <a:cs typeface="Lucid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1322831"/>
            <a:ext cx="6967727" cy="7357871"/>
          </a:xfrm>
          <a:prstGeom prst="rect">
            <a:avLst/>
          </a:prstGeom>
          <a:blipFill>
            <a:blip r:embed="rId3" cstate="print"/>
            <a:stretch>
              <a:fillRect/>
            </a:stretch>
          </a:blipFill>
        </p:spPr>
        <p:txBody>
          <a:bodyPr wrap="square" lIns="0" tIns="0" rIns="0" bIns="0" rtlCol="0"/>
          <a:lstStyle/>
          <a:p>
            <a:endParaRPr/>
          </a:p>
        </p:txBody>
      </p:sp>
      <p:graphicFrame>
        <p:nvGraphicFramePr>
          <p:cNvPr id="3" name="object 3" descr="The number and rates of reported cases of acute hepatitis B by demographic characteristics (age, sex, race/ethnicity, urbanicity, and US Department of Health and Human Services regions) for 2015–2019. The first column lists the demographic characteristics. Each year has 2 columns of data; the first column displays the number of reported acute hepatitis B cases, and the second column displays the rates of reported acute hepatitis B cases for each demographic category by year during 2015–2019.   "/>
          <p:cNvGraphicFramePr>
            <a:graphicFrameLocks noGrp="1"/>
          </p:cNvGraphicFramePr>
          <p:nvPr>
            <p:extLst>
              <p:ext uri="{D42A27DB-BD31-4B8C-83A1-F6EECF244321}">
                <p14:modId xmlns:p14="http://schemas.microsoft.com/office/powerpoint/2010/main" val="997369056"/>
              </p:ext>
            </p:extLst>
          </p:nvPr>
        </p:nvGraphicFramePr>
        <p:xfrm>
          <a:off x="457200" y="1348739"/>
          <a:ext cx="6854825" cy="7242287"/>
        </p:xfrm>
        <a:graphic>
          <a:graphicData uri="http://schemas.openxmlformats.org/drawingml/2006/table">
            <a:tbl>
              <a:tblPr firstRow="1" bandRow="1">
                <a:tableStyleId>{2D5ABB26-0587-4C30-8999-92F81FD0307C}</a:tableStyleId>
              </a:tblPr>
              <a:tblGrid>
                <a:gridCol w="1450975">
                  <a:extLst>
                    <a:ext uri="{9D8B030D-6E8A-4147-A177-3AD203B41FA5}">
                      <a16:colId xmlns:a16="http://schemas.microsoft.com/office/drawing/2014/main" val="20000"/>
                    </a:ext>
                  </a:extLst>
                </a:gridCol>
                <a:gridCol w="540385">
                  <a:extLst>
                    <a:ext uri="{9D8B030D-6E8A-4147-A177-3AD203B41FA5}">
                      <a16:colId xmlns:a16="http://schemas.microsoft.com/office/drawing/2014/main" val="20001"/>
                    </a:ext>
                  </a:extLst>
                </a:gridCol>
                <a:gridCol w="540385">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gridCol w="540385">
                  <a:extLst>
                    <a:ext uri="{9D8B030D-6E8A-4147-A177-3AD203B41FA5}">
                      <a16:colId xmlns:a16="http://schemas.microsoft.com/office/drawing/2014/main" val="20004"/>
                    </a:ext>
                  </a:extLst>
                </a:gridCol>
                <a:gridCol w="540385">
                  <a:extLst>
                    <a:ext uri="{9D8B030D-6E8A-4147-A177-3AD203B41FA5}">
                      <a16:colId xmlns:a16="http://schemas.microsoft.com/office/drawing/2014/main" val="20005"/>
                    </a:ext>
                  </a:extLst>
                </a:gridCol>
                <a:gridCol w="540385">
                  <a:extLst>
                    <a:ext uri="{9D8B030D-6E8A-4147-A177-3AD203B41FA5}">
                      <a16:colId xmlns:a16="http://schemas.microsoft.com/office/drawing/2014/main" val="20006"/>
                    </a:ext>
                  </a:extLst>
                </a:gridCol>
                <a:gridCol w="540385">
                  <a:extLst>
                    <a:ext uri="{9D8B030D-6E8A-4147-A177-3AD203B41FA5}">
                      <a16:colId xmlns:a16="http://schemas.microsoft.com/office/drawing/2014/main" val="20007"/>
                    </a:ext>
                  </a:extLst>
                </a:gridCol>
                <a:gridCol w="540385">
                  <a:extLst>
                    <a:ext uri="{9D8B030D-6E8A-4147-A177-3AD203B41FA5}">
                      <a16:colId xmlns:a16="http://schemas.microsoft.com/office/drawing/2014/main" val="20008"/>
                    </a:ext>
                  </a:extLst>
                </a:gridCol>
                <a:gridCol w="540385">
                  <a:extLst>
                    <a:ext uri="{9D8B030D-6E8A-4147-A177-3AD203B41FA5}">
                      <a16:colId xmlns:a16="http://schemas.microsoft.com/office/drawing/2014/main" val="20009"/>
                    </a:ext>
                  </a:extLst>
                </a:gridCol>
                <a:gridCol w="540385">
                  <a:extLst>
                    <a:ext uri="{9D8B030D-6E8A-4147-A177-3AD203B41FA5}">
                      <a16:colId xmlns:a16="http://schemas.microsoft.com/office/drawing/2014/main" val="20010"/>
                    </a:ext>
                  </a:extLst>
                </a:gridCol>
              </a:tblGrid>
              <a:tr h="219670">
                <a:tc rowSpan="2">
                  <a:txBody>
                    <a:bodyPr/>
                    <a:lstStyle/>
                    <a:p>
                      <a:pPr>
                        <a:lnSpc>
                          <a:spcPct val="100000"/>
                        </a:lnSpc>
                        <a:spcBef>
                          <a:spcPts val="10"/>
                        </a:spcBef>
                      </a:pPr>
                      <a:endParaRPr sz="1100">
                        <a:latin typeface="Times New Roman"/>
                        <a:cs typeface="Times New Roman"/>
                      </a:endParaRPr>
                    </a:p>
                    <a:p>
                      <a:pPr marL="332105">
                        <a:lnSpc>
                          <a:spcPct val="100000"/>
                        </a:lnSpc>
                      </a:pPr>
                      <a:r>
                        <a:rPr sz="800" b="1" spc="-5" dirty="0">
                          <a:solidFill>
                            <a:srgbClr val="FFFFFF"/>
                          </a:solidFill>
                          <a:latin typeface="Lucida Sans"/>
                          <a:cs typeface="Lucida Sans"/>
                        </a:rPr>
                        <a:t>Characteristics</a:t>
                      </a:r>
                      <a:endParaRPr sz="800">
                        <a:latin typeface="Lucida Sans"/>
                        <a:cs typeface="Lucida Sans"/>
                      </a:endParaRPr>
                    </a:p>
                  </a:txBody>
                  <a:tcPr marL="0" marR="0" marT="1270" marB="0">
                    <a:lnR w="19050">
                      <a:solidFill>
                        <a:srgbClr val="FFFFFF"/>
                      </a:solidFill>
                      <a:prstDash val="solid"/>
                    </a:lnR>
                    <a:solidFill>
                      <a:srgbClr val="005E6D"/>
                    </a:solidFill>
                  </a:tcPr>
                </a:tc>
                <a:tc gridSpan="2">
                  <a:txBody>
                    <a:bodyPr/>
                    <a:lstStyle/>
                    <a:p>
                      <a:pPr marL="1905" algn="ctr">
                        <a:lnSpc>
                          <a:spcPct val="100000"/>
                        </a:lnSpc>
                        <a:spcBef>
                          <a:spcPts val="335"/>
                        </a:spcBef>
                      </a:pPr>
                      <a:r>
                        <a:rPr sz="800" b="1" spc="-10" dirty="0">
                          <a:solidFill>
                            <a:srgbClr val="FFFFFF"/>
                          </a:solidFill>
                          <a:latin typeface="Lucida Sans"/>
                          <a:cs typeface="Lucida Sans"/>
                        </a:rPr>
                        <a:t>2015</a:t>
                      </a:r>
                      <a:endParaRPr sz="800">
                        <a:latin typeface="Lucida Sans"/>
                        <a:cs typeface="Lucida Sans"/>
                      </a:endParaRPr>
                    </a:p>
                  </a:txBody>
                  <a:tcPr marL="0" marR="0" marT="4254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ct val="100000"/>
                        </a:lnSpc>
                        <a:spcBef>
                          <a:spcPts val="335"/>
                        </a:spcBef>
                      </a:pPr>
                      <a:r>
                        <a:rPr sz="800" b="1" spc="-10" dirty="0">
                          <a:solidFill>
                            <a:srgbClr val="FFFFFF"/>
                          </a:solidFill>
                          <a:latin typeface="Lucida Sans"/>
                          <a:cs typeface="Lucida Sans"/>
                        </a:rPr>
                        <a:t>2016</a:t>
                      </a:r>
                      <a:endParaRPr sz="800">
                        <a:latin typeface="Lucida Sans"/>
                        <a:cs typeface="Lucida Sans"/>
                      </a:endParaRPr>
                    </a:p>
                  </a:txBody>
                  <a:tcPr marL="0" marR="0" marT="4254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ct val="100000"/>
                        </a:lnSpc>
                        <a:spcBef>
                          <a:spcPts val="335"/>
                        </a:spcBef>
                      </a:pPr>
                      <a:r>
                        <a:rPr sz="800" b="1" spc="-10" dirty="0">
                          <a:solidFill>
                            <a:srgbClr val="FFFFFF"/>
                          </a:solidFill>
                          <a:latin typeface="Lucida Sans"/>
                          <a:cs typeface="Lucida Sans"/>
                        </a:rPr>
                        <a:t>2017</a:t>
                      </a:r>
                      <a:endParaRPr sz="800">
                        <a:latin typeface="Lucida Sans"/>
                        <a:cs typeface="Lucida Sans"/>
                      </a:endParaRPr>
                    </a:p>
                  </a:txBody>
                  <a:tcPr marL="0" marR="0" marT="4254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ct val="100000"/>
                        </a:lnSpc>
                        <a:spcBef>
                          <a:spcPts val="335"/>
                        </a:spcBef>
                      </a:pPr>
                      <a:r>
                        <a:rPr sz="800" b="1" spc="-10" dirty="0">
                          <a:solidFill>
                            <a:srgbClr val="FFFFFF"/>
                          </a:solidFill>
                          <a:latin typeface="Lucida Sans"/>
                          <a:cs typeface="Lucida Sans"/>
                        </a:rPr>
                        <a:t>2018</a:t>
                      </a:r>
                      <a:endParaRPr sz="800">
                        <a:latin typeface="Lucida Sans"/>
                        <a:cs typeface="Lucida Sans"/>
                      </a:endParaRPr>
                    </a:p>
                  </a:txBody>
                  <a:tcPr marL="0" marR="0" marT="4254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marL="8255" algn="ctr">
                        <a:lnSpc>
                          <a:spcPct val="100000"/>
                        </a:lnSpc>
                        <a:spcBef>
                          <a:spcPts val="335"/>
                        </a:spcBef>
                      </a:pPr>
                      <a:r>
                        <a:rPr sz="800" b="1" spc="-10" dirty="0">
                          <a:solidFill>
                            <a:srgbClr val="FFFFFF"/>
                          </a:solidFill>
                          <a:latin typeface="Lucida Sans"/>
                          <a:cs typeface="Lucida Sans"/>
                        </a:rPr>
                        <a:t>2019</a:t>
                      </a:r>
                      <a:endParaRPr sz="800">
                        <a:latin typeface="Lucida Sans"/>
                        <a:cs typeface="Lucida Sans"/>
                      </a:endParaRPr>
                    </a:p>
                  </a:txBody>
                  <a:tcPr marL="0" marR="0" marT="42545" marB="0">
                    <a:lnL w="19050">
                      <a:solidFill>
                        <a:srgbClr val="FFFFFF"/>
                      </a:solidFill>
                      <a:prstDash val="solid"/>
                    </a:lnL>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219736">
                <a:tc vMerge="1">
                  <a:txBody>
                    <a:bodyPr/>
                    <a:lstStyle/>
                    <a:p>
                      <a:endParaRPr/>
                    </a:p>
                  </a:txBody>
                  <a:tcPr marL="0" marR="0" marT="1270" marB="0">
                    <a:lnR w="19050">
                      <a:solidFill>
                        <a:srgbClr val="FFFFFF"/>
                      </a:solidFill>
                      <a:prstDash val="solid"/>
                    </a:lnR>
                    <a:solidFill>
                      <a:srgbClr val="005E6D"/>
                    </a:solidFill>
                  </a:tcPr>
                </a:tc>
                <a:tc>
                  <a:txBody>
                    <a:bodyPr/>
                    <a:lstStyle/>
                    <a:p>
                      <a:pPr marL="3175" algn="ctr">
                        <a:lnSpc>
                          <a:spcPct val="100000"/>
                        </a:lnSpc>
                        <a:spcBef>
                          <a:spcPts val="380"/>
                        </a:spcBef>
                      </a:pPr>
                      <a:r>
                        <a:rPr sz="800" b="1" spc="-5" dirty="0">
                          <a:solidFill>
                            <a:srgbClr val="FFFFFF"/>
                          </a:solidFill>
                          <a:latin typeface="Lucida Sans"/>
                          <a:cs typeface="Lucida Sans"/>
                        </a:rPr>
                        <a:t>No.</a:t>
                      </a:r>
                      <a:endParaRPr sz="800">
                        <a:latin typeface="Lucida Sans"/>
                        <a:cs typeface="Lucida Sans"/>
                      </a:endParaRPr>
                    </a:p>
                  </a:txBody>
                  <a:tcPr marL="0" marR="0" marT="4826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80"/>
                        </a:spcBef>
                      </a:pPr>
                      <a:r>
                        <a:rPr sz="800" b="1" dirty="0">
                          <a:solidFill>
                            <a:srgbClr val="FFFFFF"/>
                          </a:solidFill>
                          <a:latin typeface="Lucida Sans"/>
                          <a:cs typeface="Lucida Sans"/>
                        </a:rPr>
                        <a:t>Rate*</a:t>
                      </a:r>
                      <a:endParaRPr sz="800">
                        <a:latin typeface="Lucida Sans"/>
                        <a:cs typeface="Lucida Sans"/>
                      </a:endParaRPr>
                    </a:p>
                  </a:txBody>
                  <a:tcPr marL="0" marR="0" marT="4826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3175" algn="ctr">
                        <a:lnSpc>
                          <a:spcPct val="100000"/>
                        </a:lnSpc>
                        <a:spcBef>
                          <a:spcPts val="380"/>
                        </a:spcBef>
                      </a:pPr>
                      <a:r>
                        <a:rPr sz="800" b="1" spc="-5" dirty="0">
                          <a:solidFill>
                            <a:srgbClr val="FFFFFF"/>
                          </a:solidFill>
                          <a:latin typeface="Lucida Sans"/>
                          <a:cs typeface="Lucida Sans"/>
                        </a:rPr>
                        <a:t>No.</a:t>
                      </a:r>
                      <a:endParaRPr sz="800">
                        <a:latin typeface="Lucida Sans"/>
                        <a:cs typeface="Lucida Sans"/>
                      </a:endParaRPr>
                    </a:p>
                  </a:txBody>
                  <a:tcPr marL="0" marR="0" marT="4826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80"/>
                        </a:spcBef>
                      </a:pPr>
                      <a:r>
                        <a:rPr sz="800" b="1" dirty="0">
                          <a:solidFill>
                            <a:srgbClr val="FFFFFF"/>
                          </a:solidFill>
                          <a:latin typeface="Lucida Sans"/>
                          <a:cs typeface="Lucida Sans"/>
                        </a:rPr>
                        <a:t>Rate*</a:t>
                      </a:r>
                      <a:endParaRPr sz="800">
                        <a:latin typeface="Lucida Sans"/>
                        <a:cs typeface="Lucida Sans"/>
                      </a:endParaRPr>
                    </a:p>
                  </a:txBody>
                  <a:tcPr marL="0" marR="0" marT="4826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3175" algn="ctr">
                        <a:lnSpc>
                          <a:spcPct val="100000"/>
                        </a:lnSpc>
                        <a:spcBef>
                          <a:spcPts val="380"/>
                        </a:spcBef>
                      </a:pPr>
                      <a:r>
                        <a:rPr sz="800" b="1" spc="-5" dirty="0">
                          <a:solidFill>
                            <a:srgbClr val="FFFFFF"/>
                          </a:solidFill>
                          <a:latin typeface="Lucida Sans"/>
                          <a:cs typeface="Lucida Sans"/>
                        </a:rPr>
                        <a:t>No.</a:t>
                      </a:r>
                      <a:endParaRPr sz="800">
                        <a:latin typeface="Lucida Sans"/>
                        <a:cs typeface="Lucida Sans"/>
                      </a:endParaRPr>
                    </a:p>
                  </a:txBody>
                  <a:tcPr marL="0" marR="0" marT="4826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80"/>
                        </a:spcBef>
                      </a:pPr>
                      <a:r>
                        <a:rPr sz="800" b="1" dirty="0">
                          <a:solidFill>
                            <a:srgbClr val="FFFFFF"/>
                          </a:solidFill>
                          <a:latin typeface="Lucida Sans"/>
                          <a:cs typeface="Lucida Sans"/>
                        </a:rPr>
                        <a:t>Rate*</a:t>
                      </a:r>
                      <a:endParaRPr sz="800">
                        <a:latin typeface="Lucida Sans"/>
                        <a:cs typeface="Lucida Sans"/>
                      </a:endParaRPr>
                    </a:p>
                  </a:txBody>
                  <a:tcPr marL="0" marR="0" marT="4826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3175" algn="ctr">
                        <a:lnSpc>
                          <a:spcPct val="100000"/>
                        </a:lnSpc>
                        <a:spcBef>
                          <a:spcPts val="380"/>
                        </a:spcBef>
                      </a:pPr>
                      <a:r>
                        <a:rPr sz="800" b="1" spc="-5" dirty="0">
                          <a:solidFill>
                            <a:srgbClr val="FFFFFF"/>
                          </a:solidFill>
                          <a:latin typeface="Lucida Sans"/>
                          <a:cs typeface="Lucida Sans"/>
                        </a:rPr>
                        <a:t>No.</a:t>
                      </a:r>
                      <a:endParaRPr sz="800">
                        <a:latin typeface="Lucida Sans"/>
                        <a:cs typeface="Lucida Sans"/>
                      </a:endParaRPr>
                    </a:p>
                  </a:txBody>
                  <a:tcPr marL="0" marR="0" marT="4826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80"/>
                        </a:spcBef>
                      </a:pPr>
                      <a:r>
                        <a:rPr sz="800" b="1" dirty="0">
                          <a:solidFill>
                            <a:srgbClr val="FFFFFF"/>
                          </a:solidFill>
                          <a:latin typeface="Lucida Sans"/>
                          <a:cs typeface="Lucida Sans"/>
                        </a:rPr>
                        <a:t>Rate*</a:t>
                      </a:r>
                      <a:endParaRPr sz="800">
                        <a:latin typeface="Lucida Sans"/>
                        <a:cs typeface="Lucida Sans"/>
                      </a:endParaRPr>
                    </a:p>
                  </a:txBody>
                  <a:tcPr marL="0" marR="0" marT="4826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3175" algn="ctr">
                        <a:lnSpc>
                          <a:spcPct val="100000"/>
                        </a:lnSpc>
                        <a:spcBef>
                          <a:spcPts val="380"/>
                        </a:spcBef>
                      </a:pPr>
                      <a:r>
                        <a:rPr sz="800" b="1" spc="-5" dirty="0">
                          <a:solidFill>
                            <a:srgbClr val="FFFFFF"/>
                          </a:solidFill>
                          <a:latin typeface="Lucida Sans"/>
                          <a:cs typeface="Lucida Sans"/>
                        </a:rPr>
                        <a:t>No.</a:t>
                      </a:r>
                      <a:endParaRPr sz="800">
                        <a:latin typeface="Lucida Sans"/>
                        <a:cs typeface="Lucida Sans"/>
                      </a:endParaRPr>
                    </a:p>
                  </a:txBody>
                  <a:tcPr marL="0" marR="0" marT="4826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3810" algn="ctr">
                        <a:lnSpc>
                          <a:spcPct val="100000"/>
                        </a:lnSpc>
                        <a:spcBef>
                          <a:spcPts val="380"/>
                        </a:spcBef>
                      </a:pPr>
                      <a:r>
                        <a:rPr sz="800" b="1" dirty="0">
                          <a:solidFill>
                            <a:srgbClr val="FFFFFF"/>
                          </a:solidFill>
                          <a:latin typeface="Lucida Sans"/>
                          <a:cs typeface="Lucida Sans"/>
                        </a:rPr>
                        <a:t>Rate*</a:t>
                      </a:r>
                      <a:endParaRPr sz="800">
                        <a:latin typeface="Lucida Sans"/>
                        <a:cs typeface="Lucida Sans"/>
                      </a:endParaRPr>
                    </a:p>
                  </a:txBody>
                  <a:tcPr marL="0" marR="0" marT="48260"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219443">
                <a:tc>
                  <a:txBody>
                    <a:bodyPr/>
                    <a:lstStyle/>
                    <a:p>
                      <a:pPr marL="57150">
                        <a:lnSpc>
                          <a:spcPct val="100000"/>
                        </a:lnSpc>
                        <a:spcBef>
                          <a:spcPts val="390"/>
                        </a:spcBef>
                      </a:pPr>
                      <a:r>
                        <a:rPr sz="800" b="1" spc="-10" dirty="0">
                          <a:solidFill>
                            <a:srgbClr val="231F20"/>
                          </a:solidFill>
                          <a:latin typeface="Lucida Sans"/>
                          <a:cs typeface="Lucida Sans"/>
                        </a:rPr>
                        <a:t>Total</a:t>
                      </a:r>
                      <a:r>
                        <a:rPr sz="675" b="1" spc="-15" baseline="24691" dirty="0">
                          <a:solidFill>
                            <a:srgbClr val="231F20"/>
                          </a:solidFill>
                          <a:latin typeface="Lucida Sans"/>
                          <a:cs typeface="Lucida Sans"/>
                        </a:rPr>
                        <a:t>§</a:t>
                      </a:r>
                      <a:endParaRPr sz="675" baseline="24691">
                        <a:latin typeface="Lucida Sans"/>
                        <a:cs typeface="Lucida Sans"/>
                      </a:endParaRPr>
                    </a:p>
                  </a:txBody>
                  <a:tcPr marL="0" marR="0" marT="49530" marB="0">
                    <a:lnR w="19050">
                      <a:solidFill>
                        <a:srgbClr val="005E6D"/>
                      </a:solidFill>
                      <a:prstDash val="solid"/>
                    </a:lnR>
                    <a:solidFill>
                      <a:srgbClr val="FFFFFF"/>
                    </a:solidFill>
                  </a:tcPr>
                </a:tc>
                <a:tc>
                  <a:txBody>
                    <a:bodyPr/>
                    <a:lstStyle/>
                    <a:p>
                      <a:pPr marL="2540" algn="ctr">
                        <a:lnSpc>
                          <a:spcPct val="100000"/>
                        </a:lnSpc>
                        <a:spcBef>
                          <a:spcPts val="380"/>
                        </a:spcBef>
                      </a:pPr>
                      <a:r>
                        <a:rPr sz="800" b="1" dirty="0">
                          <a:solidFill>
                            <a:srgbClr val="231F20"/>
                          </a:solidFill>
                          <a:latin typeface="Lucida Sans"/>
                          <a:cs typeface="Lucida Sans"/>
                        </a:rPr>
                        <a:t>3,370</a:t>
                      </a:r>
                      <a:endParaRPr sz="800">
                        <a:latin typeface="Lucida Sans"/>
                        <a:cs typeface="Lucida Sans"/>
                      </a:endParaRPr>
                    </a:p>
                  </a:txBody>
                  <a:tcPr marL="0" marR="0" marT="4826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80"/>
                        </a:spcBef>
                      </a:pPr>
                      <a:r>
                        <a:rPr sz="800" b="1" spc="-5" dirty="0">
                          <a:solidFill>
                            <a:srgbClr val="231F20"/>
                          </a:solidFill>
                          <a:latin typeface="Lucida Sans"/>
                          <a:cs typeface="Lucida Sans"/>
                        </a:rPr>
                        <a:t>1.1</a:t>
                      </a:r>
                      <a:endParaRPr sz="800">
                        <a:latin typeface="Lucida Sans"/>
                        <a:cs typeface="Lucida Sans"/>
                      </a:endParaRPr>
                    </a:p>
                  </a:txBody>
                  <a:tcPr marL="0" marR="0" marT="4826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80"/>
                        </a:spcBef>
                      </a:pPr>
                      <a:r>
                        <a:rPr sz="800" b="1" dirty="0">
                          <a:solidFill>
                            <a:srgbClr val="231F20"/>
                          </a:solidFill>
                          <a:latin typeface="Lucida Sans"/>
                          <a:cs typeface="Lucida Sans"/>
                        </a:rPr>
                        <a:t>3,218</a:t>
                      </a:r>
                      <a:endParaRPr sz="800">
                        <a:latin typeface="Lucida Sans"/>
                        <a:cs typeface="Lucida Sans"/>
                      </a:endParaRPr>
                    </a:p>
                  </a:txBody>
                  <a:tcPr marL="0" marR="0" marT="4826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80"/>
                        </a:spcBef>
                      </a:pPr>
                      <a:r>
                        <a:rPr sz="800" b="1" spc="-5" dirty="0">
                          <a:solidFill>
                            <a:srgbClr val="231F20"/>
                          </a:solidFill>
                          <a:latin typeface="Lucida Sans"/>
                          <a:cs typeface="Lucida Sans"/>
                        </a:rPr>
                        <a:t>1.0</a:t>
                      </a:r>
                      <a:endParaRPr sz="800">
                        <a:latin typeface="Lucida Sans"/>
                        <a:cs typeface="Lucida Sans"/>
                      </a:endParaRPr>
                    </a:p>
                  </a:txBody>
                  <a:tcPr marL="0" marR="0" marT="4826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80"/>
                        </a:spcBef>
                      </a:pPr>
                      <a:r>
                        <a:rPr sz="800" b="1" dirty="0">
                          <a:solidFill>
                            <a:srgbClr val="231F20"/>
                          </a:solidFill>
                          <a:latin typeface="Lucida Sans"/>
                          <a:cs typeface="Lucida Sans"/>
                        </a:rPr>
                        <a:t>3,409</a:t>
                      </a:r>
                      <a:endParaRPr sz="800">
                        <a:latin typeface="Lucida Sans"/>
                        <a:cs typeface="Lucida Sans"/>
                      </a:endParaRPr>
                    </a:p>
                  </a:txBody>
                  <a:tcPr marL="0" marR="0" marT="4826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80"/>
                        </a:spcBef>
                      </a:pPr>
                      <a:r>
                        <a:rPr sz="800" b="1" spc="-5" dirty="0">
                          <a:solidFill>
                            <a:srgbClr val="231F20"/>
                          </a:solidFill>
                          <a:latin typeface="Lucida Sans"/>
                          <a:cs typeface="Lucida Sans"/>
                        </a:rPr>
                        <a:t>1.1</a:t>
                      </a:r>
                      <a:endParaRPr sz="800">
                        <a:latin typeface="Lucida Sans"/>
                        <a:cs typeface="Lucida Sans"/>
                      </a:endParaRPr>
                    </a:p>
                  </a:txBody>
                  <a:tcPr marL="0" marR="0" marT="48260" marB="0">
                    <a:lnL w="9525">
                      <a:solidFill>
                        <a:srgbClr val="005E6D"/>
                      </a:solidFill>
                      <a:prstDash val="solid"/>
                    </a:lnL>
                    <a:lnR w="19050">
                      <a:solidFill>
                        <a:srgbClr val="005E6D"/>
                      </a:solidFill>
                      <a:prstDash val="solid"/>
                    </a:lnR>
                    <a:solidFill>
                      <a:srgbClr val="FFFFFF"/>
                    </a:solidFill>
                  </a:tcPr>
                </a:tc>
                <a:tc>
                  <a:txBody>
                    <a:bodyPr/>
                    <a:lstStyle/>
                    <a:p>
                      <a:pPr marL="7620" algn="ctr">
                        <a:lnSpc>
                          <a:spcPct val="100000"/>
                        </a:lnSpc>
                        <a:spcBef>
                          <a:spcPts val="380"/>
                        </a:spcBef>
                      </a:pPr>
                      <a:r>
                        <a:rPr sz="800" b="1" dirty="0">
                          <a:solidFill>
                            <a:srgbClr val="231F20"/>
                          </a:solidFill>
                          <a:latin typeface="Lucida Sans"/>
                          <a:cs typeface="Lucida Sans"/>
                        </a:rPr>
                        <a:t>3,322</a:t>
                      </a:r>
                      <a:endParaRPr sz="800">
                        <a:latin typeface="Lucida Sans"/>
                        <a:cs typeface="Lucida Sans"/>
                      </a:endParaRPr>
                    </a:p>
                  </a:txBody>
                  <a:tcPr marL="0" marR="0" marT="4826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80"/>
                        </a:spcBef>
                      </a:pPr>
                      <a:r>
                        <a:rPr sz="800" b="1" spc="-5" dirty="0">
                          <a:solidFill>
                            <a:srgbClr val="231F20"/>
                          </a:solidFill>
                          <a:latin typeface="Lucida Sans"/>
                          <a:cs typeface="Lucida Sans"/>
                        </a:rPr>
                        <a:t>1.0</a:t>
                      </a:r>
                      <a:endParaRPr sz="800">
                        <a:latin typeface="Lucida Sans"/>
                        <a:cs typeface="Lucida Sans"/>
                      </a:endParaRPr>
                    </a:p>
                  </a:txBody>
                  <a:tcPr marL="0" marR="0" marT="4826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380"/>
                        </a:spcBef>
                      </a:pPr>
                      <a:r>
                        <a:rPr sz="800" b="1" dirty="0">
                          <a:solidFill>
                            <a:srgbClr val="231F20"/>
                          </a:solidFill>
                          <a:latin typeface="Lucida Sans"/>
                          <a:cs typeface="Lucida Sans"/>
                        </a:rPr>
                        <a:t>3,192</a:t>
                      </a:r>
                      <a:endParaRPr sz="800">
                        <a:latin typeface="Lucida Sans"/>
                        <a:cs typeface="Lucida Sans"/>
                      </a:endParaRPr>
                    </a:p>
                  </a:txBody>
                  <a:tcPr marL="0" marR="0" marT="48260" marB="0">
                    <a:lnL w="19050">
                      <a:solidFill>
                        <a:srgbClr val="005E6D"/>
                      </a:solidFill>
                      <a:prstDash val="solid"/>
                    </a:lnL>
                    <a:lnR w="9525">
                      <a:solidFill>
                        <a:srgbClr val="005E6D"/>
                      </a:solidFill>
                      <a:prstDash val="solid"/>
                    </a:lnR>
                    <a:solidFill>
                      <a:srgbClr val="FFFFFF"/>
                    </a:solidFill>
                  </a:tcPr>
                </a:tc>
                <a:tc>
                  <a:txBody>
                    <a:bodyPr/>
                    <a:lstStyle/>
                    <a:p>
                      <a:pPr marL="3810" algn="ctr">
                        <a:lnSpc>
                          <a:spcPct val="100000"/>
                        </a:lnSpc>
                        <a:spcBef>
                          <a:spcPts val="380"/>
                        </a:spcBef>
                      </a:pPr>
                      <a:r>
                        <a:rPr sz="800" b="1" spc="-5" dirty="0">
                          <a:solidFill>
                            <a:srgbClr val="231F20"/>
                          </a:solidFill>
                          <a:latin typeface="Lucida Sans"/>
                          <a:cs typeface="Lucida Sans"/>
                        </a:rPr>
                        <a:t>1.0</a:t>
                      </a:r>
                      <a:endParaRPr sz="800">
                        <a:latin typeface="Lucida Sans"/>
                        <a:cs typeface="Lucida Sans"/>
                      </a:endParaRPr>
                    </a:p>
                  </a:txBody>
                  <a:tcPr marL="0" marR="0" marT="48260" marB="0">
                    <a:lnL w="9525">
                      <a:solidFill>
                        <a:srgbClr val="005E6D"/>
                      </a:solidFill>
                      <a:prstDash val="solid"/>
                    </a:lnL>
                    <a:solidFill>
                      <a:srgbClr val="FFFFFF"/>
                    </a:solidFill>
                  </a:tcPr>
                </a:tc>
                <a:extLst>
                  <a:ext uri="{0D108BD9-81ED-4DB2-BD59-A6C34878D82A}">
                    <a16:rowId xmlns:a16="http://schemas.microsoft.com/office/drawing/2014/main" val="10002"/>
                  </a:ext>
                </a:extLst>
              </a:tr>
              <a:tr h="219455">
                <a:tc gridSpan="11">
                  <a:txBody>
                    <a:bodyPr/>
                    <a:lstStyle/>
                    <a:p>
                      <a:pPr marL="57150">
                        <a:lnSpc>
                          <a:spcPct val="100000"/>
                        </a:lnSpc>
                        <a:spcBef>
                          <a:spcPts val="355"/>
                        </a:spcBef>
                      </a:pPr>
                      <a:r>
                        <a:rPr sz="800" b="1" spc="-20" dirty="0">
                          <a:solidFill>
                            <a:srgbClr val="FFFFFF"/>
                          </a:solidFill>
                          <a:latin typeface="Lucida Sans"/>
                          <a:cs typeface="Lucida Sans"/>
                        </a:rPr>
                        <a:t>Age</a:t>
                      </a:r>
                      <a:r>
                        <a:rPr sz="800" b="1" spc="-75" dirty="0">
                          <a:solidFill>
                            <a:srgbClr val="FFFFFF"/>
                          </a:solidFill>
                          <a:latin typeface="Lucida Sans"/>
                          <a:cs typeface="Lucida Sans"/>
                        </a:rPr>
                        <a:t> </a:t>
                      </a:r>
                      <a:r>
                        <a:rPr sz="800" b="1" spc="-20" dirty="0">
                          <a:solidFill>
                            <a:srgbClr val="FFFFFF"/>
                          </a:solidFill>
                          <a:latin typeface="Lucida Sans"/>
                          <a:cs typeface="Lucida Sans"/>
                        </a:rPr>
                        <a:t>(years)</a:t>
                      </a:r>
                      <a:endParaRPr sz="800">
                        <a:latin typeface="Lucida Sans"/>
                        <a:cs typeface="Lucida Sans"/>
                      </a:endParaRPr>
                    </a:p>
                  </a:txBody>
                  <a:tcPr marL="0" marR="0" marT="45085"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19443">
                <a:tc>
                  <a:txBody>
                    <a:bodyPr/>
                    <a:lstStyle/>
                    <a:p>
                      <a:pPr marL="57150">
                        <a:lnSpc>
                          <a:spcPct val="100000"/>
                        </a:lnSpc>
                        <a:spcBef>
                          <a:spcPts val="355"/>
                        </a:spcBef>
                      </a:pPr>
                      <a:r>
                        <a:rPr sz="800" b="1" spc="55" dirty="0">
                          <a:solidFill>
                            <a:srgbClr val="231F20"/>
                          </a:solidFill>
                          <a:latin typeface="Arial"/>
                          <a:cs typeface="Arial"/>
                        </a:rPr>
                        <a:t>0–19</a:t>
                      </a:r>
                      <a:endParaRPr sz="800">
                        <a:latin typeface="Arial"/>
                        <a:cs typeface="Arial"/>
                      </a:endParaRPr>
                    </a:p>
                  </a:txBody>
                  <a:tcPr marL="0" marR="0" marT="45085" marB="0">
                    <a:lnR w="19050">
                      <a:solidFill>
                        <a:srgbClr val="005E6D"/>
                      </a:solidFill>
                      <a:prstDash val="solid"/>
                    </a:lnR>
                    <a:solidFill>
                      <a:srgbClr val="FFFFFF"/>
                    </a:solidFill>
                  </a:tcPr>
                </a:tc>
                <a:tc>
                  <a:txBody>
                    <a:bodyPr/>
                    <a:lstStyle/>
                    <a:p>
                      <a:pPr marL="5080" algn="ctr">
                        <a:lnSpc>
                          <a:spcPct val="100000"/>
                        </a:lnSpc>
                        <a:spcBef>
                          <a:spcPts val="355"/>
                        </a:spcBef>
                      </a:pPr>
                      <a:r>
                        <a:rPr sz="800" b="1" spc="45" dirty="0">
                          <a:solidFill>
                            <a:srgbClr val="231F20"/>
                          </a:solidFill>
                          <a:latin typeface="Arial"/>
                          <a:cs typeface="Arial"/>
                        </a:rPr>
                        <a:t>19</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5"/>
                        </a:spcBef>
                      </a:pPr>
                      <a:r>
                        <a:rPr sz="800" b="1" spc="45" dirty="0">
                          <a:solidFill>
                            <a:srgbClr val="231F20"/>
                          </a:solidFill>
                          <a:latin typeface="Arial"/>
                          <a:cs typeface="Arial"/>
                        </a:rPr>
                        <a:t>18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5"/>
                        </a:spcBef>
                      </a:pPr>
                      <a:r>
                        <a:rPr sz="800" b="1" spc="45" dirty="0">
                          <a:solidFill>
                            <a:srgbClr val="231F20"/>
                          </a:solidFill>
                          <a:latin typeface="Arial"/>
                          <a:cs typeface="Arial"/>
                        </a:rPr>
                        <a:t>16</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5"/>
                        </a:spcBef>
                      </a:pPr>
                      <a:r>
                        <a:rPr sz="800" b="1" spc="45" dirty="0">
                          <a:solidFill>
                            <a:srgbClr val="231F20"/>
                          </a:solidFill>
                          <a:latin typeface="Arial"/>
                          <a:cs typeface="Arial"/>
                        </a:rPr>
                        <a:t>27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5"/>
                        </a:spcBef>
                      </a:pPr>
                      <a:r>
                        <a:rPr sz="800" b="1" spc="45" dirty="0">
                          <a:solidFill>
                            <a:srgbClr val="231F20"/>
                          </a:solidFill>
                          <a:latin typeface="Arial"/>
                          <a:cs typeface="Arial"/>
                        </a:rPr>
                        <a:t>13</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55"/>
                        </a:spcBef>
                      </a:pPr>
                      <a:r>
                        <a:rPr sz="800" b="1" spc="25" dirty="0">
                          <a:solidFill>
                            <a:srgbClr val="231F20"/>
                          </a:solidFill>
                          <a:latin typeface="Arial"/>
                          <a:cs typeface="Arial"/>
                        </a:rPr>
                        <a:t>0.0</a:t>
                      </a:r>
                      <a:endParaRPr sz="800">
                        <a:latin typeface="Arial"/>
                        <a:cs typeface="Arial"/>
                      </a:endParaRPr>
                    </a:p>
                  </a:txBody>
                  <a:tcPr marL="0" marR="0" marT="45085" marB="0">
                    <a:lnL w="9525">
                      <a:solidFill>
                        <a:srgbClr val="005E6D"/>
                      </a:solidFill>
                      <a:prstDash val="solid"/>
                    </a:lnL>
                    <a:solidFill>
                      <a:srgbClr val="FFFFFF"/>
                    </a:solidFill>
                  </a:tcPr>
                </a:tc>
                <a:extLst>
                  <a:ext uri="{0D108BD9-81ED-4DB2-BD59-A6C34878D82A}">
                    <a16:rowId xmlns:a16="http://schemas.microsoft.com/office/drawing/2014/main" val="10004"/>
                  </a:ext>
                </a:extLst>
              </a:tr>
              <a:tr h="219456">
                <a:tc>
                  <a:txBody>
                    <a:bodyPr/>
                    <a:lstStyle/>
                    <a:p>
                      <a:pPr marL="55880">
                        <a:lnSpc>
                          <a:spcPct val="100000"/>
                        </a:lnSpc>
                        <a:spcBef>
                          <a:spcPts val="355"/>
                        </a:spcBef>
                      </a:pPr>
                      <a:r>
                        <a:rPr sz="800" b="1" spc="55" dirty="0">
                          <a:solidFill>
                            <a:srgbClr val="231F20"/>
                          </a:solidFill>
                          <a:latin typeface="Arial"/>
                          <a:cs typeface="Arial"/>
                        </a:rPr>
                        <a:t>20–29</a:t>
                      </a:r>
                      <a:endParaRPr sz="800">
                        <a:latin typeface="Arial"/>
                        <a:cs typeface="Arial"/>
                      </a:endParaRPr>
                    </a:p>
                  </a:txBody>
                  <a:tcPr marL="0" marR="0" marT="45085" marB="0">
                    <a:lnR w="19050">
                      <a:solidFill>
                        <a:srgbClr val="005E6D"/>
                      </a:solidFill>
                      <a:prstDash val="solid"/>
                    </a:lnR>
                    <a:solidFill>
                      <a:srgbClr val="E5EEF0"/>
                    </a:solidFill>
                  </a:tcPr>
                </a:tc>
                <a:tc>
                  <a:txBody>
                    <a:bodyPr/>
                    <a:lstStyle/>
                    <a:p>
                      <a:pPr marL="3175" algn="ctr">
                        <a:lnSpc>
                          <a:spcPct val="100000"/>
                        </a:lnSpc>
                        <a:spcBef>
                          <a:spcPts val="355"/>
                        </a:spcBef>
                      </a:pPr>
                      <a:r>
                        <a:rPr sz="800" b="1" spc="45" dirty="0">
                          <a:solidFill>
                            <a:srgbClr val="231F20"/>
                          </a:solidFill>
                          <a:latin typeface="Arial"/>
                          <a:cs typeface="Arial"/>
                        </a:rPr>
                        <a:t>348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0.8</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55"/>
                        </a:spcBef>
                      </a:pPr>
                      <a:r>
                        <a:rPr sz="800" b="1" spc="45" dirty="0">
                          <a:solidFill>
                            <a:srgbClr val="231F20"/>
                          </a:solidFill>
                          <a:latin typeface="Arial"/>
                          <a:cs typeface="Arial"/>
                        </a:rPr>
                        <a:t>286</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55"/>
                        </a:spcBef>
                      </a:pPr>
                      <a:r>
                        <a:rPr sz="800" b="1" spc="45" dirty="0">
                          <a:solidFill>
                            <a:srgbClr val="231F20"/>
                          </a:solidFill>
                          <a:latin typeface="Arial"/>
                          <a:cs typeface="Arial"/>
                        </a:rPr>
                        <a:t>271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55"/>
                        </a:spcBef>
                      </a:pPr>
                      <a:r>
                        <a:rPr sz="800" b="1" spc="45" dirty="0">
                          <a:solidFill>
                            <a:srgbClr val="231F20"/>
                          </a:solidFill>
                          <a:latin typeface="Arial"/>
                          <a:cs typeface="Arial"/>
                        </a:rPr>
                        <a:t>249</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55"/>
                        </a:spcBef>
                      </a:pPr>
                      <a:r>
                        <a:rPr sz="800" b="1" spc="45" dirty="0">
                          <a:solidFill>
                            <a:srgbClr val="231F20"/>
                          </a:solidFill>
                          <a:latin typeface="Arial"/>
                          <a:cs typeface="Arial"/>
                        </a:rPr>
                        <a:t>218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solidFill>
                      <a:srgbClr val="E5EEF0"/>
                    </a:solidFill>
                  </a:tcPr>
                </a:tc>
                <a:extLst>
                  <a:ext uri="{0D108BD9-81ED-4DB2-BD59-A6C34878D82A}">
                    <a16:rowId xmlns:a16="http://schemas.microsoft.com/office/drawing/2014/main" val="10005"/>
                  </a:ext>
                </a:extLst>
              </a:tr>
              <a:tr h="219443">
                <a:tc>
                  <a:txBody>
                    <a:bodyPr/>
                    <a:lstStyle/>
                    <a:p>
                      <a:pPr marL="55880">
                        <a:lnSpc>
                          <a:spcPct val="100000"/>
                        </a:lnSpc>
                        <a:spcBef>
                          <a:spcPts val="355"/>
                        </a:spcBef>
                      </a:pPr>
                      <a:r>
                        <a:rPr sz="800" b="1" spc="55" dirty="0">
                          <a:solidFill>
                            <a:srgbClr val="231F20"/>
                          </a:solidFill>
                          <a:latin typeface="Arial"/>
                          <a:cs typeface="Arial"/>
                        </a:rPr>
                        <a:t>30–39</a:t>
                      </a:r>
                      <a:endParaRPr sz="800">
                        <a:latin typeface="Arial"/>
                        <a:cs typeface="Arial"/>
                      </a:endParaRPr>
                    </a:p>
                  </a:txBody>
                  <a:tcPr marL="0" marR="0" marT="45085" marB="0">
                    <a:lnR w="19050">
                      <a:solidFill>
                        <a:srgbClr val="005E6D"/>
                      </a:solidFill>
                      <a:prstDash val="solid"/>
                    </a:lnR>
                    <a:solidFill>
                      <a:srgbClr val="FFFFFF"/>
                    </a:solidFill>
                  </a:tcPr>
                </a:tc>
                <a:tc>
                  <a:txBody>
                    <a:bodyPr/>
                    <a:lstStyle/>
                    <a:p>
                      <a:pPr marL="1905" algn="ctr">
                        <a:lnSpc>
                          <a:spcPct val="100000"/>
                        </a:lnSpc>
                        <a:spcBef>
                          <a:spcPts val="355"/>
                        </a:spcBef>
                      </a:pPr>
                      <a:r>
                        <a:rPr sz="800" b="1" spc="30" dirty="0">
                          <a:solidFill>
                            <a:srgbClr val="231F20"/>
                          </a:solidFill>
                          <a:latin typeface="Arial"/>
                          <a:cs typeface="Arial"/>
                        </a:rPr>
                        <a:t>1,094</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2.6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5"/>
                        </a:spcBef>
                      </a:pPr>
                      <a:r>
                        <a:rPr sz="800" b="1" spc="30" dirty="0">
                          <a:solidFill>
                            <a:srgbClr val="231F20"/>
                          </a:solidFill>
                          <a:latin typeface="Arial"/>
                          <a:cs typeface="Arial"/>
                        </a:rPr>
                        <a:t>1,000</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2.4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355"/>
                        </a:spcBef>
                      </a:pPr>
                      <a:r>
                        <a:rPr sz="800" b="1" spc="45" dirty="0">
                          <a:solidFill>
                            <a:srgbClr val="231F20"/>
                          </a:solidFill>
                          <a:latin typeface="Arial"/>
                          <a:cs typeface="Arial"/>
                        </a:rPr>
                        <a:t>998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2.3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355"/>
                        </a:spcBef>
                      </a:pPr>
                      <a:r>
                        <a:rPr sz="800" b="1" spc="45" dirty="0">
                          <a:solidFill>
                            <a:srgbClr val="231F20"/>
                          </a:solidFill>
                          <a:latin typeface="Arial"/>
                          <a:cs typeface="Arial"/>
                        </a:rPr>
                        <a:t>868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2.0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801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55"/>
                        </a:spcBef>
                      </a:pPr>
                      <a:r>
                        <a:rPr sz="800" b="1" spc="25" dirty="0">
                          <a:solidFill>
                            <a:srgbClr val="231F20"/>
                          </a:solidFill>
                          <a:latin typeface="Arial"/>
                          <a:cs typeface="Arial"/>
                        </a:rPr>
                        <a:t>1.8</a:t>
                      </a:r>
                      <a:endParaRPr sz="800">
                        <a:latin typeface="Arial"/>
                        <a:cs typeface="Arial"/>
                      </a:endParaRPr>
                    </a:p>
                  </a:txBody>
                  <a:tcPr marL="0" marR="0" marT="45085" marB="0">
                    <a:lnL w="9525">
                      <a:solidFill>
                        <a:srgbClr val="005E6D"/>
                      </a:solidFill>
                      <a:prstDash val="solid"/>
                    </a:lnL>
                    <a:solidFill>
                      <a:srgbClr val="FFFFFF"/>
                    </a:solidFill>
                  </a:tcPr>
                </a:tc>
                <a:extLst>
                  <a:ext uri="{0D108BD9-81ED-4DB2-BD59-A6C34878D82A}">
                    <a16:rowId xmlns:a16="http://schemas.microsoft.com/office/drawing/2014/main" val="10006"/>
                  </a:ext>
                </a:extLst>
              </a:tr>
              <a:tr h="219443">
                <a:tc>
                  <a:txBody>
                    <a:bodyPr/>
                    <a:lstStyle/>
                    <a:p>
                      <a:pPr marL="55880">
                        <a:lnSpc>
                          <a:spcPct val="100000"/>
                        </a:lnSpc>
                        <a:spcBef>
                          <a:spcPts val="355"/>
                        </a:spcBef>
                      </a:pPr>
                      <a:r>
                        <a:rPr sz="800" b="1" spc="55" dirty="0">
                          <a:solidFill>
                            <a:srgbClr val="231F20"/>
                          </a:solidFill>
                          <a:latin typeface="Arial"/>
                          <a:cs typeface="Arial"/>
                        </a:rPr>
                        <a:t>40–49</a:t>
                      </a:r>
                      <a:endParaRPr sz="800">
                        <a:latin typeface="Arial"/>
                        <a:cs typeface="Arial"/>
                      </a:endParaRPr>
                    </a:p>
                  </a:txBody>
                  <a:tcPr marL="0" marR="0" marT="45085" marB="0">
                    <a:lnR w="19050">
                      <a:solidFill>
                        <a:srgbClr val="005E6D"/>
                      </a:solidFill>
                      <a:prstDash val="solid"/>
                    </a:lnR>
                    <a:solidFill>
                      <a:srgbClr val="E5EEF0"/>
                    </a:solidFill>
                  </a:tcPr>
                </a:tc>
                <a:tc>
                  <a:txBody>
                    <a:bodyPr/>
                    <a:lstStyle/>
                    <a:p>
                      <a:pPr marL="3810" algn="ctr">
                        <a:lnSpc>
                          <a:spcPct val="100000"/>
                        </a:lnSpc>
                        <a:spcBef>
                          <a:spcPts val="355"/>
                        </a:spcBef>
                      </a:pPr>
                      <a:r>
                        <a:rPr sz="800" b="1" spc="45" dirty="0">
                          <a:solidFill>
                            <a:srgbClr val="231F20"/>
                          </a:solidFill>
                          <a:latin typeface="Arial"/>
                          <a:cs typeface="Arial"/>
                        </a:rPr>
                        <a:t>961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2.4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55"/>
                        </a:spcBef>
                      </a:pPr>
                      <a:r>
                        <a:rPr sz="800" b="1" spc="45" dirty="0">
                          <a:solidFill>
                            <a:srgbClr val="231F20"/>
                          </a:solidFill>
                          <a:latin typeface="Arial"/>
                          <a:cs typeface="Arial"/>
                        </a:rPr>
                        <a:t>906</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2.2</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55"/>
                        </a:spcBef>
                      </a:pPr>
                      <a:r>
                        <a:rPr sz="800" b="1" spc="30" dirty="0">
                          <a:solidFill>
                            <a:srgbClr val="231F20"/>
                          </a:solidFill>
                          <a:latin typeface="Arial"/>
                          <a:cs typeface="Arial"/>
                        </a:rPr>
                        <a:t>1,028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2.5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55"/>
                        </a:spcBef>
                      </a:pPr>
                      <a:r>
                        <a:rPr sz="800" b="1" spc="30" dirty="0">
                          <a:solidFill>
                            <a:srgbClr val="231F20"/>
                          </a:solidFill>
                          <a:latin typeface="Arial"/>
                          <a:cs typeface="Arial"/>
                        </a:rPr>
                        <a:t>1,052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2.6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55"/>
                        </a:spcBef>
                      </a:pPr>
                      <a:r>
                        <a:rPr sz="800" b="1" spc="30" dirty="0">
                          <a:solidFill>
                            <a:srgbClr val="231F20"/>
                          </a:solidFill>
                          <a:latin typeface="Arial"/>
                          <a:cs typeface="Arial"/>
                        </a:rPr>
                        <a:t>1,067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355"/>
                        </a:spcBef>
                      </a:pPr>
                      <a:r>
                        <a:rPr sz="800" b="1" spc="25" dirty="0">
                          <a:solidFill>
                            <a:srgbClr val="231F20"/>
                          </a:solidFill>
                          <a:latin typeface="Arial"/>
                          <a:cs typeface="Arial"/>
                        </a:rPr>
                        <a:t>2.7</a:t>
                      </a:r>
                      <a:endParaRPr sz="800">
                        <a:latin typeface="Arial"/>
                        <a:cs typeface="Arial"/>
                      </a:endParaRPr>
                    </a:p>
                  </a:txBody>
                  <a:tcPr marL="0" marR="0" marT="45085" marB="0">
                    <a:lnL w="9525">
                      <a:solidFill>
                        <a:srgbClr val="005E6D"/>
                      </a:solidFill>
                      <a:prstDash val="solid"/>
                    </a:lnL>
                    <a:solidFill>
                      <a:srgbClr val="E5EEF0"/>
                    </a:solidFill>
                  </a:tcPr>
                </a:tc>
                <a:extLst>
                  <a:ext uri="{0D108BD9-81ED-4DB2-BD59-A6C34878D82A}">
                    <a16:rowId xmlns:a16="http://schemas.microsoft.com/office/drawing/2014/main" val="10007"/>
                  </a:ext>
                </a:extLst>
              </a:tr>
              <a:tr h="219443">
                <a:tc>
                  <a:txBody>
                    <a:bodyPr/>
                    <a:lstStyle/>
                    <a:p>
                      <a:pPr marL="55880">
                        <a:lnSpc>
                          <a:spcPct val="100000"/>
                        </a:lnSpc>
                        <a:spcBef>
                          <a:spcPts val="355"/>
                        </a:spcBef>
                      </a:pPr>
                      <a:r>
                        <a:rPr sz="800" b="1" spc="55" dirty="0">
                          <a:solidFill>
                            <a:srgbClr val="231F20"/>
                          </a:solidFill>
                          <a:latin typeface="Arial"/>
                          <a:cs typeface="Arial"/>
                        </a:rPr>
                        <a:t>50–59</a:t>
                      </a:r>
                      <a:endParaRPr sz="800">
                        <a:latin typeface="Arial"/>
                        <a:cs typeface="Arial"/>
                      </a:endParaRPr>
                    </a:p>
                  </a:txBody>
                  <a:tcPr marL="0" marR="0" marT="45085" marB="0">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615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1.4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655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1.5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700</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1.6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55"/>
                        </a:spcBef>
                      </a:pPr>
                      <a:r>
                        <a:rPr sz="800" b="1" spc="45" dirty="0">
                          <a:solidFill>
                            <a:srgbClr val="231F20"/>
                          </a:solidFill>
                          <a:latin typeface="Arial"/>
                          <a:cs typeface="Arial"/>
                        </a:rPr>
                        <a:t>675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1.6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55"/>
                        </a:spcBef>
                      </a:pPr>
                      <a:r>
                        <a:rPr sz="800" b="1" spc="45" dirty="0">
                          <a:solidFill>
                            <a:srgbClr val="231F20"/>
                          </a:solidFill>
                          <a:latin typeface="Arial"/>
                          <a:cs typeface="Arial"/>
                        </a:rPr>
                        <a:t>675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55"/>
                        </a:spcBef>
                      </a:pPr>
                      <a:r>
                        <a:rPr sz="800" b="1" spc="25" dirty="0">
                          <a:solidFill>
                            <a:srgbClr val="231F20"/>
                          </a:solidFill>
                          <a:latin typeface="Arial"/>
                          <a:cs typeface="Arial"/>
                        </a:rPr>
                        <a:t>1.6</a:t>
                      </a:r>
                      <a:endParaRPr sz="800">
                        <a:latin typeface="Arial"/>
                        <a:cs typeface="Arial"/>
                      </a:endParaRPr>
                    </a:p>
                  </a:txBody>
                  <a:tcPr marL="0" marR="0" marT="45085" marB="0">
                    <a:lnL w="9525">
                      <a:solidFill>
                        <a:srgbClr val="005E6D"/>
                      </a:solidFill>
                      <a:prstDash val="solid"/>
                    </a:lnL>
                    <a:solidFill>
                      <a:srgbClr val="FFFFFF"/>
                    </a:solidFill>
                  </a:tcPr>
                </a:tc>
                <a:extLst>
                  <a:ext uri="{0D108BD9-81ED-4DB2-BD59-A6C34878D82A}">
                    <a16:rowId xmlns:a16="http://schemas.microsoft.com/office/drawing/2014/main" val="10008"/>
                  </a:ext>
                </a:extLst>
              </a:tr>
              <a:tr h="219455">
                <a:tc>
                  <a:txBody>
                    <a:bodyPr/>
                    <a:lstStyle/>
                    <a:p>
                      <a:pPr marL="55880">
                        <a:lnSpc>
                          <a:spcPct val="100000"/>
                        </a:lnSpc>
                        <a:spcBef>
                          <a:spcPts val="355"/>
                        </a:spcBef>
                      </a:pPr>
                      <a:r>
                        <a:rPr sz="800" b="1" spc="45" dirty="0">
                          <a:solidFill>
                            <a:srgbClr val="231F20"/>
                          </a:solidFill>
                          <a:latin typeface="Arial"/>
                          <a:cs typeface="Arial"/>
                        </a:rPr>
                        <a:t>≥60</a:t>
                      </a:r>
                      <a:endParaRPr sz="800">
                        <a:latin typeface="Arial"/>
                        <a:cs typeface="Arial"/>
                      </a:endParaRPr>
                    </a:p>
                  </a:txBody>
                  <a:tcPr marL="0" marR="0" marT="45085" marB="0">
                    <a:lnR w="19050">
                      <a:solidFill>
                        <a:srgbClr val="005E6D"/>
                      </a:solidFill>
                      <a:prstDash val="solid"/>
                    </a:lnR>
                    <a:solidFill>
                      <a:srgbClr val="E5EEF0"/>
                    </a:solidFill>
                  </a:tcPr>
                </a:tc>
                <a:tc>
                  <a:txBody>
                    <a:bodyPr/>
                    <a:lstStyle/>
                    <a:p>
                      <a:pPr marL="635" algn="ctr">
                        <a:lnSpc>
                          <a:spcPct val="100000"/>
                        </a:lnSpc>
                        <a:spcBef>
                          <a:spcPts val="355"/>
                        </a:spcBef>
                      </a:pPr>
                      <a:r>
                        <a:rPr sz="800" b="1" spc="45" dirty="0">
                          <a:solidFill>
                            <a:srgbClr val="231F20"/>
                          </a:solidFill>
                          <a:latin typeface="Arial"/>
                          <a:cs typeface="Arial"/>
                        </a:rPr>
                        <a:t>312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55"/>
                        </a:spcBef>
                      </a:pPr>
                      <a:r>
                        <a:rPr sz="800" b="1" spc="45" dirty="0">
                          <a:solidFill>
                            <a:srgbClr val="231F20"/>
                          </a:solidFill>
                          <a:latin typeface="Arial"/>
                          <a:cs typeface="Arial"/>
                        </a:rPr>
                        <a:t>342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55"/>
                        </a:spcBef>
                      </a:pPr>
                      <a:r>
                        <a:rPr sz="800" b="1" spc="45" dirty="0">
                          <a:solidFill>
                            <a:srgbClr val="231F20"/>
                          </a:solidFill>
                          <a:latin typeface="Arial"/>
                          <a:cs typeface="Arial"/>
                        </a:rPr>
                        <a:t>395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55"/>
                        </a:spcBef>
                      </a:pPr>
                      <a:r>
                        <a:rPr sz="800" b="1" spc="45" dirty="0">
                          <a:solidFill>
                            <a:srgbClr val="231F20"/>
                          </a:solidFill>
                          <a:latin typeface="Arial"/>
                          <a:cs typeface="Arial"/>
                        </a:rPr>
                        <a:t>450</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55"/>
                        </a:spcBef>
                      </a:pPr>
                      <a:r>
                        <a:rPr sz="800" b="1" spc="45" dirty="0">
                          <a:solidFill>
                            <a:srgbClr val="231F20"/>
                          </a:solidFill>
                          <a:latin typeface="Arial"/>
                          <a:cs typeface="Arial"/>
                        </a:rPr>
                        <a:t>418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solidFill>
                      <a:srgbClr val="E5EEF0"/>
                    </a:solidFill>
                  </a:tcPr>
                </a:tc>
                <a:extLst>
                  <a:ext uri="{0D108BD9-81ED-4DB2-BD59-A6C34878D82A}">
                    <a16:rowId xmlns:a16="http://schemas.microsoft.com/office/drawing/2014/main" val="10009"/>
                  </a:ext>
                </a:extLst>
              </a:tr>
              <a:tr h="219456">
                <a:tc gridSpan="11">
                  <a:txBody>
                    <a:bodyPr/>
                    <a:lstStyle/>
                    <a:p>
                      <a:pPr marL="55880">
                        <a:lnSpc>
                          <a:spcPct val="100000"/>
                        </a:lnSpc>
                        <a:spcBef>
                          <a:spcPts val="355"/>
                        </a:spcBef>
                      </a:pPr>
                      <a:r>
                        <a:rPr sz="800" b="1" spc="-5" dirty="0">
                          <a:solidFill>
                            <a:srgbClr val="FFFFFF"/>
                          </a:solidFill>
                          <a:latin typeface="Lucida Sans"/>
                          <a:cs typeface="Lucida Sans"/>
                        </a:rPr>
                        <a:t>Sex</a:t>
                      </a:r>
                      <a:endParaRPr sz="800" dirty="0">
                        <a:latin typeface="Lucida Sans"/>
                        <a:cs typeface="Lucida Sans"/>
                      </a:endParaRPr>
                    </a:p>
                  </a:txBody>
                  <a:tcPr marL="0" marR="0" marT="45085"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19443">
                <a:tc>
                  <a:txBody>
                    <a:bodyPr/>
                    <a:lstStyle/>
                    <a:p>
                      <a:pPr marL="55880">
                        <a:lnSpc>
                          <a:spcPct val="100000"/>
                        </a:lnSpc>
                        <a:spcBef>
                          <a:spcPts val="350"/>
                        </a:spcBef>
                      </a:pPr>
                      <a:r>
                        <a:rPr sz="800" b="1" spc="20" dirty="0">
                          <a:solidFill>
                            <a:srgbClr val="231F20"/>
                          </a:solidFill>
                          <a:latin typeface="Arial"/>
                          <a:cs typeface="Arial"/>
                        </a:rPr>
                        <a:t>Male</a:t>
                      </a:r>
                      <a:endParaRPr sz="800">
                        <a:latin typeface="Arial"/>
                        <a:cs typeface="Arial"/>
                      </a:endParaRPr>
                    </a:p>
                  </a:txBody>
                  <a:tcPr marL="0" marR="0" marT="44450" marB="0">
                    <a:lnR w="19050">
                      <a:solidFill>
                        <a:srgbClr val="005E6D"/>
                      </a:solidFill>
                      <a:prstDash val="solid"/>
                    </a:lnR>
                    <a:solidFill>
                      <a:srgbClr val="E5EEF0"/>
                    </a:solidFill>
                  </a:tcPr>
                </a:tc>
                <a:tc>
                  <a:txBody>
                    <a:bodyPr/>
                    <a:lstStyle/>
                    <a:p>
                      <a:pPr marL="2540" algn="ctr">
                        <a:lnSpc>
                          <a:spcPct val="100000"/>
                        </a:lnSpc>
                        <a:spcBef>
                          <a:spcPts val="350"/>
                        </a:spcBef>
                      </a:pPr>
                      <a:r>
                        <a:rPr sz="800" b="1" spc="30" dirty="0">
                          <a:solidFill>
                            <a:srgbClr val="231F20"/>
                          </a:solidFill>
                          <a:latin typeface="Arial"/>
                          <a:cs typeface="Arial"/>
                        </a:rPr>
                        <a:t>2,080</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0"/>
                        </a:spcBef>
                      </a:pPr>
                      <a:r>
                        <a:rPr sz="800" b="1" spc="25" dirty="0">
                          <a:solidFill>
                            <a:srgbClr val="231F20"/>
                          </a:solidFill>
                          <a:latin typeface="Arial"/>
                          <a:cs typeface="Arial"/>
                        </a:rPr>
                        <a:t>1.3</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50"/>
                        </a:spcBef>
                      </a:pPr>
                      <a:r>
                        <a:rPr sz="800" b="1" spc="30" dirty="0">
                          <a:solidFill>
                            <a:srgbClr val="231F20"/>
                          </a:solidFill>
                          <a:latin typeface="Arial"/>
                          <a:cs typeface="Arial"/>
                        </a:rPr>
                        <a:t>1,957</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0"/>
                        </a:spcBef>
                      </a:pPr>
                      <a:r>
                        <a:rPr sz="800" b="1" spc="25" dirty="0">
                          <a:solidFill>
                            <a:srgbClr val="231F20"/>
                          </a:solidFill>
                          <a:latin typeface="Arial"/>
                          <a:cs typeface="Arial"/>
                        </a:rPr>
                        <a:t>1.2</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50"/>
                        </a:spcBef>
                      </a:pPr>
                      <a:r>
                        <a:rPr sz="800" b="1" spc="30" dirty="0">
                          <a:solidFill>
                            <a:srgbClr val="231F20"/>
                          </a:solidFill>
                          <a:latin typeface="Arial"/>
                          <a:cs typeface="Arial"/>
                        </a:rPr>
                        <a:t>2,095</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0"/>
                        </a:spcBef>
                      </a:pPr>
                      <a:r>
                        <a:rPr sz="800" b="1" spc="25" dirty="0">
                          <a:solidFill>
                            <a:srgbClr val="231F20"/>
                          </a:solidFill>
                          <a:latin typeface="Arial"/>
                          <a:cs typeface="Arial"/>
                        </a:rPr>
                        <a:t>1.3</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50"/>
                        </a:spcBef>
                      </a:pPr>
                      <a:r>
                        <a:rPr sz="800" b="1" spc="30" dirty="0">
                          <a:solidFill>
                            <a:srgbClr val="231F20"/>
                          </a:solidFill>
                          <a:latin typeface="Arial"/>
                          <a:cs typeface="Arial"/>
                        </a:rPr>
                        <a:t>2,050</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0"/>
                        </a:spcBef>
                      </a:pPr>
                      <a:r>
                        <a:rPr sz="800" b="1" spc="25" dirty="0">
                          <a:solidFill>
                            <a:srgbClr val="231F20"/>
                          </a:solidFill>
                          <a:latin typeface="Arial"/>
                          <a:cs typeface="Arial"/>
                        </a:rPr>
                        <a:t>1.3</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50"/>
                        </a:spcBef>
                      </a:pPr>
                      <a:r>
                        <a:rPr sz="800" b="1" spc="30" dirty="0">
                          <a:solidFill>
                            <a:srgbClr val="231F20"/>
                          </a:solidFill>
                          <a:latin typeface="Arial"/>
                          <a:cs typeface="Arial"/>
                        </a:rPr>
                        <a:t>2,021</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0"/>
                        </a:spcBef>
                      </a:pPr>
                      <a:r>
                        <a:rPr sz="800" b="1" spc="25" dirty="0">
                          <a:solidFill>
                            <a:srgbClr val="231F20"/>
                          </a:solidFill>
                          <a:latin typeface="Arial"/>
                          <a:cs typeface="Arial"/>
                        </a:rPr>
                        <a:t>1.3</a:t>
                      </a:r>
                      <a:endParaRPr sz="800">
                        <a:latin typeface="Arial"/>
                        <a:cs typeface="Arial"/>
                      </a:endParaRPr>
                    </a:p>
                  </a:txBody>
                  <a:tcPr marL="0" marR="0" marT="44450" marB="0">
                    <a:lnL w="9525">
                      <a:solidFill>
                        <a:srgbClr val="005E6D"/>
                      </a:solidFill>
                      <a:prstDash val="solid"/>
                    </a:lnL>
                    <a:solidFill>
                      <a:srgbClr val="E5EEF0"/>
                    </a:solidFill>
                  </a:tcPr>
                </a:tc>
                <a:extLst>
                  <a:ext uri="{0D108BD9-81ED-4DB2-BD59-A6C34878D82A}">
                    <a16:rowId xmlns:a16="http://schemas.microsoft.com/office/drawing/2014/main" val="10011"/>
                  </a:ext>
                </a:extLst>
              </a:tr>
              <a:tr h="219443">
                <a:tc>
                  <a:txBody>
                    <a:bodyPr/>
                    <a:lstStyle/>
                    <a:p>
                      <a:pPr marL="55880">
                        <a:lnSpc>
                          <a:spcPct val="100000"/>
                        </a:lnSpc>
                        <a:spcBef>
                          <a:spcPts val="350"/>
                        </a:spcBef>
                      </a:pPr>
                      <a:r>
                        <a:rPr sz="800" b="1" dirty="0">
                          <a:solidFill>
                            <a:srgbClr val="231F20"/>
                          </a:solidFill>
                          <a:latin typeface="Arial"/>
                          <a:cs typeface="Arial"/>
                        </a:rPr>
                        <a:t>Female</a:t>
                      </a:r>
                      <a:endParaRPr sz="800">
                        <a:latin typeface="Arial"/>
                        <a:cs typeface="Arial"/>
                      </a:endParaRPr>
                    </a:p>
                  </a:txBody>
                  <a:tcPr marL="0" marR="0" marT="44450" marB="0">
                    <a:lnR w="19050">
                      <a:solidFill>
                        <a:srgbClr val="005E6D"/>
                      </a:solidFill>
                      <a:prstDash val="solid"/>
                    </a:lnR>
                    <a:solidFill>
                      <a:srgbClr val="FFFFFF"/>
                    </a:solidFill>
                  </a:tcPr>
                </a:tc>
                <a:tc>
                  <a:txBody>
                    <a:bodyPr/>
                    <a:lstStyle/>
                    <a:p>
                      <a:pPr marL="2540" algn="ctr">
                        <a:lnSpc>
                          <a:spcPct val="100000"/>
                        </a:lnSpc>
                        <a:spcBef>
                          <a:spcPts val="350"/>
                        </a:spcBef>
                      </a:pPr>
                      <a:r>
                        <a:rPr sz="800" b="1" spc="30" dirty="0">
                          <a:solidFill>
                            <a:srgbClr val="231F20"/>
                          </a:solidFill>
                          <a:latin typeface="Arial"/>
                          <a:cs typeface="Arial"/>
                        </a:rPr>
                        <a:t>1,280</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0"/>
                        </a:spcBef>
                      </a:pPr>
                      <a:r>
                        <a:rPr sz="800" b="1" spc="25" dirty="0">
                          <a:solidFill>
                            <a:srgbClr val="231F20"/>
                          </a:solidFill>
                          <a:latin typeface="Arial"/>
                          <a:cs typeface="Arial"/>
                        </a:rPr>
                        <a:t>0.8</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0"/>
                        </a:spcBef>
                      </a:pPr>
                      <a:r>
                        <a:rPr sz="800" b="1" spc="30" dirty="0">
                          <a:solidFill>
                            <a:srgbClr val="231F20"/>
                          </a:solidFill>
                          <a:latin typeface="Arial"/>
                          <a:cs typeface="Arial"/>
                        </a:rPr>
                        <a:t>1,252</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0"/>
                        </a:spcBef>
                      </a:pPr>
                      <a:r>
                        <a:rPr sz="800" b="1" spc="25" dirty="0">
                          <a:solidFill>
                            <a:srgbClr val="231F20"/>
                          </a:solidFill>
                          <a:latin typeface="Arial"/>
                          <a:cs typeface="Arial"/>
                        </a:rPr>
                        <a:t>0.8</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0"/>
                        </a:spcBef>
                      </a:pPr>
                      <a:r>
                        <a:rPr sz="800" b="1" spc="30" dirty="0">
                          <a:solidFill>
                            <a:srgbClr val="231F20"/>
                          </a:solidFill>
                          <a:latin typeface="Arial"/>
                          <a:cs typeface="Arial"/>
                        </a:rPr>
                        <a:t>1,301</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0"/>
                        </a:spcBef>
                      </a:pPr>
                      <a:r>
                        <a:rPr sz="800" b="1" spc="25" dirty="0">
                          <a:solidFill>
                            <a:srgbClr val="231F20"/>
                          </a:solidFill>
                          <a:latin typeface="Arial"/>
                          <a:cs typeface="Arial"/>
                        </a:rPr>
                        <a:t>0.8</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50"/>
                        </a:spcBef>
                      </a:pPr>
                      <a:r>
                        <a:rPr sz="800" b="1" spc="30" dirty="0">
                          <a:solidFill>
                            <a:srgbClr val="231F20"/>
                          </a:solidFill>
                          <a:latin typeface="Arial"/>
                          <a:cs typeface="Arial"/>
                        </a:rPr>
                        <a:t>1,260</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0"/>
                        </a:spcBef>
                      </a:pPr>
                      <a:r>
                        <a:rPr sz="800" b="1" spc="25" dirty="0">
                          <a:solidFill>
                            <a:srgbClr val="231F20"/>
                          </a:solidFill>
                          <a:latin typeface="Arial"/>
                          <a:cs typeface="Arial"/>
                        </a:rPr>
                        <a:t>0.8</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0"/>
                        </a:spcBef>
                      </a:pPr>
                      <a:r>
                        <a:rPr sz="800" b="1" spc="30" dirty="0">
                          <a:solidFill>
                            <a:srgbClr val="231F20"/>
                          </a:solidFill>
                          <a:latin typeface="Arial"/>
                          <a:cs typeface="Arial"/>
                        </a:rPr>
                        <a:t>1,169</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0"/>
                        </a:spcBef>
                      </a:pPr>
                      <a:r>
                        <a:rPr sz="800" b="1" spc="25" dirty="0">
                          <a:solidFill>
                            <a:srgbClr val="231F20"/>
                          </a:solidFill>
                          <a:latin typeface="Arial"/>
                          <a:cs typeface="Arial"/>
                        </a:rPr>
                        <a:t>0.7</a:t>
                      </a:r>
                      <a:endParaRPr sz="800">
                        <a:latin typeface="Arial"/>
                        <a:cs typeface="Arial"/>
                      </a:endParaRPr>
                    </a:p>
                  </a:txBody>
                  <a:tcPr marL="0" marR="0" marT="44450" marB="0">
                    <a:lnL w="9525">
                      <a:solidFill>
                        <a:srgbClr val="005E6D"/>
                      </a:solidFill>
                      <a:prstDash val="solid"/>
                    </a:lnL>
                    <a:solidFill>
                      <a:srgbClr val="FFFFFF"/>
                    </a:solidFill>
                  </a:tcPr>
                </a:tc>
                <a:extLst>
                  <a:ext uri="{0D108BD9-81ED-4DB2-BD59-A6C34878D82A}">
                    <a16:rowId xmlns:a16="http://schemas.microsoft.com/office/drawing/2014/main" val="10012"/>
                  </a:ext>
                </a:extLst>
              </a:tr>
              <a:tr h="219455">
                <a:tc gridSpan="11">
                  <a:txBody>
                    <a:bodyPr/>
                    <a:lstStyle/>
                    <a:p>
                      <a:pPr marL="53975">
                        <a:lnSpc>
                          <a:spcPct val="100000"/>
                        </a:lnSpc>
                        <a:spcBef>
                          <a:spcPts val="350"/>
                        </a:spcBef>
                      </a:pPr>
                      <a:r>
                        <a:rPr sz="800" b="1" dirty="0">
                          <a:solidFill>
                            <a:srgbClr val="FFFFFF"/>
                          </a:solidFill>
                          <a:latin typeface="Lucida Sans"/>
                          <a:cs typeface="Lucida Sans"/>
                        </a:rPr>
                        <a:t>Race/ethnicity</a:t>
                      </a:r>
                      <a:endParaRPr sz="800">
                        <a:latin typeface="Lucida Sans"/>
                        <a:cs typeface="Lucida Sans"/>
                      </a:endParaRPr>
                    </a:p>
                  </a:txBody>
                  <a:tcPr marL="0" marR="0" marT="4445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229222">
                <a:tc>
                  <a:txBody>
                    <a:bodyPr/>
                    <a:lstStyle/>
                    <a:p>
                      <a:pPr marL="53975" marR="546100">
                        <a:lnSpc>
                          <a:spcPts val="900"/>
                        </a:lnSpc>
                      </a:pPr>
                      <a:r>
                        <a:rPr sz="800" b="1" spc="-5" dirty="0">
                          <a:solidFill>
                            <a:srgbClr val="231F20"/>
                          </a:solidFill>
                          <a:latin typeface="Arial"/>
                          <a:cs typeface="Arial"/>
                        </a:rPr>
                        <a:t>American</a:t>
                      </a:r>
                      <a:r>
                        <a:rPr sz="800" b="1" spc="-55" dirty="0">
                          <a:solidFill>
                            <a:srgbClr val="231F20"/>
                          </a:solidFill>
                          <a:latin typeface="Arial"/>
                          <a:cs typeface="Arial"/>
                        </a:rPr>
                        <a:t> </a:t>
                      </a:r>
                      <a:r>
                        <a:rPr sz="800" b="1" spc="20" dirty="0">
                          <a:solidFill>
                            <a:srgbClr val="231F20"/>
                          </a:solidFill>
                          <a:latin typeface="Arial"/>
                          <a:cs typeface="Arial"/>
                        </a:rPr>
                        <a:t>Indian/  </a:t>
                      </a:r>
                      <a:r>
                        <a:rPr sz="800" b="1" spc="-20" dirty="0">
                          <a:solidFill>
                            <a:srgbClr val="231F20"/>
                          </a:solidFill>
                          <a:latin typeface="Arial"/>
                          <a:cs typeface="Arial"/>
                        </a:rPr>
                        <a:t>Alaska</a:t>
                      </a:r>
                      <a:r>
                        <a:rPr sz="800" b="1" spc="25" dirty="0">
                          <a:solidFill>
                            <a:srgbClr val="231F20"/>
                          </a:solidFill>
                          <a:latin typeface="Arial"/>
                          <a:cs typeface="Arial"/>
                        </a:rPr>
                        <a:t> </a:t>
                      </a:r>
                      <a:r>
                        <a:rPr sz="800" b="1" spc="5" dirty="0">
                          <a:solidFill>
                            <a:srgbClr val="231F20"/>
                          </a:solidFill>
                          <a:latin typeface="Arial"/>
                          <a:cs typeface="Arial"/>
                        </a:rPr>
                        <a:t>Native</a:t>
                      </a:r>
                      <a:endParaRPr sz="800">
                        <a:latin typeface="Arial"/>
                        <a:cs typeface="Arial"/>
                      </a:endParaRPr>
                    </a:p>
                  </a:txBody>
                  <a:tcPr marL="0" marR="0" marT="0" marB="0">
                    <a:lnR w="19050">
                      <a:solidFill>
                        <a:srgbClr val="005E6D"/>
                      </a:solidFill>
                      <a:prstDash val="solid"/>
                    </a:lnR>
                    <a:solidFill>
                      <a:srgbClr val="FFFFFF"/>
                    </a:solidFill>
                  </a:tcPr>
                </a:tc>
                <a:tc>
                  <a:txBody>
                    <a:bodyPr/>
                    <a:lstStyle/>
                    <a:p>
                      <a:pPr marL="1905" algn="ctr">
                        <a:lnSpc>
                          <a:spcPct val="100000"/>
                        </a:lnSpc>
                        <a:spcBef>
                          <a:spcPts val="350"/>
                        </a:spcBef>
                      </a:pPr>
                      <a:r>
                        <a:rPr sz="800" b="1" spc="45" dirty="0">
                          <a:solidFill>
                            <a:srgbClr val="231F20"/>
                          </a:solidFill>
                          <a:latin typeface="Arial"/>
                          <a:cs typeface="Arial"/>
                        </a:rPr>
                        <a:t>18</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0"/>
                        </a:spcBef>
                      </a:pPr>
                      <a:r>
                        <a:rPr sz="800" b="1" spc="25" dirty="0">
                          <a:solidFill>
                            <a:srgbClr val="231F20"/>
                          </a:solidFill>
                          <a:latin typeface="Arial"/>
                          <a:cs typeface="Arial"/>
                        </a:rPr>
                        <a:t>0.7</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50"/>
                        </a:spcBef>
                      </a:pPr>
                      <a:r>
                        <a:rPr sz="800" b="1" spc="45" dirty="0">
                          <a:solidFill>
                            <a:srgbClr val="231F20"/>
                          </a:solidFill>
                          <a:latin typeface="Arial"/>
                          <a:cs typeface="Arial"/>
                        </a:rPr>
                        <a:t>14</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0"/>
                        </a:spcBef>
                      </a:pPr>
                      <a:r>
                        <a:rPr sz="800" b="1" spc="25" dirty="0">
                          <a:solidFill>
                            <a:srgbClr val="231F20"/>
                          </a:solidFill>
                          <a:latin typeface="Arial"/>
                          <a:cs typeface="Arial"/>
                        </a:rPr>
                        <a:t>0.5</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50"/>
                        </a:spcBef>
                      </a:pPr>
                      <a:r>
                        <a:rPr sz="800" b="1" spc="45" dirty="0">
                          <a:solidFill>
                            <a:srgbClr val="231F20"/>
                          </a:solidFill>
                          <a:latin typeface="Arial"/>
                          <a:cs typeface="Arial"/>
                        </a:rPr>
                        <a:t>19</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0"/>
                        </a:spcBef>
                      </a:pPr>
                      <a:r>
                        <a:rPr sz="800" b="1" spc="25" dirty="0">
                          <a:solidFill>
                            <a:srgbClr val="231F20"/>
                          </a:solidFill>
                          <a:latin typeface="Arial"/>
                          <a:cs typeface="Arial"/>
                        </a:rPr>
                        <a:t>0.7</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50"/>
                        </a:spcBef>
                      </a:pPr>
                      <a:r>
                        <a:rPr sz="800" b="1" spc="45" dirty="0">
                          <a:solidFill>
                            <a:srgbClr val="231F20"/>
                          </a:solidFill>
                          <a:latin typeface="Arial"/>
                          <a:cs typeface="Arial"/>
                        </a:rPr>
                        <a:t>25</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0"/>
                        </a:spcBef>
                      </a:pPr>
                      <a:r>
                        <a:rPr sz="800" b="1" spc="25" dirty="0">
                          <a:solidFill>
                            <a:srgbClr val="231F20"/>
                          </a:solidFill>
                          <a:latin typeface="Arial"/>
                          <a:cs typeface="Arial"/>
                        </a:rPr>
                        <a:t>0.9</a:t>
                      </a:r>
                      <a:endParaRPr sz="800">
                        <a:latin typeface="Arial"/>
                        <a:cs typeface="Arial"/>
                      </a:endParaRPr>
                    </a:p>
                  </a:txBody>
                  <a:tcPr marL="0" marR="0" marT="4445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50"/>
                        </a:spcBef>
                      </a:pPr>
                      <a:r>
                        <a:rPr sz="800" b="1" spc="45" dirty="0">
                          <a:solidFill>
                            <a:srgbClr val="231F20"/>
                          </a:solidFill>
                          <a:latin typeface="Arial"/>
                          <a:cs typeface="Arial"/>
                        </a:rPr>
                        <a:t>15</a:t>
                      </a:r>
                      <a:endParaRPr sz="800">
                        <a:latin typeface="Arial"/>
                        <a:cs typeface="Arial"/>
                      </a:endParaRPr>
                    </a:p>
                  </a:txBody>
                  <a:tcPr marL="0" marR="0" marT="444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0"/>
                        </a:spcBef>
                      </a:pPr>
                      <a:r>
                        <a:rPr sz="800" b="1" spc="25" dirty="0">
                          <a:solidFill>
                            <a:srgbClr val="231F20"/>
                          </a:solidFill>
                          <a:latin typeface="Arial"/>
                          <a:cs typeface="Arial"/>
                        </a:rPr>
                        <a:t>0.6</a:t>
                      </a:r>
                      <a:endParaRPr sz="800">
                        <a:latin typeface="Arial"/>
                        <a:cs typeface="Arial"/>
                      </a:endParaRPr>
                    </a:p>
                  </a:txBody>
                  <a:tcPr marL="0" marR="0" marT="44450" marB="0">
                    <a:lnL w="9525">
                      <a:solidFill>
                        <a:srgbClr val="005E6D"/>
                      </a:solidFill>
                      <a:prstDash val="solid"/>
                    </a:lnL>
                    <a:solidFill>
                      <a:srgbClr val="FFFFFF"/>
                    </a:solidFill>
                  </a:tcPr>
                </a:tc>
                <a:extLst>
                  <a:ext uri="{0D108BD9-81ED-4DB2-BD59-A6C34878D82A}">
                    <a16:rowId xmlns:a16="http://schemas.microsoft.com/office/drawing/2014/main" val="10014"/>
                  </a:ext>
                </a:extLst>
              </a:tr>
              <a:tr h="209676">
                <a:tc>
                  <a:txBody>
                    <a:bodyPr/>
                    <a:lstStyle/>
                    <a:p>
                      <a:pPr marL="54610">
                        <a:lnSpc>
                          <a:spcPct val="100000"/>
                        </a:lnSpc>
                        <a:spcBef>
                          <a:spcPts val="355"/>
                        </a:spcBef>
                      </a:pPr>
                      <a:r>
                        <a:rPr sz="800" b="1" dirty="0">
                          <a:solidFill>
                            <a:srgbClr val="231F20"/>
                          </a:solidFill>
                          <a:latin typeface="Arial"/>
                          <a:cs typeface="Arial"/>
                        </a:rPr>
                        <a:t>Asian/Pacific</a:t>
                      </a:r>
                      <a:r>
                        <a:rPr sz="800" b="1" spc="50" dirty="0">
                          <a:solidFill>
                            <a:srgbClr val="231F20"/>
                          </a:solidFill>
                          <a:latin typeface="Arial"/>
                          <a:cs typeface="Arial"/>
                        </a:rPr>
                        <a:t> </a:t>
                      </a:r>
                      <a:r>
                        <a:rPr sz="800" b="1" spc="-5" dirty="0">
                          <a:solidFill>
                            <a:srgbClr val="231F20"/>
                          </a:solidFill>
                          <a:latin typeface="Arial"/>
                          <a:cs typeface="Arial"/>
                        </a:rPr>
                        <a:t>Islander</a:t>
                      </a:r>
                      <a:endParaRPr sz="800">
                        <a:latin typeface="Arial"/>
                        <a:cs typeface="Arial"/>
                      </a:endParaRPr>
                    </a:p>
                  </a:txBody>
                  <a:tcPr marL="0" marR="0" marT="45085" marB="0">
                    <a:lnR w="19050">
                      <a:solidFill>
                        <a:srgbClr val="005E6D"/>
                      </a:solidFill>
                      <a:prstDash val="solid"/>
                    </a:lnR>
                    <a:solidFill>
                      <a:srgbClr val="E5EEF0"/>
                    </a:solidFill>
                  </a:tcPr>
                </a:tc>
                <a:tc>
                  <a:txBody>
                    <a:bodyPr/>
                    <a:lstStyle/>
                    <a:p>
                      <a:pPr algn="ctr">
                        <a:lnSpc>
                          <a:spcPct val="100000"/>
                        </a:lnSpc>
                        <a:spcBef>
                          <a:spcPts val="355"/>
                        </a:spcBef>
                      </a:pPr>
                      <a:r>
                        <a:rPr sz="800" b="1" spc="45" dirty="0">
                          <a:solidFill>
                            <a:srgbClr val="231F20"/>
                          </a:solidFill>
                          <a:latin typeface="Arial"/>
                          <a:cs typeface="Arial"/>
                        </a:rPr>
                        <a:t>67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55"/>
                        </a:spcBef>
                      </a:pPr>
                      <a:r>
                        <a:rPr sz="800" b="1" spc="45" dirty="0">
                          <a:solidFill>
                            <a:srgbClr val="231F20"/>
                          </a:solidFill>
                          <a:latin typeface="Arial"/>
                          <a:cs typeface="Arial"/>
                        </a:rPr>
                        <a:t>56</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55"/>
                        </a:spcBef>
                      </a:pPr>
                      <a:r>
                        <a:rPr sz="800" b="1" spc="45" dirty="0">
                          <a:solidFill>
                            <a:srgbClr val="231F20"/>
                          </a:solidFill>
                          <a:latin typeface="Arial"/>
                          <a:cs typeface="Arial"/>
                        </a:rPr>
                        <a:t>64</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55"/>
                        </a:spcBef>
                      </a:pPr>
                      <a:r>
                        <a:rPr sz="800" b="1" spc="45" dirty="0">
                          <a:solidFill>
                            <a:srgbClr val="231F20"/>
                          </a:solidFill>
                          <a:latin typeface="Arial"/>
                          <a:cs typeface="Arial"/>
                        </a:rPr>
                        <a:t>55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55"/>
                        </a:spcBef>
                      </a:pPr>
                      <a:r>
                        <a:rPr sz="800" b="1" spc="45" dirty="0">
                          <a:solidFill>
                            <a:srgbClr val="231F20"/>
                          </a:solidFill>
                          <a:latin typeface="Arial"/>
                          <a:cs typeface="Arial"/>
                        </a:rPr>
                        <a:t>63</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solidFill>
                      <a:srgbClr val="E5EEF0"/>
                    </a:solidFill>
                  </a:tcPr>
                </a:tc>
                <a:extLst>
                  <a:ext uri="{0D108BD9-81ED-4DB2-BD59-A6C34878D82A}">
                    <a16:rowId xmlns:a16="http://schemas.microsoft.com/office/drawing/2014/main" val="10015"/>
                  </a:ext>
                </a:extLst>
              </a:tr>
              <a:tr h="219443">
                <a:tc>
                  <a:txBody>
                    <a:bodyPr/>
                    <a:lstStyle/>
                    <a:p>
                      <a:pPr marL="55880">
                        <a:lnSpc>
                          <a:spcPct val="100000"/>
                        </a:lnSpc>
                        <a:spcBef>
                          <a:spcPts val="355"/>
                        </a:spcBef>
                      </a:pPr>
                      <a:r>
                        <a:rPr sz="800" b="1" spc="-15" dirty="0">
                          <a:solidFill>
                            <a:srgbClr val="231F20"/>
                          </a:solidFill>
                          <a:latin typeface="Arial"/>
                          <a:cs typeface="Arial"/>
                        </a:rPr>
                        <a:t>Black,</a:t>
                      </a:r>
                      <a:r>
                        <a:rPr sz="800" b="1" spc="10" dirty="0">
                          <a:solidFill>
                            <a:srgbClr val="231F20"/>
                          </a:solidFill>
                          <a:latin typeface="Arial"/>
                          <a:cs typeface="Arial"/>
                        </a:rPr>
                        <a:t> </a:t>
                      </a:r>
                      <a:r>
                        <a:rPr sz="800" b="1" dirty="0">
                          <a:solidFill>
                            <a:srgbClr val="231F20"/>
                          </a:solidFill>
                          <a:latin typeface="Arial"/>
                          <a:cs typeface="Arial"/>
                        </a:rPr>
                        <a:t>non-Hispanic</a:t>
                      </a:r>
                      <a:endParaRPr sz="800">
                        <a:latin typeface="Arial"/>
                        <a:cs typeface="Arial"/>
                      </a:endParaRPr>
                    </a:p>
                  </a:txBody>
                  <a:tcPr marL="0" marR="0" marT="45085" marB="0">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398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1.0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386</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0.9</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411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1.0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355"/>
                        </a:spcBef>
                      </a:pPr>
                      <a:r>
                        <a:rPr sz="800" b="1" spc="45" dirty="0">
                          <a:solidFill>
                            <a:srgbClr val="231F20"/>
                          </a:solidFill>
                          <a:latin typeface="Arial"/>
                          <a:cs typeface="Arial"/>
                        </a:rPr>
                        <a:t>405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1.0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382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55"/>
                        </a:spcBef>
                      </a:pPr>
                      <a:r>
                        <a:rPr sz="800" b="1" spc="25" dirty="0">
                          <a:solidFill>
                            <a:srgbClr val="231F20"/>
                          </a:solidFill>
                          <a:latin typeface="Arial"/>
                          <a:cs typeface="Arial"/>
                        </a:rPr>
                        <a:t>0.9</a:t>
                      </a:r>
                      <a:endParaRPr sz="800">
                        <a:latin typeface="Arial"/>
                        <a:cs typeface="Arial"/>
                      </a:endParaRPr>
                    </a:p>
                  </a:txBody>
                  <a:tcPr marL="0" marR="0" marT="45085" marB="0">
                    <a:lnL w="9525">
                      <a:solidFill>
                        <a:srgbClr val="005E6D"/>
                      </a:solidFill>
                      <a:prstDash val="solid"/>
                    </a:lnL>
                    <a:solidFill>
                      <a:srgbClr val="FFFFFF"/>
                    </a:solidFill>
                  </a:tcPr>
                </a:tc>
                <a:extLst>
                  <a:ext uri="{0D108BD9-81ED-4DB2-BD59-A6C34878D82A}">
                    <a16:rowId xmlns:a16="http://schemas.microsoft.com/office/drawing/2014/main" val="10016"/>
                  </a:ext>
                </a:extLst>
              </a:tr>
              <a:tr h="219443">
                <a:tc>
                  <a:txBody>
                    <a:bodyPr/>
                    <a:lstStyle/>
                    <a:p>
                      <a:pPr marL="55880">
                        <a:lnSpc>
                          <a:spcPct val="100000"/>
                        </a:lnSpc>
                        <a:spcBef>
                          <a:spcPts val="355"/>
                        </a:spcBef>
                      </a:pPr>
                      <a:r>
                        <a:rPr sz="800" b="1" spc="10" dirty="0">
                          <a:solidFill>
                            <a:srgbClr val="231F20"/>
                          </a:solidFill>
                          <a:latin typeface="Arial"/>
                          <a:cs typeface="Arial"/>
                        </a:rPr>
                        <a:t>White,</a:t>
                      </a:r>
                      <a:r>
                        <a:rPr sz="800" b="1" spc="-10" dirty="0">
                          <a:solidFill>
                            <a:srgbClr val="231F20"/>
                          </a:solidFill>
                          <a:latin typeface="Arial"/>
                          <a:cs typeface="Arial"/>
                        </a:rPr>
                        <a:t> </a:t>
                      </a:r>
                      <a:r>
                        <a:rPr sz="800" b="1" dirty="0">
                          <a:solidFill>
                            <a:srgbClr val="231F20"/>
                          </a:solidFill>
                          <a:latin typeface="Arial"/>
                          <a:cs typeface="Arial"/>
                        </a:rPr>
                        <a:t>non-Hispanic</a:t>
                      </a:r>
                      <a:endParaRPr sz="800">
                        <a:latin typeface="Arial"/>
                        <a:cs typeface="Arial"/>
                      </a:endParaRPr>
                    </a:p>
                  </a:txBody>
                  <a:tcPr marL="0" marR="0" marT="45085" marB="0">
                    <a:lnR w="19050">
                      <a:solidFill>
                        <a:srgbClr val="005E6D"/>
                      </a:solidFill>
                      <a:prstDash val="solid"/>
                    </a:lnR>
                    <a:solidFill>
                      <a:srgbClr val="E5EEF0"/>
                    </a:solidFill>
                  </a:tcPr>
                </a:tc>
                <a:tc>
                  <a:txBody>
                    <a:bodyPr/>
                    <a:lstStyle/>
                    <a:p>
                      <a:pPr marL="1905" algn="ctr">
                        <a:lnSpc>
                          <a:spcPct val="100000"/>
                        </a:lnSpc>
                        <a:spcBef>
                          <a:spcPts val="355"/>
                        </a:spcBef>
                      </a:pPr>
                      <a:r>
                        <a:rPr sz="800" b="1" spc="30" dirty="0">
                          <a:solidFill>
                            <a:srgbClr val="231F20"/>
                          </a:solidFill>
                          <a:latin typeface="Arial"/>
                          <a:cs typeface="Arial"/>
                        </a:rPr>
                        <a:t>2,150</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1.1</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55"/>
                        </a:spcBef>
                      </a:pPr>
                      <a:r>
                        <a:rPr sz="800" b="1" spc="30" dirty="0">
                          <a:solidFill>
                            <a:srgbClr val="231F20"/>
                          </a:solidFill>
                          <a:latin typeface="Arial"/>
                          <a:cs typeface="Arial"/>
                        </a:rPr>
                        <a:t>2,059</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55"/>
                        </a:spcBef>
                      </a:pPr>
                      <a:r>
                        <a:rPr sz="800" b="1" spc="30" dirty="0">
                          <a:solidFill>
                            <a:srgbClr val="231F20"/>
                          </a:solidFill>
                          <a:latin typeface="Arial"/>
                          <a:cs typeface="Arial"/>
                        </a:rPr>
                        <a:t>2,197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1.1</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55"/>
                        </a:spcBef>
                      </a:pPr>
                      <a:r>
                        <a:rPr sz="800" b="1" spc="30" dirty="0">
                          <a:solidFill>
                            <a:srgbClr val="231F20"/>
                          </a:solidFill>
                          <a:latin typeface="Arial"/>
                          <a:cs typeface="Arial"/>
                        </a:rPr>
                        <a:t>2,084</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55"/>
                        </a:spcBef>
                      </a:pPr>
                      <a:r>
                        <a:rPr sz="800" b="1" spc="30" dirty="0">
                          <a:solidFill>
                            <a:srgbClr val="231F20"/>
                          </a:solidFill>
                          <a:latin typeface="Arial"/>
                          <a:cs typeface="Arial"/>
                        </a:rPr>
                        <a:t>2,045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355"/>
                        </a:spcBef>
                      </a:pPr>
                      <a:r>
                        <a:rPr sz="800" b="1" spc="25" dirty="0">
                          <a:solidFill>
                            <a:srgbClr val="231F20"/>
                          </a:solidFill>
                          <a:latin typeface="Arial"/>
                          <a:cs typeface="Arial"/>
                        </a:rPr>
                        <a:t>1.0</a:t>
                      </a:r>
                      <a:endParaRPr sz="800">
                        <a:latin typeface="Arial"/>
                        <a:cs typeface="Arial"/>
                      </a:endParaRPr>
                    </a:p>
                  </a:txBody>
                  <a:tcPr marL="0" marR="0" marT="45085" marB="0">
                    <a:lnL w="9525">
                      <a:solidFill>
                        <a:srgbClr val="005E6D"/>
                      </a:solidFill>
                      <a:prstDash val="solid"/>
                    </a:lnL>
                    <a:solidFill>
                      <a:srgbClr val="E5EEF0"/>
                    </a:solidFill>
                  </a:tcPr>
                </a:tc>
                <a:extLst>
                  <a:ext uri="{0D108BD9-81ED-4DB2-BD59-A6C34878D82A}">
                    <a16:rowId xmlns:a16="http://schemas.microsoft.com/office/drawing/2014/main" val="10017"/>
                  </a:ext>
                </a:extLst>
              </a:tr>
              <a:tr h="219443">
                <a:tc>
                  <a:txBody>
                    <a:bodyPr/>
                    <a:lstStyle/>
                    <a:p>
                      <a:pPr marL="55880">
                        <a:lnSpc>
                          <a:spcPct val="100000"/>
                        </a:lnSpc>
                        <a:spcBef>
                          <a:spcPts val="355"/>
                        </a:spcBef>
                      </a:pPr>
                      <a:r>
                        <a:rPr sz="800" b="1" dirty="0">
                          <a:solidFill>
                            <a:srgbClr val="231F20"/>
                          </a:solidFill>
                          <a:latin typeface="Arial"/>
                          <a:cs typeface="Arial"/>
                        </a:rPr>
                        <a:t>Hispanic</a:t>
                      </a:r>
                      <a:endParaRPr sz="800">
                        <a:latin typeface="Arial"/>
                        <a:cs typeface="Arial"/>
                      </a:endParaRPr>
                    </a:p>
                  </a:txBody>
                  <a:tcPr marL="0" marR="0" marT="45085" marB="0">
                    <a:lnR w="19050">
                      <a:solidFill>
                        <a:srgbClr val="005E6D"/>
                      </a:solidFill>
                      <a:prstDash val="solid"/>
                    </a:lnR>
                    <a:solidFill>
                      <a:srgbClr val="FFFFFF"/>
                    </a:solidFill>
                  </a:tcPr>
                </a:tc>
                <a:tc>
                  <a:txBody>
                    <a:bodyPr/>
                    <a:lstStyle/>
                    <a:p>
                      <a:pPr marL="3175" algn="ctr">
                        <a:lnSpc>
                          <a:spcPct val="100000"/>
                        </a:lnSpc>
                        <a:spcBef>
                          <a:spcPts val="355"/>
                        </a:spcBef>
                      </a:pPr>
                      <a:r>
                        <a:rPr sz="800" b="1" spc="45" dirty="0">
                          <a:solidFill>
                            <a:srgbClr val="231F20"/>
                          </a:solidFill>
                          <a:latin typeface="Arial"/>
                          <a:cs typeface="Arial"/>
                        </a:rPr>
                        <a:t>175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355"/>
                        </a:spcBef>
                      </a:pPr>
                      <a:r>
                        <a:rPr sz="800" b="1" spc="45" dirty="0">
                          <a:solidFill>
                            <a:srgbClr val="231F20"/>
                          </a:solidFill>
                          <a:latin typeface="Arial"/>
                          <a:cs typeface="Arial"/>
                        </a:rPr>
                        <a:t>194</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355"/>
                        </a:spcBef>
                      </a:pPr>
                      <a:r>
                        <a:rPr sz="800" b="1" spc="45" dirty="0">
                          <a:solidFill>
                            <a:srgbClr val="231F20"/>
                          </a:solidFill>
                          <a:latin typeface="Arial"/>
                          <a:cs typeface="Arial"/>
                        </a:rPr>
                        <a:t>196</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55"/>
                        </a:spcBef>
                      </a:pPr>
                      <a:r>
                        <a:rPr sz="800" b="1" spc="45" dirty="0">
                          <a:solidFill>
                            <a:srgbClr val="231F20"/>
                          </a:solidFill>
                          <a:latin typeface="Arial"/>
                          <a:cs typeface="Arial"/>
                        </a:rPr>
                        <a:t>222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55"/>
                        </a:spcBef>
                      </a:pPr>
                      <a:r>
                        <a:rPr sz="800" b="1" spc="45" dirty="0">
                          <a:solidFill>
                            <a:srgbClr val="231F20"/>
                          </a:solidFill>
                          <a:latin typeface="Arial"/>
                          <a:cs typeface="Arial"/>
                        </a:rPr>
                        <a:t>215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55"/>
                        </a:spcBef>
                      </a:pPr>
                      <a:r>
                        <a:rPr sz="800" b="1" spc="25" dirty="0">
                          <a:solidFill>
                            <a:srgbClr val="231F20"/>
                          </a:solidFill>
                          <a:latin typeface="Arial"/>
                          <a:cs typeface="Arial"/>
                        </a:rPr>
                        <a:t>0.4</a:t>
                      </a:r>
                      <a:endParaRPr sz="800">
                        <a:latin typeface="Arial"/>
                        <a:cs typeface="Arial"/>
                      </a:endParaRPr>
                    </a:p>
                  </a:txBody>
                  <a:tcPr marL="0" marR="0" marT="45085" marB="0">
                    <a:lnL w="9525">
                      <a:solidFill>
                        <a:srgbClr val="005E6D"/>
                      </a:solidFill>
                      <a:prstDash val="solid"/>
                    </a:lnL>
                    <a:solidFill>
                      <a:srgbClr val="FFFFFF"/>
                    </a:solidFill>
                  </a:tcPr>
                </a:tc>
                <a:extLst>
                  <a:ext uri="{0D108BD9-81ED-4DB2-BD59-A6C34878D82A}">
                    <a16:rowId xmlns:a16="http://schemas.microsoft.com/office/drawing/2014/main" val="10018"/>
                  </a:ext>
                </a:extLst>
              </a:tr>
              <a:tr h="219455">
                <a:tc gridSpan="11">
                  <a:txBody>
                    <a:bodyPr/>
                    <a:lstStyle/>
                    <a:p>
                      <a:pPr marL="55880">
                        <a:lnSpc>
                          <a:spcPct val="100000"/>
                        </a:lnSpc>
                        <a:spcBef>
                          <a:spcPts val="365"/>
                        </a:spcBef>
                      </a:pPr>
                      <a:r>
                        <a:rPr sz="800" b="1" dirty="0">
                          <a:solidFill>
                            <a:srgbClr val="FFFFFF"/>
                          </a:solidFill>
                          <a:latin typeface="Lucida Sans"/>
                          <a:cs typeface="Lucida Sans"/>
                        </a:rPr>
                        <a:t>Urbanicity</a:t>
                      </a:r>
                      <a:r>
                        <a:rPr sz="675" b="1" baseline="24691" dirty="0">
                          <a:solidFill>
                            <a:srgbClr val="FFFFFF"/>
                          </a:solidFill>
                          <a:latin typeface="Lucida Sans"/>
                          <a:cs typeface="Lucida Sans"/>
                        </a:rPr>
                        <a:t>¶</a:t>
                      </a:r>
                      <a:endParaRPr sz="675" baseline="24691">
                        <a:latin typeface="Lucida Sans"/>
                        <a:cs typeface="Lucida Sans"/>
                      </a:endParaRPr>
                    </a:p>
                  </a:txBody>
                  <a:tcPr marL="0" marR="0" marT="46355"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219456">
                <a:tc>
                  <a:txBody>
                    <a:bodyPr/>
                    <a:lstStyle/>
                    <a:p>
                      <a:pPr marL="57785">
                        <a:lnSpc>
                          <a:spcPct val="100000"/>
                        </a:lnSpc>
                        <a:spcBef>
                          <a:spcPts val="355"/>
                        </a:spcBef>
                      </a:pPr>
                      <a:r>
                        <a:rPr sz="800" b="1" spc="5" dirty="0">
                          <a:solidFill>
                            <a:srgbClr val="231F20"/>
                          </a:solidFill>
                          <a:latin typeface="Arial"/>
                          <a:cs typeface="Arial"/>
                        </a:rPr>
                        <a:t>Urban</a:t>
                      </a:r>
                      <a:endParaRPr sz="800">
                        <a:latin typeface="Arial"/>
                        <a:cs typeface="Arial"/>
                      </a:endParaRPr>
                    </a:p>
                  </a:txBody>
                  <a:tcPr marL="0" marR="0" marT="45085" marB="0">
                    <a:lnR w="19050">
                      <a:solidFill>
                        <a:srgbClr val="005E6D"/>
                      </a:solidFill>
                      <a:prstDash val="solid"/>
                    </a:lnR>
                    <a:solidFill>
                      <a:srgbClr val="FFFFFF"/>
                    </a:solidFill>
                  </a:tcPr>
                </a:tc>
                <a:tc>
                  <a:txBody>
                    <a:bodyPr/>
                    <a:lstStyle/>
                    <a:p>
                      <a:pPr marL="2540" algn="ctr">
                        <a:lnSpc>
                          <a:spcPct val="100000"/>
                        </a:lnSpc>
                        <a:spcBef>
                          <a:spcPts val="355"/>
                        </a:spcBef>
                      </a:pPr>
                      <a:r>
                        <a:rPr sz="800" b="1" spc="30" dirty="0">
                          <a:solidFill>
                            <a:srgbClr val="231F20"/>
                          </a:solidFill>
                          <a:latin typeface="Arial"/>
                          <a:cs typeface="Arial"/>
                        </a:rPr>
                        <a:t>2,607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1.0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55"/>
                        </a:spcBef>
                      </a:pPr>
                      <a:r>
                        <a:rPr sz="800" b="1" spc="30" dirty="0">
                          <a:solidFill>
                            <a:srgbClr val="231F20"/>
                          </a:solidFill>
                          <a:latin typeface="Arial"/>
                          <a:cs typeface="Arial"/>
                        </a:rPr>
                        <a:t>2,329</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0.8</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55"/>
                        </a:spcBef>
                      </a:pPr>
                      <a:r>
                        <a:rPr sz="800" b="1" spc="30" dirty="0">
                          <a:solidFill>
                            <a:srgbClr val="231F20"/>
                          </a:solidFill>
                          <a:latin typeface="Arial"/>
                          <a:cs typeface="Arial"/>
                        </a:rPr>
                        <a:t>2,333</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0.8</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55"/>
                        </a:spcBef>
                      </a:pPr>
                      <a:r>
                        <a:rPr sz="800" b="1" spc="30" dirty="0">
                          <a:solidFill>
                            <a:srgbClr val="231F20"/>
                          </a:solidFill>
                          <a:latin typeface="Arial"/>
                          <a:cs typeface="Arial"/>
                        </a:rPr>
                        <a:t>2,519</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0.9</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5"/>
                        </a:spcBef>
                      </a:pPr>
                      <a:r>
                        <a:rPr sz="800" b="1" spc="30" dirty="0">
                          <a:solidFill>
                            <a:srgbClr val="231F20"/>
                          </a:solidFill>
                          <a:latin typeface="Arial"/>
                          <a:cs typeface="Arial"/>
                        </a:rPr>
                        <a:t>2,504</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55"/>
                        </a:spcBef>
                      </a:pPr>
                      <a:r>
                        <a:rPr sz="800" b="1" spc="25" dirty="0">
                          <a:solidFill>
                            <a:srgbClr val="231F20"/>
                          </a:solidFill>
                          <a:latin typeface="Arial"/>
                          <a:cs typeface="Arial"/>
                        </a:rPr>
                        <a:t>0.9</a:t>
                      </a:r>
                      <a:endParaRPr sz="800">
                        <a:latin typeface="Arial"/>
                        <a:cs typeface="Arial"/>
                      </a:endParaRPr>
                    </a:p>
                  </a:txBody>
                  <a:tcPr marL="0" marR="0" marT="45085" marB="0">
                    <a:lnL w="9525">
                      <a:solidFill>
                        <a:srgbClr val="005E6D"/>
                      </a:solidFill>
                      <a:prstDash val="solid"/>
                    </a:lnL>
                    <a:solidFill>
                      <a:srgbClr val="FFFFFF"/>
                    </a:solidFill>
                  </a:tcPr>
                </a:tc>
                <a:extLst>
                  <a:ext uri="{0D108BD9-81ED-4DB2-BD59-A6C34878D82A}">
                    <a16:rowId xmlns:a16="http://schemas.microsoft.com/office/drawing/2014/main" val="10020"/>
                  </a:ext>
                </a:extLst>
              </a:tr>
              <a:tr h="219443">
                <a:tc>
                  <a:txBody>
                    <a:bodyPr/>
                    <a:lstStyle/>
                    <a:p>
                      <a:pPr marL="55880">
                        <a:lnSpc>
                          <a:spcPct val="100000"/>
                        </a:lnSpc>
                        <a:spcBef>
                          <a:spcPts val="355"/>
                        </a:spcBef>
                      </a:pPr>
                      <a:r>
                        <a:rPr sz="800" b="1" spc="-5" dirty="0">
                          <a:solidFill>
                            <a:srgbClr val="231F20"/>
                          </a:solidFill>
                          <a:latin typeface="Arial"/>
                          <a:cs typeface="Arial"/>
                        </a:rPr>
                        <a:t>Rural</a:t>
                      </a:r>
                      <a:endParaRPr sz="800">
                        <a:latin typeface="Arial"/>
                        <a:cs typeface="Arial"/>
                      </a:endParaRPr>
                    </a:p>
                  </a:txBody>
                  <a:tcPr marL="0" marR="0" marT="45085" marB="0">
                    <a:lnR w="19050">
                      <a:solidFill>
                        <a:srgbClr val="005E6D"/>
                      </a:solidFill>
                      <a:prstDash val="solid"/>
                    </a:lnR>
                    <a:solidFill>
                      <a:srgbClr val="E5EEF0"/>
                    </a:solidFill>
                  </a:tcPr>
                </a:tc>
                <a:tc>
                  <a:txBody>
                    <a:bodyPr/>
                    <a:lstStyle/>
                    <a:p>
                      <a:pPr marL="3810" algn="ctr">
                        <a:lnSpc>
                          <a:spcPct val="100000"/>
                        </a:lnSpc>
                        <a:spcBef>
                          <a:spcPts val="355"/>
                        </a:spcBef>
                      </a:pPr>
                      <a:r>
                        <a:rPr sz="800" b="1" spc="45" dirty="0">
                          <a:solidFill>
                            <a:srgbClr val="231F20"/>
                          </a:solidFill>
                          <a:latin typeface="Arial"/>
                          <a:cs typeface="Arial"/>
                        </a:rPr>
                        <a:t>631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55"/>
                        </a:spcBef>
                      </a:pPr>
                      <a:r>
                        <a:rPr sz="800" b="1" spc="45" dirty="0">
                          <a:solidFill>
                            <a:srgbClr val="231F20"/>
                          </a:solidFill>
                          <a:latin typeface="Arial"/>
                          <a:cs typeface="Arial"/>
                        </a:rPr>
                        <a:t>495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1.1</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55"/>
                        </a:spcBef>
                      </a:pPr>
                      <a:r>
                        <a:rPr sz="800" b="1" spc="45" dirty="0">
                          <a:solidFill>
                            <a:srgbClr val="231F20"/>
                          </a:solidFill>
                          <a:latin typeface="Arial"/>
                          <a:cs typeface="Arial"/>
                        </a:rPr>
                        <a:t>490</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1.1</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55"/>
                        </a:spcBef>
                      </a:pPr>
                      <a:r>
                        <a:rPr sz="800" b="1" spc="45" dirty="0">
                          <a:solidFill>
                            <a:srgbClr val="231F20"/>
                          </a:solidFill>
                          <a:latin typeface="Arial"/>
                          <a:cs typeface="Arial"/>
                        </a:rPr>
                        <a:t>589</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55"/>
                        </a:spcBef>
                      </a:pPr>
                      <a:r>
                        <a:rPr sz="800" b="1" spc="45" dirty="0">
                          <a:solidFill>
                            <a:srgbClr val="231F20"/>
                          </a:solidFill>
                          <a:latin typeface="Arial"/>
                          <a:cs typeface="Arial"/>
                        </a:rPr>
                        <a:t>519</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55"/>
                        </a:spcBef>
                      </a:pPr>
                      <a:r>
                        <a:rPr sz="800" b="1" spc="25" dirty="0">
                          <a:solidFill>
                            <a:srgbClr val="231F20"/>
                          </a:solidFill>
                          <a:latin typeface="Arial"/>
                          <a:cs typeface="Arial"/>
                        </a:rPr>
                        <a:t>1.2</a:t>
                      </a:r>
                      <a:endParaRPr sz="800">
                        <a:latin typeface="Arial"/>
                        <a:cs typeface="Arial"/>
                      </a:endParaRPr>
                    </a:p>
                  </a:txBody>
                  <a:tcPr marL="0" marR="0" marT="45085" marB="0">
                    <a:lnL w="9525">
                      <a:solidFill>
                        <a:srgbClr val="005E6D"/>
                      </a:solidFill>
                      <a:prstDash val="solid"/>
                    </a:lnL>
                    <a:solidFill>
                      <a:srgbClr val="E5EEF0"/>
                    </a:solidFill>
                  </a:tcPr>
                </a:tc>
                <a:extLst>
                  <a:ext uri="{0D108BD9-81ED-4DB2-BD59-A6C34878D82A}">
                    <a16:rowId xmlns:a16="http://schemas.microsoft.com/office/drawing/2014/main" val="10021"/>
                  </a:ext>
                </a:extLst>
              </a:tr>
              <a:tr h="219455">
                <a:tc gridSpan="11">
                  <a:txBody>
                    <a:bodyPr/>
                    <a:lstStyle/>
                    <a:p>
                      <a:pPr marL="55880">
                        <a:lnSpc>
                          <a:spcPct val="100000"/>
                        </a:lnSpc>
                        <a:spcBef>
                          <a:spcPts val="365"/>
                        </a:spcBef>
                      </a:pPr>
                      <a:r>
                        <a:rPr sz="800" b="1" spc="-5" dirty="0">
                          <a:solidFill>
                            <a:srgbClr val="FFFFFF"/>
                          </a:solidFill>
                          <a:latin typeface="Lucida Sans"/>
                          <a:cs typeface="Lucida Sans"/>
                        </a:rPr>
                        <a:t>HHS </a:t>
                      </a:r>
                      <a:r>
                        <a:rPr sz="800" b="1" dirty="0">
                          <a:solidFill>
                            <a:srgbClr val="FFFFFF"/>
                          </a:solidFill>
                          <a:latin typeface="Lucida Sans"/>
                          <a:cs typeface="Lucida Sans"/>
                        </a:rPr>
                        <a:t>Region: </a:t>
                      </a:r>
                      <a:r>
                        <a:rPr sz="800" b="1" spc="-15" dirty="0">
                          <a:solidFill>
                            <a:srgbClr val="FFFFFF"/>
                          </a:solidFill>
                          <a:latin typeface="Lucida Sans"/>
                          <a:cs typeface="Lucida Sans"/>
                        </a:rPr>
                        <a:t>Regional</a:t>
                      </a:r>
                      <a:r>
                        <a:rPr sz="800" b="1" spc="-160" dirty="0">
                          <a:solidFill>
                            <a:srgbClr val="FFFFFF"/>
                          </a:solidFill>
                          <a:latin typeface="Lucida Sans"/>
                          <a:cs typeface="Lucida Sans"/>
                        </a:rPr>
                        <a:t> </a:t>
                      </a:r>
                      <a:r>
                        <a:rPr sz="800" b="1" dirty="0">
                          <a:solidFill>
                            <a:srgbClr val="FFFFFF"/>
                          </a:solidFill>
                          <a:latin typeface="Lucida Sans"/>
                          <a:cs typeface="Lucida Sans"/>
                        </a:rPr>
                        <a:t>Office</a:t>
                      </a:r>
                      <a:r>
                        <a:rPr sz="675" b="1" baseline="24691" dirty="0">
                          <a:solidFill>
                            <a:srgbClr val="FFFFFF"/>
                          </a:solidFill>
                          <a:latin typeface="Lucida Sans"/>
                          <a:cs typeface="Lucida Sans"/>
                        </a:rPr>
                        <a:t>#</a:t>
                      </a:r>
                      <a:endParaRPr sz="675" baseline="24691">
                        <a:latin typeface="Lucida Sans"/>
                        <a:cs typeface="Lucida Sans"/>
                      </a:endParaRPr>
                    </a:p>
                  </a:txBody>
                  <a:tcPr marL="0" marR="0" marT="46355"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2"/>
                  </a:ext>
                </a:extLst>
              </a:tr>
              <a:tr h="219443">
                <a:tc>
                  <a:txBody>
                    <a:bodyPr/>
                    <a:lstStyle/>
                    <a:p>
                      <a:pPr marL="57785">
                        <a:lnSpc>
                          <a:spcPct val="100000"/>
                        </a:lnSpc>
                        <a:spcBef>
                          <a:spcPts val="355"/>
                        </a:spcBef>
                      </a:pPr>
                      <a:r>
                        <a:rPr sz="800" b="1" spc="-10" dirty="0">
                          <a:solidFill>
                            <a:srgbClr val="231F20"/>
                          </a:solidFill>
                          <a:latin typeface="Arial"/>
                          <a:cs typeface="Arial"/>
                        </a:rPr>
                        <a:t>1:</a:t>
                      </a:r>
                      <a:r>
                        <a:rPr sz="800" b="1" spc="-15" dirty="0">
                          <a:solidFill>
                            <a:srgbClr val="231F20"/>
                          </a:solidFill>
                          <a:latin typeface="Arial"/>
                          <a:cs typeface="Arial"/>
                        </a:rPr>
                        <a:t> </a:t>
                      </a:r>
                      <a:r>
                        <a:rPr sz="800" b="1" spc="-5" dirty="0">
                          <a:solidFill>
                            <a:srgbClr val="231F20"/>
                          </a:solidFill>
                          <a:latin typeface="Arial"/>
                          <a:cs typeface="Arial"/>
                        </a:rPr>
                        <a:t>Boston</a:t>
                      </a:r>
                      <a:endParaRPr sz="800">
                        <a:latin typeface="Arial"/>
                        <a:cs typeface="Arial"/>
                      </a:endParaRPr>
                    </a:p>
                  </a:txBody>
                  <a:tcPr marL="0" marR="0" marT="45085" marB="0">
                    <a:lnR w="19050">
                      <a:solidFill>
                        <a:srgbClr val="005E6D"/>
                      </a:solidFill>
                      <a:prstDash val="solid"/>
                    </a:lnR>
                    <a:solidFill>
                      <a:srgbClr val="E5EEF0"/>
                    </a:solidFill>
                  </a:tcPr>
                </a:tc>
                <a:tc>
                  <a:txBody>
                    <a:bodyPr/>
                    <a:lstStyle/>
                    <a:p>
                      <a:pPr marL="2540" algn="ctr">
                        <a:lnSpc>
                          <a:spcPct val="100000"/>
                        </a:lnSpc>
                        <a:spcBef>
                          <a:spcPts val="355"/>
                        </a:spcBef>
                      </a:pPr>
                      <a:r>
                        <a:rPr sz="800" b="1" spc="45" dirty="0">
                          <a:solidFill>
                            <a:srgbClr val="231F20"/>
                          </a:solidFill>
                          <a:latin typeface="Arial"/>
                          <a:cs typeface="Arial"/>
                        </a:rPr>
                        <a:t>43</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55"/>
                        </a:spcBef>
                      </a:pPr>
                      <a:r>
                        <a:rPr sz="800" b="1" spc="45" dirty="0">
                          <a:solidFill>
                            <a:srgbClr val="231F20"/>
                          </a:solidFill>
                          <a:latin typeface="Arial"/>
                          <a:cs typeface="Arial"/>
                        </a:rPr>
                        <a:t>93</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0.7</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55"/>
                        </a:spcBef>
                      </a:pPr>
                      <a:r>
                        <a:rPr sz="800" b="1" spc="45" dirty="0">
                          <a:solidFill>
                            <a:srgbClr val="231F20"/>
                          </a:solidFill>
                          <a:latin typeface="Arial"/>
                          <a:cs typeface="Arial"/>
                        </a:rPr>
                        <a:t>139</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55"/>
                        </a:spcBef>
                      </a:pPr>
                      <a:r>
                        <a:rPr sz="800" b="1" spc="45" dirty="0">
                          <a:solidFill>
                            <a:srgbClr val="231F20"/>
                          </a:solidFill>
                          <a:latin typeface="Arial"/>
                          <a:cs typeface="Arial"/>
                        </a:rPr>
                        <a:t>115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0.8</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55"/>
                        </a:spcBef>
                      </a:pPr>
                      <a:r>
                        <a:rPr sz="800" b="1" spc="45" dirty="0">
                          <a:solidFill>
                            <a:srgbClr val="231F20"/>
                          </a:solidFill>
                          <a:latin typeface="Arial"/>
                          <a:cs typeface="Arial"/>
                        </a:rPr>
                        <a:t>112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55"/>
                        </a:spcBef>
                      </a:pPr>
                      <a:r>
                        <a:rPr sz="800" b="1" spc="25" dirty="0">
                          <a:solidFill>
                            <a:srgbClr val="231F20"/>
                          </a:solidFill>
                          <a:latin typeface="Arial"/>
                          <a:cs typeface="Arial"/>
                        </a:rPr>
                        <a:t>0.8</a:t>
                      </a:r>
                      <a:endParaRPr sz="800">
                        <a:latin typeface="Arial"/>
                        <a:cs typeface="Arial"/>
                      </a:endParaRPr>
                    </a:p>
                  </a:txBody>
                  <a:tcPr marL="0" marR="0" marT="45085" marB="0">
                    <a:lnL w="9525">
                      <a:solidFill>
                        <a:srgbClr val="005E6D"/>
                      </a:solidFill>
                      <a:prstDash val="solid"/>
                    </a:lnL>
                    <a:solidFill>
                      <a:srgbClr val="E5EEF0"/>
                    </a:solidFill>
                  </a:tcPr>
                </a:tc>
                <a:extLst>
                  <a:ext uri="{0D108BD9-81ED-4DB2-BD59-A6C34878D82A}">
                    <a16:rowId xmlns:a16="http://schemas.microsoft.com/office/drawing/2014/main" val="10023"/>
                  </a:ext>
                </a:extLst>
              </a:tr>
              <a:tr h="219443">
                <a:tc>
                  <a:txBody>
                    <a:bodyPr/>
                    <a:lstStyle/>
                    <a:p>
                      <a:pPr marL="55880">
                        <a:lnSpc>
                          <a:spcPct val="100000"/>
                        </a:lnSpc>
                        <a:spcBef>
                          <a:spcPts val="355"/>
                        </a:spcBef>
                      </a:pPr>
                      <a:r>
                        <a:rPr sz="800" b="1" spc="-10" dirty="0">
                          <a:solidFill>
                            <a:srgbClr val="231F20"/>
                          </a:solidFill>
                          <a:latin typeface="Arial"/>
                          <a:cs typeface="Arial"/>
                        </a:rPr>
                        <a:t>2: </a:t>
                      </a:r>
                      <a:r>
                        <a:rPr sz="800" b="1" spc="5" dirty="0">
                          <a:solidFill>
                            <a:srgbClr val="231F20"/>
                          </a:solidFill>
                          <a:latin typeface="Arial"/>
                          <a:cs typeface="Arial"/>
                        </a:rPr>
                        <a:t>New</a:t>
                      </a:r>
                      <a:r>
                        <a:rPr sz="800" b="1" spc="-15" dirty="0">
                          <a:solidFill>
                            <a:srgbClr val="231F20"/>
                          </a:solidFill>
                          <a:latin typeface="Arial"/>
                          <a:cs typeface="Arial"/>
                        </a:rPr>
                        <a:t> York</a:t>
                      </a:r>
                      <a:endParaRPr sz="800">
                        <a:latin typeface="Arial"/>
                        <a:cs typeface="Arial"/>
                      </a:endParaRPr>
                    </a:p>
                  </a:txBody>
                  <a:tcPr marL="0" marR="0" marT="45085" marB="0">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165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162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138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55"/>
                        </a:spcBef>
                      </a:pPr>
                      <a:r>
                        <a:rPr sz="800" b="1" spc="45" dirty="0">
                          <a:solidFill>
                            <a:srgbClr val="231F20"/>
                          </a:solidFill>
                          <a:latin typeface="Arial"/>
                          <a:cs typeface="Arial"/>
                        </a:rPr>
                        <a:t>120</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355"/>
                        </a:spcBef>
                      </a:pPr>
                      <a:r>
                        <a:rPr sz="800" b="1" spc="45" dirty="0">
                          <a:solidFill>
                            <a:srgbClr val="231F20"/>
                          </a:solidFill>
                          <a:latin typeface="Arial"/>
                          <a:cs typeface="Arial"/>
                        </a:rPr>
                        <a:t>163</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solidFill>
                      <a:srgbClr val="FFFFFF"/>
                    </a:solidFill>
                  </a:tcPr>
                </a:tc>
                <a:extLst>
                  <a:ext uri="{0D108BD9-81ED-4DB2-BD59-A6C34878D82A}">
                    <a16:rowId xmlns:a16="http://schemas.microsoft.com/office/drawing/2014/main" val="10024"/>
                  </a:ext>
                </a:extLst>
              </a:tr>
              <a:tr h="219455">
                <a:tc>
                  <a:txBody>
                    <a:bodyPr/>
                    <a:lstStyle/>
                    <a:p>
                      <a:pPr marL="55880">
                        <a:lnSpc>
                          <a:spcPct val="100000"/>
                        </a:lnSpc>
                        <a:spcBef>
                          <a:spcPts val="355"/>
                        </a:spcBef>
                      </a:pPr>
                      <a:r>
                        <a:rPr sz="800" b="1" spc="-10" dirty="0">
                          <a:solidFill>
                            <a:srgbClr val="231F20"/>
                          </a:solidFill>
                          <a:latin typeface="Arial"/>
                          <a:cs typeface="Arial"/>
                        </a:rPr>
                        <a:t>3:</a:t>
                      </a:r>
                      <a:r>
                        <a:rPr sz="800" b="1" spc="-15" dirty="0">
                          <a:solidFill>
                            <a:srgbClr val="231F20"/>
                          </a:solidFill>
                          <a:latin typeface="Arial"/>
                          <a:cs typeface="Arial"/>
                        </a:rPr>
                        <a:t> </a:t>
                      </a:r>
                      <a:r>
                        <a:rPr sz="800" b="1" dirty="0">
                          <a:solidFill>
                            <a:srgbClr val="231F20"/>
                          </a:solidFill>
                          <a:latin typeface="Arial"/>
                          <a:cs typeface="Arial"/>
                        </a:rPr>
                        <a:t>Philadelphia</a:t>
                      </a:r>
                      <a:endParaRPr sz="800">
                        <a:latin typeface="Arial"/>
                        <a:cs typeface="Arial"/>
                      </a:endParaRPr>
                    </a:p>
                  </a:txBody>
                  <a:tcPr marL="0" marR="0" marT="45085" marB="0">
                    <a:lnR w="19050">
                      <a:solidFill>
                        <a:srgbClr val="005E6D"/>
                      </a:solidFill>
                      <a:prstDash val="solid"/>
                    </a:lnR>
                    <a:solidFill>
                      <a:srgbClr val="E5EEF0"/>
                    </a:solidFill>
                  </a:tcPr>
                </a:tc>
                <a:tc>
                  <a:txBody>
                    <a:bodyPr/>
                    <a:lstStyle/>
                    <a:p>
                      <a:pPr marL="4445" algn="ctr">
                        <a:lnSpc>
                          <a:spcPct val="100000"/>
                        </a:lnSpc>
                        <a:spcBef>
                          <a:spcPts val="355"/>
                        </a:spcBef>
                      </a:pPr>
                      <a:r>
                        <a:rPr sz="800" b="1" spc="45" dirty="0">
                          <a:solidFill>
                            <a:srgbClr val="231F20"/>
                          </a:solidFill>
                          <a:latin typeface="Arial"/>
                          <a:cs typeface="Arial"/>
                        </a:rPr>
                        <a:t>450</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355"/>
                        </a:spcBef>
                      </a:pPr>
                      <a:r>
                        <a:rPr sz="800" b="1" spc="45" dirty="0">
                          <a:solidFill>
                            <a:srgbClr val="231F20"/>
                          </a:solidFill>
                          <a:latin typeface="Arial"/>
                          <a:cs typeface="Arial"/>
                        </a:rPr>
                        <a:t>397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355"/>
                        </a:spcBef>
                      </a:pPr>
                      <a:r>
                        <a:rPr sz="800" b="1" spc="45" dirty="0">
                          <a:solidFill>
                            <a:srgbClr val="231F20"/>
                          </a:solidFill>
                          <a:latin typeface="Arial"/>
                          <a:cs typeface="Arial"/>
                        </a:rPr>
                        <a:t>385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55"/>
                        </a:spcBef>
                      </a:pPr>
                      <a:r>
                        <a:rPr sz="800" b="1" spc="45" dirty="0">
                          <a:solidFill>
                            <a:srgbClr val="231F20"/>
                          </a:solidFill>
                          <a:latin typeface="Arial"/>
                          <a:cs typeface="Arial"/>
                        </a:rPr>
                        <a:t>311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355"/>
                        </a:spcBef>
                      </a:pPr>
                      <a:r>
                        <a:rPr sz="800" b="1" spc="45" dirty="0">
                          <a:solidFill>
                            <a:srgbClr val="231F20"/>
                          </a:solidFill>
                          <a:latin typeface="Arial"/>
                          <a:cs typeface="Arial"/>
                        </a:rPr>
                        <a:t>277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355"/>
                        </a:spcBef>
                      </a:pPr>
                      <a:r>
                        <a:rPr sz="800" b="1" spc="25" dirty="0">
                          <a:solidFill>
                            <a:srgbClr val="231F20"/>
                          </a:solidFill>
                          <a:latin typeface="Arial"/>
                          <a:cs typeface="Arial"/>
                        </a:rPr>
                        <a:t>0.9</a:t>
                      </a:r>
                      <a:endParaRPr sz="800">
                        <a:latin typeface="Arial"/>
                        <a:cs typeface="Arial"/>
                      </a:endParaRPr>
                    </a:p>
                  </a:txBody>
                  <a:tcPr marL="0" marR="0" marT="45085" marB="0">
                    <a:lnL w="9525">
                      <a:solidFill>
                        <a:srgbClr val="005E6D"/>
                      </a:solidFill>
                      <a:prstDash val="solid"/>
                    </a:lnL>
                    <a:solidFill>
                      <a:srgbClr val="E5EEF0"/>
                    </a:solidFill>
                  </a:tcPr>
                </a:tc>
                <a:extLst>
                  <a:ext uri="{0D108BD9-81ED-4DB2-BD59-A6C34878D82A}">
                    <a16:rowId xmlns:a16="http://schemas.microsoft.com/office/drawing/2014/main" val="10025"/>
                  </a:ext>
                </a:extLst>
              </a:tr>
              <a:tr h="219443">
                <a:tc>
                  <a:txBody>
                    <a:bodyPr/>
                    <a:lstStyle/>
                    <a:p>
                      <a:pPr marL="56515">
                        <a:lnSpc>
                          <a:spcPct val="100000"/>
                        </a:lnSpc>
                        <a:spcBef>
                          <a:spcPts val="355"/>
                        </a:spcBef>
                      </a:pPr>
                      <a:r>
                        <a:rPr sz="800" b="1" spc="-10" dirty="0">
                          <a:solidFill>
                            <a:srgbClr val="231F20"/>
                          </a:solidFill>
                          <a:latin typeface="Arial"/>
                          <a:cs typeface="Arial"/>
                        </a:rPr>
                        <a:t>4:</a:t>
                      </a:r>
                      <a:r>
                        <a:rPr sz="800" b="1" spc="-30" dirty="0">
                          <a:solidFill>
                            <a:srgbClr val="231F20"/>
                          </a:solidFill>
                          <a:latin typeface="Arial"/>
                          <a:cs typeface="Arial"/>
                        </a:rPr>
                        <a:t> </a:t>
                      </a:r>
                      <a:r>
                        <a:rPr sz="800" b="1" dirty="0">
                          <a:solidFill>
                            <a:srgbClr val="231F20"/>
                          </a:solidFill>
                          <a:latin typeface="Arial"/>
                          <a:cs typeface="Arial"/>
                        </a:rPr>
                        <a:t>Atlanta</a:t>
                      </a:r>
                      <a:endParaRPr sz="800">
                        <a:latin typeface="Arial"/>
                        <a:cs typeface="Arial"/>
                      </a:endParaRPr>
                    </a:p>
                  </a:txBody>
                  <a:tcPr marL="0" marR="0" marT="45085" marB="0">
                    <a:lnR w="19050">
                      <a:solidFill>
                        <a:srgbClr val="005E6D"/>
                      </a:solidFill>
                      <a:prstDash val="solid"/>
                    </a:lnR>
                    <a:solidFill>
                      <a:srgbClr val="FFFFFF"/>
                    </a:solidFill>
                  </a:tcPr>
                </a:tc>
                <a:tc>
                  <a:txBody>
                    <a:bodyPr/>
                    <a:lstStyle/>
                    <a:p>
                      <a:pPr marL="2540" algn="ctr">
                        <a:lnSpc>
                          <a:spcPct val="100000"/>
                        </a:lnSpc>
                        <a:spcBef>
                          <a:spcPts val="355"/>
                        </a:spcBef>
                      </a:pPr>
                      <a:r>
                        <a:rPr sz="800" b="1" spc="30" dirty="0">
                          <a:solidFill>
                            <a:srgbClr val="231F20"/>
                          </a:solidFill>
                          <a:latin typeface="Arial"/>
                          <a:cs typeface="Arial"/>
                        </a:rPr>
                        <a:t>1,302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2.0</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55"/>
                        </a:spcBef>
                      </a:pPr>
                      <a:r>
                        <a:rPr sz="800" b="1" spc="30" dirty="0">
                          <a:solidFill>
                            <a:srgbClr val="231F20"/>
                          </a:solidFill>
                          <a:latin typeface="Arial"/>
                          <a:cs typeface="Arial"/>
                        </a:rPr>
                        <a:t>1,378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2.1</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55"/>
                        </a:spcBef>
                      </a:pPr>
                      <a:r>
                        <a:rPr sz="800" b="1" spc="30" dirty="0">
                          <a:solidFill>
                            <a:srgbClr val="231F20"/>
                          </a:solidFill>
                          <a:latin typeface="Arial"/>
                          <a:cs typeface="Arial"/>
                        </a:rPr>
                        <a:t>1,501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2.3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5"/>
                        </a:spcBef>
                      </a:pPr>
                      <a:r>
                        <a:rPr sz="800" b="1" spc="30" dirty="0">
                          <a:solidFill>
                            <a:srgbClr val="231F20"/>
                          </a:solidFill>
                          <a:latin typeface="Arial"/>
                          <a:cs typeface="Arial"/>
                        </a:rPr>
                        <a:t>1,601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2.4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55"/>
                        </a:spcBef>
                      </a:pPr>
                      <a:r>
                        <a:rPr sz="800" b="1" spc="30" dirty="0">
                          <a:solidFill>
                            <a:srgbClr val="231F20"/>
                          </a:solidFill>
                          <a:latin typeface="Arial"/>
                          <a:cs typeface="Arial"/>
                        </a:rPr>
                        <a:t>1,458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55"/>
                        </a:spcBef>
                      </a:pPr>
                      <a:r>
                        <a:rPr sz="800" b="1" spc="25" dirty="0">
                          <a:solidFill>
                            <a:srgbClr val="231F20"/>
                          </a:solidFill>
                          <a:latin typeface="Arial"/>
                          <a:cs typeface="Arial"/>
                        </a:rPr>
                        <a:t>2.2</a:t>
                      </a:r>
                      <a:endParaRPr sz="800">
                        <a:latin typeface="Arial"/>
                        <a:cs typeface="Arial"/>
                      </a:endParaRPr>
                    </a:p>
                  </a:txBody>
                  <a:tcPr marL="0" marR="0" marT="45085" marB="0">
                    <a:lnL w="9525">
                      <a:solidFill>
                        <a:srgbClr val="005E6D"/>
                      </a:solidFill>
                      <a:prstDash val="solid"/>
                    </a:lnL>
                    <a:solidFill>
                      <a:srgbClr val="FFFFFF"/>
                    </a:solidFill>
                  </a:tcPr>
                </a:tc>
                <a:extLst>
                  <a:ext uri="{0D108BD9-81ED-4DB2-BD59-A6C34878D82A}">
                    <a16:rowId xmlns:a16="http://schemas.microsoft.com/office/drawing/2014/main" val="10026"/>
                  </a:ext>
                </a:extLst>
              </a:tr>
              <a:tr h="219443">
                <a:tc>
                  <a:txBody>
                    <a:bodyPr/>
                    <a:lstStyle/>
                    <a:p>
                      <a:pPr marL="55880">
                        <a:lnSpc>
                          <a:spcPct val="100000"/>
                        </a:lnSpc>
                        <a:spcBef>
                          <a:spcPts val="355"/>
                        </a:spcBef>
                      </a:pPr>
                      <a:r>
                        <a:rPr sz="800" b="1" spc="-10" dirty="0">
                          <a:solidFill>
                            <a:srgbClr val="231F20"/>
                          </a:solidFill>
                          <a:latin typeface="Arial"/>
                          <a:cs typeface="Arial"/>
                        </a:rPr>
                        <a:t>5:</a:t>
                      </a:r>
                      <a:r>
                        <a:rPr sz="800" b="1" spc="-15" dirty="0">
                          <a:solidFill>
                            <a:srgbClr val="231F20"/>
                          </a:solidFill>
                          <a:latin typeface="Arial"/>
                          <a:cs typeface="Arial"/>
                        </a:rPr>
                        <a:t> Chicago</a:t>
                      </a:r>
                      <a:endParaRPr sz="800">
                        <a:latin typeface="Arial"/>
                        <a:cs typeface="Arial"/>
                      </a:endParaRPr>
                    </a:p>
                  </a:txBody>
                  <a:tcPr marL="0" marR="0" marT="45085" marB="0">
                    <a:lnR w="19050">
                      <a:solidFill>
                        <a:srgbClr val="005E6D"/>
                      </a:solidFill>
                      <a:prstDash val="solid"/>
                    </a:lnR>
                    <a:solidFill>
                      <a:srgbClr val="E5EEF0"/>
                    </a:solidFill>
                  </a:tcPr>
                </a:tc>
                <a:tc>
                  <a:txBody>
                    <a:bodyPr/>
                    <a:lstStyle/>
                    <a:p>
                      <a:pPr marL="635" algn="ctr">
                        <a:lnSpc>
                          <a:spcPct val="100000"/>
                        </a:lnSpc>
                        <a:spcBef>
                          <a:spcPts val="355"/>
                        </a:spcBef>
                      </a:pPr>
                      <a:r>
                        <a:rPr sz="800" b="1" spc="45" dirty="0">
                          <a:solidFill>
                            <a:srgbClr val="231F20"/>
                          </a:solidFill>
                          <a:latin typeface="Arial"/>
                          <a:cs typeface="Arial"/>
                        </a:rPr>
                        <a:t>677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55"/>
                        </a:spcBef>
                      </a:pPr>
                      <a:r>
                        <a:rPr sz="800" b="1" spc="45" dirty="0">
                          <a:solidFill>
                            <a:srgbClr val="231F20"/>
                          </a:solidFill>
                          <a:latin typeface="Arial"/>
                          <a:cs typeface="Arial"/>
                        </a:rPr>
                        <a:t>557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1.1</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55"/>
                        </a:spcBef>
                      </a:pPr>
                      <a:r>
                        <a:rPr sz="800" b="1" spc="45" dirty="0">
                          <a:solidFill>
                            <a:srgbClr val="231F20"/>
                          </a:solidFill>
                          <a:latin typeface="Arial"/>
                          <a:cs typeface="Arial"/>
                        </a:rPr>
                        <a:t>580</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1.1</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55"/>
                        </a:spcBef>
                      </a:pPr>
                      <a:r>
                        <a:rPr sz="800" b="1" spc="45" dirty="0">
                          <a:solidFill>
                            <a:srgbClr val="231F20"/>
                          </a:solidFill>
                          <a:latin typeface="Arial"/>
                          <a:cs typeface="Arial"/>
                        </a:rPr>
                        <a:t>611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1.2</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55"/>
                        </a:spcBef>
                      </a:pPr>
                      <a:r>
                        <a:rPr sz="800" b="1" spc="45" dirty="0">
                          <a:solidFill>
                            <a:srgbClr val="231F20"/>
                          </a:solidFill>
                          <a:latin typeface="Arial"/>
                          <a:cs typeface="Arial"/>
                        </a:rPr>
                        <a:t>612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1.2</a:t>
                      </a:r>
                      <a:endParaRPr sz="800">
                        <a:latin typeface="Arial"/>
                        <a:cs typeface="Arial"/>
                      </a:endParaRPr>
                    </a:p>
                  </a:txBody>
                  <a:tcPr marL="0" marR="0" marT="45085" marB="0">
                    <a:lnL w="9525">
                      <a:solidFill>
                        <a:srgbClr val="005E6D"/>
                      </a:solidFill>
                      <a:prstDash val="solid"/>
                    </a:lnL>
                    <a:solidFill>
                      <a:srgbClr val="E5EEF0"/>
                    </a:solidFill>
                  </a:tcPr>
                </a:tc>
                <a:extLst>
                  <a:ext uri="{0D108BD9-81ED-4DB2-BD59-A6C34878D82A}">
                    <a16:rowId xmlns:a16="http://schemas.microsoft.com/office/drawing/2014/main" val="10027"/>
                  </a:ext>
                </a:extLst>
              </a:tr>
              <a:tr h="219443">
                <a:tc>
                  <a:txBody>
                    <a:bodyPr/>
                    <a:lstStyle/>
                    <a:p>
                      <a:pPr marL="55880">
                        <a:lnSpc>
                          <a:spcPct val="100000"/>
                        </a:lnSpc>
                        <a:spcBef>
                          <a:spcPts val="355"/>
                        </a:spcBef>
                      </a:pPr>
                      <a:r>
                        <a:rPr sz="800" b="1" spc="-10" dirty="0">
                          <a:solidFill>
                            <a:srgbClr val="231F20"/>
                          </a:solidFill>
                          <a:latin typeface="Arial"/>
                          <a:cs typeface="Arial"/>
                        </a:rPr>
                        <a:t>6:</a:t>
                      </a:r>
                      <a:r>
                        <a:rPr sz="800" b="1" spc="-15" dirty="0">
                          <a:solidFill>
                            <a:srgbClr val="231F20"/>
                          </a:solidFill>
                          <a:latin typeface="Arial"/>
                          <a:cs typeface="Arial"/>
                        </a:rPr>
                        <a:t> </a:t>
                      </a:r>
                      <a:r>
                        <a:rPr sz="800" b="1" spc="-5" dirty="0">
                          <a:solidFill>
                            <a:srgbClr val="231F20"/>
                          </a:solidFill>
                          <a:latin typeface="Arial"/>
                          <a:cs typeface="Arial"/>
                        </a:rPr>
                        <a:t>Dallas</a:t>
                      </a:r>
                      <a:endParaRPr sz="800">
                        <a:latin typeface="Arial"/>
                        <a:cs typeface="Arial"/>
                      </a:endParaRPr>
                    </a:p>
                  </a:txBody>
                  <a:tcPr marL="0" marR="0" marT="45085" marB="0">
                    <a:lnR w="19050">
                      <a:solidFill>
                        <a:srgbClr val="005E6D"/>
                      </a:solidFill>
                      <a:prstDash val="solid"/>
                    </a:lnR>
                    <a:solidFill>
                      <a:srgbClr val="FFFFFF"/>
                    </a:solidFill>
                  </a:tcPr>
                </a:tc>
                <a:tc>
                  <a:txBody>
                    <a:bodyPr/>
                    <a:lstStyle/>
                    <a:p>
                      <a:pPr marL="635" algn="ctr">
                        <a:lnSpc>
                          <a:spcPct val="100000"/>
                        </a:lnSpc>
                        <a:spcBef>
                          <a:spcPts val="355"/>
                        </a:spcBef>
                      </a:pPr>
                      <a:r>
                        <a:rPr sz="800" b="1" spc="45" dirty="0">
                          <a:solidFill>
                            <a:srgbClr val="231F20"/>
                          </a:solidFill>
                          <a:latin typeface="Arial"/>
                          <a:cs typeface="Arial"/>
                        </a:rPr>
                        <a:t>321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0.8</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55"/>
                        </a:spcBef>
                      </a:pPr>
                      <a:r>
                        <a:rPr sz="800" b="1" spc="45" dirty="0">
                          <a:solidFill>
                            <a:srgbClr val="231F20"/>
                          </a:solidFill>
                          <a:latin typeface="Arial"/>
                          <a:cs typeface="Arial"/>
                        </a:rPr>
                        <a:t>286</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0.7</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55"/>
                        </a:spcBef>
                      </a:pPr>
                      <a:r>
                        <a:rPr sz="800" b="1" spc="45" dirty="0">
                          <a:solidFill>
                            <a:srgbClr val="231F20"/>
                          </a:solidFill>
                          <a:latin typeface="Arial"/>
                          <a:cs typeface="Arial"/>
                        </a:rPr>
                        <a:t>267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55"/>
                        </a:spcBef>
                      </a:pPr>
                      <a:r>
                        <a:rPr sz="800" b="1" spc="45" dirty="0">
                          <a:solidFill>
                            <a:srgbClr val="231F20"/>
                          </a:solidFill>
                          <a:latin typeface="Arial"/>
                          <a:cs typeface="Arial"/>
                        </a:rPr>
                        <a:t>214</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55"/>
                        </a:spcBef>
                      </a:pPr>
                      <a:r>
                        <a:rPr sz="800" b="1" spc="45" dirty="0">
                          <a:solidFill>
                            <a:srgbClr val="231F20"/>
                          </a:solidFill>
                          <a:latin typeface="Arial"/>
                          <a:cs typeface="Arial"/>
                        </a:rPr>
                        <a:t>202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solidFill>
                      <a:srgbClr val="FFFFFF"/>
                    </a:solidFill>
                  </a:tcPr>
                </a:tc>
                <a:extLst>
                  <a:ext uri="{0D108BD9-81ED-4DB2-BD59-A6C34878D82A}">
                    <a16:rowId xmlns:a16="http://schemas.microsoft.com/office/drawing/2014/main" val="10028"/>
                  </a:ext>
                </a:extLst>
              </a:tr>
              <a:tr h="219455">
                <a:tc>
                  <a:txBody>
                    <a:bodyPr/>
                    <a:lstStyle/>
                    <a:p>
                      <a:pPr marL="57785">
                        <a:lnSpc>
                          <a:spcPct val="100000"/>
                        </a:lnSpc>
                        <a:spcBef>
                          <a:spcPts val="355"/>
                        </a:spcBef>
                      </a:pPr>
                      <a:r>
                        <a:rPr sz="800" b="1" spc="-10" dirty="0">
                          <a:solidFill>
                            <a:srgbClr val="231F20"/>
                          </a:solidFill>
                          <a:latin typeface="Arial"/>
                          <a:cs typeface="Arial"/>
                        </a:rPr>
                        <a:t>7: </a:t>
                      </a:r>
                      <a:r>
                        <a:rPr sz="800" b="1" spc="-25" dirty="0">
                          <a:solidFill>
                            <a:srgbClr val="231F20"/>
                          </a:solidFill>
                          <a:latin typeface="Arial"/>
                          <a:cs typeface="Arial"/>
                        </a:rPr>
                        <a:t>Kansas</a:t>
                      </a:r>
                      <a:r>
                        <a:rPr sz="800" b="1" spc="20" dirty="0">
                          <a:solidFill>
                            <a:srgbClr val="231F20"/>
                          </a:solidFill>
                          <a:latin typeface="Arial"/>
                          <a:cs typeface="Arial"/>
                        </a:rPr>
                        <a:t> </a:t>
                      </a:r>
                      <a:r>
                        <a:rPr sz="800" b="1" spc="-5" dirty="0">
                          <a:solidFill>
                            <a:srgbClr val="231F20"/>
                          </a:solidFill>
                          <a:latin typeface="Arial"/>
                          <a:cs typeface="Arial"/>
                        </a:rPr>
                        <a:t>City</a:t>
                      </a:r>
                      <a:endParaRPr sz="800">
                        <a:latin typeface="Arial"/>
                        <a:cs typeface="Arial"/>
                      </a:endParaRPr>
                    </a:p>
                  </a:txBody>
                  <a:tcPr marL="0" marR="0" marT="45085" marB="0">
                    <a:lnR w="19050">
                      <a:solidFill>
                        <a:srgbClr val="005E6D"/>
                      </a:solidFill>
                      <a:prstDash val="solid"/>
                    </a:lnR>
                    <a:solidFill>
                      <a:srgbClr val="E5EEF0"/>
                    </a:solidFill>
                  </a:tcPr>
                </a:tc>
                <a:tc>
                  <a:txBody>
                    <a:bodyPr/>
                    <a:lstStyle/>
                    <a:p>
                      <a:pPr marL="2540" algn="ctr">
                        <a:lnSpc>
                          <a:spcPct val="100000"/>
                        </a:lnSpc>
                        <a:spcBef>
                          <a:spcPts val="355"/>
                        </a:spcBef>
                      </a:pPr>
                      <a:r>
                        <a:rPr sz="800" b="1" spc="45" dirty="0">
                          <a:solidFill>
                            <a:srgbClr val="231F20"/>
                          </a:solidFill>
                          <a:latin typeface="Arial"/>
                          <a:cs typeface="Arial"/>
                        </a:rPr>
                        <a:t>73</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55"/>
                        </a:spcBef>
                      </a:pPr>
                      <a:r>
                        <a:rPr sz="800" b="1" spc="45" dirty="0">
                          <a:solidFill>
                            <a:srgbClr val="231F20"/>
                          </a:solidFill>
                          <a:latin typeface="Arial"/>
                          <a:cs typeface="Arial"/>
                        </a:rPr>
                        <a:t>79</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55"/>
                        </a:spcBef>
                      </a:pPr>
                      <a:r>
                        <a:rPr sz="800" b="1" spc="45" dirty="0">
                          <a:solidFill>
                            <a:srgbClr val="231F20"/>
                          </a:solidFill>
                          <a:latin typeface="Arial"/>
                          <a:cs typeface="Arial"/>
                        </a:rPr>
                        <a:t>77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55"/>
                        </a:spcBef>
                      </a:pPr>
                      <a:r>
                        <a:rPr sz="800" b="1" spc="45" dirty="0">
                          <a:solidFill>
                            <a:srgbClr val="231F20"/>
                          </a:solidFill>
                          <a:latin typeface="Arial"/>
                          <a:cs typeface="Arial"/>
                        </a:rPr>
                        <a:t>51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55"/>
                        </a:spcBef>
                      </a:pPr>
                      <a:r>
                        <a:rPr sz="800" b="1" spc="45" dirty="0">
                          <a:solidFill>
                            <a:srgbClr val="231F20"/>
                          </a:solidFill>
                          <a:latin typeface="Arial"/>
                          <a:cs typeface="Arial"/>
                        </a:rPr>
                        <a:t>68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solidFill>
                      <a:srgbClr val="E5EEF0"/>
                    </a:solidFill>
                  </a:tcPr>
                </a:tc>
                <a:extLst>
                  <a:ext uri="{0D108BD9-81ED-4DB2-BD59-A6C34878D82A}">
                    <a16:rowId xmlns:a16="http://schemas.microsoft.com/office/drawing/2014/main" val="10029"/>
                  </a:ext>
                </a:extLst>
              </a:tr>
              <a:tr h="219443">
                <a:tc>
                  <a:txBody>
                    <a:bodyPr/>
                    <a:lstStyle/>
                    <a:p>
                      <a:pPr marL="55880">
                        <a:lnSpc>
                          <a:spcPct val="100000"/>
                        </a:lnSpc>
                        <a:spcBef>
                          <a:spcPts val="355"/>
                        </a:spcBef>
                      </a:pPr>
                      <a:r>
                        <a:rPr sz="800" b="1" spc="-10" dirty="0">
                          <a:solidFill>
                            <a:srgbClr val="231F20"/>
                          </a:solidFill>
                          <a:latin typeface="Arial"/>
                          <a:cs typeface="Arial"/>
                        </a:rPr>
                        <a:t>8:</a:t>
                      </a:r>
                      <a:r>
                        <a:rPr sz="800" b="1" spc="-15" dirty="0">
                          <a:solidFill>
                            <a:srgbClr val="231F20"/>
                          </a:solidFill>
                          <a:latin typeface="Arial"/>
                          <a:cs typeface="Arial"/>
                        </a:rPr>
                        <a:t> </a:t>
                      </a:r>
                      <a:r>
                        <a:rPr sz="800" b="1" spc="-5" dirty="0">
                          <a:solidFill>
                            <a:srgbClr val="231F20"/>
                          </a:solidFill>
                          <a:latin typeface="Arial"/>
                          <a:cs typeface="Arial"/>
                        </a:rPr>
                        <a:t>Denver</a:t>
                      </a:r>
                      <a:endParaRPr sz="800">
                        <a:latin typeface="Arial"/>
                        <a:cs typeface="Arial"/>
                      </a:endParaRPr>
                    </a:p>
                  </a:txBody>
                  <a:tcPr marL="0" marR="0" marT="45085" marB="0">
                    <a:lnR w="19050">
                      <a:solidFill>
                        <a:srgbClr val="005E6D"/>
                      </a:solidFill>
                      <a:prstDash val="solid"/>
                    </a:lnR>
                    <a:solidFill>
                      <a:srgbClr val="FFFFFF"/>
                    </a:solidFill>
                  </a:tcPr>
                </a:tc>
                <a:tc>
                  <a:txBody>
                    <a:bodyPr/>
                    <a:lstStyle/>
                    <a:p>
                      <a:pPr marL="1905" algn="ctr">
                        <a:lnSpc>
                          <a:spcPct val="100000"/>
                        </a:lnSpc>
                        <a:spcBef>
                          <a:spcPts val="355"/>
                        </a:spcBef>
                      </a:pPr>
                      <a:r>
                        <a:rPr sz="800" b="1" spc="45" dirty="0">
                          <a:solidFill>
                            <a:srgbClr val="231F20"/>
                          </a:solidFill>
                          <a:latin typeface="Arial"/>
                          <a:cs typeface="Arial"/>
                        </a:rPr>
                        <a:t>46</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5"/>
                        </a:spcBef>
                      </a:pPr>
                      <a:r>
                        <a:rPr sz="800" b="1" spc="45" dirty="0">
                          <a:solidFill>
                            <a:srgbClr val="231F20"/>
                          </a:solidFill>
                          <a:latin typeface="Arial"/>
                          <a:cs typeface="Arial"/>
                        </a:rPr>
                        <a:t>38</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5"/>
                        </a:spcBef>
                      </a:pPr>
                      <a:r>
                        <a:rPr sz="800" b="1" spc="45" dirty="0">
                          <a:solidFill>
                            <a:srgbClr val="231F20"/>
                          </a:solidFill>
                          <a:latin typeface="Arial"/>
                          <a:cs typeface="Arial"/>
                        </a:rPr>
                        <a:t>57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5"/>
                        </a:spcBef>
                      </a:pPr>
                      <a:r>
                        <a:rPr sz="800" b="1" spc="45" dirty="0">
                          <a:solidFill>
                            <a:srgbClr val="231F20"/>
                          </a:solidFill>
                          <a:latin typeface="Arial"/>
                          <a:cs typeface="Arial"/>
                        </a:rPr>
                        <a:t>63</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55"/>
                        </a:spcBef>
                      </a:pPr>
                      <a:r>
                        <a:rPr sz="800" b="1" spc="45" dirty="0">
                          <a:solidFill>
                            <a:srgbClr val="231F20"/>
                          </a:solidFill>
                          <a:latin typeface="Arial"/>
                          <a:cs typeface="Arial"/>
                        </a:rPr>
                        <a:t>55</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solidFill>
                      <a:srgbClr val="FFFFFF"/>
                    </a:solidFill>
                  </a:tcPr>
                </a:tc>
                <a:extLst>
                  <a:ext uri="{0D108BD9-81ED-4DB2-BD59-A6C34878D82A}">
                    <a16:rowId xmlns:a16="http://schemas.microsoft.com/office/drawing/2014/main" val="10030"/>
                  </a:ext>
                </a:extLst>
              </a:tr>
              <a:tr h="219443">
                <a:tc>
                  <a:txBody>
                    <a:bodyPr/>
                    <a:lstStyle/>
                    <a:p>
                      <a:pPr marL="55880">
                        <a:lnSpc>
                          <a:spcPct val="100000"/>
                        </a:lnSpc>
                        <a:spcBef>
                          <a:spcPts val="355"/>
                        </a:spcBef>
                      </a:pPr>
                      <a:r>
                        <a:rPr sz="800" b="1" spc="-10" dirty="0">
                          <a:solidFill>
                            <a:srgbClr val="231F20"/>
                          </a:solidFill>
                          <a:latin typeface="Arial"/>
                          <a:cs typeface="Arial"/>
                        </a:rPr>
                        <a:t>9: San </a:t>
                      </a:r>
                      <a:r>
                        <a:rPr sz="800" b="1" spc="-20" dirty="0">
                          <a:solidFill>
                            <a:srgbClr val="231F20"/>
                          </a:solidFill>
                          <a:latin typeface="Arial"/>
                          <a:cs typeface="Arial"/>
                        </a:rPr>
                        <a:t>Francisco</a:t>
                      </a:r>
                      <a:endParaRPr sz="800">
                        <a:latin typeface="Arial"/>
                        <a:cs typeface="Arial"/>
                      </a:endParaRPr>
                    </a:p>
                  </a:txBody>
                  <a:tcPr marL="0" marR="0" marT="45085" marB="0">
                    <a:lnR w="19050">
                      <a:solidFill>
                        <a:srgbClr val="005E6D"/>
                      </a:solidFill>
                      <a:prstDash val="solid"/>
                    </a:lnR>
                    <a:solidFill>
                      <a:srgbClr val="E5EEF0"/>
                    </a:solidFill>
                  </a:tcPr>
                </a:tc>
                <a:tc>
                  <a:txBody>
                    <a:bodyPr/>
                    <a:lstStyle/>
                    <a:p>
                      <a:pPr marL="3175" algn="ctr">
                        <a:lnSpc>
                          <a:spcPct val="100000"/>
                        </a:lnSpc>
                        <a:spcBef>
                          <a:spcPts val="355"/>
                        </a:spcBef>
                      </a:pPr>
                      <a:r>
                        <a:rPr sz="800" b="1" spc="45" dirty="0">
                          <a:solidFill>
                            <a:srgbClr val="231F20"/>
                          </a:solidFill>
                          <a:latin typeface="Arial"/>
                          <a:cs typeface="Arial"/>
                        </a:rPr>
                        <a:t>224</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55"/>
                        </a:spcBef>
                      </a:pPr>
                      <a:r>
                        <a:rPr sz="800" b="1" spc="45" dirty="0">
                          <a:solidFill>
                            <a:srgbClr val="231F20"/>
                          </a:solidFill>
                          <a:latin typeface="Arial"/>
                          <a:cs typeface="Arial"/>
                        </a:rPr>
                        <a:t>151</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55"/>
                        </a:spcBef>
                      </a:pPr>
                      <a:r>
                        <a:rPr sz="800" b="1" spc="45" dirty="0">
                          <a:solidFill>
                            <a:srgbClr val="231F20"/>
                          </a:solidFill>
                          <a:latin typeface="Arial"/>
                          <a:cs typeface="Arial"/>
                        </a:rPr>
                        <a:t>182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0.4</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55"/>
                        </a:spcBef>
                      </a:pPr>
                      <a:r>
                        <a:rPr sz="800" b="1" spc="45" dirty="0">
                          <a:solidFill>
                            <a:srgbClr val="231F20"/>
                          </a:solidFill>
                          <a:latin typeface="Arial"/>
                          <a:cs typeface="Arial"/>
                        </a:rPr>
                        <a:t>154</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55"/>
                        </a:spcBef>
                      </a:pPr>
                      <a:r>
                        <a:rPr sz="800" b="1" spc="45" dirty="0">
                          <a:solidFill>
                            <a:srgbClr val="231F20"/>
                          </a:solidFill>
                          <a:latin typeface="Arial"/>
                          <a:cs typeface="Arial"/>
                        </a:rPr>
                        <a:t>163</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355"/>
                        </a:spcBef>
                      </a:pPr>
                      <a:r>
                        <a:rPr sz="800" b="1" spc="25" dirty="0">
                          <a:solidFill>
                            <a:srgbClr val="231F20"/>
                          </a:solidFill>
                          <a:latin typeface="Arial"/>
                          <a:cs typeface="Arial"/>
                        </a:rPr>
                        <a:t>0.3</a:t>
                      </a:r>
                      <a:endParaRPr sz="800">
                        <a:latin typeface="Arial"/>
                        <a:cs typeface="Arial"/>
                      </a:endParaRPr>
                    </a:p>
                  </a:txBody>
                  <a:tcPr marL="0" marR="0" marT="45085" marB="0">
                    <a:lnL w="9525">
                      <a:solidFill>
                        <a:srgbClr val="005E6D"/>
                      </a:solidFill>
                      <a:prstDash val="solid"/>
                    </a:lnL>
                    <a:solidFill>
                      <a:srgbClr val="E5EEF0"/>
                    </a:solidFill>
                  </a:tcPr>
                </a:tc>
                <a:extLst>
                  <a:ext uri="{0D108BD9-81ED-4DB2-BD59-A6C34878D82A}">
                    <a16:rowId xmlns:a16="http://schemas.microsoft.com/office/drawing/2014/main" val="10031"/>
                  </a:ext>
                </a:extLst>
              </a:tr>
              <a:tr h="219456">
                <a:tc>
                  <a:txBody>
                    <a:bodyPr/>
                    <a:lstStyle/>
                    <a:p>
                      <a:pPr marL="55880">
                        <a:lnSpc>
                          <a:spcPct val="100000"/>
                        </a:lnSpc>
                        <a:spcBef>
                          <a:spcPts val="355"/>
                        </a:spcBef>
                      </a:pPr>
                      <a:r>
                        <a:rPr sz="800" b="1" spc="5" dirty="0">
                          <a:solidFill>
                            <a:srgbClr val="231F20"/>
                          </a:solidFill>
                          <a:latin typeface="Arial"/>
                          <a:cs typeface="Arial"/>
                        </a:rPr>
                        <a:t>10: Seattle</a:t>
                      </a:r>
                      <a:endParaRPr sz="800">
                        <a:latin typeface="Arial"/>
                        <a:cs typeface="Arial"/>
                      </a:endParaRPr>
                    </a:p>
                  </a:txBody>
                  <a:tcPr marL="0" marR="0" marT="45085" marB="0">
                    <a:lnR w="19050">
                      <a:solidFill>
                        <a:srgbClr val="005E6D"/>
                      </a:solidFill>
                      <a:prstDash val="solid"/>
                    </a:lnR>
                    <a:solidFill>
                      <a:srgbClr val="FFFFFF"/>
                    </a:solidFill>
                  </a:tcPr>
                </a:tc>
                <a:tc>
                  <a:txBody>
                    <a:bodyPr/>
                    <a:lstStyle/>
                    <a:p>
                      <a:pPr marL="1905" algn="ctr">
                        <a:lnSpc>
                          <a:spcPct val="100000"/>
                        </a:lnSpc>
                        <a:spcBef>
                          <a:spcPts val="355"/>
                        </a:spcBef>
                      </a:pPr>
                      <a:r>
                        <a:rPr sz="800" b="1" spc="45" dirty="0">
                          <a:solidFill>
                            <a:srgbClr val="231F20"/>
                          </a:solidFill>
                          <a:latin typeface="Arial"/>
                          <a:cs typeface="Arial"/>
                        </a:rPr>
                        <a:t>69</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0.5</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55"/>
                        </a:spcBef>
                      </a:pPr>
                      <a:r>
                        <a:rPr sz="800" b="1" spc="45" dirty="0">
                          <a:solidFill>
                            <a:srgbClr val="231F20"/>
                          </a:solidFill>
                          <a:latin typeface="Arial"/>
                          <a:cs typeface="Arial"/>
                        </a:rPr>
                        <a:t>77</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55"/>
                        </a:spcBef>
                      </a:pPr>
                      <a:r>
                        <a:rPr sz="800" b="1" spc="45" dirty="0">
                          <a:solidFill>
                            <a:srgbClr val="231F20"/>
                          </a:solidFill>
                          <a:latin typeface="Arial"/>
                          <a:cs typeface="Arial"/>
                        </a:rPr>
                        <a:t>83</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55"/>
                        </a:spcBef>
                      </a:pPr>
                      <a:r>
                        <a:rPr sz="800" b="1" spc="45" dirty="0">
                          <a:solidFill>
                            <a:srgbClr val="231F20"/>
                          </a:solidFill>
                          <a:latin typeface="Arial"/>
                          <a:cs typeface="Arial"/>
                        </a:rPr>
                        <a:t>82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0.6</a:t>
                      </a:r>
                      <a:endParaRPr sz="800">
                        <a:latin typeface="Arial"/>
                        <a:cs typeface="Arial"/>
                      </a:endParaRPr>
                    </a:p>
                  </a:txBody>
                  <a:tcPr marL="0" marR="0" marT="4508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55"/>
                        </a:spcBef>
                      </a:pPr>
                      <a:r>
                        <a:rPr sz="800" b="1" spc="45" dirty="0">
                          <a:solidFill>
                            <a:srgbClr val="231F20"/>
                          </a:solidFill>
                          <a:latin typeface="Arial"/>
                          <a:cs typeface="Arial"/>
                        </a:rPr>
                        <a:t>82</a:t>
                      </a:r>
                      <a:endParaRPr sz="800">
                        <a:latin typeface="Arial"/>
                        <a:cs typeface="Arial"/>
                      </a:endParaRPr>
                    </a:p>
                  </a:txBody>
                  <a:tcPr marL="0" marR="0" marT="4508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55"/>
                        </a:spcBef>
                      </a:pPr>
                      <a:r>
                        <a:rPr sz="800" b="1" spc="25" dirty="0">
                          <a:solidFill>
                            <a:srgbClr val="231F20"/>
                          </a:solidFill>
                          <a:latin typeface="Arial"/>
                          <a:cs typeface="Arial"/>
                        </a:rPr>
                        <a:t>0.6</a:t>
                      </a:r>
                      <a:endParaRPr sz="800" dirty="0">
                        <a:latin typeface="Arial"/>
                        <a:cs typeface="Arial"/>
                      </a:endParaRPr>
                    </a:p>
                  </a:txBody>
                  <a:tcPr marL="0" marR="0" marT="45085" marB="0">
                    <a:lnL w="9525">
                      <a:solidFill>
                        <a:srgbClr val="005E6D"/>
                      </a:solidFill>
                      <a:prstDash val="solid"/>
                    </a:lnL>
                    <a:solidFill>
                      <a:srgbClr val="FFFFFF"/>
                    </a:solidFill>
                  </a:tcPr>
                </a:tc>
                <a:extLst>
                  <a:ext uri="{0D108BD9-81ED-4DB2-BD59-A6C34878D82A}">
                    <a16:rowId xmlns:a16="http://schemas.microsoft.com/office/drawing/2014/main" val="10032"/>
                  </a:ext>
                </a:extLst>
              </a:tr>
            </a:tbl>
          </a:graphicData>
        </a:graphic>
      </p:graphicFrame>
      <p:sp>
        <p:nvSpPr>
          <p:cNvPr id="4" name="object 4"/>
          <p:cNvSpPr txBox="1"/>
          <p:nvPr/>
        </p:nvSpPr>
        <p:spPr>
          <a:xfrm>
            <a:off x="443991" y="8669155"/>
            <a:ext cx="1304290" cy="1173480"/>
          </a:xfrm>
          <a:prstGeom prst="rect">
            <a:avLst/>
          </a:prstGeom>
        </p:spPr>
        <p:txBody>
          <a:bodyPr vert="horz" wrap="square" lIns="0" tIns="12700" rIns="0" bIns="0" rtlCol="0">
            <a:spAutoFit/>
          </a:bodyPr>
          <a:lstStyle/>
          <a:p>
            <a:pPr marL="12700" marR="20955">
              <a:lnSpc>
                <a:spcPct val="107100"/>
              </a:lnSpc>
              <a:spcBef>
                <a:spcPts val="100"/>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a:t>
            </a:r>
            <a:r>
              <a:rPr sz="700" spc="-165" dirty="0">
                <a:solidFill>
                  <a:srgbClr val="231F20"/>
                </a:solidFill>
                <a:latin typeface="Century Gothic"/>
                <a:cs typeface="Century Gothic"/>
              </a:rPr>
              <a:t>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105"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a:p>
            <a:pPr marL="12700">
              <a:lnSpc>
                <a:spcPct val="100000"/>
              </a:lnSpc>
              <a:spcBef>
                <a:spcPts val="575"/>
              </a:spcBef>
            </a:pPr>
            <a:r>
              <a:rPr sz="700" spc="-5" dirty="0">
                <a:solidFill>
                  <a:srgbClr val="231F20"/>
                </a:solidFill>
                <a:latin typeface="Century Gothic"/>
                <a:cs typeface="Century Gothic"/>
              </a:rPr>
              <a:t>* </a:t>
            </a:r>
            <a:r>
              <a:rPr sz="700" spc="-15" dirty="0">
                <a:solidFill>
                  <a:srgbClr val="231F20"/>
                </a:solidFill>
                <a:latin typeface="Century Gothic"/>
                <a:cs typeface="Century Gothic"/>
              </a:rPr>
              <a:t>Rates </a:t>
            </a:r>
            <a:r>
              <a:rPr sz="700" spc="-20" dirty="0">
                <a:solidFill>
                  <a:srgbClr val="231F20"/>
                </a:solidFill>
                <a:latin typeface="Century Gothic"/>
                <a:cs typeface="Century Gothic"/>
              </a:rPr>
              <a:t>per </a:t>
            </a:r>
            <a:r>
              <a:rPr sz="700" spc="5" dirty="0">
                <a:solidFill>
                  <a:srgbClr val="231F20"/>
                </a:solidFill>
                <a:latin typeface="Century Gothic"/>
                <a:cs typeface="Century Gothic"/>
              </a:rPr>
              <a:t>100,000</a:t>
            </a:r>
            <a:r>
              <a:rPr sz="700" spc="-120" dirty="0">
                <a:solidFill>
                  <a:srgbClr val="231F20"/>
                </a:solidFill>
                <a:latin typeface="Century Gothic"/>
                <a:cs typeface="Century Gothic"/>
              </a:rPr>
              <a:t> </a:t>
            </a:r>
            <a:r>
              <a:rPr sz="700" spc="-30" dirty="0">
                <a:solidFill>
                  <a:srgbClr val="231F20"/>
                </a:solidFill>
                <a:latin typeface="Century Gothic"/>
                <a:cs typeface="Century Gothic"/>
              </a:rPr>
              <a:t>population.</a:t>
            </a:r>
            <a:endParaRPr sz="700">
              <a:latin typeface="Century Gothic"/>
              <a:cs typeface="Century Gothic"/>
            </a:endParaRPr>
          </a:p>
          <a:p>
            <a:pPr marL="12700" marR="95250">
              <a:lnSpc>
                <a:spcPct val="107100"/>
              </a:lnSpc>
              <a:spcBef>
                <a:spcPts val="420"/>
              </a:spcBef>
            </a:pPr>
            <a:r>
              <a:rPr sz="700" spc="-30" dirty="0">
                <a:solidFill>
                  <a:srgbClr val="231F20"/>
                </a:solidFill>
                <a:latin typeface="Century Gothic"/>
                <a:cs typeface="Century Gothic"/>
              </a:rPr>
              <a:t>†Reported cases </a:t>
            </a:r>
            <a:r>
              <a:rPr sz="700" spc="-25" dirty="0">
                <a:solidFill>
                  <a:srgbClr val="231F20"/>
                </a:solidFill>
                <a:latin typeface="Century Gothic"/>
                <a:cs typeface="Century Gothic"/>
              </a:rPr>
              <a:t>that met  the classification </a:t>
            </a:r>
            <a:r>
              <a:rPr sz="700" spc="-20" dirty="0">
                <a:solidFill>
                  <a:srgbClr val="231F20"/>
                </a:solidFill>
                <a:latin typeface="Century Gothic"/>
                <a:cs typeface="Century Gothic"/>
              </a:rPr>
              <a:t>criteria </a:t>
            </a:r>
            <a:r>
              <a:rPr sz="700" dirty="0">
                <a:solidFill>
                  <a:srgbClr val="231F20"/>
                </a:solidFill>
                <a:latin typeface="Century Gothic"/>
                <a:cs typeface="Century Gothic"/>
              </a:rPr>
              <a:t>for </a:t>
            </a:r>
            <a:r>
              <a:rPr sz="700" spc="-5" dirty="0">
                <a:solidFill>
                  <a:srgbClr val="231F20"/>
                </a:solidFill>
                <a:latin typeface="Century Gothic"/>
                <a:cs typeface="Century Gothic"/>
              </a:rPr>
              <a:t>a  </a:t>
            </a:r>
            <a:r>
              <a:rPr sz="700" spc="-30" dirty="0">
                <a:solidFill>
                  <a:srgbClr val="231F20"/>
                </a:solidFill>
                <a:latin typeface="Century Gothic"/>
                <a:cs typeface="Century Gothic"/>
              </a:rPr>
              <a:t>confirmed </a:t>
            </a:r>
            <a:r>
              <a:rPr sz="700" spc="-50" dirty="0">
                <a:solidFill>
                  <a:srgbClr val="231F20"/>
                </a:solidFill>
                <a:latin typeface="Century Gothic"/>
                <a:cs typeface="Century Gothic"/>
              </a:rPr>
              <a:t>case. </a:t>
            </a:r>
            <a:r>
              <a:rPr sz="700" spc="1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60" dirty="0">
                <a:solidFill>
                  <a:srgbClr val="231F20"/>
                </a:solidFill>
                <a:latin typeface="Century Gothic"/>
                <a:cs typeface="Century Gothic"/>
              </a:rPr>
              <a:t>case  </a:t>
            </a:r>
            <a:r>
              <a:rPr sz="700" spc="-20" dirty="0">
                <a:solidFill>
                  <a:srgbClr val="231F20"/>
                </a:solidFill>
                <a:latin typeface="Century Gothic"/>
                <a:cs typeface="Century Gothic"/>
              </a:rPr>
              <a:t>definition, </a:t>
            </a:r>
            <a:r>
              <a:rPr sz="700" spc="-30" dirty="0">
                <a:solidFill>
                  <a:srgbClr val="231F20"/>
                </a:solidFill>
                <a:latin typeface="Century Gothic"/>
                <a:cs typeface="Century Gothic"/>
              </a:rPr>
              <a:t>see </a:t>
            </a:r>
            <a:r>
              <a:rPr sz="700" u="sng" spc="-30" dirty="0">
                <a:solidFill>
                  <a:srgbClr val="205E9E"/>
                </a:solidFill>
                <a:uFill>
                  <a:solidFill>
                    <a:srgbClr val="205E9E"/>
                  </a:solidFill>
                </a:uFill>
                <a:latin typeface="Century Gothic"/>
                <a:cs typeface="Century Gothic"/>
                <a:hlinkClick r:id="rId4"/>
              </a:rPr>
              <a:t>https://ndc</a:t>
            </a:r>
            <a:r>
              <a:rPr sz="700" spc="-30" dirty="0">
                <a:solidFill>
                  <a:srgbClr val="205E9E"/>
                </a:solidFill>
                <a:latin typeface="Century Gothic"/>
                <a:cs typeface="Century Gothic"/>
                <a:hlinkClick r:id="rId4"/>
              </a:rPr>
              <a:t>. </a:t>
            </a:r>
            <a:r>
              <a:rPr sz="700" spc="-30" dirty="0">
                <a:solidFill>
                  <a:srgbClr val="205E9E"/>
                </a:solidFill>
                <a:latin typeface="Century Gothic"/>
                <a:cs typeface="Century Gothic"/>
              </a:rPr>
              <a:t> </a:t>
            </a:r>
            <a:r>
              <a:rPr sz="700" u="sng" spc="-45" dirty="0">
                <a:solidFill>
                  <a:srgbClr val="205E9E"/>
                </a:solidFill>
                <a:uFill>
                  <a:solidFill>
                    <a:srgbClr val="205E9E"/>
                  </a:solidFill>
                </a:uFill>
                <a:latin typeface="Century Gothic"/>
                <a:cs typeface="Century Gothic"/>
                <a:hlinkClick r:id="rId4"/>
              </a:rPr>
              <a:t>services.cdc.gov/conditions/ </a:t>
            </a:r>
            <a:r>
              <a:rPr sz="700" spc="-45" dirty="0">
                <a:solidFill>
                  <a:srgbClr val="205E9E"/>
                </a:solidFill>
                <a:latin typeface="Century Gothic"/>
                <a:cs typeface="Century Gothic"/>
              </a:rPr>
              <a:t> </a:t>
            </a:r>
            <a:r>
              <a:rPr sz="700" u="sng" spc="-30" dirty="0">
                <a:solidFill>
                  <a:srgbClr val="205E9E"/>
                </a:solidFill>
                <a:uFill>
                  <a:solidFill>
                    <a:srgbClr val="205E9E"/>
                  </a:solidFill>
                </a:uFill>
                <a:latin typeface="Century Gothic"/>
                <a:cs typeface="Century Gothic"/>
                <a:hlinkClick r:id="rId4"/>
              </a:rPr>
              <a:t>hepatitis-b-acute/</a:t>
            </a:r>
            <a:r>
              <a:rPr sz="700" spc="-30" dirty="0">
                <a:solidFill>
                  <a:srgbClr val="231F20"/>
                </a:solidFill>
                <a:latin typeface="Century Gothic"/>
                <a:cs typeface="Century Gothic"/>
              </a:rPr>
              <a:t>.</a:t>
            </a:r>
            <a:endParaRPr sz="700">
              <a:latin typeface="Century Gothic"/>
              <a:cs typeface="Century Gothic"/>
            </a:endParaRPr>
          </a:p>
        </p:txBody>
      </p:sp>
      <p:sp>
        <p:nvSpPr>
          <p:cNvPr id="5" name="object 5"/>
          <p:cNvSpPr/>
          <p:nvPr/>
        </p:nvSpPr>
        <p:spPr>
          <a:xfrm>
            <a:off x="1942592" y="9818598"/>
            <a:ext cx="393700" cy="0"/>
          </a:xfrm>
          <a:custGeom>
            <a:avLst/>
            <a:gdLst/>
            <a:ahLst/>
            <a:cxnLst/>
            <a:rect l="l" t="t" r="r" b="b"/>
            <a:pathLst>
              <a:path w="393700">
                <a:moveTo>
                  <a:pt x="0" y="0"/>
                </a:moveTo>
                <a:lnTo>
                  <a:pt x="393192" y="0"/>
                </a:lnTo>
              </a:path>
            </a:pathLst>
          </a:custGeom>
          <a:ln w="4571">
            <a:solidFill>
              <a:srgbClr val="205E9E"/>
            </a:solidFill>
          </a:ln>
        </p:spPr>
        <p:txBody>
          <a:bodyPr wrap="square" lIns="0" tIns="0" rIns="0" bIns="0" rtlCol="0"/>
          <a:lstStyle/>
          <a:p>
            <a:endParaRPr/>
          </a:p>
        </p:txBody>
      </p:sp>
      <p:sp>
        <p:nvSpPr>
          <p:cNvPr id="6" name="object 6"/>
          <p:cNvSpPr txBox="1"/>
          <p:nvPr/>
        </p:nvSpPr>
        <p:spPr>
          <a:xfrm>
            <a:off x="1929779" y="8669155"/>
            <a:ext cx="5340985" cy="1168400"/>
          </a:xfrm>
          <a:prstGeom prst="rect">
            <a:avLst/>
          </a:prstGeom>
        </p:spPr>
        <p:txBody>
          <a:bodyPr vert="horz" wrap="square" lIns="0" tIns="12700" rIns="0" bIns="0" rtlCol="0">
            <a:spAutoFit/>
          </a:bodyPr>
          <a:lstStyle/>
          <a:p>
            <a:pPr marL="12700" marR="23495">
              <a:lnSpc>
                <a:spcPct val="107100"/>
              </a:lnSpc>
              <a:spcBef>
                <a:spcPts val="100"/>
              </a:spcBef>
            </a:pPr>
            <a:r>
              <a:rPr sz="600" spc="-7" baseline="27777" dirty="0">
                <a:solidFill>
                  <a:srgbClr val="231F20"/>
                </a:solidFill>
                <a:latin typeface="Century Gothic"/>
                <a:cs typeface="Century Gothic"/>
              </a:rPr>
              <a:t>§ </a:t>
            </a:r>
            <a:r>
              <a:rPr sz="700" spc="-20" dirty="0">
                <a:solidFill>
                  <a:srgbClr val="231F20"/>
                </a:solidFill>
                <a:latin typeface="Century Gothic"/>
                <a:cs typeface="Century Gothic"/>
              </a:rPr>
              <a:t>Numbers </a:t>
            </a:r>
            <a:r>
              <a:rPr sz="700" spc="-30" dirty="0">
                <a:solidFill>
                  <a:srgbClr val="231F20"/>
                </a:solidFill>
                <a:latin typeface="Century Gothic"/>
                <a:cs typeface="Century Gothic"/>
              </a:rPr>
              <a:t>reported </a:t>
            </a:r>
            <a:r>
              <a:rPr sz="700" spc="-10" dirty="0">
                <a:solidFill>
                  <a:srgbClr val="231F20"/>
                </a:solidFill>
                <a:latin typeface="Century Gothic"/>
                <a:cs typeface="Century Gothic"/>
              </a:rPr>
              <a:t>in </a:t>
            </a:r>
            <a:r>
              <a:rPr sz="700" spc="-50" dirty="0">
                <a:solidFill>
                  <a:srgbClr val="231F20"/>
                </a:solidFill>
                <a:latin typeface="Century Gothic"/>
                <a:cs typeface="Century Gothic"/>
              </a:rPr>
              <a:t>eachcategory </a:t>
            </a:r>
            <a:r>
              <a:rPr sz="700" spc="-20" dirty="0">
                <a:solidFill>
                  <a:srgbClr val="231F20"/>
                </a:solidFill>
                <a:latin typeface="Century Gothic"/>
                <a:cs typeface="Century Gothic"/>
              </a:rPr>
              <a:t>might </a:t>
            </a:r>
            <a:r>
              <a:rPr sz="700" spc="-25" dirty="0">
                <a:solidFill>
                  <a:srgbClr val="231F20"/>
                </a:solidFill>
                <a:latin typeface="Century Gothic"/>
                <a:cs typeface="Century Gothic"/>
              </a:rPr>
              <a:t>not </a:t>
            </a:r>
            <a:r>
              <a:rPr sz="700" spc="-35" dirty="0">
                <a:solidFill>
                  <a:srgbClr val="231F20"/>
                </a:solidFill>
                <a:latin typeface="Century Gothic"/>
                <a:cs typeface="Century Gothic"/>
              </a:rPr>
              <a:t>addup </a:t>
            </a:r>
            <a:r>
              <a:rPr sz="700" spc="-15" dirty="0">
                <a:solidFill>
                  <a:srgbClr val="231F20"/>
                </a:solidFill>
                <a:latin typeface="Century Gothic"/>
                <a:cs typeface="Century Gothic"/>
              </a:rPr>
              <a:t>to </a:t>
            </a:r>
            <a:r>
              <a:rPr sz="700" spc="-25" dirty="0">
                <a:solidFill>
                  <a:srgbClr val="231F20"/>
                </a:solidFill>
                <a:latin typeface="Century Gothic"/>
                <a:cs typeface="Century Gothic"/>
              </a:rPr>
              <a:t>the total number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reported cases </a:t>
            </a:r>
            <a:r>
              <a:rPr sz="700" spc="-10" dirty="0">
                <a:solidFill>
                  <a:srgbClr val="231F20"/>
                </a:solidFill>
                <a:latin typeface="Century Gothic"/>
                <a:cs typeface="Century Gothic"/>
              </a:rPr>
              <a:t>in </a:t>
            </a:r>
            <a:r>
              <a:rPr sz="700" spc="-30" dirty="0">
                <a:solidFill>
                  <a:srgbClr val="231F20"/>
                </a:solidFill>
                <a:latin typeface="Century Gothic"/>
                <a:cs typeface="Century Gothic"/>
              </a:rPr>
              <a:t>ayear </a:t>
            </a:r>
            <a:r>
              <a:rPr sz="700" spc="-55" dirty="0">
                <a:solidFill>
                  <a:srgbClr val="231F20"/>
                </a:solidFill>
                <a:latin typeface="Century Gothic"/>
                <a:cs typeface="Century Gothic"/>
              </a:rPr>
              <a:t>because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cases </a:t>
            </a:r>
            <a:r>
              <a:rPr sz="700" spc="-10" dirty="0">
                <a:solidFill>
                  <a:srgbClr val="231F20"/>
                </a:solidFill>
                <a:latin typeface="Century Gothic"/>
                <a:cs typeface="Century Gothic"/>
              </a:rPr>
              <a:t>with </a:t>
            </a:r>
            <a:r>
              <a:rPr sz="700" spc="-5" dirty="0">
                <a:solidFill>
                  <a:srgbClr val="231F20"/>
                </a:solidFill>
                <a:latin typeface="Century Gothic"/>
                <a:cs typeface="Century Gothic"/>
              </a:rPr>
              <a:t>missing  </a:t>
            </a:r>
            <a:r>
              <a:rPr sz="700" spc="-30" dirty="0">
                <a:solidFill>
                  <a:srgbClr val="231F20"/>
                </a:solidFill>
                <a:latin typeface="Century Gothic"/>
                <a:cs typeface="Century Gothic"/>
              </a:rPr>
              <a:t>dataor, </a:t>
            </a:r>
            <a:r>
              <a:rPr sz="700" spc="-10" dirty="0">
                <a:solidFill>
                  <a:srgbClr val="231F20"/>
                </a:solidFill>
                <a:latin typeface="Century Gothic"/>
                <a:cs typeface="Century Gothic"/>
              </a:rPr>
              <a:t>in </a:t>
            </a:r>
            <a:r>
              <a:rPr sz="700" spc="-25" dirty="0">
                <a:solidFill>
                  <a:srgbClr val="231F20"/>
                </a:solidFill>
                <a:latin typeface="Century Gothic"/>
                <a:cs typeface="Century Gothic"/>
              </a:rPr>
              <a:t>the </a:t>
            </a:r>
            <a:r>
              <a:rPr sz="700" spc="-45" dirty="0">
                <a:solidFill>
                  <a:srgbClr val="231F20"/>
                </a:solidFill>
                <a:latin typeface="Century Gothic"/>
                <a:cs typeface="Century Gothic"/>
              </a:rPr>
              <a:t>case </a:t>
            </a:r>
            <a:r>
              <a:rPr sz="700" spc="-10" dirty="0">
                <a:solidFill>
                  <a:srgbClr val="231F20"/>
                </a:solidFill>
                <a:latin typeface="Century Gothic"/>
                <a:cs typeface="Century Gothic"/>
              </a:rPr>
              <a:t>of </a:t>
            </a:r>
            <a:r>
              <a:rPr sz="700" spc="-40" dirty="0">
                <a:solidFill>
                  <a:srgbClr val="231F20"/>
                </a:solidFill>
                <a:latin typeface="Century Gothic"/>
                <a:cs typeface="Century Gothic"/>
              </a:rPr>
              <a:t>race/ethnicity, </a:t>
            </a:r>
            <a:r>
              <a:rPr sz="700" spc="-30" dirty="0">
                <a:solidFill>
                  <a:srgbClr val="231F20"/>
                </a:solidFill>
                <a:latin typeface="Century Gothic"/>
                <a:cs typeface="Century Gothic"/>
              </a:rPr>
              <a:t>cases </a:t>
            </a:r>
            <a:r>
              <a:rPr sz="700" spc="-40" dirty="0">
                <a:solidFill>
                  <a:srgbClr val="231F20"/>
                </a:solidFill>
                <a:latin typeface="Century Gothic"/>
                <a:cs typeface="Century Gothic"/>
              </a:rPr>
              <a:t>categorized</a:t>
            </a:r>
            <a:r>
              <a:rPr sz="700" spc="-155" dirty="0">
                <a:solidFill>
                  <a:srgbClr val="231F20"/>
                </a:solidFill>
                <a:latin typeface="Century Gothic"/>
                <a:cs typeface="Century Gothic"/>
              </a:rPr>
              <a:t> </a:t>
            </a:r>
            <a:r>
              <a:rPr sz="700" spc="-15" dirty="0">
                <a:solidFill>
                  <a:srgbClr val="231F20"/>
                </a:solidFill>
                <a:latin typeface="Century Gothic"/>
                <a:cs typeface="Century Gothic"/>
              </a:rPr>
              <a:t>as </a:t>
            </a:r>
            <a:r>
              <a:rPr sz="700" spc="-60" dirty="0">
                <a:solidFill>
                  <a:srgbClr val="231F20"/>
                </a:solidFill>
                <a:latin typeface="Century Gothic"/>
                <a:cs typeface="Century Gothic"/>
              </a:rPr>
              <a:t>“Other.”</a:t>
            </a:r>
            <a:endParaRPr sz="700">
              <a:latin typeface="Century Gothic"/>
              <a:cs typeface="Century Gothic"/>
            </a:endParaRPr>
          </a:p>
          <a:p>
            <a:pPr marL="12700" marR="5080">
              <a:lnSpc>
                <a:spcPct val="106700"/>
              </a:lnSpc>
              <a:spcBef>
                <a:spcPts val="505"/>
              </a:spcBef>
            </a:pPr>
            <a:r>
              <a:rPr sz="600" spc="-7" baseline="27777" dirty="0">
                <a:solidFill>
                  <a:srgbClr val="231F20"/>
                </a:solidFill>
                <a:latin typeface="Century Gothic"/>
                <a:cs typeface="Century Gothic"/>
              </a:rPr>
              <a:t>¶ </a:t>
            </a:r>
            <a:r>
              <a:rPr sz="700" spc="-20" dirty="0">
                <a:solidFill>
                  <a:srgbClr val="231F20"/>
                </a:solidFill>
                <a:latin typeface="Century Gothic"/>
                <a:cs typeface="Century Gothic"/>
              </a:rPr>
              <a:t>Urbanicity was </a:t>
            </a:r>
            <a:r>
              <a:rPr sz="700" spc="-40" dirty="0">
                <a:solidFill>
                  <a:srgbClr val="231F20"/>
                </a:solidFill>
                <a:latin typeface="Century Gothic"/>
                <a:cs typeface="Century Gothic"/>
              </a:rPr>
              <a:t>categorized </a:t>
            </a:r>
            <a:r>
              <a:rPr sz="700" spc="-60" dirty="0">
                <a:solidFill>
                  <a:srgbClr val="231F20"/>
                </a:solidFill>
                <a:latin typeface="Century Gothic"/>
                <a:cs typeface="Century Gothic"/>
              </a:rPr>
              <a:t>according </a:t>
            </a:r>
            <a:r>
              <a:rPr sz="700" spc="-15" dirty="0">
                <a:solidFill>
                  <a:srgbClr val="231F20"/>
                </a:solidFill>
                <a:latin typeface="Century Gothic"/>
                <a:cs typeface="Century Gothic"/>
              </a:rPr>
              <a:t>to </a:t>
            </a:r>
            <a:r>
              <a:rPr sz="700" spc="-25" dirty="0">
                <a:solidFill>
                  <a:srgbClr val="231F20"/>
                </a:solidFill>
                <a:latin typeface="Century Gothic"/>
                <a:cs typeface="Century Gothic"/>
              </a:rPr>
              <a:t>the </a:t>
            </a:r>
            <a:r>
              <a:rPr sz="700" spc="10" dirty="0">
                <a:solidFill>
                  <a:srgbClr val="231F20"/>
                </a:solidFill>
                <a:latin typeface="Century Gothic"/>
                <a:cs typeface="Century Gothic"/>
              </a:rPr>
              <a:t>2013 </a:t>
            </a:r>
            <a:r>
              <a:rPr sz="700" spc="-30" dirty="0">
                <a:solidFill>
                  <a:srgbClr val="231F20"/>
                </a:solidFill>
                <a:latin typeface="Century Gothic"/>
                <a:cs typeface="Century Gothic"/>
              </a:rPr>
              <a:t>National </a:t>
            </a:r>
            <a:r>
              <a:rPr sz="700" spc="-40" dirty="0">
                <a:solidFill>
                  <a:srgbClr val="231F20"/>
                </a:solidFill>
                <a:latin typeface="Century Gothic"/>
                <a:cs typeface="Century Gothic"/>
              </a:rPr>
              <a:t>Center </a:t>
            </a:r>
            <a:r>
              <a:rPr sz="700" dirty="0">
                <a:solidFill>
                  <a:srgbClr val="231F20"/>
                </a:solidFill>
                <a:latin typeface="Century Gothic"/>
                <a:cs typeface="Century Gothic"/>
              </a:rPr>
              <a:t>for </a:t>
            </a:r>
            <a:r>
              <a:rPr sz="700" spc="-25" dirty="0">
                <a:solidFill>
                  <a:srgbClr val="231F20"/>
                </a:solidFill>
                <a:latin typeface="Century Gothic"/>
                <a:cs typeface="Century Gothic"/>
              </a:rPr>
              <a:t>Health </a:t>
            </a:r>
            <a:r>
              <a:rPr sz="700" spc="-5" dirty="0">
                <a:solidFill>
                  <a:srgbClr val="231F20"/>
                </a:solidFill>
                <a:latin typeface="Century Gothic"/>
                <a:cs typeface="Century Gothic"/>
              </a:rPr>
              <a:t>Statistics </a:t>
            </a:r>
            <a:r>
              <a:rPr sz="700" spc="-35" dirty="0">
                <a:solidFill>
                  <a:srgbClr val="231F20"/>
                </a:solidFill>
                <a:latin typeface="Century Gothic"/>
                <a:cs typeface="Century Gothic"/>
              </a:rPr>
              <a:t>(NCHS) </a:t>
            </a:r>
            <a:r>
              <a:rPr sz="700" spc="-10" dirty="0">
                <a:solidFill>
                  <a:srgbClr val="231F20"/>
                </a:solidFill>
                <a:latin typeface="Century Gothic"/>
                <a:cs typeface="Century Gothic"/>
              </a:rPr>
              <a:t>urban-rural </a:t>
            </a:r>
            <a:r>
              <a:rPr sz="700" spc="-25" dirty="0">
                <a:solidFill>
                  <a:srgbClr val="231F20"/>
                </a:solidFill>
                <a:latin typeface="Century Gothic"/>
                <a:cs typeface="Century Gothic"/>
              </a:rPr>
              <a:t>classification </a:t>
            </a:r>
            <a:r>
              <a:rPr sz="700" spc="-40" dirty="0">
                <a:solidFill>
                  <a:srgbClr val="231F20"/>
                </a:solidFill>
                <a:latin typeface="Century Gothic"/>
                <a:cs typeface="Century Gothic"/>
              </a:rPr>
              <a:t>scheme </a:t>
            </a:r>
            <a:r>
              <a:rPr sz="700" dirty="0">
                <a:solidFill>
                  <a:srgbClr val="231F20"/>
                </a:solidFill>
                <a:latin typeface="Century Gothic"/>
                <a:cs typeface="Century Gothic"/>
              </a:rPr>
              <a:t>for  </a:t>
            </a:r>
            <a:r>
              <a:rPr sz="700" spc="-30" dirty="0">
                <a:solidFill>
                  <a:srgbClr val="231F20"/>
                </a:solidFill>
                <a:latin typeface="Century Gothic"/>
                <a:cs typeface="Century Gothic"/>
              </a:rPr>
              <a:t>counties </a:t>
            </a:r>
            <a:r>
              <a:rPr sz="700" spc="-45" dirty="0">
                <a:solidFill>
                  <a:srgbClr val="231F20"/>
                </a:solidFill>
                <a:latin typeface="Century Gothic"/>
                <a:cs typeface="Century Gothic"/>
              </a:rPr>
              <a:t>and </a:t>
            </a:r>
            <a:r>
              <a:rPr sz="700" spc="-35" dirty="0">
                <a:solidFill>
                  <a:srgbClr val="231F20"/>
                </a:solidFill>
                <a:latin typeface="Century Gothic"/>
                <a:cs typeface="Century Gothic"/>
              </a:rPr>
              <a:t>county-equivalent </a:t>
            </a:r>
            <a:r>
              <a:rPr sz="700" spc="-10" dirty="0">
                <a:solidFill>
                  <a:srgbClr val="231F20"/>
                </a:solidFill>
                <a:latin typeface="Century Gothic"/>
                <a:cs typeface="Century Gothic"/>
              </a:rPr>
              <a:t>entities </a:t>
            </a:r>
            <a:r>
              <a:rPr sz="700" spc="-40" dirty="0">
                <a:solidFill>
                  <a:srgbClr val="231F20"/>
                </a:solidFill>
                <a:latin typeface="Century Gothic"/>
                <a:cs typeface="Century Gothic"/>
              </a:rPr>
              <a:t>(</a:t>
            </a:r>
            <a:r>
              <a:rPr sz="700" u="sng" spc="-40" dirty="0">
                <a:solidFill>
                  <a:srgbClr val="205E9E"/>
                </a:solidFill>
                <a:uFill>
                  <a:solidFill>
                    <a:srgbClr val="205E9E"/>
                  </a:solidFill>
                </a:uFill>
                <a:latin typeface="Century Gothic"/>
                <a:cs typeface="Century Gothic"/>
                <a:hlinkClick r:id="rId5"/>
              </a:rPr>
              <a:t>https://www.cdc.gov/nchs/data_access/urban_rural.htm</a:t>
            </a:r>
            <a:r>
              <a:rPr sz="700" spc="-40" dirty="0">
                <a:solidFill>
                  <a:srgbClr val="231F20"/>
                </a:solidFill>
                <a:latin typeface="Century Gothic"/>
                <a:cs typeface="Century Gothic"/>
              </a:rPr>
              <a:t>). </a:t>
            </a:r>
            <a:r>
              <a:rPr sz="700" spc="-35" dirty="0">
                <a:solidFill>
                  <a:srgbClr val="231F20"/>
                </a:solidFill>
                <a:latin typeface="Century Gothic"/>
                <a:cs typeface="Century Gothic"/>
              </a:rPr>
              <a:t>Large </a:t>
            </a:r>
            <a:r>
              <a:rPr sz="700" spc="-40" dirty="0">
                <a:solidFill>
                  <a:srgbClr val="231F20"/>
                </a:solidFill>
                <a:latin typeface="Century Gothic"/>
                <a:cs typeface="Century Gothic"/>
              </a:rPr>
              <a:t>central </a:t>
            </a:r>
            <a:r>
              <a:rPr sz="700" spc="-30" dirty="0">
                <a:solidFill>
                  <a:srgbClr val="231F20"/>
                </a:solidFill>
                <a:latin typeface="Century Gothic"/>
                <a:cs typeface="Century Gothic"/>
              </a:rPr>
              <a:t>metropolitan, </a:t>
            </a:r>
            <a:r>
              <a:rPr sz="700" spc="-35" dirty="0">
                <a:solidFill>
                  <a:srgbClr val="231F20"/>
                </a:solidFill>
                <a:latin typeface="Century Gothic"/>
                <a:cs typeface="Century Gothic"/>
              </a:rPr>
              <a:t>large  </a:t>
            </a:r>
            <a:r>
              <a:rPr sz="700" spc="-20" dirty="0">
                <a:solidFill>
                  <a:srgbClr val="231F20"/>
                </a:solidFill>
                <a:latin typeface="Century Gothic"/>
                <a:cs typeface="Century Gothic"/>
              </a:rPr>
              <a:t>fringe </a:t>
            </a:r>
            <a:r>
              <a:rPr sz="700" spc="-30" dirty="0">
                <a:solidFill>
                  <a:srgbClr val="231F20"/>
                </a:solidFill>
                <a:latin typeface="Century Gothic"/>
                <a:cs typeface="Century Gothic"/>
              </a:rPr>
              <a:t>metropolitan, medium metropolitan, </a:t>
            </a:r>
            <a:r>
              <a:rPr sz="700" spc="-45" dirty="0">
                <a:solidFill>
                  <a:srgbClr val="231F20"/>
                </a:solidFill>
                <a:latin typeface="Century Gothic"/>
                <a:cs typeface="Century Gothic"/>
              </a:rPr>
              <a:t>and </a:t>
            </a:r>
            <a:r>
              <a:rPr sz="700" spc="-5" dirty="0">
                <a:solidFill>
                  <a:srgbClr val="231F20"/>
                </a:solidFill>
                <a:latin typeface="Century Gothic"/>
                <a:cs typeface="Century Gothic"/>
              </a:rPr>
              <a:t>small </a:t>
            </a:r>
            <a:r>
              <a:rPr sz="700" spc="-25" dirty="0">
                <a:solidFill>
                  <a:srgbClr val="231F20"/>
                </a:solidFill>
                <a:latin typeface="Century Gothic"/>
                <a:cs typeface="Century Gothic"/>
              </a:rPr>
              <a:t>metropolitan </a:t>
            </a:r>
            <a:r>
              <a:rPr sz="700" spc="-30" dirty="0">
                <a:solidFill>
                  <a:srgbClr val="231F20"/>
                </a:solidFill>
                <a:latin typeface="Century Gothic"/>
                <a:cs typeface="Century Gothic"/>
              </a:rPr>
              <a:t>counties </a:t>
            </a:r>
            <a:r>
              <a:rPr sz="700" spc="-35" dirty="0">
                <a:solidFill>
                  <a:srgbClr val="231F20"/>
                </a:solidFill>
                <a:latin typeface="Century Gothic"/>
                <a:cs typeface="Century Gothic"/>
              </a:rPr>
              <a:t>were </a:t>
            </a:r>
            <a:r>
              <a:rPr sz="700" spc="-40" dirty="0">
                <a:solidFill>
                  <a:srgbClr val="231F20"/>
                </a:solidFill>
                <a:latin typeface="Century Gothic"/>
                <a:cs typeface="Century Gothic"/>
              </a:rPr>
              <a:t>grouped </a:t>
            </a:r>
            <a:r>
              <a:rPr sz="700" spc="-15" dirty="0">
                <a:solidFill>
                  <a:srgbClr val="231F20"/>
                </a:solidFill>
                <a:latin typeface="Century Gothic"/>
                <a:cs typeface="Century Gothic"/>
              </a:rPr>
              <a:t>as </a:t>
            </a:r>
            <a:r>
              <a:rPr sz="700" spc="-25" dirty="0">
                <a:solidFill>
                  <a:srgbClr val="231F20"/>
                </a:solidFill>
                <a:latin typeface="Century Gothic"/>
                <a:cs typeface="Century Gothic"/>
              </a:rPr>
              <a:t>urban. Micropolitan </a:t>
            </a:r>
            <a:r>
              <a:rPr sz="700" spc="-45" dirty="0">
                <a:solidFill>
                  <a:srgbClr val="231F20"/>
                </a:solidFill>
                <a:latin typeface="Century Gothic"/>
                <a:cs typeface="Century Gothic"/>
              </a:rPr>
              <a:t>and </a:t>
            </a:r>
            <a:r>
              <a:rPr sz="700" spc="-50" dirty="0">
                <a:solidFill>
                  <a:srgbClr val="231F20"/>
                </a:solidFill>
                <a:latin typeface="Century Gothic"/>
                <a:cs typeface="Century Gothic"/>
              </a:rPr>
              <a:t>noncore  </a:t>
            </a:r>
            <a:r>
              <a:rPr sz="700" spc="-30" dirty="0">
                <a:solidFill>
                  <a:srgbClr val="231F20"/>
                </a:solidFill>
                <a:latin typeface="Century Gothic"/>
                <a:cs typeface="Century Gothic"/>
              </a:rPr>
              <a:t>counties </a:t>
            </a:r>
            <a:r>
              <a:rPr sz="700" spc="-35" dirty="0">
                <a:solidFill>
                  <a:srgbClr val="231F20"/>
                </a:solidFill>
                <a:latin typeface="Century Gothic"/>
                <a:cs typeface="Century Gothic"/>
              </a:rPr>
              <a:t>were </a:t>
            </a:r>
            <a:r>
              <a:rPr sz="700" spc="-40" dirty="0">
                <a:solidFill>
                  <a:srgbClr val="231F20"/>
                </a:solidFill>
                <a:latin typeface="Century Gothic"/>
                <a:cs typeface="Century Gothic"/>
              </a:rPr>
              <a:t>grouped </a:t>
            </a:r>
            <a:r>
              <a:rPr sz="700" spc="-15" dirty="0">
                <a:solidFill>
                  <a:srgbClr val="231F20"/>
                </a:solidFill>
                <a:latin typeface="Century Gothic"/>
                <a:cs typeface="Century Gothic"/>
              </a:rPr>
              <a:t>as</a:t>
            </a:r>
            <a:r>
              <a:rPr sz="700" spc="-105" dirty="0">
                <a:solidFill>
                  <a:srgbClr val="231F20"/>
                </a:solidFill>
                <a:latin typeface="Century Gothic"/>
                <a:cs typeface="Century Gothic"/>
              </a:rPr>
              <a:t> </a:t>
            </a:r>
            <a:r>
              <a:rPr sz="700" spc="-10" dirty="0">
                <a:solidFill>
                  <a:srgbClr val="231F20"/>
                </a:solidFill>
                <a:latin typeface="Century Gothic"/>
                <a:cs typeface="Century Gothic"/>
              </a:rPr>
              <a:t>rural.</a:t>
            </a:r>
            <a:endParaRPr sz="700">
              <a:latin typeface="Century Gothic"/>
              <a:cs typeface="Century Gothic"/>
            </a:endParaRPr>
          </a:p>
          <a:p>
            <a:pPr marL="12700" marR="346710">
              <a:lnSpc>
                <a:spcPct val="107100"/>
              </a:lnSpc>
              <a:spcBef>
                <a:spcPts val="409"/>
              </a:spcBef>
            </a:pPr>
            <a:r>
              <a:rPr sz="600" spc="15" baseline="27777" dirty="0">
                <a:solidFill>
                  <a:srgbClr val="231F20"/>
                </a:solidFill>
                <a:latin typeface="Century Gothic"/>
                <a:cs typeface="Century Gothic"/>
              </a:rPr>
              <a:t>#</a:t>
            </a:r>
            <a:r>
              <a:rPr sz="700" spc="10" dirty="0">
                <a:solidFill>
                  <a:srgbClr val="231F20"/>
                </a:solidFill>
                <a:latin typeface="Century Gothic"/>
                <a:cs typeface="Century Gothic"/>
              </a:rPr>
              <a:t>US </a:t>
            </a:r>
            <a:r>
              <a:rPr sz="700" spc="-40" dirty="0">
                <a:solidFill>
                  <a:srgbClr val="231F20"/>
                </a:solidFill>
                <a:latin typeface="Century Gothic"/>
                <a:cs typeface="Century Gothic"/>
              </a:rPr>
              <a:t>Department </a:t>
            </a:r>
            <a:r>
              <a:rPr sz="700" spc="-15" dirty="0">
                <a:solidFill>
                  <a:srgbClr val="231F20"/>
                </a:solidFill>
                <a:latin typeface="Century Gothic"/>
                <a:cs typeface="Century Gothic"/>
              </a:rPr>
              <a:t>of </a:t>
            </a:r>
            <a:r>
              <a:rPr sz="700" spc="-25" dirty="0">
                <a:solidFill>
                  <a:srgbClr val="231F20"/>
                </a:solidFill>
                <a:latin typeface="Century Gothic"/>
                <a:cs typeface="Century Gothic"/>
              </a:rPr>
              <a:t>Health </a:t>
            </a:r>
            <a:r>
              <a:rPr sz="700" spc="-45" dirty="0">
                <a:solidFill>
                  <a:srgbClr val="231F20"/>
                </a:solidFill>
                <a:latin typeface="Century Gothic"/>
                <a:cs typeface="Century Gothic"/>
              </a:rPr>
              <a:t>and </a:t>
            </a:r>
            <a:r>
              <a:rPr sz="700" spc="-35" dirty="0">
                <a:solidFill>
                  <a:srgbClr val="231F20"/>
                </a:solidFill>
                <a:latin typeface="Century Gothic"/>
                <a:cs typeface="Century Gothic"/>
              </a:rPr>
              <a:t>Human </a:t>
            </a:r>
            <a:r>
              <a:rPr sz="700" spc="-15" dirty="0">
                <a:solidFill>
                  <a:srgbClr val="231F20"/>
                </a:solidFill>
                <a:latin typeface="Century Gothic"/>
                <a:cs typeface="Century Gothic"/>
              </a:rPr>
              <a:t>Services (HHS) </a:t>
            </a:r>
            <a:r>
              <a:rPr sz="700" spc="-30" dirty="0">
                <a:solidFill>
                  <a:srgbClr val="231F20"/>
                </a:solidFill>
                <a:latin typeface="Century Gothic"/>
                <a:cs typeface="Century Gothic"/>
              </a:rPr>
              <a:t>regions </a:t>
            </a:r>
            <a:r>
              <a:rPr sz="700" spc="-35" dirty="0">
                <a:solidFill>
                  <a:srgbClr val="231F20"/>
                </a:solidFill>
                <a:latin typeface="Century Gothic"/>
                <a:cs typeface="Century Gothic"/>
              </a:rPr>
              <a:t>were </a:t>
            </a:r>
            <a:r>
              <a:rPr sz="700" spc="-50" dirty="0">
                <a:solidFill>
                  <a:srgbClr val="231F20"/>
                </a:solidFill>
                <a:latin typeface="Century Gothic"/>
                <a:cs typeface="Century Gothic"/>
              </a:rPr>
              <a:t>categorized </a:t>
            </a:r>
            <a:r>
              <a:rPr sz="700" spc="-60" dirty="0">
                <a:solidFill>
                  <a:srgbClr val="231F20"/>
                </a:solidFill>
                <a:latin typeface="Century Gothic"/>
                <a:cs typeface="Century Gothic"/>
              </a:rPr>
              <a:t>according </a:t>
            </a:r>
            <a:r>
              <a:rPr sz="700" spc="-20" dirty="0">
                <a:solidFill>
                  <a:srgbClr val="231F20"/>
                </a:solidFill>
                <a:latin typeface="Century Gothic"/>
                <a:cs typeface="Century Gothic"/>
              </a:rPr>
              <a:t>to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grouping </a:t>
            </a:r>
            <a:r>
              <a:rPr sz="700" spc="-15" dirty="0">
                <a:solidFill>
                  <a:srgbClr val="231F20"/>
                </a:solidFill>
                <a:latin typeface="Century Gothic"/>
                <a:cs typeface="Century Gothic"/>
              </a:rPr>
              <a:t>of states </a:t>
            </a:r>
            <a:r>
              <a:rPr sz="700" spc="-5" dirty="0">
                <a:solidFill>
                  <a:srgbClr val="231F20"/>
                </a:solidFill>
                <a:latin typeface="Century Gothic"/>
                <a:cs typeface="Century Gothic"/>
              </a:rPr>
              <a:t>andUS  </a:t>
            </a:r>
            <a:r>
              <a:rPr sz="700" dirty="0">
                <a:solidFill>
                  <a:srgbClr val="231F20"/>
                </a:solidFill>
                <a:latin typeface="Century Gothic"/>
                <a:cs typeface="Century Gothic"/>
              </a:rPr>
              <a:t>territories </a:t>
            </a:r>
            <a:r>
              <a:rPr sz="700" spc="-25" dirty="0">
                <a:solidFill>
                  <a:srgbClr val="231F20"/>
                </a:solidFill>
                <a:latin typeface="Century Gothic"/>
                <a:cs typeface="Century Gothic"/>
              </a:rPr>
              <a:t>assigned under </a:t>
            </a:r>
            <a:r>
              <a:rPr sz="700" spc="-50" dirty="0">
                <a:solidFill>
                  <a:srgbClr val="231F20"/>
                </a:solidFill>
                <a:latin typeface="Century Gothic"/>
                <a:cs typeface="Century Gothic"/>
              </a:rPr>
              <a:t>eachof </a:t>
            </a:r>
            <a:r>
              <a:rPr sz="700" spc="-25" dirty="0">
                <a:solidFill>
                  <a:srgbClr val="231F20"/>
                </a:solidFill>
                <a:latin typeface="Century Gothic"/>
                <a:cs typeface="Century Gothic"/>
              </a:rPr>
              <a:t>the </a:t>
            </a:r>
            <a:r>
              <a:rPr sz="700" spc="5" dirty="0">
                <a:solidFill>
                  <a:srgbClr val="231F20"/>
                </a:solidFill>
                <a:latin typeface="Century Gothic"/>
                <a:cs typeface="Century Gothic"/>
              </a:rPr>
              <a:t>10 </a:t>
            </a:r>
            <a:r>
              <a:rPr sz="700" spc="10" dirty="0">
                <a:solidFill>
                  <a:srgbClr val="231F20"/>
                </a:solidFill>
                <a:latin typeface="Century Gothic"/>
                <a:cs typeface="Century Gothic"/>
              </a:rPr>
              <a:t>HHS </a:t>
            </a:r>
            <a:r>
              <a:rPr sz="700" spc="-40" dirty="0">
                <a:solidFill>
                  <a:srgbClr val="231F20"/>
                </a:solidFill>
                <a:latin typeface="Century Gothic"/>
                <a:cs typeface="Century Gothic"/>
              </a:rPr>
              <a:t>regional </a:t>
            </a:r>
            <a:r>
              <a:rPr sz="700" spc="-30" dirty="0">
                <a:solidFill>
                  <a:srgbClr val="231F20"/>
                </a:solidFill>
                <a:latin typeface="Century Gothic"/>
                <a:cs typeface="Century Gothic"/>
              </a:rPr>
              <a:t>offices </a:t>
            </a:r>
            <a:r>
              <a:rPr sz="700" spc="-45" dirty="0">
                <a:solidFill>
                  <a:srgbClr val="231F20"/>
                </a:solidFill>
                <a:latin typeface="Century Gothic"/>
                <a:cs typeface="Century Gothic"/>
              </a:rPr>
              <a:t>(</a:t>
            </a:r>
            <a:r>
              <a:rPr sz="700" u="sng" spc="-45" dirty="0">
                <a:solidFill>
                  <a:srgbClr val="205E9E"/>
                </a:solidFill>
                <a:uFill>
                  <a:solidFill>
                    <a:srgbClr val="205E9E"/>
                  </a:solidFill>
                </a:uFill>
                <a:latin typeface="Century Gothic"/>
                <a:cs typeface="Century Gothic"/>
                <a:hlinkClick r:id="rId6"/>
              </a:rPr>
              <a:t>https://www.hhs.gov/about/agencies/iea/regional-offices/ </a:t>
            </a:r>
            <a:r>
              <a:rPr sz="700" spc="-45" dirty="0">
                <a:solidFill>
                  <a:srgbClr val="205E9E"/>
                </a:solidFill>
                <a:latin typeface="Century Gothic"/>
                <a:cs typeface="Century Gothic"/>
              </a:rPr>
              <a:t> </a:t>
            </a:r>
            <a:r>
              <a:rPr sz="700" spc="-30" dirty="0">
                <a:solidFill>
                  <a:srgbClr val="205E9E"/>
                </a:solidFill>
                <a:latin typeface="Century Gothic"/>
                <a:cs typeface="Century Gothic"/>
                <a:hlinkClick r:id="rId6"/>
              </a:rPr>
              <a:t>index.html</a:t>
            </a:r>
            <a:r>
              <a:rPr sz="700" spc="-30" dirty="0">
                <a:solidFill>
                  <a:srgbClr val="231F20"/>
                </a:solidFill>
                <a:latin typeface="Century Gothic"/>
                <a:cs typeface="Century Gothic"/>
              </a:rPr>
              <a:t>). </a:t>
            </a:r>
            <a:r>
              <a:rPr sz="700" spc="1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15" dirty="0">
                <a:solidFill>
                  <a:srgbClr val="231F20"/>
                </a:solidFill>
                <a:latin typeface="Century Gothic"/>
                <a:cs typeface="Century Gothic"/>
              </a:rPr>
              <a:t>purposes of </a:t>
            </a:r>
            <a:r>
              <a:rPr sz="700" spc="5" dirty="0">
                <a:solidFill>
                  <a:srgbClr val="231F20"/>
                </a:solidFill>
                <a:latin typeface="Century Gothic"/>
                <a:cs typeface="Century Gothic"/>
              </a:rPr>
              <a:t>this </a:t>
            </a:r>
            <a:r>
              <a:rPr sz="700" spc="-20" dirty="0">
                <a:solidFill>
                  <a:srgbClr val="231F20"/>
                </a:solidFill>
                <a:latin typeface="Century Gothic"/>
                <a:cs typeface="Century Gothic"/>
              </a:rPr>
              <a:t>report, </a:t>
            </a:r>
            <a:r>
              <a:rPr sz="700" spc="-30" dirty="0">
                <a:solidFill>
                  <a:srgbClr val="231F20"/>
                </a:solidFill>
                <a:latin typeface="Century Gothic"/>
                <a:cs typeface="Century Gothic"/>
              </a:rPr>
              <a:t>regions </a:t>
            </a:r>
            <a:r>
              <a:rPr sz="700" spc="-10" dirty="0">
                <a:solidFill>
                  <a:srgbClr val="231F20"/>
                </a:solidFill>
                <a:latin typeface="Century Gothic"/>
                <a:cs typeface="Century Gothic"/>
              </a:rPr>
              <a:t>with </a:t>
            </a:r>
            <a:r>
              <a:rPr sz="700" spc="15" dirty="0">
                <a:solidFill>
                  <a:srgbClr val="231F20"/>
                </a:solidFill>
                <a:latin typeface="Century Gothic"/>
                <a:cs typeface="Century Gothic"/>
              </a:rPr>
              <a:t>US </a:t>
            </a:r>
            <a:r>
              <a:rPr sz="700" dirty="0">
                <a:solidFill>
                  <a:srgbClr val="231F20"/>
                </a:solidFill>
                <a:latin typeface="Century Gothic"/>
                <a:cs typeface="Century Gothic"/>
              </a:rPr>
              <a:t>territories </a:t>
            </a:r>
            <a:r>
              <a:rPr sz="700" spc="-40" dirty="0">
                <a:solidFill>
                  <a:srgbClr val="231F20"/>
                </a:solidFill>
                <a:latin typeface="Century Gothic"/>
                <a:cs typeface="Century Gothic"/>
              </a:rPr>
              <a:t>(Region </a:t>
            </a:r>
            <a:r>
              <a:rPr sz="700" spc="-5" dirty="0">
                <a:solidFill>
                  <a:srgbClr val="231F20"/>
                </a:solidFill>
                <a:latin typeface="Century Gothic"/>
                <a:cs typeface="Century Gothic"/>
              </a:rPr>
              <a:t>2 </a:t>
            </a:r>
            <a:r>
              <a:rPr sz="700" spc="-45" dirty="0">
                <a:solidFill>
                  <a:srgbClr val="231F20"/>
                </a:solidFill>
                <a:latin typeface="Century Gothic"/>
                <a:cs typeface="Century Gothic"/>
              </a:rPr>
              <a:t>and </a:t>
            </a:r>
            <a:r>
              <a:rPr sz="700" spc="-30" dirty="0">
                <a:solidFill>
                  <a:srgbClr val="231F20"/>
                </a:solidFill>
                <a:latin typeface="Century Gothic"/>
                <a:cs typeface="Century Gothic"/>
              </a:rPr>
              <a:t>Region </a:t>
            </a:r>
            <a:r>
              <a:rPr sz="700" spc="-20" dirty="0">
                <a:solidFill>
                  <a:srgbClr val="231F20"/>
                </a:solidFill>
                <a:latin typeface="Century Gothic"/>
                <a:cs typeface="Century Gothic"/>
              </a:rPr>
              <a:t>9) </a:t>
            </a:r>
            <a:r>
              <a:rPr sz="700" spc="-50" dirty="0">
                <a:solidFill>
                  <a:srgbClr val="231F20"/>
                </a:solidFill>
                <a:latin typeface="Century Gothic"/>
                <a:cs typeface="Century Gothic"/>
              </a:rPr>
              <a:t>contain data </a:t>
            </a:r>
            <a:r>
              <a:rPr sz="700" spc="-10" dirty="0">
                <a:solidFill>
                  <a:srgbClr val="231F20"/>
                </a:solidFill>
                <a:latin typeface="Century Gothic"/>
                <a:cs typeface="Century Gothic"/>
              </a:rPr>
              <a:t>from </a:t>
            </a:r>
            <a:r>
              <a:rPr sz="700" spc="-15" dirty="0">
                <a:solidFill>
                  <a:srgbClr val="231F20"/>
                </a:solidFill>
                <a:latin typeface="Century Gothic"/>
                <a:cs typeface="Century Gothic"/>
              </a:rPr>
              <a:t>states</a:t>
            </a:r>
            <a:r>
              <a:rPr sz="700" spc="55" dirty="0">
                <a:solidFill>
                  <a:srgbClr val="231F20"/>
                </a:solidFill>
                <a:latin typeface="Century Gothic"/>
                <a:cs typeface="Century Gothic"/>
              </a:rPr>
              <a:t> </a:t>
            </a:r>
            <a:r>
              <a:rPr sz="700" spc="-35" dirty="0">
                <a:solidFill>
                  <a:srgbClr val="231F20"/>
                </a:solidFill>
                <a:latin typeface="Century Gothic"/>
                <a:cs typeface="Century Gothic"/>
              </a:rPr>
              <a:t>only.</a:t>
            </a:r>
            <a:endParaRPr sz="700">
              <a:latin typeface="Century Gothic"/>
              <a:cs typeface="Century Gothic"/>
            </a:endParaRPr>
          </a:p>
        </p:txBody>
      </p:sp>
      <p:sp>
        <p:nvSpPr>
          <p:cNvPr id="7" name="object 7"/>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9" name="object 9"/>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10" name="object 10"/>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1" name="object 11"/>
          <p:cNvSpPr/>
          <p:nvPr/>
        </p:nvSpPr>
        <p:spPr>
          <a:xfrm>
            <a:off x="5397865" y="321417"/>
            <a:ext cx="210159" cy="254381"/>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3" name="object 13"/>
          <p:cNvSpPr txBox="1"/>
          <p:nvPr/>
        </p:nvSpPr>
        <p:spPr>
          <a:xfrm>
            <a:off x="443991" y="264210"/>
            <a:ext cx="6797675" cy="968375"/>
          </a:xfrm>
          <a:prstGeom prst="rect">
            <a:avLst/>
          </a:prstGeom>
        </p:spPr>
        <p:txBody>
          <a:bodyPr vert="horz" wrap="square" lIns="0" tIns="13335" rIns="0" bIns="0" rtlCol="0">
            <a:spAutoFit/>
          </a:bodyPr>
          <a:lstStyle/>
          <a:p>
            <a:pPr marL="52324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52324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332740">
              <a:lnSpc>
                <a:spcPct val="107100"/>
              </a:lnSpc>
            </a:pPr>
            <a:r>
              <a:rPr sz="1400" b="1" spc="-60" dirty="0">
                <a:solidFill>
                  <a:srgbClr val="005E6D"/>
                </a:solidFill>
                <a:latin typeface="Lucida Sans"/>
                <a:cs typeface="Lucida Sans"/>
              </a:rPr>
              <a:t>Table</a:t>
            </a:r>
            <a:r>
              <a:rPr sz="1400" b="1" spc="-150" dirty="0">
                <a:solidFill>
                  <a:srgbClr val="005E6D"/>
                </a:solidFill>
                <a:latin typeface="Lucida Sans"/>
                <a:cs typeface="Lucida Sans"/>
              </a:rPr>
              <a:t> </a:t>
            </a:r>
            <a:r>
              <a:rPr sz="1400" b="1" spc="5" dirty="0">
                <a:solidFill>
                  <a:srgbClr val="005E6D"/>
                </a:solidFill>
                <a:latin typeface="Lucida Sans"/>
                <a:cs typeface="Lucida Sans"/>
              </a:rPr>
              <a:t>2.2.</a:t>
            </a:r>
            <a:r>
              <a:rPr sz="1400" b="1" spc="-60" dirty="0">
                <a:solidFill>
                  <a:srgbClr val="005E6D"/>
                </a:solidFill>
                <a:latin typeface="Lucida Sans"/>
                <a:cs typeface="Lucida Sans"/>
              </a:rPr>
              <a:t> </a:t>
            </a:r>
            <a:r>
              <a:rPr sz="1400" b="1" spc="-35" dirty="0">
                <a:solidFill>
                  <a:srgbClr val="8C2689"/>
                </a:solidFill>
                <a:latin typeface="Lucida Sans"/>
                <a:cs typeface="Lucida Sans"/>
              </a:rPr>
              <a:t>Number</a:t>
            </a:r>
            <a:r>
              <a:rPr sz="1400" b="1" spc="-130" dirty="0">
                <a:solidFill>
                  <a:srgbClr val="8C2689"/>
                </a:solidFill>
                <a:latin typeface="Lucida Sans"/>
                <a:cs typeface="Lucida Sans"/>
              </a:rPr>
              <a:t> </a:t>
            </a:r>
            <a:r>
              <a:rPr sz="1400" b="1" spc="-30" dirty="0">
                <a:solidFill>
                  <a:srgbClr val="8C2689"/>
                </a:solidFill>
                <a:latin typeface="Lucida Sans"/>
                <a:cs typeface="Lucida Sans"/>
              </a:rPr>
              <a:t>and</a:t>
            </a:r>
            <a:r>
              <a:rPr sz="1400" b="1" spc="-90" dirty="0">
                <a:solidFill>
                  <a:srgbClr val="8C2689"/>
                </a:solidFill>
                <a:latin typeface="Lucida Sans"/>
                <a:cs typeface="Lucida Sans"/>
              </a:rPr>
              <a:t> </a:t>
            </a:r>
            <a:r>
              <a:rPr sz="1400" b="1" spc="-25" dirty="0">
                <a:solidFill>
                  <a:srgbClr val="8C2689"/>
                </a:solidFill>
                <a:latin typeface="Lucida Sans"/>
                <a:cs typeface="Lucida Sans"/>
              </a:rPr>
              <a:t>rates*</a:t>
            </a:r>
            <a:r>
              <a:rPr sz="1400" b="1" spc="-114" dirty="0">
                <a:solidFill>
                  <a:srgbClr val="8C2689"/>
                </a:solidFill>
                <a:latin typeface="Lucida Sans"/>
                <a:cs typeface="Lucida Sans"/>
              </a:rPr>
              <a:t> </a:t>
            </a:r>
            <a:r>
              <a:rPr sz="1400" b="1" spc="-15" dirty="0">
                <a:solidFill>
                  <a:srgbClr val="8C2689"/>
                </a:solidFill>
                <a:latin typeface="Lucida Sans"/>
                <a:cs typeface="Lucida Sans"/>
              </a:rPr>
              <a:t>of</a:t>
            </a:r>
            <a:r>
              <a:rPr sz="1400" b="1" spc="-120" dirty="0">
                <a:solidFill>
                  <a:srgbClr val="8C2689"/>
                </a:solidFill>
                <a:latin typeface="Lucida Sans"/>
                <a:cs typeface="Lucida Sans"/>
              </a:rPr>
              <a:t> </a:t>
            </a:r>
            <a:r>
              <a:rPr sz="1400" b="1" spc="-15" dirty="0">
                <a:solidFill>
                  <a:srgbClr val="8C2689"/>
                </a:solidFill>
                <a:latin typeface="Lucida Sans"/>
                <a:cs typeface="Lucida Sans"/>
              </a:rPr>
              <a:t>reported</a:t>
            </a:r>
            <a:r>
              <a:rPr sz="1400" b="1" spc="-95" dirty="0">
                <a:solidFill>
                  <a:srgbClr val="8C2689"/>
                </a:solidFill>
                <a:latin typeface="Lucida Sans"/>
                <a:cs typeface="Lucida Sans"/>
              </a:rPr>
              <a:t> </a:t>
            </a:r>
            <a:r>
              <a:rPr sz="1400" b="1" spc="-80" dirty="0">
                <a:solidFill>
                  <a:srgbClr val="8C2689"/>
                </a:solidFill>
                <a:latin typeface="Lucida Sans"/>
                <a:cs typeface="Lucida Sans"/>
              </a:rPr>
              <a:t>cases†</a:t>
            </a:r>
            <a:r>
              <a:rPr sz="1400" b="1" spc="-90" dirty="0">
                <a:solidFill>
                  <a:srgbClr val="8C2689"/>
                </a:solidFill>
                <a:latin typeface="Lucida Sans"/>
                <a:cs typeface="Lucida Sans"/>
              </a:rPr>
              <a:t> </a:t>
            </a:r>
            <a:r>
              <a:rPr sz="1400" b="1" spc="-15" dirty="0">
                <a:solidFill>
                  <a:srgbClr val="8C2689"/>
                </a:solidFill>
                <a:latin typeface="Lucida Sans"/>
                <a:cs typeface="Lucida Sans"/>
              </a:rPr>
              <a:t>of</a:t>
            </a:r>
            <a:r>
              <a:rPr sz="1400" b="1" spc="-120" dirty="0">
                <a:solidFill>
                  <a:srgbClr val="8C2689"/>
                </a:solidFill>
                <a:latin typeface="Lucida Sans"/>
                <a:cs typeface="Lucida Sans"/>
              </a:rPr>
              <a:t> </a:t>
            </a:r>
            <a:r>
              <a:rPr sz="1400" b="1" dirty="0">
                <a:solidFill>
                  <a:srgbClr val="8C2689"/>
                </a:solidFill>
                <a:latin typeface="Lucida Sans"/>
                <a:cs typeface="Lucida Sans"/>
              </a:rPr>
              <a:t>acute</a:t>
            </a:r>
            <a:r>
              <a:rPr sz="1400" b="1" spc="-80"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30" dirty="0">
                <a:solidFill>
                  <a:srgbClr val="8C2689"/>
                </a:solidFill>
                <a:latin typeface="Lucida Sans"/>
                <a:cs typeface="Lucida Sans"/>
              </a:rPr>
              <a:t> </a:t>
            </a:r>
            <a:r>
              <a:rPr sz="1400" b="1" dirty="0">
                <a:solidFill>
                  <a:srgbClr val="8C2689"/>
                </a:solidFill>
                <a:latin typeface="Lucida Sans"/>
                <a:cs typeface="Lucida Sans"/>
              </a:rPr>
              <a:t>B</a:t>
            </a:r>
            <a:r>
              <a:rPr sz="1400" b="1" spc="-20" dirty="0">
                <a:solidFill>
                  <a:srgbClr val="8C2689"/>
                </a:solidFill>
                <a:latin typeface="Lucida Sans"/>
                <a:cs typeface="Lucida Sans"/>
              </a:rPr>
              <a:t> </a:t>
            </a:r>
            <a:r>
              <a:rPr sz="1400" b="1" spc="-35" dirty="0">
                <a:solidFill>
                  <a:srgbClr val="8C2689"/>
                </a:solidFill>
                <a:latin typeface="Lucida Sans"/>
                <a:cs typeface="Lucida Sans"/>
              </a:rPr>
              <a:t>virus  </a:t>
            </a:r>
            <a:r>
              <a:rPr sz="1400" b="1" spc="-5" dirty="0">
                <a:solidFill>
                  <a:srgbClr val="8C2689"/>
                </a:solidFill>
                <a:latin typeface="Lucida Sans"/>
                <a:cs typeface="Lucida Sans"/>
              </a:rPr>
              <a:t>infection,</a:t>
            </a:r>
            <a:r>
              <a:rPr sz="1400" b="1" spc="-110" dirty="0">
                <a:solidFill>
                  <a:srgbClr val="8C2689"/>
                </a:solidFill>
                <a:latin typeface="Lucida Sans"/>
                <a:cs typeface="Lucida Sans"/>
              </a:rPr>
              <a:t> </a:t>
            </a:r>
            <a:r>
              <a:rPr sz="1400" b="1" spc="-20" dirty="0">
                <a:solidFill>
                  <a:srgbClr val="8C2689"/>
                </a:solidFill>
                <a:latin typeface="Lucida Sans"/>
                <a:cs typeface="Lucida Sans"/>
              </a:rPr>
              <a:t>by</a:t>
            </a:r>
            <a:r>
              <a:rPr sz="1400" b="1" spc="-160" dirty="0">
                <a:solidFill>
                  <a:srgbClr val="8C2689"/>
                </a:solidFill>
                <a:latin typeface="Lucida Sans"/>
                <a:cs typeface="Lucida Sans"/>
              </a:rPr>
              <a:t> </a:t>
            </a:r>
            <a:r>
              <a:rPr sz="1400" b="1" spc="-30" dirty="0">
                <a:solidFill>
                  <a:srgbClr val="8C2689"/>
                </a:solidFill>
                <a:latin typeface="Lucida Sans"/>
                <a:cs typeface="Lucida Sans"/>
              </a:rPr>
              <a:t>demographic</a:t>
            </a:r>
            <a:r>
              <a:rPr sz="1400" b="1" spc="-75" dirty="0">
                <a:solidFill>
                  <a:srgbClr val="8C2689"/>
                </a:solidFill>
                <a:latin typeface="Lucida Sans"/>
                <a:cs typeface="Lucida Sans"/>
              </a:rPr>
              <a:t> </a:t>
            </a:r>
            <a:r>
              <a:rPr sz="1400" b="1" spc="-15" dirty="0">
                <a:solidFill>
                  <a:srgbClr val="8C2689"/>
                </a:solidFill>
                <a:latin typeface="Lucida Sans"/>
                <a:cs typeface="Lucida Sans"/>
              </a:rPr>
              <a:t>characteristics</a:t>
            </a:r>
            <a:r>
              <a:rPr sz="1400" b="1" spc="-55" dirty="0">
                <a:solidFill>
                  <a:srgbClr val="8C2689"/>
                </a:solidFill>
                <a:latin typeface="Lucida Sans"/>
                <a:cs typeface="Lucida Sans"/>
              </a:rPr>
              <a:t> </a:t>
            </a:r>
            <a:r>
              <a:rPr sz="1400" b="1" dirty="0">
                <a:solidFill>
                  <a:srgbClr val="8C2689"/>
                </a:solidFill>
                <a:latin typeface="Lucida Sans"/>
                <a:cs typeface="Lucida Sans"/>
              </a:rPr>
              <a:t>—</a:t>
            </a:r>
            <a:r>
              <a:rPr sz="1400" b="1" spc="-155" dirty="0">
                <a:solidFill>
                  <a:srgbClr val="8C2689"/>
                </a:solidFill>
                <a:latin typeface="Lucida Sans"/>
                <a:cs typeface="Lucida Sans"/>
              </a:rPr>
              <a:t> </a:t>
            </a:r>
            <a:r>
              <a:rPr sz="1400" b="1" spc="-10" dirty="0">
                <a:solidFill>
                  <a:srgbClr val="8C2689"/>
                </a:solidFill>
                <a:latin typeface="Lucida Sans"/>
                <a:cs typeface="Lucida Sans"/>
              </a:rPr>
              <a:t>United</a:t>
            </a:r>
            <a:r>
              <a:rPr sz="1400" b="1" spc="-125" dirty="0">
                <a:solidFill>
                  <a:srgbClr val="8C2689"/>
                </a:solidFill>
                <a:latin typeface="Lucida Sans"/>
                <a:cs typeface="Lucida Sans"/>
              </a:rPr>
              <a:t> </a:t>
            </a:r>
            <a:r>
              <a:rPr sz="1400" b="1" spc="20" dirty="0">
                <a:solidFill>
                  <a:srgbClr val="8C2689"/>
                </a:solidFill>
                <a:latin typeface="Lucida Sans"/>
                <a:cs typeface="Lucida Sans"/>
              </a:rPr>
              <a:t>States</a:t>
            </a:r>
            <a:r>
              <a:rPr sz="1400" b="1" spc="-114" dirty="0">
                <a:solidFill>
                  <a:srgbClr val="8C2689"/>
                </a:solidFill>
                <a:latin typeface="Lucida Sans"/>
                <a:cs typeface="Lucida Sans"/>
              </a:rPr>
              <a:t> </a:t>
            </a:r>
            <a:r>
              <a:rPr sz="1400" b="1" spc="-10" dirty="0">
                <a:solidFill>
                  <a:srgbClr val="8C2689"/>
                </a:solidFill>
                <a:latin typeface="Lucida Sans"/>
                <a:cs typeface="Lucida Sans"/>
              </a:rPr>
              <a:t>2015–2019</a:t>
            </a:r>
            <a:endParaRPr sz="1400">
              <a:latin typeface="Lucida Sans"/>
              <a:cs typeface="Lucid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8951" y="1420368"/>
            <a:ext cx="4213859" cy="2833115"/>
          </a:xfrm>
          <a:prstGeom prst="rect">
            <a:avLst/>
          </a:prstGeom>
          <a:blipFill>
            <a:blip r:embed="rId3" cstate="print"/>
            <a:stretch>
              <a:fillRect/>
            </a:stretch>
          </a:blipFill>
        </p:spPr>
        <p:txBody>
          <a:bodyPr wrap="square" lIns="0" tIns="0" rIns="0" bIns="0" rtlCol="0"/>
          <a:lstStyle/>
          <a:p>
            <a:endParaRPr/>
          </a:p>
        </p:txBody>
      </p:sp>
      <p:graphicFrame>
        <p:nvGraphicFramePr>
          <p:cNvPr id="3" name="object 3" descr="The number of reported acute hepatitis B cases by availability of specific risk behavior or exposure for 2019. The categories listed in the first column are injection drug use, multiple sexual partners, surgery, sexual contact, needlestick, men who have sex with men, household contact (nonsexual), dialysis patient, occupational, and transfusion. Column two displays the number of case reports for which a risk was identified. Column three lists the number of case reports for which no risk was identified. Column four indicates the number of case reports for which risk information was missing."/>
          <p:cNvGraphicFramePr>
            <a:graphicFrameLocks noGrp="1"/>
          </p:cNvGraphicFramePr>
          <p:nvPr>
            <p:extLst>
              <p:ext uri="{D42A27DB-BD31-4B8C-83A1-F6EECF244321}">
                <p14:modId xmlns:p14="http://schemas.microsoft.com/office/powerpoint/2010/main" val="3881939274"/>
              </p:ext>
            </p:extLst>
          </p:nvPr>
        </p:nvGraphicFramePr>
        <p:xfrm>
          <a:off x="785444" y="1446174"/>
          <a:ext cx="4106545" cy="2717784"/>
        </p:xfrm>
        <a:graphic>
          <a:graphicData uri="http://schemas.openxmlformats.org/drawingml/2006/table">
            <a:tbl>
              <a:tblPr firstRow="1" bandRow="1">
                <a:tableStyleId>{2D5ABB26-0587-4C30-8999-92F81FD0307C}</a:tableStyleId>
              </a:tblPr>
              <a:tblGrid>
                <a:gridCol w="1944370">
                  <a:extLst>
                    <a:ext uri="{9D8B030D-6E8A-4147-A177-3AD203B41FA5}">
                      <a16:colId xmlns:a16="http://schemas.microsoft.com/office/drawing/2014/main" val="20000"/>
                    </a:ext>
                  </a:extLst>
                </a:gridCol>
                <a:gridCol w="720725">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720725">
                  <a:extLst>
                    <a:ext uri="{9D8B030D-6E8A-4147-A177-3AD203B41FA5}">
                      <a16:colId xmlns:a16="http://schemas.microsoft.com/office/drawing/2014/main" val="20003"/>
                    </a:ext>
                  </a:extLst>
                </a:gridCol>
              </a:tblGrid>
              <a:tr h="431800">
                <a:tc>
                  <a:txBody>
                    <a:bodyPr/>
                    <a:lstStyle/>
                    <a:p>
                      <a:pPr marL="57785">
                        <a:lnSpc>
                          <a:spcPct val="100000"/>
                        </a:lnSpc>
                        <a:spcBef>
                          <a:spcPts val="775"/>
                        </a:spcBef>
                      </a:pPr>
                      <a:r>
                        <a:rPr sz="900" b="1" spc="-20" dirty="0">
                          <a:solidFill>
                            <a:srgbClr val="FFFFFF"/>
                          </a:solidFill>
                          <a:latin typeface="Lucida Sans"/>
                          <a:cs typeface="Lucida Sans"/>
                        </a:rPr>
                        <a:t>Risk</a:t>
                      </a:r>
                      <a:r>
                        <a:rPr sz="900" b="1" spc="-120" dirty="0">
                          <a:solidFill>
                            <a:srgbClr val="FFFFFF"/>
                          </a:solidFill>
                          <a:latin typeface="Lucida Sans"/>
                          <a:cs typeface="Lucida Sans"/>
                        </a:rPr>
                        <a:t> </a:t>
                      </a:r>
                      <a:r>
                        <a:rPr sz="900" b="1" spc="-40" dirty="0">
                          <a:solidFill>
                            <a:srgbClr val="FFFFFF"/>
                          </a:solidFill>
                          <a:latin typeface="Lucida Sans"/>
                          <a:cs typeface="Lucida Sans"/>
                        </a:rPr>
                        <a:t>behaviors/exposures</a:t>
                      </a:r>
                      <a:endParaRPr sz="900">
                        <a:latin typeface="Lucida Sans"/>
                        <a:cs typeface="Lucida Sans"/>
                      </a:endParaRPr>
                    </a:p>
                  </a:txBody>
                  <a:tcPr marL="0" marR="0" marT="98425" marB="0">
                    <a:lnR w="19050">
                      <a:solidFill>
                        <a:srgbClr val="FFFFFF"/>
                      </a:solidFill>
                      <a:prstDash val="solid"/>
                    </a:lnR>
                    <a:solidFill>
                      <a:srgbClr val="005E6D"/>
                    </a:solidFill>
                  </a:tcPr>
                </a:tc>
                <a:tc>
                  <a:txBody>
                    <a:bodyPr/>
                    <a:lstStyle/>
                    <a:p>
                      <a:pPr marL="65405" marR="79375" indent="173355">
                        <a:lnSpc>
                          <a:spcPts val="1000"/>
                        </a:lnSpc>
                        <a:spcBef>
                          <a:spcPts val="405"/>
                        </a:spcBef>
                      </a:pPr>
                      <a:r>
                        <a:rPr sz="900" b="1" spc="-20" dirty="0">
                          <a:solidFill>
                            <a:srgbClr val="FFFFFF"/>
                          </a:solidFill>
                          <a:latin typeface="Lucida Sans"/>
                          <a:cs typeface="Lucida Sans"/>
                        </a:rPr>
                        <a:t>Risk  </a:t>
                      </a:r>
                      <a:r>
                        <a:rPr sz="900" b="1" spc="5" dirty="0">
                          <a:solidFill>
                            <a:srgbClr val="FFFFFF"/>
                          </a:solidFill>
                          <a:latin typeface="Lucida Sans"/>
                          <a:cs typeface="Lucida Sans"/>
                        </a:rPr>
                        <a:t>i</a:t>
                      </a:r>
                      <a:r>
                        <a:rPr sz="900" b="1" dirty="0">
                          <a:solidFill>
                            <a:srgbClr val="FFFFFF"/>
                          </a:solidFill>
                          <a:latin typeface="Lucida Sans"/>
                          <a:cs typeface="Lucida Sans"/>
                        </a:rPr>
                        <a:t>d</a:t>
                      </a:r>
                      <a:r>
                        <a:rPr sz="900" b="1" spc="-15" dirty="0">
                          <a:solidFill>
                            <a:srgbClr val="FFFFFF"/>
                          </a:solidFill>
                          <a:latin typeface="Lucida Sans"/>
                          <a:cs typeface="Lucida Sans"/>
                        </a:rPr>
                        <a:t>e</a:t>
                      </a:r>
                      <a:r>
                        <a:rPr sz="900" b="1" spc="5" dirty="0">
                          <a:solidFill>
                            <a:srgbClr val="FFFFFF"/>
                          </a:solidFill>
                          <a:latin typeface="Lucida Sans"/>
                          <a:cs typeface="Lucida Sans"/>
                        </a:rPr>
                        <a:t>nti</a:t>
                      </a:r>
                      <a:r>
                        <a:rPr sz="900" b="1" spc="-5" dirty="0">
                          <a:solidFill>
                            <a:srgbClr val="FFFFFF"/>
                          </a:solidFill>
                          <a:latin typeface="Lucida Sans"/>
                          <a:cs typeface="Lucida Sans"/>
                        </a:rPr>
                        <a:t>f</a:t>
                      </a:r>
                      <a:r>
                        <a:rPr sz="900" b="1" spc="5" dirty="0">
                          <a:solidFill>
                            <a:srgbClr val="FFFFFF"/>
                          </a:solidFill>
                          <a:latin typeface="Lucida Sans"/>
                          <a:cs typeface="Lucida Sans"/>
                        </a:rPr>
                        <a:t>i</a:t>
                      </a:r>
                      <a:r>
                        <a:rPr sz="900" b="1" spc="-15" dirty="0">
                          <a:solidFill>
                            <a:srgbClr val="FFFFFF"/>
                          </a:solidFill>
                          <a:latin typeface="Lucida Sans"/>
                          <a:cs typeface="Lucida Sans"/>
                        </a:rPr>
                        <a:t>e</a:t>
                      </a:r>
                      <a:r>
                        <a:rPr sz="900" b="1" dirty="0">
                          <a:solidFill>
                            <a:srgbClr val="FFFFFF"/>
                          </a:solidFill>
                          <a:latin typeface="Lucida Sans"/>
                          <a:cs typeface="Lucida Sans"/>
                        </a:rPr>
                        <a:t>d</a:t>
                      </a:r>
                      <a:endParaRPr sz="900">
                        <a:latin typeface="Lucida Sans"/>
                        <a:cs typeface="Lucida Sans"/>
                      </a:endParaRPr>
                    </a:p>
                    <a:p>
                      <a:pPr marL="65405">
                        <a:lnSpc>
                          <a:spcPts val="894"/>
                        </a:lnSpc>
                      </a:pPr>
                      <a:r>
                        <a:rPr sz="900" b="1" dirty="0">
                          <a:solidFill>
                            <a:srgbClr val="FFFFFF"/>
                          </a:solidFill>
                          <a:latin typeface="Lucida Sans"/>
                          <a:cs typeface="Lucida Sans"/>
                        </a:rPr>
                        <a:t>*</a:t>
                      </a:r>
                      <a:endParaRPr sz="900">
                        <a:latin typeface="Lucida Sans"/>
                        <a:cs typeface="Lucida Sans"/>
                      </a:endParaRPr>
                    </a:p>
                  </a:txBody>
                  <a:tcPr marL="0" marR="0" marT="51435" marB="0">
                    <a:lnL w="19050">
                      <a:solidFill>
                        <a:srgbClr val="FFFFFF"/>
                      </a:solidFill>
                      <a:prstDash val="solid"/>
                    </a:lnL>
                    <a:lnR w="9525">
                      <a:solidFill>
                        <a:srgbClr val="FFFFFF"/>
                      </a:solidFill>
                      <a:prstDash val="solid"/>
                    </a:lnR>
                    <a:solidFill>
                      <a:srgbClr val="005E6D"/>
                    </a:solidFill>
                  </a:tcPr>
                </a:tc>
                <a:tc>
                  <a:txBody>
                    <a:bodyPr/>
                    <a:lstStyle/>
                    <a:p>
                      <a:pPr marL="86360" marR="131445" indent="76200" algn="just">
                        <a:lnSpc>
                          <a:spcPts val="1000"/>
                        </a:lnSpc>
                        <a:spcBef>
                          <a:spcPts val="405"/>
                        </a:spcBef>
                      </a:pPr>
                      <a:r>
                        <a:rPr sz="900" b="1" spc="-20" dirty="0">
                          <a:solidFill>
                            <a:srgbClr val="FFFFFF"/>
                          </a:solidFill>
                          <a:latin typeface="Lucida Sans"/>
                          <a:cs typeface="Lucida Sans"/>
                        </a:rPr>
                        <a:t>No </a:t>
                      </a:r>
                      <a:r>
                        <a:rPr sz="900" b="1" spc="-30" dirty="0">
                          <a:solidFill>
                            <a:srgbClr val="FFFFFF"/>
                          </a:solidFill>
                          <a:latin typeface="Lucida Sans"/>
                          <a:cs typeface="Lucida Sans"/>
                        </a:rPr>
                        <a:t>risk  </a:t>
                      </a:r>
                      <a:r>
                        <a:rPr sz="900" b="1" spc="5" dirty="0">
                          <a:solidFill>
                            <a:srgbClr val="FFFFFF"/>
                          </a:solidFill>
                          <a:latin typeface="Lucida Sans"/>
                          <a:cs typeface="Lucida Sans"/>
                        </a:rPr>
                        <a:t>i</a:t>
                      </a:r>
                      <a:r>
                        <a:rPr sz="900" b="1" dirty="0">
                          <a:solidFill>
                            <a:srgbClr val="FFFFFF"/>
                          </a:solidFill>
                          <a:latin typeface="Lucida Sans"/>
                          <a:cs typeface="Lucida Sans"/>
                        </a:rPr>
                        <a:t>d</a:t>
                      </a:r>
                      <a:r>
                        <a:rPr sz="900" b="1" spc="-15" dirty="0">
                          <a:solidFill>
                            <a:srgbClr val="FFFFFF"/>
                          </a:solidFill>
                          <a:latin typeface="Lucida Sans"/>
                          <a:cs typeface="Lucida Sans"/>
                        </a:rPr>
                        <a:t>e</a:t>
                      </a:r>
                      <a:r>
                        <a:rPr sz="900" b="1" spc="5" dirty="0">
                          <a:solidFill>
                            <a:srgbClr val="FFFFFF"/>
                          </a:solidFill>
                          <a:latin typeface="Lucida Sans"/>
                          <a:cs typeface="Lucida Sans"/>
                        </a:rPr>
                        <a:t>nti</a:t>
                      </a:r>
                      <a:r>
                        <a:rPr sz="900" b="1" spc="-5" dirty="0">
                          <a:solidFill>
                            <a:srgbClr val="FFFFFF"/>
                          </a:solidFill>
                          <a:latin typeface="Lucida Sans"/>
                          <a:cs typeface="Lucida Sans"/>
                        </a:rPr>
                        <a:t>f</a:t>
                      </a:r>
                      <a:r>
                        <a:rPr sz="900" b="1" spc="5" dirty="0">
                          <a:solidFill>
                            <a:srgbClr val="FFFFFF"/>
                          </a:solidFill>
                          <a:latin typeface="Lucida Sans"/>
                          <a:cs typeface="Lucida Sans"/>
                        </a:rPr>
                        <a:t>ie  </a:t>
                      </a:r>
                      <a:r>
                        <a:rPr sz="900" b="1" dirty="0">
                          <a:solidFill>
                            <a:srgbClr val="FFFFFF"/>
                          </a:solidFill>
                          <a:latin typeface="Lucida Sans"/>
                          <a:cs typeface="Lucida Sans"/>
                        </a:rPr>
                        <a:t>d</a:t>
                      </a:r>
                      <a:endParaRPr sz="900">
                        <a:latin typeface="Lucida Sans"/>
                        <a:cs typeface="Lucida Sans"/>
                      </a:endParaRPr>
                    </a:p>
                  </a:txBody>
                  <a:tcPr marL="0" marR="0" marT="51435" marB="0">
                    <a:lnL w="9525">
                      <a:solidFill>
                        <a:srgbClr val="FFFFFF"/>
                      </a:solidFill>
                      <a:prstDash val="solid"/>
                    </a:lnL>
                    <a:lnR w="9525">
                      <a:solidFill>
                        <a:srgbClr val="FFFFFF"/>
                      </a:solidFill>
                      <a:prstDash val="solid"/>
                    </a:lnR>
                    <a:solidFill>
                      <a:srgbClr val="005E6D"/>
                    </a:solidFill>
                  </a:tcPr>
                </a:tc>
                <a:tc>
                  <a:txBody>
                    <a:bodyPr/>
                    <a:lstStyle/>
                    <a:p>
                      <a:pPr marL="146050" marR="95250" indent="-47625">
                        <a:lnSpc>
                          <a:spcPts val="1000"/>
                        </a:lnSpc>
                        <a:spcBef>
                          <a:spcPts val="405"/>
                        </a:spcBef>
                      </a:pPr>
                      <a:r>
                        <a:rPr sz="900" b="1" spc="-20" dirty="0">
                          <a:solidFill>
                            <a:srgbClr val="FFFFFF"/>
                          </a:solidFill>
                          <a:latin typeface="Lucida Sans"/>
                          <a:cs typeface="Lucida Sans"/>
                        </a:rPr>
                        <a:t>Risk</a:t>
                      </a:r>
                      <a:r>
                        <a:rPr sz="900" b="1" spc="-240" dirty="0">
                          <a:solidFill>
                            <a:srgbClr val="FFFFFF"/>
                          </a:solidFill>
                          <a:latin typeface="Lucida Sans"/>
                          <a:cs typeface="Lucida Sans"/>
                        </a:rPr>
                        <a:t> </a:t>
                      </a:r>
                      <a:r>
                        <a:rPr sz="900" b="1" dirty="0">
                          <a:solidFill>
                            <a:srgbClr val="FFFFFF"/>
                          </a:solidFill>
                          <a:latin typeface="Lucida Sans"/>
                          <a:cs typeface="Lucida Sans"/>
                        </a:rPr>
                        <a:t>data  </a:t>
                      </a:r>
                      <a:r>
                        <a:rPr sz="900" b="1" spc="-35" dirty="0">
                          <a:solidFill>
                            <a:srgbClr val="FFFFFF"/>
                          </a:solidFill>
                          <a:latin typeface="Lucida Sans"/>
                          <a:cs typeface="Lucida Sans"/>
                        </a:rPr>
                        <a:t>missing</a:t>
                      </a:r>
                      <a:endParaRPr sz="900">
                        <a:latin typeface="Lucida Sans"/>
                        <a:cs typeface="Lucida Sans"/>
                      </a:endParaRPr>
                    </a:p>
                  </a:txBody>
                  <a:tcPr marL="0" marR="0" marT="51435" marB="0">
                    <a:lnL w="9525">
                      <a:solidFill>
                        <a:srgbClr val="FFFFFF"/>
                      </a:solidFill>
                      <a:prstDash val="solid"/>
                    </a:lnL>
                    <a:solidFill>
                      <a:srgbClr val="005E6D"/>
                    </a:solidFill>
                  </a:tcPr>
                </a:tc>
                <a:extLst>
                  <a:ext uri="{0D108BD9-81ED-4DB2-BD59-A6C34878D82A}">
                    <a16:rowId xmlns:a16="http://schemas.microsoft.com/office/drawing/2014/main" val="10000"/>
                  </a:ext>
                </a:extLst>
              </a:tr>
              <a:tr h="222250">
                <a:tc>
                  <a:txBody>
                    <a:bodyPr/>
                    <a:lstStyle/>
                    <a:p>
                      <a:pPr marL="55880">
                        <a:lnSpc>
                          <a:spcPct val="100000"/>
                        </a:lnSpc>
                        <a:spcBef>
                          <a:spcPts val="300"/>
                        </a:spcBef>
                      </a:pPr>
                      <a:r>
                        <a:rPr sz="900" b="1" spc="-10" dirty="0">
                          <a:solidFill>
                            <a:srgbClr val="231F20"/>
                          </a:solidFill>
                          <a:latin typeface="Arial"/>
                          <a:cs typeface="Arial"/>
                        </a:rPr>
                        <a:t>Injection </a:t>
                      </a:r>
                      <a:r>
                        <a:rPr sz="900" b="1" spc="-5" dirty="0">
                          <a:solidFill>
                            <a:srgbClr val="231F20"/>
                          </a:solidFill>
                          <a:latin typeface="Arial"/>
                          <a:cs typeface="Arial"/>
                        </a:rPr>
                        <a:t>drug</a:t>
                      </a:r>
                      <a:r>
                        <a:rPr sz="900" b="1" spc="-65" dirty="0">
                          <a:solidFill>
                            <a:srgbClr val="231F20"/>
                          </a:solidFill>
                          <a:latin typeface="Arial"/>
                          <a:cs typeface="Arial"/>
                        </a:rPr>
                        <a:t> </a:t>
                      </a:r>
                      <a:r>
                        <a:rPr sz="900" b="1" spc="-25" dirty="0">
                          <a:solidFill>
                            <a:srgbClr val="231F20"/>
                          </a:solidFill>
                          <a:latin typeface="Arial"/>
                          <a:cs typeface="Arial"/>
                        </a:rPr>
                        <a:t>use</a:t>
                      </a:r>
                      <a:endParaRPr sz="900">
                        <a:latin typeface="Arial"/>
                        <a:cs typeface="Arial"/>
                      </a:endParaRPr>
                    </a:p>
                  </a:txBody>
                  <a:tcPr marL="0" marR="0" marT="38100" marB="0">
                    <a:lnR w="19050">
                      <a:solidFill>
                        <a:srgbClr val="005E6D"/>
                      </a:solidFill>
                      <a:prstDash val="solid"/>
                    </a:lnR>
                    <a:solidFill>
                      <a:srgbClr val="FFFFFF"/>
                    </a:solidFill>
                  </a:tcPr>
                </a:tc>
                <a:tc>
                  <a:txBody>
                    <a:bodyPr/>
                    <a:lstStyle/>
                    <a:p>
                      <a:pPr marL="34290" algn="ctr">
                        <a:lnSpc>
                          <a:spcPct val="100000"/>
                        </a:lnSpc>
                        <a:spcBef>
                          <a:spcPts val="275"/>
                        </a:spcBef>
                      </a:pPr>
                      <a:r>
                        <a:rPr sz="900" b="1" spc="-5" dirty="0">
                          <a:solidFill>
                            <a:srgbClr val="231F20"/>
                          </a:solidFill>
                          <a:latin typeface="Arial"/>
                          <a:cs typeface="Arial"/>
                        </a:rPr>
                        <a:t>631</a:t>
                      </a:r>
                      <a:endParaRPr sz="900">
                        <a:latin typeface="Arial"/>
                        <a:cs typeface="Arial"/>
                      </a:endParaRPr>
                    </a:p>
                  </a:txBody>
                  <a:tcPr marL="0" marR="0" marT="3492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75"/>
                        </a:spcBef>
                      </a:pPr>
                      <a:r>
                        <a:rPr sz="900" b="1" spc="20" dirty="0">
                          <a:solidFill>
                            <a:srgbClr val="231F20"/>
                          </a:solidFill>
                          <a:latin typeface="Arial"/>
                          <a:cs typeface="Arial"/>
                        </a:rPr>
                        <a:t>1,149</a:t>
                      </a:r>
                      <a:endParaRPr sz="900">
                        <a:latin typeface="Arial"/>
                        <a:cs typeface="Arial"/>
                      </a:endParaRPr>
                    </a:p>
                  </a:txBody>
                  <a:tcPr marL="0" marR="0" marT="34925"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275"/>
                        </a:spcBef>
                      </a:pPr>
                      <a:r>
                        <a:rPr sz="900" b="1" spc="20" dirty="0">
                          <a:solidFill>
                            <a:srgbClr val="231F20"/>
                          </a:solidFill>
                          <a:latin typeface="Arial"/>
                          <a:cs typeface="Arial"/>
                        </a:rPr>
                        <a:t>1,412</a:t>
                      </a:r>
                      <a:endParaRPr sz="900">
                        <a:latin typeface="Arial"/>
                        <a:cs typeface="Arial"/>
                      </a:endParaRPr>
                    </a:p>
                  </a:txBody>
                  <a:tcPr marL="0" marR="0" marT="34925" marB="0">
                    <a:lnL w="9525">
                      <a:solidFill>
                        <a:srgbClr val="005E6D"/>
                      </a:solidFill>
                      <a:prstDash val="solid"/>
                    </a:lnL>
                    <a:solidFill>
                      <a:srgbClr val="FFFFFF"/>
                    </a:solidFill>
                  </a:tcPr>
                </a:tc>
                <a:extLst>
                  <a:ext uri="{0D108BD9-81ED-4DB2-BD59-A6C34878D82A}">
                    <a16:rowId xmlns:a16="http://schemas.microsoft.com/office/drawing/2014/main" val="10001"/>
                  </a:ext>
                </a:extLst>
              </a:tr>
              <a:tr h="229234">
                <a:tc>
                  <a:txBody>
                    <a:bodyPr/>
                    <a:lstStyle/>
                    <a:p>
                      <a:pPr marL="55880">
                        <a:lnSpc>
                          <a:spcPct val="100000"/>
                        </a:lnSpc>
                        <a:spcBef>
                          <a:spcPts val="325"/>
                        </a:spcBef>
                      </a:pPr>
                      <a:r>
                        <a:rPr sz="900" b="1" dirty="0">
                          <a:solidFill>
                            <a:srgbClr val="231F20"/>
                          </a:solidFill>
                          <a:latin typeface="Arial"/>
                          <a:cs typeface="Arial"/>
                        </a:rPr>
                        <a:t>Multiple </a:t>
                      </a:r>
                      <a:r>
                        <a:rPr sz="900" b="1" spc="-25" dirty="0">
                          <a:solidFill>
                            <a:srgbClr val="231F20"/>
                          </a:solidFill>
                          <a:latin typeface="Arial"/>
                          <a:cs typeface="Arial"/>
                        </a:rPr>
                        <a:t>sexual</a:t>
                      </a:r>
                      <a:r>
                        <a:rPr sz="900" b="1" spc="-80" dirty="0">
                          <a:solidFill>
                            <a:srgbClr val="231F20"/>
                          </a:solidFill>
                          <a:latin typeface="Arial"/>
                          <a:cs typeface="Arial"/>
                        </a:rPr>
                        <a:t> </a:t>
                      </a:r>
                      <a:r>
                        <a:rPr sz="900" b="1" spc="-5" dirty="0">
                          <a:solidFill>
                            <a:srgbClr val="231F20"/>
                          </a:solidFill>
                          <a:latin typeface="Arial"/>
                          <a:cs typeface="Arial"/>
                        </a:rPr>
                        <a:t>partners</a:t>
                      </a:r>
                      <a:endParaRPr sz="900">
                        <a:latin typeface="Arial"/>
                        <a:cs typeface="Arial"/>
                      </a:endParaRPr>
                    </a:p>
                  </a:txBody>
                  <a:tcPr marL="0" marR="0" marT="41275" marB="0">
                    <a:lnR w="19050">
                      <a:solidFill>
                        <a:srgbClr val="005E6D"/>
                      </a:solidFill>
                      <a:prstDash val="solid"/>
                    </a:lnR>
                    <a:solidFill>
                      <a:srgbClr val="E5EEF0"/>
                    </a:solidFill>
                  </a:tcPr>
                </a:tc>
                <a:tc>
                  <a:txBody>
                    <a:bodyPr/>
                    <a:lstStyle/>
                    <a:p>
                      <a:pPr marL="34925" algn="ctr">
                        <a:lnSpc>
                          <a:spcPct val="100000"/>
                        </a:lnSpc>
                        <a:spcBef>
                          <a:spcPts val="325"/>
                        </a:spcBef>
                      </a:pPr>
                      <a:r>
                        <a:rPr sz="900" b="1" spc="-5" dirty="0">
                          <a:solidFill>
                            <a:srgbClr val="231F20"/>
                          </a:solidFill>
                          <a:latin typeface="Arial"/>
                          <a:cs typeface="Arial"/>
                        </a:rPr>
                        <a:t>241</a:t>
                      </a:r>
                      <a:endParaRPr sz="900">
                        <a:latin typeface="Arial"/>
                        <a:cs typeface="Arial"/>
                      </a:endParaRPr>
                    </a:p>
                  </a:txBody>
                  <a:tcPr marL="0" marR="0" marT="412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5"/>
                        </a:spcBef>
                      </a:pPr>
                      <a:r>
                        <a:rPr sz="900" b="1" spc="30" dirty="0">
                          <a:solidFill>
                            <a:srgbClr val="231F20"/>
                          </a:solidFill>
                          <a:latin typeface="Arial"/>
                          <a:cs typeface="Arial"/>
                        </a:rPr>
                        <a:t>801</a:t>
                      </a:r>
                      <a:endParaRPr sz="900">
                        <a:latin typeface="Arial"/>
                        <a:cs typeface="Arial"/>
                      </a:endParaRPr>
                    </a:p>
                  </a:txBody>
                  <a:tcPr marL="0" marR="0" marT="41275" marB="0">
                    <a:lnL w="9525">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325"/>
                        </a:spcBef>
                      </a:pPr>
                      <a:r>
                        <a:rPr sz="900" b="1" spc="20" dirty="0">
                          <a:solidFill>
                            <a:srgbClr val="231F20"/>
                          </a:solidFill>
                          <a:latin typeface="Arial"/>
                          <a:cs typeface="Arial"/>
                        </a:rPr>
                        <a:t>2,150</a:t>
                      </a:r>
                      <a:endParaRPr sz="900">
                        <a:latin typeface="Arial"/>
                        <a:cs typeface="Arial"/>
                      </a:endParaRPr>
                    </a:p>
                  </a:txBody>
                  <a:tcPr marL="0" marR="0" marT="41275" marB="0">
                    <a:lnL w="9525">
                      <a:solidFill>
                        <a:srgbClr val="005E6D"/>
                      </a:solidFill>
                      <a:prstDash val="solid"/>
                    </a:lnL>
                    <a:solidFill>
                      <a:srgbClr val="E5EEF0"/>
                    </a:solidFill>
                  </a:tcPr>
                </a:tc>
                <a:extLst>
                  <a:ext uri="{0D108BD9-81ED-4DB2-BD59-A6C34878D82A}">
                    <a16:rowId xmlns:a16="http://schemas.microsoft.com/office/drawing/2014/main" val="10002"/>
                  </a:ext>
                </a:extLst>
              </a:tr>
              <a:tr h="229235">
                <a:tc>
                  <a:txBody>
                    <a:bodyPr/>
                    <a:lstStyle/>
                    <a:p>
                      <a:pPr marL="55880">
                        <a:lnSpc>
                          <a:spcPct val="100000"/>
                        </a:lnSpc>
                        <a:spcBef>
                          <a:spcPts val="330"/>
                        </a:spcBef>
                      </a:pPr>
                      <a:r>
                        <a:rPr sz="900" b="1" spc="-15" dirty="0">
                          <a:solidFill>
                            <a:srgbClr val="231F20"/>
                          </a:solidFill>
                          <a:latin typeface="Arial"/>
                          <a:cs typeface="Arial"/>
                        </a:rPr>
                        <a:t>Surgery</a:t>
                      </a:r>
                      <a:endParaRPr sz="900">
                        <a:latin typeface="Arial"/>
                        <a:cs typeface="Arial"/>
                      </a:endParaRPr>
                    </a:p>
                  </a:txBody>
                  <a:tcPr marL="0" marR="0" marT="41910" marB="0">
                    <a:lnR w="19050">
                      <a:solidFill>
                        <a:srgbClr val="005E6D"/>
                      </a:solidFill>
                      <a:prstDash val="solid"/>
                    </a:lnR>
                    <a:solidFill>
                      <a:srgbClr val="FFFFFF"/>
                    </a:solidFill>
                  </a:tcPr>
                </a:tc>
                <a:tc>
                  <a:txBody>
                    <a:bodyPr/>
                    <a:lstStyle/>
                    <a:p>
                      <a:pPr marL="34290" algn="ctr">
                        <a:lnSpc>
                          <a:spcPct val="100000"/>
                        </a:lnSpc>
                        <a:spcBef>
                          <a:spcPts val="330"/>
                        </a:spcBef>
                      </a:pPr>
                      <a:r>
                        <a:rPr sz="900" b="1" spc="-5" dirty="0">
                          <a:solidFill>
                            <a:srgbClr val="231F20"/>
                          </a:solidFill>
                          <a:latin typeface="Arial"/>
                          <a:cs typeface="Arial"/>
                        </a:rPr>
                        <a:t>120</a:t>
                      </a:r>
                      <a:endParaRPr sz="900">
                        <a:latin typeface="Arial"/>
                        <a:cs typeface="Arial"/>
                      </a:endParaRPr>
                    </a:p>
                  </a:txBody>
                  <a:tcPr marL="0" marR="0" marT="419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30"/>
                        </a:spcBef>
                      </a:pPr>
                      <a:r>
                        <a:rPr sz="900" b="1" spc="20" dirty="0">
                          <a:solidFill>
                            <a:srgbClr val="231F20"/>
                          </a:solidFill>
                          <a:latin typeface="Arial"/>
                          <a:cs typeface="Arial"/>
                        </a:rPr>
                        <a:t>1,139</a:t>
                      </a:r>
                      <a:endParaRPr sz="900">
                        <a:latin typeface="Arial"/>
                        <a:cs typeface="Arial"/>
                      </a:endParaRPr>
                    </a:p>
                  </a:txBody>
                  <a:tcPr marL="0" marR="0" marT="4191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330"/>
                        </a:spcBef>
                      </a:pPr>
                      <a:r>
                        <a:rPr sz="900" b="1" spc="20" dirty="0">
                          <a:solidFill>
                            <a:srgbClr val="231F20"/>
                          </a:solidFill>
                          <a:latin typeface="Arial"/>
                          <a:cs typeface="Arial"/>
                        </a:rPr>
                        <a:t>1,933</a:t>
                      </a:r>
                      <a:endParaRPr sz="900">
                        <a:latin typeface="Arial"/>
                        <a:cs typeface="Arial"/>
                      </a:endParaRPr>
                    </a:p>
                  </a:txBody>
                  <a:tcPr marL="0" marR="0" marT="41910" marB="0">
                    <a:lnL w="9525">
                      <a:solidFill>
                        <a:srgbClr val="005E6D"/>
                      </a:solidFill>
                      <a:prstDash val="solid"/>
                    </a:lnL>
                    <a:solidFill>
                      <a:srgbClr val="FFFFFF"/>
                    </a:solidFill>
                  </a:tcPr>
                </a:tc>
                <a:extLst>
                  <a:ext uri="{0D108BD9-81ED-4DB2-BD59-A6C34878D82A}">
                    <a16:rowId xmlns:a16="http://schemas.microsoft.com/office/drawing/2014/main" val="10003"/>
                  </a:ext>
                </a:extLst>
              </a:tr>
              <a:tr h="229235">
                <a:tc>
                  <a:txBody>
                    <a:bodyPr/>
                    <a:lstStyle/>
                    <a:p>
                      <a:pPr marL="55880">
                        <a:lnSpc>
                          <a:spcPct val="100000"/>
                        </a:lnSpc>
                        <a:spcBef>
                          <a:spcPts val="330"/>
                        </a:spcBef>
                      </a:pPr>
                      <a:r>
                        <a:rPr sz="900" b="1" spc="-25" dirty="0">
                          <a:solidFill>
                            <a:srgbClr val="231F20"/>
                          </a:solidFill>
                          <a:latin typeface="Arial"/>
                          <a:cs typeface="Arial"/>
                        </a:rPr>
                        <a:t>Sexual </a:t>
                      </a:r>
                      <a:r>
                        <a:rPr sz="900" b="1" spc="-5" dirty="0">
                          <a:solidFill>
                            <a:srgbClr val="231F20"/>
                          </a:solidFill>
                          <a:latin typeface="Arial"/>
                          <a:cs typeface="Arial"/>
                        </a:rPr>
                        <a:t>contact</a:t>
                      </a:r>
                      <a:r>
                        <a:rPr sz="900" b="1" spc="-110" dirty="0">
                          <a:solidFill>
                            <a:srgbClr val="231F20"/>
                          </a:solidFill>
                          <a:latin typeface="Arial"/>
                          <a:cs typeface="Arial"/>
                        </a:rPr>
                        <a:t> </a:t>
                      </a:r>
                      <a:r>
                        <a:rPr sz="750" b="1" baseline="27777" dirty="0">
                          <a:solidFill>
                            <a:srgbClr val="231F20"/>
                          </a:solidFill>
                          <a:latin typeface="Arial"/>
                          <a:cs typeface="Arial"/>
                        </a:rPr>
                        <a:t>§</a:t>
                      </a:r>
                      <a:endParaRPr sz="750" baseline="27777">
                        <a:latin typeface="Arial"/>
                        <a:cs typeface="Arial"/>
                      </a:endParaRPr>
                    </a:p>
                  </a:txBody>
                  <a:tcPr marL="0" marR="0" marT="41910" marB="0">
                    <a:lnR w="19050">
                      <a:solidFill>
                        <a:srgbClr val="005E6D"/>
                      </a:solidFill>
                      <a:prstDash val="solid"/>
                    </a:lnR>
                    <a:solidFill>
                      <a:srgbClr val="E5EEF0"/>
                    </a:solidFill>
                  </a:tcPr>
                </a:tc>
                <a:tc>
                  <a:txBody>
                    <a:bodyPr/>
                    <a:lstStyle/>
                    <a:p>
                      <a:pPr marL="28575" algn="ctr">
                        <a:lnSpc>
                          <a:spcPct val="100000"/>
                        </a:lnSpc>
                        <a:spcBef>
                          <a:spcPts val="325"/>
                        </a:spcBef>
                      </a:pPr>
                      <a:r>
                        <a:rPr sz="900" b="1" spc="-5" dirty="0">
                          <a:solidFill>
                            <a:srgbClr val="231F20"/>
                          </a:solidFill>
                          <a:latin typeface="Arial"/>
                          <a:cs typeface="Arial"/>
                        </a:rPr>
                        <a:t>92</a:t>
                      </a:r>
                      <a:endParaRPr sz="900">
                        <a:latin typeface="Arial"/>
                        <a:cs typeface="Arial"/>
                      </a:endParaRPr>
                    </a:p>
                  </a:txBody>
                  <a:tcPr marL="0" marR="0" marT="412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5"/>
                        </a:spcBef>
                      </a:pPr>
                      <a:r>
                        <a:rPr sz="900" b="1" spc="30" dirty="0">
                          <a:solidFill>
                            <a:srgbClr val="231F20"/>
                          </a:solidFill>
                          <a:latin typeface="Arial"/>
                          <a:cs typeface="Arial"/>
                        </a:rPr>
                        <a:t>807</a:t>
                      </a:r>
                      <a:endParaRPr sz="900" dirty="0">
                        <a:latin typeface="Arial"/>
                        <a:cs typeface="Arial"/>
                      </a:endParaRPr>
                    </a:p>
                  </a:txBody>
                  <a:tcPr marL="0" marR="0" marT="41275" marB="0">
                    <a:lnL w="9525">
                      <a:solidFill>
                        <a:srgbClr val="005E6D"/>
                      </a:solidFill>
                      <a:prstDash val="solid"/>
                    </a:lnL>
                    <a:lnR w="9525">
                      <a:solidFill>
                        <a:srgbClr val="005E6D"/>
                      </a:solidFill>
                      <a:prstDash val="solid"/>
                    </a:lnR>
                    <a:solidFill>
                      <a:srgbClr val="E5EEF0"/>
                    </a:solidFill>
                  </a:tcPr>
                </a:tc>
                <a:tc>
                  <a:txBody>
                    <a:bodyPr/>
                    <a:lstStyle/>
                    <a:p>
                      <a:pPr marL="6350" algn="ctr">
                        <a:lnSpc>
                          <a:spcPct val="100000"/>
                        </a:lnSpc>
                        <a:spcBef>
                          <a:spcPts val="325"/>
                        </a:spcBef>
                      </a:pPr>
                      <a:r>
                        <a:rPr sz="900" b="1" spc="20" dirty="0">
                          <a:solidFill>
                            <a:srgbClr val="231F20"/>
                          </a:solidFill>
                          <a:latin typeface="Arial"/>
                          <a:cs typeface="Arial"/>
                        </a:rPr>
                        <a:t>2,293</a:t>
                      </a:r>
                      <a:endParaRPr sz="900">
                        <a:latin typeface="Arial"/>
                        <a:cs typeface="Arial"/>
                      </a:endParaRPr>
                    </a:p>
                  </a:txBody>
                  <a:tcPr marL="0" marR="0" marT="41275" marB="0">
                    <a:lnL w="9525">
                      <a:solidFill>
                        <a:srgbClr val="005E6D"/>
                      </a:solidFill>
                      <a:prstDash val="solid"/>
                    </a:lnL>
                    <a:solidFill>
                      <a:srgbClr val="E5EEF0"/>
                    </a:solidFill>
                  </a:tcPr>
                </a:tc>
                <a:extLst>
                  <a:ext uri="{0D108BD9-81ED-4DB2-BD59-A6C34878D82A}">
                    <a16:rowId xmlns:a16="http://schemas.microsoft.com/office/drawing/2014/main" val="10004"/>
                  </a:ext>
                </a:extLst>
              </a:tr>
              <a:tr h="229222">
                <a:tc>
                  <a:txBody>
                    <a:bodyPr/>
                    <a:lstStyle/>
                    <a:p>
                      <a:pPr marL="57785">
                        <a:lnSpc>
                          <a:spcPct val="100000"/>
                        </a:lnSpc>
                        <a:spcBef>
                          <a:spcPts val="325"/>
                        </a:spcBef>
                      </a:pPr>
                      <a:r>
                        <a:rPr sz="900" b="1" spc="-15" dirty="0">
                          <a:solidFill>
                            <a:srgbClr val="231F20"/>
                          </a:solidFill>
                          <a:latin typeface="Arial"/>
                          <a:cs typeface="Arial"/>
                        </a:rPr>
                        <a:t>Needlestick</a:t>
                      </a:r>
                      <a:endParaRPr sz="900">
                        <a:latin typeface="Arial"/>
                        <a:cs typeface="Arial"/>
                      </a:endParaRPr>
                    </a:p>
                  </a:txBody>
                  <a:tcPr marL="0" marR="0" marT="41275" marB="0">
                    <a:lnR w="19050">
                      <a:solidFill>
                        <a:srgbClr val="005E6D"/>
                      </a:solidFill>
                      <a:prstDash val="solid"/>
                    </a:lnR>
                    <a:solidFill>
                      <a:srgbClr val="FFFFFF"/>
                    </a:solidFill>
                  </a:tcPr>
                </a:tc>
                <a:tc>
                  <a:txBody>
                    <a:bodyPr/>
                    <a:lstStyle/>
                    <a:p>
                      <a:pPr marL="28575" algn="ctr">
                        <a:lnSpc>
                          <a:spcPct val="100000"/>
                        </a:lnSpc>
                        <a:spcBef>
                          <a:spcPts val="325"/>
                        </a:spcBef>
                      </a:pPr>
                      <a:r>
                        <a:rPr sz="900" b="1" spc="-5" dirty="0">
                          <a:solidFill>
                            <a:srgbClr val="231F20"/>
                          </a:solidFill>
                          <a:latin typeface="Arial"/>
                          <a:cs typeface="Arial"/>
                        </a:rPr>
                        <a:t>73</a:t>
                      </a:r>
                      <a:endParaRPr sz="900">
                        <a:latin typeface="Arial"/>
                        <a:cs typeface="Arial"/>
                      </a:endParaRPr>
                    </a:p>
                  </a:txBody>
                  <a:tcPr marL="0" marR="0" marT="412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5"/>
                        </a:spcBef>
                      </a:pPr>
                      <a:r>
                        <a:rPr sz="900" b="1" spc="20" dirty="0">
                          <a:solidFill>
                            <a:srgbClr val="231F20"/>
                          </a:solidFill>
                          <a:latin typeface="Arial"/>
                          <a:cs typeface="Arial"/>
                        </a:rPr>
                        <a:t>1,121</a:t>
                      </a:r>
                      <a:endParaRPr sz="900">
                        <a:latin typeface="Arial"/>
                        <a:cs typeface="Arial"/>
                      </a:endParaRPr>
                    </a:p>
                  </a:txBody>
                  <a:tcPr marL="0" marR="0" marT="41275" marB="0">
                    <a:lnL w="9525">
                      <a:solidFill>
                        <a:srgbClr val="005E6D"/>
                      </a:solidFill>
                      <a:prstDash val="solid"/>
                    </a:lnL>
                    <a:lnR w="9525">
                      <a:solidFill>
                        <a:srgbClr val="005E6D"/>
                      </a:solidFill>
                      <a:prstDash val="solid"/>
                    </a:lnR>
                    <a:solidFill>
                      <a:srgbClr val="FFFFFF"/>
                    </a:solidFill>
                  </a:tcPr>
                </a:tc>
                <a:tc>
                  <a:txBody>
                    <a:bodyPr/>
                    <a:lstStyle/>
                    <a:p>
                      <a:pPr marL="5715" algn="ctr">
                        <a:lnSpc>
                          <a:spcPct val="100000"/>
                        </a:lnSpc>
                        <a:spcBef>
                          <a:spcPts val="325"/>
                        </a:spcBef>
                      </a:pPr>
                      <a:r>
                        <a:rPr sz="900" b="1" spc="20" dirty="0">
                          <a:solidFill>
                            <a:srgbClr val="231F20"/>
                          </a:solidFill>
                          <a:latin typeface="Arial"/>
                          <a:cs typeface="Arial"/>
                        </a:rPr>
                        <a:t>1,998</a:t>
                      </a:r>
                      <a:endParaRPr sz="900">
                        <a:latin typeface="Arial"/>
                        <a:cs typeface="Arial"/>
                      </a:endParaRPr>
                    </a:p>
                  </a:txBody>
                  <a:tcPr marL="0" marR="0" marT="41275" marB="0">
                    <a:lnL w="9525">
                      <a:solidFill>
                        <a:srgbClr val="005E6D"/>
                      </a:solidFill>
                      <a:prstDash val="solid"/>
                    </a:lnL>
                    <a:solidFill>
                      <a:srgbClr val="FFFFFF"/>
                    </a:solidFill>
                  </a:tcPr>
                </a:tc>
                <a:extLst>
                  <a:ext uri="{0D108BD9-81ED-4DB2-BD59-A6C34878D82A}">
                    <a16:rowId xmlns:a16="http://schemas.microsoft.com/office/drawing/2014/main" val="10005"/>
                  </a:ext>
                </a:extLst>
              </a:tr>
              <a:tr h="229235">
                <a:tc>
                  <a:txBody>
                    <a:bodyPr/>
                    <a:lstStyle/>
                    <a:p>
                      <a:pPr marL="57785">
                        <a:lnSpc>
                          <a:spcPct val="100000"/>
                        </a:lnSpc>
                        <a:spcBef>
                          <a:spcPts val="330"/>
                        </a:spcBef>
                      </a:pPr>
                      <a:r>
                        <a:rPr sz="900" b="1" spc="10" dirty="0">
                          <a:solidFill>
                            <a:srgbClr val="231F20"/>
                          </a:solidFill>
                          <a:latin typeface="Arial"/>
                          <a:cs typeface="Arial"/>
                        </a:rPr>
                        <a:t>Men </a:t>
                      </a:r>
                      <a:r>
                        <a:rPr sz="900" b="1" spc="5" dirty="0">
                          <a:solidFill>
                            <a:srgbClr val="231F20"/>
                          </a:solidFill>
                          <a:latin typeface="Arial"/>
                          <a:cs typeface="Arial"/>
                        </a:rPr>
                        <a:t>who </a:t>
                      </a:r>
                      <a:r>
                        <a:rPr sz="900" b="1" spc="-25" dirty="0">
                          <a:solidFill>
                            <a:srgbClr val="231F20"/>
                          </a:solidFill>
                          <a:latin typeface="Arial"/>
                          <a:cs typeface="Arial"/>
                        </a:rPr>
                        <a:t>have sex </a:t>
                      </a:r>
                      <a:r>
                        <a:rPr sz="900" b="1" spc="10" dirty="0">
                          <a:solidFill>
                            <a:srgbClr val="231F20"/>
                          </a:solidFill>
                          <a:latin typeface="Arial"/>
                          <a:cs typeface="Arial"/>
                        </a:rPr>
                        <a:t>with</a:t>
                      </a:r>
                      <a:r>
                        <a:rPr sz="900" b="1" spc="-130" dirty="0">
                          <a:solidFill>
                            <a:srgbClr val="231F20"/>
                          </a:solidFill>
                          <a:latin typeface="Arial"/>
                          <a:cs typeface="Arial"/>
                        </a:rPr>
                        <a:t> </a:t>
                      </a:r>
                      <a:r>
                        <a:rPr sz="900" b="1" spc="25" dirty="0">
                          <a:solidFill>
                            <a:srgbClr val="231F20"/>
                          </a:solidFill>
                          <a:latin typeface="Arial"/>
                          <a:cs typeface="Arial"/>
                        </a:rPr>
                        <a:t>men</a:t>
                      </a:r>
                      <a:r>
                        <a:rPr sz="750" b="1" spc="37" baseline="27777" dirty="0">
                          <a:solidFill>
                            <a:srgbClr val="231F20"/>
                          </a:solidFill>
                          <a:latin typeface="Arial"/>
                          <a:cs typeface="Arial"/>
                        </a:rPr>
                        <a:t>¶</a:t>
                      </a:r>
                      <a:endParaRPr sz="750" baseline="27777">
                        <a:latin typeface="Arial"/>
                        <a:cs typeface="Arial"/>
                      </a:endParaRPr>
                    </a:p>
                  </a:txBody>
                  <a:tcPr marL="0" marR="0" marT="41910" marB="0">
                    <a:lnR w="19050">
                      <a:solidFill>
                        <a:srgbClr val="005E6D"/>
                      </a:solidFill>
                      <a:prstDash val="solid"/>
                    </a:lnR>
                    <a:solidFill>
                      <a:srgbClr val="E5EEF0"/>
                    </a:solidFill>
                  </a:tcPr>
                </a:tc>
                <a:tc>
                  <a:txBody>
                    <a:bodyPr/>
                    <a:lstStyle/>
                    <a:p>
                      <a:pPr marL="28575" algn="ctr">
                        <a:lnSpc>
                          <a:spcPct val="100000"/>
                        </a:lnSpc>
                        <a:spcBef>
                          <a:spcPts val="325"/>
                        </a:spcBef>
                      </a:pPr>
                      <a:r>
                        <a:rPr sz="900" b="1" spc="-5" dirty="0">
                          <a:solidFill>
                            <a:srgbClr val="231F20"/>
                          </a:solidFill>
                          <a:latin typeface="Arial"/>
                          <a:cs typeface="Arial"/>
                        </a:rPr>
                        <a:t>79</a:t>
                      </a:r>
                      <a:endParaRPr sz="900">
                        <a:latin typeface="Arial"/>
                        <a:cs typeface="Arial"/>
                      </a:endParaRPr>
                    </a:p>
                  </a:txBody>
                  <a:tcPr marL="0" marR="0" marT="412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5"/>
                        </a:spcBef>
                      </a:pPr>
                      <a:r>
                        <a:rPr sz="900" b="1" spc="30" dirty="0">
                          <a:solidFill>
                            <a:srgbClr val="231F20"/>
                          </a:solidFill>
                          <a:latin typeface="Arial"/>
                          <a:cs typeface="Arial"/>
                        </a:rPr>
                        <a:t>374</a:t>
                      </a:r>
                      <a:endParaRPr sz="900">
                        <a:latin typeface="Arial"/>
                        <a:cs typeface="Arial"/>
                      </a:endParaRPr>
                    </a:p>
                  </a:txBody>
                  <a:tcPr marL="0" marR="0" marT="41275" marB="0">
                    <a:lnL w="9525">
                      <a:solidFill>
                        <a:srgbClr val="005E6D"/>
                      </a:solidFill>
                      <a:prstDash val="solid"/>
                    </a:lnL>
                    <a:lnR w="9525">
                      <a:solidFill>
                        <a:srgbClr val="005E6D"/>
                      </a:solidFill>
                      <a:prstDash val="solid"/>
                    </a:lnR>
                    <a:solidFill>
                      <a:srgbClr val="E5EEF0"/>
                    </a:solidFill>
                  </a:tcPr>
                </a:tc>
                <a:tc>
                  <a:txBody>
                    <a:bodyPr/>
                    <a:lstStyle/>
                    <a:p>
                      <a:pPr marL="6350" algn="ctr">
                        <a:lnSpc>
                          <a:spcPct val="100000"/>
                        </a:lnSpc>
                        <a:spcBef>
                          <a:spcPts val="325"/>
                        </a:spcBef>
                      </a:pPr>
                      <a:r>
                        <a:rPr sz="900" b="1" spc="20" dirty="0">
                          <a:solidFill>
                            <a:srgbClr val="231F20"/>
                          </a:solidFill>
                          <a:latin typeface="Arial"/>
                          <a:cs typeface="Arial"/>
                        </a:rPr>
                        <a:t>1,568</a:t>
                      </a:r>
                      <a:endParaRPr sz="900">
                        <a:latin typeface="Arial"/>
                        <a:cs typeface="Arial"/>
                      </a:endParaRPr>
                    </a:p>
                  </a:txBody>
                  <a:tcPr marL="0" marR="0" marT="41275" marB="0">
                    <a:lnL w="9525">
                      <a:solidFill>
                        <a:srgbClr val="005E6D"/>
                      </a:solidFill>
                      <a:prstDash val="solid"/>
                    </a:lnL>
                    <a:solidFill>
                      <a:srgbClr val="E5EEF0"/>
                    </a:solidFill>
                  </a:tcPr>
                </a:tc>
                <a:extLst>
                  <a:ext uri="{0D108BD9-81ED-4DB2-BD59-A6C34878D82A}">
                    <a16:rowId xmlns:a16="http://schemas.microsoft.com/office/drawing/2014/main" val="10006"/>
                  </a:ext>
                </a:extLst>
              </a:tr>
              <a:tr h="229234">
                <a:tc>
                  <a:txBody>
                    <a:bodyPr/>
                    <a:lstStyle/>
                    <a:p>
                      <a:pPr marL="57785">
                        <a:lnSpc>
                          <a:spcPct val="100000"/>
                        </a:lnSpc>
                        <a:spcBef>
                          <a:spcPts val="325"/>
                        </a:spcBef>
                      </a:pPr>
                      <a:r>
                        <a:rPr sz="900" b="1" spc="-10" dirty="0">
                          <a:solidFill>
                            <a:srgbClr val="231F20"/>
                          </a:solidFill>
                          <a:latin typeface="Arial"/>
                          <a:cs typeface="Arial"/>
                        </a:rPr>
                        <a:t>Household</a:t>
                      </a:r>
                      <a:r>
                        <a:rPr sz="900" b="1" spc="-75" dirty="0">
                          <a:solidFill>
                            <a:srgbClr val="231F20"/>
                          </a:solidFill>
                          <a:latin typeface="Arial"/>
                          <a:cs typeface="Arial"/>
                        </a:rPr>
                        <a:t> </a:t>
                      </a:r>
                      <a:r>
                        <a:rPr sz="900" b="1" spc="-5" dirty="0">
                          <a:solidFill>
                            <a:srgbClr val="231F20"/>
                          </a:solidFill>
                          <a:latin typeface="Arial"/>
                          <a:cs typeface="Arial"/>
                        </a:rPr>
                        <a:t>contact</a:t>
                      </a:r>
                      <a:r>
                        <a:rPr sz="900" b="1" spc="-55" dirty="0">
                          <a:solidFill>
                            <a:srgbClr val="231F20"/>
                          </a:solidFill>
                          <a:latin typeface="Arial"/>
                          <a:cs typeface="Arial"/>
                        </a:rPr>
                        <a:t> </a:t>
                      </a:r>
                      <a:r>
                        <a:rPr sz="900" b="1" spc="-15" dirty="0">
                          <a:solidFill>
                            <a:srgbClr val="231F20"/>
                          </a:solidFill>
                          <a:latin typeface="Arial"/>
                          <a:cs typeface="Arial"/>
                        </a:rPr>
                        <a:t>(non-sexual)</a:t>
                      </a:r>
                      <a:r>
                        <a:rPr sz="900" b="1" spc="-114" dirty="0">
                          <a:solidFill>
                            <a:srgbClr val="231F20"/>
                          </a:solidFill>
                          <a:latin typeface="Arial"/>
                          <a:cs typeface="Arial"/>
                        </a:rPr>
                        <a:t> </a:t>
                      </a:r>
                      <a:r>
                        <a:rPr sz="750" b="1" baseline="27777" dirty="0">
                          <a:solidFill>
                            <a:srgbClr val="231F20"/>
                          </a:solidFill>
                          <a:latin typeface="Arial"/>
                          <a:cs typeface="Arial"/>
                        </a:rPr>
                        <a:t>§</a:t>
                      </a:r>
                      <a:endParaRPr sz="750" baseline="27777">
                        <a:latin typeface="Arial"/>
                        <a:cs typeface="Arial"/>
                      </a:endParaRPr>
                    </a:p>
                  </a:txBody>
                  <a:tcPr marL="0" marR="0" marT="41275" marB="0">
                    <a:lnR w="19050">
                      <a:solidFill>
                        <a:srgbClr val="005E6D"/>
                      </a:solidFill>
                      <a:prstDash val="solid"/>
                    </a:lnR>
                    <a:solidFill>
                      <a:srgbClr val="FFFFFF"/>
                    </a:solidFill>
                  </a:tcPr>
                </a:tc>
                <a:tc>
                  <a:txBody>
                    <a:bodyPr/>
                    <a:lstStyle/>
                    <a:p>
                      <a:pPr marL="28575" algn="ctr">
                        <a:lnSpc>
                          <a:spcPct val="100000"/>
                        </a:lnSpc>
                        <a:spcBef>
                          <a:spcPts val="325"/>
                        </a:spcBef>
                      </a:pPr>
                      <a:r>
                        <a:rPr sz="900" b="1" spc="-5" dirty="0">
                          <a:solidFill>
                            <a:srgbClr val="231F20"/>
                          </a:solidFill>
                          <a:latin typeface="Arial"/>
                          <a:cs typeface="Arial"/>
                        </a:rPr>
                        <a:t>17</a:t>
                      </a:r>
                      <a:endParaRPr sz="900">
                        <a:latin typeface="Arial"/>
                        <a:cs typeface="Arial"/>
                      </a:endParaRPr>
                    </a:p>
                  </a:txBody>
                  <a:tcPr marL="0" marR="0" marT="412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5"/>
                        </a:spcBef>
                      </a:pPr>
                      <a:r>
                        <a:rPr sz="900" b="1" spc="30" dirty="0">
                          <a:solidFill>
                            <a:srgbClr val="231F20"/>
                          </a:solidFill>
                          <a:latin typeface="Arial"/>
                          <a:cs typeface="Arial"/>
                        </a:rPr>
                        <a:t>882</a:t>
                      </a:r>
                      <a:endParaRPr sz="900">
                        <a:latin typeface="Arial"/>
                        <a:cs typeface="Arial"/>
                      </a:endParaRPr>
                    </a:p>
                  </a:txBody>
                  <a:tcPr marL="0" marR="0" marT="41275" marB="0">
                    <a:lnL w="9525">
                      <a:solidFill>
                        <a:srgbClr val="005E6D"/>
                      </a:solidFill>
                      <a:prstDash val="solid"/>
                    </a:lnL>
                    <a:lnR w="9525">
                      <a:solidFill>
                        <a:srgbClr val="005E6D"/>
                      </a:solidFill>
                      <a:prstDash val="solid"/>
                    </a:lnR>
                    <a:solidFill>
                      <a:srgbClr val="FFFFFF"/>
                    </a:solidFill>
                  </a:tcPr>
                </a:tc>
                <a:tc>
                  <a:txBody>
                    <a:bodyPr/>
                    <a:lstStyle/>
                    <a:p>
                      <a:pPr marL="6350" algn="ctr">
                        <a:lnSpc>
                          <a:spcPct val="100000"/>
                        </a:lnSpc>
                        <a:spcBef>
                          <a:spcPts val="325"/>
                        </a:spcBef>
                      </a:pPr>
                      <a:r>
                        <a:rPr sz="900" b="1" spc="20" dirty="0">
                          <a:solidFill>
                            <a:srgbClr val="231F20"/>
                          </a:solidFill>
                          <a:latin typeface="Arial"/>
                          <a:cs typeface="Arial"/>
                        </a:rPr>
                        <a:t>2,293</a:t>
                      </a:r>
                      <a:endParaRPr sz="900">
                        <a:latin typeface="Arial"/>
                        <a:cs typeface="Arial"/>
                      </a:endParaRPr>
                    </a:p>
                  </a:txBody>
                  <a:tcPr marL="0" marR="0" marT="41275" marB="0">
                    <a:lnL w="9525">
                      <a:solidFill>
                        <a:srgbClr val="005E6D"/>
                      </a:solidFill>
                      <a:prstDash val="solid"/>
                    </a:lnL>
                    <a:solidFill>
                      <a:srgbClr val="FFFFFF"/>
                    </a:solidFill>
                  </a:tcPr>
                </a:tc>
                <a:extLst>
                  <a:ext uri="{0D108BD9-81ED-4DB2-BD59-A6C34878D82A}">
                    <a16:rowId xmlns:a16="http://schemas.microsoft.com/office/drawing/2014/main" val="10007"/>
                  </a:ext>
                </a:extLst>
              </a:tr>
              <a:tr h="229235">
                <a:tc>
                  <a:txBody>
                    <a:bodyPr/>
                    <a:lstStyle/>
                    <a:p>
                      <a:pPr marL="57785">
                        <a:lnSpc>
                          <a:spcPct val="100000"/>
                        </a:lnSpc>
                        <a:spcBef>
                          <a:spcPts val="325"/>
                        </a:spcBef>
                      </a:pPr>
                      <a:r>
                        <a:rPr sz="900" b="1" spc="-40" dirty="0">
                          <a:solidFill>
                            <a:srgbClr val="231F20"/>
                          </a:solidFill>
                          <a:latin typeface="Arial"/>
                          <a:cs typeface="Arial"/>
                        </a:rPr>
                        <a:t>Dialysis</a:t>
                      </a:r>
                      <a:r>
                        <a:rPr sz="900" b="1" spc="-25" dirty="0">
                          <a:solidFill>
                            <a:srgbClr val="231F20"/>
                          </a:solidFill>
                          <a:latin typeface="Arial"/>
                          <a:cs typeface="Arial"/>
                        </a:rPr>
                        <a:t> </a:t>
                      </a:r>
                      <a:r>
                        <a:rPr sz="900" b="1" spc="10" dirty="0">
                          <a:solidFill>
                            <a:srgbClr val="231F20"/>
                          </a:solidFill>
                          <a:latin typeface="Arial"/>
                          <a:cs typeface="Arial"/>
                        </a:rPr>
                        <a:t>patient</a:t>
                      </a:r>
                      <a:endParaRPr sz="900">
                        <a:latin typeface="Arial"/>
                        <a:cs typeface="Arial"/>
                      </a:endParaRPr>
                    </a:p>
                  </a:txBody>
                  <a:tcPr marL="0" marR="0" marT="41275" marB="0">
                    <a:lnR w="19050">
                      <a:solidFill>
                        <a:srgbClr val="005E6D"/>
                      </a:solidFill>
                      <a:prstDash val="solid"/>
                    </a:lnR>
                    <a:solidFill>
                      <a:srgbClr val="E5EEF0"/>
                    </a:solidFill>
                  </a:tcPr>
                </a:tc>
                <a:tc>
                  <a:txBody>
                    <a:bodyPr/>
                    <a:lstStyle/>
                    <a:p>
                      <a:pPr marL="28575" algn="ctr">
                        <a:lnSpc>
                          <a:spcPct val="100000"/>
                        </a:lnSpc>
                        <a:spcBef>
                          <a:spcPts val="325"/>
                        </a:spcBef>
                      </a:pPr>
                      <a:r>
                        <a:rPr sz="900" b="1" spc="-5" dirty="0">
                          <a:solidFill>
                            <a:srgbClr val="231F20"/>
                          </a:solidFill>
                          <a:latin typeface="Arial"/>
                          <a:cs typeface="Arial"/>
                        </a:rPr>
                        <a:t>34</a:t>
                      </a:r>
                      <a:endParaRPr sz="900">
                        <a:latin typeface="Arial"/>
                        <a:cs typeface="Arial"/>
                      </a:endParaRPr>
                    </a:p>
                  </a:txBody>
                  <a:tcPr marL="0" marR="0" marT="412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5"/>
                        </a:spcBef>
                      </a:pPr>
                      <a:r>
                        <a:rPr sz="900" b="1" spc="20" dirty="0">
                          <a:solidFill>
                            <a:srgbClr val="231F20"/>
                          </a:solidFill>
                          <a:latin typeface="Arial"/>
                          <a:cs typeface="Arial"/>
                        </a:rPr>
                        <a:t>1,258</a:t>
                      </a:r>
                      <a:endParaRPr sz="900">
                        <a:latin typeface="Arial"/>
                        <a:cs typeface="Arial"/>
                      </a:endParaRPr>
                    </a:p>
                  </a:txBody>
                  <a:tcPr marL="0" marR="0" marT="41275" marB="0">
                    <a:lnL w="9525">
                      <a:solidFill>
                        <a:srgbClr val="005E6D"/>
                      </a:solidFill>
                      <a:prstDash val="solid"/>
                    </a:lnL>
                    <a:lnR w="9525">
                      <a:solidFill>
                        <a:srgbClr val="005E6D"/>
                      </a:solidFill>
                      <a:prstDash val="solid"/>
                    </a:lnR>
                    <a:solidFill>
                      <a:srgbClr val="E5EEF0"/>
                    </a:solidFill>
                  </a:tcPr>
                </a:tc>
                <a:tc>
                  <a:txBody>
                    <a:bodyPr/>
                    <a:lstStyle/>
                    <a:p>
                      <a:pPr marL="5715" algn="ctr">
                        <a:lnSpc>
                          <a:spcPct val="100000"/>
                        </a:lnSpc>
                        <a:spcBef>
                          <a:spcPts val="325"/>
                        </a:spcBef>
                      </a:pPr>
                      <a:r>
                        <a:rPr sz="900" b="1" spc="20" dirty="0">
                          <a:solidFill>
                            <a:srgbClr val="231F20"/>
                          </a:solidFill>
                          <a:latin typeface="Arial"/>
                          <a:cs typeface="Arial"/>
                        </a:rPr>
                        <a:t>1,900</a:t>
                      </a:r>
                      <a:endParaRPr sz="900">
                        <a:latin typeface="Arial"/>
                        <a:cs typeface="Arial"/>
                      </a:endParaRPr>
                    </a:p>
                  </a:txBody>
                  <a:tcPr marL="0" marR="0" marT="41275" marB="0">
                    <a:lnL w="9525">
                      <a:solidFill>
                        <a:srgbClr val="005E6D"/>
                      </a:solidFill>
                      <a:prstDash val="solid"/>
                    </a:lnL>
                    <a:solidFill>
                      <a:srgbClr val="E5EEF0"/>
                    </a:solidFill>
                  </a:tcPr>
                </a:tc>
                <a:extLst>
                  <a:ext uri="{0D108BD9-81ED-4DB2-BD59-A6C34878D82A}">
                    <a16:rowId xmlns:a16="http://schemas.microsoft.com/office/drawing/2014/main" val="10008"/>
                  </a:ext>
                </a:extLst>
              </a:tr>
              <a:tr h="229235">
                <a:tc>
                  <a:txBody>
                    <a:bodyPr/>
                    <a:lstStyle/>
                    <a:p>
                      <a:pPr marL="57785">
                        <a:lnSpc>
                          <a:spcPct val="100000"/>
                        </a:lnSpc>
                        <a:spcBef>
                          <a:spcPts val="330"/>
                        </a:spcBef>
                      </a:pPr>
                      <a:r>
                        <a:rPr sz="900" b="1" spc="-15" dirty="0">
                          <a:solidFill>
                            <a:srgbClr val="231F20"/>
                          </a:solidFill>
                          <a:latin typeface="Arial"/>
                          <a:cs typeface="Arial"/>
                        </a:rPr>
                        <a:t>Occupational</a:t>
                      </a:r>
                      <a:endParaRPr sz="900">
                        <a:latin typeface="Arial"/>
                        <a:cs typeface="Arial"/>
                      </a:endParaRPr>
                    </a:p>
                  </a:txBody>
                  <a:tcPr marL="0" marR="0" marT="41910" marB="0">
                    <a:lnR w="19050">
                      <a:solidFill>
                        <a:srgbClr val="005E6D"/>
                      </a:solidFill>
                      <a:prstDash val="solid"/>
                    </a:lnR>
                    <a:solidFill>
                      <a:srgbClr val="FFFFFF"/>
                    </a:solidFill>
                  </a:tcPr>
                </a:tc>
                <a:tc>
                  <a:txBody>
                    <a:bodyPr/>
                    <a:lstStyle/>
                    <a:p>
                      <a:pPr marL="22225" algn="ctr">
                        <a:lnSpc>
                          <a:spcPct val="100000"/>
                        </a:lnSpc>
                        <a:spcBef>
                          <a:spcPts val="330"/>
                        </a:spcBef>
                      </a:pPr>
                      <a:r>
                        <a:rPr sz="900" b="1" dirty="0">
                          <a:solidFill>
                            <a:srgbClr val="231F20"/>
                          </a:solidFill>
                          <a:latin typeface="Arial"/>
                          <a:cs typeface="Arial"/>
                        </a:rPr>
                        <a:t>2</a:t>
                      </a:r>
                      <a:endParaRPr sz="900">
                        <a:latin typeface="Arial"/>
                        <a:cs typeface="Arial"/>
                      </a:endParaRPr>
                    </a:p>
                  </a:txBody>
                  <a:tcPr marL="0" marR="0" marT="419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30"/>
                        </a:spcBef>
                      </a:pPr>
                      <a:r>
                        <a:rPr sz="900" b="1" spc="20" dirty="0">
                          <a:solidFill>
                            <a:srgbClr val="231F20"/>
                          </a:solidFill>
                          <a:latin typeface="Arial"/>
                          <a:cs typeface="Arial"/>
                        </a:rPr>
                        <a:t>1,536</a:t>
                      </a:r>
                      <a:endParaRPr sz="900">
                        <a:latin typeface="Arial"/>
                        <a:cs typeface="Arial"/>
                      </a:endParaRPr>
                    </a:p>
                  </a:txBody>
                  <a:tcPr marL="0" marR="0" marT="41910" marB="0">
                    <a:lnL w="9525">
                      <a:solidFill>
                        <a:srgbClr val="005E6D"/>
                      </a:solidFill>
                      <a:prstDash val="solid"/>
                    </a:lnL>
                    <a:lnR w="9525">
                      <a:solidFill>
                        <a:srgbClr val="005E6D"/>
                      </a:solidFill>
                      <a:prstDash val="solid"/>
                    </a:lnR>
                    <a:solidFill>
                      <a:srgbClr val="FFFFFF"/>
                    </a:solidFill>
                  </a:tcPr>
                </a:tc>
                <a:tc>
                  <a:txBody>
                    <a:bodyPr/>
                    <a:lstStyle/>
                    <a:p>
                      <a:pPr marL="5715" algn="ctr">
                        <a:lnSpc>
                          <a:spcPct val="100000"/>
                        </a:lnSpc>
                        <a:spcBef>
                          <a:spcPts val="330"/>
                        </a:spcBef>
                      </a:pPr>
                      <a:r>
                        <a:rPr sz="900" b="1" spc="20" dirty="0">
                          <a:solidFill>
                            <a:srgbClr val="231F20"/>
                          </a:solidFill>
                          <a:latin typeface="Arial"/>
                          <a:cs typeface="Arial"/>
                        </a:rPr>
                        <a:t>1,654</a:t>
                      </a:r>
                      <a:endParaRPr sz="900">
                        <a:latin typeface="Arial"/>
                        <a:cs typeface="Arial"/>
                      </a:endParaRPr>
                    </a:p>
                  </a:txBody>
                  <a:tcPr marL="0" marR="0" marT="41910" marB="0">
                    <a:lnL w="9525">
                      <a:solidFill>
                        <a:srgbClr val="005E6D"/>
                      </a:solidFill>
                      <a:prstDash val="solid"/>
                    </a:lnL>
                    <a:solidFill>
                      <a:srgbClr val="FFFFFF"/>
                    </a:solidFill>
                  </a:tcPr>
                </a:tc>
                <a:extLst>
                  <a:ext uri="{0D108BD9-81ED-4DB2-BD59-A6C34878D82A}">
                    <a16:rowId xmlns:a16="http://schemas.microsoft.com/office/drawing/2014/main" val="10009"/>
                  </a:ext>
                </a:extLst>
              </a:tr>
              <a:tr h="229234">
                <a:tc>
                  <a:txBody>
                    <a:bodyPr/>
                    <a:lstStyle/>
                    <a:p>
                      <a:pPr marL="55880">
                        <a:lnSpc>
                          <a:spcPct val="100000"/>
                        </a:lnSpc>
                        <a:spcBef>
                          <a:spcPts val="330"/>
                        </a:spcBef>
                      </a:pPr>
                      <a:r>
                        <a:rPr sz="900" b="1" spc="-30" dirty="0">
                          <a:solidFill>
                            <a:srgbClr val="231F20"/>
                          </a:solidFill>
                          <a:latin typeface="Arial"/>
                          <a:cs typeface="Arial"/>
                        </a:rPr>
                        <a:t>Transfusion</a:t>
                      </a:r>
                      <a:endParaRPr sz="900">
                        <a:latin typeface="Arial"/>
                        <a:cs typeface="Arial"/>
                      </a:endParaRPr>
                    </a:p>
                  </a:txBody>
                  <a:tcPr marL="0" marR="0" marT="41910" marB="0">
                    <a:lnR w="19050">
                      <a:solidFill>
                        <a:srgbClr val="005E6D"/>
                      </a:solidFill>
                      <a:prstDash val="solid"/>
                    </a:lnR>
                    <a:solidFill>
                      <a:srgbClr val="E5EEF0"/>
                    </a:solidFill>
                  </a:tcPr>
                </a:tc>
                <a:tc>
                  <a:txBody>
                    <a:bodyPr/>
                    <a:lstStyle/>
                    <a:p>
                      <a:pPr marL="22225" algn="ctr">
                        <a:lnSpc>
                          <a:spcPct val="100000"/>
                        </a:lnSpc>
                        <a:spcBef>
                          <a:spcPts val="330"/>
                        </a:spcBef>
                      </a:pPr>
                      <a:r>
                        <a:rPr sz="900" b="1" dirty="0">
                          <a:solidFill>
                            <a:srgbClr val="231F20"/>
                          </a:solidFill>
                          <a:latin typeface="Arial"/>
                          <a:cs typeface="Arial"/>
                        </a:rPr>
                        <a:t>4</a:t>
                      </a:r>
                      <a:endParaRPr sz="900">
                        <a:latin typeface="Arial"/>
                        <a:cs typeface="Arial"/>
                      </a:endParaRPr>
                    </a:p>
                  </a:txBody>
                  <a:tcPr marL="0" marR="0" marT="419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30"/>
                        </a:spcBef>
                      </a:pPr>
                      <a:r>
                        <a:rPr sz="900" b="1" spc="20" dirty="0">
                          <a:solidFill>
                            <a:srgbClr val="231F20"/>
                          </a:solidFill>
                          <a:latin typeface="Arial"/>
                          <a:cs typeface="Arial"/>
                        </a:rPr>
                        <a:t>1,269</a:t>
                      </a:r>
                      <a:endParaRPr sz="900">
                        <a:latin typeface="Arial"/>
                        <a:cs typeface="Arial"/>
                      </a:endParaRPr>
                    </a:p>
                  </a:txBody>
                  <a:tcPr marL="0" marR="0" marT="41910" marB="0">
                    <a:lnL w="9525">
                      <a:solidFill>
                        <a:srgbClr val="005E6D"/>
                      </a:solidFill>
                      <a:prstDash val="solid"/>
                    </a:lnL>
                    <a:lnR w="9525">
                      <a:solidFill>
                        <a:srgbClr val="005E6D"/>
                      </a:solidFill>
                      <a:prstDash val="solid"/>
                    </a:lnR>
                    <a:solidFill>
                      <a:srgbClr val="E5EEF0"/>
                    </a:solidFill>
                  </a:tcPr>
                </a:tc>
                <a:tc>
                  <a:txBody>
                    <a:bodyPr/>
                    <a:lstStyle/>
                    <a:p>
                      <a:pPr marL="3175" algn="ctr">
                        <a:lnSpc>
                          <a:spcPct val="100000"/>
                        </a:lnSpc>
                        <a:spcBef>
                          <a:spcPts val="330"/>
                        </a:spcBef>
                      </a:pPr>
                      <a:r>
                        <a:rPr sz="900" b="1" spc="20" dirty="0">
                          <a:solidFill>
                            <a:srgbClr val="231F20"/>
                          </a:solidFill>
                          <a:latin typeface="Arial"/>
                          <a:cs typeface="Arial"/>
                        </a:rPr>
                        <a:t>1,919</a:t>
                      </a:r>
                      <a:endParaRPr sz="900" dirty="0">
                        <a:latin typeface="Arial"/>
                        <a:cs typeface="Arial"/>
                      </a:endParaRPr>
                    </a:p>
                  </a:txBody>
                  <a:tcPr marL="0" marR="0" marT="41910" marB="0">
                    <a:lnL w="9525">
                      <a:solidFill>
                        <a:srgbClr val="005E6D"/>
                      </a:solidFill>
                      <a:prstDash val="solid"/>
                    </a:lnL>
                    <a:solidFill>
                      <a:srgbClr val="E5EEF0"/>
                    </a:solidFill>
                  </a:tcPr>
                </a:tc>
                <a:extLst>
                  <a:ext uri="{0D108BD9-81ED-4DB2-BD59-A6C34878D82A}">
                    <a16:rowId xmlns:a16="http://schemas.microsoft.com/office/drawing/2014/main" val="10010"/>
                  </a:ext>
                </a:extLst>
              </a:tr>
            </a:tbl>
          </a:graphicData>
        </a:graphic>
      </p:graphicFrame>
      <p:sp>
        <p:nvSpPr>
          <p:cNvPr id="4" name="object 4"/>
          <p:cNvSpPr txBox="1"/>
          <p:nvPr/>
        </p:nvSpPr>
        <p:spPr>
          <a:xfrm>
            <a:off x="774776" y="842473"/>
            <a:ext cx="5838825" cy="482600"/>
          </a:xfrm>
          <a:prstGeom prst="rect">
            <a:avLst/>
          </a:prstGeom>
        </p:spPr>
        <p:txBody>
          <a:bodyPr vert="horz" wrap="square" lIns="0" tIns="12700" rIns="0" bIns="0" rtlCol="0">
            <a:spAutoFit/>
          </a:bodyPr>
          <a:lstStyle/>
          <a:p>
            <a:pPr marL="12700" marR="5080">
              <a:lnSpc>
                <a:spcPct val="107100"/>
              </a:lnSpc>
              <a:spcBef>
                <a:spcPts val="100"/>
              </a:spcBef>
            </a:pPr>
            <a:r>
              <a:rPr sz="1400" b="1" spc="-60" dirty="0">
                <a:solidFill>
                  <a:srgbClr val="005E6D"/>
                </a:solidFill>
                <a:latin typeface="Lucida Sans"/>
                <a:cs typeface="Lucida Sans"/>
              </a:rPr>
              <a:t>Table</a:t>
            </a:r>
            <a:r>
              <a:rPr sz="1400" b="1" spc="-140" dirty="0">
                <a:solidFill>
                  <a:srgbClr val="005E6D"/>
                </a:solidFill>
                <a:latin typeface="Lucida Sans"/>
                <a:cs typeface="Lucida Sans"/>
              </a:rPr>
              <a:t> </a:t>
            </a:r>
            <a:r>
              <a:rPr sz="1400" b="1" spc="5" dirty="0">
                <a:solidFill>
                  <a:srgbClr val="005E6D"/>
                </a:solidFill>
                <a:latin typeface="Lucida Sans"/>
                <a:cs typeface="Lucida Sans"/>
              </a:rPr>
              <a:t>2.3.</a:t>
            </a:r>
            <a:r>
              <a:rPr sz="1400" b="1" spc="-55" dirty="0">
                <a:solidFill>
                  <a:srgbClr val="005E6D"/>
                </a:solidFill>
                <a:latin typeface="Lucida Sans"/>
                <a:cs typeface="Lucida Sans"/>
              </a:rPr>
              <a:t> </a:t>
            </a:r>
            <a:r>
              <a:rPr sz="1400" b="1" spc="-5" dirty="0">
                <a:solidFill>
                  <a:srgbClr val="8C2689"/>
                </a:solidFill>
                <a:latin typeface="Lucida Sans"/>
                <a:cs typeface="Lucida Sans"/>
              </a:rPr>
              <a:t>Reported</a:t>
            </a:r>
            <a:r>
              <a:rPr sz="1400" b="1" spc="-110" dirty="0">
                <a:solidFill>
                  <a:srgbClr val="8C2689"/>
                </a:solidFill>
                <a:latin typeface="Lucida Sans"/>
                <a:cs typeface="Lucida Sans"/>
              </a:rPr>
              <a:t> </a:t>
            </a:r>
            <a:r>
              <a:rPr sz="1400" b="1" spc="-45" dirty="0">
                <a:solidFill>
                  <a:srgbClr val="8C2689"/>
                </a:solidFill>
                <a:latin typeface="Lucida Sans"/>
                <a:cs typeface="Lucida Sans"/>
              </a:rPr>
              <a:t>risk</a:t>
            </a:r>
            <a:r>
              <a:rPr sz="1400" b="1" spc="-75" dirty="0">
                <a:solidFill>
                  <a:srgbClr val="8C2689"/>
                </a:solidFill>
                <a:latin typeface="Lucida Sans"/>
                <a:cs typeface="Lucida Sans"/>
              </a:rPr>
              <a:t> </a:t>
            </a:r>
            <a:r>
              <a:rPr sz="1400" b="1" spc="-35" dirty="0">
                <a:solidFill>
                  <a:srgbClr val="8C2689"/>
                </a:solidFill>
                <a:latin typeface="Lucida Sans"/>
                <a:cs typeface="Lucida Sans"/>
              </a:rPr>
              <a:t>behaviors</a:t>
            </a:r>
            <a:r>
              <a:rPr sz="1400" b="1" spc="-60" dirty="0">
                <a:solidFill>
                  <a:srgbClr val="8C2689"/>
                </a:solidFill>
                <a:latin typeface="Lucida Sans"/>
                <a:cs typeface="Lucida Sans"/>
              </a:rPr>
              <a:t> </a:t>
            </a:r>
            <a:r>
              <a:rPr sz="1400" b="1" spc="-15" dirty="0">
                <a:solidFill>
                  <a:srgbClr val="8C2689"/>
                </a:solidFill>
                <a:latin typeface="Lucida Sans"/>
                <a:cs typeface="Lucida Sans"/>
              </a:rPr>
              <a:t>or</a:t>
            </a:r>
            <a:r>
              <a:rPr sz="1400" b="1" spc="-114" dirty="0">
                <a:solidFill>
                  <a:srgbClr val="8C2689"/>
                </a:solidFill>
                <a:latin typeface="Lucida Sans"/>
                <a:cs typeface="Lucida Sans"/>
              </a:rPr>
              <a:t> </a:t>
            </a:r>
            <a:r>
              <a:rPr sz="1400" b="1" spc="-75" dirty="0">
                <a:solidFill>
                  <a:srgbClr val="8C2689"/>
                </a:solidFill>
                <a:latin typeface="Lucida Sans"/>
                <a:cs typeface="Lucida Sans"/>
              </a:rPr>
              <a:t>exposures*†</a:t>
            </a:r>
            <a:r>
              <a:rPr sz="1400" b="1" spc="-65" dirty="0">
                <a:solidFill>
                  <a:srgbClr val="8C2689"/>
                </a:solidFill>
                <a:latin typeface="Lucida Sans"/>
                <a:cs typeface="Lucida Sans"/>
              </a:rPr>
              <a:t> </a:t>
            </a:r>
            <a:r>
              <a:rPr sz="1400" b="1" spc="-35" dirty="0">
                <a:solidFill>
                  <a:srgbClr val="8C2689"/>
                </a:solidFill>
                <a:latin typeface="Lucida Sans"/>
                <a:cs typeface="Lucida Sans"/>
              </a:rPr>
              <a:t>among</a:t>
            </a:r>
            <a:r>
              <a:rPr sz="1400" b="1" spc="-125" dirty="0">
                <a:solidFill>
                  <a:srgbClr val="8C2689"/>
                </a:solidFill>
                <a:latin typeface="Lucida Sans"/>
                <a:cs typeface="Lucida Sans"/>
              </a:rPr>
              <a:t> </a:t>
            </a:r>
            <a:r>
              <a:rPr sz="1400" b="1" dirty="0">
                <a:solidFill>
                  <a:srgbClr val="8C2689"/>
                </a:solidFill>
                <a:latin typeface="Lucida Sans"/>
                <a:cs typeface="Lucida Sans"/>
              </a:rPr>
              <a:t>reported  </a:t>
            </a:r>
            <a:r>
              <a:rPr sz="1400" b="1" spc="-30" dirty="0">
                <a:solidFill>
                  <a:srgbClr val="8C2689"/>
                </a:solidFill>
                <a:latin typeface="Lucida Sans"/>
                <a:cs typeface="Lucida Sans"/>
              </a:rPr>
              <a:t>cases</a:t>
            </a:r>
            <a:r>
              <a:rPr sz="1400" b="1" spc="-90" dirty="0">
                <a:solidFill>
                  <a:srgbClr val="8C2689"/>
                </a:solidFill>
                <a:latin typeface="Lucida Sans"/>
                <a:cs typeface="Lucida Sans"/>
              </a:rPr>
              <a:t> </a:t>
            </a:r>
            <a:r>
              <a:rPr sz="1400" b="1" spc="-15" dirty="0">
                <a:solidFill>
                  <a:srgbClr val="8C2689"/>
                </a:solidFill>
                <a:latin typeface="Lucida Sans"/>
                <a:cs typeface="Lucida Sans"/>
              </a:rPr>
              <a:t>of</a:t>
            </a:r>
            <a:r>
              <a:rPr sz="1400" b="1" spc="-130" dirty="0">
                <a:solidFill>
                  <a:srgbClr val="8C2689"/>
                </a:solidFill>
                <a:latin typeface="Lucida Sans"/>
                <a:cs typeface="Lucida Sans"/>
              </a:rPr>
              <a:t> </a:t>
            </a:r>
            <a:r>
              <a:rPr sz="1400" b="1" dirty="0">
                <a:solidFill>
                  <a:srgbClr val="8C2689"/>
                </a:solidFill>
                <a:latin typeface="Lucida Sans"/>
                <a:cs typeface="Lucida Sans"/>
              </a:rPr>
              <a:t>acute</a:t>
            </a:r>
            <a:r>
              <a:rPr sz="1400" b="1" spc="-95"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35" dirty="0">
                <a:solidFill>
                  <a:srgbClr val="8C2689"/>
                </a:solidFill>
                <a:latin typeface="Lucida Sans"/>
                <a:cs typeface="Lucida Sans"/>
              </a:rPr>
              <a:t> </a:t>
            </a:r>
            <a:r>
              <a:rPr sz="1400" b="1" dirty="0">
                <a:solidFill>
                  <a:srgbClr val="8C2689"/>
                </a:solidFill>
                <a:latin typeface="Lucida Sans"/>
                <a:cs typeface="Lucida Sans"/>
              </a:rPr>
              <a:t>B</a:t>
            </a:r>
            <a:r>
              <a:rPr sz="1400" b="1" spc="-40" dirty="0">
                <a:solidFill>
                  <a:srgbClr val="8C2689"/>
                </a:solidFill>
                <a:latin typeface="Lucida Sans"/>
                <a:cs typeface="Lucida Sans"/>
              </a:rPr>
              <a:t> </a:t>
            </a:r>
            <a:r>
              <a:rPr sz="1400" b="1" spc="-35" dirty="0">
                <a:solidFill>
                  <a:srgbClr val="8C2689"/>
                </a:solidFill>
                <a:latin typeface="Lucida Sans"/>
                <a:cs typeface="Lucida Sans"/>
              </a:rPr>
              <a:t>virus</a:t>
            </a:r>
            <a:r>
              <a:rPr sz="1400" b="1" spc="-105" dirty="0">
                <a:solidFill>
                  <a:srgbClr val="8C2689"/>
                </a:solidFill>
                <a:latin typeface="Lucida Sans"/>
                <a:cs typeface="Lucida Sans"/>
              </a:rPr>
              <a:t> </a:t>
            </a:r>
            <a:r>
              <a:rPr sz="1400" b="1" spc="-15" dirty="0">
                <a:solidFill>
                  <a:srgbClr val="8C2689"/>
                </a:solidFill>
                <a:latin typeface="Lucida Sans"/>
                <a:cs typeface="Lucida Sans"/>
              </a:rPr>
              <a:t>infection</a:t>
            </a:r>
            <a:r>
              <a:rPr sz="1400" b="1" spc="-130" dirty="0">
                <a:solidFill>
                  <a:srgbClr val="8C2689"/>
                </a:solidFill>
                <a:latin typeface="Lucida Sans"/>
                <a:cs typeface="Lucida Sans"/>
              </a:rPr>
              <a:t> </a:t>
            </a:r>
            <a:r>
              <a:rPr sz="1400" b="1" dirty="0">
                <a:solidFill>
                  <a:srgbClr val="8C2689"/>
                </a:solidFill>
                <a:latin typeface="Lucida Sans"/>
                <a:cs typeface="Lucida Sans"/>
              </a:rPr>
              <a:t>—</a:t>
            </a:r>
            <a:r>
              <a:rPr sz="1400" b="1" spc="-160" dirty="0">
                <a:solidFill>
                  <a:srgbClr val="8C2689"/>
                </a:solidFill>
                <a:latin typeface="Lucida Sans"/>
                <a:cs typeface="Lucida Sans"/>
              </a:rPr>
              <a:t> </a:t>
            </a:r>
            <a:r>
              <a:rPr sz="1400" b="1" spc="-10" dirty="0">
                <a:solidFill>
                  <a:srgbClr val="8C2689"/>
                </a:solidFill>
                <a:latin typeface="Lucida Sans"/>
                <a:cs typeface="Lucida Sans"/>
              </a:rPr>
              <a:t>United</a:t>
            </a:r>
            <a:r>
              <a:rPr sz="1400" b="1" spc="-130" dirty="0">
                <a:solidFill>
                  <a:srgbClr val="8C2689"/>
                </a:solidFill>
                <a:latin typeface="Lucida Sans"/>
                <a:cs typeface="Lucida Sans"/>
              </a:rPr>
              <a:t> </a:t>
            </a:r>
            <a:r>
              <a:rPr sz="1400" b="1" spc="25" dirty="0">
                <a:solidFill>
                  <a:srgbClr val="8C2689"/>
                </a:solidFill>
                <a:latin typeface="Lucida Sans"/>
                <a:cs typeface="Lucida Sans"/>
              </a:rPr>
              <a:t>States,</a:t>
            </a:r>
            <a:r>
              <a:rPr sz="1400" b="1" spc="-75" dirty="0">
                <a:solidFill>
                  <a:srgbClr val="8C2689"/>
                </a:solidFill>
                <a:latin typeface="Lucida Sans"/>
                <a:cs typeface="Lucida Sans"/>
              </a:rPr>
              <a:t> </a:t>
            </a:r>
            <a:r>
              <a:rPr sz="1400" b="1" spc="-25" dirty="0">
                <a:solidFill>
                  <a:srgbClr val="8C2689"/>
                </a:solidFill>
                <a:latin typeface="Lucida Sans"/>
                <a:cs typeface="Lucida Sans"/>
              </a:rPr>
              <a:t>2019</a:t>
            </a:r>
            <a:endParaRPr sz="1400">
              <a:latin typeface="Lucida Sans"/>
              <a:cs typeface="Lucida Sans"/>
            </a:endParaRPr>
          </a:p>
        </p:txBody>
      </p:sp>
      <p:sp>
        <p:nvSpPr>
          <p:cNvPr id="5" name="object 5"/>
          <p:cNvSpPr txBox="1"/>
          <p:nvPr/>
        </p:nvSpPr>
        <p:spPr>
          <a:xfrm>
            <a:off x="5002400" y="1395000"/>
            <a:ext cx="2110105" cy="2687955"/>
          </a:xfrm>
          <a:prstGeom prst="rect">
            <a:avLst/>
          </a:prstGeom>
        </p:spPr>
        <p:txBody>
          <a:bodyPr vert="horz" wrap="square" lIns="0" tIns="12700" rIns="0" bIns="0" rtlCol="0">
            <a:spAutoFit/>
          </a:bodyPr>
          <a:lstStyle/>
          <a:p>
            <a:pPr marL="12700" marR="428625">
              <a:lnSpc>
                <a:spcPct val="107100"/>
              </a:lnSpc>
              <a:spcBef>
                <a:spcPts val="100"/>
              </a:spcBef>
            </a:pPr>
            <a:r>
              <a:rPr sz="700" spc="-35" dirty="0">
                <a:solidFill>
                  <a:srgbClr val="231F20"/>
                </a:solidFill>
                <a:latin typeface="Century Gothic"/>
                <a:cs typeface="Century Gothic"/>
              </a:rPr>
              <a:t>Source: </a:t>
            </a:r>
            <a:r>
              <a:rPr sz="700" spc="-50" dirty="0">
                <a:solidFill>
                  <a:srgbClr val="231F20"/>
                </a:solidFill>
                <a:latin typeface="Century Gothic"/>
                <a:cs typeface="Century Gothic"/>
              </a:rPr>
              <a:t>CDC,Nationally </a:t>
            </a:r>
            <a:r>
              <a:rPr sz="700" spc="-30" dirty="0">
                <a:solidFill>
                  <a:srgbClr val="231F20"/>
                </a:solidFill>
                <a:latin typeface="Century Gothic"/>
                <a:cs typeface="Century Gothic"/>
              </a:rPr>
              <a:t>Notifiable </a:t>
            </a:r>
            <a:r>
              <a:rPr sz="700" spc="-2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5" dirty="0">
                <a:solidFill>
                  <a:srgbClr val="231F20"/>
                </a:solidFill>
                <a:latin typeface="Century Gothic"/>
                <a:cs typeface="Century Gothic"/>
              </a:rPr>
              <a:t> </a:t>
            </a:r>
            <a:r>
              <a:rPr sz="700" spc="-15" dirty="0">
                <a:solidFill>
                  <a:srgbClr val="231F20"/>
                </a:solidFill>
                <a:latin typeface="Century Gothic"/>
                <a:cs typeface="Century Gothic"/>
              </a:rPr>
              <a:t>System.</a:t>
            </a:r>
            <a:endParaRPr sz="700">
              <a:latin typeface="Century Gothic"/>
              <a:cs typeface="Century Gothic"/>
            </a:endParaRPr>
          </a:p>
          <a:p>
            <a:pPr marL="12700" marR="141605" indent="-635">
              <a:lnSpc>
                <a:spcPct val="106900"/>
              </a:lnSpc>
              <a:spcBef>
                <a:spcPts val="505"/>
              </a:spcBef>
            </a:pPr>
            <a:r>
              <a:rPr sz="700" spc="-5" dirty="0">
                <a:solidFill>
                  <a:srgbClr val="231F20"/>
                </a:solidFill>
                <a:latin typeface="Century Gothic"/>
                <a:cs typeface="Century Gothic"/>
              </a:rPr>
              <a:t>* </a:t>
            </a:r>
            <a:r>
              <a:rPr sz="700" spc="-25" dirty="0">
                <a:solidFill>
                  <a:srgbClr val="231F20"/>
                </a:solidFill>
                <a:latin typeface="Century Gothic"/>
                <a:cs typeface="Century Gothic"/>
              </a:rPr>
              <a:t>Casereports </a:t>
            </a:r>
            <a:r>
              <a:rPr sz="700" spc="-20" dirty="0">
                <a:solidFill>
                  <a:srgbClr val="231F20"/>
                </a:solidFill>
                <a:latin typeface="Century Gothic"/>
                <a:cs typeface="Century Gothic"/>
              </a:rPr>
              <a:t>with </a:t>
            </a:r>
            <a:r>
              <a:rPr sz="700" spc="-25" dirty="0">
                <a:solidFill>
                  <a:srgbClr val="231F20"/>
                </a:solidFill>
                <a:latin typeface="Century Gothic"/>
                <a:cs typeface="Century Gothic"/>
              </a:rPr>
              <a:t>at </a:t>
            </a:r>
            <a:r>
              <a:rPr sz="700" spc="-20" dirty="0">
                <a:solidFill>
                  <a:srgbClr val="231F20"/>
                </a:solidFill>
                <a:latin typeface="Century Gothic"/>
                <a:cs typeface="Century Gothic"/>
              </a:rPr>
              <a:t>least </a:t>
            </a:r>
            <a:r>
              <a:rPr sz="700" spc="-45" dirty="0">
                <a:solidFill>
                  <a:srgbClr val="231F20"/>
                </a:solidFill>
                <a:latin typeface="Century Gothic"/>
                <a:cs typeface="Century Gothic"/>
              </a:rPr>
              <a:t>one </a:t>
            </a:r>
            <a:r>
              <a:rPr sz="700" spc="-15" dirty="0">
                <a:solidFill>
                  <a:srgbClr val="231F20"/>
                </a:solidFill>
                <a:latin typeface="Century Gothic"/>
                <a:cs typeface="Century Gothic"/>
              </a:rPr>
              <a:t>of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following  </a:t>
            </a:r>
            <a:r>
              <a:rPr sz="700" spc="10" dirty="0">
                <a:solidFill>
                  <a:srgbClr val="231F20"/>
                </a:solidFill>
                <a:latin typeface="Century Gothic"/>
                <a:cs typeface="Century Gothic"/>
              </a:rPr>
              <a:t>risk </a:t>
            </a:r>
            <a:r>
              <a:rPr sz="700" spc="-30" dirty="0">
                <a:solidFill>
                  <a:srgbClr val="231F20"/>
                </a:solidFill>
                <a:latin typeface="Century Gothic"/>
                <a:cs typeface="Century Gothic"/>
              </a:rPr>
              <a:t>behaviors/exposures reported </a:t>
            </a:r>
            <a:r>
              <a:rPr sz="700" spc="-5" dirty="0">
                <a:solidFill>
                  <a:srgbClr val="231F20"/>
                </a:solidFill>
                <a:latin typeface="Century Gothic"/>
                <a:cs typeface="Century Gothic"/>
              </a:rPr>
              <a:t>6 </a:t>
            </a:r>
            <a:r>
              <a:rPr sz="700" spc="-35" dirty="0">
                <a:solidFill>
                  <a:srgbClr val="231F20"/>
                </a:solidFill>
                <a:latin typeface="Century Gothic"/>
                <a:cs typeface="Century Gothic"/>
              </a:rPr>
              <a:t>weeks </a:t>
            </a:r>
            <a:r>
              <a:rPr sz="700" spc="-20" dirty="0">
                <a:solidFill>
                  <a:srgbClr val="231F20"/>
                </a:solidFill>
                <a:latin typeface="Century Gothic"/>
                <a:cs typeface="Century Gothic"/>
              </a:rPr>
              <a:t>to </a:t>
            </a:r>
            <a:r>
              <a:rPr sz="700" spc="-5" dirty="0">
                <a:solidFill>
                  <a:srgbClr val="231F20"/>
                </a:solidFill>
                <a:latin typeface="Century Gothic"/>
                <a:cs typeface="Century Gothic"/>
              </a:rPr>
              <a:t>6  </a:t>
            </a:r>
            <a:r>
              <a:rPr sz="700" spc="-20" dirty="0">
                <a:solidFill>
                  <a:srgbClr val="231F20"/>
                </a:solidFill>
                <a:latin typeface="Century Gothic"/>
                <a:cs typeface="Century Gothic"/>
              </a:rPr>
              <a:t>months </a:t>
            </a:r>
            <a:r>
              <a:rPr sz="700" spc="-5" dirty="0">
                <a:solidFill>
                  <a:srgbClr val="231F20"/>
                </a:solidFill>
                <a:latin typeface="Century Gothic"/>
                <a:cs typeface="Century Gothic"/>
              </a:rPr>
              <a:t>prior </a:t>
            </a:r>
            <a:r>
              <a:rPr sz="700" spc="-20" dirty="0">
                <a:solidFill>
                  <a:srgbClr val="231F20"/>
                </a:solidFill>
                <a:latin typeface="Century Gothic"/>
                <a:cs typeface="Century Gothic"/>
              </a:rPr>
              <a:t>to </a:t>
            </a:r>
            <a:r>
              <a:rPr sz="700" spc="-25" dirty="0">
                <a:solidFill>
                  <a:srgbClr val="231F20"/>
                </a:solidFill>
                <a:latin typeface="Century Gothic"/>
                <a:cs typeface="Century Gothic"/>
              </a:rPr>
              <a:t>symptom onset </a:t>
            </a:r>
            <a:r>
              <a:rPr sz="700" spc="-5" dirty="0">
                <a:solidFill>
                  <a:srgbClr val="231F20"/>
                </a:solidFill>
                <a:latin typeface="Century Gothic"/>
                <a:cs typeface="Century Gothic"/>
              </a:rPr>
              <a:t>or </a:t>
            </a:r>
            <a:r>
              <a:rPr sz="700" spc="-60" dirty="0">
                <a:solidFill>
                  <a:srgbClr val="231F20"/>
                </a:solidFill>
                <a:latin typeface="Century Gothic"/>
                <a:cs typeface="Century Gothic"/>
              </a:rPr>
              <a:t>documented  </a:t>
            </a:r>
            <a:r>
              <a:rPr sz="700" spc="-30" dirty="0">
                <a:solidFill>
                  <a:srgbClr val="231F20"/>
                </a:solidFill>
                <a:latin typeface="Century Gothic"/>
                <a:cs typeface="Century Gothic"/>
              </a:rPr>
              <a:t>seroconversion </a:t>
            </a:r>
            <a:r>
              <a:rPr sz="700" spc="5" dirty="0">
                <a:solidFill>
                  <a:srgbClr val="231F20"/>
                </a:solidFill>
                <a:latin typeface="Century Gothic"/>
                <a:cs typeface="Century Gothic"/>
              </a:rPr>
              <a:t>if </a:t>
            </a:r>
            <a:r>
              <a:rPr sz="700" spc="-40" dirty="0">
                <a:solidFill>
                  <a:srgbClr val="231F20"/>
                </a:solidFill>
                <a:latin typeface="Century Gothic"/>
                <a:cs typeface="Century Gothic"/>
              </a:rPr>
              <a:t>asymptomatic: </a:t>
            </a:r>
            <a:r>
              <a:rPr sz="700" spc="-20" dirty="0">
                <a:solidFill>
                  <a:srgbClr val="231F20"/>
                </a:solidFill>
                <a:latin typeface="Century Gothic"/>
                <a:cs typeface="Century Gothic"/>
              </a:rPr>
              <a:t>1) </a:t>
            </a:r>
            <a:r>
              <a:rPr sz="700" spc="-30" dirty="0">
                <a:solidFill>
                  <a:srgbClr val="231F20"/>
                </a:solidFill>
                <a:latin typeface="Century Gothic"/>
                <a:cs typeface="Century Gothic"/>
              </a:rPr>
              <a:t>injection </a:t>
            </a:r>
            <a:r>
              <a:rPr sz="700" spc="-25" dirty="0">
                <a:solidFill>
                  <a:srgbClr val="231F20"/>
                </a:solidFill>
                <a:latin typeface="Century Gothic"/>
                <a:cs typeface="Century Gothic"/>
              </a:rPr>
              <a:t>drug  use; </a:t>
            </a:r>
            <a:r>
              <a:rPr sz="700" spc="-20" dirty="0">
                <a:solidFill>
                  <a:srgbClr val="231F20"/>
                </a:solidFill>
                <a:latin typeface="Century Gothic"/>
                <a:cs typeface="Century Gothic"/>
              </a:rPr>
              <a:t>2) </a:t>
            </a:r>
            <a:r>
              <a:rPr sz="700" spc="-30" dirty="0">
                <a:solidFill>
                  <a:srgbClr val="231F20"/>
                </a:solidFill>
                <a:latin typeface="Century Gothic"/>
                <a:cs typeface="Century Gothic"/>
              </a:rPr>
              <a:t>multiple </a:t>
            </a:r>
            <a:r>
              <a:rPr sz="700" spc="-25" dirty="0">
                <a:solidFill>
                  <a:srgbClr val="231F20"/>
                </a:solidFill>
                <a:latin typeface="Century Gothic"/>
                <a:cs typeface="Century Gothic"/>
              </a:rPr>
              <a:t>sexual </a:t>
            </a:r>
            <a:r>
              <a:rPr sz="700" spc="-20" dirty="0">
                <a:solidFill>
                  <a:srgbClr val="231F20"/>
                </a:solidFill>
                <a:latin typeface="Century Gothic"/>
                <a:cs typeface="Century Gothic"/>
              </a:rPr>
              <a:t>partners; 3) </a:t>
            </a:r>
            <a:r>
              <a:rPr sz="700" spc="-45" dirty="0">
                <a:solidFill>
                  <a:srgbClr val="231F20"/>
                </a:solidFill>
                <a:latin typeface="Century Gothic"/>
                <a:cs typeface="Century Gothic"/>
              </a:rPr>
              <a:t>underwent  </a:t>
            </a:r>
            <a:r>
              <a:rPr sz="700" spc="-15" dirty="0">
                <a:solidFill>
                  <a:srgbClr val="231F20"/>
                </a:solidFill>
                <a:latin typeface="Century Gothic"/>
                <a:cs typeface="Century Gothic"/>
              </a:rPr>
              <a:t>surgery; </a:t>
            </a:r>
            <a:r>
              <a:rPr sz="700" spc="-20" dirty="0">
                <a:solidFill>
                  <a:srgbClr val="231F20"/>
                </a:solidFill>
                <a:latin typeface="Century Gothic"/>
                <a:cs typeface="Century Gothic"/>
              </a:rPr>
              <a:t>4) </a:t>
            </a:r>
            <a:r>
              <a:rPr sz="700" spc="-40" dirty="0">
                <a:solidFill>
                  <a:srgbClr val="231F20"/>
                </a:solidFill>
                <a:latin typeface="Century Gothic"/>
                <a:cs typeface="Century Gothic"/>
              </a:rPr>
              <a:t>men </a:t>
            </a:r>
            <a:r>
              <a:rPr sz="700" spc="-35" dirty="0">
                <a:solidFill>
                  <a:srgbClr val="231F20"/>
                </a:solidFill>
                <a:latin typeface="Century Gothic"/>
                <a:cs typeface="Century Gothic"/>
              </a:rPr>
              <a:t>who </a:t>
            </a:r>
            <a:r>
              <a:rPr sz="700" spc="-60" dirty="0">
                <a:solidFill>
                  <a:srgbClr val="231F20"/>
                </a:solidFill>
                <a:latin typeface="Century Gothic"/>
                <a:cs typeface="Century Gothic"/>
              </a:rPr>
              <a:t>have </a:t>
            </a:r>
            <a:r>
              <a:rPr sz="700" spc="-10" dirty="0">
                <a:solidFill>
                  <a:srgbClr val="231F20"/>
                </a:solidFill>
                <a:latin typeface="Century Gothic"/>
                <a:cs typeface="Century Gothic"/>
              </a:rPr>
              <a:t>sex</a:t>
            </a:r>
            <a:r>
              <a:rPr sz="700" spc="-140" dirty="0">
                <a:solidFill>
                  <a:srgbClr val="231F20"/>
                </a:solidFill>
                <a:latin typeface="Century Gothic"/>
                <a:cs typeface="Century Gothic"/>
              </a:rPr>
              <a:t> </a:t>
            </a:r>
            <a:r>
              <a:rPr sz="700" spc="-20" dirty="0">
                <a:solidFill>
                  <a:srgbClr val="231F20"/>
                </a:solidFill>
                <a:latin typeface="Century Gothic"/>
                <a:cs typeface="Century Gothic"/>
              </a:rPr>
              <a:t>with </a:t>
            </a:r>
            <a:r>
              <a:rPr sz="700" spc="-35" dirty="0">
                <a:solidFill>
                  <a:srgbClr val="231F20"/>
                </a:solidFill>
                <a:latin typeface="Century Gothic"/>
                <a:cs typeface="Century Gothic"/>
              </a:rPr>
              <a:t>men; </a:t>
            </a:r>
            <a:r>
              <a:rPr sz="700" spc="-15" dirty="0">
                <a:solidFill>
                  <a:srgbClr val="231F20"/>
                </a:solidFill>
                <a:latin typeface="Century Gothic"/>
                <a:cs typeface="Century Gothic"/>
              </a:rPr>
              <a:t>5)sexual</a:t>
            </a:r>
            <a:endParaRPr sz="700">
              <a:latin typeface="Century Gothic"/>
              <a:cs typeface="Century Gothic"/>
            </a:endParaRPr>
          </a:p>
          <a:p>
            <a:pPr marL="12700">
              <a:lnSpc>
                <a:spcPct val="100000"/>
              </a:lnSpc>
              <a:spcBef>
                <a:spcPts val="170"/>
              </a:spcBef>
            </a:pPr>
            <a:r>
              <a:rPr sz="700" spc="-55" dirty="0">
                <a:solidFill>
                  <a:srgbClr val="231F20"/>
                </a:solidFill>
                <a:latin typeface="Century Gothic"/>
                <a:cs typeface="Century Gothic"/>
              </a:rPr>
              <a:t>contact </a:t>
            </a:r>
            <a:r>
              <a:rPr sz="700" spc="-20" dirty="0">
                <a:solidFill>
                  <a:srgbClr val="231F20"/>
                </a:solidFill>
                <a:latin typeface="Century Gothic"/>
                <a:cs typeface="Century Gothic"/>
              </a:rPr>
              <a:t>with </a:t>
            </a:r>
            <a:r>
              <a:rPr sz="700" spc="-45" dirty="0">
                <a:solidFill>
                  <a:srgbClr val="231F20"/>
                </a:solidFill>
                <a:latin typeface="Century Gothic"/>
                <a:cs typeface="Century Gothic"/>
              </a:rPr>
              <a:t>suspected/confirmed </a:t>
            </a:r>
            <a:r>
              <a:rPr sz="700" spc="-30" dirty="0">
                <a:solidFill>
                  <a:srgbClr val="231F20"/>
                </a:solidFill>
                <a:latin typeface="Century Gothic"/>
                <a:cs typeface="Century Gothic"/>
              </a:rPr>
              <a:t>hepatitis </a:t>
            </a:r>
            <a:r>
              <a:rPr sz="700" spc="-5" dirty="0">
                <a:solidFill>
                  <a:srgbClr val="231F20"/>
                </a:solidFill>
                <a:latin typeface="Century Gothic"/>
                <a:cs typeface="Century Gothic"/>
              </a:rPr>
              <a:t>B</a:t>
            </a:r>
            <a:r>
              <a:rPr sz="700" spc="30" dirty="0">
                <a:solidFill>
                  <a:srgbClr val="231F20"/>
                </a:solidFill>
                <a:latin typeface="Century Gothic"/>
                <a:cs typeface="Century Gothic"/>
              </a:rPr>
              <a:t> </a:t>
            </a:r>
            <a:r>
              <a:rPr sz="700" spc="-50" dirty="0">
                <a:solidFill>
                  <a:srgbClr val="231F20"/>
                </a:solidFill>
                <a:latin typeface="Century Gothic"/>
                <a:cs typeface="Century Gothic"/>
              </a:rPr>
              <a:t>case;</a:t>
            </a:r>
            <a:endParaRPr sz="700">
              <a:latin typeface="Century Gothic"/>
              <a:cs typeface="Century Gothic"/>
            </a:endParaRPr>
          </a:p>
          <a:p>
            <a:pPr marL="12700">
              <a:lnSpc>
                <a:spcPct val="100000"/>
              </a:lnSpc>
            </a:pPr>
            <a:r>
              <a:rPr sz="700" spc="-20" dirty="0">
                <a:solidFill>
                  <a:srgbClr val="231F20"/>
                </a:solidFill>
                <a:latin typeface="Century Gothic"/>
                <a:cs typeface="Century Gothic"/>
              </a:rPr>
              <a:t>6) </a:t>
            </a:r>
            <a:r>
              <a:rPr sz="700" spc="-30" dirty="0">
                <a:solidFill>
                  <a:srgbClr val="231F20"/>
                </a:solidFill>
                <a:latin typeface="Century Gothic"/>
                <a:cs typeface="Century Gothic"/>
              </a:rPr>
              <a:t>sustained </a:t>
            </a:r>
            <a:r>
              <a:rPr sz="700" spc="-50" dirty="0">
                <a:solidFill>
                  <a:srgbClr val="231F20"/>
                </a:solidFill>
                <a:latin typeface="Century Gothic"/>
                <a:cs typeface="Century Gothic"/>
              </a:rPr>
              <a:t>apercutaneous </a:t>
            </a:r>
            <a:r>
              <a:rPr sz="700" spc="-10" dirty="0">
                <a:solidFill>
                  <a:srgbClr val="231F20"/>
                </a:solidFill>
                <a:latin typeface="Century Gothic"/>
                <a:cs typeface="Century Gothic"/>
              </a:rPr>
              <a:t>injury; </a:t>
            </a:r>
            <a:r>
              <a:rPr sz="700" spc="-20" dirty="0">
                <a:solidFill>
                  <a:srgbClr val="231F20"/>
                </a:solidFill>
                <a:latin typeface="Century Gothic"/>
                <a:cs typeface="Century Gothic"/>
              </a:rPr>
              <a:t>7)</a:t>
            </a:r>
            <a:r>
              <a:rPr sz="700" spc="-45" dirty="0">
                <a:solidFill>
                  <a:srgbClr val="231F20"/>
                </a:solidFill>
                <a:latin typeface="Century Gothic"/>
                <a:cs typeface="Century Gothic"/>
              </a:rPr>
              <a:t> </a:t>
            </a:r>
            <a:r>
              <a:rPr sz="700" spc="-40" dirty="0">
                <a:solidFill>
                  <a:srgbClr val="231F20"/>
                </a:solidFill>
                <a:latin typeface="Century Gothic"/>
                <a:cs typeface="Century Gothic"/>
              </a:rPr>
              <a:t>household</a:t>
            </a:r>
            <a:endParaRPr sz="700">
              <a:latin typeface="Century Gothic"/>
              <a:cs typeface="Century Gothic"/>
            </a:endParaRPr>
          </a:p>
          <a:p>
            <a:pPr marL="12700">
              <a:lnSpc>
                <a:spcPct val="100000"/>
              </a:lnSpc>
              <a:spcBef>
                <a:spcPts val="45"/>
              </a:spcBef>
            </a:pPr>
            <a:r>
              <a:rPr sz="700" spc="-55" dirty="0">
                <a:solidFill>
                  <a:srgbClr val="231F20"/>
                </a:solidFill>
                <a:latin typeface="Century Gothic"/>
                <a:cs typeface="Century Gothic"/>
              </a:rPr>
              <a:t>contact </a:t>
            </a:r>
            <a:r>
              <a:rPr sz="700" spc="-20" dirty="0">
                <a:solidFill>
                  <a:srgbClr val="231F20"/>
                </a:solidFill>
                <a:latin typeface="Century Gothic"/>
                <a:cs typeface="Century Gothic"/>
              </a:rPr>
              <a:t>with </a:t>
            </a:r>
            <a:r>
              <a:rPr sz="700" spc="-45" dirty="0">
                <a:solidFill>
                  <a:srgbClr val="231F20"/>
                </a:solidFill>
                <a:latin typeface="Century Gothic"/>
                <a:cs typeface="Century Gothic"/>
              </a:rPr>
              <a:t>suspected/confirmed </a:t>
            </a:r>
            <a:r>
              <a:rPr sz="700" spc="-30" dirty="0">
                <a:solidFill>
                  <a:srgbClr val="231F20"/>
                </a:solidFill>
                <a:latin typeface="Century Gothic"/>
                <a:cs typeface="Century Gothic"/>
              </a:rPr>
              <a:t>hepatitis </a:t>
            </a:r>
            <a:r>
              <a:rPr sz="700" spc="-5" dirty="0">
                <a:solidFill>
                  <a:srgbClr val="231F20"/>
                </a:solidFill>
                <a:latin typeface="Century Gothic"/>
                <a:cs typeface="Century Gothic"/>
              </a:rPr>
              <a:t>B</a:t>
            </a:r>
            <a:r>
              <a:rPr sz="700" spc="30" dirty="0">
                <a:solidFill>
                  <a:srgbClr val="231F20"/>
                </a:solidFill>
                <a:latin typeface="Century Gothic"/>
                <a:cs typeface="Century Gothic"/>
              </a:rPr>
              <a:t> </a:t>
            </a:r>
            <a:r>
              <a:rPr sz="700" spc="-50" dirty="0">
                <a:solidFill>
                  <a:srgbClr val="231F20"/>
                </a:solidFill>
                <a:latin typeface="Century Gothic"/>
                <a:cs typeface="Century Gothic"/>
              </a:rPr>
              <a:t>case;</a:t>
            </a:r>
            <a:endParaRPr sz="700">
              <a:latin typeface="Century Gothic"/>
              <a:cs typeface="Century Gothic"/>
            </a:endParaRPr>
          </a:p>
          <a:p>
            <a:pPr marL="12700">
              <a:lnSpc>
                <a:spcPts val="835"/>
              </a:lnSpc>
              <a:spcBef>
                <a:spcPts val="180"/>
              </a:spcBef>
            </a:pPr>
            <a:r>
              <a:rPr sz="700" spc="-20" dirty="0">
                <a:solidFill>
                  <a:srgbClr val="231F20"/>
                </a:solidFill>
                <a:latin typeface="Century Gothic"/>
                <a:cs typeface="Century Gothic"/>
              </a:rPr>
              <a:t>8)</a:t>
            </a:r>
            <a:r>
              <a:rPr sz="700" spc="-40" dirty="0">
                <a:solidFill>
                  <a:srgbClr val="231F20"/>
                </a:solidFill>
                <a:latin typeface="Century Gothic"/>
                <a:cs typeface="Century Gothic"/>
              </a:rPr>
              <a:t> </a:t>
            </a:r>
            <a:r>
              <a:rPr sz="700" spc="-60" dirty="0">
                <a:solidFill>
                  <a:srgbClr val="231F20"/>
                </a:solidFill>
                <a:latin typeface="Century Gothic"/>
                <a:cs typeface="Century Gothic"/>
              </a:rPr>
              <a:t>occupational</a:t>
            </a:r>
            <a:r>
              <a:rPr sz="700" spc="-105" dirty="0">
                <a:solidFill>
                  <a:srgbClr val="231F20"/>
                </a:solidFill>
                <a:latin typeface="Century Gothic"/>
                <a:cs typeface="Century Gothic"/>
              </a:rPr>
              <a:t> </a:t>
            </a:r>
            <a:r>
              <a:rPr sz="700" spc="-25" dirty="0">
                <a:solidFill>
                  <a:srgbClr val="231F20"/>
                </a:solidFill>
                <a:latin typeface="Century Gothic"/>
                <a:cs typeface="Century Gothic"/>
              </a:rPr>
              <a:t>exposure</a:t>
            </a:r>
            <a:r>
              <a:rPr sz="700" spc="-95" dirty="0">
                <a:solidFill>
                  <a:srgbClr val="231F20"/>
                </a:solidFill>
                <a:latin typeface="Century Gothic"/>
                <a:cs typeface="Century Gothic"/>
              </a:rPr>
              <a:t> </a:t>
            </a:r>
            <a:r>
              <a:rPr sz="700" spc="-20" dirty="0">
                <a:solidFill>
                  <a:srgbClr val="231F20"/>
                </a:solidFill>
                <a:latin typeface="Century Gothic"/>
                <a:cs typeface="Century Gothic"/>
              </a:rPr>
              <a:t>to </a:t>
            </a:r>
            <a:r>
              <a:rPr sz="700" spc="-45" dirty="0">
                <a:solidFill>
                  <a:srgbClr val="231F20"/>
                </a:solidFill>
                <a:latin typeface="Century Gothic"/>
                <a:cs typeface="Century Gothic"/>
              </a:rPr>
              <a:t>blood;</a:t>
            </a:r>
            <a:r>
              <a:rPr sz="700" spc="-65" dirty="0">
                <a:solidFill>
                  <a:srgbClr val="231F20"/>
                </a:solidFill>
                <a:latin typeface="Century Gothic"/>
                <a:cs typeface="Century Gothic"/>
              </a:rPr>
              <a:t> </a:t>
            </a:r>
            <a:r>
              <a:rPr sz="700" spc="-20" dirty="0">
                <a:solidFill>
                  <a:srgbClr val="231F20"/>
                </a:solidFill>
                <a:latin typeface="Century Gothic"/>
                <a:cs typeface="Century Gothic"/>
              </a:rPr>
              <a:t>9)</a:t>
            </a:r>
            <a:r>
              <a:rPr sz="700" spc="-50" dirty="0">
                <a:solidFill>
                  <a:srgbClr val="231F20"/>
                </a:solidFill>
                <a:latin typeface="Century Gothic"/>
                <a:cs typeface="Century Gothic"/>
              </a:rPr>
              <a:t> </a:t>
            </a:r>
            <a:r>
              <a:rPr sz="700" spc="-15" dirty="0">
                <a:solidFill>
                  <a:srgbClr val="231F20"/>
                </a:solidFill>
                <a:latin typeface="Century Gothic"/>
                <a:cs typeface="Century Gothic"/>
              </a:rPr>
              <a:t>dialysis;</a:t>
            </a:r>
            <a:r>
              <a:rPr sz="700" spc="-40" dirty="0">
                <a:solidFill>
                  <a:srgbClr val="231F20"/>
                </a:solidFill>
                <a:latin typeface="Century Gothic"/>
                <a:cs typeface="Century Gothic"/>
              </a:rPr>
              <a:t> </a:t>
            </a:r>
            <a:r>
              <a:rPr sz="700" spc="-80" dirty="0">
                <a:solidFill>
                  <a:srgbClr val="231F20"/>
                </a:solidFill>
                <a:latin typeface="Century Gothic"/>
                <a:cs typeface="Century Gothic"/>
              </a:rPr>
              <a:t>and</a:t>
            </a:r>
            <a:endParaRPr sz="700">
              <a:latin typeface="Century Gothic"/>
              <a:cs typeface="Century Gothic"/>
            </a:endParaRPr>
          </a:p>
          <a:p>
            <a:pPr marL="12700">
              <a:lnSpc>
                <a:spcPts val="835"/>
              </a:lnSpc>
            </a:pPr>
            <a:r>
              <a:rPr sz="700" spc="-15" dirty="0">
                <a:solidFill>
                  <a:srgbClr val="231F20"/>
                </a:solidFill>
                <a:latin typeface="Century Gothic"/>
                <a:cs typeface="Century Gothic"/>
              </a:rPr>
              <a:t>10) </a:t>
            </a:r>
            <a:r>
              <a:rPr sz="700" spc="-20" dirty="0">
                <a:solidFill>
                  <a:srgbClr val="231F20"/>
                </a:solidFill>
                <a:latin typeface="Century Gothic"/>
                <a:cs typeface="Century Gothic"/>
              </a:rPr>
              <a:t>transfusion. </a:t>
            </a:r>
            <a:r>
              <a:rPr sz="700" spc="-40" dirty="0">
                <a:solidFill>
                  <a:srgbClr val="231F20"/>
                </a:solidFill>
                <a:latin typeface="Century Gothic"/>
                <a:cs typeface="Century Gothic"/>
              </a:rPr>
              <a:t>Reported cases </a:t>
            </a:r>
            <a:r>
              <a:rPr sz="700" spc="-45" dirty="0">
                <a:solidFill>
                  <a:srgbClr val="231F20"/>
                </a:solidFill>
                <a:latin typeface="Century Gothic"/>
                <a:cs typeface="Century Gothic"/>
              </a:rPr>
              <a:t>may </a:t>
            </a:r>
            <a:r>
              <a:rPr sz="700" spc="-50" dirty="0">
                <a:solidFill>
                  <a:srgbClr val="231F20"/>
                </a:solidFill>
                <a:latin typeface="Century Gothic"/>
                <a:cs typeface="Century Gothic"/>
              </a:rPr>
              <a:t>include</a:t>
            </a:r>
            <a:r>
              <a:rPr sz="700" spc="-70" dirty="0">
                <a:solidFill>
                  <a:srgbClr val="231F20"/>
                </a:solidFill>
                <a:latin typeface="Century Gothic"/>
                <a:cs typeface="Century Gothic"/>
              </a:rPr>
              <a:t> </a:t>
            </a:r>
            <a:r>
              <a:rPr sz="700" spc="-35" dirty="0">
                <a:solidFill>
                  <a:srgbClr val="231F20"/>
                </a:solidFill>
                <a:latin typeface="Century Gothic"/>
                <a:cs typeface="Century Gothic"/>
              </a:rPr>
              <a:t>more</a:t>
            </a:r>
            <a:endParaRPr sz="700">
              <a:latin typeface="Century Gothic"/>
              <a:cs typeface="Century Gothic"/>
            </a:endParaRPr>
          </a:p>
          <a:p>
            <a:pPr marL="12700">
              <a:lnSpc>
                <a:spcPct val="100000"/>
              </a:lnSpc>
              <a:spcBef>
                <a:spcPts val="60"/>
              </a:spcBef>
            </a:pPr>
            <a:r>
              <a:rPr sz="700" spc="-35" dirty="0">
                <a:solidFill>
                  <a:srgbClr val="231F20"/>
                </a:solidFill>
                <a:latin typeface="Century Gothic"/>
                <a:cs typeface="Century Gothic"/>
              </a:rPr>
              <a:t>than </a:t>
            </a:r>
            <a:r>
              <a:rPr sz="700" spc="-45" dirty="0">
                <a:solidFill>
                  <a:srgbClr val="231F20"/>
                </a:solidFill>
                <a:latin typeface="Century Gothic"/>
                <a:cs typeface="Century Gothic"/>
              </a:rPr>
              <a:t>one </a:t>
            </a:r>
            <a:r>
              <a:rPr sz="700" spc="10" dirty="0">
                <a:solidFill>
                  <a:srgbClr val="231F20"/>
                </a:solidFill>
                <a:latin typeface="Century Gothic"/>
                <a:cs typeface="Century Gothic"/>
              </a:rPr>
              <a:t>risk</a:t>
            </a:r>
            <a:r>
              <a:rPr sz="700" spc="-35" dirty="0">
                <a:solidFill>
                  <a:srgbClr val="231F20"/>
                </a:solidFill>
                <a:latin typeface="Century Gothic"/>
                <a:cs typeface="Century Gothic"/>
              </a:rPr>
              <a:t> </a:t>
            </a:r>
            <a:r>
              <a:rPr sz="700" spc="-40" dirty="0">
                <a:solidFill>
                  <a:srgbClr val="231F20"/>
                </a:solidFill>
                <a:latin typeface="Century Gothic"/>
                <a:cs typeface="Century Gothic"/>
              </a:rPr>
              <a:t>behavior/exposure.</a:t>
            </a:r>
            <a:endParaRPr sz="700">
              <a:latin typeface="Century Gothic"/>
              <a:cs typeface="Century Gothic"/>
            </a:endParaRPr>
          </a:p>
          <a:p>
            <a:pPr marL="12700" marR="57785" indent="-635">
              <a:lnSpc>
                <a:spcPct val="107100"/>
              </a:lnSpc>
              <a:spcBef>
                <a:spcPts val="495"/>
              </a:spcBef>
            </a:pPr>
            <a:r>
              <a:rPr sz="700" spc="5" dirty="0">
                <a:solidFill>
                  <a:srgbClr val="231F20"/>
                </a:solidFill>
                <a:latin typeface="Century Gothic"/>
                <a:cs typeface="Century Gothic"/>
              </a:rPr>
              <a:t>†Risk </a:t>
            </a:r>
            <a:r>
              <a:rPr sz="700" spc="-30" dirty="0">
                <a:solidFill>
                  <a:srgbClr val="231F20"/>
                </a:solidFill>
                <a:latin typeface="Century Gothic"/>
                <a:cs typeface="Century Gothic"/>
              </a:rPr>
              <a:t>behaviors/exposures datafrom </a:t>
            </a:r>
            <a:r>
              <a:rPr sz="700" spc="-45" dirty="0">
                <a:solidFill>
                  <a:srgbClr val="231F20"/>
                </a:solidFill>
                <a:latin typeface="Century Gothic"/>
                <a:cs typeface="Century Gothic"/>
              </a:rPr>
              <a:t>one </a:t>
            </a:r>
            <a:r>
              <a:rPr sz="700" spc="-25" dirty="0">
                <a:solidFill>
                  <a:srgbClr val="231F20"/>
                </a:solidFill>
                <a:latin typeface="Century Gothic"/>
                <a:cs typeface="Century Gothic"/>
              </a:rPr>
              <a:t>state </a:t>
            </a:r>
            <a:r>
              <a:rPr sz="700" spc="-30" dirty="0">
                <a:solidFill>
                  <a:srgbClr val="231F20"/>
                </a:solidFill>
                <a:latin typeface="Century Gothic"/>
                <a:cs typeface="Century Gothic"/>
              </a:rPr>
              <a:t>was  </a:t>
            </a:r>
            <a:r>
              <a:rPr sz="700" spc="-25" dirty="0">
                <a:solidFill>
                  <a:srgbClr val="231F20"/>
                </a:solidFill>
                <a:latin typeface="Century Gothic"/>
                <a:cs typeface="Century Gothic"/>
              </a:rPr>
              <a:t>classified </a:t>
            </a:r>
            <a:r>
              <a:rPr sz="700" spc="-15" dirty="0">
                <a:solidFill>
                  <a:srgbClr val="231F20"/>
                </a:solidFill>
                <a:latin typeface="Century Gothic"/>
                <a:cs typeface="Century Gothic"/>
              </a:rPr>
              <a:t>as </a:t>
            </a:r>
            <a:r>
              <a:rPr sz="700" spc="-30" dirty="0">
                <a:solidFill>
                  <a:srgbClr val="231F20"/>
                </a:solidFill>
                <a:latin typeface="Century Gothic"/>
                <a:cs typeface="Century Gothic"/>
              </a:rPr>
              <a:t>‘missing’ </a:t>
            </a:r>
            <a:r>
              <a:rPr sz="700" spc="-45" dirty="0">
                <a:solidFill>
                  <a:srgbClr val="231F20"/>
                </a:solidFill>
                <a:latin typeface="Century Gothic"/>
                <a:cs typeface="Century Gothic"/>
              </a:rPr>
              <a:t>becauseof </a:t>
            </a:r>
            <a:r>
              <a:rPr sz="700" dirty="0">
                <a:solidFill>
                  <a:srgbClr val="231F20"/>
                </a:solidFill>
                <a:latin typeface="Century Gothic"/>
                <a:cs typeface="Century Gothic"/>
              </a:rPr>
              <a:t>errors </a:t>
            </a:r>
            <a:r>
              <a:rPr sz="700" spc="-10" dirty="0">
                <a:solidFill>
                  <a:srgbClr val="231F20"/>
                </a:solidFill>
                <a:latin typeface="Century Gothic"/>
                <a:cs typeface="Century Gothic"/>
              </a:rPr>
              <a:t>in</a:t>
            </a:r>
            <a:r>
              <a:rPr sz="700" spc="-20" dirty="0">
                <a:solidFill>
                  <a:srgbClr val="231F20"/>
                </a:solidFill>
                <a:latin typeface="Century Gothic"/>
                <a:cs typeface="Century Gothic"/>
              </a:rPr>
              <a:t> </a:t>
            </a:r>
            <a:r>
              <a:rPr sz="700" spc="-30" dirty="0">
                <a:solidFill>
                  <a:srgbClr val="231F20"/>
                </a:solidFill>
                <a:latin typeface="Century Gothic"/>
                <a:cs typeface="Century Gothic"/>
              </a:rPr>
              <a:t>reporting.</a:t>
            </a:r>
            <a:endParaRPr sz="700">
              <a:latin typeface="Century Gothic"/>
              <a:cs typeface="Century Gothic"/>
            </a:endParaRPr>
          </a:p>
          <a:p>
            <a:pPr marL="12700" marR="5080" algn="just">
              <a:lnSpc>
                <a:spcPct val="107100"/>
              </a:lnSpc>
              <a:spcBef>
                <a:spcPts val="505"/>
              </a:spcBef>
            </a:pPr>
            <a:r>
              <a:rPr sz="600" spc="-7" baseline="27777" dirty="0">
                <a:solidFill>
                  <a:srgbClr val="231F20"/>
                </a:solidFill>
                <a:latin typeface="Century Gothic"/>
                <a:cs typeface="Century Gothic"/>
              </a:rPr>
              <a:t>§ </a:t>
            </a:r>
            <a:r>
              <a:rPr sz="700" spc="-45" dirty="0">
                <a:solidFill>
                  <a:srgbClr val="231F20"/>
                </a:solidFill>
                <a:latin typeface="Century Gothic"/>
                <a:cs typeface="Century Gothic"/>
              </a:rPr>
              <a:t>Cases </a:t>
            </a:r>
            <a:r>
              <a:rPr sz="700" spc="-15" dirty="0">
                <a:solidFill>
                  <a:srgbClr val="231F20"/>
                </a:solidFill>
                <a:latin typeface="Century Gothic"/>
                <a:cs typeface="Century Gothic"/>
              </a:rPr>
              <a:t>with </a:t>
            </a:r>
            <a:r>
              <a:rPr sz="700" spc="-30" dirty="0">
                <a:solidFill>
                  <a:srgbClr val="231F20"/>
                </a:solidFill>
                <a:latin typeface="Century Gothic"/>
                <a:cs typeface="Century Gothic"/>
              </a:rPr>
              <a:t>more than </a:t>
            </a:r>
            <a:r>
              <a:rPr sz="700" spc="-45" dirty="0">
                <a:solidFill>
                  <a:srgbClr val="231F20"/>
                </a:solidFill>
                <a:latin typeface="Century Gothic"/>
                <a:cs typeface="Century Gothic"/>
              </a:rPr>
              <a:t>one </a:t>
            </a:r>
            <a:r>
              <a:rPr sz="700" spc="-35" dirty="0">
                <a:solidFill>
                  <a:srgbClr val="231F20"/>
                </a:solidFill>
                <a:latin typeface="Century Gothic"/>
                <a:cs typeface="Century Gothic"/>
              </a:rPr>
              <a:t>type </a:t>
            </a:r>
            <a:r>
              <a:rPr sz="700" spc="-15" dirty="0">
                <a:solidFill>
                  <a:srgbClr val="231F20"/>
                </a:solidFill>
                <a:latin typeface="Century Gothic"/>
                <a:cs typeface="Century Gothic"/>
              </a:rPr>
              <a:t>of </a:t>
            </a:r>
            <a:r>
              <a:rPr sz="700" spc="-55" dirty="0">
                <a:solidFill>
                  <a:srgbClr val="231F20"/>
                </a:solidFill>
                <a:latin typeface="Century Gothic"/>
                <a:cs typeface="Century Gothic"/>
              </a:rPr>
              <a:t>contact </a:t>
            </a:r>
            <a:r>
              <a:rPr sz="700" spc="-45" dirty="0">
                <a:solidFill>
                  <a:srgbClr val="231F20"/>
                </a:solidFill>
                <a:latin typeface="Century Gothic"/>
                <a:cs typeface="Century Gothic"/>
              </a:rPr>
              <a:t>reported  </a:t>
            </a:r>
            <a:r>
              <a:rPr sz="700" spc="-40" dirty="0">
                <a:solidFill>
                  <a:srgbClr val="231F20"/>
                </a:solidFill>
                <a:latin typeface="Century Gothic"/>
                <a:cs typeface="Century Gothic"/>
              </a:rPr>
              <a:t>were </a:t>
            </a:r>
            <a:r>
              <a:rPr sz="700" spc="-45" dirty="0">
                <a:solidFill>
                  <a:srgbClr val="231F20"/>
                </a:solidFill>
                <a:latin typeface="Century Gothic"/>
                <a:cs typeface="Century Gothic"/>
              </a:rPr>
              <a:t>categorized </a:t>
            </a:r>
            <a:r>
              <a:rPr sz="700" spc="-60" dirty="0">
                <a:solidFill>
                  <a:srgbClr val="231F20"/>
                </a:solidFill>
                <a:latin typeface="Century Gothic"/>
                <a:cs typeface="Century Gothic"/>
              </a:rPr>
              <a:t>according </a:t>
            </a:r>
            <a:r>
              <a:rPr sz="700" spc="-15" dirty="0">
                <a:solidFill>
                  <a:srgbClr val="231F20"/>
                </a:solidFill>
                <a:latin typeface="Century Gothic"/>
                <a:cs typeface="Century Gothic"/>
              </a:rPr>
              <a:t>to </a:t>
            </a:r>
            <a:r>
              <a:rPr sz="700" spc="-5" dirty="0">
                <a:solidFill>
                  <a:srgbClr val="231F20"/>
                </a:solidFill>
                <a:latin typeface="Century Gothic"/>
                <a:cs typeface="Century Gothic"/>
              </a:rPr>
              <a:t>a </a:t>
            </a:r>
            <a:r>
              <a:rPr sz="700" spc="-35" dirty="0">
                <a:solidFill>
                  <a:srgbClr val="231F20"/>
                </a:solidFill>
                <a:latin typeface="Century Gothic"/>
                <a:cs typeface="Century Gothic"/>
              </a:rPr>
              <a:t>hierarchy: (1) </a:t>
            </a:r>
            <a:r>
              <a:rPr sz="700" spc="-30" dirty="0">
                <a:solidFill>
                  <a:srgbClr val="231F20"/>
                </a:solidFill>
                <a:latin typeface="Century Gothic"/>
                <a:cs typeface="Century Gothic"/>
              </a:rPr>
              <a:t>sexual  </a:t>
            </a:r>
            <a:r>
              <a:rPr sz="700" spc="-60" dirty="0">
                <a:solidFill>
                  <a:srgbClr val="231F20"/>
                </a:solidFill>
                <a:latin typeface="Century Gothic"/>
                <a:cs typeface="Century Gothic"/>
              </a:rPr>
              <a:t>contact; </a:t>
            </a:r>
            <a:r>
              <a:rPr sz="700" spc="-35" dirty="0">
                <a:solidFill>
                  <a:srgbClr val="231F20"/>
                </a:solidFill>
                <a:latin typeface="Century Gothic"/>
                <a:cs typeface="Century Gothic"/>
              </a:rPr>
              <a:t>(2) </a:t>
            </a:r>
            <a:r>
              <a:rPr sz="700" spc="-40" dirty="0">
                <a:solidFill>
                  <a:srgbClr val="231F20"/>
                </a:solidFill>
                <a:latin typeface="Century Gothic"/>
                <a:cs typeface="Century Gothic"/>
              </a:rPr>
              <a:t>household </a:t>
            </a:r>
            <a:r>
              <a:rPr sz="700" spc="-55" dirty="0">
                <a:solidFill>
                  <a:srgbClr val="231F20"/>
                </a:solidFill>
                <a:latin typeface="Century Gothic"/>
                <a:cs typeface="Century Gothic"/>
              </a:rPr>
              <a:t>contact</a:t>
            </a:r>
            <a:r>
              <a:rPr sz="700" spc="-85" dirty="0">
                <a:solidFill>
                  <a:srgbClr val="231F20"/>
                </a:solidFill>
                <a:latin typeface="Century Gothic"/>
                <a:cs typeface="Century Gothic"/>
              </a:rPr>
              <a:t> </a:t>
            </a:r>
            <a:r>
              <a:rPr sz="700" spc="-50" dirty="0">
                <a:solidFill>
                  <a:srgbClr val="231F20"/>
                </a:solidFill>
                <a:latin typeface="Century Gothic"/>
                <a:cs typeface="Century Gothic"/>
              </a:rPr>
              <a:t>(nonsexual).</a:t>
            </a:r>
            <a:endParaRPr sz="700">
              <a:latin typeface="Century Gothic"/>
              <a:cs typeface="Century Gothic"/>
            </a:endParaRPr>
          </a:p>
          <a:p>
            <a:pPr marL="12700" marR="321945">
              <a:lnSpc>
                <a:spcPct val="107100"/>
              </a:lnSpc>
              <a:spcBef>
                <a:spcPts val="490"/>
              </a:spcBef>
            </a:pPr>
            <a:r>
              <a:rPr sz="600" spc="-7" baseline="27777" dirty="0">
                <a:solidFill>
                  <a:srgbClr val="231F20"/>
                </a:solidFill>
                <a:latin typeface="Century Gothic"/>
                <a:cs typeface="Century Gothic"/>
              </a:rPr>
              <a:t>¶ </a:t>
            </a:r>
            <a:r>
              <a:rPr sz="700" spc="-5" dirty="0">
                <a:solidFill>
                  <a:srgbClr val="231F20"/>
                </a:solidFill>
                <a:latin typeface="Century Gothic"/>
                <a:cs typeface="Century Gothic"/>
              </a:rPr>
              <a:t>A </a:t>
            </a:r>
            <a:r>
              <a:rPr sz="700" spc="-25" dirty="0">
                <a:solidFill>
                  <a:srgbClr val="231F20"/>
                </a:solidFill>
                <a:latin typeface="Century Gothic"/>
                <a:cs typeface="Century Gothic"/>
              </a:rPr>
              <a:t>total </a:t>
            </a:r>
            <a:r>
              <a:rPr sz="700" spc="-15" dirty="0">
                <a:solidFill>
                  <a:srgbClr val="231F20"/>
                </a:solidFill>
                <a:latin typeface="Century Gothic"/>
                <a:cs typeface="Century Gothic"/>
              </a:rPr>
              <a:t>of</a:t>
            </a:r>
            <a:r>
              <a:rPr sz="700" spc="-140" dirty="0">
                <a:solidFill>
                  <a:srgbClr val="231F20"/>
                </a:solidFill>
                <a:latin typeface="Century Gothic"/>
                <a:cs typeface="Century Gothic"/>
              </a:rPr>
              <a:t> </a:t>
            </a:r>
            <a:r>
              <a:rPr sz="700" spc="-10" dirty="0">
                <a:solidFill>
                  <a:srgbClr val="231F20"/>
                </a:solidFill>
                <a:latin typeface="Century Gothic"/>
                <a:cs typeface="Century Gothic"/>
              </a:rPr>
              <a:t>2,471 </a:t>
            </a:r>
            <a:r>
              <a:rPr sz="700" spc="-65" dirty="0">
                <a:solidFill>
                  <a:srgbClr val="231F20"/>
                </a:solidFill>
                <a:latin typeface="Century Gothic"/>
                <a:cs typeface="Century Gothic"/>
              </a:rPr>
              <a:t>acute </a:t>
            </a:r>
            <a:r>
              <a:rPr sz="700" spc="-30" dirty="0">
                <a:solidFill>
                  <a:srgbClr val="231F20"/>
                </a:solidFill>
                <a:latin typeface="Century Gothic"/>
                <a:cs typeface="Century Gothic"/>
              </a:rPr>
              <a:t>hepatitis </a:t>
            </a:r>
            <a:r>
              <a:rPr sz="700" spc="-45" dirty="0">
                <a:solidFill>
                  <a:srgbClr val="231F20"/>
                </a:solidFill>
                <a:latin typeface="Century Gothic"/>
                <a:cs typeface="Century Gothic"/>
              </a:rPr>
              <a:t>Ccases were  </a:t>
            </a:r>
            <a:r>
              <a:rPr sz="700" spc="-30" dirty="0">
                <a:solidFill>
                  <a:srgbClr val="231F20"/>
                </a:solidFill>
                <a:latin typeface="Century Gothic"/>
                <a:cs typeface="Century Gothic"/>
              </a:rPr>
              <a:t>reported </a:t>
            </a:r>
            <a:r>
              <a:rPr sz="700" spc="-55" dirty="0">
                <a:solidFill>
                  <a:srgbClr val="231F20"/>
                </a:solidFill>
                <a:latin typeface="Century Gothic"/>
                <a:cs typeface="Century Gothic"/>
              </a:rPr>
              <a:t>among </a:t>
            </a:r>
            <a:r>
              <a:rPr sz="700" spc="-35" dirty="0">
                <a:solidFill>
                  <a:srgbClr val="231F20"/>
                </a:solidFill>
                <a:latin typeface="Century Gothic"/>
                <a:cs typeface="Century Gothic"/>
              </a:rPr>
              <a:t>males </a:t>
            </a:r>
            <a:r>
              <a:rPr sz="700" spc="-10" dirty="0">
                <a:solidFill>
                  <a:srgbClr val="231F20"/>
                </a:solidFill>
                <a:latin typeface="Century Gothic"/>
                <a:cs typeface="Century Gothic"/>
              </a:rPr>
              <a:t>in</a:t>
            </a:r>
            <a:r>
              <a:rPr sz="700" spc="-140" dirty="0">
                <a:solidFill>
                  <a:srgbClr val="231F20"/>
                </a:solidFill>
                <a:latin typeface="Century Gothic"/>
                <a:cs typeface="Century Gothic"/>
              </a:rPr>
              <a:t> </a:t>
            </a:r>
            <a:r>
              <a:rPr sz="700" spc="-10" dirty="0">
                <a:solidFill>
                  <a:srgbClr val="231F20"/>
                </a:solidFill>
                <a:latin typeface="Century Gothic"/>
                <a:cs typeface="Century Gothic"/>
              </a:rPr>
              <a:t>2019.</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8"/>
            <a:ext cx="210159" cy="2543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403339" y="326898"/>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3335" rIns="0" bIns="0" rtlCol="0">
            <a:spAutoFit/>
          </a:bodyPr>
          <a:lstStyle/>
          <a:p>
            <a:pPr marL="5146040">
              <a:lnSpc>
                <a:spcPts val="1235"/>
              </a:lnSpc>
              <a:spcBef>
                <a:spcPts val="105"/>
              </a:spcBef>
            </a:pPr>
            <a:r>
              <a:rPr sz="1000" spc="45" dirty="0">
                <a:solidFill>
                  <a:srgbClr val="005E6D"/>
                </a:solidFill>
                <a:latin typeface="Century Gothic"/>
                <a:cs typeface="Century Gothic"/>
              </a:rPr>
              <a:t>2019  </a:t>
            </a:r>
            <a:r>
              <a:rPr spc="75" dirty="0">
                <a:latin typeface="Trebuchet MS"/>
                <a:cs typeface="Trebuchet MS"/>
              </a:rPr>
              <a:t>VIRAL</a:t>
            </a:r>
            <a:r>
              <a:rPr spc="-210" dirty="0">
                <a:latin typeface="Trebuchet MS"/>
                <a:cs typeface="Trebuchet MS"/>
              </a:rPr>
              <a:t> </a:t>
            </a:r>
            <a:r>
              <a:rPr spc="75" dirty="0">
                <a:latin typeface="Trebuchet MS"/>
                <a:cs typeface="Trebuchet MS"/>
              </a:rPr>
              <a:t>HEPATITIS</a:t>
            </a:r>
            <a:endParaRPr sz="1000">
              <a:latin typeface="Trebuchet MS"/>
              <a:cs typeface="Trebuchet MS"/>
            </a:endParaRPr>
          </a:p>
          <a:p>
            <a:pPr marL="5146040">
              <a:lnSpc>
                <a:spcPts val="1235"/>
              </a:lnSpc>
            </a:pPr>
            <a:r>
              <a:rPr b="0" spc="25" dirty="0">
                <a:solidFill>
                  <a:srgbClr val="005E6D"/>
                </a:solidFill>
                <a:latin typeface="Century Gothic"/>
                <a:cs typeface="Century Gothic"/>
              </a:rPr>
              <a:t>SURVEILLANCE</a:t>
            </a:r>
            <a:r>
              <a:rPr b="0" spc="20" dirty="0">
                <a:solidFill>
                  <a:srgbClr val="005E6D"/>
                </a:solidFill>
                <a:latin typeface="Century Gothic"/>
                <a:cs typeface="Century Gothic"/>
              </a:rPr>
              <a:t> </a:t>
            </a:r>
            <a:r>
              <a:rPr b="0" spc="55" dirty="0">
                <a:solidFill>
                  <a:srgbClr val="005E6D"/>
                </a:solidFill>
                <a:latin typeface="Century Gothic"/>
                <a:cs typeface="Century Gothic"/>
              </a:rPr>
              <a:t>REPORT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991" y="872547"/>
            <a:ext cx="1770380" cy="1639570"/>
          </a:xfrm>
          <a:prstGeom prst="rect">
            <a:avLst/>
          </a:prstGeom>
        </p:spPr>
        <p:txBody>
          <a:bodyPr vert="horz" wrap="square" lIns="0" tIns="10160" rIns="0" bIns="0" rtlCol="0">
            <a:spAutoFit/>
          </a:bodyPr>
          <a:lstStyle/>
          <a:p>
            <a:pPr marL="12700" marR="5080">
              <a:lnSpc>
                <a:spcPct val="108200"/>
              </a:lnSpc>
              <a:spcBef>
                <a:spcPts val="80"/>
              </a:spcBef>
            </a:pPr>
            <a:r>
              <a:rPr sz="1400" b="1" spc="-60" dirty="0">
                <a:solidFill>
                  <a:srgbClr val="005E6D"/>
                </a:solidFill>
                <a:latin typeface="Lucida Sans"/>
                <a:cs typeface="Lucida Sans"/>
              </a:rPr>
              <a:t>Table </a:t>
            </a:r>
            <a:r>
              <a:rPr sz="1400" b="1" spc="10" dirty="0">
                <a:solidFill>
                  <a:srgbClr val="005E6D"/>
                </a:solidFill>
                <a:latin typeface="Lucida Sans"/>
                <a:cs typeface="Lucida Sans"/>
              </a:rPr>
              <a:t>2.4. </a:t>
            </a:r>
            <a:r>
              <a:rPr sz="1400" b="1" spc="-25" dirty="0">
                <a:solidFill>
                  <a:srgbClr val="8C2689"/>
                </a:solidFill>
                <a:latin typeface="Lucida Sans"/>
                <a:cs typeface="Lucida Sans"/>
              </a:rPr>
              <a:t>Number  </a:t>
            </a:r>
            <a:r>
              <a:rPr sz="1400" b="1" spc="-15" dirty="0">
                <a:solidFill>
                  <a:srgbClr val="8C2689"/>
                </a:solidFill>
                <a:latin typeface="Lucida Sans"/>
                <a:cs typeface="Lucida Sans"/>
              </a:rPr>
              <a:t>of </a:t>
            </a:r>
            <a:r>
              <a:rPr sz="1400" b="1" spc="-25" dirty="0">
                <a:solidFill>
                  <a:srgbClr val="8C2689"/>
                </a:solidFill>
                <a:latin typeface="Lucida Sans"/>
                <a:cs typeface="Lucida Sans"/>
              </a:rPr>
              <a:t>newly </a:t>
            </a:r>
            <a:r>
              <a:rPr sz="1400" b="1" spc="-10" dirty="0">
                <a:solidFill>
                  <a:srgbClr val="8C2689"/>
                </a:solidFill>
                <a:latin typeface="Lucida Sans"/>
                <a:cs typeface="Lucida Sans"/>
              </a:rPr>
              <a:t>reported  </a:t>
            </a:r>
            <a:r>
              <a:rPr sz="1400" b="1" spc="-45" dirty="0">
                <a:solidFill>
                  <a:srgbClr val="8C2689"/>
                </a:solidFill>
                <a:latin typeface="Lucida Sans"/>
                <a:cs typeface="Lucida Sans"/>
              </a:rPr>
              <a:t>cases* </a:t>
            </a:r>
            <a:r>
              <a:rPr sz="1400" b="1" spc="-15" dirty="0">
                <a:solidFill>
                  <a:srgbClr val="8C2689"/>
                </a:solidFill>
                <a:latin typeface="Lucida Sans"/>
                <a:cs typeface="Lucida Sans"/>
              </a:rPr>
              <a:t>of </a:t>
            </a:r>
            <a:r>
              <a:rPr sz="1400" b="1" spc="-10" dirty="0">
                <a:solidFill>
                  <a:srgbClr val="8C2689"/>
                </a:solidFill>
                <a:latin typeface="Lucida Sans"/>
                <a:cs typeface="Lucida Sans"/>
              </a:rPr>
              <a:t>perinatal  </a:t>
            </a:r>
            <a:r>
              <a:rPr sz="1400" b="1" spc="-5" dirty="0">
                <a:solidFill>
                  <a:srgbClr val="8C2689"/>
                </a:solidFill>
                <a:latin typeface="Lucida Sans"/>
                <a:cs typeface="Lucida Sans"/>
              </a:rPr>
              <a:t>hepatitis </a:t>
            </a:r>
            <a:r>
              <a:rPr sz="1400" b="1" dirty="0">
                <a:solidFill>
                  <a:srgbClr val="8C2689"/>
                </a:solidFill>
                <a:latin typeface="Lucida Sans"/>
                <a:cs typeface="Lucida Sans"/>
              </a:rPr>
              <a:t>B </a:t>
            </a:r>
            <a:r>
              <a:rPr sz="1400" b="1" spc="-35" dirty="0">
                <a:solidFill>
                  <a:srgbClr val="8C2689"/>
                </a:solidFill>
                <a:latin typeface="Lucida Sans"/>
                <a:cs typeface="Lucida Sans"/>
              </a:rPr>
              <a:t>virus  </a:t>
            </a:r>
            <a:r>
              <a:rPr sz="1400" b="1" spc="-10" dirty="0">
                <a:solidFill>
                  <a:srgbClr val="8C2689"/>
                </a:solidFill>
                <a:latin typeface="Lucida Sans"/>
                <a:cs typeface="Lucida Sans"/>
              </a:rPr>
              <a:t>infection, </a:t>
            </a:r>
            <a:r>
              <a:rPr sz="1400" b="1" spc="-35" dirty="0">
                <a:solidFill>
                  <a:srgbClr val="8C2689"/>
                </a:solidFill>
                <a:latin typeface="Lucida Sans"/>
                <a:cs typeface="Lucida Sans"/>
              </a:rPr>
              <a:t>by </a:t>
            </a:r>
            <a:r>
              <a:rPr sz="1400" b="1" dirty="0">
                <a:solidFill>
                  <a:srgbClr val="8C2689"/>
                </a:solidFill>
                <a:latin typeface="Lucida Sans"/>
                <a:cs typeface="Lucida Sans"/>
              </a:rPr>
              <a:t>state  </a:t>
            </a:r>
            <a:r>
              <a:rPr sz="1400" b="1" spc="-15" dirty="0">
                <a:solidFill>
                  <a:srgbClr val="8C2689"/>
                </a:solidFill>
                <a:latin typeface="Lucida Sans"/>
                <a:cs typeface="Lucida Sans"/>
              </a:rPr>
              <a:t>or </a:t>
            </a:r>
            <a:r>
              <a:rPr sz="1400" b="1" spc="-30" dirty="0">
                <a:solidFill>
                  <a:srgbClr val="8C2689"/>
                </a:solidFill>
                <a:latin typeface="Lucida Sans"/>
                <a:cs typeface="Lucida Sans"/>
              </a:rPr>
              <a:t>jurisdiction </a:t>
            </a:r>
            <a:r>
              <a:rPr sz="1400" b="1" dirty="0">
                <a:solidFill>
                  <a:srgbClr val="8C2689"/>
                </a:solidFill>
                <a:latin typeface="Lucida Sans"/>
                <a:cs typeface="Lucida Sans"/>
              </a:rPr>
              <a:t>—  </a:t>
            </a:r>
            <a:r>
              <a:rPr sz="1400" b="1" spc="-10" dirty="0">
                <a:solidFill>
                  <a:srgbClr val="8C2689"/>
                </a:solidFill>
                <a:latin typeface="Lucida Sans"/>
                <a:cs typeface="Lucida Sans"/>
              </a:rPr>
              <a:t>United </a:t>
            </a:r>
            <a:r>
              <a:rPr sz="1400" b="1" spc="25" dirty="0">
                <a:solidFill>
                  <a:srgbClr val="8C2689"/>
                </a:solidFill>
                <a:latin typeface="Lucida Sans"/>
                <a:cs typeface="Lucida Sans"/>
              </a:rPr>
              <a:t>States,</a:t>
            </a:r>
            <a:r>
              <a:rPr sz="1400" b="1" spc="-310" dirty="0">
                <a:solidFill>
                  <a:srgbClr val="8C2689"/>
                </a:solidFill>
                <a:latin typeface="Lucida Sans"/>
                <a:cs typeface="Lucida Sans"/>
              </a:rPr>
              <a:t> </a:t>
            </a:r>
            <a:r>
              <a:rPr sz="1400" b="1" spc="-25" dirty="0">
                <a:solidFill>
                  <a:srgbClr val="8C2689"/>
                </a:solidFill>
                <a:latin typeface="Lucida Sans"/>
                <a:cs typeface="Lucida Sans"/>
              </a:rPr>
              <a:t>2019</a:t>
            </a:r>
            <a:endParaRPr sz="1400">
              <a:latin typeface="Lucida Sans"/>
              <a:cs typeface="Lucida Sans"/>
            </a:endParaRPr>
          </a:p>
        </p:txBody>
      </p:sp>
      <p:sp>
        <p:nvSpPr>
          <p:cNvPr id="3" name="object 3"/>
          <p:cNvSpPr/>
          <p:nvPr/>
        </p:nvSpPr>
        <p:spPr>
          <a:xfrm>
            <a:off x="2301239" y="949452"/>
            <a:ext cx="2994659" cy="8732519"/>
          </a:xfrm>
          <a:prstGeom prst="rect">
            <a:avLst/>
          </a:prstGeom>
          <a:blipFill>
            <a:blip r:embed="rId3" cstate="print"/>
            <a:stretch>
              <a:fillRect/>
            </a:stretch>
          </a:blipFill>
        </p:spPr>
        <p:txBody>
          <a:bodyPr wrap="square" lIns="0" tIns="0" rIns="0" bIns="0" rtlCol="0"/>
          <a:lstStyle/>
          <a:p>
            <a:endParaRPr/>
          </a:p>
        </p:txBody>
      </p:sp>
      <p:graphicFrame>
        <p:nvGraphicFramePr>
          <p:cNvPr id="4" name="object 4" descr="The number of reported cases of perinatal hepatitis B, by state or jurisdiction during 2019. The first column lists the state or jurisdiction, and the second column provides the number of perinatal cases for each state."/>
          <p:cNvGraphicFramePr>
            <a:graphicFrameLocks noGrp="1"/>
          </p:cNvGraphicFramePr>
          <p:nvPr>
            <p:extLst>
              <p:ext uri="{D42A27DB-BD31-4B8C-83A1-F6EECF244321}">
                <p14:modId xmlns:p14="http://schemas.microsoft.com/office/powerpoint/2010/main" val="676955252"/>
              </p:ext>
            </p:extLst>
          </p:nvPr>
        </p:nvGraphicFramePr>
        <p:xfrm>
          <a:off x="2327148" y="975866"/>
          <a:ext cx="2882264" cy="8618911"/>
        </p:xfrm>
        <a:graphic>
          <a:graphicData uri="http://schemas.openxmlformats.org/drawingml/2006/table">
            <a:tbl>
              <a:tblPr firstRow="1" bandRow="1">
                <a:tableStyleId>{2D5ABB26-0587-4C30-8999-92F81FD0307C}</a:tableStyleId>
              </a:tblPr>
              <a:tblGrid>
                <a:gridCol w="1361440">
                  <a:extLst>
                    <a:ext uri="{9D8B030D-6E8A-4147-A177-3AD203B41FA5}">
                      <a16:colId xmlns:a16="http://schemas.microsoft.com/office/drawing/2014/main" val="20000"/>
                    </a:ext>
                  </a:extLst>
                </a:gridCol>
                <a:gridCol w="1520824">
                  <a:extLst>
                    <a:ext uri="{9D8B030D-6E8A-4147-A177-3AD203B41FA5}">
                      <a16:colId xmlns:a16="http://schemas.microsoft.com/office/drawing/2014/main" val="20001"/>
                    </a:ext>
                  </a:extLst>
                </a:gridCol>
              </a:tblGrid>
              <a:tr h="162739">
                <a:tc>
                  <a:txBody>
                    <a:bodyPr/>
                    <a:lstStyle/>
                    <a:p>
                      <a:pPr marL="57785">
                        <a:lnSpc>
                          <a:spcPct val="100000"/>
                        </a:lnSpc>
                        <a:spcBef>
                          <a:spcPts val="130"/>
                        </a:spcBef>
                      </a:pPr>
                      <a:r>
                        <a:rPr sz="800" b="1" spc="20" dirty="0">
                          <a:solidFill>
                            <a:srgbClr val="FFFFFF"/>
                          </a:solidFill>
                          <a:latin typeface="Lucida Sans"/>
                          <a:cs typeface="Lucida Sans"/>
                        </a:rPr>
                        <a:t>State </a:t>
                      </a:r>
                      <a:r>
                        <a:rPr sz="800" b="1" spc="-5" dirty="0">
                          <a:solidFill>
                            <a:srgbClr val="FFFFFF"/>
                          </a:solidFill>
                          <a:latin typeface="Lucida Sans"/>
                          <a:cs typeface="Lucida Sans"/>
                        </a:rPr>
                        <a:t>or</a:t>
                      </a:r>
                      <a:r>
                        <a:rPr sz="800" b="1" spc="-155" dirty="0">
                          <a:solidFill>
                            <a:srgbClr val="FFFFFF"/>
                          </a:solidFill>
                          <a:latin typeface="Lucida Sans"/>
                          <a:cs typeface="Lucida Sans"/>
                        </a:rPr>
                        <a:t> </a:t>
                      </a:r>
                      <a:r>
                        <a:rPr sz="800" b="1" spc="-5" dirty="0">
                          <a:solidFill>
                            <a:srgbClr val="FFFFFF"/>
                          </a:solidFill>
                          <a:latin typeface="Lucida Sans"/>
                          <a:cs typeface="Lucida Sans"/>
                        </a:rPr>
                        <a:t>Jurisdiction</a:t>
                      </a:r>
                      <a:endParaRPr sz="800">
                        <a:latin typeface="Lucida Sans"/>
                        <a:cs typeface="Lucida Sans"/>
                      </a:endParaRPr>
                    </a:p>
                  </a:txBody>
                  <a:tcPr marL="0" marR="0" marT="16510" marB="0">
                    <a:solidFill>
                      <a:srgbClr val="005E6D"/>
                    </a:solidFill>
                  </a:tcPr>
                </a:tc>
                <a:tc>
                  <a:txBody>
                    <a:bodyPr/>
                    <a:lstStyle/>
                    <a:p>
                      <a:pPr marL="53975" algn="ctr">
                        <a:lnSpc>
                          <a:spcPct val="100000"/>
                        </a:lnSpc>
                        <a:spcBef>
                          <a:spcPts val="130"/>
                        </a:spcBef>
                      </a:pPr>
                      <a:r>
                        <a:rPr sz="800" b="1" spc="-5" dirty="0">
                          <a:solidFill>
                            <a:srgbClr val="FFFFFF"/>
                          </a:solidFill>
                          <a:latin typeface="Lucida Sans"/>
                          <a:cs typeface="Lucida Sans"/>
                        </a:rPr>
                        <a:t>Perinatal </a:t>
                      </a:r>
                      <a:r>
                        <a:rPr sz="800" b="1" dirty="0">
                          <a:solidFill>
                            <a:srgbClr val="FFFFFF"/>
                          </a:solidFill>
                          <a:latin typeface="Lucida Sans"/>
                          <a:cs typeface="Lucida Sans"/>
                        </a:rPr>
                        <a:t>Hepatitis</a:t>
                      </a:r>
                      <a:r>
                        <a:rPr sz="800" b="1" spc="-95" dirty="0">
                          <a:solidFill>
                            <a:srgbClr val="FFFFFF"/>
                          </a:solidFill>
                          <a:latin typeface="Lucida Sans"/>
                          <a:cs typeface="Lucida Sans"/>
                        </a:rPr>
                        <a:t> </a:t>
                      </a:r>
                      <a:r>
                        <a:rPr sz="800" b="1" dirty="0">
                          <a:solidFill>
                            <a:srgbClr val="FFFFFF"/>
                          </a:solidFill>
                          <a:latin typeface="Lucida Sans"/>
                          <a:cs typeface="Lucida Sans"/>
                        </a:rPr>
                        <a:t>B</a:t>
                      </a:r>
                      <a:endParaRPr sz="800">
                        <a:latin typeface="Lucida Sans"/>
                        <a:cs typeface="Lucida Sans"/>
                      </a:endParaRPr>
                    </a:p>
                  </a:txBody>
                  <a:tcPr marL="0" marR="0" marT="16510" marB="0">
                    <a:solidFill>
                      <a:srgbClr val="005E6D"/>
                    </a:solidFill>
                  </a:tcPr>
                </a:tc>
                <a:extLst>
                  <a:ext uri="{0D108BD9-81ED-4DB2-BD59-A6C34878D82A}">
                    <a16:rowId xmlns:a16="http://schemas.microsoft.com/office/drawing/2014/main" val="10000"/>
                  </a:ext>
                </a:extLst>
              </a:tr>
              <a:tr h="156400">
                <a:tc>
                  <a:txBody>
                    <a:bodyPr/>
                    <a:lstStyle/>
                    <a:p>
                      <a:pPr marL="57785">
                        <a:lnSpc>
                          <a:spcPct val="100000"/>
                        </a:lnSpc>
                        <a:spcBef>
                          <a:spcPts val="105"/>
                        </a:spcBef>
                      </a:pPr>
                      <a:r>
                        <a:rPr sz="800" b="1" spc="-35" dirty="0">
                          <a:solidFill>
                            <a:srgbClr val="231F20"/>
                          </a:solidFill>
                          <a:latin typeface="Century Gothic"/>
                          <a:cs typeface="Century Gothic"/>
                        </a:rPr>
                        <a:t>Alabama</a:t>
                      </a:r>
                      <a:endParaRPr sz="800">
                        <a:latin typeface="Century Gothic"/>
                        <a:cs typeface="Century Gothic"/>
                      </a:endParaRPr>
                    </a:p>
                  </a:txBody>
                  <a:tcPr marL="0" marR="0" marT="13335" marB="0">
                    <a:solidFill>
                      <a:srgbClr val="FFFFFF"/>
                    </a:solidFill>
                  </a:tcPr>
                </a:tc>
                <a:tc>
                  <a:txBody>
                    <a:bodyPr/>
                    <a:lstStyle/>
                    <a:p>
                      <a:pPr marL="57150" algn="ctr">
                        <a:lnSpc>
                          <a:spcPct val="100000"/>
                        </a:lnSpc>
                        <a:spcBef>
                          <a:spcPts val="105"/>
                        </a:spcBef>
                      </a:pPr>
                      <a:r>
                        <a:rPr sz="800" b="1" dirty="0">
                          <a:solidFill>
                            <a:srgbClr val="231F20"/>
                          </a:solidFill>
                          <a:latin typeface="Century Gothic"/>
                          <a:cs typeface="Century Gothic"/>
                        </a:rPr>
                        <a:t>2</a:t>
                      </a:r>
                      <a:endParaRPr sz="800">
                        <a:latin typeface="Century Gothic"/>
                        <a:cs typeface="Century Gothic"/>
                      </a:endParaRPr>
                    </a:p>
                  </a:txBody>
                  <a:tcPr marL="0" marR="0" marT="13335" marB="0">
                    <a:solidFill>
                      <a:srgbClr val="FFFFFF"/>
                    </a:solidFill>
                  </a:tcPr>
                </a:tc>
                <a:extLst>
                  <a:ext uri="{0D108BD9-81ED-4DB2-BD59-A6C34878D82A}">
                    <a16:rowId xmlns:a16="http://schemas.microsoft.com/office/drawing/2014/main" val="10001"/>
                  </a:ext>
                </a:extLst>
              </a:tr>
              <a:tr h="162737">
                <a:tc>
                  <a:txBody>
                    <a:bodyPr/>
                    <a:lstStyle/>
                    <a:p>
                      <a:pPr marL="55880">
                        <a:lnSpc>
                          <a:spcPct val="100000"/>
                        </a:lnSpc>
                        <a:spcBef>
                          <a:spcPts val="130"/>
                        </a:spcBef>
                      </a:pPr>
                      <a:r>
                        <a:rPr sz="800" b="1" spc="-20" dirty="0">
                          <a:solidFill>
                            <a:srgbClr val="231F20"/>
                          </a:solidFill>
                          <a:latin typeface="Century Gothic"/>
                          <a:cs typeface="Century Gothic"/>
                        </a:rPr>
                        <a:t>Alaska</a:t>
                      </a:r>
                      <a:endParaRPr sz="800">
                        <a:latin typeface="Century Gothic"/>
                        <a:cs typeface="Century Gothic"/>
                      </a:endParaRPr>
                    </a:p>
                  </a:txBody>
                  <a:tcPr marL="0" marR="0" marT="16510" marB="0">
                    <a:solidFill>
                      <a:srgbClr val="E5EEF0"/>
                    </a:solidFill>
                  </a:tcPr>
                </a:tc>
                <a:tc>
                  <a:txBody>
                    <a:bodyPr/>
                    <a:lstStyle/>
                    <a:p>
                      <a:pPr marL="56515" algn="ctr">
                        <a:lnSpc>
                          <a:spcPct val="100000"/>
                        </a:lnSpc>
                        <a:spcBef>
                          <a:spcPts val="130"/>
                        </a:spcBef>
                      </a:pPr>
                      <a:r>
                        <a:rPr sz="800" b="1" dirty="0">
                          <a:solidFill>
                            <a:srgbClr val="231F20"/>
                          </a:solidFill>
                          <a:latin typeface="Century Gothic"/>
                          <a:cs typeface="Century Gothic"/>
                        </a:rPr>
                        <a:t>—</a:t>
                      </a:r>
                      <a:endParaRPr sz="800">
                        <a:latin typeface="Century Gothic"/>
                        <a:cs typeface="Century Gothic"/>
                      </a:endParaRPr>
                    </a:p>
                  </a:txBody>
                  <a:tcPr marL="0" marR="0" marT="16510" marB="0">
                    <a:solidFill>
                      <a:srgbClr val="E5EEF0"/>
                    </a:solidFill>
                  </a:tcPr>
                </a:tc>
                <a:extLst>
                  <a:ext uri="{0D108BD9-81ED-4DB2-BD59-A6C34878D82A}">
                    <a16:rowId xmlns:a16="http://schemas.microsoft.com/office/drawing/2014/main" val="10002"/>
                  </a:ext>
                </a:extLst>
              </a:tr>
              <a:tr h="162737">
                <a:tc>
                  <a:txBody>
                    <a:bodyPr/>
                    <a:lstStyle/>
                    <a:p>
                      <a:pPr marL="55880">
                        <a:lnSpc>
                          <a:spcPct val="100000"/>
                        </a:lnSpc>
                        <a:spcBef>
                          <a:spcPts val="130"/>
                        </a:spcBef>
                      </a:pPr>
                      <a:r>
                        <a:rPr sz="800" b="1" spc="-5" dirty="0">
                          <a:solidFill>
                            <a:srgbClr val="231F20"/>
                          </a:solidFill>
                          <a:latin typeface="Century Gothic"/>
                          <a:cs typeface="Century Gothic"/>
                        </a:rPr>
                        <a:t>Arizona</a:t>
                      </a:r>
                      <a:endParaRPr sz="800">
                        <a:latin typeface="Century Gothic"/>
                        <a:cs typeface="Century Gothic"/>
                      </a:endParaRPr>
                    </a:p>
                  </a:txBody>
                  <a:tcPr marL="0" marR="0" marT="16510" marB="0">
                    <a:solidFill>
                      <a:srgbClr val="FFFFFF"/>
                    </a:solidFill>
                  </a:tcPr>
                </a:tc>
                <a:tc>
                  <a:txBody>
                    <a:bodyPr/>
                    <a:lstStyle/>
                    <a:p>
                      <a:pPr marL="56515" algn="ctr">
                        <a:lnSpc>
                          <a:spcPct val="100000"/>
                        </a:lnSpc>
                        <a:spcBef>
                          <a:spcPts val="130"/>
                        </a:spcBef>
                      </a:pPr>
                      <a:r>
                        <a:rPr sz="800" b="1" dirty="0">
                          <a:solidFill>
                            <a:srgbClr val="231F20"/>
                          </a:solidFill>
                          <a:latin typeface="Century Gothic"/>
                          <a:cs typeface="Century Gothic"/>
                        </a:rPr>
                        <a:t>—</a:t>
                      </a:r>
                      <a:endParaRPr sz="800">
                        <a:latin typeface="Century Gothic"/>
                        <a:cs typeface="Century Gothic"/>
                      </a:endParaRPr>
                    </a:p>
                  </a:txBody>
                  <a:tcPr marL="0" marR="0" marT="16510" marB="0">
                    <a:solidFill>
                      <a:srgbClr val="FFFFFF"/>
                    </a:solidFill>
                  </a:tcPr>
                </a:tc>
                <a:extLst>
                  <a:ext uri="{0D108BD9-81ED-4DB2-BD59-A6C34878D82A}">
                    <a16:rowId xmlns:a16="http://schemas.microsoft.com/office/drawing/2014/main" val="10003"/>
                  </a:ext>
                </a:extLst>
              </a:tr>
              <a:tr h="162750">
                <a:tc>
                  <a:txBody>
                    <a:bodyPr/>
                    <a:lstStyle/>
                    <a:p>
                      <a:pPr marL="55880">
                        <a:lnSpc>
                          <a:spcPct val="100000"/>
                        </a:lnSpc>
                        <a:spcBef>
                          <a:spcPts val="130"/>
                        </a:spcBef>
                      </a:pPr>
                      <a:r>
                        <a:rPr sz="800" b="1" spc="-5" dirty="0">
                          <a:solidFill>
                            <a:srgbClr val="231F20"/>
                          </a:solidFill>
                          <a:latin typeface="Century Gothic"/>
                          <a:cs typeface="Century Gothic"/>
                        </a:rPr>
                        <a:t>Arkansas</a:t>
                      </a:r>
                      <a:endParaRPr sz="800">
                        <a:latin typeface="Century Gothic"/>
                        <a:cs typeface="Century Gothic"/>
                      </a:endParaRPr>
                    </a:p>
                  </a:txBody>
                  <a:tcPr marL="0" marR="0" marT="16510" marB="0">
                    <a:solidFill>
                      <a:srgbClr val="E5EEF0"/>
                    </a:solidFill>
                  </a:tcPr>
                </a:tc>
                <a:tc>
                  <a:txBody>
                    <a:bodyPr/>
                    <a:lstStyle/>
                    <a:p>
                      <a:pPr marL="56515" algn="ctr">
                        <a:lnSpc>
                          <a:spcPct val="100000"/>
                        </a:lnSpc>
                        <a:spcBef>
                          <a:spcPts val="130"/>
                        </a:spcBef>
                      </a:pPr>
                      <a:r>
                        <a:rPr sz="800" b="1" dirty="0">
                          <a:solidFill>
                            <a:srgbClr val="231F20"/>
                          </a:solidFill>
                          <a:latin typeface="Century Gothic"/>
                          <a:cs typeface="Century Gothic"/>
                        </a:rPr>
                        <a:t>—</a:t>
                      </a:r>
                      <a:endParaRPr sz="800">
                        <a:latin typeface="Century Gothic"/>
                        <a:cs typeface="Century Gothic"/>
                      </a:endParaRPr>
                    </a:p>
                  </a:txBody>
                  <a:tcPr marL="0" marR="0" marT="16510" marB="0">
                    <a:solidFill>
                      <a:srgbClr val="E5EEF0"/>
                    </a:solidFill>
                  </a:tcPr>
                </a:tc>
                <a:extLst>
                  <a:ext uri="{0D108BD9-81ED-4DB2-BD59-A6C34878D82A}">
                    <a16:rowId xmlns:a16="http://schemas.microsoft.com/office/drawing/2014/main" val="10004"/>
                  </a:ext>
                </a:extLst>
              </a:tr>
              <a:tr h="162737">
                <a:tc>
                  <a:txBody>
                    <a:bodyPr/>
                    <a:lstStyle/>
                    <a:p>
                      <a:pPr marL="55880">
                        <a:lnSpc>
                          <a:spcPct val="100000"/>
                        </a:lnSpc>
                        <a:spcBef>
                          <a:spcPts val="130"/>
                        </a:spcBef>
                      </a:pPr>
                      <a:r>
                        <a:rPr sz="800" b="1" spc="-5" dirty="0">
                          <a:solidFill>
                            <a:srgbClr val="231F20"/>
                          </a:solidFill>
                          <a:latin typeface="Century Gothic"/>
                          <a:cs typeface="Century Gothic"/>
                        </a:rPr>
                        <a:t>California</a:t>
                      </a:r>
                      <a:endParaRPr sz="800">
                        <a:latin typeface="Century Gothic"/>
                        <a:cs typeface="Century Gothic"/>
                      </a:endParaRPr>
                    </a:p>
                  </a:txBody>
                  <a:tcPr marL="0" marR="0" marT="16510" marB="0">
                    <a:solidFill>
                      <a:srgbClr val="FFFFFF"/>
                    </a:solidFill>
                  </a:tcPr>
                </a:tc>
                <a:tc>
                  <a:txBody>
                    <a:bodyPr/>
                    <a:lstStyle/>
                    <a:p>
                      <a:pPr marL="57150" algn="ctr">
                        <a:lnSpc>
                          <a:spcPct val="100000"/>
                        </a:lnSpc>
                        <a:spcBef>
                          <a:spcPts val="130"/>
                        </a:spcBef>
                      </a:pPr>
                      <a:r>
                        <a:rPr sz="800" b="1" dirty="0">
                          <a:solidFill>
                            <a:srgbClr val="231F20"/>
                          </a:solidFill>
                          <a:latin typeface="Century Gothic"/>
                          <a:cs typeface="Century Gothic"/>
                        </a:rPr>
                        <a:t>4</a:t>
                      </a:r>
                      <a:endParaRPr sz="800">
                        <a:latin typeface="Century Gothic"/>
                        <a:cs typeface="Century Gothic"/>
                      </a:endParaRPr>
                    </a:p>
                  </a:txBody>
                  <a:tcPr marL="0" marR="0" marT="16510" marB="0">
                    <a:solidFill>
                      <a:srgbClr val="FFFFFF"/>
                    </a:solidFill>
                  </a:tcPr>
                </a:tc>
                <a:extLst>
                  <a:ext uri="{0D108BD9-81ED-4DB2-BD59-A6C34878D82A}">
                    <a16:rowId xmlns:a16="http://schemas.microsoft.com/office/drawing/2014/main" val="10005"/>
                  </a:ext>
                </a:extLst>
              </a:tr>
              <a:tr h="162725">
                <a:tc>
                  <a:txBody>
                    <a:bodyPr/>
                    <a:lstStyle/>
                    <a:p>
                      <a:pPr marL="55880">
                        <a:lnSpc>
                          <a:spcPct val="100000"/>
                        </a:lnSpc>
                        <a:spcBef>
                          <a:spcPts val="135"/>
                        </a:spcBef>
                      </a:pPr>
                      <a:r>
                        <a:rPr sz="800" b="1" spc="-30" dirty="0">
                          <a:solidFill>
                            <a:srgbClr val="231F20"/>
                          </a:solidFill>
                          <a:latin typeface="Century Gothic"/>
                          <a:cs typeface="Century Gothic"/>
                        </a:rPr>
                        <a:t>Colorado</a:t>
                      </a:r>
                      <a:endParaRPr sz="800">
                        <a:latin typeface="Century Gothic"/>
                        <a:cs typeface="Century Gothic"/>
                      </a:endParaRPr>
                    </a:p>
                  </a:txBody>
                  <a:tcPr marL="0" marR="0" marT="17145" marB="0">
                    <a:solidFill>
                      <a:srgbClr val="E5EEF0"/>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E5EEF0"/>
                    </a:solidFill>
                  </a:tcPr>
                </a:tc>
                <a:extLst>
                  <a:ext uri="{0D108BD9-81ED-4DB2-BD59-A6C34878D82A}">
                    <a16:rowId xmlns:a16="http://schemas.microsoft.com/office/drawing/2014/main" val="10006"/>
                  </a:ext>
                </a:extLst>
              </a:tr>
              <a:tr h="162750">
                <a:tc>
                  <a:txBody>
                    <a:bodyPr/>
                    <a:lstStyle/>
                    <a:p>
                      <a:pPr marL="55880">
                        <a:lnSpc>
                          <a:spcPct val="100000"/>
                        </a:lnSpc>
                        <a:spcBef>
                          <a:spcPts val="135"/>
                        </a:spcBef>
                      </a:pPr>
                      <a:r>
                        <a:rPr sz="800" b="1" spc="-20" dirty="0">
                          <a:solidFill>
                            <a:srgbClr val="231F20"/>
                          </a:solidFill>
                          <a:latin typeface="Century Gothic"/>
                          <a:cs typeface="Century Gothic"/>
                        </a:rPr>
                        <a:t>Connecticut</a:t>
                      </a:r>
                      <a:endParaRPr sz="800">
                        <a:latin typeface="Century Gothic"/>
                        <a:cs typeface="Century Gothic"/>
                      </a:endParaRPr>
                    </a:p>
                  </a:txBody>
                  <a:tcPr marL="0" marR="0" marT="17145" marB="0">
                    <a:solidFill>
                      <a:srgbClr val="FFFFFF"/>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FFFFFF"/>
                    </a:solidFill>
                  </a:tcPr>
                </a:tc>
                <a:extLst>
                  <a:ext uri="{0D108BD9-81ED-4DB2-BD59-A6C34878D82A}">
                    <a16:rowId xmlns:a16="http://schemas.microsoft.com/office/drawing/2014/main" val="10007"/>
                  </a:ext>
                </a:extLst>
              </a:tr>
              <a:tr h="162737">
                <a:tc>
                  <a:txBody>
                    <a:bodyPr/>
                    <a:lstStyle/>
                    <a:p>
                      <a:pPr marL="55880">
                        <a:lnSpc>
                          <a:spcPct val="100000"/>
                        </a:lnSpc>
                        <a:spcBef>
                          <a:spcPts val="135"/>
                        </a:spcBef>
                      </a:pPr>
                      <a:r>
                        <a:rPr sz="800" b="1" spc="-25" dirty="0">
                          <a:solidFill>
                            <a:srgbClr val="231F20"/>
                          </a:solidFill>
                          <a:latin typeface="Century Gothic"/>
                          <a:cs typeface="Century Gothic"/>
                        </a:rPr>
                        <a:t>Delaware</a:t>
                      </a:r>
                      <a:endParaRPr sz="800">
                        <a:latin typeface="Century Gothic"/>
                        <a:cs typeface="Century Gothic"/>
                      </a:endParaRPr>
                    </a:p>
                  </a:txBody>
                  <a:tcPr marL="0" marR="0" marT="17145" marB="0">
                    <a:solidFill>
                      <a:srgbClr val="E5EEF0"/>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E5EEF0"/>
                    </a:solidFill>
                  </a:tcPr>
                </a:tc>
                <a:extLst>
                  <a:ext uri="{0D108BD9-81ED-4DB2-BD59-A6C34878D82A}">
                    <a16:rowId xmlns:a16="http://schemas.microsoft.com/office/drawing/2014/main" val="10008"/>
                  </a:ext>
                </a:extLst>
              </a:tr>
              <a:tr h="162737">
                <a:tc>
                  <a:txBody>
                    <a:bodyPr/>
                    <a:lstStyle/>
                    <a:p>
                      <a:pPr marL="55880">
                        <a:lnSpc>
                          <a:spcPct val="100000"/>
                        </a:lnSpc>
                        <a:spcBef>
                          <a:spcPts val="135"/>
                        </a:spcBef>
                      </a:pPr>
                      <a:r>
                        <a:rPr sz="800" b="1" spc="30" dirty="0">
                          <a:solidFill>
                            <a:srgbClr val="231F20"/>
                          </a:solidFill>
                          <a:latin typeface="Century Gothic"/>
                          <a:cs typeface="Century Gothic"/>
                        </a:rPr>
                        <a:t>District </a:t>
                      </a:r>
                      <a:r>
                        <a:rPr sz="800" b="1" spc="10" dirty="0">
                          <a:solidFill>
                            <a:srgbClr val="231F20"/>
                          </a:solidFill>
                          <a:latin typeface="Century Gothic"/>
                          <a:cs typeface="Century Gothic"/>
                        </a:rPr>
                        <a:t>of</a:t>
                      </a:r>
                      <a:r>
                        <a:rPr sz="800" b="1" spc="-35" dirty="0">
                          <a:solidFill>
                            <a:srgbClr val="231F20"/>
                          </a:solidFill>
                          <a:latin typeface="Century Gothic"/>
                          <a:cs typeface="Century Gothic"/>
                        </a:rPr>
                        <a:t> </a:t>
                      </a:r>
                      <a:r>
                        <a:rPr sz="800" b="1" spc="-25" dirty="0">
                          <a:solidFill>
                            <a:srgbClr val="231F20"/>
                          </a:solidFill>
                          <a:latin typeface="Century Gothic"/>
                          <a:cs typeface="Century Gothic"/>
                        </a:rPr>
                        <a:t>Columbia</a:t>
                      </a:r>
                      <a:endParaRPr sz="800">
                        <a:latin typeface="Century Gothic"/>
                        <a:cs typeface="Century Gothic"/>
                      </a:endParaRPr>
                    </a:p>
                  </a:txBody>
                  <a:tcPr marL="0" marR="0" marT="17145" marB="0">
                    <a:solidFill>
                      <a:srgbClr val="FFFFFF"/>
                    </a:solidFill>
                  </a:tcPr>
                </a:tc>
                <a:tc>
                  <a:txBody>
                    <a:bodyPr/>
                    <a:lstStyle/>
                    <a:p>
                      <a:pPr marL="56515" algn="ctr">
                        <a:lnSpc>
                          <a:spcPct val="100000"/>
                        </a:lnSpc>
                        <a:spcBef>
                          <a:spcPts val="135"/>
                        </a:spcBef>
                      </a:pPr>
                      <a:r>
                        <a:rPr sz="800" b="1" dirty="0">
                          <a:solidFill>
                            <a:srgbClr val="231F20"/>
                          </a:solidFill>
                          <a:latin typeface="Century Gothic"/>
                          <a:cs typeface="Century Gothic"/>
                        </a:rPr>
                        <a:t>U</a:t>
                      </a:r>
                      <a:endParaRPr sz="800">
                        <a:latin typeface="Century Gothic"/>
                        <a:cs typeface="Century Gothic"/>
                      </a:endParaRPr>
                    </a:p>
                  </a:txBody>
                  <a:tcPr marL="0" marR="0" marT="17145" marB="0">
                    <a:solidFill>
                      <a:srgbClr val="FFFFFF"/>
                    </a:solidFill>
                  </a:tcPr>
                </a:tc>
                <a:extLst>
                  <a:ext uri="{0D108BD9-81ED-4DB2-BD59-A6C34878D82A}">
                    <a16:rowId xmlns:a16="http://schemas.microsoft.com/office/drawing/2014/main" val="10009"/>
                  </a:ext>
                </a:extLst>
              </a:tr>
              <a:tr h="162750">
                <a:tc>
                  <a:txBody>
                    <a:bodyPr/>
                    <a:lstStyle/>
                    <a:p>
                      <a:pPr marL="55880">
                        <a:lnSpc>
                          <a:spcPct val="100000"/>
                        </a:lnSpc>
                        <a:spcBef>
                          <a:spcPts val="135"/>
                        </a:spcBef>
                      </a:pPr>
                      <a:r>
                        <a:rPr sz="800" b="1" spc="5" dirty="0">
                          <a:solidFill>
                            <a:srgbClr val="231F20"/>
                          </a:solidFill>
                          <a:latin typeface="Century Gothic"/>
                          <a:cs typeface="Century Gothic"/>
                        </a:rPr>
                        <a:t>Florida</a:t>
                      </a:r>
                      <a:endParaRPr sz="800">
                        <a:latin typeface="Century Gothic"/>
                        <a:cs typeface="Century Gothic"/>
                      </a:endParaRPr>
                    </a:p>
                  </a:txBody>
                  <a:tcPr marL="0" marR="0" marT="17145" marB="0">
                    <a:solidFill>
                      <a:srgbClr val="E5EEF0"/>
                    </a:solidFill>
                  </a:tcPr>
                </a:tc>
                <a:tc>
                  <a:txBody>
                    <a:bodyPr/>
                    <a:lstStyle/>
                    <a:p>
                      <a:pPr marL="57150" algn="ctr">
                        <a:lnSpc>
                          <a:spcPct val="100000"/>
                        </a:lnSpc>
                        <a:spcBef>
                          <a:spcPts val="135"/>
                        </a:spcBef>
                      </a:pPr>
                      <a:r>
                        <a:rPr sz="800" b="1" dirty="0">
                          <a:solidFill>
                            <a:srgbClr val="231F20"/>
                          </a:solidFill>
                          <a:latin typeface="Century Gothic"/>
                          <a:cs typeface="Century Gothic"/>
                        </a:rPr>
                        <a:t>1</a:t>
                      </a:r>
                      <a:endParaRPr sz="800">
                        <a:latin typeface="Century Gothic"/>
                        <a:cs typeface="Century Gothic"/>
                      </a:endParaRPr>
                    </a:p>
                  </a:txBody>
                  <a:tcPr marL="0" marR="0" marT="17145" marB="0">
                    <a:solidFill>
                      <a:srgbClr val="E5EEF0"/>
                    </a:solidFill>
                  </a:tcPr>
                </a:tc>
                <a:extLst>
                  <a:ext uri="{0D108BD9-81ED-4DB2-BD59-A6C34878D82A}">
                    <a16:rowId xmlns:a16="http://schemas.microsoft.com/office/drawing/2014/main" val="10010"/>
                  </a:ext>
                </a:extLst>
              </a:tr>
              <a:tr h="162737">
                <a:tc>
                  <a:txBody>
                    <a:bodyPr/>
                    <a:lstStyle/>
                    <a:p>
                      <a:pPr marL="55880">
                        <a:lnSpc>
                          <a:spcPct val="100000"/>
                        </a:lnSpc>
                        <a:spcBef>
                          <a:spcPts val="135"/>
                        </a:spcBef>
                      </a:pPr>
                      <a:r>
                        <a:rPr sz="800" b="1" spc="-35" dirty="0">
                          <a:solidFill>
                            <a:srgbClr val="231F20"/>
                          </a:solidFill>
                          <a:latin typeface="Century Gothic"/>
                          <a:cs typeface="Century Gothic"/>
                        </a:rPr>
                        <a:t>Georgia</a:t>
                      </a:r>
                      <a:endParaRPr sz="800">
                        <a:latin typeface="Century Gothic"/>
                        <a:cs typeface="Century Gothic"/>
                      </a:endParaRPr>
                    </a:p>
                  </a:txBody>
                  <a:tcPr marL="0" marR="0" marT="17145" marB="0">
                    <a:solidFill>
                      <a:srgbClr val="FFFFFF"/>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FFFFFF"/>
                    </a:solidFill>
                  </a:tcPr>
                </a:tc>
                <a:extLst>
                  <a:ext uri="{0D108BD9-81ED-4DB2-BD59-A6C34878D82A}">
                    <a16:rowId xmlns:a16="http://schemas.microsoft.com/office/drawing/2014/main" val="10011"/>
                  </a:ext>
                </a:extLst>
              </a:tr>
              <a:tr h="162737">
                <a:tc>
                  <a:txBody>
                    <a:bodyPr/>
                    <a:lstStyle/>
                    <a:p>
                      <a:pPr marL="55880">
                        <a:lnSpc>
                          <a:spcPct val="100000"/>
                        </a:lnSpc>
                        <a:spcBef>
                          <a:spcPts val="135"/>
                        </a:spcBef>
                      </a:pPr>
                      <a:r>
                        <a:rPr sz="800" b="1" spc="-10" dirty="0">
                          <a:solidFill>
                            <a:srgbClr val="231F20"/>
                          </a:solidFill>
                          <a:latin typeface="Century Gothic"/>
                          <a:cs typeface="Century Gothic"/>
                        </a:rPr>
                        <a:t>Hawaii</a:t>
                      </a:r>
                      <a:endParaRPr sz="800">
                        <a:latin typeface="Century Gothic"/>
                        <a:cs typeface="Century Gothic"/>
                      </a:endParaRPr>
                    </a:p>
                  </a:txBody>
                  <a:tcPr marL="0" marR="0" marT="17145" marB="0">
                    <a:solidFill>
                      <a:srgbClr val="E5EEF0"/>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E5EEF0"/>
                    </a:solidFill>
                  </a:tcPr>
                </a:tc>
                <a:extLst>
                  <a:ext uri="{0D108BD9-81ED-4DB2-BD59-A6C34878D82A}">
                    <a16:rowId xmlns:a16="http://schemas.microsoft.com/office/drawing/2014/main" val="10012"/>
                  </a:ext>
                </a:extLst>
              </a:tr>
              <a:tr h="162750">
                <a:tc>
                  <a:txBody>
                    <a:bodyPr/>
                    <a:lstStyle/>
                    <a:p>
                      <a:pPr marL="55880">
                        <a:lnSpc>
                          <a:spcPct val="100000"/>
                        </a:lnSpc>
                        <a:spcBef>
                          <a:spcPts val="135"/>
                        </a:spcBef>
                      </a:pPr>
                      <a:r>
                        <a:rPr sz="800" b="1" spc="-30" dirty="0">
                          <a:solidFill>
                            <a:srgbClr val="231F20"/>
                          </a:solidFill>
                          <a:latin typeface="Century Gothic"/>
                          <a:cs typeface="Century Gothic"/>
                        </a:rPr>
                        <a:t>Idaho</a:t>
                      </a:r>
                      <a:endParaRPr sz="800">
                        <a:latin typeface="Century Gothic"/>
                        <a:cs typeface="Century Gothic"/>
                      </a:endParaRPr>
                    </a:p>
                  </a:txBody>
                  <a:tcPr marL="0" marR="0" marT="17145" marB="0">
                    <a:solidFill>
                      <a:srgbClr val="FFFFFF"/>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FFFFFF"/>
                    </a:solidFill>
                  </a:tcPr>
                </a:tc>
                <a:extLst>
                  <a:ext uri="{0D108BD9-81ED-4DB2-BD59-A6C34878D82A}">
                    <a16:rowId xmlns:a16="http://schemas.microsoft.com/office/drawing/2014/main" val="10013"/>
                  </a:ext>
                </a:extLst>
              </a:tr>
              <a:tr h="162737">
                <a:tc>
                  <a:txBody>
                    <a:bodyPr/>
                    <a:lstStyle/>
                    <a:p>
                      <a:pPr marL="55880">
                        <a:lnSpc>
                          <a:spcPct val="100000"/>
                        </a:lnSpc>
                        <a:spcBef>
                          <a:spcPts val="135"/>
                        </a:spcBef>
                      </a:pPr>
                      <a:r>
                        <a:rPr sz="800" b="1" spc="15" dirty="0">
                          <a:solidFill>
                            <a:srgbClr val="231F20"/>
                          </a:solidFill>
                          <a:latin typeface="Century Gothic"/>
                          <a:cs typeface="Century Gothic"/>
                        </a:rPr>
                        <a:t>Illinois</a:t>
                      </a:r>
                      <a:endParaRPr sz="800">
                        <a:latin typeface="Century Gothic"/>
                        <a:cs typeface="Century Gothic"/>
                      </a:endParaRPr>
                    </a:p>
                  </a:txBody>
                  <a:tcPr marL="0" marR="0" marT="17145" marB="0">
                    <a:solidFill>
                      <a:srgbClr val="E5EEF0"/>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E5EEF0"/>
                    </a:solidFill>
                  </a:tcPr>
                </a:tc>
                <a:extLst>
                  <a:ext uri="{0D108BD9-81ED-4DB2-BD59-A6C34878D82A}">
                    <a16:rowId xmlns:a16="http://schemas.microsoft.com/office/drawing/2014/main" val="10014"/>
                  </a:ext>
                </a:extLst>
              </a:tr>
              <a:tr h="162737">
                <a:tc>
                  <a:txBody>
                    <a:bodyPr/>
                    <a:lstStyle/>
                    <a:p>
                      <a:pPr marL="55880">
                        <a:lnSpc>
                          <a:spcPct val="100000"/>
                        </a:lnSpc>
                        <a:spcBef>
                          <a:spcPts val="135"/>
                        </a:spcBef>
                      </a:pPr>
                      <a:r>
                        <a:rPr sz="800" b="1" spc="-15" dirty="0">
                          <a:solidFill>
                            <a:srgbClr val="231F20"/>
                          </a:solidFill>
                          <a:latin typeface="Century Gothic"/>
                          <a:cs typeface="Century Gothic"/>
                        </a:rPr>
                        <a:t>Indiana</a:t>
                      </a:r>
                      <a:endParaRPr sz="800">
                        <a:latin typeface="Century Gothic"/>
                        <a:cs typeface="Century Gothic"/>
                      </a:endParaRPr>
                    </a:p>
                  </a:txBody>
                  <a:tcPr marL="0" marR="0" marT="17145" marB="0">
                    <a:solidFill>
                      <a:srgbClr val="FFFFFF"/>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FFFFFF"/>
                    </a:solidFill>
                  </a:tcPr>
                </a:tc>
                <a:extLst>
                  <a:ext uri="{0D108BD9-81ED-4DB2-BD59-A6C34878D82A}">
                    <a16:rowId xmlns:a16="http://schemas.microsoft.com/office/drawing/2014/main" val="10015"/>
                  </a:ext>
                </a:extLst>
              </a:tr>
              <a:tr h="162750">
                <a:tc>
                  <a:txBody>
                    <a:bodyPr/>
                    <a:lstStyle/>
                    <a:p>
                      <a:pPr marL="55880">
                        <a:lnSpc>
                          <a:spcPct val="100000"/>
                        </a:lnSpc>
                        <a:spcBef>
                          <a:spcPts val="135"/>
                        </a:spcBef>
                      </a:pPr>
                      <a:r>
                        <a:rPr sz="800" b="1" spc="-20" dirty="0">
                          <a:solidFill>
                            <a:srgbClr val="231F20"/>
                          </a:solidFill>
                          <a:latin typeface="Century Gothic"/>
                          <a:cs typeface="Century Gothic"/>
                        </a:rPr>
                        <a:t>Iowa</a:t>
                      </a:r>
                      <a:endParaRPr sz="800">
                        <a:latin typeface="Century Gothic"/>
                        <a:cs typeface="Century Gothic"/>
                      </a:endParaRPr>
                    </a:p>
                  </a:txBody>
                  <a:tcPr marL="0" marR="0" marT="17145" marB="0">
                    <a:solidFill>
                      <a:srgbClr val="E5EEF0"/>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E5EEF0"/>
                    </a:solidFill>
                  </a:tcPr>
                </a:tc>
                <a:extLst>
                  <a:ext uri="{0D108BD9-81ED-4DB2-BD59-A6C34878D82A}">
                    <a16:rowId xmlns:a16="http://schemas.microsoft.com/office/drawing/2014/main" val="10016"/>
                  </a:ext>
                </a:extLst>
              </a:tr>
              <a:tr h="162737">
                <a:tc>
                  <a:txBody>
                    <a:bodyPr/>
                    <a:lstStyle/>
                    <a:p>
                      <a:pPr marL="55880">
                        <a:lnSpc>
                          <a:spcPct val="100000"/>
                        </a:lnSpc>
                        <a:spcBef>
                          <a:spcPts val="135"/>
                        </a:spcBef>
                      </a:pPr>
                      <a:r>
                        <a:rPr sz="800" b="1" spc="-5" dirty="0">
                          <a:solidFill>
                            <a:srgbClr val="231F20"/>
                          </a:solidFill>
                          <a:latin typeface="Century Gothic"/>
                          <a:cs typeface="Century Gothic"/>
                        </a:rPr>
                        <a:t>Kansas</a:t>
                      </a:r>
                      <a:endParaRPr sz="800">
                        <a:latin typeface="Century Gothic"/>
                        <a:cs typeface="Century Gothic"/>
                      </a:endParaRPr>
                    </a:p>
                  </a:txBody>
                  <a:tcPr marL="0" marR="0" marT="17145" marB="0">
                    <a:solidFill>
                      <a:srgbClr val="FFFFFF"/>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FFFFFF"/>
                    </a:solidFill>
                  </a:tcPr>
                </a:tc>
                <a:extLst>
                  <a:ext uri="{0D108BD9-81ED-4DB2-BD59-A6C34878D82A}">
                    <a16:rowId xmlns:a16="http://schemas.microsoft.com/office/drawing/2014/main" val="10017"/>
                  </a:ext>
                </a:extLst>
              </a:tr>
              <a:tr h="162750">
                <a:tc>
                  <a:txBody>
                    <a:bodyPr/>
                    <a:lstStyle/>
                    <a:p>
                      <a:pPr marL="55880">
                        <a:lnSpc>
                          <a:spcPct val="100000"/>
                        </a:lnSpc>
                        <a:spcBef>
                          <a:spcPts val="135"/>
                        </a:spcBef>
                      </a:pPr>
                      <a:r>
                        <a:rPr sz="800" b="1" spc="-15" dirty="0">
                          <a:solidFill>
                            <a:srgbClr val="231F20"/>
                          </a:solidFill>
                          <a:latin typeface="Century Gothic"/>
                          <a:cs typeface="Century Gothic"/>
                        </a:rPr>
                        <a:t>Kentucky</a:t>
                      </a:r>
                      <a:endParaRPr sz="800">
                        <a:latin typeface="Century Gothic"/>
                        <a:cs typeface="Century Gothic"/>
                      </a:endParaRPr>
                    </a:p>
                  </a:txBody>
                  <a:tcPr marL="0" marR="0" marT="17145" marB="0">
                    <a:solidFill>
                      <a:srgbClr val="E5EEF0"/>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E5EEF0"/>
                    </a:solidFill>
                  </a:tcPr>
                </a:tc>
                <a:extLst>
                  <a:ext uri="{0D108BD9-81ED-4DB2-BD59-A6C34878D82A}">
                    <a16:rowId xmlns:a16="http://schemas.microsoft.com/office/drawing/2014/main" val="10018"/>
                  </a:ext>
                </a:extLst>
              </a:tr>
              <a:tr h="162737">
                <a:tc>
                  <a:txBody>
                    <a:bodyPr/>
                    <a:lstStyle/>
                    <a:p>
                      <a:pPr marL="55880">
                        <a:lnSpc>
                          <a:spcPct val="100000"/>
                        </a:lnSpc>
                        <a:spcBef>
                          <a:spcPts val="135"/>
                        </a:spcBef>
                      </a:pPr>
                      <a:r>
                        <a:rPr sz="800" b="1" spc="-5" dirty="0">
                          <a:solidFill>
                            <a:srgbClr val="231F20"/>
                          </a:solidFill>
                          <a:latin typeface="Century Gothic"/>
                          <a:cs typeface="Century Gothic"/>
                        </a:rPr>
                        <a:t>Louisiana</a:t>
                      </a:r>
                      <a:endParaRPr sz="800">
                        <a:latin typeface="Century Gothic"/>
                        <a:cs typeface="Century Gothic"/>
                      </a:endParaRPr>
                    </a:p>
                  </a:txBody>
                  <a:tcPr marL="0" marR="0" marT="17145" marB="0">
                    <a:solidFill>
                      <a:srgbClr val="FFFFFF"/>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FFFFFF"/>
                    </a:solidFill>
                  </a:tcPr>
                </a:tc>
                <a:extLst>
                  <a:ext uri="{0D108BD9-81ED-4DB2-BD59-A6C34878D82A}">
                    <a16:rowId xmlns:a16="http://schemas.microsoft.com/office/drawing/2014/main" val="10019"/>
                  </a:ext>
                </a:extLst>
              </a:tr>
              <a:tr h="162737">
                <a:tc>
                  <a:txBody>
                    <a:bodyPr/>
                    <a:lstStyle/>
                    <a:p>
                      <a:pPr marL="55880">
                        <a:lnSpc>
                          <a:spcPct val="100000"/>
                        </a:lnSpc>
                        <a:spcBef>
                          <a:spcPts val="135"/>
                        </a:spcBef>
                      </a:pPr>
                      <a:r>
                        <a:rPr sz="800" b="1" spc="-15" dirty="0">
                          <a:solidFill>
                            <a:srgbClr val="231F20"/>
                          </a:solidFill>
                          <a:latin typeface="Century Gothic"/>
                          <a:cs typeface="Century Gothic"/>
                        </a:rPr>
                        <a:t>Maine</a:t>
                      </a:r>
                      <a:endParaRPr sz="800">
                        <a:latin typeface="Century Gothic"/>
                        <a:cs typeface="Century Gothic"/>
                      </a:endParaRPr>
                    </a:p>
                  </a:txBody>
                  <a:tcPr marL="0" marR="0" marT="17145" marB="0">
                    <a:solidFill>
                      <a:srgbClr val="E5EEF0"/>
                    </a:solidFill>
                  </a:tcPr>
                </a:tc>
                <a:tc>
                  <a:txBody>
                    <a:bodyPr/>
                    <a:lstStyle/>
                    <a:p>
                      <a:pPr marL="57150" algn="ctr">
                        <a:lnSpc>
                          <a:spcPct val="100000"/>
                        </a:lnSpc>
                        <a:spcBef>
                          <a:spcPts val="135"/>
                        </a:spcBef>
                      </a:pPr>
                      <a:r>
                        <a:rPr sz="800" b="1" dirty="0">
                          <a:solidFill>
                            <a:srgbClr val="231F20"/>
                          </a:solidFill>
                          <a:latin typeface="Century Gothic"/>
                          <a:cs typeface="Century Gothic"/>
                        </a:rPr>
                        <a:t>1</a:t>
                      </a:r>
                      <a:endParaRPr sz="800">
                        <a:latin typeface="Century Gothic"/>
                        <a:cs typeface="Century Gothic"/>
                      </a:endParaRPr>
                    </a:p>
                  </a:txBody>
                  <a:tcPr marL="0" marR="0" marT="17145" marB="0">
                    <a:solidFill>
                      <a:srgbClr val="E5EEF0"/>
                    </a:solidFill>
                  </a:tcPr>
                </a:tc>
                <a:extLst>
                  <a:ext uri="{0D108BD9-81ED-4DB2-BD59-A6C34878D82A}">
                    <a16:rowId xmlns:a16="http://schemas.microsoft.com/office/drawing/2014/main" val="10020"/>
                  </a:ext>
                </a:extLst>
              </a:tr>
              <a:tr h="162737">
                <a:tc>
                  <a:txBody>
                    <a:bodyPr/>
                    <a:lstStyle/>
                    <a:p>
                      <a:pPr marL="55880">
                        <a:lnSpc>
                          <a:spcPct val="100000"/>
                        </a:lnSpc>
                        <a:spcBef>
                          <a:spcPts val="135"/>
                        </a:spcBef>
                      </a:pPr>
                      <a:r>
                        <a:rPr sz="800" b="1" spc="-5" dirty="0">
                          <a:solidFill>
                            <a:srgbClr val="231F20"/>
                          </a:solidFill>
                          <a:latin typeface="Century Gothic"/>
                          <a:cs typeface="Century Gothic"/>
                        </a:rPr>
                        <a:t>Maryland</a:t>
                      </a:r>
                      <a:endParaRPr sz="800">
                        <a:latin typeface="Century Gothic"/>
                        <a:cs typeface="Century Gothic"/>
                      </a:endParaRPr>
                    </a:p>
                  </a:txBody>
                  <a:tcPr marL="0" marR="0" marT="17145" marB="0">
                    <a:solidFill>
                      <a:srgbClr val="FFFFFF"/>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FFFFFF"/>
                    </a:solidFill>
                  </a:tcPr>
                </a:tc>
                <a:extLst>
                  <a:ext uri="{0D108BD9-81ED-4DB2-BD59-A6C34878D82A}">
                    <a16:rowId xmlns:a16="http://schemas.microsoft.com/office/drawing/2014/main" val="10021"/>
                  </a:ext>
                </a:extLst>
              </a:tr>
              <a:tr h="162750">
                <a:tc>
                  <a:txBody>
                    <a:bodyPr/>
                    <a:lstStyle/>
                    <a:p>
                      <a:pPr marL="55880">
                        <a:lnSpc>
                          <a:spcPct val="100000"/>
                        </a:lnSpc>
                        <a:spcBef>
                          <a:spcPts val="135"/>
                        </a:spcBef>
                      </a:pPr>
                      <a:r>
                        <a:rPr sz="800" b="1" spc="5" dirty="0">
                          <a:solidFill>
                            <a:srgbClr val="231F20"/>
                          </a:solidFill>
                          <a:latin typeface="Century Gothic"/>
                          <a:cs typeface="Century Gothic"/>
                        </a:rPr>
                        <a:t>Massachusetts</a:t>
                      </a:r>
                      <a:endParaRPr sz="800">
                        <a:latin typeface="Century Gothic"/>
                        <a:cs typeface="Century Gothic"/>
                      </a:endParaRPr>
                    </a:p>
                  </a:txBody>
                  <a:tcPr marL="0" marR="0" marT="17145" marB="0">
                    <a:solidFill>
                      <a:srgbClr val="E5EEF0"/>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E5EEF0"/>
                    </a:solidFill>
                  </a:tcPr>
                </a:tc>
                <a:extLst>
                  <a:ext uri="{0D108BD9-81ED-4DB2-BD59-A6C34878D82A}">
                    <a16:rowId xmlns:a16="http://schemas.microsoft.com/office/drawing/2014/main" val="10022"/>
                  </a:ext>
                </a:extLst>
              </a:tr>
              <a:tr h="162737">
                <a:tc>
                  <a:txBody>
                    <a:bodyPr/>
                    <a:lstStyle/>
                    <a:p>
                      <a:pPr marL="55880">
                        <a:lnSpc>
                          <a:spcPct val="100000"/>
                        </a:lnSpc>
                        <a:spcBef>
                          <a:spcPts val="135"/>
                        </a:spcBef>
                      </a:pPr>
                      <a:r>
                        <a:rPr sz="800" b="1" spc="-15" dirty="0">
                          <a:solidFill>
                            <a:srgbClr val="231F20"/>
                          </a:solidFill>
                          <a:latin typeface="Century Gothic"/>
                          <a:cs typeface="Century Gothic"/>
                        </a:rPr>
                        <a:t>Michigan</a:t>
                      </a:r>
                      <a:endParaRPr sz="800">
                        <a:latin typeface="Century Gothic"/>
                        <a:cs typeface="Century Gothic"/>
                      </a:endParaRPr>
                    </a:p>
                  </a:txBody>
                  <a:tcPr marL="0" marR="0" marT="17145" marB="0">
                    <a:solidFill>
                      <a:srgbClr val="FFFFFF"/>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FFFFFF"/>
                    </a:solidFill>
                  </a:tcPr>
                </a:tc>
                <a:extLst>
                  <a:ext uri="{0D108BD9-81ED-4DB2-BD59-A6C34878D82A}">
                    <a16:rowId xmlns:a16="http://schemas.microsoft.com/office/drawing/2014/main" val="10023"/>
                  </a:ext>
                </a:extLst>
              </a:tr>
              <a:tr h="162750">
                <a:tc>
                  <a:txBody>
                    <a:bodyPr/>
                    <a:lstStyle/>
                    <a:p>
                      <a:pPr marL="55880">
                        <a:lnSpc>
                          <a:spcPct val="100000"/>
                        </a:lnSpc>
                        <a:spcBef>
                          <a:spcPts val="135"/>
                        </a:spcBef>
                      </a:pPr>
                      <a:r>
                        <a:rPr sz="800" b="1" spc="-5" dirty="0">
                          <a:solidFill>
                            <a:srgbClr val="231F20"/>
                          </a:solidFill>
                          <a:latin typeface="Century Gothic"/>
                          <a:cs typeface="Century Gothic"/>
                        </a:rPr>
                        <a:t>Minnesota</a:t>
                      </a:r>
                      <a:endParaRPr sz="800">
                        <a:latin typeface="Century Gothic"/>
                        <a:cs typeface="Century Gothic"/>
                      </a:endParaRPr>
                    </a:p>
                  </a:txBody>
                  <a:tcPr marL="0" marR="0" marT="17145" marB="0">
                    <a:solidFill>
                      <a:srgbClr val="E5EEF0"/>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E5EEF0"/>
                    </a:solidFill>
                  </a:tcPr>
                </a:tc>
                <a:extLst>
                  <a:ext uri="{0D108BD9-81ED-4DB2-BD59-A6C34878D82A}">
                    <a16:rowId xmlns:a16="http://schemas.microsoft.com/office/drawing/2014/main" val="10024"/>
                  </a:ext>
                </a:extLst>
              </a:tr>
              <a:tr h="162737">
                <a:tc>
                  <a:txBody>
                    <a:bodyPr/>
                    <a:lstStyle/>
                    <a:p>
                      <a:pPr marL="55880">
                        <a:lnSpc>
                          <a:spcPct val="100000"/>
                        </a:lnSpc>
                        <a:spcBef>
                          <a:spcPts val="135"/>
                        </a:spcBef>
                      </a:pPr>
                      <a:r>
                        <a:rPr sz="800" b="1" spc="15" dirty="0">
                          <a:solidFill>
                            <a:srgbClr val="231F20"/>
                          </a:solidFill>
                          <a:latin typeface="Century Gothic"/>
                          <a:cs typeface="Century Gothic"/>
                        </a:rPr>
                        <a:t>Mississippi</a:t>
                      </a:r>
                      <a:endParaRPr sz="800">
                        <a:latin typeface="Century Gothic"/>
                        <a:cs typeface="Century Gothic"/>
                      </a:endParaRPr>
                    </a:p>
                  </a:txBody>
                  <a:tcPr marL="0" marR="0" marT="17145" marB="0">
                    <a:solidFill>
                      <a:srgbClr val="FFFFFF"/>
                    </a:solidFill>
                  </a:tcPr>
                </a:tc>
                <a:tc>
                  <a:txBody>
                    <a:bodyPr/>
                    <a:lstStyle/>
                    <a:p>
                      <a:pPr marL="57150" algn="ctr">
                        <a:lnSpc>
                          <a:spcPct val="100000"/>
                        </a:lnSpc>
                        <a:spcBef>
                          <a:spcPts val="135"/>
                        </a:spcBef>
                      </a:pPr>
                      <a:r>
                        <a:rPr sz="800" b="1" dirty="0">
                          <a:solidFill>
                            <a:srgbClr val="231F20"/>
                          </a:solidFill>
                          <a:latin typeface="Century Gothic"/>
                          <a:cs typeface="Century Gothic"/>
                        </a:rPr>
                        <a:t>1</a:t>
                      </a:r>
                      <a:endParaRPr sz="800">
                        <a:latin typeface="Century Gothic"/>
                        <a:cs typeface="Century Gothic"/>
                      </a:endParaRPr>
                    </a:p>
                  </a:txBody>
                  <a:tcPr marL="0" marR="0" marT="17145" marB="0">
                    <a:solidFill>
                      <a:srgbClr val="FFFFFF"/>
                    </a:solidFill>
                  </a:tcPr>
                </a:tc>
                <a:extLst>
                  <a:ext uri="{0D108BD9-81ED-4DB2-BD59-A6C34878D82A}">
                    <a16:rowId xmlns:a16="http://schemas.microsoft.com/office/drawing/2014/main" val="10025"/>
                  </a:ext>
                </a:extLst>
              </a:tr>
              <a:tr h="162725">
                <a:tc>
                  <a:txBody>
                    <a:bodyPr/>
                    <a:lstStyle/>
                    <a:p>
                      <a:pPr marL="55880">
                        <a:lnSpc>
                          <a:spcPct val="100000"/>
                        </a:lnSpc>
                        <a:spcBef>
                          <a:spcPts val="135"/>
                        </a:spcBef>
                      </a:pPr>
                      <a:r>
                        <a:rPr sz="800" b="1" spc="25" dirty="0">
                          <a:solidFill>
                            <a:srgbClr val="231F20"/>
                          </a:solidFill>
                          <a:latin typeface="Century Gothic"/>
                          <a:cs typeface="Century Gothic"/>
                        </a:rPr>
                        <a:t>Missouri</a:t>
                      </a:r>
                      <a:endParaRPr sz="800">
                        <a:latin typeface="Century Gothic"/>
                        <a:cs typeface="Century Gothic"/>
                      </a:endParaRPr>
                    </a:p>
                  </a:txBody>
                  <a:tcPr marL="0" marR="0" marT="17145" marB="0">
                    <a:solidFill>
                      <a:srgbClr val="E5EEF0"/>
                    </a:solidFill>
                  </a:tcPr>
                </a:tc>
                <a:tc>
                  <a:txBody>
                    <a:bodyPr/>
                    <a:lstStyle/>
                    <a:p>
                      <a:pPr marL="56515" algn="ctr">
                        <a:lnSpc>
                          <a:spcPct val="100000"/>
                        </a:lnSpc>
                        <a:spcBef>
                          <a:spcPts val="135"/>
                        </a:spcBef>
                      </a:pPr>
                      <a:r>
                        <a:rPr sz="800" b="1" dirty="0">
                          <a:solidFill>
                            <a:srgbClr val="231F20"/>
                          </a:solidFill>
                          <a:latin typeface="Century Gothic"/>
                          <a:cs typeface="Century Gothic"/>
                        </a:rPr>
                        <a:t>—</a:t>
                      </a:r>
                      <a:endParaRPr sz="800">
                        <a:latin typeface="Century Gothic"/>
                        <a:cs typeface="Century Gothic"/>
                      </a:endParaRPr>
                    </a:p>
                  </a:txBody>
                  <a:tcPr marL="0" marR="0" marT="17145" marB="0">
                    <a:solidFill>
                      <a:srgbClr val="E5EEF0"/>
                    </a:solidFill>
                  </a:tcPr>
                </a:tc>
                <a:extLst>
                  <a:ext uri="{0D108BD9-81ED-4DB2-BD59-A6C34878D82A}">
                    <a16:rowId xmlns:a16="http://schemas.microsoft.com/office/drawing/2014/main" val="10026"/>
                  </a:ext>
                </a:extLst>
              </a:tr>
              <a:tr h="162750">
                <a:tc>
                  <a:txBody>
                    <a:bodyPr/>
                    <a:lstStyle/>
                    <a:p>
                      <a:pPr marL="55880">
                        <a:lnSpc>
                          <a:spcPct val="100000"/>
                        </a:lnSpc>
                        <a:spcBef>
                          <a:spcPts val="140"/>
                        </a:spcBef>
                      </a:pPr>
                      <a:r>
                        <a:rPr sz="800" b="1" spc="-5" dirty="0">
                          <a:solidFill>
                            <a:srgbClr val="231F20"/>
                          </a:solidFill>
                          <a:latin typeface="Century Gothic"/>
                          <a:cs typeface="Century Gothic"/>
                        </a:rPr>
                        <a:t>Montana</a:t>
                      </a:r>
                      <a:endParaRPr sz="800">
                        <a:latin typeface="Century Gothic"/>
                        <a:cs typeface="Century Gothic"/>
                      </a:endParaRPr>
                    </a:p>
                  </a:txBody>
                  <a:tcPr marL="0" marR="0" marT="17780" marB="0">
                    <a:solidFill>
                      <a:srgbClr val="FFFFFF"/>
                    </a:solidFill>
                  </a:tcPr>
                </a:tc>
                <a:tc>
                  <a:txBody>
                    <a:bodyPr/>
                    <a:lstStyle/>
                    <a:p>
                      <a:pPr marL="56515" algn="ctr">
                        <a:lnSpc>
                          <a:spcPct val="100000"/>
                        </a:lnSpc>
                        <a:spcBef>
                          <a:spcPts val="140"/>
                        </a:spcBef>
                      </a:pPr>
                      <a:r>
                        <a:rPr sz="800" b="1" dirty="0">
                          <a:solidFill>
                            <a:srgbClr val="231F20"/>
                          </a:solidFill>
                          <a:latin typeface="Century Gothic"/>
                          <a:cs typeface="Century Gothic"/>
                        </a:rPr>
                        <a:t>—</a:t>
                      </a:r>
                      <a:endParaRPr sz="800">
                        <a:latin typeface="Century Gothic"/>
                        <a:cs typeface="Century Gothic"/>
                      </a:endParaRPr>
                    </a:p>
                  </a:txBody>
                  <a:tcPr marL="0" marR="0" marT="17780" marB="0">
                    <a:solidFill>
                      <a:srgbClr val="FFFFFF"/>
                    </a:solidFill>
                  </a:tcPr>
                </a:tc>
                <a:extLst>
                  <a:ext uri="{0D108BD9-81ED-4DB2-BD59-A6C34878D82A}">
                    <a16:rowId xmlns:a16="http://schemas.microsoft.com/office/drawing/2014/main" val="10027"/>
                  </a:ext>
                </a:extLst>
              </a:tr>
              <a:tr h="162737">
                <a:tc>
                  <a:txBody>
                    <a:bodyPr/>
                    <a:lstStyle/>
                    <a:p>
                      <a:pPr marL="55880">
                        <a:lnSpc>
                          <a:spcPct val="100000"/>
                        </a:lnSpc>
                        <a:spcBef>
                          <a:spcPts val="140"/>
                        </a:spcBef>
                      </a:pPr>
                      <a:r>
                        <a:rPr sz="800" b="1" spc="-15" dirty="0">
                          <a:solidFill>
                            <a:srgbClr val="231F20"/>
                          </a:solidFill>
                          <a:latin typeface="Century Gothic"/>
                          <a:cs typeface="Century Gothic"/>
                        </a:rPr>
                        <a:t>Nebraska</a:t>
                      </a:r>
                      <a:endParaRPr sz="800">
                        <a:latin typeface="Century Gothic"/>
                        <a:cs typeface="Century Gothic"/>
                      </a:endParaRPr>
                    </a:p>
                  </a:txBody>
                  <a:tcPr marL="0" marR="0" marT="17780" marB="0">
                    <a:solidFill>
                      <a:srgbClr val="E5EEF0"/>
                    </a:solidFill>
                  </a:tcPr>
                </a:tc>
                <a:tc>
                  <a:txBody>
                    <a:bodyPr/>
                    <a:lstStyle/>
                    <a:p>
                      <a:pPr marL="56515" algn="ctr">
                        <a:lnSpc>
                          <a:spcPct val="100000"/>
                        </a:lnSpc>
                        <a:spcBef>
                          <a:spcPts val="140"/>
                        </a:spcBef>
                      </a:pPr>
                      <a:r>
                        <a:rPr sz="800" b="1" dirty="0">
                          <a:solidFill>
                            <a:srgbClr val="231F20"/>
                          </a:solidFill>
                          <a:latin typeface="Century Gothic"/>
                          <a:cs typeface="Century Gothic"/>
                        </a:rPr>
                        <a:t>—</a:t>
                      </a:r>
                      <a:endParaRPr sz="800">
                        <a:latin typeface="Century Gothic"/>
                        <a:cs typeface="Century Gothic"/>
                      </a:endParaRPr>
                    </a:p>
                  </a:txBody>
                  <a:tcPr marL="0" marR="0" marT="17780" marB="0">
                    <a:solidFill>
                      <a:srgbClr val="E5EEF0"/>
                    </a:solidFill>
                  </a:tcPr>
                </a:tc>
                <a:extLst>
                  <a:ext uri="{0D108BD9-81ED-4DB2-BD59-A6C34878D82A}">
                    <a16:rowId xmlns:a16="http://schemas.microsoft.com/office/drawing/2014/main" val="10028"/>
                  </a:ext>
                </a:extLst>
              </a:tr>
              <a:tr h="162737">
                <a:tc>
                  <a:txBody>
                    <a:bodyPr/>
                    <a:lstStyle/>
                    <a:p>
                      <a:pPr marL="55880">
                        <a:lnSpc>
                          <a:spcPct val="100000"/>
                        </a:lnSpc>
                        <a:spcBef>
                          <a:spcPts val="140"/>
                        </a:spcBef>
                      </a:pPr>
                      <a:r>
                        <a:rPr sz="800" b="1" spc="-50" dirty="0">
                          <a:solidFill>
                            <a:srgbClr val="231F20"/>
                          </a:solidFill>
                          <a:latin typeface="Century Gothic"/>
                          <a:cs typeface="Century Gothic"/>
                        </a:rPr>
                        <a:t>Nevada</a:t>
                      </a:r>
                      <a:endParaRPr sz="800">
                        <a:latin typeface="Century Gothic"/>
                        <a:cs typeface="Century Gothic"/>
                      </a:endParaRPr>
                    </a:p>
                  </a:txBody>
                  <a:tcPr marL="0" marR="0" marT="17780" marB="0">
                    <a:solidFill>
                      <a:srgbClr val="FFFFFF"/>
                    </a:solidFill>
                  </a:tcPr>
                </a:tc>
                <a:tc>
                  <a:txBody>
                    <a:bodyPr/>
                    <a:lstStyle/>
                    <a:p>
                      <a:pPr marL="56515" algn="ctr">
                        <a:lnSpc>
                          <a:spcPct val="100000"/>
                        </a:lnSpc>
                        <a:spcBef>
                          <a:spcPts val="140"/>
                        </a:spcBef>
                      </a:pPr>
                      <a:r>
                        <a:rPr sz="800" b="1" dirty="0">
                          <a:solidFill>
                            <a:srgbClr val="231F20"/>
                          </a:solidFill>
                          <a:latin typeface="Century Gothic"/>
                          <a:cs typeface="Century Gothic"/>
                        </a:rPr>
                        <a:t>—</a:t>
                      </a:r>
                      <a:endParaRPr sz="800">
                        <a:latin typeface="Century Gothic"/>
                        <a:cs typeface="Century Gothic"/>
                      </a:endParaRPr>
                    </a:p>
                  </a:txBody>
                  <a:tcPr marL="0" marR="0" marT="17780" marB="0">
                    <a:solidFill>
                      <a:srgbClr val="FFFFFF"/>
                    </a:solidFill>
                  </a:tcPr>
                </a:tc>
                <a:extLst>
                  <a:ext uri="{0D108BD9-81ED-4DB2-BD59-A6C34878D82A}">
                    <a16:rowId xmlns:a16="http://schemas.microsoft.com/office/drawing/2014/main" val="10029"/>
                  </a:ext>
                </a:extLst>
              </a:tr>
              <a:tr h="162750">
                <a:tc>
                  <a:txBody>
                    <a:bodyPr/>
                    <a:lstStyle/>
                    <a:p>
                      <a:pPr marL="55880">
                        <a:lnSpc>
                          <a:spcPct val="100000"/>
                        </a:lnSpc>
                        <a:spcBef>
                          <a:spcPts val="140"/>
                        </a:spcBef>
                      </a:pPr>
                      <a:r>
                        <a:rPr sz="800" b="1" spc="-15" dirty="0">
                          <a:solidFill>
                            <a:srgbClr val="231F20"/>
                          </a:solidFill>
                          <a:latin typeface="Century Gothic"/>
                          <a:cs typeface="Century Gothic"/>
                        </a:rPr>
                        <a:t>New</a:t>
                      </a:r>
                      <a:r>
                        <a:rPr sz="800" b="1" spc="-45" dirty="0">
                          <a:solidFill>
                            <a:srgbClr val="231F20"/>
                          </a:solidFill>
                          <a:latin typeface="Century Gothic"/>
                          <a:cs typeface="Century Gothic"/>
                        </a:rPr>
                        <a:t> </a:t>
                      </a:r>
                      <a:r>
                        <a:rPr sz="800" b="1" spc="-5" dirty="0">
                          <a:solidFill>
                            <a:srgbClr val="231F20"/>
                          </a:solidFill>
                          <a:latin typeface="Century Gothic"/>
                          <a:cs typeface="Century Gothic"/>
                        </a:rPr>
                        <a:t>Hampshire</a:t>
                      </a:r>
                      <a:endParaRPr sz="800">
                        <a:latin typeface="Century Gothic"/>
                        <a:cs typeface="Century Gothic"/>
                      </a:endParaRPr>
                    </a:p>
                  </a:txBody>
                  <a:tcPr marL="0" marR="0" marT="17780" marB="0">
                    <a:solidFill>
                      <a:srgbClr val="E5EEF0"/>
                    </a:solidFill>
                  </a:tcPr>
                </a:tc>
                <a:tc>
                  <a:txBody>
                    <a:bodyPr/>
                    <a:lstStyle/>
                    <a:p>
                      <a:pPr marL="56515" algn="ctr">
                        <a:lnSpc>
                          <a:spcPct val="100000"/>
                        </a:lnSpc>
                        <a:spcBef>
                          <a:spcPts val="140"/>
                        </a:spcBef>
                      </a:pPr>
                      <a:r>
                        <a:rPr sz="800" b="1" dirty="0">
                          <a:solidFill>
                            <a:srgbClr val="231F20"/>
                          </a:solidFill>
                          <a:latin typeface="Century Gothic"/>
                          <a:cs typeface="Century Gothic"/>
                        </a:rPr>
                        <a:t>—</a:t>
                      </a:r>
                      <a:endParaRPr sz="800">
                        <a:latin typeface="Century Gothic"/>
                        <a:cs typeface="Century Gothic"/>
                      </a:endParaRPr>
                    </a:p>
                  </a:txBody>
                  <a:tcPr marL="0" marR="0" marT="17780" marB="0">
                    <a:solidFill>
                      <a:srgbClr val="E5EEF0"/>
                    </a:solidFill>
                  </a:tcPr>
                </a:tc>
                <a:extLst>
                  <a:ext uri="{0D108BD9-81ED-4DB2-BD59-A6C34878D82A}">
                    <a16:rowId xmlns:a16="http://schemas.microsoft.com/office/drawing/2014/main" val="10030"/>
                  </a:ext>
                </a:extLst>
              </a:tr>
              <a:tr h="162737">
                <a:tc>
                  <a:txBody>
                    <a:bodyPr/>
                    <a:lstStyle/>
                    <a:p>
                      <a:pPr marL="55880">
                        <a:lnSpc>
                          <a:spcPct val="100000"/>
                        </a:lnSpc>
                        <a:spcBef>
                          <a:spcPts val="140"/>
                        </a:spcBef>
                      </a:pPr>
                      <a:r>
                        <a:rPr sz="800" b="1" spc="-15" dirty="0">
                          <a:solidFill>
                            <a:srgbClr val="231F20"/>
                          </a:solidFill>
                          <a:latin typeface="Century Gothic"/>
                          <a:cs typeface="Century Gothic"/>
                        </a:rPr>
                        <a:t>New</a:t>
                      </a:r>
                      <a:r>
                        <a:rPr sz="800" b="1" spc="-45" dirty="0">
                          <a:solidFill>
                            <a:srgbClr val="231F20"/>
                          </a:solidFill>
                          <a:latin typeface="Century Gothic"/>
                          <a:cs typeface="Century Gothic"/>
                        </a:rPr>
                        <a:t> </a:t>
                      </a:r>
                      <a:r>
                        <a:rPr sz="800" b="1" spc="-15" dirty="0">
                          <a:solidFill>
                            <a:srgbClr val="231F20"/>
                          </a:solidFill>
                          <a:latin typeface="Century Gothic"/>
                          <a:cs typeface="Century Gothic"/>
                        </a:rPr>
                        <a:t>Jersey</a:t>
                      </a:r>
                      <a:endParaRPr sz="800">
                        <a:latin typeface="Century Gothic"/>
                        <a:cs typeface="Century Gothic"/>
                      </a:endParaRPr>
                    </a:p>
                  </a:txBody>
                  <a:tcPr marL="0" marR="0" marT="17780" marB="0">
                    <a:solidFill>
                      <a:srgbClr val="FFFFFF"/>
                    </a:solidFill>
                  </a:tcPr>
                </a:tc>
                <a:tc>
                  <a:txBody>
                    <a:bodyPr/>
                    <a:lstStyle/>
                    <a:p>
                      <a:pPr marL="56515" algn="ctr">
                        <a:lnSpc>
                          <a:spcPct val="100000"/>
                        </a:lnSpc>
                        <a:spcBef>
                          <a:spcPts val="140"/>
                        </a:spcBef>
                      </a:pPr>
                      <a:r>
                        <a:rPr sz="800" b="1" dirty="0">
                          <a:solidFill>
                            <a:srgbClr val="231F20"/>
                          </a:solidFill>
                          <a:latin typeface="Century Gothic"/>
                          <a:cs typeface="Century Gothic"/>
                        </a:rPr>
                        <a:t>—</a:t>
                      </a:r>
                      <a:endParaRPr sz="800">
                        <a:latin typeface="Century Gothic"/>
                        <a:cs typeface="Century Gothic"/>
                      </a:endParaRPr>
                    </a:p>
                  </a:txBody>
                  <a:tcPr marL="0" marR="0" marT="17780" marB="0">
                    <a:solidFill>
                      <a:srgbClr val="FFFFFF"/>
                    </a:solidFill>
                  </a:tcPr>
                </a:tc>
                <a:extLst>
                  <a:ext uri="{0D108BD9-81ED-4DB2-BD59-A6C34878D82A}">
                    <a16:rowId xmlns:a16="http://schemas.microsoft.com/office/drawing/2014/main" val="10031"/>
                  </a:ext>
                </a:extLst>
              </a:tr>
              <a:tr h="162737">
                <a:tc>
                  <a:txBody>
                    <a:bodyPr/>
                    <a:lstStyle/>
                    <a:p>
                      <a:pPr marL="55880">
                        <a:lnSpc>
                          <a:spcPct val="100000"/>
                        </a:lnSpc>
                        <a:spcBef>
                          <a:spcPts val="140"/>
                        </a:spcBef>
                      </a:pPr>
                      <a:r>
                        <a:rPr sz="800" b="1" spc="-15" dirty="0">
                          <a:solidFill>
                            <a:srgbClr val="231F20"/>
                          </a:solidFill>
                          <a:latin typeface="Century Gothic"/>
                          <a:cs typeface="Century Gothic"/>
                        </a:rPr>
                        <a:t>New</a:t>
                      </a:r>
                      <a:r>
                        <a:rPr sz="800" b="1" spc="-45" dirty="0">
                          <a:solidFill>
                            <a:srgbClr val="231F20"/>
                          </a:solidFill>
                          <a:latin typeface="Century Gothic"/>
                          <a:cs typeface="Century Gothic"/>
                        </a:rPr>
                        <a:t> </a:t>
                      </a:r>
                      <a:r>
                        <a:rPr sz="800" b="1" spc="-35" dirty="0">
                          <a:solidFill>
                            <a:srgbClr val="231F20"/>
                          </a:solidFill>
                          <a:latin typeface="Century Gothic"/>
                          <a:cs typeface="Century Gothic"/>
                        </a:rPr>
                        <a:t>Mexico</a:t>
                      </a:r>
                      <a:endParaRPr sz="800">
                        <a:latin typeface="Century Gothic"/>
                        <a:cs typeface="Century Gothic"/>
                      </a:endParaRPr>
                    </a:p>
                  </a:txBody>
                  <a:tcPr marL="0" marR="0" marT="17780" marB="0">
                    <a:solidFill>
                      <a:srgbClr val="E5EEF0"/>
                    </a:solidFill>
                  </a:tcPr>
                </a:tc>
                <a:tc>
                  <a:txBody>
                    <a:bodyPr/>
                    <a:lstStyle/>
                    <a:p>
                      <a:pPr marL="56515" algn="ctr">
                        <a:lnSpc>
                          <a:spcPct val="100000"/>
                        </a:lnSpc>
                        <a:spcBef>
                          <a:spcPts val="140"/>
                        </a:spcBef>
                      </a:pPr>
                      <a:r>
                        <a:rPr sz="800" b="1" dirty="0">
                          <a:solidFill>
                            <a:srgbClr val="231F20"/>
                          </a:solidFill>
                          <a:latin typeface="Century Gothic"/>
                          <a:cs typeface="Century Gothic"/>
                        </a:rPr>
                        <a:t>—</a:t>
                      </a:r>
                      <a:endParaRPr sz="800">
                        <a:latin typeface="Century Gothic"/>
                        <a:cs typeface="Century Gothic"/>
                      </a:endParaRPr>
                    </a:p>
                  </a:txBody>
                  <a:tcPr marL="0" marR="0" marT="17780" marB="0">
                    <a:solidFill>
                      <a:srgbClr val="E5EEF0"/>
                    </a:solidFill>
                  </a:tcPr>
                </a:tc>
                <a:extLst>
                  <a:ext uri="{0D108BD9-81ED-4DB2-BD59-A6C34878D82A}">
                    <a16:rowId xmlns:a16="http://schemas.microsoft.com/office/drawing/2014/main" val="10032"/>
                  </a:ext>
                </a:extLst>
              </a:tr>
              <a:tr h="162750">
                <a:tc>
                  <a:txBody>
                    <a:bodyPr/>
                    <a:lstStyle/>
                    <a:p>
                      <a:pPr marL="55880">
                        <a:lnSpc>
                          <a:spcPct val="100000"/>
                        </a:lnSpc>
                        <a:spcBef>
                          <a:spcPts val="140"/>
                        </a:spcBef>
                      </a:pPr>
                      <a:r>
                        <a:rPr sz="800" b="1" spc="-15" dirty="0">
                          <a:solidFill>
                            <a:srgbClr val="231F20"/>
                          </a:solidFill>
                          <a:latin typeface="Century Gothic"/>
                          <a:cs typeface="Century Gothic"/>
                        </a:rPr>
                        <a:t>New</a:t>
                      </a:r>
                      <a:r>
                        <a:rPr sz="800" b="1" spc="-85" dirty="0">
                          <a:solidFill>
                            <a:srgbClr val="231F20"/>
                          </a:solidFill>
                          <a:latin typeface="Century Gothic"/>
                          <a:cs typeface="Century Gothic"/>
                        </a:rPr>
                        <a:t> </a:t>
                      </a:r>
                      <a:r>
                        <a:rPr sz="800" b="1" dirty="0">
                          <a:solidFill>
                            <a:srgbClr val="231F20"/>
                          </a:solidFill>
                          <a:latin typeface="Century Gothic"/>
                          <a:cs typeface="Century Gothic"/>
                        </a:rPr>
                        <a:t>York</a:t>
                      </a:r>
                      <a:endParaRPr sz="800">
                        <a:latin typeface="Century Gothic"/>
                        <a:cs typeface="Century Gothic"/>
                      </a:endParaRPr>
                    </a:p>
                  </a:txBody>
                  <a:tcPr marL="0" marR="0" marT="17780" marB="0">
                    <a:solidFill>
                      <a:srgbClr val="FFFFFF"/>
                    </a:solidFill>
                  </a:tcPr>
                </a:tc>
                <a:tc>
                  <a:txBody>
                    <a:bodyPr/>
                    <a:lstStyle/>
                    <a:p>
                      <a:pPr marL="57150" algn="ctr">
                        <a:lnSpc>
                          <a:spcPct val="100000"/>
                        </a:lnSpc>
                        <a:spcBef>
                          <a:spcPts val="140"/>
                        </a:spcBef>
                      </a:pPr>
                      <a:r>
                        <a:rPr sz="800" b="1" dirty="0">
                          <a:solidFill>
                            <a:srgbClr val="231F20"/>
                          </a:solidFill>
                          <a:latin typeface="Century Gothic"/>
                          <a:cs typeface="Century Gothic"/>
                        </a:rPr>
                        <a:t>2</a:t>
                      </a:r>
                      <a:endParaRPr sz="800">
                        <a:latin typeface="Century Gothic"/>
                        <a:cs typeface="Century Gothic"/>
                      </a:endParaRPr>
                    </a:p>
                  </a:txBody>
                  <a:tcPr marL="0" marR="0" marT="17780" marB="0">
                    <a:solidFill>
                      <a:srgbClr val="FFFFFF"/>
                    </a:solidFill>
                  </a:tcPr>
                </a:tc>
                <a:extLst>
                  <a:ext uri="{0D108BD9-81ED-4DB2-BD59-A6C34878D82A}">
                    <a16:rowId xmlns:a16="http://schemas.microsoft.com/office/drawing/2014/main" val="10033"/>
                  </a:ext>
                </a:extLst>
              </a:tr>
              <a:tr h="162737">
                <a:tc>
                  <a:txBody>
                    <a:bodyPr/>
                    <a:lstStyle/>
                    <a:p>
                      <a:pPr marL="55880">
                        <a:lnSpc>
                          <a:spcPct val="100000"/>
                        </a:lnSpc>
                        <a:spcBef>
                          <a:spcPts val="140"/>
                        </a:spcBef>
                      </a:pPr>
                      <a:r>
                        <a:rPr sz="800" b="1" spc="25" dirty="0">
                          <a:solidFill>
                            <a:srgbClr val="231F20"/>
                          </a:solidFill>
                          <a:latin typeface="Century Gothic"/>
                          <a:cs typeface="Century Gothic"/>
                        </a:rPr>
                        <a:t>North</a:t>
                      </a:r>
                      <a:r>
                        <a:rPr sz="800" b="1" spc="-5" dirty="0">
                          <a:solidFill>
                            <a:srgbClr val="231F20"/>
                          </a:solidFill>
                          <a:latin typeface="Century Gothic"/>
                          <a:cs typeface="Century Gothic"/>
                        </a:rPr>
                        <a:t> </a:t>
                      </a:r>
                      <a:r>
                        <a:rPr sz="800" b="1" spc="-30" dirty="0">
                          <a:solidFill>
                            <a:srgbClr val="231F20"/>
                          </a:solidFill>
                          <a:latin typeface="Century Gothic"/>
                          <a:cs typeface="Century Gothic"/>
                        </a:rPr>
                        <a:t>Carolina</a:t>
                      </a:r>
                      <a:endParaRPr sz="800">
                        <a:latin typeface="Century Gothic"/>
                        <a:cs typeface="Century Gothic"/>
                      </a:endParaRPr>
                    </a:p>
                  </a:txBody>
                  <a:tcPr marL="0" marR="0" marT="17780" marB="0">
                    <a:solidFill>
                      <a:srgbClr val="E5EEF0"/>
                    </a:solidFill>
                  </a:tcPr>
                </a:tc>
                <a:tc>
                  <a:txBody>
                    <a:bodyPr/>
                    <a:lstStyle/>
                    <a:p>
                      <a:pPr marL="57150" algn="ctr">
                        <a:lnSpc>
                          <a:spcPct val="100000"/>
                        </a:lnSpc>
                        <a:spcBef>
                          <a:spcPts val="140"/>
                        </a:spcBef>
                      </a:pPr>
                      <a:r>
                        <a:rPr sz="800" b="1" dirty="0">
                          <a:solidFill>
                            <a:srgbClr val="231F20"/>
                          </a:solidFill>
                          <a:latin typeface="Century Gothic"/>
                          <a:cs typeface="Century Gothic"/>
                        </a:rPr>
                        <a:t>1</a:t>
                      </a:r>
                      <a:endParaRPr sz="800">
                        <a:latin typeface="Century Gothic"/>
                        <a:cs typeface="Century Gothic"/>
                      </a:endParaRPr>
                    </a:p>
                  </a:txBody>
                  <a:tcPr marL="0" marR="0" marT="17780" marB="0">
                    <a:solidFill>
                      <a:srgbClr val="E5EEF0"/>
                    </a:solidFill>
                  </a:tcPr>
                </a:tc>
                <a:extLst>
                  <a:ext uri="{0D108BD9-81ED-4DB2-BD59-A6C34878D82A}">
                    <a16:rowId xmlns:a16="http://schemas.microsoft.com/office/drawing/2014/main" val="10034"/>
                  </a:ext>
                </a:extLst>
              </a:tr>
              <a:tr h="162737">
                <a:tc>
                  <a:txBody>
                    <a:bodyPr/>
                    <a:lstStyle/>
                    <a:p>
                      <a:pPr marL="55880">
                        <a:lnSpc>
                          <a:spcPct val="100000"/>
                        </a:lnSpc>
                        <a:spcBef>
                          <a:spcPts val="140"/>
                        </a:spcBef>
                      </a:pPr>
                      <a:r>
                        <a:rPr sz="800" b="1" spc="25" dirty="0">
                          <a:solidFill>
                            <a:srgbClr val="231F20"/>
                          </a:solidFill>
                          <a:latin typeface="Century Gothic"/>
                          <a:cs typeface="Century Gothic"/>
                        </a:rPr>
                        <a:t>North</a:t>
                      </a:r>
                      <a:r>
                        <a:rPr sz="800" b="1" spc="-5" dirty="0">
                          <a:solidFill>
                            <a:srgbClr val="231F20"/>
                          </a:solidFill>
                          <a:latin typeface="Century Gothic"/>
                          <a:cs typeface="Century Gothic"/>
                        </a:rPr>
                        <a:t> </a:t>
                      </a:r>
                      <a:r>
                        <a:rPr sz="800" b="1" spc="-25" dirty="0">
                          <a:solidFill>
                            <a:srgbClr val="231F20"/>
                          </a:solidFill>
                          <a:latin typeface="Century Gothic"/>
                          <a:cs typeface="Century Gothic"/>
                        </a:rPr>
                        <a:t>Dakota</a:t>
                      </a:r>
                      <a:endParaRPr sz="800">
                        <a:latin typeface="Century Gothic"/>
                        <a:cs typeface="Century Gothic"/>
                      </a:endParaRPr>
                    </a:p>
                  </a:txBody>
                  <a:tcPr marL="0" marR="0" marT="17780" marB="0">
                    <a:solidFill>
                      <a:srgbClr val="FFFFFF"/>
                    </a:solidFill>
                  </a:tcPr>
                </a:tc>
                <a:tc>
                  <a:txBody>
                    <a:bodyPr/>
                    <a:lstStyle/>
                    <a:p>
                      <a:pPr marL="56515" algn="ctr">
                        <a:lnSpc>
                          <a:spcPct val="100000"/>
                        </a:lnSpc>
                        <a:spcBef>
                          <a:spcPts val="140"/>
                        </a:spcBef>
                      </a:pPr>
                      <a:r>
                        <a:rPr sz="800" b="1" dirty="0">
                          <a:solidFill>
                            <a:srgbClr val="231F20"/>
                          </a:solidFill>
                          <a:latin typeface="Century Gothic"/>
                          <a:cs typeface="Century Gothic"/>
                        </a:rPr>
                        <a:t>—</a:t>
                      </a:r>
                      <a:endParaRPr sz="800">
                        <a:latin typeface="Century Gothic"/>
                        <a:cs typeface="Century Gothic"/>
                      </a:endParaRPr>
                    </a:p>
                  </a:txBody>
                  <a:tcPr marL="0" marR="0" marT="17780" marB="0">
                    <a:solidFill>
                      <a:srgbClr val="FFFFFF"/>
                    </a:solidFill>
                  </a:tcPr>
                </a:tc>
                <a:extLst>
                  <a:ext uri="{0D108BD9-81ED-4DB2-BD59-A6C34878D82A}">
                    <a16:rowId xmlns:a16="http://schemas.microsoft.com/office/drawing/2014/main" val="10035"/>
                  </a:ext>
                </a:extLst>
              </a:tr>
              <a:tr h="162750">
                <a:tc>
                  <a:txBody>
                    <a:bodyPr/>
                    <a:lstStyle/>
                    <a:p>
                      <a:pPr marL="55880">
                        <a:lnSpc>
                          <a:spcPct val="100000"/>
                        </a:lnSpc>
                        <a:spcBef>
                          <a:spcPts val="145"/>
                        </a:spcBef>
                      </a:pPr>
                      <a:r>
                        <a:rPr sz="800" b="1" spc="-15" dirty="0">
                          <a:solidFill>
                            <a:srgbClr val="231F20"/>
                          </a:solidFill>
                          <a:latin typeface="Century Gothic"/>
                          <a:cs typeface="Century Gothic"/>
                        </a:rPr>
                        <a:t>Ohio</a:t>
                      </a:r>
                      <a:endParaRPr sz="800">
                        <a:latin typeface="Century Gothic"/>
                        <a:cs typeface="Century Gothic"/>
                      </a:endParaRPr>
                    </a:p>
                  </a:txBody>
                  <a:tcPr marL="0" marR="0" marT="18415" marB="0">
                    <a:solidFill>
                      <a:srgbClr val="E5EEF0"/>
                    </a:solidFill>
                  </a:tcPr>
                </a:tc>
                <a:tc>
                  <a:txBody>
                    <a:bodyPr/>
                    <a:lstStyle/>
                    <a:p>
                      <a:pPr marL="56515" algn="ctr">
                        <a:lnSpc>
                          <a:spcPct val="100000"/>
                        </a:lnSpc>
                        <a:spcBef>
                          <a:spcPts val="145"/>
                        </a:spcBef>
                      </a:pPr>
                      <a:r>
                        <a:rPr sz="800" b="1" dirty="0">
                          <a:solidFill>
                            <a:srgbClr val="231F20"/>
                          </a:solidFill>
                          <a:latin typeface="Century Gothic"/>
                          <a:cs typeface="Century Gothic"/>
                        </a:rPr>
                        <a:t>—</a:t>
                      </a:r>
                      <a:endParaRPr sz="800">
                        <a:latin typeface="Century Gothic"/>
                        <a:cs typeface="Century Gothic"/>
                      </a:endParaRPr>
                    </a:p>
                  </a:txBody>
                  <a:tcPr marL="0" marR="0" marT="18415" marB="0">
                    <a:solidFill>
                      <a:srgbClr val="E5EEF0"/>
                    </a:solidFill>
                  </a:tcPr>
                </a:tc>
                <a:extLst>
                  <a:ext uri="{0D108BD9-81ED-4DB2-BD59-A6C34878D82A}">
                    <a16:rowId xmlns:a16="http://schemas.microsoft.com/office/drawing/2014/main" val="10036"/>
                  </a:ext>
                </a:extLst>
              </a:tr>
              <a:tr h="162737">
                <a:tc>
                  <a:txBody>
                    <a:bodyPr/>
                    <a:lstStyle/>
                    <a:p>
                      <a:pPr marL="55880">
                        <a:lnSpc>
                          <a:spcPct val="100000"/>
                        </a:lnSpc>
                        <a:spcBef>
                          <a:spcPts val="145"/>
                        </a:spcBef>
                      </a:pPr>
                      <a:r>
                        <a:rPr sz="800" b="1" spc="-25" dirty="0">
                          <a:solidFill>
                            <a:srgbClr val="231F20"/>
                          </a:solidFill>
                          <a:latin typeface="Century Gothic"/>
                          <a:cs typeface="Century Gothic"/>
                        </a:rPr>
                        <a:t>Oklahoma</a:t>
                      </a:r>
                      <a:endParaRPr sz="800">
                        <a:latin typeface="Century Gothic"/>
                        <a:cs typeface="Century Gothic"/>
                      </a:endParaRPr>
                    </a:p>
                  </a:txBody>
                  <a:tcPr marL="0" marR="0" marT="18415" marB="0">
                    <a:solidFill>
                      <a:srgbClr val="FFFFFF"/>
                    </a:solidFill>
                  </a:tcPr>
                </a:tc>
                <a:tc>
                  <a:txBody>
                    <a:bodyPr/>
                    <a:lstStyle/>
                    <a:p>
                      <a:pPr marL="56515" algn="ctr">
                        <a:lnSpc>
                          <a:spcPct val="100000"/>
                        </a:lnSpc>
                        <a:spcBef>
                          <a:spcPts val="145"/>
                        </a:spcBef>
                      </a:pPr>
                      <a:r>
                        <a:rPr sz="800" b="1" dirty="0">
                          <a:solidFill>
                            <a:srgbClr val="231F20"/>
                          </a:solidFill>
                          <a:latin typeface="Century Gothic"/>
                          <a:cs typeface="Century Gothic"/>
                        </a:rPr>
                        <a:t>—</a:t>
                      </a:r>
                      <a:endParaRPr sz="800">
                        <a:latin typeface="Century Gothic"/>
                        <a:cs typeface="Century Gothic"/>
                      </a:endParaRPr>
                    </a:p>
                  </a:txBody>
                  <a:tcPr marL="0" marR="0" marT="18415" marB="0">
                    <a:solidFill>
                      <a:srgbClr val="FFFFFF"/>
                    </a:solidFill>
                  </a:tcPr>
                </a:tc>
                <a:extLst>
                  <a:ext uri="{0D108BD9-81ED-4DB2-BD59-A6C34878D82A}">
                    <a16:rowId xmlns:a16="http://schemas.microsoft.com/office/drawing/2014/main" val="10037"/>
                  </a:ext>
                </a:extLst>
              </a:tr>
              <a:tr h="162737">
                <a:tc>
                  <a:txBody>
                    <a:bodyPr/>
                    <a:lstStyle/>
                    <a:p>
                      <a:pPr marL="55880">
                        <a:lnSpc>
                          <a:spcPct val="100000"/>
                        </a:lnSpc>
                        <a:spcBef>
                          <a:spcPts val="145"/>
                        </a:spcBef>
                      </a:pPr>
                      <a:r>
                        <a:rPr sz="800" b="1" spc="-15" dirty="0">
                          <a:solidFill>
                            <a:srgbClr val="231F20"/>
                          </a:solidFill>
                          <a:latin typeface="Century Gothic"/>
                          <a:cs typeface="Century Gothic"/>
                        </a:rPr>
                        <a:t>Oregon</a:t>
                      </a:r>
                      <a:endParaRPr sz="800">
                        <a:latin typeface="Century Gothic"/>
                        <a:cs typeface="Century Gothic"/>
                      </a:endParaRPr>
                    </a:p>
                  </a:txBody>
                  <a:tcPr marL="0" marR="0" marT="18415" marB="0">
                    <a:solidFill>
                      <a:srgbClr val="E5EEF0"/>
                    </a:solidFill>
                  </a:tcPr>
                </a:tc>
                <a:tc>
                  <a:txBody>
                    <a:bodyPr/>
                    <a:lstStyle/>
                    <a:p>
                      <a:pPr marL="56515" algn="ctr">
                        <a:lnSpc>
                          <a:spcPct val="100000"/>
                        </a:lnSpc>
                        <a:spcBef>
                          <a:spcPts val="145"/>
                        </a:spcBef>
                      </a:pPr>
                      <a:r>
                        <a:rPr sz="800" b="1" dirty="0">
                          <a:solidFill>
                            <a:srgbClr val="231F20"/>
                          </a:solidFill>
                          <a:latin typeface="Century Gothic"/>
                          <a:cs typeface="Century Gothic"/>
                        </a:rPr>
                        <a:t>—</a:t>
                      </a:r>
                      <a:endParaRPr sz="800">
                        <a:latin typeface="Century Gothic"/>
                        <a:cs typeface="Century Gothic"/>
                      </a:endParaRPr>
                    </a:p>
                  </a:txBody>
                  <a:tcPr marL="0" marR="0" marT="18415" marB="0">
                    <a:solidFill>
                      <a:srgbClr val="E5EEF0"/>
                    </a:solidFill>
                  </a:tcPr>
                </a:tc>
                <a:extLst>
                  <a:ext uri="{0D108BD9-81ED-4DB2-BD59-A6C34878D82A}">
                    <a16:rowId xmlns:a16="http://schemas.microsoft.com/office/drawing/2014/main" val="10038"/>
                  </a:ext>
                </a:extLst>
              </a:tr>
              <a:tr h="162750">
                <a:tc>
                  <a:txBody>
                    <a:bodyPr/>
                    <a:lstStyle/>
                    <a:p>
                      <a:pPr marL="55880">
                        <a:lnSpc>
                          <a:spcPct val="100000"/>
                        </a:lnSpc>
                        <a:spcBef>
                          <a:spcPts val="145"/>
                        </a:spcBef>
                      </a:pPr>
                      <a:r>
                        <a:rPr sz="800" b="1" spc="-5" dirty="0">
                          <a:solidFill>
                            <a:srgbClr val="231F20"/>
                          </a:solidFill>
                          <a:latin typeface="Century Gothic"/>
                          <a:cs typeface="Century Gothic"/>
                        </a:rPr>
                        <a:t>Pennsylvania</a:t>
                      </a:r>
                      <a:endParaRPr sz="800">
                        <a:latin typeface="Century Gothic"/>
                        <a:cs typeface="Century Gothic"/>
                      </a:endParaRPr>
                    </a:p>
                  </a:txBody>
                  <a:tcPr marL="0" marR="0" marT="18415" marB="0">
                    <a:solidFill>
                      <a:srgbClr val="FFFFFF"/>
                    </a:solidFill>
                  </a:tcPr>
                </a:tc>
                <a:tc>
                  <a:txBody>
                    <a:bodyPr/>
                    <a:lstStyle/>
                    <a:p>
                      <a:pPr marL="57150" algn="ctr">
                        <a:lnSpc>
                          <a:spcPct val="100000"/>
                        </a:lnSpc>
                        <a:spcBef>
                          <a:spcPts val="145"/>
                        </a:spcBef>
                      </a:pPr>
                      <a:r>
                        <a:rPr sz="800" b="1" dirty="0">
                          <a:solidFill>
                            <a:srgbClr val="231F20"/>
                          </a:solidFill>
                          <a:latin typeface="Century Gothic"/>
                          <a:cs typeface="Century Gothic"/>
                        </a:rPr>
                        <a:t>2</a:t>
                      </a:r>
                      <a:endParaRPr sz="800">
                        <a:latin typeface="Century Gothic"/>
                        <a:cs typeface="Century Gothic"/>
                      </a:endParaRPr>
                    </a:p>
                  </a:txBody>
                  <a:tcPr marL="0" marR="0" marT="18415" marB="0">
                    <a:solidFill>
                      <a:srgbClr val="FFFFFF"/>
                    </a:solidFill>
                  </a:tcPr>
                </a:tc>
                <a:extLst>
                  <a:ext uri="{0D108BD9-81ED-4DB2-BD59-A6C34878D82A}">
                    <a16:rowId xmlns:a16="http://schemas.microsoft.com/office/drawing/2014/main" val="10039"/>
                  </a:ext>
                </a:extLst>
              </a:tr>
              <a:tr h="162737">
                <a:tc>
                  <a:txBody>
                    <a:bodyPr/>
                    <a:lstStyle/>
                    <a:p>
                      <a:pPr marL="55880">
                        <a:lnSpc>
                          <a:spcPct val="100000"/>
                        </a:lnSpc>
                        <a:spcBef>
                          <a:spcPts val="145"/>
                        </a:spcBef>
                      </a:pPr>
                      <a:r>
                        <a:rPr sz="800" b="1" dirty="0">
                          <a:solidFill>
                            <a:srgbClr val="231F20"/>
                          </a:solidFill>
                          <a:latin typeface="Century Gothic"/>
                          <a:cs typeface="Century Gothic"/>
                        </a:rPr>
                        <a:t>Rhode</a:t>
                      </a:r>
                      <a:r>
                        <a:rPr sz="800" b="1" spc="-25" dirty="0">
                          <a:solidFill>
                            <a:srgbClr val="231F20"/>
                          </a:solidFill>
                          <a:latin typeface="Century Gothic"/>
                          <a:cs typeface="Century Gothic"/>
                        </a:rPr>
                        <a:t> </a:t>
                      </a:r>
                      <a:r>
                        <a:rPr sz="800" b="1" spc="-5" dirty="0">
                          <a:solidFill>
                            <a:srgbClr val="231F20"/>
                          </a:solidFill>
                          <a:latin typeface="Century Gothic"/>
                          <a:cs typeface="Century Gothic"/>
                        </a:rPr>
                        <a:t>Island</a:t>
                      </a:r>
                      <a:endParaRPr sz="800">
                        <a:latin typeface="Century Gothic"/>
                        <a:cs typeface="Century Gothic"/>
                      </a:endParaRPr>
                    </a:p>
                  </a:txBody>
                  <a:tcPr marL="0" marR="0" marT="18415" marB="0">
                    <a:solidFill>
                      <a:srgbClr val="E5EEF0"/>
                    </a:solidFill>
                  </a:tcPr>
                </a:tc>
                <a:tc>
                  <a:txBody>
                    <a:bodyPr/>
                    <a:lstStyle/>
                    <a:p>
                      <a:pPr marL="56515" algn="ctr">
                        <a:lnSpc>
                          <a:spcPct val="100000"/>
                        </a:lnSpc>
                        <a:spcBef>
                          <a:spcPts val="145"/>
                        </a:spcBef>
                      </a:pPr>
                      <a:r>
                        <a:rPr sz="800" b="1" dirty="0">
                          <a:solidFill>
                            <a:srgbClr val="231F20"/>
                          </a:solidFill>
                          <a:latin typeface="Century Gothic"/>
                          <a:cs typeface="Century Gothic"/>
                        </a:rPr>
                        <a:t>U</a:t>
                      </a:r>
                      <a:endParaRPr sz="800">
                        <a:latin typeface="Century Gothic"/>
                        <a:cs typeface="Century Gothic"/>
                      </a:endParaRPr>
                    </a:p>
                  </a:txBody>
                  <a:tcPr marL="0" marR="0" marT="18415" marB="0">
                    <a:solidFill>
                      <a:srgbClr val="E5EEF0"/>
                    </a:solidFill>
                  </a:tcPr>
                </a:tc>
                <a:extLst>
                  <a:ext uri="{0D108BD9-81ED-4DB2-BD59-A6C34878D82A}">
                    <a16:rowId xmlns:a16="http://schemas.microsoft.com/office/drawing/2014/main" val="10040"/>
                  </a:ext>
                </a:extLst>
              </a:tr>
              <a:tr h="162737">
                <a:tc>
                  <a:txBody>
                    <a:bodyPr/>
                    <a:lstStyle/>
                    <a:p>
                      <a:pPr marL="55880">
                        <a:lnSpc>
                          <a:spcPct val="100000"/>
                        </a:lnSpc>
                        <a:spcBef>
                          <a:spcPts val="145"/>
                        </a:spcBef>
                      </a:pPr>
                      <a:r>
                        <a:rPr sz="800" b="1" spc="25" dirty="0">
                          <a:solidFill>
                            <a:srgbClr val="231F20"/>
                          </a:solidFill>
                          <a:latin typeface="Century Gothic"/>
                          <a:cs typeface="Century Gothic"/>
                        </a:rPr>
                        <a:t>South</a:t>
                      </a:r>
                      <a:r>
                        <a:rPr sz="800" b="1" spc="-15" dirty="0">
                          <a:solidFill>
                            <a:srgbClr val="231F20"/>
                          </a:solidFill>
                          <a:latin typeface="Century Gothic"/>
                          <a:cs typeface="Century Gothic"/>
                        </a:rPr>
                        <a:t> </a:t>
                      </a:r>
                      <a:r>
                        <a:rPr sz="800" b="1" spc="-30" dirty="0">
                          <a:solidFill>
                            <a:srgbClr val="231F20"/>
                          </a:solidFill>
                          <a:latin typeface="Century Gothic"/>
                          <a:cs typeface="Century Gothic"/>
                        </a:rPr>
                        <a:t>Carolina</a:t>
                      </a:r>
                      <a:endParaRPr sz="800">
                        <a:latin typeface="Century Gothic"/>
                        <a:cs typeface="Century Gothic"/>
                      </a:endParaRPr>
                    </a:p>
                  </a:txBody>
                  <a:tcPr marL="0" marR="0" marT="18415" marB="0">
                    <a:solidFill>
                      <a:srgbClr val="FFFFFF"/>
                    </a:solidFill>
                  </a:tcPr>
                </a:tc>
                <a:tc>
                  <a:txBody>
                    <a:bodyPr/>
                    <a:lstStyle/>
                    <a:p>
                      <a:pPr marL="57150" algn="ctr">
                        <a:lnSpc>
                          <a:spcPct val="100000"/>
                        </a:lnSpc>
                        <a:spcBef>
                          <a:spcPts val="145"/>
                        </a:spcBef>
                      </a:pPr>
                      <a:r>
                        <a:rPr sz="800" b="1" dirty="0">
                          <a:solidFill>
                            <a:srgbClr val="231F20"/>
                          </a:solidFill>
                          <a:latin typeface="Century Gothic"/>
                          <a:cs typeface="Century Gothic"/>
                        </a:rPr>
                        <a:t>—</a:t>
                      </a:r>
                      <a:endParaRPr sz="800">
                        <a:latin typeface="Century Gothic"/>
                        <a:cs typeface="Century Gothic"/>
                      </a:endParaRPr>
                    </a:p>
                  </a:txBody>
                  <a:tcPr marL="0" marR="0" marT="18415" marB="0">
                    <a:solidFill>
                      <a:srgbClr val="FFFFFF"/>
                    </a:solidFill>
                  </a:tcPr>
                </a:tc>
                <a:extLst>
                  <a:ext uri="{0D108BD9-81ED-4DB2-BD59-A6C34878D82A}">
                    <a16:rowId xmlns:a16="http://schemas.microsoft.com/office/drawing/2014/main" val="10041"/>
                  </a:ext>
                </a:extLst>
              </a:tr>
              <a:tr h="162750">
                <a:tc>
                  <a:txBody>
                    <a:bodyPr/>
                    <a:lstStyle/>
                    <a:p>
                      <a:pPr marL="55880">
                        <a:lnSpc>
                          <a:spcPct val="100000"/>
                        </a:lnSpc>
                        <a:spcBef>
                          <a:spcPts val="145"/>
                        </a:spcBef>
                      </a:pPr>
                      <a:r>
                        <a:rPr sz="800" b="1" spc="25" dirty="0">
                          <a:solidFill>
                            <a:srgbClr val="231F20"/>
                          </a:solidFill>
                          <a:latin typeface="Century Gothic"/>
                          <a:cs typeface="Century Gothic"/>
                        </a:rPr>
                        <a:t>South</a:t>
                      </a:r>
                      <a:r>
                        <a:rPr sz="800" b="1" spc="-15" dirty="0">
                          <a:solidFill>
                            <a:srgbClr val="231F20"/>
                          </a:solidFill>
                          <a:latin typeface="Century Gothic"/>
                          <a:cs typeface="Century Gothic"/>
                        </a:rPr>
                        <a:t> </a:t>
                      </a:r>
                      <a:r>
                        <a:rPr sz="800" b="1" spc="-25" dirty="0">
                          <a:solidFill>
                            <a:srgbClr val="231F20"/>
                          </a:solidFill>
                          <a:latin typeface="Century Gothic"/>
                          <a:cs typeface="Century Gothic"/>
                        </a:rPr>
                        <a:t>Dakota</a:t>
                      </a:r>
                      <a:endParaRPr sz="800">
                        <a:latin typeface="Century Gothic"/>
                        <a:cs typeface="Century Gothic"/>
                      </a:endParaRPr>
                    </a:p>
                  </a:txBody>
                  <a:tcPr marL="0" marR="0" marT="18415" marB="0">
                    <a:solidFill>
                      <a:srgbClr val="E5EEF0"/>
                    </a:solidFill>
                  </a:tcPr>
                </a:tc>
                <a:tc>
                  <a:txBody>
                    <a:bodyPr/>
                    <a:lstStyle/>
                    <a:p>
                      <a:pPr marL="57150" algn="ctr">
                        <a:lnSpc>
                          <a:spcPct val="100000"/>
                        </a:lnSpc>
                        <a:spcBef>
                          <a:spcPts val="145"/>
                        </a:spcBef>
                      </a:pPr>
                      <a:r>
                        <a:rPr sz="800" b="1" dirty="0">
                          <a:solidFill>
                            <a:srgbClr val="231F20"/>
                          </a:solidFill>
                          <a:latin typeface="Century Gothic"/>
                          <a:cs typeface="Century Gothic"/>
                        </a:rPr>
                        <a:t>—</a:t>
                      </a:r>
                      <a:endParaRPr sz="800">
                        <a:latin typeface="Century Gothic"/>
                        <a:cs typeface="Century Gothic"/>
                      </a:endParaRPr>
                    </a:p>
                  </a:txBody>
                  <a:tcPr marL="0" marR="0" marT="18415" marB="0">
                    <a:solidFill>
                      <a:srgbClr val="E5EEF0"/>
                    </a:solidFill>
                  </a:tcPr>
                </a:tc>
                <a:extLst>
                  <a:ext uri="{0D108BD9-81ED-4DB2-BD59-A6C34878D82A}">
                    <a16:rowId xmlns:a16="http://schemas.microsoft.com/office/drawing/2014/main" val="10042"/>
                  </a:ext>
                </a:extLst>
              </a:tr>
              <a:tr h="162737">
                <a:tc>
                  <a:txBody>
                    <a:bodyPr/>
                    <a:lstStyle/>
                    <a:p>
                      <a:pPr marL="56515">
                        <a:lnSpc>
                          <a:spcPct val="100000"/>
                        </a:lnSpc>
                        <a:spcBef>
                          <a:spcPts val="145"/>
                        </a:spcBef>
                      </a:pPr>
                      <a:r>
                        <a:rPr sz="800" b="1" spc="-5" dirty="0">
                          <a:solidFill>
                            <a:srgbClr val="231F20"/>
                          </a:solidFill>
                          <a:latin typeface="Century Gothic"/>
                          <a:cs typeface="Century Gothic"/>
                        </a:rPr>
                        <a:t>Tennessee</a:t>
                      </a:r>
                      <a:endParaRPr sz="800">
                        <a:latin typeface="Century Gothic"/>
                        <a:cs typeface="Century Gothic"/>
                      </a:endParaRPr>
                    </a:p>
                  </a:txBody>
                  <a:tcPr marL="0" marR="0" marT="18415" marB="0">
                    <a:solidFill>
                      <a:srgbClr val="FFFFFF"/>
                    </a:solidFill>
                  </a:tcPr>
                </a:tc>
                <a:tc>
                  <a:txBody>
                    <a:bodyPr/>
                    <a:lstStyle/>
                    <a:p>
                      <a:pPr marL="57785" algn="ctr">
                        <a:lnSpc>
                          <a:spcPct val="100000"/>
                        </a:lnSpc>
                        <a:spcBef>
                          <a:spcPts val="145"/>
                        </a:spcBef>
                      </a:pPr>
                      <a:r>
                        <a:rPr sz="800" b="1" dirty="0">
                          <a:solidFill>
                            <a:srgbClr val="231F20"/>
                          </a:solidFill>
                          <a:latin typeface="Century Gothic"/>
                          <a:cs typeface="Century Gothic"/>
                        </a:rPr>
                        <a:t>1</a:t>
                      </a:r>
                      <a:endParaRPr sz="800">
                        <a:latin typeface="Century Gothic"/>
                        <a:cs typeface="Century Gothic"/>
                      </a:endParaRPr>
                    </a:p>
                  </a:txBody>
                  <a:tcPr marL="0" marR="0" marT="18415" marB="0">
                    <a:solidFill>
                      <a:srgbClr val="FFFFFF"/>
                    </a:solidFill>
                  </a:tcPr>
                </a:tc>
                <a:extLst>
                  <a:ext uri="{0D108BD9-81ED-4DB2-BD59-A6C34878D82A}">
                    <a16:rowId xmlns:a16="http://schemas.microsoft.com/office/drawing/2014/main" val="10043"/>
                  </a:ext>
                </a:extLst>
              </a:tr>
              <a:tr h="162725">
                <a:tc>
                  <a:txBody>
                    <a:bodyPr/>
                    <a:lstStyle/>
                    <a:p>
                      <a:pPr marL="56515">
                        <a:lnSpc>
                          <a:spcPct val="100000"/>
                        </a:lnSpc>
                        <a:spcBef>
                          <a:spcPts val="145"/>
                        </a:spcBef>
                      </a:pPr>
                      <a:r>
                        <a:rPr sz="800" b="1" spc="-15" dirty="0">
                          <a:solidFill>
                            <a:srgbClr val="231F20"/>
                          </a:solidFill>
                          <a:latin typeface="Century Gothic"/>
                          <a:cs typeface="Century Gothic"/>
                        </a:rPr>
                        <a:t>Texas</a:t>
                      </a:r>
                      <a:endParaRPr sz="800">
                        <a:latin typeface="Century Gothic"/>
                        <a:cs typeface="Century Gothic"/>
                      </a:endParaRPr>
                    </a:p>
                  </a:txBody>
                  <a:tcPr marL="0" marR="0" marT="18415" marB="0">
                    <a:solidFill>
                      <a:srgbClr val="E5EEF0"/>
                    </a:solidFill>
                  </a:tcPr>
                </a:tc>
                <a:tc>
                  <a:txBody>
                    <a:bodyPr/>
                    <a:lstStyle/>
                    <a:p>
                      <a:pPr marL="57150" algn="ctr">
                        <a:lnSpc>
                          <a:spcPct val="100000"/>
                        </a:lnSpc>
                        <a:spcBef>
                          <a:spcPts val="145"/>
                        </a:spcBef>
                      </a:pPr>
                      <a:r>
                        <a:rPr sz="800" b="1" dirty="0">
                          <a:solidFill>
                            <a:srgbClr val="231F20"/>
                          </a:solidFill>
                          <a:latin typeface="Century Gothic"/>
                          <a:cs typeface="Century Gothic"/>
                        </a:rPr>
                        <a:t>—</a:t>
                      </a:r>
                      <a:endParaRPr sz="800">
                        <a:latin typeface="Century Gothic"/>
                        <a:cs typeface="Century Gothic"/>
                      </a:endParaRPr>
                    </a:p>
                  </a:txBody>
                  <a:tcPr marL="0" marR="0" marT="18415" marB="0">
                    <a:solidFill>
                      <a:srgbClr val="E5EEF0"/>
                    </a:solidFill>
                  </a:tcPr>
                </a:tc>
                <a:extLst>
                  <a:ext uri="{0D108BD9-81ED-4DB2-BD59-A6C34878D82A}">
                    <a16:rowId xmlns:a16="http://schemas.microsoft.com/office/drawing/2014/main" val="10044"/>
                  </a:ext>
                </a:extLst>
              </a:tr>
              <a:tr h="162750">
                <a:tc>
                  <a:txBody>
                    <a:bodyPr/>
                    <a:lstStyle/>
                    <a:p>
                      <a:pPr marL="56515">
                        <a:lnSpc>
                          <a:spcPct val="100000"/>
                        </a:lnSpc>
                        <a:spcBef>
                          <a:spcPts val="145"/>
                        </a:spcBef>
                      </a:pPr>
                      <a:r>
                        <a:rPr sz="800" b="1" spc="30" dirty="0">
                          <a:solidFill>
                            <a:srgbClr val="231F20"/>
                          </a:solidFill>
                          <a:latin typeface="Century Gothic"/>
                          <a:cs typeface="Century Gothic"/>
                        </a:rPr>
                        <a:t>Utah</a:t>
                      </a:r>
                      <a:endParaRPr sz="800">
                        <a:latin typeface="Century Gothic"/>
                        <a:cs typeface="Century Gothic"/>
                      </a:endParaRPr>
                    </a:p>
                  </a:txBody>
                  <a:tcPr marL="0" marR="0" marT="18415" marB="0">
                    <a:solidFill>
                      <a:srgbClr val="FFFFFF"/>
                    </a:solidFill>
                  </a:tcPr>
                </a:tc>
                <a:tc>
                  <a:txBody>
                    <a:bodyPr/>
                    <a:lstStyle/>
                    <a:p>
                      <a:pPr marL="57150" algn="ctr">
                        <a:lnSpc>
                          <a:spcPct val="100000"/>
                        </a:lnSpc>
                        <a:spcBef>
                          <a:spcPts val="145"/>
                        </a:spcBef>
                      </a:pPr>
                      <a:r>
                        <a:rPr sz="800" b="1" dirty="0">
                          <a:solidFill>
                            <a:srgbClr val="231F20"/>
                          </a:solidFill>
                          <a:latin typeface="Century Gothic"/>
                          <a:cs typeface="Century Gothic"/>
                        </a:rPr>
                        <a:t>—</a:t>
                      </a:r>
                      <a:endParaRPr sz="800">
                        <a:latin typeface="Century Gothic"/>
                        <a:cs typeface="Century Gothic"/>
                      </a:endParaRPr>
                    </a:p>
                  </a:txBody>
                  <a:tcPr marL="0" marR="0" marT="18415" marB="0">
                    <a:solidFill>
                      <a:srgbClr val="FFFFFF"/>
                    </a:solidFill>
                  </a:tcPr>
                </a:tc>
                <a:extLst>
                  <a:ext uri="{0D108BD9-81ED-4DB2-BD59-A6C34878D82A}">
                    <a16:rowId xmlns:a16="http://schemas.microsoft.com/office/drawing/2014/main" val="10045"/>
                  </a:ext>
                </a:extLst>
              </a:tr>
              <a:tr h="162737">
                <a:tc>
                  <a:txBody>
                    <a:bodyPr/>
                    <a:lstStyle/>
                    <a:p>
                      <a:pPr marL="56515">
                        <a:lnSpc>
                          <a:spcPct val="100000"/>
                        </a:lnSpc>
                        <a:spcBef>
                          <a:spcPts val="145"/>
                        </a:spcBef>
                      </a:pPr>
                      <a:r>
                        <a:rPr sz="800" b="1" dirty="0">
                          <a:solidFill>
                            <a:srgbClr val="231F20"/>
                          </a:solidFill>
                          <a:latin typeface="Century Gothic"/>
                          <a:cs typeface="Century Gothic"/>
                        </a:rPr>
                        <a:t>Vermont</a:t>
                      </a:r>
                      <a:endParaRPr sz="800">
                        <a:latin typeface="Century Gothic"/>
                        <a:cs typeface="Century Gothic"/>
                      </a:endParaRPr>
                    </a:p>
                  </a:txBody>
                  <a:tcPr marL="0" marR="0" marT="18415" marB="0">
                    <a:solidFill>
                      <a:srgbClr val="E5EEF0"/>
                    </a:solidFill>
                  </a:tcPr>
                </a:tc>
                <a:tc>
                  <a:txBody>
                    <a:bodyPr/>
                    <a:lstStyle/>
                    <a:p>
                      <a:pPr marL="57150" algn="ctr">
                        <a:lnSpc>
                          <a:spcPct val="100000"/>
                        </a:lnSpc>
                        <a:spcBef>
                          <a:spcPts val="145"/>
                        </a:spcBef>
                      </a:pPr>
                      <a:r>
                        <a:rPr sz="800" b="1" dirty="0">
                          <a:solidFill>
                            <a:srgbClr val="231F20"/>
                          </a:solidFill>
                          <a:latin typeface="Century Gothic"/>
                          <a:cs typeface="Century Gothic"/>
                        </a:rPr>
                        <a:t>—</a:t>
                      </a:r>
                      <a:endParaRPr sz="800">
                        <a:latin typeface="Century Gothic"/>
                        <a:cs typeface="Century Gothic"/>
                      </a:endParaRPr>
                    </a:p>
                  </a:txBody>
                  <a:tcPr marL="0" marR="0" marT="18415" marB="0">
                    <a:solidFill>
                      <a:srgbClr val="E5EEF0"/>
                    </a:solidFill>
                  </a:tcPr>
                </a:tc>
                <a:extLst>
                  <a:ext uri="{0D108BD9-81ED-4DB2-BD59-A6C34878D82A}">
                    <a16:rowId xmlns:a16="http://schemas.microsoft.com/office/drawing/2014/main" val="10046"/>
                  </a:ext>
                </a:extLst>
              </a:tr>
              <a:tr h="162737">
                <a:tc>
                  <a:txBody>
                    <a:bodyPr/>
                    <a:lstStyle/>
                    <a:p>
                      <a:pPr marL="56515">
                        <a:lnSpc>
                          <a:spcPct val="100000"/>
                        </a:lnSpc>
                        <a:spcBef>
                          <a:spcPts val="145"/>
                        </a:spcBef>
                      </a:pPr>
                      <a:r>
                        <a:rPr sz="800" b="1" spc="-5" dirty="0">
                          <a:solidFill>
                            <a:srgbClr val="231F20"/>
                          </a:solidFill>
                          <a:latin typeface="Century Gothic"/>
                          <a:cs typeface="Century Gothic"/>
                        </a:rPr>
                        <a:t>Virginia</a:t>
                      </a:r>
                      <a:endParaRPr sz="800">
                        <a:latin typeface="Century Gothic"/>
                        <a:cs typeface="Century Gothic"/>
                      </a:endParaRPr>
                    </a:p>
                  </a:txBody>
                  <a:tcPr marL="0" marR="0" marT="18415" marB="0">
                    <a:solidFill>
                      <a:srgbClr val="FFFFFF"/>
                    </a:solidFill>
                  </a:tcPr>
                </a:tc>
                <a:tc>
                  <a:txBody>
                    <a:bodyPr/>
                    <a:lstStyle/>
                    <a:p>
                      <a:pPr marL="57785" algn="ctr">
                        <a:lnSpc>
                          <a:spcPct val="100000"/>
                        </a:lnSpc>
                        <a:spcBef>
                          <a:spcPts val="145"/>
                        </a:spcBef>
                      </a:pPr>
                      <a:r>
                        <a:rPr sz="800" b="1" dirty="0">
                          <a:solidFill>
                            <a:srgbClr val="231F20"/>
                          </a:solidFill>
                          <a:latin typeface="Century Gothic"/>
                          <a:cs typeface="Century Gothic"/>
                        </a:rPr>
                        <a:t>2</a:t>
                      </a:r>
                      <a:endParaRPr sz="800">
                        <a:latin typeface="Century Gothic"/>
                        <a:cs typeface="Century Gothic"/>
                      </a:endParaRPr>
                    </a:p>
                  </a:txBody>
                  <a:tcPr marL="0" marR="0" marT="18415" marB="0">
                    <a:solidFill>
                      <a:srgbClr val="FFFFFF"/>
                    </a:solidFill>
                  </a:tcPr>
                </a:tc>
                <a:extLst>
                  <a:ext uri="{0D108BD9-81ED-4DB2-BD59-A6C34878D82A}">
                    <a16:rowId xmlns:a16="http://schemas.microsoft.com/office/drawing/2014/main" val="10047"/>
                  </a:ext>
                </a:extLst>
              </a:tr>
              <a:tr h="162750">
                <a:tc>
                  <a:txBody>
                    <a:bodyPr/>
                    <a:lstStyle/>
                    <a:p>
                      <a:pPr marL="56515">
                        <a:lnSpc>
                          <a:spcPct val="100000"/>
                        </a:lnSpc>
                        <a:spcBef>
                          <a:spcPts val="145"/>
                        </a:spcBef>
                      </a:pPr>
                      <a:r>
                        <a:rPr sz="800" b="1" spc="5" dirty="0">
                          <a:solidFill>
                            <a:srgbClr val="231F20"/>
                          </a:solidFill>
                          <a:latin typeface="Century Gothic"/>
                          <a:cs typeface="Century Gothic"/>
                        </a:rPr>
                        <a:t>Washington</a:t>
                      </a:r>
                      <a:endParaRPr sz="800">
                        <a:latin typeface="Century Gothic"/>
                        <a:cs typeface="Century Gothic"/>
                      </a:endParaRPr>
                    </a:p>
                  </a:txBody>
                  <a:tcPr marL="0" marR="0" marT="18415" marB="0">
                    <a:solidFill>
                      <a:srgbClr val="E5EEF0"/>
                    </a:solidFill>
                  </a:tcPr>
                </a:tc>
                <a:tc>
                  <a:txBody>
                    <a:bodyPr/>
                    <a:lstStyle/>
                    <a:p>
                      <a:pPr marL="57150" algn="ctr">
                        <a:lnSpc>
                          <a:spcPct val="100000"/>
                        </a:lnSpc>
                        <a:spcBef>
                          <a:spcPts val="145"/>
                        </a:spcBef>
                      </a:pPr>
                      <a:r>
                        <a:rPr sz="800" b="1" dirty="0">
                          <a:solidFill>
                            <a:srgbClr val="231F20"/>
                          </a:solidFill>
                          <a:latin typeface="Century Gothic"/>
                          <a:cs typeface="Century Gothic"/>
                        </a:rPr>
                        <a:t>—</a:t>
                      </a:r>
                      <a:endParaRPr sz="800">
                        <a:latin typeface="Century Gothic"/>
                        <a:cs typeface="Century Gothic"/>
                      </a:endParaRPr>
                    </a:p>
                  </a:txBody>
                  <a:tcPr marL="0" marR="0" marT="18415" marB="0">
                    <a:solidFill>
                      <a:srgbClr val="E5EEF0"/>
                    </a:solidFill>
                  </a:tcPr>
                </a:tc>
                <a:extLst>
                  <a:ext uri="{0D108BD9-81ED-4DB2-BD59-A6C34878D82A}">
                    <a16:rowId xmlns:a16="http://schemas.microsoft.com/office/drawing/2014/main" val="10048"/>
                  </a:ext>
                </a:extLst>
              </a:tr>
              <a:tr h="162737">
                <a:tc>
                  <a:txBody>
                    <a:bodyPr/>
                    <a:lstStyle/>
                    <a:p>
                      <a:pPr marL="56515">
                        <a:lnSpc>
                          <a:spcPct val="100000"/>
                        </a:lnSpc>
                        <a:spcBef>
                          <a:spcPts val="145"/>
                        </a:spcBef>
                      </a:pPr>
                      <a:r>
                        <a:rPr sz="800" b="1" spc="25" dirty="0">
                          <a:solidFill>
                            <a:srgbClr val="231F20"/>
                          </a:solidFill>
                          <a:latin typeface="Century Gothic"/>
                          <a:cs typeface="Century Gothic"/>
                        </a:rPr>
                        <a:t>West</a:t>
                      </a:r>
                      <a:r>
                        <a:rPr sz="800" b="1" spc="5" dirty="0">
                          <a:solidFill>
                            <a:srgbClr val="231F20"/>
                          </a:solidFill>
                          <a:latin typeface="Century Gothic"/>
                          <a:cs typeface="Century Gothic"/>
                        </a:rPr>
                        <a:t> </a:t>
                      </a:r>
                      <a:r>
                        <a:rPr sz="800" b="1" spc="-5" dirty="0">
                          <a:solidFill>
                            <a:srgbClr val="231F20"/>
                          </a:solidFill>
                          <a:latin typeface="Century Gothic"/>
                          <a:cs typeface="Century Gothic"/>
                        </a:rPr>
                        <a:t>Virginia</a:t>
                      </a:r>
                      <a:endParaRPr sz="800">
                        <a:latin typeface="Century Gothic"/>
                        <a:cs typeface="Century Gothic"/>
                      </a:endParaRPr>
                    </a:p>
                  </a:txBody>
                  <a:tcPr marL="0" marR="0" marT="18415" marB="0">
                    <a:solidFill>
                      <a:srgbClr val="FFFFFF"/>
                    </a:solidFill>
                  </a:tcPr>
                </a:tc>
                <a:tc>
                  <a:txBody>
                    <a:bodyPr/>
                    <a:lstStyle/>
                    <a:p>
                      <a:pPr marL="57150" algn="ctr">
                        <a:lnSpc>
                          <a:spcPct val="100000"/>
                        </a:lnSpc>
                        <a:spcBef>
                          <a:spcPts val="145"/>
                        </a:spcBef>
                      </a:pPr>
                      <a:r>
                        <a:rPr sz="800" b="1" dirty="0">
                          <a:solidFill>
                            <a:srgbClr val="231F20"/>
                          </a:solidFill>
                          <a:latin typeface="Century Gothic"/>
                          <a:cs typeface="Century Gothic"/>
                        </a:rPr>
                        <a:t>—</a:t>
                      </a:r>
                      <a:endParaRPr sz="800">
                        <a:latin typeface="Century Gothic"/>
                        <a:cs typeface="Century Gothic"/>
                      </a:endParaRPr>
                    </a:p>
                  </a:txBody>
                  <a:tcPr marL="0" marR="0" marT="18415" marB="0">
                    <a:solidFill>
                      <a:srgbClr val="FFFFFF"/>
                    </a:solidFill>
                  </a:tcPr>
                </a:tc>
                <a:extLst>
                  <a:ext uri="{0D108BD9-81ED-4DB2-BD59-A6C34878D82A}">
                    <a16:rowId xmlns:a16="http://schemas.microsoft.com/office/drawing/2014/main" val="10049"/>
                  </a:ext>
                </a:extLst>
              </a:tr>
              <a:tr h="162737">
                <a:tc>
                  <a:txBody>
                    <a:bodyPr/>
                    <a:lstStyle/>
                    <a:p>
                      <a:pPr marL="56515">
                        <a:lnSpc>
                          <a:spcPct val="100000"/>
                        </a:lnSpc>
                        <a:spcBef>
                          <a:spcPts val="145"/>
                        </a:spcBef>
                      </a:pPr>
                      <a:r>
                        <a:rPr sz="800" b="1" spc="5" dirty="0">
                          <a:solidFill>
                            <a:srgbClr val="231F20"/>
                          </a:solidFill>
                          <a:latin typeface="Century Gothic"/>
                          <a:cs typeface="Century Gothic"/>
                        </a:rPr>
                        <a:t>Wisconsin</a:t>
                      </a:r>
                      <a:endParaRPr sz="800">
                        <a:latin typeface="Century Gothic"/>
                        <a:cs typeface="Century Gothic"/>
                      </a:endParaRPr>
                    </a:p>
                  </a:txBody>
                  <a:tcPr marL="0" marR="0" marT="18415" marB="0">
                    <a:solidFill>
                      <a:srgbClr val="E5EEF0"/>
                    </a:solidFill>
                  </a:tcPr>
                </a:tc>
                <a:tc>
                  <a:txBody>
                    <a:bodyPr/>
                    <a:lstStyle/>
                    <a:p>
                      <a:pPr marL="57150" algn="ctr">
                        <a:lnSpc>
                          <a:spcPct val="100000"/>
                        </a:lnSpc>
                        <a:spcBef>
                          <a:spcPts val="145"/>
                        </a:spcBef>
                      </a:pPr>
                      <a:r>
                        <a:rPr sz="800" b="1" dirty="0">
                          <a:solidFill>
                            <a:srgbClr val="231F20"/>
                          </a:solidFill>
                          <a:latin typeface="Century Gothic"/>
                          <a:cs typeface="Century Gothic"/>
                        </a:rPr>
                        <a:t>—</a:t>
                      </a:r>
                      <a:endParaRPr sz="800">
                        <a:latin typeface="Century Gothic"/>
                        <a:cs typeface="Century Gothic"/>
                      </a:endParaRPr>
                    </a:p>
                  </a:txBody>
                  <a:tcPr marL="0" marR="0" marT="18415" marB="0">
                    <a:solidFill>
                      <a:srgbClr val="E5EEF0"/>
                    </a:solidFill>
                  </a:tcPr>
                </a:tc>
                <a:extLst>
                  <a:ext uri="{0D108BD9-81ED-4DB2-BD59-A6C34878D82A}">
                    <a16:rowId xmlns:a16="http://schemas.microsoft.com/office/drawing/2014/main" val="10050"/>
                  </a:ext>
                </a:extLst>
              </a:tr>
              <a:tr h="162746">
                <a:tc>
                  <a:txBody>
                    <a:bodyPr/>
                    <a:lstStyle/>
                    <a:p>
                      <a:pPr marL="56515">
                        <a:lnSpc>
                          <a:spcPct val="100000"/>
                        </a:lnSpc>
                        <a:spcBef>
                          <a:spcPts val="120"/>
                        </a:spcBef>
                      </a:pPr>
                      <a:r>
                        <a:rPr sz="800" b="1" dirty="0">
                          <a:solidFill>
                            <a:srgbClr val="231F20"/>
                          </a:solidFill>
                          <a:latin typeface="Century Gothic"/>
                          <a:cs typeface="Century Gothic"/>
                        </a:rPr>
                        <a:t>Wyoming</a:t>
                      </a:r>
                      <a:endParaRPr sz="800">
                        <a:latin typeface="Century Gothic"/>
                        <a:cs typeface="Century Gothic"/>
                      </a:endParaRPr>
                    </a:p>
                  </a:txBody>
                  <a:tcPr marL="0" marR="0" marT="15240" marB="0">
                    <a:lnB w="12700">
                      <a:solidFill>
                        <a:srgbClr val="005E6D"/>
                      </a:solidFill>
                      <a:prstDash val="solid"/>
                    </a:lnB>
                    <a:solidFill>
                      <a:srgbClr val="FFFFFF"/>
                    </a:solidFill>
                  </a:tcPr>
                </a:tc>
                <a:tc>
                  <a:txBody>
                    <a:bodyPr/>
                    <a:lstStyle/>
                    <a:p>
                      <a:pPr marL="57150" algn="ctr">
                        <a:lnSpc>
                          <a:spcPct val="100000"/>
                        </a:lnSpc>
                        <a:spcBef>
                          <a:spcPts val="120"/>
                        </a:spcBef>
                      </a:pPr>
                      <a:r>
                        <a:rPr sz="800" b="1" dirty="0">
                          <a:solidFill>
                            <a:srgbClr val="231F20"/>
                          </a:solidFill>
                          <a:latin typeface="Century Gothic"/>
                          <a:cs typeface="Century Gothic"/>
                        </a:rPr>
                        <a:t>—</a:t>
                      </a:r>
                      <a:endParaRPr sz="800">
                        <a:latin typeface="Century Gothic"/>
                        <a:cs typeface="Century Gothic"/>
                      </a:endParaRPr>
                    </a:p>
                  </a:txBody>
                  <a:tcPr marL="0" marR="0" marT="15240" marB="0">
                    <a:lnB w="12700">
                      <a:solidFill>
                        <a:srgbClr val="005E6D"/>
                      </a:solidFill>
                      <a:prstDash val="solid"/>
                    </a:lnB>
                    <a:solidFill>
                      <a:srgbClr val="FFFFFF"/>
                    </a:solidFill>
                  </a:tcPr>
                </a:tc>
                <a:extLst>
                  <a:ext uri="{0D108BD9-81ED-4DB2-BD59-A6C34878D82A}">
                    <a16:rowId xmlns:a16="http://schemas.microsoft.com/office/drawing/2014/main" val="10051"/>
                  </a:ext>
                </a:extLst>
              </a:tr>
              <a:tr h="162741">
                <a:tc>
                  <a:txBody>
                    <a:bodyPr/>
                    <a:lstStyle/>
                    <a:p>
                      <a:pPr marL="56515">
                        <a:lnSpc>
                          <a:spcPct val="100000"/>
                        </a:lnSpc>
                        <a:spcBef>
                          <a:spcPts val="170"/>
                        </a:spcBef>
                      </a:pPr>
                      <a:r>
                        <a:rPr sz="800" b="1" spc="-25" dirty="0">
                          <a:solidFill>
                            <a:srgbClr val="231F20"/>
                          </a:solidFill>
                          <a:latin typeface="Lucida Sans"/>
                          <a:cs typeface="Lucida Sans"/>
                        </a:rPr>
                        <a:t>Total</a:t>
                      </a:r>
                      <a:endParaRPr sz="800">
                        <a:latin typeface="Lucida Sans"/>
                        <a:cs typeface="Lucida Sans"/>
                      </a:endParaRPr>
                    </a:p>
                  </a:txBody>
                  <a:tcPr marL="0" marR="0" marT="21590" marB="0">
                    <a:lnT w="12700">
                      <a:solidFill>
                        <a:srgbClr val="005E6D"/>
                      </a:solidFill>
                      <a:prstDash val="solid"/>
                    </a:lnT>
                    <a:solidFill>
                      <a:srgbClr val="E5EEF0"/>
                    </a:solidFill>
                  </a:tcPr>
                </a:tc>
                <a:tc>
                  <a:txBody>
                    <a:bodyPr/>
                    <a:lstStyle/>
                    <a:p>
                      <a:pPr marL="58419" algn="ctr">
                        <a:lnSpc>
                          <a:spcPct val="100000"/>
                        </a:lnSpc>
                        <a:spcBef>
                          <a:spcPts val="170"/>
                        </a:spcBef>
                      </a:pPr>
                      <a:r>
                        <a:rPr sz="800" b="1" spc="-10" dirty="0">
                          <a:solidFill>
                            <a:srgbClr val="231F20"/>
                          </a:solidFill>
                          <a:latin typeface="Lucida Sans"/>
                          <a:cs typeface="Lucida Sans"/>
                        </a:rPr>
                        <a:t>17</a:t>
                      </a:r>
                      <a:endParaRPr sz="800" dirty="0">
                        <a:latin typeface="Lucida Sans"/>
                        <a:cs typeface="Lucida Sans"/>
                      </a:endParaRPr>
                    </a:p>
                  </a:txBody>
                  <a:tcPr marL="0" marR="0" marT="21590" marB="0">
                    <a:lnT w="12700">
                      <a:solidFill>
                        <a:srgbClr val="005E6D"/>
                      </a:solidFill>
                      <a:prstDash val="solid"/>
                    </a:lnT>
                    <a:solidFill>
                      <a:srgbClr val="E5EEF0"/>
                    </a:solidFill>
                  </a:tcPr>
                </a:tc>
                <a:extLst>
                  <a:ext uri="{0D108BD9-81ED-4DB2-BD59-A6C34878D82A}">
                    <a16:rowId xmlns:a16="http://schemas.microsoft.com/office/drawing/2014/main" val="10052"/>
                  </a:ext>
                </a:extLst>
              </a:tr>
            </a:tbl>
          </a:graphicData>
        </a:graphic>
      </p:graphicFrame>
      <p:sp>
        <p:nvSpPr>
          <p:cNvPr id="5" name="object 5"/>
          <p:cNvSpPr txBox="1"/>
          <p:nvPr/>
        </p:nvSpPr>
        <p:spPr>
          <a:xfrm>
            <a:off x="443903" y="8166234"/>
            <a:ext cx="1757680" cy="1473200"/>
          </a:xfrm>
          <a:prstGeom prst="rect">
            <a:avLst/>
          </a:prstGeom>
        </p:spPr>
        <p:txBody>
          <a:bodyPr vert="horz" wrap="square" lIns="0" tIns="12700" rIns="0" bIns="0" rtlCol="0">
            <a:spAutoFit/>
          </a:bodyPr>
          <a:lstStyle/>
          <a:p>
            <a:pPr marL="12700" marR="94615">
              <a:lnSpc>
                <a:spcPct val="107100"/>
              </a:lnSpc>
              <a:spcBef>
                <a:spcPts val="100"/>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65"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a:p>
            <a:pPr marL="12700" marR="5080">
              <a:lnSpc>
                <a:spcPct val="106800"/>
              </a:lnSpc>
              <a:spcBef>
                <a:spcPts val="505"/>
              </a:spcBef>
            </a:pPr>
            <a:r>
              <a:rPr sz="700" spc="-5" dirty="0">
                <a:solidFill>
                  <a:srgbClr val="231F20"/>
                </a:solidFill>
                <a:latin typeface="Century Gothic"/>
                <a:cs typeface="Century Gothic"/>
              </a:rPr>
              <a:t>*</a:t>
            </a:r>
            <a:r>
              <a:rPr sz="700" spc="-70" dirty="0">
                <a:solidFill>
                  <a:srgbClr val="231F20"/>
                </a:solidFill>
                <a:latin typeface="Century Gothic"/>
                <a:cs typeface="Century Gothic"/>
              </a:rPr>
              <a:t> </a:t>
            </a:r>
            <a:r>
              <a:rPr sz="700" spc="-30" dirty="0">
                <a:solidFill>
                  <a:srgbClr val="231F20"/>
                </a:solidFill>
                <a:latin typeface="Century Gothic"/>
                <a:cs typeface="Century Gothic"/>
              </a:rPr>
              <a:t>Reported</a:t>
            </a:r>
            <a:r>
              <a:rPr sz="700" spc="-55" dirty="0">
                <a:solidFill>
                  <a:srgbClr val="231F20"/>
                </a:solidFill>
                <a:latin typeface="Century Gothic"/>
                <a:cs typeface="Century Gothic"/>
              </a:rPr>
              <a:t> </a:t>
            </a:r>
            <a:r>
              <a:rPr sz="700" spc="-30" dirty="0">
                <a:solidFill>
                  <a:srgbClr val="231F20"/>
                </a:solidFill>
                <a:latin typeface="Century Gothic"/>
                <a:cs typeface="Century Gothic"/>
              </a:rPr>
              <a:t>cases</a:t>
            </a:r>
            <a:r>
              <a:rPr sz="700" spc="-75" dirty="0">
                <a:solidFill>
                  <a:srgbClr val="231F20"/>
                </a:solidFill>
                <a:latin typeface="Century Gothic"/>
                <a:cs typeface="Century Gothic"/>
              </a:rPr>
              <a:t> </a:t>
            </a:r>
            <a:r>
              <a:rPr sz="700" spc="-25" dirty="0">
                <a:solidFill>
                  <a:srgbClr val="231F20"/>
                </a:solidFill>
                <a:latin typeface="Century Gothic"/>
                <a:cs typeface="Century Gothic"/>
              </a:rPr>
              <a:t>that</a:t>
            </a:r>
            <a:r>
              <a:rPr sz="700" spc="-15" dirty="0">
                <a:solidFill>
                  <a:srgbClr val="231F20"/>
                </a:solidFill>
                <a:latin typeface="Century Gothic"/>
                <a:cs typeface="Century Gothic"/>
              </a:rPr>
              <a:t> </a:t>
            </a:r>
            <a:r>
              <a:rPr sz="700" spc="-25" dirty="0">
                <a:solidFill>
                  <a:srgbClr val="231F20"/>
                </a:solidFill>
                <a:latin typeface="Century Gothic"/>
                <a:cs typeface="Century Gothic"/>
              </a:rPr>
              <a:t>met</a:t>
            </a:r>
            <a:r>
              <a:rPr sz="700" spc="-40" dirty="0">
                <a:solidFill>
                  <a:srgbClr val="231F20"/>
                </a:solidFill>
                <a:latin typeface="Century Gothic"/>
                <a:cs typeface="Century Gothic"/>
              </a:rPr>
              <a:t> </a:t>
            </a:r>
            <a:r>
              <a:rPr sz="700" spc="-25" dirty="0">
                <a:solidFill>
                  <a:srgbClr val="231F20"/>
                </a:solidFill>
                <a:latin typeface="Century Gothic"/>
                <a:cs typeface="Century Gothic"/>
              </a:rPr>
              <a:t>the</a:t>
            </a:r>
            <a:r>
              <a:rPr sz="700" spc="-45" dirty="0">
                <a:solidFill>
                  <a:srgbClr val="231F20"/>
                </a:solidFill>
                <a:latin typeface="Century Gothic"/>
                <a:cs typeface="Century Gothic"/>
              </a:rPr>
              <a:t> </a:t>
            </a:r>
            <a:r>
              <a:rPr sz="700" spc="-25" dirty="0">
                <a:solidFill>
                  <a:srgbClr val="231F20"/>
                </a:solidFill>
                <a:latin typeface="Century Gothic"/>
                <a:cs typeface="Century Gothic"/>
              </a:rPr>
              <a:t>classification  </a:t>
            </a:r>
            <a:r>
              <a:rPr sz="700" spc="-20" dirty="0">
                <a:solidFill>
                  <a:srgbClr val="231F20"/>
                </a:solidFill>
                <a:latin typeface="Century Gothic"/>
                <a:cs typeface="Century Gothic"/>
              </a:rPr>
              <a:t>criteria </a:t>
            </a:r>
            <a:r>
              <a:rPr sz="700" dirty="0">
                <a:solidFill>
                  <a:srgbClr val="231F20"/>
                </a:solidFill>
                <a:latin typeface="Century Gothic"/>
                <a:cs typeface="Century Gothic"/>
              </a:rPr>
              <a:t>for </a:t>
            </a:r>
            <a:r>
              <a:rPr sz="700" spc="-30" dirty="0">
                <a:solidFill>
                  <a:srgbClr val="231F20"/>
                </a:solidFill>
                <a:latin typeface="Century Gothic"/>
                <a:cs typeface="Century Gothic"/>
              </a:rPr>
              <a:t>aconfirmed </a:t>
            </a:r>
            <a:r>
              <a:rPr sz="700" spc="-50" dirty="0">
                <a:solidFill>
                  <a:srgbClr val="231F20"/>
                </a:solidFill>
                <a:latin typeface="Century Gothic"/>
                <a:cs typeface="Century Gothic"/>
              </a:rPr>
              <a:t>case. </a:t>
            </a:r>
            <a:r>
              <a:rPr sz="700" spc="10" dirty="0">
                <a:solidFill>
                  <a:srgbClr val="231F20"/>
                </a:solidFill>
                <a:latin typeface="Century Gothic"/>
                <a:cs typeface="Century Gothic"/>
              </a:rPr>
              <a:t>For </a:t>
            </a:r>
            <a:r>
              <a:rPr sz="700" spc="-60" dirty="0">
                <a:solidFill>
                  <a:srgbClr val="231F20"/>
                </a:solidFill>
                <a:latin typeface="Century Gothic"/>
                <a:cs typeface="Century Gothic"/>
              </a:rPr>
              <a:t>case </a:t>
            </a:r>
            <a:r>
              <a:rPr sz="700" spc="-60" dirty="0">
                <a:solidFill>
                  <a:srgbClr val="231F20"/>
                </a:solidFill>
                <a:latin typeface="Century Gothic"/>
                <a:cs typeface="Century Gothic"/>
                <a:hlinkClick r:id="rId4"/>
              </a:rPr>
              <a:t> </a:t>
            </a:r>
            <a:r>
              <a:rPr sz="700" spc="-20" dirty="0">
                <a:solidFill>
                  <a:srgbClr val="231F20"/>
                </a:solidFill>
                <a:latin typeface="Century Gothic"/>
                <a:cs typeface="Century Gothic"/>
                <a:hlinkClick r:id="rId4"/>
              </a:rPr>
              <a:t>definition, </a:t>
            </a:r>
            <a:r>
              <a:rPr sz="700" spc="-30" dirty="0">
                <a:solidFill>
                  <a:srgbClr val="231F20"/>
                </a:solidFill>
                <a:latin typeface="Century Gothic"/>
                <a:cs typeface="Century Gothic"/>
                <a:hlinkClick r:id="rId4"/>
              </a:rPr>
              <a:t>see</a:t>
            </a:r>
            <a:r>
              <a:rPr sz="700" spc="-30" dirty="0">
                <a:solidFill>
                  <a:srgbClr val="205E9E"/>
                </a:solidFill>
                <a:latin typeface="Century Gothic"/>
                <a:cs typeface="Century Gothic"/>
                <a:hlinkClick r:id="rId4"/>
              </a:rPr>
              <a:t> </a:t>
            </a:r>
            <a:r>
              <a:rPr sz="700" u="sng" spc="-45" dirty="0">
                <a:solidFill>
                  <a:srgbClr val="205E9E"/>
                </a:solidFill>
                <a:uFill>
                  <a:solidFill>
                    <a:srgbClr val="205E9E"/>
                  </a:solidFill>
                </a:uFill>
                <a:latin typeface="Century Gothic"/>
                <a:cs typeface="Century Gothic"/>
                <a:hlinkClick r:id="rId4"/>
              </a:rPr>
              <a:t>https://ndc.services.cdc.gov/  </a:t>
            </a:r>
            <a:r>
              <a:rPr sz="700" u="sng" spc="-15" dirty="0">
                <a:solidFill>
                  <a:srgbClr val="205E9E"/>
                </a:solidFill>
                <a:uFill>
                  <a:solidFill>
                    <a:srgbClr val="205E9E"/>
                  </a:solidFill>
                </a:uFill>
                <a:latin typeface="Century Gothic"/>
                <a:cs typeface="Century Gothic"/>
                <a:hlinkClick r:id="rId4"/>
              </a:rPr>
              <a:t>conditions/hepatitis-b-perinatal-virus-  </a:t>
            </a:r>
            <a:r>
              <a:rPr sz="700" u="sng" spc="-30" dirty="0">
                <a:solidFill>
                  <a:srgbClr val="205E9E"/>
                </a:solidFill>
                <a:uFill>
                  <a:solidFill>
                    <a:srgbClr val="205E9E"/>
                  </a:solidFill>
                </a:uFill>
                <a:latin typeface="Century Gothic"/>
                <a:cs typeface="Century Gothic"/>
                <a:hlinkClick r:id="rId4"/>
              </a:rPr>
              <a:t>infection/</a:t>
            </a:r>
            <a:r>
              <a:rPr sz="700" spc="-30" dirty="0">
                <a:solidFill>
                  <a:srgbClr val="231F20"/>
                </a:solidFill>
                <a:latin typeface="Century Gothic"/>
                <a:cs typeface="Century Gothic"/>
                <a:hlinkClick r:id="rId4"/>
              </a:rPr>
              <a:t>.</a:t>
            </a:r>
            <a:endParaRPr sz="700">
              <a:latin typeface="Century Gothic"/>
              <a:cs typeface="Century Gothic"/>
            </a:endParaRPr>
          </a:p>
          <a:p>
            <a:pPr marL="12700" marR="170180">
              <a:lnSpc>
                <a:spcPct val="107100"/>
              </a:lnSpc>
              <a:spcBef>
                <a:spcPts val="505"/>
              </a:spcBef>
            </a:pPr>
            <a:r>
              <a:rPr sz="700" spc="-30" dirty="0">
                <a:solidFill>
                  <a:srgbClr val="231F20"/>
                </a:solidFill>
                <a:latin typeface="Century Gothic"/>
                <a:cs typeface="Century Gothic"/>
              </a:rPr>
              <a:t>—: </a:t>
            </a:r>
            <a:r>
              <a:rPr sz="700" spc="-25" dirty="0">
                <a:solidFill>
                  <a:srgbClr val="231F20"/>
                </a:solidFill>
                <a:latin typeface="Century Gothic"/>
                <a:cs typeface="Century Gothic"/>
              </a:rPr>
              <a:t>No </a:t>
            </a:r>
            <a:r>
              <a:rPr sz="700" spc="-30" dirty="0">
                <a:solidFill>
                  <a:srgbClr val="231F20"/>
                </a:solidFill>
                <a:latin typeface="Century Gothic"/>
                <a:cs typeface="Century Gothic"/>
              </a:rPr>
              <a:t>reported cases. </a:t>
            </a:r>
            <a:r>
              <a:rPr sz="700" spc="-10" dirty="0">
                <a:solidFill>
                  <a:srgbClr val="231F20"/>
                </a:solidFill>
                <a:latin typeface="Century Gothic"/>
                <a:cs typeface="Century Gothic"/>
              </a:rPr>
              <a:t>The </a:t>
            </a:r>
            <a:r>
              <a:rPr sz="700" spc="-20" dirty="0">
                <a:solidFill>
                  <a:srgbClr val="231F20"/>
                </a:solidFill>
                <a:latin typeface="Century Gothic"/>
                <a:cs typeface="Century Gothic"/>
              </a:rPr>
              <a:t>reporting  </a:t>
            </a:r>
            <a:r>
              <a:rPr sz="700" spc="-10" dirty="0">
                <a:solidFill>
                  <a:srgbClr val="231F20"/>
                </a:solidFill>
                <a:latin typeface="Century Gothic"/>
                <a:cs typeface="Century Gothic"/>
              </a:rPr>
              <a:t>jurisdiction </a:t>
            </a:r>
            <a:r>
              <a:rPr sz="700" spc="-25" dirty="0">
                <a:solidFill>
                  <a:srgbClr val="231F20"/>
                </a:solidFill>
                <a:latin typeface="Century Gothic"/>
                <a:cs typeface="Century Gothic"/>
              </a:rPr>
              <a:t>did not </a:t>
            </a:r>
            <a:r>
              <a:rPr sz="700" spc="-5" dirty="0">
                <a:solidFill>
                  <a:srgbClr val="231F20"/>
                </a:solidFill>
                <a:latin typeface="Century Gothic"/>
                <a:cs typeface="Century Gothic"/>
              </a:rPr>
              <a:t>submit </a:t>
            </a:r>
            <a:r>
              <a:rPr sz="700" spc="-40" dirty="0">
                <a:solidFill>
                  <a:srgbClr val="231F20"/>
                </a:solidFill>
                <a:latin typeface="Century Gothic"/>
                <a:cs typeface="Century Gothic"/>
              </a:rPr>
              <a:t>any </a:t>
            </a:r>
            <a:r>
              <a:rPr sz="700" spc="-30" dirty="0">
                <a:solidFill>
                  <a:srgbClr val="231F20"/>
                </a:solidFill>
                <a:latin typeface="Century Gothic"/>
                <a:cs typeface="Century Gothic"/>
              </a:rPr>
              <a:t>cases</a:t>
            </a:r>
            <a:r>
              <a:rPr sz="700" spc="-150" dirty="0">
                <a:solidFill>
                  <a:srgbClr val="231F20"/>
                </a:solidFill>
                <a:latin typeface="Century Gothic"/>
                <a:cs typeface="Century Gothic"/>
              </a:rPr>
              <a:t> </a:t>
            </a:r>
            <a:r>
              <a:rPr sz="700" spc="-15" dirty="0">
                <a:solidFill>
                  <a:srgbClr val="231F20"/>
                </a:solidFill>
                <a:latin typeface="Century Gothic"/>
                <a:cs typeface="Century Gothic"/>
              </a:rPr>
              <a:t>to  </a:t>
            </a:r>
            <a:r>
              <a:rPr sz="700" spc="-95" dirty="0">
                <a:solidFill>
                  <a:srgbClr val="231F20"/>
                </a:solidFill>
                <a:latin typeface="Century Gothic"/>
                <a:cs typeface="Century Gothic"/>
              </a:rPr>
              <a:t>CDC.</a:t>
            </a:r>
            <a:endParaRPr sz="700">
              <a:latin typeface="Century Gothic"/>
              <a:cs typeface="Century Gothic"/>
            </a:endParaRPr>
          </a:p>
          <a:p>
            <a:pPr marL="12700">
              <a:lnSpc>
                <a:spcPct val="100000"/>
              </a:lnSpc>
              <a:spcBef>
                <a:spcPts val="565"/>
              </a:spcBef>
            </a:pPr>
            <a:r>
              <a:rPr sz="700" spc="-10" dirty="0">
                <a:solidFill>
                  <a:srgbClr val="231F20"/>
                </a:solidFill>
                <a:latin typeface="Century Gothic"/>
                <a:cs typeface="Century Gothic"/>
              </a:rPr>
              <a:t>U: </a:t>
            </a:r>
            <a:r>
              <a:rPr sz="700" spc="-40" dirty="0">
                <a:solidFill>
                  <a:srgbClr val="231F20"/>
                </a:solidFill>
                <a:latin typeface="Century Gothic"/>
                <a:cs typeface="Century Gothic"/>
              </a:rPr>
              <a:t>Unavailable. </a:t>
            </a:r>
            <a:r>
              <a:rPr sz="700" spc="-10" dirty="0">
                <a:solidFill>
                  <a:srgbClr val="231F20"/>
                </a:solidFill>
                <a:latin typeface="Century Gothic"/>
                <a:cs typeface="Century Gothic"/>
              </a:rPr>
              <a:t>The </a:t>
            </a:r>
            <a:r>
              <a:rPr sz="700" spc="-35" dirty="0">
                <a:solidFill>
                  <a:srgbClr val="231F20"/>
                </a:solidFill>
                <a:latin typeface="Century Gothic"/>
                <a:cs typeface="Century Gothic"/>
              </a:rPr>
              <a:t>datawere</a:t>
            </a:r>
            <a:r>
              <a:rPr sz="700" spc="-75" dirty="0">
                <a:solidFill>
                  <a:srgbClr val="231F20"/>
                </a:solidFill>
                <a:latin typeface="Century Gothic"/>
                <a:cs typeface="Century Gothic"/>
              </a:rPr>
              <a:t> </a:t>
            </a:r>
            <a:r>
              <a:rPr sz="700" spc="-50" dirty="0">
                <a:solidFill>
                  <a:srgbClr val="231F20"/>
                </a:solidFill>
                <a:latin typeface="Century Gothic"/>
                <a:cs typeface="Century Gothic"/>
              </a:rPr>
              <a:t>unavailable.</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5663792" y="264210"/>
            <a:ext cx="1577975" cy="340360"/>
          </a:xfrm>
          <a:prstGeom prst="rect">
            <a:avLst/>
          </a:prstGeom>
        </p:spPr>
        <p:txBody>
          <a:bodyPr vert="horz" wrap="square" lIns="0" tIns="13335" rIns="0" bIns="0" rtlCol="0">
            <a:spAutoFit/>
          </a:bodyPr>
          <a:lstStyle/>
          <a:p>
            <a:pPr marL="127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127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991" y="882657"/>
            <a:ext cx="1630680" cy="2093595"/>
          </a:xfrm>
          <a:prstGeom prst="rect">
            <a:avLst/>
          </a:prstGeom>
        </p:spPr>
        <p:txBody>
          <a:bodyPr vert="horz" wrap="square" lIns="0" tIns="10795" rIns="0" bIns="0" rtlCol="0">
            <a:spAutoFit/>
          </a:bodyPr>
          <a:lstStyle/>
          <a:p>
            <a:pPr marL="12700" marR="5080">
              <a:lnSpc>
                <a:spcPct val="107800"/>
              </a:lnSpc>
              <a:spcBef>
                <a:spcPts val="85"/>
              </a:spcBef>
            </a:pPr>
            <a:r>
              <a:rPr sz="1400" b="1" spc="-60" dirty="0">
                <a:solidFill>
                  <a:srgbClr val="005E6D"/>
                </a:solidFill>
                <a:latin typeface="Lucida Sans"/>
                <a:cs typeface="Lucida Sans"/>
              </a:rPr>
              <a:t>Table </a:t>
            </a:r>
            <a:r>
              <a:rPr sz="1400" b="1" spc="5" dirty="0">
                <a:solidFill>
                  <a:srgbClr val="005E6D"/>
                </a:solidFill>
                <a:latin typeface="Lucida Sans"/>
                <a:cs typeface="Lucida Sans"/>
              </a:rPr>
              <a:t>2.5.</a:t>
            </a:r>
            <a:r>
              <a:rPr sz="1400" b="1" spc="-235" dirty="0">
                <a:solidFill>
                  <a:srgbClr val="005E6D"/>
                </a:solidFill>
                <a:latin typeface="Lucida Sans"/>
                <a:cs typeface="Lucida Sans"/>
              </a:rPr>
              <a:t> </a:t>
            </a:r>
            <a:r>
              <a:rPr sz="1400" b="1" spc="-35" dirty="0">
                <a:solidFill>
                  <a:srgbClr val="8C2689"/>
                </a:solidFill>
                <a:latin typeface="Lucida Sans"/>
                <a:cs typeface="Lucida Sans"/>
              </a:rPr>
              <a:t>Number  </a:t>
            </a:r>
            <a:r>
              <a:rPr sz="1400" b="1" spc="-30" dirty="0">
                <a:solidFill>
                  <a:srgbClr val="8C2689"/>
                </a:solidFill>
                <a:latin typeface="Lucida Sans"/>
                <a:cs typeface="Lucida Sans"/>
              </a:rPr>
              <a:t>and </a:t>
            </a:r>
            <a:r>
              <a:rPr sz="1400" b="1" spc="-25" dirty="0">
                <a:solidFill>
                  <a:srgbClr val="8C2689"/>
                </a:solidFill>
                <a:latin typeface="Lucida Sans"/>
                <a:cs typeface="Lucida Sans"/>
              </a:rPr>
              <a:t>rates* of  </a:t>
            </a:r>
            <a:r>
              <a:rPr sz="1400" b="1" spc="-20" dirty="0">
                <a:solidFill>
                  <a:srgbClr val="8C2689"/>
                </a:solidFill>
                <a:latin typeface="Lucida Sans"/>
                <a:cs typeface="Lucida Sans"/>
              </a:rPr>
              <a:t>newly </a:t>
            </a:r>
            <a:r>
              <a:rPr sz="1400" b="1" dirty="0">
                <a:solidFill>
                  <a:srgbClr val="8C2689"/>
                </a:solidFill>
                <a:latin typeface="Lucida Sans"/>
                <a:cs typeface="Lucida Sans"/>
              </a:rPr>
              <a:t>reported  </a:t>
            </a:r>
            <a:r>
              <a:rPr sz="1400" b="1" spc="-80" dirty="0">
                <a:solidFill>
                  <a:srgbClr val="8C2689"/>
                </a:solidFill>
                <a:latin typeface="Lucida Sans"/>
                <a:cs typeface="Lucida Sans"/>
              </a:rPr>
              <a:t>cases† </a:t>
            </a:r>
            <a:r>
              <a:rPr sz="1400" b="1" spc="-15" dirty="0">
                <a:solidFill>
                  <a:srgbClr val="8C2689"/>
                </a:solidFill>
                <a:latin typeface="Lucida Sans"/>
                <a:cs typeface="Lucida Sans"/>
              </a:rPr>
              <a:t>of </a:t>
            </a:r>
            <a:r>
              <a:rPr sz="1400" b="1" spc="-25" dirty="0">
                <a:solidFill>
                  <a:srgbClr val="8C2689"/>
                </a:solidFill>
                <a:latin typeface="Lucida Sans"/>
                <a:cs typeface="Lucida Sans"/>
              </a:rPr>
              <a:t>chronic  </a:t>
            </a:r>
            <a:r>
              <a:rPr sz="1400" b="1" spc="-5" dirty="0">
                <a:solidFill>
                  <a:srgbClr val="8C2689"/>
                </a:solidFill>
                <a:latin typeface="Lucida Sans"/>
                <a:cs typeface="Lucida Sans"/>
              </a:rPr>
              <a:t>hepatitis </a:t>
            </a:r>
            <a:r>
              <a:rPr sz="1400" b="1" dirty="0">
                <a:solidFill>
                  <a:srgbClr val="8C2689"/>
                </a:solidFill>
                <a:latin typeface="Lucida Sans"/>
                <a:cs typeface="Lucida Sans"/>
              </a:rPr>
              <a:t>B </a:t>
            </a:r>
            <a:r>
              <a:rPr sz="1400" b="1" spc="-35" dirty="0">
                <a:solidFill>
                  <a:srgbClr val="8C2689"/>
                </a:solidFill>
                <a:latin typeface="Lucida Sans"/>
                <a:cs typeface="Lucida Sans"/>
              </a:rPr>
              <a:t>virus  </a:t>
            </a:r>
            <a:r>
              <a:rPr sz="1400" b="1" spc="-5" dirty="0">
                <a:solidFill>
                  <a:srgbClr val="8C2689"/>
                </a:solidFill>
                <a:latin typeface="Lucida Sans"/>
                <a:cs typeface="Lucida Sans"/>
              </a:rPr>
              <a:t>infection,</a:t>
            </a:r>
            <a:r>
              <a:rPr sz="1400" b="1" spc="-85" dirty="0">
                <a:solidFill>
                  <a:srgbClr val="8C2689"/>
                </a:solidFill>
                <a:latin typeface="Lucida Sans"/>
                <a:cs typeface="Lucida Sans"/>
              </a:rPr>
              <a:t> </a:t>
            </a:r>
            <a:r>
              <a:rPr sz="1400" b="1" spc="25" dirty="0">
                <a:solidFill>
                  <a:srgbClr val="8C2689"/>
                </a:solidFill>
                <a:latin typeface="Lucida Sans"/>
                <a:cs typeface="Lucida Sans"/>
              </a:rPr>
              <a:t>bystate  </a:t>
            </a:r>
            <a:r>
              <a:rPr sz="1400" b="1" spc="-15" dirty="0">
                <a:solidFill>
                  <a:srgbClr val="8C2689"/>
                </a:solidFill>
                <a:latin typeface="Lucida Sans"/>
                <a:cs typeface="Lucida Sans"/>
              </a:rPr>
              <a:t>or </a:t>
            </a:r>
            <a:r>
              <a:rPr sz="1400" b="1" spc="-30" dirty="0">
                <a:solidFill>
                  <a:srgbClr val="8C2689"/>
                </a:solidFill>
                <a:latin typeface="Lucida Sans"/>
                <a:cs typeface="Lucida Sans"/>
              </a:rPr>
              <a:t>jurisdiction </a:t>
            </a:r>
            <a:r>
              <a:rPr sz="1400" b="1" dirty="0">
                <a:solidFill>
                  <a:srgbClr val="8C2689"/>
                </a:solidFill>
                <a:latin typeface="Lucida Sans"/>
                <a:cs typeface="Lucida Sans"/>
              </a:rPr>
              <a:t>—  </a:t>
            </a:r>
            <a:r>
              <a:rPr sz="1400" b="1" spc="-10" dirty="0">
                <a:solidFill>
                  <a:srgbClr val="8C2689"/>
                </a:solidFill>
                <a:latin typeface="Lucida Sans"/>
                <a:cs typeface="Lucida Sans"/>
              </a:rPr>
              <a:t>United </a:t>
            </a:r>
            <a:r>
              <a:rPr sz="1400" b="1" spc="25" dirty="0">
                <a:solidFill>
                  <a:srgbClr val="8C2689"/>
                </a:solidFill>
                <a:latin typeface="Lucida Sans"/>
                <a:cs typeface="Lucida Sans"/>
              </a:rPr>
              <a:t>States,  </a:t>
            </a:r>
            <a:r>
              <a:rPr sz="1400" b="1" spc="-25" dirty="0">
                <a:solidFill>
                  <a:srgbClr val="8C2689"/>
                </a:solidFill>
                <a:latin typeface="Lucida Sans"/>
                <a:cs typeface="Lucida Sans"/>
              </a:rPr>
              <a:t>2019</a:t>
            </a:r>
            <a:endParaRPr sz="1400">
              <a:latin typeface="Lucida Sans"/>
              <a:cs typeface="Lucida Sans"/>
            </a:endParaRPr>
          </a:p>
        </p:txBody>
      </p:sp>
      <p:sp>
        <p:nvSpPr>
          <p:cNvPr id="3" name="object 3"/>
          <p:cNvSpPr/>
          <p:nvPr/>
        </p:nvSpPr>
        <p:spPr>
          <a:xfrm>
            <a:off x="2301239" y="949452"/>
            <a:ext cx="2996183" cy="8732519"/>
          </a:xfrm>
          <a:prstGeom prst="rect">
            <a:avLst/>
          </a:prstGeom>
          <a:blipFill>
            <a:blip r:embed="rId3" cstate="print"/>
            <a:stretch>
              <a:fillRect/>
            </a:stretch>
          </a:blipFill>
        </p:spPr>
        <p:txBody>
          <a:bodyPr wrap="square" lIns="0" tIns="0" rIns="0" bIns="0" rtlCol="0"/>
          <a:lstStyle/>
          <a:p>
            <a:endParaRPr/>
          </a:p>
        </p:txBody>
      </p:sp>
      <p:graphicFrame>
        <p:nvGraphicFramePr>
          <p:cNvPr id="4" name="object 4" descr="The number of newly reported cases of chronic hepatitis B, by state or jurisdiction in 2019. The first column lists the state or jurisdiction; the second column provides the number of chronic hepatitis B cases, and the third column provides the rate (reported cases per 100,000 population) for each state."/>
          <p:cNvGraphicFramePr>
            <a:graphicFrameLocks noGrp="1"/>
          </p:cNvGraphicFramePr>
          <p:nvPr>
            <p:extLst>
              <p:ext uri="{D42A27DB-BD31-4B8C-83A1-F6EECF244321}">
                <p14:modId xmlns:p14="http://schemas.microsoft.com/office/powerpoint/2010/main" val="2831820772"/>
              </p:ext>
            </p:extLst>
          </p:nvPr>
        </p:nvGraphicFramePr>
        <p:xfrm>
          <a:off x="2327148" y="975866"/>
          <a:ext cx="2883535" cy="8618911"/>
        </p:xfrm>
        <a:graphic>
          <a:graphicData uri="http://schemas.openxmlformats.org/drawingml/2006/table">
            <a:tbl>
              <a:tblPr firstRow="1" bandRow="1">
                <a:tableStyleId>{2D5ABB26-0587-4C30-8999-92F81FD0307C}</a:tableStyleId>
              </a:tblPr>
              <a:tblGrid>
                <a:gridCol w="1313180">
                  <a:extLst>
                    <a:ext uri="{9D8B030D-6E8A-4147-A177-3AD203B41FA5}">
                      <a16:colId xmlns:a16="http://schemas.microsoft.com/office/drawing/2014/main" val="20000"/>
                    </a:ext>
                  </a:extLst>
                </a:gridCol>
                <a:gridCol w="777875">
                  <a:extLst>
                    <a:ext uri="{9D8B030D-6E8A-4147-A177-3AD203B41FA5}">
                      <a16:colId xmlns:a16="http://schemas.microsoft.com/office/drawing/2014/main" val="20001"/>
                    </a:ext>
                  </a:extLst>
                </a:gridCol>
                <a:gridCol w="792480">
                  <a:extLst>
                    <a:ext uri="{9D8B030D-6E8A-4147-A177-3AD203B41FA5}">
                      <a16:colId xmlns:a16="http://schemas.microsoft.com/office/drawing/2014/main" val="20002"/>
                    </a:ext>
                  </a:extLst>
                </a:gridCol>
              </a:tblGrid>
              <a:tr h="162739">
                <a:tc>
                  <a:txBody>
                    <a:bodyPr/>
                    <a:lstStyle/>
                    <a:p>
                      <a:pPr marL="57785">
                        <a:lnSpc>
                          <a:spcPct val="100000"/>
                        </a:lnSpc>
                        <a:spcBef>
                          <a:spcPts val="130"/>
                        </a:spcBef>
                      </a:pPr>
                      <a:r>
                        <a:rPr sz="800" b="1" spc="20" dirty="0">
                          <a:solidFill>
                            <a:srgbClr val="FFFFFF"/>
                          </a:solidFill>
                          <a:latin typeface="Lucida Sans"/>
                          <a:cs typeface="Lucida Sans"/>
                        </a:rPr>
                        <a:t>State </a:t>
                      </a:r>
                      <a:r>
                        <a:rPr sz="800" b="1" spc="-5" dirty="0">
                          <a:solidFill>
                            <a:srgbClr val="FFFFFF"/>
                          </a:solidFill>
                          <a:latin typeface="Lucida Sans"/>
                          <a:cs typeface="Lucida Sans"/>
                        </a:rPr>
                        <a:t>or</a:t>
                      </a:r>
                      <a:r>
                        <a:rPr sz="800" b="1" spc="-160" dirty="0">
                          <a:solidFill>
                            <a:srgbClr val="FFFFFF"/>
                          </a:solidFill>
                          <a:latin typeface="Lucida Sans"/>
                          <a:cs typeface="Lucida Sans"/>
                        </a:rPr>
                        <a:t> </a:t>
                      </a:r>
                      <a:r>
                        <a:rPr sz="800" b="1" spc="-5" dirty="0">
                          <a:solidFill>
                            <a:srgbClr val="FFFFFF"/>
                          </a:solidFill>
                          <a:latin typeface="Lucida Sans"/>
                          <a:cs typeface="Lucida Sans"/>
                        </a:rPr>
                        <a:t>Jurisdiction</a:t>
                      </a:r>
                      <a:endParaRPr sz="800">
                        <a:latin typeface="Lucida Sans"/>
                        <a:cs typeface="Lucida Sans"/>
                      </a:endParaRPr>
                    </a:p>
                  </a:txBody>
                  <a:tcPr marL="0" marR="0" marT="16510" marB="0">
                    <a:solidFill>
                      <a:srgbClr val="005E6D"/>
                    </a:solidFill>
                  </a:tcPr>
                </a:tc>
                <a:tc>
                  <a:txBody>
                    <a:bodyPr/>
                    <a:lstStyle/>
                    <a:p>
                      <a:pPr marR="5715" algn="ctr">
                        <a:lnSpc>
                          <a:spcPct val="100000"/>
                        </a:lnSpc>
                        <a:spcBef>
                          <a:spcPts val="130"/>
                        </a:spcBef>
                      </a:pPr>
                      <a:r>
                        <a:rPr sz="800" b="1" spc="-5" dirty="0">
                          <a:solidFill>
                            <a:srgbClr val="FFFFFF"/>
                          </a:solidFill>
                          <a:latin typeface="Lucida Sans"/>
                          <a:cs typeface="Lucida Sans"/>
                        </a:rPr>
                        <a:t>No.</a:t>
                      </a:r>
                      <a:endParaRPr sz="800">
                        <a:latin typeface="Lucida Sans"/>
                        <a:cs typeface="Lucida Sans"/>
                      </a:endParaRPr>
                    </a:p>
                  </a:txBody>
                  <a:tcPr marL="0" marR="0" marT="16510" marB="0">
                    <a:solidFill>
                      <a:srgbClr val="005E6D"/>
                    </a:solidFill>
                  </a:tcPr>
                </a:tc>
                <a:tc>
                  <a:txBody>
                    <a:bodyPr/>
                    <a:lstStyle/>
                    <a:p>
                      <a:pPr marL="5080" algn="ctr">
                        <a:lnSpc>
                          <a:spcPct val="100000"/>
                        </a:lnSpc>
                        <a:spcBef>
                          <a:spcPts val="130"/>
                        </a:spcBef>
                      </a:pPr>
                      <a:r>
                        <a:rPr sz="800" b="1" dirty="0">
                          <a:solidFill>
                            <a:srgbClr val="FFFFFF"/>
                          </a:solidFill>
                          <a:latin typeface="Lucida Sans"/>
                          <a:cs typeface="Lucida Sans"/>
                        </a:rPr>
                        <a:t>Rate*</a:t>
                      </a:r>
                      <a:endParaRPr sz="800">
                        <a:latin typeface="Lucida Sans"/>
                        <a:cs typeface="Lucida Sans"/>
                      </a:endParaRPr>
                    </a:p>
                  </a:txBody>
                  <a:tcPr marL="0" marR="0" marT="16510" marB="0">
                    <a:solidFill>
                      <a:srgbClr val="005E6D"/>
                    </a:solidFill>
                  </a:tcPr>
                </a:tc>
                <a:extLst>
                  <a:ext uri="{0D108BD9-81ED-4DB2-BD59-A6C34878D82A}">
                    <a16:rowId xmlns:a16="http://schemas.microsoft.com/office/drawing/2014/main" val="10000"/>
                  </a:ext>
                </a:extLst>
              </a:tr>
              <a:tr h="156400">
                <a:tc>
                  <a:txBody>
                    <a:bodyPr/>
                    <a:lstStyle/>
                    <a:p>
                      <a:pPr marL="57785">
                        <a:lnSpc>
                          <a:spcPct val="100000"/>
                        </a:lnSpc>
                        <a:spcBef>
                          <a:spcPts val="70"/>
                        </a:spcBef>
                      </a:pPr>
                      <a:r>
                        <a:rPr sz="800" b="1" spc="50" dirty="0">
                          <a:solidFill>
                            <a:srgbClr val="231F20"/>
                          </a:solidFill>
                          <a:latin typeface="Calibri"/>
                          <a:cs typeface="Calibri"/>
                        </a:rPr>
                        <a:t>Alabama</a:t>
                      </a:r>
                      <a:endParaRPr sz="800">
                        <a:latin typeface="Calibri"/>
                        <a:cs typeface="Calibri"/>
                      </a:endParaRPr>
                    </a:p>
                  </a:txBody>
                  <a:tcPr marL="0" marR="0" marT="8890" marB="0">
                    <a:solidFill>
                      <a:srgbClr val="FFFFFF"/>
                    </a:solidFill>
                  </a:tcPr>
                </a:tc>
                <a:tc>
                  <a:txBody>
                    <a:bodyPr/>
                    <a:lstStyle/>
                    <a:p>
                      <a:pPr marR="5080" algn="ctr">
                        <a:lnSpc>
                          <a:spcPct val="100000"/>
                        </a:lnSpc>
                        <a:spcBef>
                          <a:spcPts val="70"/>
                        </a:spcBef>
                      </a:pPr>
                      <a:r>
                        <a:rPr sz="800" b="1" dirty="0">
                          <a:solidFill>
                            <a:srgbClr val="231F20"/>
                          </a:solidFill>
                          <a:latin typeface="Calibri"/>
                          <a:cs typeface="Calibri"/>
                        </a:rPr>
                        <a:t>—</a:t>
                      </a:r>
                      <a:endParaRPr sz="800">
                        <a:latin typeface="Calibri"/>
                        <a:cs typeface="Calibri"/>
                      </a:endParaRPr>
                    </a:p>
                  </a:txBody>
                  <a:tcPr marL="0" marR="0" marT="8890" marB="0">
                    <a:lnR w="9525">
                      <a:solidFill>
                        <a:srgbClr val="005E6D"/>
                      </a:solidFill>
                      <a:prstDash val="solid"/>
                    </a:lnR>
                    <a:solidFill>
                      <a:srgbClr val="FFFFFF"/>
                    </a:solidFill>
                  </a:tcPr>
                </a:tc>
                <a:tc>
                  <a:txBody>
                    <a:bodyPr/>
                    <a:lstStyle/>
                    <a:p>
                      <a:pPr marL="3810" algn="ctr">
                        <a:lnSpc>
                          <a:spcPct val="100000"/>
                        </a:lnSpc>
                        <a:spcBef>
                          <a:spcPts val="70"/>
                        </a:spcBef>
                      </a:pPr>
                      <a:r>
                        <a:rPr sz="800" b="1" dirty="0">
                          <a:solidFill>
                            <a:srgbClr val="231F20"/>
                          </a:solidFill>
                          <a:latin typeface="Calibri"/>
                          <a:cs typeface="Calibri"/>
                        </a:rPr>
                        <a:t>—</a:t>
                      </a:r>
                      <a:endParaRPr sz="800">
                        <a:latin typeface="Calibri"/>
                        <a:cs typeface="Calibri"/>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01"/>
                  </a:ext>
                </a:extLst>
              </a:tr>
              <a:tr h="162737">
                <a:tc>
                  <a:txBody>
                    <a:bodyPr/>
                    <a:lstStyle/>
                    <a:p>
                      <a:pPr marL="55880">
                        <a:lnSpc>
                          <a:spcPct val="100000"/>
                        </a:lnSpc>
                        <a:spcBef>
                          <a:spcPts val="95"/>
                        </a:spcBef>
                      </a:pPr>
                      <a:r>
                        <a:rPr sz="800" b="1" spc="45" dirty="0">
                          <a:solidFill>
                            <a:srgbClr val="231F20"/>
                          </a:solidFill>
                          <a:latin typeface="Calibri"/>
                          <a:cs typeface="Calibri"/>
                        </a:rPr>
                        <a:t>Alaska</a:t>
                      </a:r>
                      <a:endParaRPr sz="800">
                        <a:latin typeface="Calibri"/>
                        <a:cs typeface="Calibri"/>
                      </a:endParaRPr>
                    </a:p>
                  </a:txBody>
                  <a:tcPr marL="0" marR="0" marT="12065" marB="0">
                    <a:solidFill>
                      <a:srgbClr val="E5EEF0"/>
                    </a:solidFill>
                  </a:tcPr>
                </a:tc>
                <a:tc>
                  <a:txBody>
                    <a:bodyPr/>
                    <a:lstStyle/>
                    <a:p>
                      <a:pPr marR="3175" algn="ctr">
                        <a:lnSpc>
                          <a:spcPct val="100000"/>
                        </a:lnSpc>
                        <a:spcBef>
                          <a:spcPts val="95"/>
                        </a:spcBef>
                      </a:pPr>
                      <a:r>
                        <a:rPr sz="800" b="1" spc="45" dirty="0">
                          <a:solidFill>
                            <a:srgbClr val="231F20"/>
                          </a:solidFill>
                          <a:latin typeface="Calibri"/>
                          <a:cs typeface="Calibri"/>
                        </a:rPr>
                        <a:t>22</a:t>
                      </a:r>
                      <a:r>
                        <a:rPr sz="800" b="1" spc="-85" dirty="0">
                          <a:solidFill>
                            <a:srgbClr val="231F20"/>
                          </a:solidFill>
                          <a:latin typeface="Calibri"/>
                          <a:cs typeface="Calibri"/>
                        </a:rPr>
                        <a:t> </a:t>
                      </a:r>
                      <a:endParaRPr sz="800">
                        <a:latin typeface="Calibri"/>
                        <a:cs typeface="Calibri"/>
                      </a:endParaRPr>
                    </a:p>
                  </a:txBody>
                  <a:tcPr marL="0" marR="0" marT="12065" marB="0">
                    <a:lnR w="9525">
                      <a:solidFill>
                        <a:srgbClr val="005E6D"/>
                      </a:solidFill>
                      <a:prstDash val="solid"/>
                    </a:lnR>
                    <a:solidFill>
                      <a:srgbClr val="E5EEF0"/>
                    </a:solidFill>
                  </a:tcPr>
                </a:tc>
                <a:tc>
                  <a:txBody>
                    <a:bodyPr/>
                    <a:lstStyle/>
                    <a:p>
                      <a:pPr algn="ctr">
                        <a:lnSpc>
                          <a:spcPct val="100000"/>
                        </a:lnSpc>
                        <a:spcBef>
                          <a:spcPts val="95"/>
                        </a:spcBef>
                      </a:pPr>
                      <a:r>
                        <a:rPr sz="800" b="1" spc="40" dirty="0">
                          <a:solidFill>
                            <a:srgbClr val="231F20"/>
                          </a:solidFill>
                          <a:latin typeface="Calibri"/>
                          <a:cs typeface="Calibri"/>
                        </a:rPr>
                        <a:t>3.0</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02"/>
                  </a:ext>
                </a:extLst>
              </a:tr>
              <a:tr h="162737">
                <a:tc>
                  <a:txBody>
                    <a:bodyPr/>
                    <a:lstStyle/>
                    <a:p>
                      <a:pPr marL="55880">
                        <a:lnSpc>
                          <a:spcPct val="100000"/>
                        </a:lnSpc>
                        <a:spcBef>
                          <a:spcPts val="95"/>
                        </a:spcBef>
                      </a:pPr>
                      <a:r>
                        <a:rPr sz="800" b="1" spc="50" dirty="0">
                          <a:solidFill>
                            <a:srgbClr val="231F20"/>
                          </a:solidFill>
                          <a:latin typeface="Calibri"/>
                          <a:cs typeface="Calibri"/>
                        </a:rPr>
                        <a:t>Arizona</a:t>
                      </a:r>
                      <a:endParaRPr sz="800">
                        <a:latin typeface="Calibri"/>
                        <a:cs typeface="Calibri"/>
                      </a:endParaRPr>
                    </a:p>
                  </a:txBody>
                  <a:tcPr marL="0" marR="0" marT="12065" marB="0">
                    <a:solidFill>
                      <a:srgbClr val="FFFFFF"/>
                    </a:solidFill>
                  </a:tcPr>
                </a:tc>
                <a:tc>
                  <a:txBody>
                    <a:bodyPr/>
                    <a:lstStyle/>
                    <a:p>
                      <a:pPr marR="3175" algn="ctr">
                        <a:lnSpc>
                          <a:spcPct val="100000"/>
                        </a:lnSpc>
                        <a:spcBef>
                          <a:spcPts val="95"/>
                        </a:spcBef>
                      </a:pPr>
                      <a:r>
                        <a:rPr sz="800" b="1" spc="45" dirty="0">
                          <a:solidFill>
                            <a:srgbClr val="231F20"/>
                          </a:solidFill>
                          <a:latin typeface="Calibri"/>
                          <a:cs typeface="Calibri"/>
                        </a:rPr>
                        <a:t>98</a:t>
                      </a:r>
                      <a:r>
                        <a:rPr sz="800" b="1" spc="-85" dirty="0">
                          <a:solidFill>
                            <a:srgbClr val="231F20"/>
                          </a:solidFill>
                          <a:latin typeface="Calibri"/>
                          <a:cs typeface="Calibri"/>
                        </a:rPr>
                        <a:t> </a:t>
                      </a:r>
                      <a:endParaRPr sz="800">
                        <a:latin typeface="Calibri"/>
                        <a:cs typeface="Calibri"/>
                      </a:endParaRPr>
                    </a:p>
                  </a:txBody>
                  <a:tcPr marL="0" marR="0" marT="12065" marB="0">
                    <a:lnR w="9525">
                      <a:solidFill>
                        <a:srgbClr val="005E6D"/>
                      </a:solidFill>
                      <a:prstDash val="solid"/>
                    </a:lnR>
                    <a:solidFill>
                      <a:srgbClr val="FFFFFF"/>
                    </a:solidFill>
                  </a:tcPr>
                </a:tc>
                <a:tc>
                  <a:txBody>
                    <a:bodyPr/>
                    <a:lstStyle/>
                    <a:p>
                      <a:pPr algn="ctr">
                        <a:lnSpc>
                          <a:spcPct val="100000"/>
                        </a:lnSpc>
                        <a:spcBef>
                          <a:spcPts val="95"/>
                        </a:spcBef>
                      </a:pPr>
                      <a:r>
                        <a:rPr sz="800" b="1" spc="40" dirty="0">
                          <a:solidFill>
                            <a:srgbClr val="231F20"/>
                          </a:solidFill>
                          <a:latin typeface="Calibri"/>
                          <a:cs typeface="Calibri"/>
                        </a:rPr>
                        <a:t>1.3</a:t>
                      </a:r>
                      <a:endParaRPr sz="800">
                        <a:latin typeface="Calibri"/>
                        <a:cs typeface="Calibri"/>
                      </a:endParaRPr>
                    </a:p>
                  </a:txBody>
                  <a:tcPr marL="0" marR="0" marT="12065" marB="0">
                    <a:lnL w="9525">
                      <a:solidFill>
                        <a:srgbClr val="005E6D"/>
                      </a:solidFill>
                      <a:prstDash val="solid"/>
                    </a:lnL>
                    <a:solidFill>
                      <a:srgbClr val="FFFFFF"/>
                    </a:solidFill>
                  </a:tcPr>
                </a:tc>
                <a:extLst>
                  <a:ext uri="{0D108BD9-81ED-4DB2-BD59-A6C34878D82A}">
                    <a16:rowId xmlns:a16="http://schemas.microsoft.com/office/drawing/2014/main" val="10003"/>
                  </a:ext>
                </a:extLst>
              </a:tr>
              <a:tr h="162750">
                <a:tc>
                  <a:txBody>
                    <a:bodyPr/>
                    <a:lstStyle/>
                    <a:p>
                      <a:pPr marL="55880">
                        <a:lnSpc>
                          <a:spcPct val="100000"/>
                        </a:lnSpc>
                        <a:spcBef>
                          <a:spcPts val="95"/>
                        </a:spcBef>
                      </a:pPr>
                      <a:r>
                        <a:rPr sz="800" b="1" spc="70" dirty="0">
                          <a:solidFill>
                            <a:srgbClr val="231F20"/>
                          </a:solidFill>
                          <a:latin typeface="Calibri"/>
                          <a:cs typeface="Calibri"/>
                        </a:rPr>
                        <a:t>Arkansas</a:t>
                      </a:r>
                      <a:endParaRPr sz="800">
                        <a:latin typeface="Calibri"/>
                        <a:cs typeface="Calibri"/>
                      </a:endParaRPr>
                    </a:p>
                  </a:txBody>
                  <a:tcPr marL="0" marR="0" marT="12065" marB="0">
                    <a:solidFill>
                      <a:srgbClr val="E5EEF0"/>
                    </a:solidFill>
                  </a:tcPr>
                </a:tc>
                <a:tc>
                  <a:txBody>
                    <a:bodyPr/>
                    <a:lstStyle/>
                    <a:p>
                      <a:pPr marR="5715" algn="ctr">
                        <a:lnSpc>
                          <a:spcPct val="100000"/>
                        </a:lnSpc>
                        <a:spcBef>
                          <a:spcPts val="95"/>
                        </a:spcBef>
                      </a:pPr>
                      <a:r>
                        <a:rPr sz="800" b="1" dirty="0">
                          <a:solidFill>
                            <a:srgbClr val="231F20"/>
                          </a:solidFill>
                          <a:latin typeface="Calibri"/>
                          <a:cs typeface="Calibri"/>
                        </a:rPr>
                        <a:t>N</a:t>
                      </a:r>
                      <a:endParaRPr sz="800">
                        <a:latin typeface="Calibri"/>
                        <a:cs typeface="Calibri"/>
                      </a:endParaRPr>
                    </a:p>
                  </a:txBody>
                  <a:tcPr marL="0" marR="0" marT="12065" marB="0">
                    <a:lnR w="9525">
                      <a:solidFill>
                        <a:srgbClr val="005E6D"/>
                      </a:solidFill>
                      <a:prstDash val="solid"/>
                    </a:lnR>
                    <a:solidFill>
                      <a:srgbClr val="E5EEF0"/>
                    </a:solidFill>
                  </a:tcPr>
                </a:tc>
                <a:tc>
                  <a:txBody>
                    <a:bodyPr/>
                    <a:lstStyle/>
                    <a:p>
                      <a:pPr marL="4445" algn="ctr">
                        <a:lnSpc>
                          <a:spcPct val="100000"/>
                        </a:lnSpc>
                        <a:spcBef>
                          <a:spcPts val="95"/>
                        </a:spcBef>
                      </a:pPr>
                      <a:r>
                        <a:rPr sz="800" b="1" dirty="0">
                          <a:solidFill>
                            <a:srgbClr val="231F20"/>
                          </a:solidFill>
                          <a:latin typeface="Calibri"/>
                          <a:cs typeface="Calibri"/>
                        </a:rPr>
                        <a:t>—</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04"/>
                  </a:ext>
                </a:extLst>
              </a:tr>
              <a:tr h="162737">
                <a:tc>
                  <a:txBody>
                    <a:bodyPr/>
                    <a:lstStyle/>
                    <a:p>
                      <a:pPr marL="55880">
                        <a:lnSpc>
                          <a:spcPct val="100000"/>
                        </a:lnSpc>
                        <a:spcBef>
                          <a:spcPts val="95"/>
                        </a:spcBef>
                      </a:pPr>
                      <a:r>
                        <a:rPr sz="800" b="1" spc="40" dirty="0">
                          <a:solidFill>
                            <a:srgbClr val="231F20"/>
                          </a:solidFill>
                          <a:latin typeface="Calibri"/>
                          <a:cs typeface="Calibri"/>
                        </a:rPr>
                        <a:t>California</a:t>
                      </a:r>
                      <a:endParaRPr sz="800">
                        <a:latin typeface="Calibri"/>
                        <a:cs typeface="Calibri"/>
                      </a:endParaRPr>
                    </a:p>
                  </a:txBody>
                  <a:tcPr marL="0" marR="0" marT="12065" marB="0">
                    <a:solidFill>
                      <a:srgbClr val="FFFFFF"/>
                    </a:solidFill>
                  </a:tcPr>
                </a:tc>
                <a:tc>
                  <a:txBody>
                    <a:bodyPr/>
                    <a:lstStyle/>
                    <a:p>
                      <a:pPr marR="5080" algn="ctr">
                        <a:lnSpc>
                          <a:spcPct val="100000"/>
                        </a:lnSpc>
                        <a:spcBef>
                          <a:spcPts val="95"/>
                        </a:spcBef>
                      </a:pPr>
                      <a:r>
                        <a:rPr sz="800" b="1" dirty="0">
                          <a:solidFill>
                            <a:srgbClr val="231F20"/>
                          </a:solidFill>
                          <a:latin typeface="Calibri"/>
                          <a:cs typeface="Calibri"/>
                        </a:rPr>
                        <a:t>—</a:t>
                      </a:r>
                      <a:endParaRPr sz="800">
                        <a:latin typeface="Calibri"/>
                        <a:cs typeface="Calibri"/>
                      </a:endParaRPr>
                    </a:p>
                  </a:txBody>
                  <a:tcPr marL="0" marR="0" marT="12065" marB="0">
                    <a:lnR w="9525">
                      <a:solidFill>
                        <a:srgbClr val="005E6D"/>
                      </a:solidFill>
                      <a:prstDash val="solid"/>
                    </a:lnR>
                    <a:solidFill>
                      <a:srgbClr val="FFFFFF"/>
                    </a:solidFill>
                  </a:tcPr>
                </a:tc>
                <a:tc>
                  <a:txBody>
                    <a:bodyPr/>
                    <a:lstStyle/>
                    <a:p>
                      <a:pPr marL="4445" algn="ctr">
                        <a:lnSpc>
                          <a:spcPct val="100000"/>
                        </a:lnSpc>
                        <a:spcBef>
                          <a:spcPts val="95"/>
                        </a:spcBef>
                      </a:pPr>
                      <a:r>
                        <a:rPr sz="800" b="1" dirty="0">
                          <a:solidFill>
                            <a:srgbClr val="231F20"/>
                          </a:solidFill>
                          <a:latin typeface="Calibri"/>
                          <a:cs typeface="Calibri"/>
                        </a:rPr>
                        <a:t>—</a:t>
                      </a:r>
                      <a:endParaRPr sz="800">
                        <a:latin typeface="Calibri"/>
                        <a:cs typeface="Calibri"/>
                      </a:endParaRPr>
                    </a:p>
                  </a:txBody>
                  <a:tcPr marL="0" marR="0" marT="12065" marB="0">
                    <a:lnL w="9525">
                      <a:solidFill>
                        <a:srgbClr val="005E6D"/>
                      </a:solidFill>
                      <a:prstDash val="solid"/>
                    </a:lnL>
                    <a:solidFill>
                      <a:srgbClr val="FFFFFF"/>
                    </a:solidFill>
                  </a:tcPr>
                </a:tc>
                <a:extLst>
                  <a:ext uri="{0D108BD9-81ED-4DB2-BD59-A6C34878D82A}">
                    <a16:rowId xmlns:a16="http://schemas.microsoft.com/office/drawing/2014/main" val="10005"/>
                  </a:ext>
                </a:extLst>
              </a:tr>
              <a:tr h="162725">
                <a:tc>
                  <a:txBody>
                    <a:bodyPr/>
                    <a:lstStyle/>
                    <a:p>
                      <a:pPr marL="55880">
                        <a:lnSpc>
                          <a:spcPct val="100000"/>
                        </a:lnSpc>
                        <a:spcBef>
                          <a:spcPts val="100"/>
                        </a:spcBef>
                      </a:pPr>
                      <a:r>
                        <a:rPr sz="800" b="1" spc="50" dirty="0">
                          <a:solidFill>
                            <a:srgbClr val="231F20"/>
                          </a:solidFill>
                          <a:latin typeface="Calibri"/>
                          <a:cs typeface="Calibri"/>
                        </a:rPr>
                        <a:t>Colorado</a:t>
                      </a:r>
                      <a:endParaRPr sz="800">
                        <a:latin typeface="Calibri"/>
                        <a:cs typeface="Calibri"/>
                      </a:endParaRPr>
                    </a:p>
                  </a:txBody>
                  <a:tcPr marL="0" marR="0" marT="12700" marB="0">
                    <a:solidFill>
                      <a:srgbClr val="E5EEF0"/>
                    </a:solidFill>
                  </a:tcPr>
                </a:tc>
                <a:tc>
                  <a:txBody>
                    <a:bodyPr/>
                    <a:lstStyle/>
                    <a:p>
                      <a:pPr algn="ctr">
                        <a:lnSpc>
                          <a:spcPct val="100000"/>
                        </a:lnSpc>
                        <a:spcBef>
                          <a:spcPts val="100"/>
                        </a:spcBef>
                      </a:pPr>
                      <a:r>
                        <a:rPr sz="800" b="1" spc="65" dirty="0">
                          <a:solidFill>
                            <a:srgbClr val="231F20"/>
                          </a:solidFill>
                          <a:latin typeface="Calibri"/>
                          <a:cs typeface="Calibri"/>
                        </a:rPr>
                        <a:t>203</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algn="ctr">
                        <a:lnSpc>
                          <a:spcPct val="100000"/>
                        </a:lnSpc>
                        <a:spcBef>
                          <a:spcPts val="100"/>
                        </a:spcBef>
                      </a:pPr>
                      <a:r>
                        <a:rPr sz="800" b="1" spc="40" dirty="0">
                          <a:solidFill>
                            <a:srgbClr val="231F20"/>
                          </a:solidFill>
                          <a:latin typeface="Calibri"/>
                          <a:cs typeface="Calibri"/>
                        </a:rPr>
                        <a:t>3.5</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06"/>
                  </a:ext>
                </a:extLst>
              </a:tr>
              <a:tr h="162750">
                <a:tc>
                  <a:txBody>
                    <a:bodyPr/>
                    <a:lstStyle/>
                    <a:p>
                      <a:pPr marL="55880">
                        <a:lnSpc>
                          <a:spcPct val="100000"/>
                        </a:lnSpc>
                        <a:spcBef>
                          <a:spcPts val="100"/>
                        </a:spcBef>
                      </a:pPr>
                      <a:r>
                        <a:rPr sz="800" b="1" spc="50" dirty="0">
                          <a:solidFill>
                            <a:srgbClr val="231F20"/>
                          </a:solidFill>
                          <a:latin typeface="Calibri"/>
                          <a:cs typeface="Calibri"/>
                        </a:rPr>
                        <a:t>Connecticut</a:t>
                      </a:r>
                      <a:endParaRPr sz="800">
                        <a:latin typeface="Calibri"/>
                        <a:cs typeface="Calibri"/>
                      </a:endParaRPr>
                    </a:p>
                  </a:txBody>
                  <a:tcPr marL="0" marR="0" marT="12700" marB="0">
                    <a:solidFill>
                      <a:srgbClr val="FFFFFF"/>
                    </a:solidFill>
                  </a:tcPr>
                </a:tc>
                <a:tc>
                  <a:txBody>
                    <a:bodyPr/>
                    <a:lstStyle/>
                    <a:p>
                      <a:pPr marR="5715" algn="ctr">
                        <a:lnSpc>
                          <a:spcPct val="100000"/>
                        </a:lnSpc>
                        <a:spcBef>
                          <a:spcPts val="100"/>
                        </a:spcBef>
                      </a:pPr>
                      <a:r>
                        <a:rPr sz="800" b="1" dirty="0">
                          <a:solidFill>
                            <a:srgbClr val="231F20"/>
                          </a:solidFill>
                          <a:latin typeface="Calibri"/>
                          <a:cs typeface="Calibri"/>
                        </a:rPr>
                        <a:t>N</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4445"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07"/>
                  </a:ext>
                </a:extLst>
              </a:tr>
              <a:tr h="162737">
                <a:tc>
                  <a:txBody>
                    <a:bodyPr/>
                    <a:lstStyle/>
                    <a:p>
                      <a:pPr marL="56515">
                        <a:lnSpc>
                          <a:spcPct val="100000"/>
                        </a:lnSpc>
                        <a:spcBef>
                          <a:spcPts val="100"/>
                        </a:spcBef>
                      </a:pPr>
                      <a:r>
                        <a:rPr sz="800" b="1" spc="40" dirty="0">
                          <a:solidFill>
                            <a:srgbClr val="231F20"/>
                          </a:solidFill>
                          <a:latin typeface="Calibri"/>
                          <a:cs typeface="Calibri"/>
                        </a:rPr>
                        <a:t>Delaware</a:t>
                      </a:r>
                      <a:endParaRPr sz="800">
                        <a:latin typeface="Calibri"/>
                        <a:cs typeface="Calibri"/>
                      </a:endParaRPr>
                    </a:p>
                  </a:txBody>
                  <a:tcPr marL="0" marR="0" marT="12700" marB="0">
                    <a:solidFill>
                      <a:srgbClr val="E5EEF0"/>
                    </a:solidFill>
                  </a:tcPr>
                </a:tc>
                <a:tc>
                  <a:txBody>
                    <a:bodyPr/>
                    <a:lstStyle/>
                    <a:p>
                      <a:pPr marR="2540" algn="ctr">
                        <a:lnSpc>
                          <a:spcPct val="100000"/>
                        </a:lnSpc>
                        <a:spcBef>
                          <a:spcPts val="100"/>
                        </a:spcBef>
                      </a:pPr>
                      <a:r>
                        <a:rPr sz="800" b="1" spc="45" dirty="0">
                          <a:solidFill>
                            <a:srgbClr val="231F20"/>
                          </a:solidFill>
                          <a:latin typeface="Calibri"/>
                          <a:cs typeface="Calibri"/>
                        </a:rPr>
                        <a:t>95</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algn="ctr">
                        <a:lnSpc>
                          <a:spcPct val="100000"/>
                        </a:lnSpc>
                        <a:spcBef>
                          <a:spcPts val="100"/>
                        </a:spcBef>
                      </a:pPr>
                      <a:r>
                        <a:rPr sz="800" b="1" spc="40" dirty="0">
                          <a:solidFill>
                            <a:srgbClr val="231F20"/>
                          </a:solidFill>
                          <a:latin typeface="Calibri"/>
                          <a:cs typeface="Calibri"/>
                        </a:rPr>
                        <a:t>9.8</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08"/>
                  </a:ext>
                </a:extLst>
              </a:tr>
              <a:tr h="162737">
                <a:tc>
                  <a:txBody>
                    <a:bodyPr/>
                    <a:lstStyle/>
                    <a:p>
                      <a:pPr marL="56515">
                        <a:lnSpc>
                          <a:spcPct val="100000"/>
                        </a:lnSpc>
                        <a:spcBef>
                          <a:spcPts val="100"/>
                        </a:spcBef>
                      </a:pPr>
                      <a:r>
                        <a:rPr sz="800" b="1" spc="45" dirty="0">
                          <a:solidFill>
                            <a:srgbClr val="231F20"/>
                          </a:solidFill>
                          <a:latin typeface="Calibri"/>
                          <a:cs typeface="Calibri"/>
                        </a:rPr>
                        <a:t>District </a:t>
                      </a:r>
                      <a:r>
                        <a:rPr sz="800" b="1" spc="20" dirty="0">
                          <a:solidFill>
                            <a:srgbClr val="231F20"/>
                          </a:solidFill>
                          <a:latin typeface="Calibri"/>
                          <a:cs typeface="Calibri"/>
                        </a:rPr>
                        <a:t>of</a:t>
                      </a:r>
                      <a:r>
                        <a:rPr sz="800" b="1" spc="65" dirty="0">
                          <a:solidFill>
                            <a:srgbClr val="231F20"/>
                          </a:solidFill>
                          <a:latin typeface="Calibri"/>
                          <a:cs typeface="Calibri"/>
                        </a:rPr>
                        <a:t> </a:t>
                      </a:r>
                      <a:r>
                        <a:rPr sz="800" b="1" spc="50" dirty="0">
                          <a:solidFill>
                            <a:srgbClr val="231F20"/>
                          </a:solidFill>
                          <a:latin typeface="Calibri"/>
                          <a:cs typeface="Calibri"/>
                        </a:rPr>
                        <a:t>Columbia</a:t>
                      </a:r>
                      <a:endParaRPr sz="800">
                        <a:latin typeface="Calibri"/>
                        <a:cs typeface="Calibri"/>
                      </a:endParaRPr>
                    </a:p>
                  </a:txBody>
                  <a:tcPr marL="0" marR="0" marT="12700" marB="0">
                    <a:solidFill>
                      <a:srgbClr val="FFFFFF"/>
                    </a:solidFill>
                  </a:tcPr>
                </a:tc>
                <a:tc>
                  <a:txBody>
                    <a:bodyPr/>
                    <a:lstStyle/>
                    <a:p>
                      <a:pPr marR="6350"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4445"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09"/>
                  </a:ext>
                </a:extLst>
              </a:tr>
              <a:tr h="162750">
                <a:tc>
                  <a:txBody>
                    <a:bodyPr/>
                    <a:lstStyle/>
                    <a:p>
                      <a:pPr marL="56515">
                        <a:lnSpc>
                          <a:spcPct val="100000"/>
                        </a:lnSpc>
                        <a:spcBef>
                          <a:spcPts val="100"/>
                        </a:spcBef>
                      </a:pPr>
                      <a:r>
                        <a:rPr sz="800" b="1" spc="45" dirty="0">
                          <a:solidFill>
                            <a:srgbClr val="231F20"/>
                          </a:solidFill>
                          <a:latin typeface="Calibri"/>
                          <a:cs typeface="Calibri"/>
                        </a:rPr>
                        <a:t>Florida</a:t>
                      </a:r>
                      <a:endParaRPr sz="800">
                        <a:latin typeface="Calibri"/>
                        <a:cs typeface="Calibri"/>
                      </a:endParaRPr>
                    </a:p>
                  </a:txBody>
                  <a:tcPr marL="0" marR="0" marT="12700" marB="0">
                    <a:solidFill>
                      <a:srgbClr val="E5EEF0"/>
                    </a:solidFill>
                  </a:tcPr>
                </a:tc>
                <a:tc>
                  <a:txBody>
                    <a:bodyPr/>
                    <a:lstStyle/>
                    <a:p>
                      <a:pPr marR="4445" algn="ctr">
                        <a:lnSpc>
                          <a:spcPct val="100000"/>
                        </a:lnSpc>
                        <a:spcBef>
                          <a:spcPts val="100"/>
                        </a:spcBef>
                      </a:pPr>
                      <a:r>
                        <a:rPr sz="800" b="1" spc="55" dirty="0">
                          <a:solidFill>
                            <a:srgbClr val="231F20"/>
                          </a:solidFill>
                          <a:latin typeface="Calibri"/>
                          <a:cs typeface="Calibri"/>
                        </a:rPr>
                        <a:t>2,283</a:t>
                      </a:r>
                      <a:r>
                        <a:rPr sz="800" b="1" spc="-110"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algn="ctr">
                        <a:lnSpc>
                          <a:spcPct val="100000"/>
                        </a:lnSpc>
                        <a:spcBef>
                          <a:spcPts val="100"/>
                        </a:spcBef>
                      </a:pPr>
                      <a:r>
                        <a:rPr sz="800" b="1" spc="45" dirty="0">
                          <a:solidFill>
                            <a:srgbClr val="231F20"/>
                          </a:solidFill>
                          <a:latin typeface="Calibri"/>
                          <a:cs typeface="Calibri"/>
                        </a:rPr>
                        <a:t>10.6</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0"/>
                  </a:ext>
                </a:extLst>
              </a:tr>
              <a:tr h="162737">
                <a:tc>
                  <a:txBody>
                    <a:bodyPr/>
                    <a:lstStyle/>
                    <a:p>
                      <a:pPr marL="56515">
                        <a:lnSpc>
                          <a:spcPct val="100000"/>
                        </a:lnSpc>
                        <a:spcBef>
                          <a:spcPts val="100"/>
                        </a:spcBef>
                      </a:pPr>
                      <a:r>
                        <a:rPr sz="800" b="1" spc="45" dirty="0">
                          <a:solidFill>
                            <a:srgbClr val="231F20"/>
                          </a:solidFill>
                          <a:latin typeface="Calibri"/>
                          <a:cs typeface="Calibri"/>
                        </a:rPr>
                        <a:t>Georgia</a:t>
                      </a:r>
                      <a:endParaRPr sz="800">
                        <a:latin typeface="Calibri"/>
                        <a:cs typeface="Calibri"/>
                      </a:endParaRPr>
                    </a:p>
                  </a:txBody>
                  <a:tcPr marL="0" marR="0" marT="12700" marB="0">
                    <a:solidFill>
                      <a:srgbClr val="FFFFFF"/>
                    </a:solidFill>
                  </a:tcPr>
                </a:tc>
                <a:tc>
                  <a:txBody>
                    <a:bodyPr/>
                    <a:lstStyle/>
                    <a:p>
                      <a:pPr marR="4445" algn="ctr">
                        <a:lnSpc>
                          <a:spcPct val="100000"/>
                        </a:lnSpc>
                        <a:spcBef>
                          <a:spcPts val="100"/>
                        </a:spcBef>
                      </a:pPr>
                      <a:r>
                        <a:rPr sz="800" b="1" spc="55" dirty="0">
                          <a:solidFill>
                            <a:srgbClr val="231F20"/>
                          </a:solidFill>
                          <a:latin typeface="Calibri"/>
                          <a:cs typeface="Calibri"/>
                        </a:rPr>
                        <a:t>1,271</a:t>
                      </a:r>
                      <a:r>
                        <a:rPr sz="800" b="1" spc="-110"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algn="ctr">
                        <a:lnSpc>
                          <a:spcPct val="100000"/>
                        </a:lnSpc>
                        <a:spcBef>
                          <a:spcPts val="100"/>
                        </a:spcBef>
                      </a:pPr>
                      <a:r>
                        <a:rPr sz="800" b="1" spc="45" dirty="0">
                          <a:solidFill>
                            <a:srgbClr val="231F20"/>
                          </a:solidFill>
                          <a:latin typeface="Calibri"/>
                          <a:cs typeface="Calibri"/>
                        </a:rPr>
                        <a:t>12.0</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1"/>
                  </a:ext>
                </a:extLst>
              </a:tr>
              <a:tr h="162737">
                <a:tc>
                  <a:txBody>
                    <a:bodyPr/>
                    <a:lstStyle/>
                    <a:p>
                      <a:pPr marL="56515">
                        <a:lnSpc>
                          <a:spcPct val="100000"/>
                        </a:lnSpc>
                        <a:spcBef>
                          <a:spcPts val="100"/>
                        </a:spcBef>
                      </a:pPr>
                      <a:r>
                        <a:rPr sz="800" b="1" spc="35" dirty="0">
                          <a:solidFill>
                            <a:srgbClr val="231F20"/>
                          </a:solidFill>
                          <a:latin typeface="Calibri"/>
                          <a:cs typeface="Calibri"/>
                        </a:rPr>
                        <a:t>Hawaii</a:t>
                      </a:r>
                      <a:endParaRPr sz="800">
                        <a:latin typeface="Calibri"/>
                        <a:cs typeface="Calibri"/>
                      </a:endParaRPr>
                    </a:p>
                  </a:txBody>
                  <a:tcPr marL="0" marR="0" marT="12700" marB="0">
                    <a:solidFill>
                      <a:srgbClr val="E5EEF0"/>
                    </a:solidFill>
                  </a:tcPr>
                </a:tc>
                <a:tc>
                  <a:txBody>
                    <a:bodyPr/>
                    <a:lstStyle/>
                    <a:p>
                      <a:pPr marR="5715"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5080"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2"/>
                  </a:ext>
                </a:extLst>
              </a:tr>
              <a:tr h="162750">
                <a:tc>
                  <a:txBody>
                    <a:bodyPr/>
                    <a:lstStyle/>
                    <a:p>
                      <a:pPr marL="56515">
                        <a:lnSpc>
                          <a:spcPct val="100000"/>
                        </a:lnSpc>
                        <a:spcBef>
                          <a:spcPts val="100"/>
                        </a:spcBef>
                      </a:pPr>
                      <a:r>
                        <a:rPr sz="800" b="1" spc="60" dirty="0">
                          <a:solidFill>
                            <a:srgbClr val="231F20"/>
                          </a:solidFill>
                          <a:latin typeface="Calibri"/>
                          <a:cs typeface="Calibri"/>
                        </a:rPr>
                        <a:t>Idaho</a:t>
                      </a:r>
                      <a:endParaRPr sz="800">
                        <a:latin typeface="Calibri"/>
                        <a:cs typeface="Calibri"/>
                      </a:endParaRPr>
                    </a:p>
                  </a:txBody>
                  <a:tcPr marL="0" marR="0" marT="12700" marB="0">
                    <a:solidFill>
                      <a:srgbClr val="FFFFFF"/>
                    </a:solidFill>
                  </a:tcPr>
                </a:tc>
                <a:tc>
                  <a:txBody>
                    <a:bodyPr/>
                    <a:lstStyle/>
                    <a:p>
                      <a:pPr marR="2540" algn="ctr">
                        <a:lnSpc>
                          <a:spcPct val="100000"/>
                        </a:lnSpc>
                        <a:spcBef>
                          <a:spcPts val="100"/>
                        </a:spcBef>
                      </a:pPr>
                      <a:r>
                        <a:rPr sz="800" b="1" spc="45" dirty="0">
                          <a:solidFill>
                            <a:srgbClr val="231F20"/>
                          </a:solidFill>
                          <a:latin typeface="Calibri"/>
                          <a:cs typeface="Calibri"/>
                        </a:rPr>
                        <a:t>60</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635" algn="ctr">
                        <a:lnSpc>
                          <a:spcPct val="100000"/>
                        </a:lnSpc>
                        <a:spcBef>
                          <a:spcPts val="100"/>
                        </a:spcBef>
                      </a:pPr>
                      <a:r>
                        <a:rPr sz="800" b="1" spc="40" dirty="0">
                          <a:solidFill>
                            <a:srgbClr val="231F20"/>
                          </a:solidFill>
                          <a:latin typeface="Calibri"/>
                          <a:cs typeface="Calibri"/>
                        </a:rPr>
                        <a:t>3.4</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3"/>
                  </a:ext>
                </a:extLst>
              </a:tr>
              <a:tr h="162737">
                <a:tc>
                  <a:txBody>
                    <a:bodyPr/>
                    <a:lstStyle/>
                    <a:p>
                      <a:pPr marL="56515">
                        <a:lnSpc>
                          <a:spcPct val="100000"/>
                        </a:lnSpc>
                        <a:spcBef>
                          <a:spcPts val="100"/>
                        </a:spcBef>
                      </a:pPr>
                      <a:r>
                        <a:rPr sz="800" b="1" spc="30" dirty="0">
                          <a:solidFill>
                            <a:srgbClr val="231F20"/>
                          </a:solidFill>
                          <a:latin typeface="Calibri"/>
                          <a:cs typeface="Calibri"/>
                        </a:rPr>
                        <a:t>Illinois</a:t>
                      </a:r>
                      <a:endParaRPr sz="800">
                        <a:latin typeface="Calibri"/>
                        <a:cs typeface="Calibri"/>
                      </a:endParaRPr>
                    </a:p>
                  </a:txBody>
                  <a:tcPr marL="0" marR="0" marT="12700" marB="0">
                    <a:solidFill>
                      <a:srgbClr val="E5EEF0"/>
                    </a:solidFill>
                  </a:tcPr>
                </a:tc>
                <a:tc>
                  <a:txBody>
                    <a:bodyPr/>
                    <a:lstStyle/>
                    <a:p>
                      <a:pPr algn="ctr">
                        <a:lnSpc>
                          <a:spcPct val="100000"/>
                        </a:lnSpc>
                        <a:spcBef>
                          <a:spcPts val="100"/>
                        </a:spcBef>
                      </a:pPr>
                      <a:r>
                        <a:rPr sz="800" b="1" spc="65" dirty="0">
                          <a:solidFill>
                            <a:srgbClr val="231F20"/>
                          </a:solidFill>
                          <a:latin typeface="Calibri"/>
                          <a:cs typeface="Calibri"/>
                        </a:rPr>
                        <a:t>543</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635" algn="ctr">
                        <a:lnSpc>
                          <a:spcPct val="100000"/>
                        </a:lnSpc>
                        <a:spcBef>
                          <a:spcPts val="100"/>
                        </a:spcBef>
                      </a:pPr>
                      <a:r>
                        <a:rPr sz="800" b="1" spc="40" dirty="0">
                          <a:solidFill>
                            <a:srgbClr val="231F20"/>
                          </a:solidFill>
                          <a:latin typeface="Calibri"/>
                          <a:cs typeface="Calibri"/>
                        </a:rPr>
                        <a:t>4.3</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4"/>
                  </a:ext>
                </a:extLst>
              </a:tr>
              <a:tr h="162737">
                <a:tc>
                  <a:txBody>
                    <a:bodyPr/>
                    <a:lstStyle/>
                    <a:p>
                      <a:pPr marL="56515">
                        <a:lnSpc>
                          <a:spcPct val="100000"/>
                        </a:lnSpc>
                        <a:spcBef>
                          <a:spcPts val="100"/>
                        </a:spcBef>
                      </a:pPr>
                      <a:r>
                        <a:rPr sz="800" b="1" spc="45" dirty="0">
                          <a:solidFill>
                            <a:srgbClr val="231F20"/>
                          </a:solidFill>
                          <a:latin typeface="Calibri"/>
                          <a:cs typeface="Calibri"/>
                        </a:rPr>
                        <a:t>Indiana</a:t>
                      </a:r>
                      <a:endParaRPr sz="800">
                        <a:latin typeface="Calibri"/>
                        <a:cs typeface="Calibri"/>
                      </a:endParaRPr>
                    </a:p>
                  </a:txBody>
                  <a:tcPr marL="0" marR="0" marT="12700" marB="0">
                    <a:solidFill>
                      <a:srgbClr val="FFFFFF"/>
                    </a:solidFill>
                  </a:tcPr>
                </a:tc>
                <a:tc>
                  <a:txBody>
                    <a:bodyPr/>
                    <a:lstStyle/>
                    <a:p>
                      <a:pPr algn="ctr">
                        <a:lnSpc>
                          <a:spcPct val="100000"/>
                        </a:lnSpc>
                        <a:spcBef>
                          <a:spcPts val="100"/>
                        </a:spcBef>
                      </a:pPr>
                      <a:r>
                        <a:rPr sz="800" b="1" spc="65" dirty="0">
                          <a:solidFill>
                            <a:srgbClr val="231F20"/>
                          </a:solidFill>
                          <a:latin typeface="Calibri"/>
                          <a:cs typeface="Calibri"/>
                        </a:rPr>
                        <a:t>275</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635" algn="ctr">
                        <a:lnSpc>
                          <a:spcPct val="100000"/>
                        </a:lnSpc>
                        <a:spcBef>
                          <a:spcPts val="100"/>
                        </a:spcBef>
                      </a:pPr>
                      <a:r>
                        <a:rPr sz="800" b="1" spc="40" dirty="0">
                          <a:solidFill>
                            <a:srgbClr val="231F20"/>
                          </a:solidFill>
                          <a:latin typeface="Calibri"/>
                          <a:cs typeface="Calibri"/>
                        </a:rPr>
                        <a:t>4.1</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5"/>
                  </a:ext>
                </a:extLst>
              </a:tr>
              <a:tr h="162750">
                <a:tc>
                  <a:txBody>
                    <a:bodyPr/>
                    <a:lstStyle/>
                    <a:p>
                      <a:pPr marL="56515">
                        <a:lnSpc>
                          <a:spcPct val="100000"/>
                        </a:lnSpc>
                        <a:spcBef>
                          <a:spcPts val="100"/>
                        </a:spcBef>
                      </a:pPr>
                      <a:r>
                        <a:rPr sz="800" b="1" spc="25" dirty="0">
                          <a:solidFill>
                            <a:srgbClr val="231F20"/>
                          </a:solidFill>
                          <a:latin typeface="Calibri"/>
                          <a:cs typeface="Calibri"/>
                        </a:rPr>
                        <a:t>Iowa</a:t>
                      </a:r>
                      <a:endParaRPr sz="800">
                        <a:latin typeface="Calibri"/>
                        <a:cs typeface="Calibri"/>
                      </a:endParaRPr>
                    </a:p>
                  </a:txBody>
                  <a:tcPr marL="0" marR="0" marT="12700" marB="0">
                    <a:solidFill>
                      <a:srgbClr val="E5EEF0"/>
                    </a:solidFill>
                  </a:tcPr>
                </a:tc>
                <a:tc>
                  <a:txBody>
                    <a:bodyPr/>
                    <a:lstStyle/>
                    <a:p>
                      <a:pPr marR="2540" algn="ctr">
                        <a:lnSpc>
                          <a:spcPct val="100000"/>
                        </a:lnSpc>
                        <a:spcBef>
                          <a:spcPts val="100"/>
                        </a:spcBef>
                      </a:pPr>
                      <a:r>
                        <a:rPr sz="800" b="1" spc="45" dirty="0">
                          <a:solidFill>
                            <a:srgbClr val="231F20"/>
                          </a:solidFill>
                          <a:latin typeface="Calibri"/>
                          <a:cs typeface="Calibri"/>
                        </a:rPr>
                        <a:t>47</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635" algn="ctr">
                        <a:lnSpc>
                          <a:spcPct val="100000"/>
                        </a:lnSpc>
                        <a:spcBef>
                          <a:spcPts val="100"/>
                        </a:spcBef>
                      </a:pPr>
                      <a:r>
                        <a:rPr sz="800" b="1" spc="40" dirty="0">
                          <a:solidFill>
                            <a:srgbClr val="231F20"/>
                          </a:solidFill>
                          <a:latin typeface="Calibri"/>
                          <a:cs typeface="Calibri"/>
                        </a:rPr>
                        <a:t>1.5</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6"/>
                  </a:ext>
                </a:extLst>
              </a:tr>
              <a:tr h="162737">
                <a:tc>
                  <a:txBody>
                    <a:bodyPr/>
                    <a:lstStyle/>
                    <a:p>
                      <a:pPr marL="56515">
                        <a:lnSpc>
                          <a:spcPct val="100000"/>
                        </a:lnSpc>
                        <a:spcBef>
                          <a:spcPts val="100"/>
                        </a:spcBef>
                      </a:pPr>
                      <a:r>
                        <a:rPr sz="800" b="1" spc="70" dirty="0">
                          <a:solidFill>
                            <a:srgbClr val="231F20"/>
                          </a:solidFill>
                          <a:latin typeface="Calibri"/>
                          <a:cs typeface="Calibri"/>
                        </a:rPr>
                        <a:t>Kansas</a:t>
                      </a:r>
                      <a:endParaRPr sz="800">
                        <a:latin typeface="Calibri"/>
                        <a:cs typeface="Calibri"/>
                      </a:endParaRPr>
                    </a:p>
                  </a:txBody>
                  <a:tcPr marL="0" marR="0" marT="12700" marB="0">
                    <a:solidFill>
                      <a:srgbClr val="FFFFFF"/>
                    </a:solidFill>
                  </a:tcPr>
                </a:tc>
                <a:tc>
                  <a:txBody>
                    <a:bodyPr/>
                    <a:lstStyle/>
                    <a:p>
                      <a:pPr marR="2540" algn="ctr">
                        <a:lnSpc>
                          <a:spcPct val="100000"/>
                        </a:lnSpc>
                        <a:spcBef>
                          <a:spcPts val="100"/>
                        </a:spcBef>
                      </a:pPr>
                      <a:r>
                        <a:rPr sz="800" b="1" spc="45" dirty="0">
                          <a:solidFill>
                            <a:srgbClr val="231F20"/>
                          </a:solidFill>
                          <a:latin typeface="Calibri"/>
                          <a:cs typeface="Calibri"/>
                        </a:rPr>
                        <a:t>25</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635" algn="ctr">
                        <a:lnSpc>
                          <a:spcPct val="100000"/>
                        </a:lnSpc>
                        <a:spcBef>
                          <a:spcPts val="100"/>
                        </a:spcBef>
                      </a:pPr>
                      <a:r>
                        <a:rPr sz="800" b="1" spc="40" dirty="0">
                          <a:solidFill>
                            <a:srgbClr val="231F20"/>
                          </a:solidFill>
                          <a:latin typeface="Calibri"/>
                          <a:cs typeface="Calibri"/>
                        </a:rPr>
                        <a:t>0.9</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7"/>
                  </a:ext>
                </a:extLst>
              </a:tr>
              <a:tr h="162750">
                <a:tc>
                  <a:txBody>
                    <a:bodyPr/>
                    <a:lstStyle/>
                    <a:p>
                      <a:pPr marL="56515">
                        <a:lnSpc>
                          <a:spcPct val="100000"/>
                        </a:lnSpc>
                        <a:spcBef>
                          <a:spcPts val="100"/>
                        </a:spcBef>
                      </a:pPr>
                      <a:r>
                        <a:rPr sz="800" b="1" spc="50" dirty="0">
                          <a:solidFill>
                            <a:srgbClr val="231F20"/>
                          </a:solidFill>
                          <a:latin typeface="Calibri"/>
                          <a:cs typeface="Calibri"/>
                        </a:rPr>
                        <a:t>Kentucky</a:t>
                      </a:r>
                      <a:endParaRPr sz="800">
                        <a:latin typeface="Calibri"/>
                        <a:cs typeface="Calibri"/>
                      </a:endParaRPr>
                    </a:p>
                  </a:txBody>
                  <a:tcPr marL="0" marR="0" marT="12700" marB="0">
                    <a:solidFill>
                      <a:srgbClr val="E5EEF0"/>
                    </a:solidFill>
                  </a:tcPr>
                </a:tc>
                <a:tc>
                  <a:txBody>
                    <a:bodyPr/>
                    <a:lstStyle/>
                    <a:p>
                      <a:pPr marR="5080" algn="ctr">
                        <a:lnSpc>
                          <a:spcPct val="100000"/>
                        </a:lnSpc>
                        <a:spcBef>
                          <a:spcPts val="100"/>
                        </a:spcBef>
                      </a:pPr>
                      <a:r>
                        <a:rPr sz="800" b="1" dirty="0">
                          <a:solidFill>
                            <a:srgbClr val="231F20"/>
                          </a:solidFill>
                          <a:latin typeface="Calibri"/>
                          <a:cs typeface="Calibri"/>
                        </a:rPr>
                        <a:t>N</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5080"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8"/>
                  </a:ext>
                </a:extLst>
              </a:tr>
              <a:tr h="162737">
                <a:tc>
                  <a:txBody>
                    <a:bodyPr/>
                    <a:lstStyle/>
                    <a:p>
                      <a:pPr marL="56515">
                        <a:lnSpc>
                          <a:spcPct val="100000"/>
                        </a:lnSpc>
                        <a:spcBef>
                          <a:spcPts val="100"/>
                        </a:spcBef>
                      </a:pPr>
                      <a:r>
                        <a:rPr sz="800" b="1" spc="50" dirty="0">
                          <a:solidFill>
                            <a:srgbClr val="231F20"/>
                          </a:solidFill>
                          <a:latin typeface="Calibri"/>
                          <a:cs typeface="Calibri"/>
                        </a:rPr>
                        <a:t>Louisiana</a:t>
                      </a:r>
                      <a:endParaRPr sz="800">
                        <a:latin typeface="Calibri"/>
                        <a:cs typeface="Calibri"/>
                      </a:endParaRPr>
                    </a:p>
                  </a:txBody>
                  <a:tcPr marL="0" marR="0" marT="12700" marB="0">
                    <a:solidFill>
                      <a:srgbClr val="FFFFFF"/>
                    </a:solidFill>
                  </a:tcPr>
                </a:tc>
                <a:tc>
                  <a:txBody>
                    <a:bodyPr/>
                    <a:lstStyle/>
                    <a:p>
                      <a:pPr algn="ctr">
                        <a:lnSpc>
                          <a:spcPct val="100000"/>
                        </a:lnSpc>
                        <a:spcBef>
                          <a:spcPts val="100"/>
                        </a:spcBef>
                      </a:pPr>
                      <a:r>
                        <a:rPr sz="800" b="1" spc="65" dirty="0">
                          <a:solidFill>
                            <a:srgbClr val="231F20"/>
                          </a:solidFill>
                          <a:latin typeface="Calibri"/>
                          <a:cs typeface="Calibri"/>
                        </a:rPr>
                        <a:t>305</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635" algn="ctr">
                        <a:lnSpc>
                          <a:spcPct val="100000"/>
                        </a:lnSpc>
                        <a:spcBef>
                          <a:spcPts val="100"/>
                        </a:spcBef>
                      </a:pPr>
                      <a:r>
                        <a:rPr sz="800" b="1" spc="40" dirty="0">
                          <a:solidFill>
                            <a:srgbClr val="231F20"/>
                          </a:solidFill>
                          <a:latin typeface="Calibri"/>
                          <a:cs typeface="Calibri"/>
                        </a:rPr>
                        <a:t>6.6</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9"/>
                  </a:ext>
                </a:extLst>
              </a:tr>
              <a:tr h="162737">
                <a:tc>
                  <a:txBody>
                    <a:bodyPr/>
                    <a:lstStyle/>
                    <a:p>
                      <a:pPr marL="56515">
                        <a:lnSpc>
                          <a:spcPct val="100000"/>
                        </a:lnSpc>
                        <a:spcBef>
                          <a:spcPts val="100"/>
                        </a:spcBef>
                      </a:pPr>
                      <a:r>
                        <a:rPr sz="800" b="1" spc="35" dirty="0">
                          <a:solidFill>
                            <a:srgbClr val="231F20"/>
                          </a:solidFill>
                          <a:latin typeface="Calibri"/>
                          <a:cs typeface="Calibri"/>
                        </a:rPr>
                        <a:t>Maine</a:t>
                      </a:r>
                      <a:endParaRPr sz="800">
                        <a:latin typeface="Calibri"/>
                        <a:cs typeface="Calibri"/>
                      </a:endParaRPr>
                    </a:p>
                  </a:txBody>
                  <a:tcPr marL="0" marR="0" marT="12700" marB="0">
                    <a:solidFill>
                      <a:srgbClr val="E5EEF0"/>
                    </a:solidFill>
                  </a:tcPr>
                </a:tc>
                <a:tc>
                  <a:txBody>
                    <a:bodyPr/>
                    <a:lstStyle/>
                    <a:p>
                      <a:pPr marR="1905" algn="ctr">
                        <a:lnSpc>
                          <a:spcPct val="100000"/>
                        </a:lnSpc>
                        <a:spcBef>
                          <a:spcPts val="100"/>
                        </a:spcBef>
                      </a:pPr>
                      <a:r>
                        <a:rPr sz="800" b="1" spc="45" dirty="0">
                          <a:solidFill>
                            <a:srgbClr val="231F20"/>
                          </a:solidFill>
                          <a:latin typeface="Calibri"/>
                          <a:cs typeface="Calibri"/>
                        </a:rPr>
                        <a:t>57</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635" algn="ctr">
                        <a:lnSpc>
                          <a:spcPct val="100000"/>
                        </a:lnSpc>
                        <a:spcBef>
                          <a:spcPts val="100"/>
                        </a:spcBef>
                      </a:pPr>
                      <a:r>
                        <a:rPr sz="800" b="1" spc="40" dirty="0">
                          <a:solidFill>
                            <a:srgbClr val="231F20"/>
                          </a:solidFill>
                          <a:latin typeface="Calibri"/>
                          <a:cs typeface="Calibri"/>
                        </a:rPr>
                        <a:t>4.2</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0"/>
                  </a:ext>
                </a:extLst>
              </a:tr>
              <a:tr h="162737">
                <a:tc>
                  <a:txBody>
                    <a:bodyPr/>
                    <a:lstStyle/>
                    <a:p>
                      <a:pPr marL="56515">
                        <a:lnSpc>
                          <a:spcPct val="100000"/>
                        </a:lnSpc>
                        <a:spcBef>
                          <a:spcPts val="100"/>
                        </a:spcBef>
                      </a:pPr>
                      <a:r>
                        <a:rPr sz="800" b="1" spc="50" dirty="0">
                          <a:solidFill>
                            <a:srgbClr val="231F20"/>
                          </a:solidFill>
                          <a:latin typeface="Calibri"/>
                          <a:cs typeface="Calibri"/>
                        </a:rPr>
                        <a:t>Maryland</a:t>
                      </a:r>
                      <a:endParaRPr sz="800">
                        <a:latin typeface="Calibri"/>
                        <a:cs typeface="Calibri"/>
                      </a:endParaRPr>
                    </a:p>
                  </a:txBody>
                  <a:tcPr marL="0" marR="0" marT="12700" marB="0">
                    <a:solidFill>
                      <a:srgbClr val="FFFFFF"/>
                    </a:solidFill>
                  </a:tcPr>
                </a:tc>
                <a:tc>
                  <a:txBody>
                    <a:bodyPr/>
                    <a:lstStyle/>
                    <a:p>
                      <a:pPr algn="ctr">
                        <a:lnSpc>
                          <a:spcPct val="100000"/>
                        </a:lnSpc>
                        <a:spcBef>
                          <a:spcPts val="100"/>
                        </a:spcBef>
                      </a:pPr>
                      <a:r>
                        <a:rPr sz="800" b="1" spc="65" dirty="0">
                          <a:solidFill>
                            <a:srgbClr val="231F20"/>
                          </a:solidFill>
                          <a:latin typeface="Calibri"/>
                          <a:cs typeface="Calibri"/>
                        </a:rPr>
                        <a:t>623</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algn="ctr">
                        <a:lnSpc>
                          <a:spcPct val="100000"/>
                        </a:lnSpc>
                        <a:spcBef>
                          <a:spcPts val="100"/>
                        </a:spcBef>
                      </a:pPr>
                      <a:r>
                        <a:rPr sz="800" b="1" spc="45" dirty="0">
                          <a:solidFill>
                            <a:srgbClr val="231F20"/>
                          </a:solidFill>
                          <a:latin typeface="Calibri"/>
                          <a:cs typeface="Calibri"/>
                        </a:rPr>
                        <a:t>10.3</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1"/>
                  </a:ext>
                </a:extLst>
              </a:tr>
              <a:tr h="162750">
                <a:tc>
                  <a:txBody>
                    <a:bodyPr/>
                    <a:lstStyle/>
                    <a:p>
                      <a:pPr marL="56515">
                        <a:lnSpc>
                          <a:spcPct val="100000"/>
                        </a:lnSpc>
                        <a:spcBef>
                          <a:spcPts val="100"/>
                        </a:spcBef>
                      </a:pPr>
                      <a:r>
                        <a:rPr sz="800" b="1" spc="55" dirty="0">
                          <a:solidFill>
                            <a:srgbClr val="231F20"/>
                          </a:solidFill>
                          <a:latin typeface="Calibri"/>
                          <a:cs typeface="Calibri"/>
                        </a:rPr>
                        <a:t>Massachusetts</a:t>
                      </a:r>
                      <a:endParaRPr sz="800">
                        <a:latin typeface="Calibri"/>
                        <a:cs typeface="Calibri"/>
                      </a:endParaRPr>
                    </a:p>
                  </a:txBody>
                  <a:tcPr marL="0" marR="0" marT="12700" marB="0">
                    <a:solidFill>
                      <a:srgbClr val="E5EEF0"/>
                    </a:solidFill>
                  </a:tcPr>
                </a:tc>
                <a:tc>
                  <a:txBody>
                    <a:bodyPr/>
                    <a:lstStyle/>
                    <a:p>
                      <a:pPr algn="ctr">
                        <a:lnSpc>
                          <a:spcPct val="100000"/>
                        </a:lnSpc>
                        <a:spcBef>
                          <a:spcPts val="100"/>
                        </a:spcBef>
                      </a:pPr>
                      <a:r>
                        <a:rPr sz="800" b="1" spc="65" dirty="0">
                          <a:solidFill>
                            <a:srgbClr val="231F20"/>
                          </a:solidFill>
                          <a:latin typeface="Calibri"/>
                          <a:cs typeface="Calibri"/>
                        </a:rPr>
                        <a:t>244</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635" algn="ctr">
                        <a:lnSpc>
                          <a:spcPct val="100000"/>
                        </a:lnSpc>
                        <a:spcBef>
                          <a:spcPts val="100"/>
                        </a:spcBef>
                      </a:pPr>
                      <a:r>
                        <a:rPr sz="800" b="1" spc="40" dirty="0">
                          <a:solidFill>
                            <a:srgbClr val="231F20"/>
                          </a:solidFill>
                          <a:latin typeface="Calibri"/>
                          <a:cs typeface="Calibri"/>
                        </a:rPr>
                        <a:t>3.5</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2"/>
                  </a:ext>
                </a:extLst>
              </a:tr>
              <a:tr h="162737">
                <a:tc>
                  <a:txBody>
                    <a:bodyPr/>
                    <a:lstStyle/>
                    <a:p>
                      <a:pPr marL="56515">
                        <a:lnSpc>
                          <a:spcPct val="100000"/>
                        </a:lnSpc>
                        <a:spcBef>
                          <a:spcPts val="100"/>
                        </a:spcBef>
                      </a:pPr>
                      <a:r>
                        <a:rPr sz="800" b="1" spc="50" dirty="0">
                          <a:solidFill>
                            <a:srgbClr val="231F20"/>
                          </a:solidFill>
                          <a:latin typeface="Calibri"/>
                          <a:cs typeface="Calibri"/>
                        </a:rPr>
                        <a:t>Michigan</a:t>
                      </a:r>
                      <a:endParaRPr sz="800">
                        <a:latin typeface="Calibri"/>
                        <a:cs typeface="Calibri"/>
                      </a:endParaRPr>
                    </a:p>
                  </a:txBody>
                  <a:tcPr marL="0" marR="0" marT="12700" marB="0">
                    <a:solidFill>
                      <a:srgbClr val="FFFFFF"/>
                    </a:solidFill>
                  </a:tcPr>
                </a:tc>
                <a:tc>
                  <a:txBody>
                    <a:bodyPr/>
                    <a:lstStyle/>
                    <a:p>
                      <a:pPr algn="ctr">
                        <a:lnSpc>
                          <a:spcPct val="100000"/>
                        </a:lnSpc>
                        <a:spcBef>
                          <a:spcPts val="100"/>
                        </a:spcBef>
                      </a:pPr>
                      <a:r>
                        <a:rPr sz="800" b="1" spc="65" dirty="0">
                          <a:solidFill>
                            <a:srgbClr val="231F20"/>
                          </a:solidFill>
                          <a:latin typeface="Calibri"/>
                          <a:cs typeface="Calibri"/>
                        </a:rPr>
                        <a:t>280</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635" algn="ctr">
                        <a:lnSpc>
                          <a:spcPct val="100000"/>
                        </a:lnSpc>
                        <a:spcBef>
                          <a:spcPts val="100"/>
                        </a:spcBef>
                      </a:pPr>
                      <a:r>
                        <a:rPr sz="800" b="1" spc="40" dirty="0">
                          <a:solidFill>
                            <a:srgbClr val="231F20"/>
                          </a:solidFill>
                          <a:latin typeface="Calibri"/>
                          <a:cs typeface="Calibri"/>
                        </a:rPr>
                        <a:t>2.8</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3"/>
                  </a:ext>
                </a:extLst>
              </a:tr>
              <a:tr h="162750">
                <a:tc>
                  <a:txBody>
                    <a:bodyPr/>
                    <a:lstStyle/>
                    <a:p>
                      <a:pPr marL="56515">
                        <a:lnSpc>
                          <a:spcPct val="100000"/>
                        </a:lnSpc>
                        <a:spcBef>
                          <a:spcPts val="100"/>
                        </a:spcBef>
                      </a:pPr>
                      <a:r>
                        <a:rPr sz="800" b="1" spc="50" dirty="0">
                          <a:solidFill>
                            <a:srgbClr val="231F20"/>
                          </a:solidFill>
                          <a:latin typeface="Calibri"/>
                          <a:cs typeface="Calibri"/>
                        </a:rPr>
                        <a:t>Minnesota</a:t>
                      </a:r>
                      <a:endParaRPr sz="800">
                        <a:latin typeface="Calibri"/>
                        <a:cs typeface="Calibri"/>
                      </a:endParaRPr>
                    </a:p>
                  </a:txBody>
                  <a:tcPr marL="0" marR="0" marT="12700" marB="0">
                    <a:solidFill>
                      <a:srgbClr val="E5EEF0"/>
                    </a:solidFill>
                  </a:tcPr>
                </a:tc>
                <a:tc>
                  <a:txBody>
                    <a:bodyPr/>
                    <a:lstStyle/>
                    <a:p>
                      <a:pPr algn="ctr">
                        <a:lnSpc>
                          <a:spcPct val="100000"/>
                        </a:lnSpc>
                        <a:spcBef>
                          <a:spcPts val="100"/>
                        </a:spcBef>
                      </a:pPr>
                      <a:r>
                        <a:rPr sz="800" b="1" spc="65" dirty="0">
                          <a:solidFill>
                            <a:srgbClr val="231F20"/>
                          </a:solidFill>
                          <a:latin typeface="Calibri"/>
                          <a:cs typeface="Calibri"/>
                        </a:rPr>
                        <a:t>274</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635" algn="ctr">
                        <a:lnSpc>
                          <a:spcPct val="100000"/>
                        </a:lnSpc>
                        <a:spcBef>
                          <a:spcPts val="100"/>
                        </a:spcBef>
                      </a:pPr>
                      <a:r>
                        <a:rPr sz="800" b="1" spc="40" dirty="0">
                          <a:solidFill>
                            <a:srgbClr val="231F20"/>
                          </a:solidFill>
                          <a:latin typeface="Calibri"/>
                          <a:cs typeface="Calibri"/>
                        </a:rPr>
                        <a:t>4.9</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4"/>
                  </a:ext>
                </a:extLst>
              </a:tr>
              <a:tr h="162737">
                <a:tc>
                  <a:txBody>
                    <a:bodyPr/>
                    <a:lstStyle/>
                    <a:p>
                      <a:pPr marL="56515">
                        <a:lnSpc>
                          <a:spcPct val="100000"/>
                        </a:lnSpc>
                        <a:spcBef>
                          <a:spcPts val="100"/>
                        </a:spcBef>
                      </a:pPr>
                      <a:r>
                        <a:rPr sz="800" b="1" spc="50" dirty="0">
                          <a:solidFill>
                            <a:srgbClr val="231F20"/>
                          </a:solidFill>
                          <a:latin typeface="Calibri"/>
                          <a:cs typeface="Calibri"/>
                        </a:rPr>
                        <a:t>Mississippi</a:t>
                      </a:r>
                      <a:endParaRPr sz="800">
                        <a:latin typeface="Calibri"/>
                        <a:cs typeface="Calibri"/>
                      </a:endParaRPr>
                    </a:p>
                  </a:txBody>
                  <a:tcPr marL="0" marR="0" marT="12700" marB="0">
                    <a:solidFill>
                      <a:srgbClr val="FFFFFF"/>
                    </a:solidFill>
                  </a:tcPr>
                </a:tc>
                <a:tc>
                  <a:txBody>
                    <a:bodyPr/>
                    <a:lstStyle/>
                    <a:p>
                      <a:pPr marR="5080" algn="ctr">
                        <a:lnSpc>
                          <a:spcPct val="100000"/>
                        </a:lnSpc>
                        <a:spcBef>
                          <a:spcPts val="100"/>
                        </a:spcBef>
                      </a:pPr>
                      <a:r>
                        <a:rPr sz="800" b="1" dirty="0">
                          <a:solidFill>
                            <a:srgbClr val="231F20"/>
                          </a:solidFill>
                          <a:latin typeface="Calibri"/>
                          <a:cs typeface="Calibri"/>
                        </a:rPr>
                        <a:t>N</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5080"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5"/>
                  </a:ext>
                </a:extLst>
              </a:tr>
              <a:tr h="162725">
                <a:tc>
                  <a:txBody>
                    <a:bodyPr/>
                    <a:lstStyle/>
                    <a:p>
                      <a:pPr marL="56515">
                        <a:lnSpc>
                          <a:spcPct val="100000"/>
                        </a:lnSpc>
                        <a:spcBef>
                          <a:spcPts val="100"/>
                        </a:spcBef>
                      </a:pPr>
                      <a:r>
                        <a:rPr sz="800" b="1" spc="50" dirty="0">
                          <a:solidFill>
                            <a:srgbClr val="231F20"/>
                          </a:solidFill>
                          <a:latin typeface="Calibri"/>
                          <a:cs typeface="Calibri"/>
                        </a:rPr>
                        <a:t>Missouri</a:t>
                      </a:r>
                      <a:endParaRPr sz="800">
                        <a:latin typeface="Calibri"/>
                        <a:cs typeface="Calibri"/>
                      </a:endParaRPr>
                    </a:p>
                  </a:txBody>
                  <a:tcPr marL="0" marR="0" marT="12700" marB="0">
                    <a:solidFill>
                      <a:srgbClr val="E5EEF0"/>
                    </a:solidFill>
                  </a:tcPr>
                </a:tc>
                <a:tc>
                  <a:txBody>
                    <a:bodyPr/>
                    <a:lstStyle/>
                    <a:p>
                      <a:pPr algn="ctr">
                        <a:lnSpc>
                          <a:spcPct val="100000"/>
                        </a:lnSpc>
                        <a:spcBef>
                          <a:spcPts val="100"/>
                        </a:spcBef>
                      </a:pPr>
                      <a:r>
                        <a:rPr sz="800" b="1" spc="65" dirty="0">
                          <a:solidFill>
                            <a:srgbClr val="231F20"/>
                          </a:solidFill>
                          <a:latin typeface="Calibri"/>
                          <a:cs typeface="Calibri"/>
                        </a:rPr>
                        <a:t>467</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635" algn="ctr">
                        <a:lnSpc>
                          <a:spcPct val="100000"/>
                        </a:lnSpc>
                        <a:spcBef>
                          <a:spcPts val="100"/>
                        </a:spcBef>
                      </a:pPr>
                      <a:r>
                        <a:rPr sz="800" b="1" spc="40" dirty="0">
                          <a:solidFill>
                            <a:srgbClr val="231F20"/>
                          </a:solidFill>
                          <a:latin typeface="Calibri"/>
                          <a:cs typeface="Calibri"/>
                        </a:rPr>
                        <a:t>7.6</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6"/>
                  </a:ext>
                </a:extLst>
              </a:tr>
              <a:tr h="162750">
                <a:tc>
                  <a:txBody>
                    <a:bodyPr/>
                    <a:lstStyle/>
                    <a:p>
                      <a:pPr marL="56515">
                        <a:lnSpc>
                          <a:spcPct val="100000"/>
                        </a:lnSpc>
                        <a:spcBef>
                          <a:spcPts val="100"/>
                        </a:spcBef>
                      </a:pPr>
                      <a:r>
                        <a:rPr sz="800" b="1" spc="45" dirty="0">
                          <a:solidFill>
                            <a:srgbClr val="231F20"/>
                          </a:solidFill>
                          <a:latin typeface="Calibri"/>
                          <a:cs typeface="Calibri"/>
                        </a:rPr>
                        <a:t>Montana</a:t>
                      </a:r>
                      <a:endParaRPr sz="800">
                        <a:latin typeface="Calibri"/>
                        <a:cs typeface="Calibri"/>
                      </a:endParaRPr>
                    </a:p>
                  </a:txBody>
                  <a:tcPr marL="0" marR="0" marT="12700" marB="0">
                    <a:solidFill>
                      <a:srgbClr val="FFFFFF"/>
                    </a:solidFill>
                  </a:tcPr>
                </a:tc>
                <a:tc>
                  <a:txBody>
                    <a:bodyPr/>
                    <a:lstStyle/>
                    <a:p>
                      <a:pPr marR="1905" algn="ctr">
                        <a:lnSpc>
                          <a:spcPct val="100000"/>
                        </a:lnSpc>
                        <a:spcBef>
                          <a:spcPts val="100"/>
                        </a:spcBef>
                      </a:pPr>
                      <a:r>
                        <a:rPr sz="800" b="1" spc="45" dirty="0">
                          <a:solidFill>
                            <a:srgbClr val="231F20"/>
                          </a:solidFill>
                          <a:latin typeface="Calibri"/>
                          <a:cs typeface="Calibri"/>
                        </a:rPr>
                        <a:t>21</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635" algn="ctr">
                        <a:lnSpc>
                          <a:spcPct val="100000"/>
                        </a:lnSpc>
                        <a:spcBef>
                          <a:spcPts val="100"/>
                        </a:spcBef>
                      </a:pPr>
                      <a:r>
                        <a:rPr sz="800" b="1" spc="40" dirty="0">
                          <a:solidFill>
                            <a:srgbClr val="231F20"/>
                          </a:solidFill>
                          <a:latin typeface="Calibri"/>
                          <a:cs typeface="Calibri"/>
                        </a:rPr>
                        <a:t>2.0</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7"/>
                  </a:ext>
                </a:extLst>
              </a:tr>
              <a:tr h="162737">
                <a:tc>
                  <a:txBody>
                    <a:bodyPr/>
                    <a:lstStyle/>
                    <a:p>
                      <a:pPr marL="56515">
                        <a:lnSpc>
                          <a:spcPct val="100000"/>
                        </a:lnSpc>
                        <a:spcBef>
                          <a:spcPts val="100"/>
                        </a:spcBef>
                      </a:pPr>
                      <a:r>
                        <a:rPr sz="800" b="1" spc="50" dirty="0">
                          <a:solidFill>
                            <a:srgbClr val="231F20"/>
                          </a:solidFill>
                          <a:latin typeface="Calibri"/>
                          <a:cs typeface="Calibri"/>
                        </a:rPr>
                        <a:t>Nebraska</a:t>
                      </a:r>
                      <a:endParaRPr sz="800">
                        <a:latin typeface="Calibri"/>
                        <a:cs typeface="Calibri"/>
                      </a:endParaRPr>
                    </a:p>
                  </a:txBody>
                  <a:tcPr marL="0" marR="0" marT="12700" marB="0">
                    <a:solidFill>
                      <a:srgbClr val="E5EEF0"/>
                    </a:solidFill>
                  </a:tcPr>
                </a:tc>
                <a:tc>
                  <a:txBody>
                    <a:bodyPr/>
                    <a:lstStyle/>
                    <a:p>
                      <a:pPr marR="1905" algn="ctr">
                        <a:lnSpc>
                          <a:spcPct val="100000"/>
                        </a:lnSpc>
                        <a:spcBef>
                          <a:spcPts val="100"/>
                        </a:spcBef>
                      </a:pPr>
                      <a:r>
                        <a:rPr sz="800" b="1" spc="45" dirty="0">
                          <a:solidFill>
                            <a:srgbClr val="231F20"/>
                          </a:solidFill>
                          <a:latin typeface="Calibri"/>
                          <a:cs typeface="Calibri"/>
                        </a:rPr>
                        <a:t>65</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635" algn="ctr">
                        <a:lnSpc>
                          <a:spcPct val="100000"/>
                        </a:lnSpc>
                        <a:spcBef>
                          <a:spcPts val="100"/>
                        </a:spcBef>
                      </a:pPr>
                      <a:r>
                        <a:rPr sz="800" b="1" spc="40" dirty="0">
                          <a:solidFill>
                            <a:srgbClr val="231F20"/>
                          </a:solidFill>
                          <a:latin typeface="Calibri"/>
                          <a:cs typeface="Calibri"/>
                        </a:rPr>
                        <a:t>3.4</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8"/>
                  </a:ext>
                </a:extLst>
              </a:tr>
              <a:tr h="162737">
                <a:tc>
                  <a:txBody>
                    <a:bodyPr/>
                    <a:lstStyle/>
                    <a:p>
                      <a:pPr marL="56515">
                        <a:lnSpc>
                          <a:spcPct val="100000"/>
                        </a:lnSpc>
                        <a:spcBef>
                          <a:spcPts val="100"/>
                        </a:spcBef>
                      </a:pPr>
                      <a:r>
                        <a:rPr sz="800" b="1" spc="50" dirty="0">
                          <a:solidFill>
                            <a:srgbClr val="231F20"/>
                          </a:solidFill>
                          <a:latin typeface="Calibri"/>
                          <a:cs typeface="Calibri"/>
                        </a:rPr>
                        <a:t>Nevada</a:t>
                      </a:r>
                      <a:endParaRPr sz="800">
                        <a:latin typeface="Calibri"/>
                        <a:cs typeface="Calibri"/>
                      </a:endParaRPr>
                    </a:p>
                  </a:txBody>
                  <a:tcPr marL="0" marR="0" marT="12700" marB="0">
                    <a:solidFill>
                      <a:srgbClr val="FFFFFF"/>
                    </a:solidFill>
                  </a:tcPr>
                </a:tc>
                <a:tc>
                  <a:txBody>
                    <a:bodyPr/>
                    <a:lstStyle/>
                    <a:p>
                      <a:pPr marR="5715"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5080"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9"/>
                  </a:ext>
                </a:extLst>
              </a:tr>
              <a:tr h="162750">
                <a:tc>
                  <a:txBody>
                    <a:bodyPr/>
                    <a:lstStyle/>
                    <a:p>
                      <a:pPr marL="56515">
                        <a:lnSpc>
                          <a:spcPct val="100000"/>
                        </a:lnSpc>
                        <a:spcBef>
                          <a:spcPts val="100"/>
                        </a:spcBef>
                      </a:pPr>
                      <a:r>
                        <a:rPr sz="800" b="1" spc="30" dirty="0">
                          <a:solidFill>
                            <a:srgbClr val="231F20"/>
                          </a:solidFill>
                          <a:latin typeface="Calibri"/>
                          <a:cs typeface="Calibri"/>
                        </a:rPr>
                        <a:t>New</a:t>
                      </a:r>
                      <a:r>
                        <a:rPr sz="800" b="1" spc="65" dirty="0">
                          <a:solidFill>
                            <a:srgbClr val="231F20"/>
                          </a:solidFill>
                          <a:latin typeface="Calibri"/>
                          <a:cs typeface="Calibri"/>
                        </a:rPr>
                        <a:t> </a:t>
                      </a:r>
                      <a:r>
                        <a:rPr sz="800" b="1" spc="50" dirty="0">
                          <a:solidFill>
                            <a:srgbClr val="231F20"/>
                          </a:solidFill>
                          <a:latin typeface="Calibri"/>
                          <a:cs typeface="Calibri"/>
                        </a:rPr>
                        <a:t>Hampshire</a:t>
                      </a:r>
                      <a:endParaRPr sz="800">
                        <a:latin typeface="Calibri"/>
                        <a:cs typeface="Calibri"/>
                      </a:endParaRPr>
                    </a:p>
                  </a:txBody>
                  <a:tcPr marL="0" marR="0" marT="12700" marB="0">
                    <a:solidFill>
                      <a:srgbClr val="E5EEF0"/>
                    </a:solidFill>
                  </a:tcPr>
                </a:tc>
                <a:tc>
                  <a:txBody>
                    <a:bodyPr/>
                    <a:lstStyle/>
                    <a:p>
                      <a:pPr marR="5715"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5080"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30"/>
                  </a:ext>
                </a:extLst>
              </a:tr>
              <a:tr h="162737">
                <a:tc>
                  <a:txBody>
                    <a:bodyPr/>
                    <a:lstStyle/>
                    <a:p>
                      <a:pPr marL="56515">
                        <a:lnSpc>
                          <a:spcPct val="100000"/>
                        </a:lnSpc>
                        <a:spcBef>
                          <a:spcPts val="100"/>
                        </a:spcBef>
                      </a:pPr>
                      <a:r>
                        <a:rPr sz="800" b="1" spc="30" dirty="0">
                          <a:solidFill>
                            <a:srgbClr val="231F20"/>
                          </a:solidFill>
                          <a:latin typeface="Calibri"/>
                          <a:cs typeface="Calibri"/>
                        </a:rPr>
                        <a:t>New</a:t>
                      </a:r>
                      <a:r>
                        <a:rPr sz="800" b="1" spc="65" dirty="0">
                          <a:solidFill>
                            <a:srgbClr val="231F20"/>
                          </a:solidFill>
                          <a:latin typeface="Calibri"/>
                          <a:cs typeface="Calibri"/>
                        </a:rPr>
                        <a:t> </a:t>
                      </a:r>
                      <a:r>
                        <a:rPr sz="800" b="1" spc="60" dirty="0">
                          <a:solidFill>
                            <a:srgbClr val="231F20"/>
                          </a:solidFill>
                          <a:latin typeface="Calibri"/>
                          <a:cs typeface="Calibri"/>
                        </a:rPr>
                        <a:t>Jersey</a:t>
                      </a:r>
                      <a:endParaRPr sz="800">
                        <a:latin typeface="Calibri"/>
                        <a:cs typeface="Calibri"/>
                      </a:endParaRPr>
                    </a:p>
                  </a:txBody>
                  <a:tcPr marL="0" marR="0" marT="12700" marB="0">
                    <a:solidFill>
                      <a:srgbClr val="FFFFFF"/>
                    </a:solidFill>
                  </a:tcPr>
                </a:tc>
                <a:tc>
                  <a:txBody>
                    <a:bodyPr/>
                    <a:lstStyle/>
                    <a:p>
                      <a:pPr algn="ctr">
                        <a:lnSpc>
                          <a:spcPct val="100000"/>
                        </a:lnSpc>
                        <a:spcBef>
                          <a:spcPts val="100"/>
                        </a:spcBef>
                      </a:pPr>
                      <a:r>
                        <a:rPr sz="800" b="1" spc="65" dirty="0">
                          <a:solidFill>
                            <a:srgbClr val="231F20"/>
                          </a:solidFill>
                          <a:latin typeface="Calibri"/>
                          <a:cs typeface="Calibri"/>
                        </a:rPr>
                        <a:t>332</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270" algn="ctr">
                        <a:lnSpc>
                          <a:spcPct val="100000"/>
                        </a:lnSpc>
                        <a:spcBef>
                          <a:spcPts val="100"/>
                        </a:spcBef>
                      </a:pPr>
                      <a:r>
                        <a:rPr sz="800" b="1" spc="40" dirty="0">
                          <a:solidFill>
                            <a:srgbClr val="231F20"/>
                          </a:solidFill>
                          <a:latin typeface="Calibri"/>
                          <a:cs typeface="Calibri"/>
                        </a:rPr>
                        <a:t>3.7</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31"/>
                  </a:ext>
                </a:extLst>
              </a:tr>
              <a:tr h="162737">
                <a:tc>
                  <a:txBody>
                    <a:bodyPr/>
                    <a:lstStyle/>
                    <a:p>
                      <a:pPr marL="56515">
                        <a:lnSpc>
                          <a:spcPct val="100000"/>
                        </a:lnSpc>
                        <a:spcBef>
                          <a:spcPts val="100"/>
                        </a:spcBef>
                      </a:pPr>
                      <a:r>
                        <a:rPr sz="800" b="1" spc="30" dirty="0">
                          <a:solidFill>
                            <a:srgbClr val="231F20"/>
                          </a:solidFill>
                          <a:latin typeface="Calibri"/>
                          <a:cs typeface="Calibri"/>
                        </a:rPr>
                        <a:t>New</a:t>
                      </a:r>
                      <a:r>
                        <a:rPr sz="800" b="1" spc="65" dirty="0">
                          <a:solidFill>
                            <a:srgbClr val="231F20"/>
                          </a:solidFill>
                          <a:latin typeface="Calibri"/>
                          <a:cs typeface="Calibri"/>
                        </a:rPr>
                        <a:t> </a:t>
                      </a:r>
                      <a:r>
                        <a:rPr sz="800" b="1" spc="40" dirty="0">
                          <a:solidFill>
                            <a:srgbClr val="231F20"/>
                          </a:solidFill>
                          <a:latin typeface="Calibri"/>
                          <a:cs typeface="Calibri"/>
                        </a:rPr>
                        <a:t>Mexico</a:t>
                      </a:r>
                      <a:endParaRPr sz="800">
                        <a:latin typeface="Calibri"/>
                        <a:cs typeface="Calibri"/>
                      </a:endParaRPr>
                    </a:p>
                  </a:txBody>
                  <a:tcPr marL="0" marR="0" marT="12700" marB="0">
                    <a:solidFill>
                      <a:srgbClr val="E5EEF0"/>
                    </a:solidFill>
                  </a:tcPr>
                </a:tc>
                <a:tc>
                  <a:txBody>
                    <a:bodyPr/>
                    <a:lstStyle/>
                    <a:p>
                      <a:pPr marR="1905" algn="ctr">
                        <a:lnSpc>
                          <a:spcPct val="100000"/>
                        </a:lnSpc>
                        <a:spcBef>
                          <a:spcPts val="100"/>
                        </a:spcBef>
                      </a:pPr>
                      <a:r>
                        <a:rPr sz="800" b="1" spc="45" dirty="0">
                          <a:solidFill>
                            <a:srgbClr val="231F20"/>
                          </a:solidFill>
                          <a:latin typeface="Calibri"/>
                          <a:cs typeface="Calibri"/>
                        </a:rPr>
                        <a:t>31</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1270" algn="ctr">
                        <a:lnSpc>
                          <a:spcPct val="100000"/>
                        </a:lnSpc>
                        <a:spcBef>
                          <a:spcPts val="100"/>
                        </a:spcBef>
                      </a:pPr>
                      <a:r>
                        <a:rPr sz="800" b="1" spc="40" dirty="0">
                          <a:solidFill>
                            <a:srgbClr val="231F20"/>
                          </a:solidFill>
                          <a:latin typeface="Calibri"/>
                          <a:cs typeface="Calibri"/>
                        </a:rPr>
                        <a:t>1.5</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32"/>
                  </a:ext>
                </a:extLst>
              </a:tr>
              <a:tr h="162750">
                <a:tc>
                  <a:txBody>
                    <a:bodyPr/>
                    <a:lstStyle/>
                    <a:p>
                      <a:pPr marL="56515">
                        <a:lnSpc>
                          <a:spcPct val="100000"/>
                        </a:lnSpc>
                        <a:spcBef>
                          <a:spcPts val="100"/>
                        </a:spcBef>
                      </a:pPr>
                      <a:r>
                        <a:rPr sz="800" b="1" spc="30" dirty="0">
                          <a:solidFill>
                            <a:srgbClr val="231F20"/>
                          </a:solidFill>
                          <a:latin typeface="Calibri"/>
                          <a:cs typeface="Calibri"/>
                        </a:rPr>
                        <a:t>New</a:t>
                      </a:r>
                      <a:r>
                        <a:rPr sz="800" b="1" spc="40" dirty="0">
                          <a:solidFill>
                            <a:srgbClr val="231F20"/>
                          </a:solidFill>
                          <a:latin typeface="Calibri"/>
                          <a:cs typeface="Calibri"/>
                        </a:rPr>
                        <a:t> </a:t>
                      </a:r>
                      <a:r>
                        <a:rPr sz="800" b="1" spc="35" dirty="0">
                          <a:solidFill>
                            <a:srgbClr val="231F20"/>
                          </a:solidFill>
                          <a:latin typeface="Calibri"/>
                          <a:cs typeface="Calibri"/>
                        </a:rPr>
                        <a:t>York</a:t>
                      </a:r>
                      <a:endParaRPr sz="800" dirty="0">
                        <a:latin typeface="Calibri"/>
                        <a:cs typeface="Calibri"/>
                      </a:endParaRPr>
                    </a:p>
                  </a:txBody>
                  <a:tcPr marL="0" marR="0" marT="12700" marB="0">
                    <a:solidFill>
                      <a:srgbClr val="FFFFFF"/>
                    </a:solidFill>
                  </a:tcPr>
                </a:tc>
                <a:tc>
                  <a:txBody>
                    <a:bodyPr/>
                    <a:lstStyle/>
                    <a:p>
                      <a:pPr marR="3810" algn="ctr">
                        <a:lnSpc>
                          <a:spcPct val="100000"/>
                        </a:lnSpc>
                        <a:spcBef>
                          <a:spcPts val="100"/>
                        </a:spcBef>
                      </a:pPr>
                      <a:r>
                        <a:rPr sz="800" b="1" spc="55" dirty="0">
                          <a:solidFill>
                            <a:srgbClr val="231F20"/>
                          </a:solidFill>
                          <a:latin typeface="Calibri"/>
                          <a:cs typeface="Calibri"/>
                        </a:rPr>
                        <a:t>1,355</a:t>
                      </a:r>
                      <a:r>
                        <a:rPr sz="800" b="1" spc="-110"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270" algn="ctr">
                        <a:lnSpc>
                          <a:spcPct val="100000"/>
                        </a:lnSpc>
                        <a:spcBef>
                          <a:spcPts val="100"/>
                        </a:spcBef>
                      </a:pPr>
                      <a:r>
                        <a:rPr sz="800" b="1" spc="40" dirty="0">
                          <a:solidFill>
                            <a:srgbClr val="231F20"/>
                          </a:solidFill>
                          <a:latin typeface="Calibri"/>
                          <a:cs typeface="Calibri"/>
                        </a:rPr>
                        <a:t>7.0</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33"/>
                  </a:ext>
                </a:extLst>
              </a:tr>
              <a:tr h="162737">
                <a:tc>
                  <a:txBody>
                    <a:bodyPr/>
                    <a:lstStyle/>
                    <a:p>
                      <a:pPr marL="56515">
                        <a:lnSpc>
                          <a:spcPct val="100000"/>
                        </a:lnSpc>
                        <a:spcBef>
                          <a:spcPts val="100"/>
                        </a:spcBef>
                      </a:pPr>
                      <a:r>
                        <a:rPr sz="800" b="1" spc="45" dirty="0">
                          <a:solidFill>
                            <a:srgbClr val="231F20"/>
                          </a:solidFill>
                          <a:latin typeface="Calibri"/>
                          <a:cs typeface="Calibri"/>
                        </a:rPr>
                        <a:t>North</a:t>
                      </a:r>
                      <a:r>
                        <a:rPr sz="800" b="1" spc="75" dirty="0">
                          <a:solidFill>
                            <a:srgbClr val="231F20"/>
                          </a:solidFill>
                          <a:latin typeface="Calibri"/>
                          <a:cs typeface="Calibri"/>
                        </a:rPr>
                        <a:t> </a:t>
                      </a:r>
                      <a:r>
                        <a:rPr sz="800" b="1" spc="35" dirty="0">
                          <a:solidFill>
                            <a:srgbClr val="231F20"/>
                          </a:solidFill>
                          <a:latin typeface="Calibri"/>
                          <a:cs typeface="Calibri"/>
                        </a:rPr>
                        <a:t>Carolina</a:t>
                      </a:r>
                      <a:endParaRPr sz="800">
                        <a:latin typeface="Calibri"/>
                        <a:cs typeface="Calibri"/>
                      </a:endParaRPr>
                    </a:p>
                  </a:txBody>
                  <a:tcPr marL="0" marR="0" marT="12700" marB="0">
                    <a:solidFill>
                      <a:srgbClr val="E5EEF0"/>
                    </a:solidFill>
                  </a:tcPr>
                </a:tc>
                <a:tc>
                  <a:txBody>
                    <a:bodyPr/>
                    <a:lstStyle/>
                    <a:p>
                      <a:pPr algn="ctr">
                        <a:lnSpc>
                          <a:spcPct val="100000"/>
                        </a:lnSpc>
                        <a:spcBef>
                          <a:spcPts val="100"/>
                        </a:spcBef>
                      </a:pPr>
                      <a:r>
                        <a:rPr sz="800" b="1" spc="65" dirty="0">
                          <a:solidFill>
                            <a:srgbClr val="231F20"/>
                          </a:solidFill>
                          <a:latin typeface="Calibri"/>
                          <a:cs typeface="Calibri"/>
                        </a:rPr>
                        <a:t>522</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1270" algn="ctr">
                        <a:lnSpc>
                          <a:spcPct val="100000"/>
                        </a:lnSpc>
                        <a:spcBef>
                          <a:spcPts val="100"/>
                        </a:spcBef>
                      </a:pPr>
                      <a:r>
                        <a:rPr sz="800" b="1" spc="40" dirty="0">
                          <a:solidFill>
                            <a:srgbClr val="231F20"/>
                          </a:solidFill>
                          <a:latin typeface="Calibri"/>
                          <a:cs typeface="Calibri"/>
                        </a:rPr>
                        <a:t>5.0</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34"/>
                  </a:ext>
                </a:extLst>
              </a:tr>
              <a:tr h="162737">
                <a:tc>
                  <a:txBody>
                    <a:bodyPr/>
                    <a:lstStyle/>
                    <a:p>
                      <a:pPr marL="56515">
                        <a:lnSpc>
                          <a:spcPct val="100000"/>
                        </a:lnSpc>
                        <a:spcBef>
                          <a:spcPts val="100"/>
                        </a:spcBef>
                      </a:pPr>
                      <a:r>
                        <a:rPr sz="800" b="1" spc="45" dirty="0">
                          <a:solidFill>
                            <a:srgbClr val="231F20"/>
                          </a:solidFill>
                          <a:latin typeface="Calibri"/>
                          <a:cs typeface="Calibri"/>
                        </a:rPr>
                        <a:t>North</a:t>
                      </a:r>
                      <a:r>
                        <a:rPr sz="800" b="1" spc="75" dirty="0">
                          <a:solidFill>
                            <a:srgbClr val="231F20"/>
                          </a:solidFill>
                          <a:latin typeface="Calibri"/>
                          <a:cs typeface="Calibri"/>
                        </a:rPr>
                        <a:t> </a:t>
                      </a:r>
                      <a:r>
                        <a:rPr sz="800" b="1" spc="55" dirty="0">
                          <a:solidFill>
                            <a:srgbClr val="231F20"/>
                          </a:solidFill>
                          <a:latin typeface="Calibri"/>
                          <a:cs typeface="Calibri"/>
                        </a:rPr>
                        <a:t>Dakota</a:t>
                      </a:r>
                      <a:endParaRPr sz="800">
                        <a:latin typeface="Calibri"/>
                        <a:cs typeface="Calibri"/>
                      </a:endParaRPr>
                    </a:p>
                  </a:txBody>
                  <a:tcPr marL="0" marR="0" marT="12700" marB="0">
                    <a:solidFill>
                      <a:srgbClr val="FFFFFF"/>
                    </a:solidFill>
                  </a:tcPr>
                </a:tc>
                <a:tc>
                  <a:txBody>
                    <a:bodyPr/>
                    <a:lstStyle/>
                    <a:p>
                      <a:pPr marR="1905" algn="ctr">
                        <a:lnSpc>
                          <a:spcPct val="100000"/>
                        </a:lnSpc>
                        <a:spcBef>
                          <a:spcPts val="100"/>
                        </a:spcBef>
                      </a:pPr>
                      <a:r>
                        <a:rPr sz="800" b="1" spc="45" dirty="0">
                          <a:solidFill>
                            <a:srgbClr val="231F20"/>
                          </a:solidFill>
                          <a:latin typeface="Calibri"/>
                          <a:cs typeface="Calibri"/>
                        </a:rPr>
                        <a:t>44</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270" algn="ctr">
                        <a:lnSpc>
                          <a:spcPct val="100000"/>
                        </a:lnSpc>
                        <a:spcBef>
                          <a:spcPts val="100"/>
                        </a:spcBef>
                      </a:pPr>
                      <a:r>
                        <a:rPr sz="800" b="1" spc="40" dirty="0">
                          <a:solidFill>
                            <a:srgbClr val="231F20"/>
                          </a:solidFill>
                          <a:latin typeface="Calibri"/>
                          <a:cs typeface="Calibri"/>
                        </a:rPr>
                        <a:t>5.8</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35"/>
                  </a:ext>
                </a:extLst>
              </a:tr>
              <a:tr h="162750">
                <a:tc>
                  <a:txBody>
                    <a:bodyPr/>
                    <a:lstStyle/>
                    <a:p>
                      <a:pPr marL="56515">
                        <a:lnSpc>
                          <a:spcPct val="100000"/>
                        </a:lnSpc>
                        <a:spcBef>
                          <a:spcPts val="105"/>
                        </a:spcBef>
                      </a:pPr>
                      <a:r>
                        <a:rPr sz="800" b="1" spc="40" dirty="0">
                          <a:solidFill>
                            <a:srgbClr val="231F20"/>
                          </a:solidFill>
                          <a:latin typeface="Calibri"/>
                          <a:cs typeface="Calibri"/>
                        </a:rPr>
                        <a:t>Ohio</a:t>
                      </a:r>
                      <a:endParaRPr sz="800">
                        <a:latin typeface="Calibri"/>
                        <a:cs typeface="Calibri"/>
                      </a:endParaRPr>
                    </a:p>
                  </a:txBody>
                  <a:tcPr marL="0" marR="0" marT="13335" marB="0">
                    <a:solidFill>
                      <a:srgbClr val="E5EEF0"/>
                    </a:solidFill>
                  </a:tcPr>
                </a:tc>
                <a:tc>
                  <a:txBody>
                    <a:bodyPr/>
                    <a:lstStyle/>
                    <a:p>
                      <a:pPr algn="ctr">
                        <a:lnSpc>
                          <a:spcPct val="100000"/>
                        </a:lnSpc>
                        <a:spcBef>
                          <a:spcPts val="105"/>
                        </a:spcBef>
                      </a:pPr>
                      <a:r>
                        <a:rPr sz="800" b="1" spc="65" dirty="0">
                          <a:solidFill>
                            <a:srgbClr val="231F20"/>
                          </a:solidFill>
                          <a:latin typeface="Calibri"/>
                          <a:cs typeface="Calibri"/>
                        </a:rPr>
                        <a:t>777</a:t>
                      </a:r>
                      <a:r>
                        <a:rPr sz="800" b="1" spc="-85" dirty="0">
                          <a:solidFill>
                            <a:srgbClr val="231F20"/>
                          </a:solidFill>
                          <a:latin typeface="Calibri"/>
                          <a:cs typeface="Calibri"/>
                        </a:rPr>
                        <a:t> </a:t>
                      </a:r>
                      <a:endParaRPr sz="800">
                        <a:latin typeface="Calibri"/>
                        <a:cs typeface="Calibri"/>
                      </a:endParaRPr>
                    </a:p>
                  </a:txBody>
                  <a:tcPr marL="0" marR="0" marT="13335" marB="0">
                    <a:lnR w="9525">
                      <a:solidFill>
                        <a:srgbClr val="005E6D"/>
                      </a:solidFill>
                      <a:prstDash val="solid"/>
                    </a:lnR>
                    <a:solidFill>
                      <a:srgbClr val="E5EEF0"/>
                    </a:solidFill>
                  </a:tcPr>
                </a:tc>
                <a:tc>
                  <a:txBody>
                    <a:bodyPr/>
                    <a:lstStyle/>
                    <a:p>
                      <a:pPr marL="1270" algn="ctr">
                        <a:lnSpc>
                          <a:spcPct val="100000"/>
                        </a:lnSpc>
                        <a:spcBef>
                          <a:spcPts val="105"/>
                        </a:spcBef>
                      </a:pPr>
                      <a:r>
                        <a:rPr sz="800" b="1" spc="40" dirty="0">
                          <a:solidFill>
                            <a:srgbClr val="231F20"/>
                          </a:solidFill>
                          <a:latin typeface="Calibri"/>
                          <a:cs typeface="Calibri"/>
                        </a:rPr>
                        <a:t>6.6</a:t>
                      </a:r>
                      <a:endParaRPr sz="800">
                        <a:latin typeface="Calibri"/>
                        <a:cs typeface="Calibri"/>
                      </a:endParaRPr>
                    </a:p>
                  </a:txBody>
                  <a:tcPr marL="0" marR="0" marT="13335" marB="0">
                    <a:lnL w="9525">
                      <a:solidFill>
                        <a:srgbClr val="005E6D"/>
                      </a:solidFill>
                      <a:prstDash val="solid"/>
                    </a:lnL>
                    <a:solidFill>
                      <a:srgbClr val="E5EEF0"/>
                    </a:solidFill>
                  </a:tcPr>
                </a:tc>
                <a:extLst>
                  <a:ext uri="{0D108BD9-81ED-4DB2-BD59-A6C34878D82A}">
                    <a16:rowId xmlns:a16="http://schemas.microsoft.com/office/drawing/2014/main" val="10036"/>
                  </a:ext>
                </a:extLst>
              </a:tr>
              <a:tr h="162737">
                <a:tc>
                  <a:txBody>
                    <a:bodyPr/>
                    <a:lstStyle/>
                    <a:p>
                      <a:pPr marL="56515">
                        <a:lnSpc>
                          <a:spcPct val="100000"/>
                        </a:lnSpc>
                        <a:spcBef>
                          <a:spcPts val="110"/>
                        </a:spcBef>
                      </a:pPr>
                      <a:r>
                        <a:rPr sz="800" b="1" spc="50" dirty="0">
                          <a:solidFill>
                            <a:srgbClr val="231F20"/>
                          </a:solidFill>
                          <a:latin typeface="Calibri"/>
                          <a:cs typeface="Calibri"/>
                        </a:rPr>
                        <a:t>Oklahoma</a:t>
                      </a:r>
                      <a:endParaRPr sz="800">
                        <a:latin typeface="Calibri"/>
                        <a:cs typeface="Calibri"/>
                      </a:endParaRPr>
                    </a:p>
                  </a:txBody>
                  <a:tcPr marL="0" marR="0" marT="13970" marB="0">
                    <a:solidFill>
                      <a:srgbClr val="FFFFFF"/>
                    </a:solidFill>
                  </a:tcPr>
                </a:tc>
                <a:tc>
                  <a:txBody>
                    <a:bodyPr/>
                    <a:lstStyle/>
                    <a:p>
                      <a:pPr algn="ctr">
                        <a:lnSpc>
                          <a:spcPct val="100000"/>
                        </a:lnSpc>
                        <a:spcBef>
                          <a:spcPts val="110"/>
                        </a:spcBef>
                      </a:pPr>
                      <a:r>
                        <a:rPr sz="800" b="1" spc="65" dirty="0">
                          <a:solidFill>
                            <a:srgbClr val="231F20"/>
                          </a:solidFill>
                          <a:latin typeface="Calibri"/>
                          <a:cs typeface="Calibri"/>
                        </a:rPr>
                        <a:t>191</a:t>
                      </a:r>
                      <a:r>
                        <a:rPr sz="800" b="1" spc="-85" dirty="0">
                          <a:solidFill>
                            <a:srgbClr val="231F20"/>
                          </a:solidFill>
                          <a:latin typeface="Calibri"/>
                          <a:cs typeface="Calibri"/>
                        </a:rPr>
                        <a:t> </a:t>
                      </a:r>
                      <a:endParaRPr sz="800">
                        <a:latin typeface="Calibri"/>
                        <a:cs typeface="Calibri"/>
                      </a:endParaRPr>
                    </a:p>
                  </a:txBody>
                  <a:tcPr marL="0" marR="0" marT="13970" marB="0">
                    <a:lnR w="9525">
                      <a:solidFill>
                        <a:srgbClr val="005E6D"/>
                      </a:solidFill>
                      <a:prstDash val="solid"/>
                    </a:lnR>
                    <a:solidFill>
                      <a:srgbClr val="FFFFFF"/>
                    </a:solidFill>
                  </a:tcPr>
                </a:tc>
                <a:tc>
                  <a:txBody>
                    <a:bodyPr/>
                    <a:lstStyle/>
                    <a:p>
                      <a:pPr marL="1270" algn="ctr">
                        <a:lnSpc>
                          <a:spcPct val="100000"/>
                        </a:lnSpc>
                        <a:spcBef>
                          <a:spcPts val="110"/>
                        </a:spcBef>
                      </a:pPr>
                      <a:r>
                        <a:rPr sz="800" b="1" spc="40" dirty="0">
                          <a:solidFill>
                            <a:srgbClr val="231F20"/>
                          </a:solidFill>
                          <a:latin typeface="Calibri"/>
                          <a:cs typeface="Calibri"/>
                        </a:rPr>
                        <a:t>4.8</a:t>
                      </a:r>
                      <a:endParaRPr sz="800">
                        <a:latin typeface="Calibri"/>
                        <a:cs typeface="Calibri"/>
                      </a:endParaRPr>
                    </a:p>
                  </a:txBody>
                  <a:tcPr marL="0" marR="0" marT="13970" marB="0">
                    <a:lnL w="9525">
                      <a:solidFill>
                        <a:srgbClr val="005E6D"/>
                      </a:solidFill>
                      <a:prstDash val="solid"/>
                    </a:lnL>
                    <a:solidFill>
                      <a:srgbClr val="FFFFFF"/>
                    </a:solidFill>
                  </a:tcPr>
                </a:tc>
                <a:extLst>
                  <a:ext uri="{0D108BD9-81ED-4DB2-BD59-A6C34878D82A}">
                    <a16:rowId xmlns:a16="http://schemas.microsoft.com/office/drawing/2014/main" val="10037"/>
                  </a:ext>
                </a:extLst>
              </a:tr>
              <a:tr h="162737">
                <a:tc>
                  <a:txBody>
                    <a:bodyPr/>
                    <a:lstStyle/>
                    <a:p>
                      <a:pPr marL="56515">
                        <a:lnSpc>
                          <a:spcPct val="100000"/>
                        </a:lnSpc>
                        <a:spcBef>
                          <a:spcPts val="110"/>
                        </a:spcBef>
                      </a:pPr>
                      <a:r>
                        <a:rPr sz="800" b="1" spc="50" dirty="0">
                          <a:solidFill>
                            <a:srgbClr val="231F20"/>
                          </a:solidFill>
                          <a:latin typeface="Calibri"/>
                          <a:cs typeface="Calibri"/>
                        </a:rPr>
                        <a:t>Oregon</a:t>
                      </a:r>
                      <a:endParaRPr sz="800">
                        <a:latin typeface="Calibri"/>
                        <a:cs typeface="Calibri"/>
                      </a:endParaRPr>
                    </a:p>
                  </a:txBody>
                  <a:tcPr marL="0" marR="0" marT="13970" marB="0">
                    <a:solidFill>
                      <a:srgbClr val="E5EEF0"/>
                    </a:solidFill>
                  </a:tcPr>
                </a:tc>
                <a:tc>
                  <a:txBody>
                    <a:bodyPr/>
                    <a:lstStyle/>
                    <a:p>
                      <a:pPr marR="1905" algn="ctr">
                        <a:lnSpc>
                          <a:spcPct val="100000"/>
                        </a:lnSpc>
                        <a:spcBef>
                          <a:spcPts val="110"/>
                        </a:spcBef>
                      </a:pPr>
                      <a:r>
                        <a:rPr sz="800" b="1" spc="45" dirty="0">
                          <a:solidFill>
                            <a:srgbClr val="231F20"/>
                          </a:solidFill>
                          <a:latin typeface="Calibri"/>
                          <a:cs typeface="Calibri"/>
                        </a:rPr>
                        <a:t>93</a:t>
                      </a:r>
                      <a:r>
                        <a:rPr sz="800" b="1" spc="-85" dirty="0">
                          <a:solidFill>
                            <a:srgbClr val="231F20"/>
                          </a:solidFill>
                          <a:latin typeface="Calibri"/>
                          <a:cs typeface="Calibri"/>
                        </a:rPr>
                        <a:t> </a:t>
                      </a:r>
                      <a:endParaRPr sz="800">
                        <a:latin typeface="Calibri"/>
                        <a:cs typeface="Calibri"/>
                      </a:endParaRPr>
                    </a:p>
                  </a:txBody>
                  <a:tcPr marL="0" marR="0" marT="13970" marB="0">
                    <a:lnR w="9525">
                      <a:solidFill>
                        <a:srgbClr val="005E6D"/>
                      </a:solidFill>
                      <a:prstDash val="solid"/>
                    </a:lnR>
                    <a:solidFill>
                      <a:srgbClr val="E5EEF0"/>
                    </a:solidFill>
                  </a:tcPr>
                </a:tc>
                <a:tc>
                  <a:txBody>
                    <a:bodyPr/>
                    <a:lstStyle/>
                    <a:p>
                      <a:pPr marL="1270" algn="ctr">
                        <a:lnSpc>
                          <a:spcPct val="100000"/>
                        </a:lnSpc>
                        <a:spcBef>
                          <a:spcPts val="110"/>
                        </a:spcBef>
                      </a:pPr>
                      <a:r>
                        <a:rPr sz="800" b="1" spc="40" dirty="0">
                          <a:solidFill>
                            <a:srgbClr val="231F20"/>
                          </a:solidFill>
                          <a:latin typeface="Calibri"/>
                          <a:cs typeface="Calibri"/>
                        </a:rPr>
                        <a:t>2.2</a:t>
                      </a:r>
                      <a:endParaRPr sz="800">
                        <a:latin typeface="Calibri"/>
                        <a:cs typeface="Calibri"/>
                      </a:endParaRPr>
                    </a:p>
                  </a:txBody>
                  <a:tcPr marL="0" marR="0" marT="13970" marB="0">
                    <a:lnL w="9525">
                      <a:solidFill>
                        <a:srgbClr val="005E6D"/>
                      </a:solidFill>
                      <a:prstDash val="solid"/>
                    </a:lnL>
                    <a:solidFill>
                      <a:srgbClr val="E5EEF0"/>
                    </a:solidFill>
                  </a:tcPr>
                </a:tc>
                <a:extLst>
                  <a:ext uri="{0D108BD9-81ED-4DB2-BD59-A6C34878D82A}">
                    <a16:rowId xmlns:a16="http://schemas.microsoft.com/office/drawing/2014/main" val="10038"/>
                  </a:ext>
                </a:extLst>
              </a:tr>
              <a:tr h="162750">
                <a:tc>
                  <a:txBody>
                    <a:bodyPr/>
                    <a:lstStyle/>
                    <a:p>
                      <a:pPr marL="56515">
                        <a:lnSpc>
                          <a:spcPct val="100000"/>
                        </a:lnSpc>
                        <a:spcBef>
                          <a:spcPts val="110"/>
                        </a:spcBef>
                      </a:pPr>
                      <a:r>
                        <a:rPr sz="800" b="1" spc="45" dirty="0">
                          <a:solidFill>
                            <a:srgbClr val="231F20"/>
                          </a:solidFill>
                          <a:latin typeface="Calibri"/>
                          <a:cs typeface="Calibri"/>
                        </a:rPr>
                        <a:t>Pennsylvania</a:t>
                      </a:r>
                      <a:endParaRPr sz="800">
                        <a:latin typeface="Calibri"/>
                        <a:cs typeface="Calibri"/>
                      </a:endParaRPr>
                    </a:p>
                  </a:txBody>
                  <a:tcPr marL="0" marR="0" marT="13970" marB="0">
                    <a:solidFill>
                      <a:srgbClr val="FFFFFF"/>
                    </a:solidFill>
                  </a:tcPr>
                </a:tc>
                <a:tc>
                  <a:txBody>
                    <a:bodyPr/>
                    <a:lstStyle/>
                    <a:p>
                      <a:pPr algn="ctr">
                        <a:lnSpc>
                          <a:spcPct val="100000"/>
                        </a:lnSpc>
                        <a:spcBef>
                          <a:spcPts val="110"/>
                        </a:spcBef>
                      </a:pPr>
                      <a:r>
                        <a:rPr sz="800" b="1" spc="65" dirty="0">
                          <a:solidFill>
                            <a:srgbClr val="231F20"/>
                          </a:solidFill>
                          <a:latin typeface="Calibri"/>
                          <a:cs typeface="Calibri"/>
                        </a:rPr>
                        <a:t>926</a:t>
                      </a:r>
                      <a:r>
                        <a:rPr sz="800" b="1" spc="-85" dirty="0">
                          <a:solidFill>
                            <a:srgbClr val="231F20"/>
                          </a:solidFill>
                          <a:latin typeface="Calibri"/>
                          <a:cs typeface="Calibri"/>
                        </a:rPr>
                        <a:t> </a:t>
                      </a:r>
                      <a:endParaRPr sz="800">
                        <a:latin typeface="Calibri"/>
                        <a:cs typeface="Calibri"/>
                      </a:endParaRPr>
                    </a:p>
                  </a:txBody>
                  <a:tcPr marL="0" marR="0" marT="13970" marB="0">
                    <a:lnR w="9525">
                      <a:solidFill>
                        <a:srgbClr val="005E6D"/>
                      </a:solidFill>
                      <a:prstDash val="solid"/>
                    </a:lnR>
                    <a:solidFill>
                      <a:srgbClr val="FFFFFF"/>
                    </a:solidFill>
                  </a:tcPr>
                </a:tc>
                <a:tc>
                  <a:txBody>
                    <a:bodyPr/>
                    <a:lstStyle/>
                    <a:p>
                      <a:pPr marL="1270" algn="ctr">
                        <a:lnSpc>
                          <a:spcPct val="100000"/>
                        </a:lnSpc>
                        <a:spcBef>
                          <a:spcPts val="110"/>
                        </a:spcBef>
                      </a:pPr>
                      <a:r>
                        <a:rPr sz="800" b="1" spc="40" dirty="0">
                          <a:solidFill>
                            <a:srgbClr val="231F20"/>
                          </a:solidFill>
                          <a:latin typeface="Calibri"/>
                          <a:cs typeface="Calibri"/>
                        </a:rPr>
                        <a:t>7.2</a:t>
                      </a:r>
                      <a:endParaRPr sz="800">
                        <a:latin typeface="Calibri"/>
                        <a:cs typeface="Calibri"/>
                      </a:endParaRPr>
                    </a:p>
                  </a:txBody>
                  <a:tcPr marL="0" marR="0" marT="13970" marB="0">
                    <a:lnL w="9525">
                      <a:solidFill>
                        <a:srgbClr val="005E6D"/>
                      </a:solidFill>
                      <a:prstDash val="solid"/>
                    </a:lnL>
                    <a:solidFill>
                      <a:srgbClr val="FFFFFF"/>
                    </a:solidFill>
                  </a:tcPr>
                </a:tc>
                <a:extLst>
                  <a:ext uri="{0D108BD9-81ED-4DB2-BD59-A6C34878D82A}">
                    <a16:rowId xmlns:a16="http://schemas.microsoft.com/office/drawing/2014/main" val="10039"/>
                  </a:ext>
                </a:extLst>
              </a:tr>
              <a:tr h="162737">
                <a:tc>
                  <a:txBody>
                    <a:bodyPr/>
                    <a:lstStyle/>
                    <a:p>
                      <a:pPr marL="56515">
                        <a:lnSpc>
                          <a:spcPct val="100000"/>
                        </a:lnSpc>
                        <a:spcBef>
                          <a:spcPts val="110"/>
                        </a:spcBef>
                      </a:pPr>
                      <a:r>
                        <a:rPr sz="800" b="1" spc="55" dirty="0">
                          <a:solidFill>
                            <a:srgbClr val="231F20"/>
                          </a:solidFill>
                          <a:latin typeface="Calibri"/>
                          <a:cs typeface="Calibri"/>
                        </a:rPr>
                        <a:t>Rhode</a:t>
                      </a:r>
                      <a:r>
                        <a:rPr sz="800" b="1" spc="65" dirty="0">
                          <a:solidFill>
                            <a:srgbClr val="231F20"/>
                          </a:solidFill>
                          <a:latin typeface="Calibri"/>
                          <a:cs typeface="Calibri"/>
                        </a:rPr>
                        <a:t> </a:t>
                      </a:r>
                      <a:r>
                        <a:rPr sz="800" b="1" spc="45" dirty="0">
                          <a:solidFill>
                            <a:srgbClr val="231F20"/>
                          </a:solidFill>
                          <a:latin typeface="Calibri"/>
                          <a:cs typeface="Calibri"/>
                        </a:rPr>
                        <a:t>Island</a:t>
                      </a:r>
                      <a:endParaRPr sz="800">
                        <a:latin typeface="Calibri"/>
                        <a:cs typeface="Calibri"/>
                      </a:endParaRPr>
                    </a:p>
                  </a:txBody>
                  <a:tcPr marL="0" marR="0" marT="13970" marB="0">
                    <a:solidFill>
                      <a:srgbClr val="E5EEF0"/>
                    </a:solidFill>
                  </a:tcPr>
                </a:tc>
                <a:tc>
                  <a:txBody>
                    <a:bodyPr/>
                    <a:lstStyle/>
                    <a:p>
                      <a:pPr marR="5080" algn="ctr">
                        <a:lnSpc>
                          <a:spcPct val="100000"/>
                        </a:lnSpc>
                        <a:spcBef>
                          <a:spcPts val="110"/>
                        </a:spcBef>
                      </a:pPr>
                      <a:r>
                        <a:rPr sz="800" b="1" dirty="0">
                          <a:solidFill>
                            <a:srgbClr val="231F20"/>
                          </a:solidFill>
                          <a:latin typeface="Calibri"/>
                          <a:cs typeface="Calibri"/>
                        </a:rPr>
                        <a:t>U</a:t>
                      </a:r>
                      <a:endParaRPr sz="800">
                        <a:latin typeface="Calibri"/>
                        <a:cs typeface="Calibri"/>
                      </a:endParaRPr>
                    </a:p>
                  </a:txBody>
                  <a:tcPr marL="0" marR="0" marT="13970" marB="0">
                    <a:lnR w="9525">
                      <a:solidFill>
                        <a:srgbClr val="005E6D"/>
                      </a:solidFill>
                      <a:prstDash val="solid"/>
                    </a:lnR>
                    <a:solidFill>
                      <a:srgbClr val="E5EEF0"/>
                    </a:solidFill>
                  </a:tcPr>
                </a:tc>
                <a:tc>
                  <a:txBody>
                    <a:bodyPr/>
                    <a:lstStyle/>
                    <a:p>
                      <a:pPr marL="5715" algn="ctr">
                        <a:lnSpc>
                          <a:spcPct val="100000"/>
                        </a:lnSpc>
                        <a:spcBef>
                          <a:spcPts val="110"/>
                        </a:spcBef>
                      </a:pPr>
                      <a:r>
                        <a:rPr sz="800" b="1" dirty="0">
                          <a:solidFill>
                            <a:srgbClr val="231F20"/>
                          </a:solidFill>
                          <a:latin typeface="Calibri"/>
                          <a:cs typeface="Calibri"/>
                        </a:rPr>
                        <a:t>—</a:t>
                      </a:r>
                      <a:endParaRPr sz="800">
                        <a:latin typeface="Calibri"/>
                        <a:cs typeface="Calibri"/>
                      </a:endParaRPr>
                    </a:p>
                  </a:txBody>
                  <a:tcPr marL="0" marR="0" marT="13970" marB="0">
                    <a:lnL w="9525">
                      <a:solidFill>
                        <a:srgbClr val="005E6D"/>
                      </a:solidFill>
                      <a:prstDash val="solid"/>
                    </a:lnL>
                    <a:solidFill>
                      <a:srgbClr val="E5EEF0"/>
                    </a:solidFill>
                  </a:tcPr>
                </a:tc>
                <a:extLst>
                  <a:ext uri="{0D108BD9-81ED-4DB2-BD59-A6C34878D82A}">
                    <a16:rowId xmlns:a16="http://schemas.microsoft.com/office/drawing/2014/main" val="10040"/>
                  </a:ext>
                </a:extLst>
              </a:tr>
              <a:tr h="162737">
                <a:tc>
                  <a:txBody>
                    <a:bodyPr/>
                    <a:lstStyle/>
                    <a:p>
                      <a:pPr marL="56515">
                        <a:lnSpc>
                          <a:spcPct val="100000"/>
                        </a:lnSpc>
                        <a:spcBef>
                          <a:spcPts val="110"/>
                        </a:spcBef>
                      </a:pPr>
                      <a:r>
                        <a:rPr sz="800" b="1" spc="55" dirty="0">
                          <a:solidFill>
                            <a:srgbClr val="231F20"/>
                          </a:solidFill>
                          <a:latin typeface="Calibri"/>
                          <a:cs typeface="Calibri"/>
                        </a:rPr>
                        <a:t>South</a:t>
                      </a:r>
                      <a:r>
                        <a:rPr sz="800" b="1" spc="65" dirty="0">
                          <a:solidFill>
                            <a:srgbClr val="231F20"/>
                          </a:solidFill>
                          <a:latin typeface="Calibri"/>
                          <a:cs typeface="Calibri"/>
                        </a:rPr>
                        <a:t> </a:t>
                      </a:r>
                      <a:r>
                        <a:rPr sz="800" b="1" spc="35" dirty="0">
                          <a:solidFill>
                            <a:srgbClr val="231F20"/>
                          </a:solidFill>
                          <a:latin typeface="Calibri"/>
                          <a:cs typeface="Calibri"/>
                        </a:rPr>
                        <a:t>Carolina</a:t>
                      </a:r>
                      <a:endParaRPr sz="800">
                        <a:latin typeface="Calibri"/>
                        <a:cs typeface="Calibri"/>
                      </a:endParaRPr>
                    </a:p>
                  </a:txBody>
                  <a:tcPr marL="0" marR="0" marT="13970" marB="0">
                    <a:solidFill>
                      <a:srgbClr val="FFFFFF"/>
                    </a:solidFill>
                  </a:tcPr>
                </a:tc>
                <a:tc>
                  <a:txBody>
                    <a:bodyPr/>
                    <a:lstStyle/>
                    <a:p>
                      <a:pPr algn="ctr">
                        <a:lnSpc>
                          <a:spcPct val="100000"/>
                        </a:lnSpc>
                        <a:spcBef>
                          <a:spcPts val="110"/>
                        </a:spcBef>
                      </a:pPr>
                      <a:r>
                        <a:rPr sz="800" b="1" spc="65" dirty="0">
                          <a:solidFill>
                            <a:srgbClr val="231F20"/>
                          </a:solidFill>
                          <a:latin typeface="Calibri"/>
                          <a:cs typeface="Calibri"/>
                        </a:rPr>
                        <a:t>173</a:t>
                      </a:r>
                      <a:r>
                        <a:rPr sz="800" b="1" spc="-85" dirty="0">
                          <a:solidFill>
                            <a:srgbClr val="231F20"/>
                          </a:solidFill>
                          <a:latin typeface="Calibri"/>
                          <a:cs typeface="Calibri"/>
                        </a:rPr>
                        <a:t> </a:t>
                      </a:r>
                      <a:endParaRPr sz="800">
                        <a:latin typeface="Calibri"/>
                        <a:cs typeface="Calibri"/>
                      </a:endParaRPr>
                    </a:p>
                  </a:txBody>
                  <a:tcPr marL="0" marR="0" marT="13970" marB="0">
                    <a:lnR w="9525">
                      <a:solidFill>
                        <a:srgbClr val="005E6D"/>
                      </a:solidFill>
                      <a:prstDash val="solid"/>
                    </a:lnR>
                    <a:solidFill>
                      <a:srgbClr val="FFFFFF"/>
                    </a:solidFill>
                  </a:tcPr>
                </a:tc>
                <a:tc>
                  <a:txBody>
                    <a:bodyPr/>
                    <a:lstStyle/>
                    <a:p>
                      <a:pPr marL="1270" algn="ctr">
                        <a:lnSpc>
                          <a:spcPct val="100000"/>
                        </a:lnSpc>
                        <a:spcBef>
                          <a:spcPts val="110"/>
                        </a:spcBef>
                      </a:pPr>
                      <a:r>
                        <a:rPr sz="800" b="1" spc="40" dirty="0">
                          <a:solidFill>
                            <a:srgbClr val="231F20"/>
                          </a:solidFill>
                          <a:latin typeface="Calibri"/>
                          <a:cs typeface="Calibri"/>
                        </a:rPr>
                        <a:t>3.4</a:t>
                      </a:r>
                      <a:endParaRPr sz="800">
                        <a:latin typeface="Calibri"/>
                        <a:cs typeface="Calibri"/>
                      </a:endParaRPr>
                    </a:p>
                  </a:txBody>
                  <a:tcPr marL="0" marR="0" marT="13970" marB="0">
                    <a:lnL w="9525">
                      <a:solidFill>
                        <a:srgbClr val="005E6D"/>
                      </a:solidFill>
                      <a:prstDash val="solid"/>
                    </a:lnL>
                    <a:solidFill>
                      <a:srgbClr val="FFFFFF"/>
                    </a:solidFill>
                  </a:tcPr>
                </a:tc>
                <a:extLst>
                  <a:ext uri="{0D108BD9-81ED-4DB2-BD59-A6C34878D82A}">
                    <a16:rowId xmlns:a16="http://schemas.microsoft.com/office/drawing/2014/main" val="10041"/>
                  </a:ext>
                </a:extLst>
              </a:tr>
              <a:tr h="162750">
                <a:tc>
                  <a:txBody>
                    <a:bodyPr/>
                    <a:lstStyle/>
                    <a:p>
                      <a:pPr marL="56515">
                        <a:lnSpc>
                          <a:spcPct val="100000"/>
                        </a:lnSpc>
                        <a:spcBef>
                          <a:spcPts val="110"/>
                        </a:spcBef>
                      </a:pPr>
                      <a:r>
                        <a:rPr sz="800" b="1" spc="55" dirty="0">
                          <a:solidFill>
                            <a:srgbClr val="231F20"/>
                          </a:solidFill>
                          <a:latin typeface="Calibri"/>
                          <a:cs typeface="Calibri"/>
                        </a:rPr>
                        <a:t>South</a:t>
                      </a:r>
                      <a:r>
                        <a:rPr sz="800" b="1" spc="65" dirty="0">
                          <a:solidFill>
                            <a:srgbClr val="231F20"/>
                          </a:solidFill>
                          <a:latin typeface="Calibri"/>
                          <a:cs typeface="Calibri"/>
                        </a:rPr>
                        <a:t> </a:t>
                      </a:r>
                      <a:r>
                        <a:rPr sz="800" b="1" spc="55" dirty="0">
                          <a:solidFill>
                            <a:srgbClr val="231F20"/>
                          </a:solidFill>
                          <a:latin typeface="Calibri"/>
                          <a:cs typeface="Calibri"/>
                        </a:rPr>
                        <a:t>Dakota</a:t>
                      </a:r>
                      <a:endParaRPr sz="800">
                        <a:latin typeface="Calibri"/>
                        <a:cs typeface="Calibri"/>
                      </a:endParaRPr>
                    </a:p>
                  </a:txBody>
                  <a:tcPr marL="0" marR="0" marT="13970" marB="0">
                    <a:solidFill>
                      <a:srgbClr val="E5EEF0"/>
                    </a:solidFill>
                  </a:tcPr>
                </a:tc>
                <a:tc>
                  <a:txBody>
                    <a:bodyPr/>
                    <a:lstStyle/>
                    <a:p>
                      <a:pPr marR="1905" algn="ctr">
                        <a:lnSpc>
                          <a:spcPct val="100000"/>
                        </a:lnSpc>
                        <a:spcBef>
                          <a:spcPts val="110"/>
                        </a:spcBef>
                      </a:pPr>
                      <a:r>
                        <a:rPr sz="800" b="1" spc="45" dirty="0">
                          <a:solidFill>
                            <a:srgbClr val="231F20"/>
                          </a:solidFill>
                          <a:latin typeface="Calibri"/>
                          <a:cs typeface="Calibri"/>
                        </a:rPr>
                        <a:t>15</a:t>
                      </a:r>
                      <a:r>
                        <a:rPr sz="800" b="1" spc="-85" dirty="0">
                          <a:solidFill>
                            <a:srgbClr val="231F20"/>
                          </a:solidFill>
                          <a:latin typeface="Calibri"/>
                          <a:cs typeface="Calibri"/>
                        </a:rPr>
                        <a:t> </a:t>
                      </a:r>
                      <a:endParaRPr sz="800">
                        <a:latin typeface="Calibri"/>
                        <a:cs typeface="Calibri"/>
                      </a:endParaRPr>
                    </a:p>
                  </a:txBody>
                  <a:tcPr marL="0" marR="0" marT="13970" marB="0">
                    <a:lnR w="9525">
                      <a:solidFill>
                        <a:srgbClr val="005E6D"/>
                      </a:solidFill>
                      <a:prstDash val="solid"/>
                    </a:lnR>
                    <a:solidFill>
                      <a:srgbClr val="E5EEF0"/>
                    </a:solidFill>
                  </a:tcPr>
                </a:tc>
                <a:tc>
                  <a:txBody>
                    <a:bodyPr/>
                    <a:lstStyle/>
                    <a:p>
                      <a:pPr marL="1270" algn="ctr">
                        <a:lnSpc>
                          <a:spcPct val="100000"/>
                        </a:lnSpc>
                        <a:spcBef>
                          <a:spcPts val="110"/>
                        </a:spcBef>
                      </a:pPr>
                      <a:r>
                        <a:rPr sz="800" b="1" spc="40" dirty="0">
                          <a:solidFill>
                            <a:srgbClr val="231F20"/>
                          </a:solidFill>
                          <a:latin typeface="Calibri"/>
                          <a:cs typeface="Calibri"/>
                        </a:rPr>
                        <a:t>1.7</a:t>
                      </a:r>
                      <a:endParaRPr sz="800">
                        <a:latin typeface="Calibri"/>
                        <a:cs typeface="Calibri"/>
                      </a:endParaRPr>
                    </a:p>
                  </a:txBody>
                  <a:tcPr marL="0" marR="0" marT="13970" marB="0">
                    <a:lnL w="9525">
                      <a:solidFill>
                        <a:srgbClr val="005E6D"/>
                      </a:solidFill>
                      <a:prstDash val="solid"/>
                    </a:lnL>
                    <a:solidFill>
                      <a:srgbClr val="E5EEF0"/>
                    </a:solidFill>
                  </a:tcPr>
                </a:tc>
                <a:extLst>
                  <a:ext uri="{0D108BD9-81ED-4DB2-BD59-A6C34878D82A}">
                    <a16:rowId xmlns:a16="http://schemas.microsoft.com/office/drawing/2014/main" val="10042"/>
                  </a:ext>
                </a:extLst>
              </a:tr>
              <a:tr h="162737">
                <a:tc>
                  <a:txBody>
                    <a:bodyPr/>
                    <a:lstStyle/>
                    <a:p>
                      <a:pPr marL="55880">
                        <a:lnSpc>
                          <a:spcPct val="100000"/>
                        </a:lnSpc>
                        <a:spcBef>
                          <a:spcPts val="100"/>
                        </a:spcBef>
                      </a:pPr>
                      <a:r>
                        <a:rPr sz="800" b="1" spc="55" dirty="0">
                          <a:solidFill>
                            <a:srgbClr val="231F20"/>
                          </a:solidFill>
                          <a:latin typeface="Calibri"/>
                          <a:cs typeface="Calibri"/>
                        </a:rPr>
                        <a:t>Tennessee</a:t>
                      </a:r>
                      <a:endParaRPr sz="800">
                        <a:latin typeface="Calibri"/>
                        <a:cs typeface="Calibri"/>
                      </a:endParaRPr>
                    </a:p>
                  </a:txBody>
                  <a:tcPr marL="0" marR="0" marT="12700" marB="0">
                    <a:solidFill>
                      <a:srgbClr val="FFFFFF"/>
                    </a:solidFill>
                  </a:tcPr>
                </a:tc>
                <a:tc>
                  <a:txBody>
                    <a:bodyPr/>
                    <a:lstStyle/>
                    <a:p>
                      <a:pPr algn="ctr">
                        <a:lnSpc>
                          <a:spcPct val="100000"/>
                        </a:lnSpc>
                        <a:spcBef>
                          <a:spcPts val="100"/>
                        </a:spcBef>
                      </a:pPr>
                      <a:r>
                        <a:rPr sz="800" b="1" spc="65" dirty="0">
                          <a:solidFill>
                            <a:srgbClr val="231F20"/>
                          </a:solidFill>
                          <a:latin typeface="Calibri"/>
                          <a:cs typeface="Calibri"/>
                        </a:rPr>
                        <a:t>735</a:t>
                      </a:r>
                      <a:r>
                        <a:rPr sz="800" b="1" spc="-85" dirty="0">
                          <a:solidFill>
                            <a:srgbClr val="231F20"/>
                          </a:solidFill>
                          <a:latin typeface="Calibri"/>
                          <a:cs typeface="Calibri"/>
                        </a:rPr>
                        <a:t> </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algn="ctr">
                        <a:lnSpc>
                          <a:spcPct val="100000"/>
                        </a:lnSpc>
                        <a:spcBef>
                          <a:spcPts val="100"/>
                        </a:spcBef>
                      </a:pPr>
                      <a:r>
                        <a:rPr sz="800" b="1" spc="45" dirty="0">
                          <a:solidFill>
                            <a:srgbClr val="231F20"/>
                          </a:solidFill>
                          <a:latin typeface="Calibri"/>
                          <a:cs typeface="Calibri"/>
                        </a:rPr>
                        <a:t>10.8</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43"/>
                  </a:ext>
                </a:extLst>
              </a:tr>
              <a:tr h="162725">
                <a:tc>
                  <a:txBody>
                    <a:bodyPr/>
                    <a:lstStyle/>
                    <a:p>
                      <a:pPr marL="55880">
                        <a:lnSpc>
                          <a:spcPct val="100000"/>
                        </a:lnSpc>
                        <a:spcBef>
                          <a:spcPts val="105"/>
                        </a:spcBef>
                      </a:pPr>
                      <a:r>
                        <a:rPr sz="800" b="1" spc="35" dirty="0">
                          <a:solidFill>
                            <a:srgbClr val="231F20"/>
                          </a:solidFill>
                          <a:latin typeface="Calibri"/>
                          <a:cs typeface="Calibri"/>
                        </a:rPr>
                        <a:t>Texas</a:t>
                      </a:r>
                      <a:endParaRPr sz="800">
                        <a:latin typeface="Calibri"/>
                        <a:cs typeface="Calibri"/>
                      </a:endParaRPr>
                    </a:p>
                  </a:txBody>
                  <a:tcPr marL="0" marR="0" marT="13335" marB="0">
                    <a:solidFill>
                      <a:srgbClr val="E5EEF0"/>
                    </a:solidFill>
                  </a:tcPr>
                </a:tc>
                <a:tc>
                  <a:txBody>
                    <a:bodyPr/>
                    <a:lstStyle/>
                    <a:p>
                      <a:pPr marR="6350" algn="ctr">
                        <a:lnSpc>
                          <a:spcPct val="100000"/>
                        </a:lnSpc>
                        <a:spcBef>
                          <a:spcPts val="105"/>
                        </a:spcBef>
                      </a:pPr>
                      <a:r>
                        <a:rPr sz="800" b="1" dirty="0">
                          <a:solidFill>
                            <a:srgbClr val="231F20"/>
                          </a:solidFill>
                          <a:latin typeface="Calibri"/>
                          <a:cs typeface="Calibri"/>
                        </a:rPr>
                        <a:t>N</a:t>
                      </a:r>
                      <a:endParaRPr sz="800">
                        <a:latin typeface="Calibri"/>
                        <a:cs typeface="Calibri"/>
                      </a:endParaRPr>
                    </a:p>
                  </a:txBody>
                  <a:tcPr marL="0" marR="0" marT="13335" marB="0">
                    <a:lnR w="9525">
                      <a:solidFill>
                        <a:srgbClr val="005E6D"/>
                      </a:solidFill>
                      <a:prstDash val="solid"/>
                    </a:lnR>
                    <a:solidFill>
                      <a:srgbClr val="E5EEF0"/>
                    </a:solidFill>
                  </a:tcPr>
                </a:tc>
                <a:tc>
                  <a:txBody>
                    <a:bodyPr/>
                    <a:lstStyle/>
                    <a:p>
                      <a:pPr marL="3810" algn="ctr">
                        <a:lnSpc>
                          <a:spcPct val="100000"/>
                        </a:lnSpc>
                        <a:spcBef>
                          <a:spcPts val="95"/>
                        </a:spcBef>
                      </a:pPr>
                      <a:r>
                        <a:rPr sz="800" b="1" dirty="0">
                          <a:solidFill>
                            <a:srgbClr val="231F20"/>
                          </a:solidFill>
                          <a:latin typeface="Calibri"/>
                          <a:cs typeface="Calibri"/>
                        </a:rPr>
                        <a:t>—</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44"/>
                  </a:ext>
                </a:extLst>
              </a:tr>
              <a:tr h="162750">
                <a:tc>
                  <a:txBody>
                    <a:bodyPr/>
                    <a:lstStyle/>
                    <a:p>
                      <a:pPr marL="57785">
                        <a:lnSpc>
                          <a:spcPct val="100000"/>
                        </a:lnSpc>
                        <a:spcBef>
                          <a:spcPts val="95"/>
                        </a:spcBef>
                      </a:pPr>
                      <a:r>
                        <a:rPr sz="800" b="1" spc="40" dirty="0">
                          <a:solidFill>
                            <a:srgbClr val="231F20"/>
                          </a:solidFill>
                          <a:latin typeface="Calibri"/>
                          <a:cs typeface="Calibri"/>
                        </a:rPr>
                        <a:t>Utah</a:t>
                      </a:r>
                      <a:endParaRPr sz="800">
                        <a:latin typeface="Calibri"/>
                        <a:cs typeface="Calibri"/>
                      </a:endParaRPr>
                    </a:p>
                  </a:txBody>
                  <a:tcPr marL="0" marR="0" marT="12065" marB="0">
                    <a:solidFill>
                      <a:srgbClr val="FFFFFF"/>
                    </a:solidFill>
                  </a:tcPr>
                </a:tc>
                <a:tc>
                  <a:txBody>
                    <a:bodyPr/>
                    <a:lstStyle/>
                    <a:p>
                      <a:pPr marR="3175" algn="ctr">
                        <a:lnSpc>
                          <a:spcPct val="100000"/>
                        </a:lnSpc>
                        <a:spcBef>
                          <a:spcPts val="95"/>
                        </a:spcBef>
                      </a:pPr>
                      <a:r>
                        <a:rPr sz="800" b="1" spc="45" dirty="0">
                          <a:solidFill>
                            <a:srgbClr val="231F20"/>
                          </a:solidFill>
                          <a:latin typeface="Calibri"/>
                          <a:cs typeface="Calibri"/>
                        </a:rPr>
                        <a:t>79</a:t>
                      </a:r>
                      <a:r>
                        <a:rPr sz="800" b="1" spc="-85" dirty="0">
                          <a:solidFill>
                            <a:srgbClr val="231F20"/>
                          </a:solidFill>
                          <a:latin typeface="Calibri"/>
                          <a:cs typeface="Calibri"/>
                        </a:rPr>
                        <a:t> </a:t>
                      </a:r>
                      <a:endParaRPr sz="800">
                        <a:latin typeface="Calibri"/>
                        <a:cs typeface="Calibri"/>
                      </a:endParaRPr>
                    </a:p>
                  </a:txBody>
                  <a:tcPr marL="0" marR="0" marT="12065" marB="0">
                    <a:lnR w="9525">
                      <a:solidFill>
                        <a:srgbClr val="005E6D"/>
                      </a:solidFill>
                      <a:prstDash val="solid"/>
                    </a:lnR>
                    <a:solidFill>
                      <a:srgbClr val="FFFFFF"/>
                    </a:solidFill>
                  </a:tcPr>
                </a:tc>
                <a:tc>
                  <a:txBody>
                    <a:bodyPr/>
                    <a:lstStyle/>
                    <a:p>
                      <a:pPr algn="ctr">
                        <a:lnSpc>
                          <a:spcPct val="100000"/>
                        </a:lnSpc>
                        <a:spcBef>
                          <a:spcPts val="95"/>
                        </a:spcBef>
                      </a:pPr>
                      <a:r>
                        <a:rPr sz="800" b="1" spc="40" dirty="0">
                          <a:solidFill>
                            <a:srgbClr val="231F20"/>
                          </a:solidFill>
                          <a:latin typeface="Calibri"/>
                          <a:cs typeface="Calibri"/>
                        </a:rPr>
                        <a:t>2.5</a:t>
                      </a:r>
                      <a:endParaRPr sz="800">
                        <a:latin typeface="Calibri"/>
                        <a:cs typeface="Calibri"/>
                      </a:endParaRPr>
                    </a:p>
                  </a:txBody>
                  <a:tcPr marL="0" marR="0" marT="12065" marB="0">
                    <a:lnL w="9525">
                      <a:solidFill>
                        <a:srgbClr val="005E6D"/>
                      </a:solidFill>
                      <a:prstDash val="solid"/>
                    </a:lnL>
                    <a:solidFill>
                      <a:srgbClr val="FFFFFF"/>
                    </a:solidFill>
                  </a:tcPr>
                </a:tc>
                <a:extLst>
                  <a:ext uri="{0D108BD9-81ED-4DB2-BD59-A6C34878D82A}">
                    <a16:rowId xmlns:a16="http://schemas.microsoft.com/office/drawing/2014/main" val="10045"/>
                  </a:ext>
                </a:extLst>
              </a:tr>
              <a:tr h="162737">
                <a:tc>
                  <a:txBody>
                    <a:bodyPr/>
                    <a:lstStyle/>
                    <a:p>
                      <a:pPr marL="57785">
                        <a:lnSpc>
                          <a:spcPct val="100000"/>
                        </a:lnSpc>
                        <a:spcBef>
                          <a:spcPts val="95"/>
                        </a:spcBef>
                      </a:pPr>
                      <a:r>
                        <a:rPr sz="800" b="1" spc="45" dirty="0">
                          <a:solidFill>
                            <a:srgbClr val="231F20"/>
                          </a:solidFill>
                          <a:latin typeface="Calibri"/>
                          <a:cs typeface="Calibri"/>
                        </a:rPr>
                        <a:t>Vermont</a:t>
                      </a:r>
                      <a:endParaRPr sz="800">
                        <a:latin typeface="Calibri"/>
                        <a:cs typeface="Calibri"/>
                      </a:endParaRPr>
                    </a:p>
                  </a:txBody>
                  <a:tcPr marL="0" marR="0" marT="12065" marB="0">
                    <a:solidFill>
                      <a:srgbClr val="E5EEF0"/>
                    </a:solidFill>
                  </a:tcPr>
                </a:tc>
                <a:tc>
                  <a:txBody>
                    <a:bodyPr/>
                    <a:lstStyle/>
                    <a:p>
                      <a:pPr marR="3175" algn="ctr">
                        <a:lnSpc>
                          <a:spcPct val="100000"/>
                        </a:lnSpc>
                        <a:spcBef>
                          <a:spcPts val="95"/>
                        </a:spcBef>
                      </a:pPr>
                      <a:r>
                        <a:rPr sz="800" b="1" spc="45" dirty="0">
                          <a:solidFill>
                            <a:srgbClr val="231F20"/>
                          </a:solidFill>
                          <a:latin typeface="Calibri"/>
                          <a:cs typeface="Calibri"/>
                        </a:rPr>
                        <a:t>21</a:t>
                      </a:r>
                      <a:r>
                        <a:rPr sz="800" b="1" spc="-85" dirty="0">
                          <a:solidFill>
                            <a:srgbClr val="231F20"/>
                          </a:solidFill>
                          <a:latin typeface="Calibri"/>
                          <a:cs typeface="Calibri"/>
                        </a:rPr>
                        <a:t> </a:t>
                      </a:r>
                      <a:endParaRPr sz="800">
                        <a:latin typeface="Calibri"/>
                        <a:cs typeface="Calibri"/>
                      </a:endParaRPr>
                    </a:p>
                  </a:txBody>
                  <a:tcPr marL="0" marR="0" marT="12065" marB="0">
                    <a:lnR w="9525">
                      <a:solidFill>
                        <a:srgbClr val="005E6D"/>
                      </a:solidFill>
                      <a:prstDash val="solid"/>
                    </a:lnR>
                    <a:solidFill>
                      <a:srgbClr val="E5EEF0"/>
                    </a:solidFill>
                  </a:tcPr>
                </a:tc>
                <a:tc>
                  <a:txBody>
                    <a:bodyPr/>
                    <a:lstStyle/>
                    <a:p>
                      <a:pPr algn="ctr">
                        <a:lnSpc>
                          <a:spcPct val="100000"/>
                        </a:lnSpc>
                        <a:spcBef>
                          <a:spcPts val="95"/>
                        </a:spcBef>
                      </a:pPr>
                      <a:r>
                        <a:rPr sz="800" b="1" spc="40" dirty="0">
                          <a:solidFill>
                            <a:srgbClr val="231F20"/>
                          </a:solidFill>
                          <a:latin typeface="Calibri"/>
                          <a:cs typeface="Calibri"/>
                        </a:rPr>
                        <a:t>3.4</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46"/>
                  </a:ext>
                </a:extLst>
              </a:tr>
              <a:tr h="162737">
                <a:tc>
                  <a:txBody>
                    <a:bodyPr/>
                    <a:lstStyle/>
                    <a:p>
                      <a:pPr marL="57785">
                        <a:lnSpc>
                          <a:spcPct val="100000"/>
                        </a:lnSpc>
                        <a:spcBef>
                          <a:spcPts val="95"/>
                        </a:spcBef>
                      </a:pPr>
                      <a:r>
                        <a:rPr sz="800" b="1" spc="40" dirty="0">
                          <a:solidFill>
                            <a:srgbClr val="231F20"/>
                          </a:solidFill>
                          <a:latin typeface="Calibri"/>
                          <a:cs typeface="Calibri"/>
                        </a:rPr>
                        <a:t>Virginia</a:t>
                      </a:r>
                      <a:endParaRPr sz="800">
                        <a:latin typeface="Calibri"/>
                        <a:cs typeface="Calibri"/>
                      </a:endParaRPr>
                    </a:p>
                  </a:txBody>
                  <a:tcPr marL="0" marR="0" marT="12065" marB="0">
                    <a:solidFill>
                      <a:srgbClr val="FFFFFF"/>
                    </a:solidFill>
                  </a:tcPr>
                </a:tc>
                <a:tc>
                  <a:txBody>
                    <a:bodyPr/>
                    <a:lstStyle/>
                    <a:p>
                      <a:pPr algn="ctr">
                        <a:lnSpc>
                          <a:spcPct val="100000"/>
                        </a:lnSpc>
                        <a:spcBef>
                          <a:spcPts val="95"/>
                        </a:spcBef>
                      </a:pPr>
                      <a:r>
                        <a:rPr sz="800" b="1" spc="65" dirty="0">
                          <a:solidFill>
                            <a:srgbClr val="231F20"/>
                          </a:solidFill>
                          <a:latin typeface="Calibri"/>
                          <a:cs typeface="Calibri"/>
                        </a:rPr>
                        <a:t>548</a:t>
                      </a:r>
                      <a:r>
                        <a:rPr sz="800" b="1" spc="-85" dirty="0">
                          <a:solidFill>
                            <a:srgbClr val="231F20"/>
                          </a:solidFill>
                          <a:latin typeface="Calibri"/>
                          <a:cs typeface="Calibri"/>
                        </a:rPr>
                        <a:t> </a:t>
                      </a:r>
                      <a:endParaRPr sz="800">
                        <a:latin typeface="Calibri"/>
                        <a:cs typeface="Calibri"/>
                      </a:endParaRPr>
                    </a:p>
                  </a:txBody>
                  <a:tcPr marL="0" marR="0" marT="12065" marB="0">
                    <a:lnR w="9525">
                      <a:solidFill>
                        <a:srgbClr val="005E6D"/>
                      </a:solidFill>
                      <a:prstDash val="solid"/>
                    </a:lnR>
                    <a:solidFill>
                      <a:srgbClr val="FFFFFF"/>
                    </a:solidFill>
                  </a:tcPr>
                </a:tc>
                <a:tc>
                  <a:txBody>
                    <a:bodyPr/>
                    <a:lstStyle/>
                    <a:p>
                      <a:pPr algn="ctr">
                        <a:lnSpc>
                          <a:spcPct val="100000"/>
                        </a:lnSpc>
                        <a:spcBef>
                          <a:spcPts val="95"/>
                        </a:spcBef>
                      </a:pPr>
                      <a:r>
                        <a:rPr sz="800" b="1" spc="40" dirty="0">
                          <a:solidFill>
                            <a:srgbClr val="231F20"/>
                          </a:solidFill>
                          <a:latin typeface="Calibri"/>
                          <a:cs typeface="Calibri"/>
                        </a:rPr>
                        <a:t>6.4</a:t>
                      </a:r>
                      <a:endParaRPr sz="800">
                        <a:latin typeface="Calibri"/>
                        <a:cs typeface="Calibri"/>
                      </a:endParaRPr>
                    </a:p>
                  </a:txBody>
                  <a:tcPr marL="0" marR="0" marT="12065" marB="0">
                    <a:lnL w="9525">
                      <a:solidFill>
                        <a:srgbClr val="005E6D"/>
                      </a:solidFill>
                      <a:prstDash val="solid"/>
                    </a:lnL>
                    <a:solidFill>
                      <a:srgbClr val="FFFFFF"/>
                    </a:solidFill>
                  </a:tcPr>
                </a:tc>
                <a:extLst>
                  <a:ext uri="{0D108BD9-81ED-4DB2-BD59-A6C34878D82A}">
                    <a16:rowId xmlns:a16="http://schemas.microsoft.com/office/drawing/2014/main" val="10047"/>
                  </a:ext>
                </a:extLst>
              </a:tr>
              <a:tr h="162750">
                <a:tc>
                  <a:txBody>
                    <a:bodyPr/>
                    <a:lstStyle/>
                    <a:p>
                      <a:pPr marL="57785">
                        <a:lnSpc>
                          <a:spcPct val="100000"/>
                        </a:lnSpc>
                        <a:spcBef>
                          <a:spcPts val="95"/>
                        </a:spcBef>
                      </a:pPr>
                      <a:r>
                        <a:rPr sz="800" b="1" spc="55" dirty="0">
                          <a:solidFill>
                            <a:srgbClr val="231F20"/>
                          </a:solidFill>
                          <a:latin typeface="Calibri"/>
                          <a:cs typeface="Calibri"/>
                        </a:rPr>
                        <a:t>Washington</a:t>
                      </a:r>
                      <a:endParaRPr sz="800">
                        <a:latin typeface="Calibri"/>
                        <a:cs typeface="Calibri"/>
                      </a:endParaRPr>
                    </a:p>
                  </a:txBody>
                  <a:tcPr marL="0" marR="0" marT="12065" marB="0">
                    <a:solidFill>
                      <a:srgbClr val="E5EEF0"/>
                    </a:solidFill>
                  </a:tcPr>
                </a:tc>
                <a:tc>
                  <a:txBody>
                    <a:bodyPr/>
                    <a:lstStyle/>
                    <a:p>
                      <a:pPr algn="ctr">
                        <a:lnSpc>
                          <a:spcPct val="100000"/>
                        </a:lnSpc>
                        <a:spcBef>
                          <a:spcPts val="95"/>
                        </a:spcBef>
                      </a:pPr>
                      <a:r>
                        <a:rPr sz="800" b="1" spc="65" dirty="0">
                          <a:solidFill>
                            <a:srgbClr val="231F20"/>
                          </a:solidFill>
                          <a:latin typeface="Calibri"/>
                          <a:cs typeface="Calibri"/>
                        </a:rPr>
                        <a:t>482</a:t>
                      </a:r>
                      <a:r>
                        <a:rPr sz="800" b="1" spc="-85" dirty="0">
                          <a:solidFill>
                            <a:srgbClr val="231F20"/>
                          </a:solidFill>
                          <a:latin typeface="Calibri"/>
                          <a:cs typeface="Calibri"/>
                        </a:rPr>
                        <a:t> </a:t>
                      </a:r>
                      <a:endParaRPr sz="800">
                        <a:latin typeface="Calibri"/>
                        <a:cs typeface="Calibri"/>
                      </a:endParaRPr>
                    </a:p>
                  </a:txBody>
                  <a:tcPr marL="0" marR="0" marT="12065" marB="0">
                    <a:lnR w="9525">
                      <a:solidFill>
                        <a:srgbClr val="005E6D"/>
                      </a:solidFill>
                      <a:prstDash val="solid"/>
                    </a:lnR>
                    <a:solidFill>
                      <a:srgbClr val="E5EEF0"/>
                    </a:solidFill>
                  </a:tcPr>
                </a:tc>
                <a:tc>
                  <a:txBody>
                    <a:bodyPr/>
                    <a:lstStyle/>
                    <a:p>
                      <a:pPr algn="ctr">
                        <a:lnSpc>
                          <a:spcPct val="100000"/>
                        </a:lnSpc>
                        <a:spcBef>
                          <a:spcPts val="95"/>
                        </a:spcBef>
                      </a:pPr>
                      <a:r>
                        <a:rPr sz="800" b="1" spc="40" dirty="0">
                          <a:solidFill>
                            <a:srgbClr val="231F20"/>
                          </a:solidFill>
                          <a:latin typeface="Calibri"/>
                          <a:cs typeface="Calibri"/>
                        </a:rPr>
                        <a:t>6.3</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48"/>
                  </a:ext>
                </a:extLst>
              </a:tr>
              <a:tr h="162737">
                <a:tc>
                  <a:txBody>
                    <a:bodyPr/>
                    <a:lstStyle/>
                    <a:p>
                      <a:pPr marL="57785">
                        <a:lnSpc>
                          <a:spcPct val="100000"/>
                        </a:lnSpc>
                        <a:spcBef>
                          <a:spcPts val="95"/>
                        </a:spcBef>
                      </a:pPr>
                      <a:r>
                        <a:rPr sz="800" b="1" spc="45" dirty="0">
                          <a:solidFill>
                            <a:srgbClr val="231F20"/>
                          </a:solidFill>
                          <a:latin typeface="Calibri"/>
                          <a:cs typeface="Calibri"/>
                        </a:rPr>
                        <a:t>West</a:t>
                      </a:r>
                      <a:r>
                        <a:rPr sz="800" b="1" spc="35" dirty="0">
                          <a:solidFill>
                            <a:srgbClr val="231F20"/>
                          </a:solidFill>
                          <a:latin typeface="Calibri"/>
                          <a:cs typeface="Calibri"/>
                        </a:rPr>
                        <a:t> </a:t>
                      </a:r>
                      <a:r>
                        <a:rPr sz="800" b="1" spc="40" dirty="0">
                          <a:solidFill>
                            <a:srgbClr val="231F20"/>
                          </a:solidFill>
                          <a:latin typeface="Calibri"/>
                          <a:cs typeface="Calibri"/>
                        </a:rPr>
                        <a:t>Virginia</a:t>
                      </a:r>
                      <a:endParaRPr sz="800">
                        <a:latin typeface="Calibri"/>
                        <a:cs typeface="Calibri"/>
                      </a:endParaRPr>
                    </a:p>
                  </a:txBody>
                  <a:tcPr marL="0" marR="0" marT="12065" marB="0">
                    <a:solidFill>
                      <a:srgbClr val="FFFFFF"/>
                    </a:solidFill>
                  </a:tcPr>
                </a:tc>
                <a:tc>
                  <a:txBody>
                    <a:bodyPr/>
                    <a:lstStyle/>
                    <a:p>
                      <a:pPr algn="ctr">
                        <a:lnSpc>
                          <a:spcPct val="100000"/>
                        </a:lnSpc>
                        <a:spcBef>
                          <a:spcPts val="95"/>
                        </a:spcBef>
                      </a:pPr>
                      <a:r>
                        <a:rPr sz="800" b="1" spc="65" dirty="0">
                          <a:solidFill>
                            <a:srgbClr val="231F20"/>
                          </a:solidFill>
                          <a:latin typeface="Calibri"/>
                          <a:cs typeface="Calibri"/>
                        </a:rPr>
                        <a:t>200</a:t>
                      </a:r>
                      <a:r>
                        <a:rPr sz="800" b="1" spc="-85" dirty="0">
                          <a:solidFill>
                            <a:srgbClr val="231F20"/>
                          </a:solidFill>
                          <a:latin typeface="Calibri"/>
                          <a:cs typeface="Calibri"/>
                        </a:rPr>
                        <a:t> </a:t>
                      </a:r>
                      <a:endParaRPr sz="800">
                        <a:latin typeface="Calibri"/>
                        <a:cs typeface="Calibri"/>
                      </a:endParaRPr>
                    </a:p>
                  </a:txBody>
                  <a:tcPr marL="0" marR="0" marT="12065" marB="0">
                    <a:lnR w="9525">
                      <a:solidFill>
                        <a:srgbClr val="005E6D"/>
                      </a:solidFill>
                      <a:prstDash val="solid"/>
                    </a:lnR>
                    <a:solidFill>
                      <a:srgbClr val="FFFFFF"/>
                    </a:solidFill>
                  </a:tcPr>
                </a:tc>
                <a:tc>
                  <a:txBody>
                    <a:bodyPr/>
                    <a:lstStyle/>
                    <a:p>
                      <a:pPr algn="ctr">
                        <a:lnSpc>
                          <a:spcPct val="100000"/>
                        </a:lnSpc>
                        <a:spcBef>
                          <a:spcPts val="95"/>
                        </a:spcBef>
                      </a:pPr>
                      <a:r>
                        <a:rPr sz="800" b="1" spc="45" dirty="0">
                          <a:solidFill>
                            <a:srgbClr val="231F20"/>
                          </a:solidFill>
                          <a:latin typeface="Calibri"/>
                          <a:cs typeface="Calibri"/>
                        </a:rPr>
                        <a:t>11.2</a:t>
                      </a:r>
                      <a:endParaRPr sz="800">
                        <a:latin typeface="Calibri"/>
                        <a:cs typeface="Calibri"/>
                      </a:endParaRPr>
                    </a:p>
                  </a:txBody>
                  <a:tcPr marL="0" marR="0" marT="12065" marB="0">
                    <a:lnL w="9525">
                      <a:solidFill>
                        <a:srgbClr val="005E6D"/>
                      </a:solidFill>
                      <a:prstDash val="solid"/>
                    </a:lnL>
                    <a:solidFill>
                      <a:srgbClr val="FFFFFF"/>
                    </a:solidFill>
                  </a:tcPr>
                </a:tc>
                <a:extLst>
                  <a:ext uri="{0D108BD9-81ED-4DB2-BD59-A6C34878D82A}">
                    <a16:rowId xmlns:a16="http://schemas.microsoft.com/office/drawing/2014/main" val="10049"/>
                  </a:ext>
                </a:extLst>
              </a:tr>
              <a:tr h="162737">
                <a:tc>
                  <a:txBody>
                    <a:bodyPr/>
                    <a:lstStyle/>
                    <a:p>
                      <a:pPr marL="57785">
                        <a:lnSpc>
                          <a:spcPct val="100000"/>
                        </a:lnSpc>
                        <a:spcBef>
                          <a:spcPts val="95"/>
                        </a:spcBef>
                      </a:pPr>
                      <a:r>
                        <a:rPr sz="800" b="1" spc="50" dirty="0">
                          <a:solidFill>
                            <a:srgbClr val="231F20"/>
                          </a:solidFill>
                          <a:latin typeface="Calibri"/>
                          <a:cs typeface="Calibri"/>
                        </a:rPr>
                        <a:t>Wisconsin</a:t>
                      </a:r>
                      <a:endParaRPr sz="800">
                        <a:latin typeface="Calibri"/>
                        <a:cs typeface="Calibri"/>
                      </a:endParaRPr>
                    </a:p>
                  </a:txBody>
                  <a:tcPr marL="0" marR="0" marT="12065" marB="0">
                    <a:solidFill>
                      <a:srgbClr val="E5EEF0"/>
                    </a:solidFill>
                  </a:tcPr>
                </a:tc>
                <a:tc>
                  <a:txBody>
                    <a:bodyPr/>
                    <a:lstStyle/>
                    <a:p>
                      <a:pPr marR="2540" algn="ctr">
                        <a:lnSpc>
                          <a:spcPct val="100000"/>
                        </a:lnSpc>
                        <a:spcBef>
                          <a:spcPts val="95"/>
                        </a:spcBef>
                      </a:pPr>
                      <a:r>
                        <a:rPr sz="800" b="1" spc="45" dirty="0">
                          <a:solidFill>
                            <a:srgbClr val="231F20"/>
                          </a:solidFill>
                          <a:latin typeface="Calibri"/>
                          <a:cs typeface="Calibri"/>
                        </a:rPr>
                        <a:t>54</a:t>
                      </a:r>
                      <a:r>
                        <a:rPr sz="800" b="1" spc="-85" dirty="0">
                          <a:solidFill>
                            <a:srgbClr val="231F20"/>
                          </a:solidFill>
                          <a:latin typeface="Calibri"/>
                          <a:cs typeface="Calibri"/>
                        </a:rPr>
                        <a:t> </a:t>
                      </a:r>
                      <a:endParaRPr sz="800">
                        <a:latin typeface="Calibri"/>
                        <a:cs typeface="Calibri"/>
                      </a:endParaRPr>
                    </a:p>
                  </a:txBody>
                  <a:tcPr marL="0" marR="0" marT="12065" marB="0">
                    <a:lnR w="9525">
                      <a:solidFill>
                        <a:srgbClr val="005E6D"/>
                      </a:solidFill>
                      <a:prstDash val="solid"/>
                    </a:lnR>
                    <a:solidFill>
                      <a:srgbClr val="E5EEF0"/>
                    </a:solidFill>
                  </a:tcPr>
                </a:tc>
                <a:tc>
                  <a:txBody>
                    <a:bodyPr/>
                    <a:lstStyle/>
                    <a:p>
                      <a:pPr algn="ctr">
                        <a:lnSpc>
                          <a:spcPct val="100000"/>
                        </a:lnSpc>
                        <a:spcBef>
                          <a:spcPts val="95"/>
                        </a:spcBef>
                      </a:pPr>
                      <a:r>
                        <a:rPr sz="800" b="1" spc="40" dirty="0">
                          <a:solidFill>
                            <a:srgbClr val="231F20"/>
                          </a:solidFill>
                          <a:latin typeface="Calibri"/>
                          <a:cs typeface="Calibri"/>
                        </a:rPr>
                        <a:t>0.9</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50"/>
                  </a:ext>
                </a:extLst>
              </a:tr>
              <a:tr h="162746">
                <a:tc>
                  <a:txBody>
                    <a:bodyPr/>
                    <a:lstStyle/>
                    <a:p>
                      <a:pPr marL="57785">
                        <a:lnSpc>
                          <a:spcPct val="100000"/>
                        </a:lnSpc>
                        <a:spcBef>
                          <a:spcPts val="75"/>
                        </a:spcBef>
                      </a:pPr>
                      <a:r>
                        <a:rPr sz="800" b="1" spc="60" dirty="0">
                          <a:solidFill>
                            <a:srgbClr val="231F20"/>
                          </a:solidFill>
                          <a:latin typeface="Calibri"/>
                          <a:cs typeface="Calibri"/>
                        </a:rPr>
                        <a:t>Wyoming</a:t>
                      </a:r>
                      <a:endParaRPr sz="800">
                        <a:latin typeface="Calibri"/>
                        <a:cs typeface="Calibri"/>
                      </a:endParaRPr>
                    </a:p>
                  </a:txBody>
                  <a:tcPr marL="0" marR="0" marT="9525" marB="0">
                    <a:lnB w="12700">
                      <a:solidFill>
                        <a:srgbClr val="005E6D"/>
                      </a:solidFill>
                      <a:prstDash val="solid"/>
                    </a:lnB>
                    <a:solidFill>
                      <a:srgbClr val="FFFFFF"/>
                    </a:solidFill>
                  </a:tcPr>
                </a:tc>
                <a:tc>
                  <a:txBody>
                    <a:bodyPr/>
                    <a:lstStyle/>
                    <a:p>
                      <a:pPr marR="2540" algn="ctr">
                        <a:lnSpc>
                          <a:spcPct val="100000"/>
                        </a:lnSpc>
                        <a:spcBef>
                          <a:spcPts val="75"/>
                        </a:spcBef>
                      </a:pPr>
                      <a:r>
                        <a:rPr sz="800" b="1" spc="45" dirty="0">
                          <a:solidFill>
                            <a:srgbClr val="231F20"/>
                          </a:solidFill>
                          <a:latin typeface="Calibri"/>
                          <a:cs typeface="Calibri"/>
                        </a:rPr>
                        <a:t>23</a:t>
                      </a:r>
                      <a:r>
                        <a:rPr sz="800" b="1" spc="-85" dirty="0">
                          <a:solidFill>
                            <a:srgbClr val="231F20"/>
                          </a:solidFill>
                          <a:latin typeface="Calibri"/>
                          <a:cs typeface="Calibri"/>
                        </a:rPr>
                        <a:t> </a:t>
                      </a:r>
                      <a:endParaRPr sz="800">
                        <a:latin typeface="Calibri"/>
                        <a:cs typeface="Calibri"/>
                      </a:endParaRPr>
                    </a:p>
                  </a:txBody>
                  <a:tcPr marL="0" marR="0" marT="9525" marB="0">
                    <a:lnR w="9525">
                      <a:solidFill>
                        <a:srgbClr val="005E6D"/>
                      </a:solidFill>
                      <a:prstDash val="solid"/>
                    </a:lnR>
                    <a:lnB w="12700">
                      <a:solidFill>
                        <a:srgbClr val="005E6D"/>
                      </a:solidFill>
                      <a:prstDash val="solid"/>
                    </a:lnB>
                    <a:solidFill>
                      <a:srgbClr val="FFFFFF"/>
                    </a:solidFill>
                  </a:tcPr>
                </a:tc>
                <a:tc>
                  <a:txBody>
                    <a:bodyPr/>
                    <a:lstStyle/>
                    <a:p>
                      <a:pPr algn="ctr">
                        <a:lnSpc>
                          <a:spcPct val="100000"/>
                        </a:lnSpc>
                        <a:spcBef>
                          <a:spcPts val="75"/>
                        </a:spcBef>
                      </a:pPr>
                      <a:r>
                        <a:rPr sz="800" b="1" spc="40" dirty="0">
                          <a:solidFill>
                            <a:srgbClr val="231F20"/>
                          </a:solidFill>
                          <a:latin typeface="Calibri"/>
                          <a:cs typeface="Calibri"/>
                        </a:rPr>
                        <a:t>4.0</a:t>
                      </a:r>
                      <a:endParaRPr sz="800">
                        <a:latin typeface="Calibri"/>
                        <a:cs typeface="Calibri"/>
                      </a:endParaRPr>
                    </a:p>
                  </a:txBody>
                  <a:tcPr marL="0" marR="0" marT="9525" marB="0">
                    <a:lnL w="9525">
                      <a:solidFill>
                        <a:srgbClr val="005E6D"/>
                      </a:solidFill>
                      <a:prstDash val="solid"/>
                    </a:lnL>
                    <a:lnB w="12700">
                      <a:solidFill>
                        <a:srgbClr val="005E6D"/>
                      </a:solidFill>
                      <a:prstDash val="solid"/>
                    </a:lnB>
                    <a:solidFill>
                      <a:srgbClr val="FFFFFF"/>
                    </a:solidFill>
                  </a:tcPr>
                </a:tc>
                <a:extLst>
                  <a:ext uri="{0D108BD9-81ED-4DB2-BD59-A6C34878D82A}">
                    <a16:rowId xmlns:a16="http://schemas.microsoft.com/office/drawing/2014/main" val="10051"/>
                  </a:ext>
                </a:extLst>
              </a:tr>
              <a:tr h="162741">
                <a:tc>
                  <a:txBody>
                    <a:bodyPr/>
                    <a:lstStyle/>
                    <a:p>
                      <a:pPr marL="57785">
                        <a:lnSpc>
                          <a:spcPct val="100000"/>
                        </a:lnSpc>
                        <a:spcBef>
                          <a:spcPts val="155"/>
                        </a:spcBef>
                      </a:pPr>
                      <a:r>
                        <a:rPr sz="800" b="1" spc="-25" dirty="0">
                          <a:solidFill>
                            <a:srgbClr val="231F20"/>
                          </a:solidFill>
                          <a:latin typeface="Lucida Sans"/>
                          <a:cs typeface="Lucida Sans"/>
                        </a:rPr>
                        <a:t>Total</a:t>
                      </a:r>
                      <a:endParaRPr sz="800">
                        <a:latin typeface="Lucida Sans"/>
                        <a:cs typeface="Lucida Sans"/>
                      </a:endParaRPr>
                    </a:p>
                  </a:txBody>
                  <a:tcPr marL="0" marR="0" marT="19685" marB="0">
                    <a:lnT w="12700">
                      <a:solidFill>
                        <a:srgbClr val="005E6D"/>
                      </a:solidFill>
                      <a:prstDash val="solid"/>
                    </a:lnT>
                    <a:solidFill>
                      <a:srgbClr val="E5EEF0"/>
                    </a:solidFill>
                  </a:tcPr>
                </a:tc>
                <a:tc>
                  <a:txBody>
                    <a:bodyPr/>
                    <a:lstStyle/>
                    <a:p>
                      <a:pPr algn="ctr">
                        <a:lnSpc>
                          <a:spcPct val="100000"/>
                        </a:lnSpc>
                        <a:spcBef>
                          <a:spcPts val="155"/>
                        </a:spcBef>
                      </a:pPr>
                      <a:r>
                        <a:rPr sz="800" b="1" dirty="0">
                          <a:solidFill>
                            <a:srgbClr val="231F20"/>
                          </a:solidFill>
                          <a:latin typeface="Lucida Sans"/>
                          <a:cs typeface="Lucida Sans"/>
                        </a:rPr>
                        <a:t>13,859</a:t>
                      </a:r>
                      <a:endParaRPr sz="800">
                        <a:latin typeface="Lucida Sans"/>
                        <a:cs typeface="Lucida Sans"/>
                      </a:endParaRPr>
                    </a:p>
                  </a:txBody>
                  <a:tcPr marL="0" marR="0" marT="19685" marB="0">
                    <a:lnR w="9525">
                      <a:solidFill>
                        <a:srgbClr val="005E6D"/>
                      </a:solidFill>
                      <a:prstDash val="solid"/>
                    </a:lnR>
                    <a:lnT w="12700">
                      <a:solidFill>
                        <a:srgbClr val="005E6D"/>
                      </a:solidFill>
                      <a:prstDash val="solid"/>
                    </a:lnT>
                    <a:solidFill>
                      <a:srgbClr val="E5EEF0"/>
                    </a:solidFill>
                  </a:tcPr>
                </a:tc>
                <a:tc>
                  <a:txBody>
                    <a:bodyPr/>
                    <a:lstStyle/>
                    <a:p>
                      <a:pPr marL="5080" algn="ctr">
                        <a:lnSpc>
                          <a:spcPct val="100000"/>
                        </a:lnSpc>
                        <a:spcBef>
                          <a:spcPts val="155"/>
                        </a:spcBef>
                      </a:pPr>
                      <a:r>
                        <a:rPr sz="800" b="1" spc="-5" dirty="0">
                          <a:latin typeface="Lucida Sans"/>
                          <a:cs typeface="Lucida Sans"/>
                        </a:rPr>
                        <a:t>5.9</a:t>
                      </a:r>
                      <a:endParaRPr sz="800" dirty="0">
                        <a:latin typeface="Lucida Sans"/>
                        <a:cs typeface="Lucida Sans"/>
                      </a:endParaRPr>
                    </a:p>
                  </a:txBody>
                  <a:tcPr marL="0" marR="0" marT="19685" marB="0">
                    <a:lnL w="9525">
                      <a:solidFill>
                        <a:srgbClr val="005E6D"/>
                      </a:solidFill>
                      <a:prstDash val="solid"/>
                    </a:lnL>
                    <a:lnT w="12700">
                      <a:solidFill>
                        <a:srgbClr val="005E6D"/>
                      </a:solidFill>
                      <a:prstDash val="solid"/>
                    </a:lnT>
                    <a:solidFill>
                      <a:srgbClr val="E5EEF0"/>
                    </a:solidFill>
                  </a:tcPr>
                </a:tc>
                <a:extLst>
                  <a:ext uri="{0D108BD9-81ED-4DB2-BD59-A6C34878D82A}">
                    <a16:rowId xmlns:a16="http://schemas.microsoft.com/office/drawing/2014/main" val="10052"/>
                  </a:ext>
                </a:extLst>
              </a:tr>
            </a:tbl>
          </a:graphicData>
        </a:graphic>
      </p:graphicFrame>
      <p:sp>
        <p:nvSpPr>
          <p:cNvPr id="5" name="object 5"/>
          <p:cNvSpPr txBox="1"/>
          <p:nvPr/>
        </p:nvSpPr>
        <p:spPr>
          <a:xfrm>
            <a:off x="443879" y="7594734"/>
            <a:ext cx="1513205" cy="2047875"/>
          </a:xfrm>
          <a:prstGeom prst="rect">
            <a:avLst/>
          </a:prstGeom>
        </p:spPr>
        <p:txBody>
          <a:bodyPr vert="horz" wrap="square" lIns="0" tIns="12700" rIns="0" bIns="0" rtlCol="0">
            <a:spAutoFit/>
          </a:bodyPr>
          <a:lstStyle/>
          <a:p>
            <a:pPr marL="12700" marR="229235">
              <a:lnSpc>
                <a:spcPct val="107100"/>
              </a:lnSpc>
              <a:spcBef>
                <a:spcPts val="100"/>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a:t>
            </a:r>
            <a:r>
              <a:rPr sz="700" spc="-165" dirty="0">
                <a:solidFill>
                  <a:srgbClr val="231F20"/>
                </a:solidFill>
                <a:latin typeface="Century Gothic"/>
                <a:cs typeface="Century Gothic"/>
              </a:rPr>
              <a:t>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105"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a:p>
            <a:pPr marL="12700">
              <a:lnSpc>
                <a:spcPct val="100000"/>
              </a:lnSpc>
              <a:spcBef>
                <a:spcPts val="575"/>
              </a:spcBef>
            </a:pPr>
            <a:r>
              <a:rPr sz="700" spc="-5" dirty="0">
                <a:solidFill>
                  <a:srgbClr val="231F20"/>
                </a:solidFill>
                <a:latin typeface="Century Gothic"/>
                <a:cs typeface="Century Gothic"/>
              </a:rPr>
              <a:t>* </a:t>
            </a:r>
            <a:r>
              <a:rPr sz="700" spc="-15" dirty="0">
                <a:solidFill>
                  <a:srgbClr val="231F20"/>
                </a:solidFill>
                <a:latin typeface="Century Gothic"/>
                <a:cs typeface="Century Gothic"/>
              </a:rPr>
              <a:t>Rates </a:t>
            </a:r>
            <a:r>
              <a:rPr sz="700" spc="-20" dirty="0">
                <a:solidFill>
                  <a:srgbClr val="231F20"/>
                </a:solidFill>
                <a:latin typeface="Century Gothic"/>
                <a:cs typeface="Century Gothic"/>
              </a:rPr>
              <a:t>per </a:t>
            </a:r>
            <a:r>
              <a:rPr sz="700" spc="5" dirty="0">
                <a:solidFill>
                  <a:srgbClr val="231F20"/>
                </a:solidFill>
                <a:latin typeface="Century Gothic"/>
                <a:cs typeface="Century Gothic"/>
              </a:rPr>
              <a:t>100,000</a:t>
            </a:r>
            <a:r>
              <a:rPr sz="700" spc="-125" dirty="0">
                <a:solidFill>
                  <a:srgbClr val="231F20"/>
                </a:solidFill>
                <a:latin typeface="Century Gothic"/>
                <a:cs typeface="Century Gothic"/>
              </a:rPr>
              <a:t> </a:t>
            </a:r>
            <a:r>
              <a:rPr sz="700" spc="-30" dirty="0">
                <a:solidFill>
                  <a:srgbClr val="231F20"/>
                </a:solidFill>
                <a:latin typeface="Century Gothic"/>
                <a:cs typeface="Century Gothic"/>
              </a:rPr>
              <a:t>population.</a:t>
            </a:r>
            <a:endParaRPr sz="700">
              <a:latin typeface="Century Gothic"/>
              <a:cs typeface="Century Gothic"/>
            </a:endParaRPr>
          </a:p>
          <a:p>
            <a:pPr marL="12700" marR="225425">
              <a:lnSpc>
                <a:spcPct val="107100"/>
              </a:lnSpc>
              <a:spcBef>
                <a:spcPts val="420"/>
              </a:spcBef>
            </a:pPr>
            <a:r>
              <a:rPr sz="700" spc="-15" dirty="0">
                <a:solidFill>
                  <a:srgbClr val="231F20"/>
                </a:solidFill>
                <a:latin typeface="Century Gothic"/>
                <a:cs typeface="Century Gothic"/>
              </a:rPr>
              <a:t>†For </a:t>
            </a:r>
            <a:r>
              <a:rPr sz="700" spc="-45" dirty="0">
                <a:solidFill>
                  <a:srgbClr val="231F20"/>
                </a:solidFill>
                <a:latin typeface="Century Gothic"/>
                <a:cs typeface="Century Gothic"/>
              </a:rPr>
              <a:t>case </a:t>
            </a:r>
            <a:r>
              <a:rPr sz="700" spc="-20" dirty="0">
                <a:solidFill>
                  <a:srgbClr val="231F20"/>
                </a:solidFill>
                <a:latin typeface="Century Gothic"/>
                <a:cs typeface="Century Gothic"/>
              </a:rPr>
              <a:t>definition, </a:t>
            </a:r>
            <a:r>
              <a:rPr sz="700" spc="-30" dirty="0">
                <a:solidFill>
                  <a:srgbClr val="231F20"/>
                </a:solidFill>
                <a:latin typeface="Century Gothic"/>
                <a:cs typeface="Century Gothic"/>
              </a:rPr>
              <a:t>see  </a:t>
            </a:r>
            <a:r>
              <a:rPr sz="700" u="sng" spc="-45" dirty="0">
                <a:solidFill>
                  <a:srgbClr val="205E9E"/>
                </a:solidFill>
                <a:uFill>
                  <a:solidFill>
                    <a:srgbClr val="205E9E"/>
                  </a:solidFill>
                </a:uFill>
                <a:latin typeface="Century Gothic"/>
                <a:cs typeface="Century Gothic"/>
                <a:hlinkClick r:id="rId4"/>
              </a:rPr>
              <a:t>https://ndc.services.cdc.gov/ </a:t>
            </a:r>
            <a:r>
              <a:rPr sz="700" spc="-45" dirty="0">
                <a:solidFill>
                  <a:srgbClr val="205E9E"/>
                </a:solidFill>
                <a:latin typeface="Century Gothic"/>
                <a:cs typeface="Century Gothic"/>
              </a:rPr>
              <a:t> </a:t>
            </a:r>
            <a:r>
              <a:rPr sz="700" u="sng" spc="-25" dirty="0">
                <a:solidFill>
                  <a:srgbClr val="205E9E"/>
                </a:solidFill>
                <a:uFill>
                  <a:solidFill>
                    <a:srgbClr val="205E9E"/>
                  </a:solidFill>
                </a:uFill>
                <a:latin typeface="Century Gothic"/>
                <a:cs typeface="Century Gothic"/>
                <a:hlinkClick r:id="rId4"/>
              </a:rPr>
              <a:t>c</a:t>
            </a:r>
            <a:r>
              <a:rPr sz="700" u="sng" spc="-30" dirty="0">
                <a:solidFill>
                  <a:srgbClr val="205E9E"/>
                </a:solidFill>
                <a:uFill>
                  <a:solidFill>
                    <a:srgbClr val="205E9E"/>
                  </a:solidFill>
                </a:uFill>
                <a:latin typeface="Century Gothic"/>
                <a:cs typeface="Century Gothic"/>
                <a:hlinkClick r:id="rId4"/>
              </a:rPr>
              <a:t>o</a:t>
            </a:r>
            <a:r>
              <a:rPr sz="700" u="sng" spc="-35" dirty="0">
                <a:solidFill>
                  <a:srgbClr val="205E9E"/>
                </a:solidFill>
                <a:uFill>
                  <a:solidFill>
                    <a:srgbClr val="205E9E"/>
                  </a:solidFill>
                </a:uFill>
                <a:latin typeface="Century Gothic"/>
                <a:cs typeface="Century Gothic"/>
                <a:hlinkClick r:id="rId4"/>
              </a:rPr>
              <a:t>n</a:t>
            </a:r>
            <a:r>
              <a:rPr sz="700" u="sng" spc="-30" dirty="0">
                <a:solidFill>
                  <a:srgbClr val="205E9E"/>
                </a:solidFill>
                <a:uFill>
                  <a:solidFill>
                    <a:srgbClr val="205E9E"/>
                  </a:solidFill>
                </a:uFill>
                <a:latin typeface="Century Gothic"/>
                <a:cs typeface="Century Gothic"/>
                <a:hlinkClick r:id="rId4"/>
              </a:rPr>
              <a:t>d</a:t>
            </a:r>
            <a:r>
              <a:rPr sz="700" u="sng" spc="-40" dirty="0">
                <a:solidFill>
                  <a:srgbClr val="205E9E"/>
                </a:solidFill>
                <a:uFill>
                  <a:solidFill>
                    <a:srgbClr val="205E9E"/>
                  </a:solidFill>
                </a:uFill>
                <a:latin typeface="Century Gothic"/>
                <a:cs typeface="Century Gothic"/>
                <a:hlinkClick r:id="rId4"/>
              </a:rPr>
              <a:t>iti</a:t>
            </a:r>
            <a:r>
              <a:rPr sz="700" u="sng" spc="-20" dirty="0">
                <a:solidFill>
                  <a:srgbClr val="205E9E"/>
                </a:solidFill>
                <a:uFill>
                  <a:solidFill>
                    <a:srgbClr val="205E9E"/>
                  </a:solidFill>
                </a:uFill>
                <a:latin typeface="Century Gothic"/>
                <a:cs typeface="Century Gothic"/>
                <a:hlinkClick r:id="rId4"/>
              </a:rPr>
              <a:t>o</a:t>
            </a:r>
            <a:r>
              <a:rPr sz="700" u="sng" spc="-35" dirty="0">
                <a:solidFill>
                  <a:srgbClr val="205E9E"/>
                </a:solidFill>
                <a:uFill>
                  <a:solidFill>
                    <a:srgbClr val="205E9E"/>
                  </a:solidFill>
                </a:uFill>
                <a:latin typeface="Century Gothic"/>
                <a:cs typeface="Century Gothic"/>
                <a:hlinkClick r:id="rId4"/>
              </a:rPr>
              <a:t>n</a:t>
            </a:r>
            <a:r>
              <a:rPr sz="700" u="sng" spc="-25" dirty="0">
                <a:solidFill>
                  <a:srgbClr val="205E9E"/>
                </a:solidFill>
                <a:uFill>
                  <a:solidFill>
                    <a:srgbClr val="205E9E"/>
                  </a:solidFill>
                </a:uFill>
                <a:latin typeface="Century Gothic"/>
                <a:cs typeface="Century Gothic"/>
                <a:hlinkClick r:id="rId4"/>
              </a:rPr>
              <a:t>s/</a:t>
            </a:r>
            <a:r>
              <a:rPr sz="700" u="sng" spc="-35" dirty="0">
                <a:solidFill>
                  <a:srgbClr val="205E9E"/>
                </a:solidFill>
                <a:uFill>
                  <a:solidFill>
                    <a:srgbClr val="205E9E"/>
                  </a:solidFill>
                </a:uFill>
                <a:latin typeface="Century Gothic"/>
                <a:cs typeface="Century Gothic"/>
                <a:hlinkClick r:id="rId4"/>
              </a:rPr>
              <a:t>h</a:t>
            </a:r>
            <a:r>
              <a:rPr sz="700" u="sng" spc="-30" dirty="0">
                <a:solidFill>
                  <a:srgbClr val="205E9E"/>
                </a:solidFill>
                <a:uFill>
                  <a:solidFill>
                    <a:srgbClr val="205E9E"/>
                  </a:solidFill>
                </a:uFill>
                <a:latin typeface="Century Gothic"/>
                <a:cs typeface="Century Gothic"/>
                <a:hlinkClick r:id="rId4"/>
              </a:rPr>
              <a:t>e</a:t>
            </a:r>
            <a:r>
              <a:rPr sz="700" u="sng" spc="-25" dirty="0">
                <a:solidFill>
                  <a:srgbClr val="205E9E"/>
                </a:solidFill>
                <a:uFill>
                  <a:solidFill>
                    <a:srgbClr val="205E9E"/>
                  </a:solidFill>
                </a:uFill>
                <a:latin typeface="Century Gothic"/>
                <a:cs typeface="Century Gothic"/>
                <a:hlinkClick r:id="rId4"/>
              </a:rPr>
              <a:t>p</a:t>
            </a:r>
            <a:r>
              <a:rPr sz="700" u="sng" spc="-15" dirty="0">
                <a:solidFill>
                  <a:srgbClr val="205E9E"/>
                </a:solidFill>
                <a:uFill>
                  <a:solidFill>
                    <a:srgbClr val="205E9E"/>
                  </a:solidFill>
                </a:uFill>
                <a:latin typeface="Century Gothic"/>
                <a:cs typeface="Century Gothic"/>
                <a:hlinkClick r:id="rId4"/>
              </a:rPr>
              <a:t>a</a:t>
            </a:r>
            <a:r>
              <a:rPr sz="700" u="sng" spc="-25" dirty="0">
                <a:solidFill>
                  <a:srgbClr val="205E9E"/>
                </a:solidFill>
                <a:uFill>
                  <a:solidFill>
                    <a:srgbClr val="205E9E"/>
                  </a:solidFill>
                </a:uFill>
                <a:latin typeface="Century Gothic"/>
                <a:cs typeface="Century Gothic"/>
                <a:hlinkClick r:id="rId4"/>
              </a:rPr>
              <a:t>tit</a:t>
            </a:r>
            <a:r>
              <a:rPr sz="700" u="sng" spc="-40" dirty="0">
                <a:solidFill>
                  <a:srgbClr val="205E9E"/>
                </a:solidFill>
                <a:uFill>
                  <a:solidFill>
                    <a:srgbClr val="205E9E"/>
                  </a:solidFill>
                </a:uFill>
                <a:latin typeface="Century Gothic"/>
                <a:cs typeface="Century Gothic"/>
                <a:hlinkClick r:id="rId4"/>
              </a:rPr>
              <a:t>i</a:t>
            </a:r>
            <a:r>
              <a:rPr sz="700" u="sng" spc="-10" dirty="0">
                <a:solidFill>
                  <a:srgbClr val="205E9E"/>
                </a:solidFill>
                <a:uFill>
                  <a:solidFill>
                    <a:srgbClr val="205E9E"/>
                  </a:solidFill>
                </a:uFill>
                <a:latin typeface="Century Gothic"/>
                <a:cs typeface="Century Gothic"/>
                <a:hlinkClick r:id="rId4"/>
              </a:rPr>
              <a:t>s</a:t>
            </a:r>
            <a:r>
              <a:rPr sz="700" u="sng" spc="-35" dirty="0">
                <a:solidFill>
                  <a:srgbClr val="205E9E"/>
                </a:solidFill>
                <a:uFill>
                  <a:solidFill>
                    <a:srgbClr val="205E9E"/>
                  </a:solidFill>
                </a:uFill>
                <a:latin typeface="Century Gothic"/>
                <a:cs typeface="Century Gothic"/>
                <a:hlinkClick r:id="rId4"/>
              </a:rPr>
              <a:t>-</a:t>
            </a:r>
            <a:r>
              <a:rPr sz="700" u="sng" spc="-15" dirty="0">
                <a:solidFill>
                  <a:srgbClr val="205E9E"/>
                </a:solidFill>
                <a:uFill>
                  <a:solidFill>
                    <a:srgbClr val="205E9E"/>
                  </a:solidFill>
                </a:uFill>
                <a:latin typeface="Century Gothic"/>
                <a:cs typeface="Century Gothic"/>
                <a:hlinkClick r:id="rId4"/>
              </a:rPr>
              <a:t>b</a:t>
            </a:r>
            <a:r>
              <a:rPr sz="700" u="sng" spc="-35" dirty="0">
                <a:solidFill>
                  <a:srgbClr val="205E9E"/>
                </a:solidFill>
                <a:uFill>
                  <a:solidFill>
                    <a:srgbClr val="205E9E"/>
                  </a:solidFill>
                </a:uFill>
                <a:latin typeface="Century Gothic"/>
                <a:cs typeface="Century Gothic"/>
                <a:hlinkClick r:id="rId4"/>
              </a:rPr>
              <a:t>-</a:t>
            </a:r>
            <a:r>
              <a:rPr sz="700" u="sng" spc="-15" dirty="0">
                <a:solidFill>
                  <a:srgbClr val="205E9E"/>
                </a:solidFill>
                <a:uFill>
                  <a:solidFill>
                    <a:srgbClr val="205E9E"/>
                  </a:solidFill>
                </a:uFill>
                <a:latin typeface="Century Gothic"/>
                <a:cs typeface="Century Gothic"/>
                <a:hlinkClick r:id="rId4"/>
              </a:rPr>
              <a:t>c</a:t>
            </a:r>
            <a:r>
              <a:rPr sz="700" u="sng" spc="-25" dirty="0">
                <a:solidFill>
                  <a:srgbClr val="205E9E"/>
                </a:solidFill>
                <a:uFill>
                  <a:solidFill>
                    <a:srgbClr val="205E9E"/>
                  </a:solidFill>
                </a:uFill>
                <a:latin typeface="Century Gothic"/>
                <a:cs typeface="Century Gothic"/>
                <a:hlinkClick r:id="rId4"/>
              </a:rPr>
              <a:t>h</a:t>
            </a:r>
            <a:r>
              <a:rPr sz="700" u="sng" spc="-35" dirty="0">
                <a:solidFill>
                  <a:srgbClr val="205E9E"/>
                </a:solidFill>
                <a:uFill>
                  <a:solidFill>
                    <a:srgbClr val="205E9E"/>
                  </a:solidFill>
                </a:uFill>
                <a:latin typeface="Century Gothic"/>
                <a:cs typeface="Century Gothic"/>
                <a:hlinkClick r:id="rId4"/>
              </a:rPr>
              <a:t>r</a:t>
            </a:r>
            <a:r>
              <a:rPr sz="700" u="sng" spc="-20" dirty="0">
                <a:solidFill>
                  <a:srgbClr val="205E9E"/>
                </a:solidFill>
                <a:uFill>
                  <a:solidFill>
                    <a:srgbClr val="205E9E"/>
                  </a:solidFill>
                </a:uFill>
                <a:latin typeface="Century Gothic"/>
                <a:cs typeface="Century Gothic"/>
                <a:hlinkClick r:id="rId4"/>
              </a:rPr>
              <a:t>o</a:t>
            </a:r>
            <a:r>
              <a:rPr sz="700" u="sng" spc="-25" dirty="0">
                <a:solidFill>
                  <a:srgbClr val="205E9E"/>
                </a:solidFill>
                <a:uFill>
                  <a:solidFill>
                    <a:srgbClr val="205E9E"/>
                  </a:solidFill>
                </a:uFill>
                <a:latin typeface="Century Gothic"/>
                <a:cs typeface="Century Gothic"/>
                <a:hlinkClick r:id="rId4"/>
              </a:rPr>
              <a:t>n</a:t>
            </a:r>
            <a:r>
              <a:rPr sz="700" u="sng" spc="-40" dirty="0">
                <a:solidFill>
                  <a:srgbClr val="205E9E"/>
                </a:solidFill>
                <a:uFill>
                  <a:solidFill>
                    <a:srgbClr val="205E9E"/>
                  </a:solidFill>
                </a:uFill>
                <a:latin typeface="Century Gothic"/>
                <a:cs typeface="Century Gothic"/>
                <a:hlinkClick r:id="rId4"/>
              </a:rPr>
              <a:t>i</a:t>
            </a:r>
            <a:r>
              <a:rPr sz="700" u="sng" spc="-25" dirty="0">
                <a:solidFill>
                  <a:srgbClr val="205E9E"/>
                </a:solidFill>
                <a:uFill>
                  <a:solidFill>
                    <a:srgbClr val="205E9E"/>
                  </a:solidFill>
                </a:uFill>
                <a:latin typeface="Century Gothic"/>
                <a:cs typeface="Century Gothic"/>
                <a:hlinkClick r:id="rId4"/>
              </a:rPr>
              <a:t>c/</a:t>
            </a:r>
            <a:r>
              <a:rPr sz="700" spc="-5" dirty="0">
                <a:solidFill>
                  <a:srgbClr val="231F20"/>
                </a:solidFill>
                <a:latin typeface="Century Gothic"/>
                <a:cs typeface="Century Gothic"/>
              </a:rPr>
              <a:t>.</a:t>
            </a:r>
            <a:endParaRPr sz="700">
              <a:latin typeface="Century Gothic"/>
              <a:cs typeface="Century Gothic"/>
            </a:endParaRPr>
          </a:p>
          <a:p>
            <a:pPr marL="12700" marR="6985" algn="just">
              <a:lnSpc>
                <a:spcPct val="107100"/>
              </a:lnSpc>
              <a:spcBef>
                <a:spcPts val="505"/>
              </a:spcBef>
            </a:pPr>
            <a:r>
              <a:rPr sz="700" spc="-30" dirty="0">
                <a:solidFill>
                  <a:srgbClr val="231F20"/>
                </a:solidFill>
                <a:latin typeface="Century Gothic"/>
                <a:cs typeface="Century Gothic"/>
              </a:rPr>
              <a:t>—: </a:t>
            </a:r>
            <a:r>
              <a:rPr sz="700" spc="-20" dirty="0">
                <a:solidFill>
                  <a:srgbClr val="231F20"/>
                </a:solidFill>
                <a:latin typeface="Century Gothic"/>
                <a:cs typeface="Century Gothic"/>
              </a:rPr>
              <a:t>No </a:t>
            </a:r>
            <a:r>
              <a:rPr sz="700" spc="-25" dirty="0">
                <a:solidFill>
                  <a:srgbClr val="231F20"/>
                </a:solidFill>
                <a:latin typeface="Century Gothic"/>
                <a:cs typeface="Century Gothic"/>
              </a:rPr>
              <a:t>reported </a:t>
            </a:r>
            <a:r>
              <a:rPr sz="700" spc="-30" dirty="0">
                <a:solidFill>
                  <a:srgbClr val="231F20"/>
                </a:solidFill>
                <a:latin typeface="Century Gothic"/>
                <a:cs typeface="Century Gothic"/>
              </a:rPr>
              <a:t>cases. </a:t>
            </a:r>
            <a:r>
              <a:rPr sz="700" spc="-5" dirty="0">
                <a:solidFill>
                  <a:srgbClr val="231F20"/>
                </a:solidFill>
                <a:latin typeface="Century Gothic"/>
                <a:cs typeface="Century Gothic"/>
              </a:rPr>
              <a:t>The </a:t>
            </a:r>
            <a:r>
              <a:rPr sz="700" spc="-20" dirty="0">
                <a:solidFill>
                  <a:srgbClr val="231F20"/>
                </a:solidFill>
                <a:latin typeface="Century Gothic"/>
                <a:cs typeface="Century Gothic"/>
              </a:rPr>
              <a:t>reporting  </a:t>
            </a:r>
            <a:r>
              <a:rPr sz="700" spc="-10" dirty="0">
                <a:solidFill>
                  <a:srgbClr val="231F20"/>
                </a:solidFill>
                <a:latin typeface="Century Gothic"/>
                <a:cs typeface="Century Gothic"/>
              </a:rPr>
              <a:t>jurisdiction </a:t>
            </a:r>
            <a:r>
              <a:rPr sz="700" spc="-30" dirty="0">
                <a:solidFill>
                  <a:srgbClr val="231F20"/>
                </a:solidFill>
                <a:latin typeface="Century Gothic"/>
                <a:cs typeface="Century Gothic"/>
              </a:rPr>
              <a:t>did </a:t>
            </a:r>
            <a:r>
              <a:rPr sz="700" spc="-20" dirty="0">
                <a:solidFill>
                  <a:srgbClr val="231F20"/>
                </a:solidFill>
                <a:latin typeface="Century Gothic"/>
                <a:cs typeface="Century Gothic"/>
              </a:rPr>
              <a:t>not </a:t>
            </a:r>
            <a:r>
              <a:rPr sz="700" spc="-5" dirty="0">
                <a:solidFill>
                  <a:srgbClr val="231F20"/>
                </a:solidFill>
                <a:latin typeface="Century Gothic"/>
                <a:cs typeface="Century Gothic"/>
              </a:rPr>
              <a:t>submit </a:t>
            </a:r>
            <a:r>
              <a:rPr sz="700" spc="-40" dirty="0">
                <a:solidFill>
                  <a:srgbClr val="231F20"/>
                </a:solidFill>
                <a:latin typeface="Century Gothic"/>
                <a:cs typeface="Century Gothic"/>
              </a:rPr>
              <a:t>any </a:t>
            </a:r>
            <a:r>
              <a:rPr sz="700" spc="-30" dirty="0">
                <a:solidFill>
                  <a:srgbClr val="231F20"/>
                </a:solidFill>
                <a:latin typeface="Century Gothic"/>
                <a:cs typeface="Century Gothic"/>
              </a:rPr>
              <a:t>cases  </a:t>
            </a:r>
            <a:r>
              <a:rPr sz="700" spc="-15" dirty="0">
                <a:solidFill>
                  <a:srgbClr val="231F20"/>
                </a:solidFill>
                <a:latin typeface="Century Gothic"/>
                <a:cs typeface="Century Gothic"/>
              </a:rPr>
              <a:t>to</a:t>
            </a:r>
            <a:r>
              <a:rPr sz="700" spc="-35" dirty="0">
                <a:solidFill>
                  <a:srgbClr val="231F20"/>
                </a:solidFill>
                <a:latin typeface="Century Gothic"/>
                <a:cs typeface="Century Gothic"/>
              </a:rPr>
              <a:t> </a:t>
            </a:r>
            <a:r>
              <a:rPr sz="700" spc="-75" dirty="0">
                <a:solidFill>
                  <a:srgbClr val="231F20"/>
                </a:solidFill>
                <a:latin typeface="Century Gothic"/>
                <a:cs typeface="Century Gothic"/>
              </a:rPr>
              <a:t>CDC.</a:t>
            </a:r>
            <a:endParaRPr sz="700">
              <a:latin typeface="Century Gothic"/>
              <a:cs typeface="Century Gothic"/>
            </a:endParaRPr>
          </a:p>
          <a:p>
            <a:pPr marL="12700" marR="5080" indent="-635">
              <a:lnSpc>
                <a:spcPct val="107100"/>
              </a:lnSpc>
              <a:spcBef>
                <a:spcPts val="490"/>
              </a:spcBef>
            </a:pPr>
            <a:r>
              <a:rPr sz="700" spc="-15" dirty="0">
                <a:solidFill>
                  <a:srgbClr val="231F20"/>
                </a:solidFill>
                <a:latin typeface="Century Gothic"/>
                <a:cs typeface="Century Gothic"/>
              </a:rPr>
              <a:t>N: </a:t>
            </a:r>
            <a:r>
              <a:rPr sz="700" spc="-20" dirty="0">
                <a:solidFill>
                  <a:srgbClr val="231F20"/>
                </a:solidFill>
                <a:latin typeface="Century Gothic"/>
                <a:cs typeface="Century Gothic"/>
              </a:rPr>
              <a:t>Not </a:t>
            </a:r>
            <a:r>
              <a:rPr sz="700" spc="-30" dirty="0">
                <a:solidFill>
                  <a:srgbClr val="231F20"/>
                </a:solidFill>
                <a:latin typeface="Century Gothic"/>
                <a:cs typeface="Century Gothic"/>
              </a:rPr>
              <a:t>reportable. </a:t>
            </a:r>
            <a:r>
              <a:rPr sz="700" spc="-10" dirty="0">
                <a:solidFill>
                  <a:srgbClr val="231F20"/>
                </a:solidFill>
                <a:latin typeface="Century Gothic"/>
                <a:cs typeface="Century Gothic"/>
              </a:rPr>
              <a:t>The </a:t>
            </a:r>
            <a:r>
              <a:rPr sz="700" spc="-25" dirty="0">
                <a:solidFill>
                  <a:srgbClr val="231F20"/>
                </a:solidFill>
                <a:latin typeface="Century Gothic"/>
                <a:cs typeface="Century Gothic"/>
              </a:rPr>
              <a:t>disease </a:t>
            </a:r>
            <a:r>
              <a:rPr sz="700" dirty="0">
                <a:solidFill>
                  <a:srgbClr val="231F20"/>
                </a:solidFill>
                <a:latin typeface="Century Gothic"/>
                <a:cs typeface="Century Gothic"/>
              </a:rPr>
              <a:t>or  </a:t>
            </a:r>
            <a:r>
              <a:rPr sz="700" spc="-30" dirty="0">
                <a:solidFill>
                  <a:srgbClr val="231F20"/>
                </a:solidFill>
                <a:latin typeface="Century Gothic"/>
                <a:cs typeface="Century Gothic"/>
              </a:rPr>
              <a:t>condition </a:t>
            </a:r>
            <a:r>
              <a:rPr sz="700" spc="-20" dirty="0">
                <a:solidFill>
                  <a:srgbClr val="231F20"/>
                </a:solidFill>
                <a:latin typeface="Century Gothic"/>
                <a:cs typeface="Century Gothic"/>
              </a:rPr>
              <a:t>was </a:t>
            </a:r>
            <a:r>
              <a:rPr sz="700" spc="-25" dirty="0">
                <a:solidFill>
                  <a:srgbClr val="231F20"/>
                </a:solidFill>
                <a:latin typeface="Century Gothic"/>
                <a:cs typeface="Century Gothic"/>
              </a:rPr>
              <a:t>not reportable by </a:t>
            </a:r>
            <a:r>
              <a:rPr sz="700" spc="-40" dirty="0">
                <a:solidFill>
                  <a:srgbClr val="231F20"/>
                </a:solidFill>
                <a:latin typeface="Century Gothic"/>
                <a:cs typeface="Century Gothic"/>
              </a:rPr>
              <a:t>law,  </a:t>
            </a:r>
            <a:r>
              <a:rPr sz="700" spc="-20" dirty="0">
                <a:solidFill>
                  <a:srgbClr val="231F20"/>
                </a:solidFill>
                <a:latin typeface="Century Gothic"/>
                <a:cs typeface="Century Gothic"/>
              </a:rPr>
              <a:t>statute, </a:t>
            </a:r>
            <a:r>
              <a:rPr sz="700" dirty="0">
                <a:solidFill>
                  <a:srgbClr val="231F20"/>
                </a:solidFill>
                <a:latin typeface="Century Gothic"/>
                <a:cs typeface="Century Gothic"/>
              </a:rPr>
              <a:t>or </a:t>
            </a:r>
            <a:r>
              <a:rPr sz="700" spc="-30" dirty="0">
                <a:solidFill>
                  <a:srgbClr val="231F20"/>
                </a:solidFill>
                <a:latin typeface="Century Gothic"/>
                <a:cs typeface="Century Gothic"/>
              </a:rPr>
              <a:t>regulation </a:t>
            </a:r>
            <a:r>
              <a:rPr sz="700" spc="-10" dirty="0">
                <a:solidFill>
                  <a:srgbClr val="231F20"/>
                </a:solidFill>
                <a:latin typeface="Century Gothic"/>
                <a:cs typeface="Century Gothic"/>
              </a:rPr>
              <a:t>in </a:t>
            </a:r>
            <a:r>
              <a:rPr sz="700" spc="-25" dirty="0">
                <a:solidFill>
                  <a:srgbClr val="231F20"/>
                </a:solidFill>
                <a:latin typeface="Century Gothic"/>
                <a:cs typeface="Century Gothic"/>
              </a:rPr>
              <a:t>the </a:t>
            </a:r>
            <a:r>
              <a:rPr sz="700" spc="-20" dirty="0">
                <a:solidFill>
                  <a:srgbClr val="231F20"/>
                </a:solidFill>
                <a:latin typeface="Century Gothic"/>
                <a:cs typeface="Century Gothic"/>
              </a:rPr>
              <a:t>reporting  </a:t>
            </a:r>
            <a:r>
              <a:rPr sz="700" spc="-10" dirty="0">
                <a:solidFill>
                  <a:srgbClr val="231F20"/>
                </a:solidFill>
                <a:latin typeface="Century Gothic"/>
                <a:cs typeface="Century Gothic"/>
              </a:rPr>
              <a:t>jurisdiction.</a:t>
            </a:r>
            <a:endParaRPr sz="700">
              <a:latin typeface="Century Gothic"/>
              <a:cs typeface="Century Gothic"/>
            </a:endParaRPr>
          </a:p>
          <a:p>
            <a:pPr marL="12700" marR="319405">
              <a:lnSpc>
                <a:spcPct val="105700"/>
              </a:lnSpc>
              <a:spcBef>
                <a:spcPts val="520"/>
              </a:spcBef>
            </a:pPr>
            <a:r>
              <a:rPr sz="700" spc="-10" dirty="0">
                <a:solidFill>
                  <a:srgbClr val="231F20"/>
                </a:solidFill>
                <a:latin typeface="Century Gothic"/>
                <a:cs typeface="Century Gothic"/>
              </a:rPr>
              <a:t>U: </a:t>
            </a:r>
            <a:r>
              <a:rPr sz="700" spc="-40" dirty="0">
                <a:solidFill>
                  <a:srgbClr val="231F20"/>
                </a:solidFill>
                <a:latin typeface="Century Gothic"/>
                <a:cs typeface="Century Gothic"/>
              </a:rPr>
              <a:t>Unavailable. </a:t>
            </a:r>
            <a:r>
              <a:rPr sz="700" spc="-10" dirty="0">
                <a:solidFill>
                  <a:srgbClr val="231F20"/>
                </a:solidFill>
                <a:latin typeface="Century Gothic"/>
                <a:cs typeface="Century Gothic"/>
              </a:rPr>
              <a:t>The </a:t>
            </a:r>
            <a:r>
              <a:rPr sz="700" spc="-40" dirty="0">
                <a:solidFill>
                  <a:srgbClr val="231F20"/>
                </a:solidFill>
                <a:latin typeface="Century Gothic"/>
                <a:cs typeface="Century Gothic"/>
              </a:rPr>
              <a:t>datawere  </a:t>
            </a:r>
            <a:r>
              <a:rPr sz="700" spc="-50" dirty="0">
                <a:solidFill>
                  <a:srgbClr val="231F20"/>
                </a:solidFill>
                <a:latin typeface="Century Gothic"/>
                <a:cs typeface="Century Gothic"/>
              </a:rPr>
              <a:t>unavailable.</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5663792" y="264210"/>
            <a:ext cx="1577975" cy="340360"/>
          </a:xfrm>
          <a:prstGeom prst="rect">
            <a:avLst/>
          </a:prstGeom>
        </p:spPr>
        <p:txBody>
          <a:bodyPr vert="horz" wrap="square" lIns="0" tIns="13335" rIns="0" bIns="0" rtlCol="0">
            <a:spAutoFit/>
          </a:bodyPr>
          <a:lstStyle/>
          <a:p>
            <a:pPr marL="127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127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2847" y="915567"/>
            <a:ext cx="1357630" cy="2972435"/>
          </a:xfrm>
          <a:prstGeom prst="rect">
            <a:avLst/>
          </a:prstGeom>
        </p:spPr>
        <p:txBody>
          <a:bodyPr vert="horz" wrap="square" lIns="0" tIns="1270" rIns="0" bIns="0" rtlCol="0">
            <a:spAutoFit/>
          </a:bodyPr>
          <a:lstStyle/>
          <a:p>
            <a:pPr marL="12700" marR="30480">
              <a:lnSpc>
                <a:spcPct val="105600"/>
              </a:lnSpc>
              <a:spcBef>
                <a:spcPts val="10"/>
              </a:spcBef>
            </a:pPr>
            <a:r>
              <a:rPr sz="1400" b="1" spc="-60" dirty="0">
                <a:solidFill>
                  <a:srgbClr val="005E6D"/>
                </a:solidFill>
                <a:latin typeface="Lucida Sans"/>
                <a:cs typeface="Lucida Sans"/>
              </a:rPr>
              <a:t>Table </a:t>
            </a:r>
            <a:r>
              <a:rPr sz="1400" b="1" spc="20" dirty="0">
                <a:solidFill>
                  <a:srgbClr val="005E6D"/>
                </a:solidFill>
                <a:latin typeface="Lucida Sans"/>
                <a:cs typeface="Lucida Sans"/>
              </a:rPr>
              <a:t>2.6.  </a:t>
            </a:r>
            <a:r>
              <a:rPr sz="1400" b="1" spc="-35" dirty="0">
                <a:solidFill>
                  <a:srgbClr val="8C2689"/>
                </a:solidFill>
                <a:latin typeface="Lucida Sans"/>
                <a:cs typeface="Lucida Sans"/>
              </a:rPr>
              <a:t>Number </a:t>
            </a:r>
            <a:r>
              <a:rPr sz="1400" b="1" spc="-20" dirty="0">
                <a:solidFill>
                  <a:srgbClr val="8C2689"/>
                </a:solidFill>
                <a:latin typeface="Lucida Sans"/>
                <a:cs typeface="Lucida Sans"/>
              </a:rPr>
              <a:t>and  </a:t>
            </a:r>
            <a:r>
              <a:rPr sz="1400" b="1" spc="-25" dirty="0">
                <a:solidFill>
                  <a:srgbClr val="8C2689"/>
                </a:solidFill>
                <a:latin typeface="Lucida Sans"/>
                <a:cs typeface="Lucida Sans"/>
              </a:rPr>
              <a:t>rates* </a:t>
            </a:r>
            <a:r>
              <a:rPr sz="1400" b="1" spc="-15" dirty="0">
                <a:solidFill>
                  <a:srgbClr val="8C2689"/>
                </a:solidFill>
                <a:latin typeface="Lucida Sans"/>
                <a:cs typeface="Lucida Sans"/>
              </a:rPr>
              <a:t>of</a:t>
            </a:r>
            <a:r>
              <a:rPr sz="1400" b="1" spc="-365" dirty="0">
                <a:solidFill>
                  <a:srgbClr val="8C2689"/>
                </a:solidFill>
                <a:latin typeface="Lucida Sans"/>
                <a:cs typeface="Lucida Sans"/>
              </a:rPr>
              <a:t> </a:t>
            </a:r>
            <a:r>
              <a:rPr sz="1400" b="1" spc="-30" dirty="0">
                <a:solidFill>
                  <a:srgbClr val="8C2689"/>
                </a:solidFill>
                <a:latin typeface="Lucida Sans"/>
                <a:cs typeface="Lucida Sans"/>
              </a:rPr>
              <a:t>newly  </a:t>
            </a:r>
            <a:r>
              <a:rPr sz="1400" b="1" dirty="0">
                <a:solidFill>
                  <a:srgbClr val="8C2689"/>
                </a:solidFill>
                <a:latin typeface="Lucida Sans"/>
                <a:cs typeface="Lucida Sans"/>
              </a:rPr>
              <a:t>reported  </a:t>
            </a:r>
            <a:r>
              <a:rPr sz="1400" b="1" spc="-80" dirty="0">
                <a:solidFill>
                  <a:srgbClr val="8C2689"/>
                </a:solidFill>
                <a:latin typeface="Lucida Sans"/>
                <a:cs typeface="Lucida Sans"/>
              </a:rPr>
              <a:t>cases† </a:t>
            </a:r>
            <a:r>
              <a:rPr sz="1400" b="1" spc="-25" dirty="0">
                <a:solidFill>
                  <a:srgbClr val="8C2689"/>
                </a:solidFill>
                <a:latin typeface="Lucida Sans"/>
                <a:cs typeface="Lucida Sans"/>
              </a:rPr>
              <a:t>of  chronic  </a:t>
            </a:r>
            <a:r>
              <a:rPr sz="1400" b="1" spc="-10" dirty="0">
                <a:solidFill>
                  <a:srgbClr val="8C2689"/>
                </a:solidFill>
                <a:latin typeface="Lucida Sans"/>
                <a:cs typeface="Lucida Sans"/>
              </a:rPr>
              <a:t>hepatitis</a:t>
            </a:r>
            <a:endParaRPr sz="1400">
              <a:latin typeface="Lucida Sans"/>
              <a:cs typeface="Lucida Sans"/>
            </a:endParaRPr>
          </a:p>
          <a:p>
            <a:pPr marL="12700" marR="177800">
              <a:lnSpc>
                <a:spcPct val="107100"/>
              </a:lnSpc>
            </a:pPr>
            <a:r>
              <a:rPr sz="1400" b="1" dirty="0">
                <a:solidFill>
                  <a:srgbClr val="8C2689"/>
                </a:solidFill>
                <a:latin typeface="Lucida Sans"/>
                <a:cs typeface="Lucida Sans"/>
              </a:rPr>
              <a:t>B </a:t>
            </a:r>
            <a:r>
              <a:rPr sz="1400" b="1" spc="-35" dirty="0">
                <a:solidFill>
                  <a:srgbClr val="8C2689"/>
                </a:solidFill>
                <a:latin typeface="Lucida Sans"/>
                <a:cs typeface="Lucida Sans"/>
              </a:rPr>
              <a:t>virus  </a:t>
            </a:r>
            <a:r>
              <a:rPr sz="1400" b="1" spc="-5" dirty="0">
                <a:solidFill>
                  <a:srgbClr val="8C2689"/>
                </a:solidFill>
                <a:latin typeface="Lucida Sans"/>
                <a:cs typeface="Lucida Sans"/>
              </a:rPr>
              <a:t>infection, </a:t>
            </a:r>
            <a:r>
              <a:rPr sz="1400" b="1" spc="-20" dirty="0">
                <a:solidFill>
                  <a:srgbClr val="8C2689"/>
                </a:solidFill>
                <a:latin typeface="Lucida Sans"/>
                <a:cs typeface="Lucida Sans"/>
              </a:rPr>
              <a:t>by  </a:t>
            </a:r>
            <a:r>
              <a:rPr sz="1400" b="1" spc="-45" dirty="0">
                <a:solidFill>
                  <a:srgbClr val="8C2689"/>
                </a:solidFill>
                <a:latin typeface="Lucida Sans"/>
                <a:cs typeface="Lucida Sans"/>
              </a:rPr>
              <a:t>d</a:t>
            </a:r>
            <a:r>
              <a:rPr sz="1400" b="1" spc="-35" dirty="0">
                <a:solidFill>
                  <a:srgbClr val="8C2689"/>
                </a:solidFill>
                <a:latin typeface="Lucida Sans"/>
                <a:cs typeface="Lucida Sans"/>
              </a:rPr>
              <a:t>e</a:t>
            </a:r>
            <a:r>
              <a:rPr sz="1400" b="1" spc="-45" dirty="0">
                <a:solidFill>
                  <a:srgbClr val="8C2689"/>
                </a:solidFill>
                <a:latin typeface="Lucida Sans"/>
                <a:cs typeface="Lucida Sans"/>
              </a:rPr>
              <a:t>m</a:t>
            </a:r>
            <a:r>
              <a:rPr sz="1400" b="1" spc="-35" dirty="0">
                <a:solidFill>
                  <a:srgbClr val="8C2689"/>
                </a:solidFill>
                <a:latin typeface="Lucida Sans"/>
                <a:cs typeface="Lucida Sans"/>
              </a:rPr>
              <a:t>o</a:t>
            </a:r>
            <a:r>
              <a:rPr sz="1400" b="1" spc="-40" dirty="0">
                <a:solidFill>
                  <a:srgbClr val="8C2689"/>
                </a:solidFill>
                <a:latin typeface="Lucida Sans"/>
                <a:cs typeface="Lucida Sans"/>
              </a:rPr>
              <a:t>gr</a:t>
            </a:r>
            <a:r>
              <a:rPr sz="1400" b="1" spc="-25" dirty="0">
                <a:solidFill>
                  <a:srgbClr val="8C2689"/>
                </a:solidFill>
                <a:latin typeface="Lucida Sans"/>
                <a:cs typeface="Lucida Sans"/>
              </a:rPr>
              <a:t>a</a:t>
            </a:r>
            <a:r>
              <a:rPr sz="1400" b="1" spc="-20" dirty="0">
                <a:solidFill>
                  <a:srgbClr val="8C2689"/>
                </a:solidFill>
                <a:latin typeface="Lucida Sans"/>
                <a:cs typeface="Lucida Sans"/>
              </a:rPr>
              <a:t>p</a:t>
            </a:r>
            <a:r>
              <a:rPr sz="1400" b="1" spc="-25" dirty="0">
                <a:solidFill>
                  <a:srgbClr val="8C2689"/>
                </a:solidFill>
                <a:latin typeface="Lucida Sans"/>
                <a:cs typeface="Lucida Sans"/>
              </a:rPr>
              <a:t>hic</a:t>
            </a:r>
            <a:endParaRPr sz="1400">
              <a:latin typeface="Lucida Sans"/>
              <a:cs typeface="Lucida Sans"/>
            </a:endParaRPr>
          </a:p>
          <a:p>
            <a:pPr marL="12700">
              <a:lnSpc>
                <a:spcPct val="100000"/>
              </a:lnSpc>
              <a:spcBef>
                <a:spcPts val="240"/>
              </a:spcBef>
            </a:pPr>
            <a:r>
              <a:rPr sz="1400" b="1" spc="-5" dirty="0">
                <a:solidFill>
                  <a:srgbClr val="8C2689"/>
                </a:solidFill>
                <a:latin typeface="Lucida Sans"/>
                <a:cs typeface="Lucida Sans"/>
              </a:rPr>
              <a:t>c</a:t>
            </a:r>
            <a:r>
              <a:rPr sz="1400" b="1" spc="-15" dirty="0">
                <a:solidFill>
                  <a:srgbClr val="8C2689"/>
                </a:solidFill>
                <a:latin typeface="Lucida Sans"/>
                <a:cs typeface="Lucida Sans"/>
              </a:rPr>
              <a:t>h</a:t>
            </a:r>
            <a:r>
              <a:rPr sz="1400" b="1" dirty="0">
                <a:solidFill>
                  <a:srgbClr val="8C2689"/>
                </a:solidFill>
                <a:latin typeface="Lucida Sans"/>
                <a:cs typeface="Lucida Sans"/>
              </a:rPr>
              <a:t>a</a:t>
            </a:r>
            <a:r>
              <a:rPr sz="1400" b="1" spc="-15" dirty="0">
                <a:solidFill>
                  <a:srgbClr val="8C2689"/>
                </a:solidFill>
                <a:latin typeface="Lucida Sans"/>
                <a:cs typeface="Lucida Sans"/>
              </a:rPr>
              <a:t>r</a:t>
            </a:r>
            <a:r>
              <a:rPr sz="1400" b="1" dirty="0">
                <a:solidFill>
                  <a:srgbClr val="8C2689"/>
                </a:solidFill>
                <a:latin typeface="Lucida Sans"/>
                <a:cs typeface="Lucida Sans"/>
              </a:rPr>
              <a:t>a</a:t>
            </a:r>
            <a:r>
              <a:rPr sz="1400" b="1" spc="-5" dirty="0">
                <a:solidFill>
                  <a:srgbClr val="8C2689"/>
                </a:solidFill>
                <a:latin typeface="Lucida Sans"/>
                <a:cs typeface="Lucida Sans"/>
              </a:rPr>
              <a:t>c</a:t>
            </a:r>
            <a:r>
              <a:rPr sz="1400" b="1" spc="15" dirty="0">
                <a:solidFill>
                  <a:srgbClr val="8C2689"/>
                </a:solidFill>
                <a:latin typeface="Lucida Sans"/>
                <a:cs typeface="Lucida Sans"/>
              </a:rPr>
              <a:t>t</a:t>
            </a:r>
            <a:r>
              <a:rPr sz="1400" b="1" spc="5" dirty="0">
                <a:solidFill>
                  <a:srgbClr val="8C2689"/>
                </a:solidFill>
                <a:latin typeface="Lucida Sans"/>
                <a:cs typeface="Lucida Sans"/>
              </a:rPr>
              <a:t>e</a:t>
            </a:r>
            <a:r>
              <a:rPr sz="1400" b="1" spc="-15" dirty="0">
                <a:solidFill>
                  <a:srgbClr val="8C2689"/>
                </a:solidFill>
                <a:latin typeface="Lucida Sans"/>
                <a:cs typeface="Lucida Sans"/>
              </a:rPr>
              <a:t>ri</a:t>
            </a:r>
            <a:r>
              <a:rPr sz="1400" b="1" spc="-30" dirty="0">
                <a:solidFill>
                  <a:srgbClr val="8C2689"/>
                </a:solidFill>
                <a:latin typeface="Lucida Sans"/>
                <a:cs typeface="Lucida Sans"/>
              </a:rPr>
              <a:t>s</a:t>
            </a:r>
            <a:r>
              <a:rPr sz="1400" b="1" spc="5" dirty="0">
                <a:solidFill>
                  <a:srgbClr val="8C2689"/>
                </a:solidFill>
                <a:latin typeface="Lucida Sans"/>
                <a:cs typeface="Lucida Sans"/>
              </a:rPr>
              <a:t>t</a:t>
            </a:r>
            <a:r>
              <a:rPr sz="1400" b="1" spc="-15" dirty="0">
                <a:solidFill>
                  <a:srgbClr val="8C2689"/>
                </a:solidFill>
                <a:latin typeface="Lucida Sans"/>
                <a:cs typeface="Lucida Sans"/>
              </a:rPr>
              <a:t>i</a:t>
            </a:r>
            <a:r>
              <a:rPr sz="1400" b="1" spc="-5" dirty="0">
                <a:solidFill>
                  <a:srgbClr val="8C2689"/>
                </a:solidFill>
                <a:latin typeface="Lucida Sans"/>
                <a:cs typeface="Lucida Sans"/>
              </a:rPr>
              <a:t>cs</a:t>
            </a:r>
            <a:endParaRPr sz="1400">
              <a:latin typeface="Lucida Sans"/>
              <a:cs typeface="Lucida Sans"/>
            </a:endParaRPr>
          </a:p>
          <a:p>
            <a:pPr marL="12700" marR="224790">
              <a:lnSpc>
                <a:spcPct val="105700"/>
              </a:lnSpc>
            </a:pPr>
            <a:r>
              <a:rPr sz="1400" b="1" dirty="0">
                <a:solidFill>
                  <a:srgbClr val="8C2689"/>
                </a:solidFill>
                <a:latin typeface="Lucida Sans"/>
                <a:cs typeface="Lucida Sans"/>
              </a:rPr>
              <a:t>— United  </a:t>
            </a:r>
            <a:r>
              <a:rPr sz="1400" b="1" spc="20" dirty="0">
                <a:solidFill>
                  <a:srgbClr val="8C2689"/>
                </a:solidFill>
                <a:latin typeface="Lucida Sans"/>
                <a:cs typeface="Lucida Sans"/>
              </a:rPr>
              <a:t>States,</a:t>
            </a:r>
            <a:r>
              <a:rPr sz="1400" b="1" spc="-145" dirty="0">
                <a:solidFill>
                  <a:srgbClr val="8C2689"/>
                </a:solidFill>
                <a:latin typeface="Lucida Sans"/>
                <a:cs typeface="Lucida Sans"/>
              </a:rPr>
              <a:t> </a:t>
            </a:r>
            <a:r>
              <a:rPr sz="1400" b="1" spc="-25" dirty="0">
                <a:solidFill>
                  <a:srgbClr val="8C2689"/>
                </a:solidFill>
                <a:latin typeface="Lucida Sans"/>
                <a:cs typeface="Lucida Sans"/>
              </a:rPr>
              <a:t>2019</a:t>
            </a:r>
            <a:endParaRPr sz="1400">
              <a:latin typeface="Lucida Sans"/>
              <a:cs typeface="Lucida Sans"/>
            </a:endParaRPr>
          </a:p>
        </p:txBody>
      </p:sp>
      <p:sp>
        <p:nvSpPr>
          <p:cNvPr id="3" name="object 3"/>
          <p:cNvSpPr/>
          <p:nvPr/>
        </p:nvSpPr>
        <p:spPr>
          <a:xfrm>
            <a:off x="2060448" y="944881"/>
            <a:ext cx="2996183" cy="8766046"/>
          </a:xfrm>
          <a:prstGeom prst="rect">
            <a:avLst/>
          </a:prstGeom>
          <a:blipFill>
            <a:blip r:embed="rId3" cstate="print"/>
            <a:stretch>
              <a:fillRect/>
            </a:stretch>
          </a:blipFill>
        </p:spPr>
        <p:txBody>
          <a:bodyPr wrap="square" lIns="0" tIns="0" rIns="0" bIns="0" rtlCol="0"/>
          <a:lstStyle/>
          <a:p>
            <a:endParaRPr/>
          </a:p>
        </p:txBody>
      </p:sp>
      <p:graphicFrame>
        <p:nvGraphicFramePr>
          <p:cNvPr id="4" name="object 4" descr="The number and rates of newly reported cases of chronic hepatitis B, by demographic characteristics(age, sex, race, urbanicity, and US Department of Health and Human Services regions) during 2019. The first column lists the demographic characteristics. The second column provides the number of newly reported chronic hepatitis B cases, and the third column provides the rate (expressed as reported cases per 100,000 population) for each demographic category during 2019. "/>
          <p:cNvGraphicFramePr>
            <a:graphicFrameLocks noGrp="1"/>
          </p:cNvGraphicFramePr>
          <p:nvPr>
            <p:extLst>
              <p:ext uri="{D42A27DB-BD31-4B8C-83A1-F6EECF244321}">
                <p14:modId xmlns:p14="http://schemas.microsoft.com/office/powerpoint/2010/main" val="1530160549"/>
              </p:ext>
            </p:extLst>
          </p:nvPr>
        </p:nvGraphicFramePr>
        <p:xfrm>
          <a:off x="2086864" y="971092"/>
          <a:ext cx="2882899" cy="8650195"/>
        </p:xfrm>
        <a:graphic>
          <a:graphicData uri="http://schemas.openxmlformats.org/drawingml/2006/table">
            <a:tbl>
              <a:tblPr firstRow="1" bandRow="1">
                <a:tableStyleId>{2D5ABB26-0587-4C30-8999-92F81FD0307C}</a:tableStyleId>
              </a:tblPr>
              <a:tblGrid>
                <a:gridCol w="1694814">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559435">
                  <a:extLst>
                    <a:ext uri="{9D8B030D-6E8A-4147-A177-3AD203B41FA5}">
                      <a16:colId xmlns:a16="http://schemas.microsoft.com/office/drawing/2014/main" val="20002"/>
                    </a:ext>
                  </a:extLst>
                </a:gridCol>
              </a:tblGrid>
              <a:tr h="228598">
                <a:tc rowSpan="2">
                  <a:txBody>
                    <a:bodyPr/>
                    <a:lstStyle/>
                    <a:p>
                      <a:pPr>
                        <a:lnSpc>
                          <a:spcPct val="100000"/>
                        </a:lnSpc>
                        <a:spcBef>
                          <a:spcPts val="20"/>
                        </a:spcBef>
                      </a:pPr>
                      <a:endParaRPr sz="1150">
                        <a:latin typeface="Times New Roman"/>
                        <a:cs typeface="Times New Roman"/>
                      </a:endParaRPr>
                    </a:p>
                    <a:p>
                      <a:pPr marL="454025">
                        <a:lnSpc>
                          <a:spcPct val="100000"/>
                        </a:lnSpc>
                      </a:pPr>
                      <a:r>
                        <a:rPr sz="800" b="1" spc="-5" dirty="0">
                          <a:solidFill>
                            <a:srgbClr val="FFFFFF"/>
                          </a:solidFill>
                          <a:latin typeface="Lucida Sans"/>
                          <a:cs typeface="Lucida Sans"/>
                        </a:rPr>
                        <a:t>Characteristics</a:t>
                      </a:r>
                      <a:endParaRPr sz="800">
                        <a:latin typeface="Lucida Sans"/>
                        <a:cs typeface="Lucida Sans"/>
                      </a:endParaRPr>
                    </a:p>
                  </a:txBody>
                  <a:tcPr marL="0" marR="0" marT="2540" marB="0">
                    <a:lnR w="19050">
                      <a:solidFill>
                        <a:srgbClr val="FFFFFF"/>
                      </a:solidFill>
                      <a:prstDash val="solid"/>
                    </a:lnR>
                    <a:solidFill>
                      <a:srgbClr val="005E6D"/>
                    </a:solidFill>
                  </a:tcPr>
                </a:tc>
                <a:tc gridSpan="2">
                  <a:txBody>
                    <a:bodyPr/>
                    <a:lstStyle/>
                    <a:p>
                      <a:pPr marL="6985" algn="ctr">
                        <a:lnSpc>
                          <a:spcPct val="100000"/>
                        </a:lnSpc>
                        <a:spcBef>
                          <a:spcPts val="365"/>
                        </a:spcBef>
                      </a:pPr>
                      <a:r>
                        <a:rPr sz="800" b="1" spc="-10" dirty="0">
                          <a:solidFill>
                            <a:srgbClr val="FFFFFF"/>
                          </a:solidFill>
                          <a:latin typeface="Lucida Sans"/>
                          <a:cs typeface="Lucida Sans"/>
                        </a:rPr>
                        <a:t>2019</a:t>
                      </a:r>
                      <a:endParaRPr sz="800">
                        <a:latin typeface="Lucida Sans"/>
                        <a:cs typeface="Lucida Sans"/>
                      </a:endParaRPr>
                    </a:p>
                  </a:txBody>
                  <a:tcPr marL="0" marR="0" marT="46355" marB="0">
                    <a:lnL w="19050">
                      <a:solidFill>
                        <a:srgbClr val="FFFFFF"/>
                      </a:solidFill>
                      <a:prstDash val="solid"/>
                    </a:lnL>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228601">
                <a:tc vMerge="1">
                  <a:txBody>
                    <a:bodyPr/>
                    <a:lstStyle/>
                    <a:p>
                      <a:endParaRPr/>
                    </a:p>
                  </a:txBody>
                  <a:tcPr marL="0" marR="0" marT="2540" marB="0">
                    <a:lnR w="19050">
                      <a:solidFill>
                        <a:srgbClr val="FFFFFF"/>
                      </a:solidFill>
                      <a:prstDash val="solid"/>
                    </a:lnR>
                    <a:solidFill>
                      <a:srgbClr val="005E6D"/>
                    </a:solidFill>
                  </a:tcPr>
                </a:tc>
                <a:tc>
                  <a:txBody>
                    <a:bodyPr/>
                    <a:lstStyle/>
                    <a:p>
                      <a:pPr marL="3175" algn="ctr">
                        <a:lnSpc>
                          <a:spcPct val="100000"/>
                        </a:lnSpc>
                        <a:spcBef>
                          <a:spcPts val="414"/>
                        </a:spcBef>
                      </a:pPr>
                      <a:r>
                        <a:rPr sz="800" b="1" spc="-5" dirty="0">
                          <a:solidFill>
                            <a:srgbClr val="FFFFFF"/>
                          </a:solidFill>
                          <a:latin typeface="Lucida Sans"/>
                          <a:cs typeface="Lucida Sans"/>
                        </a:rPr>
                        <a:t>No.</a:t>
                      </a:r>
                      <a:endParaRPr sz="800">
                        <a:latin typeface="Lucida Sans"/>
                        <a:cs typeface="Lucida Sans"/>
                      </a:endParaRPr>
                    </a:p>
                  </a:txBody>
                  <a:tcPr marL="0" marR="0" marT="52704"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163195">
                        <a:lnSpc>
                          <a:spcPct val="100000"/>
                        </a:lnSpc>
                        <a:spcBef>
                          <a:spcPts val="414"/>
                        </a:spcBef>
                      </a:pPr>
                      <a:r>
                        <a:rPr sz="800" b="1" spc="5" dirty="0">
                          <a:solidFill>
                            <a:srgbClr val="FFFFFF"/>
                          </a:solidFill>
                          <a:latin typeface="Lucida Sans"/>
                          <a:cs typeface="Lucida Sans"/>
                        </a:rPr>
                        <a:t>Rate</a:t>
                      </a:r>
                      <a:endParaRPr sz="800">
                        <a:latin typeface="Lucida Sans"/>
                        <a:cs typeface="Lucida Sans"/>
                      </a:endParaRPr>
                    </a:p>
                  </a:txBody>
                  <a:tcPr marL="0" marR="0" marT="52704"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264286">
                <a:tc>
                  <a:txBody>
                    <a:bodyPr/>
                    <a:lstStyle/>
                    <a:p>
                      <a:pPr marL="55880">
                        <a:lnSpc>
                          <a:spcPct val="100000"/>
                        </a:lnSpc>
                        <a:spcBef>
                          <a:spcPts val="565"/>
                        </a:spcBef>
                      </a:pPr>
                      <a:r>
                        <a:rPr sz="800" b="1" spc="-10" dirty="0">
                          <a:solidFill>
                            <a:srgbClr val="231F20"/>
                          </a:solidFill>
                          <a:latin typeface="Lucida Sans"/>
                          <a:cs typeface="Lucida Sans"/>
                        </a:rPr>
                        <a:t>Total</a:t>
                      </a:r>
                      <a:r>
                        <a:rPr sz="675" b="1" spc="-15" baseline="24691" dirty="0">
                          <a:solidFill>
                            <a:srgbClr val="231F20"/>
                          </a:solidFill>
                          <a:latin typeface="Lucida Sans"/>
                          <a:cs typeface="Lucida Sans"/>
                        </a:rPr>
                        <a:t>§</a:t>
                      </a:r>
                      <a:endParaRPr sz="675" baseline="24691">
                        <a:latin typeface="Lucida Sans"/>
                        <a:cs typeface="Lucida Sans"/>
                      </a:endParaRPr>
                    </a:p>
                  </a:txBody>
                  <a:tcPr marL="0" marR="0" marT="71755" marB="0">
                    <a:lnR w="19050">
                      <a:solidFill>
                        <a:srgbClr val="005E6D"/>
                      </a:solidFill>
                      <a:prstDash val="solid"/>
                    </a:lnR>
                    <a:solidFill>
                      <a:srgbClr val="FFFFFF"/>
                    </a:solidFill>
                  </a:tcPr>
                </a:tc>
                <a:tc>
                  <a:txBody>
                    <a:bodyPr/>
                    <a:lstStyle/>
                    <a:p>
                      <a:pPr marL="3810" algn="ctr">
                        <a:lnSpc>
                          <a:spcPct val="100000"/>
                        </a:lnSpc>
                        <a:spcBef>
                          <a:spcPts val="555"/>
                        </a:spcBef>
                      </a:pPr>
                      <a:r>
                        <a:rPr sz="800" b="1" dirty="0">
                          <a:solidFill>
                            <a:srgbClr val="231F20"/>
                          </a:solidFill>
                          <a:latin typeface="Lucida Sans"/>
                          <a:cs typeface="Lucida Sans"/>
                        </a:rPr>
                        <a:t>13,859</a:t>
                      </a:r>
                      <a:endParaRPr sz="800">
                        <a:latin typeface="Lucida Sans"/>
                        <a:cs typeface="Lucida Sans"/>
                      </a:endParaRPr>
                    </a:p>
                  </a:txBody>
                  <a:tcPr marL="0" marR="0" marT="70485" marB="0">
                    <a:lnL w="19050">
                      <a:solidFill>
                        <a:srgbClr val="005E6D"/>
                      </a:solidFill>
                      <a:prstDash val="solid"/>
                    </a:lnL>
                    <a:lnR w="9525">
                      <a:solidFill>
                        <a:srgbClr val="005E6D"/>
                      </a:solidFill>
                      <a:prstDash val="solid"/>
                    </a:lnR>
                    <a:solidFill>
                      <a:srgbClr val="FFFFFF"/>
                    </a:solidFill>
                  </a:tcPr>
                </a:tc>
                <a:tc>
                  <a:txBody>
                    <a:bodyPr/>
                    <a:lstStyle/>
                    <a:p>
                      <a:pPr marL="205740">
                        <a:lnSpc>
                          <a:spcPct val="100000"/>
                        </a:lnSpc>
                        <a:spcBef>
                          <a:spcPts val="555"/>
                        </a:spcBef>
                      </a:pPr>
                      <a:r>
                        <a:rPr sz="800" b="1" spc="-5" dirty="0">
                          <a:solidFill>
                            <a:srgbClr val="231F20"/>
                          </a:solidFill>
                          <a:latin typeface="Lucida Sans"/>
                          <a:cs typeface="Lucida Sans"/>
                        </a:rPr>
                        <a:t>5.9</a:t>
                      </a:r>
                      <a:endParaRPr sz="800">
                        <a:latin typeface="Lucida Sans"/>
                        <a:cs typeface="Lucida Sans"/>
                      </a:endParaRPr>
                    </a:p>
                  </a:txBody>
                  <a:tcPr marL="0" marR="0" marT="70485" marB="0">
                    <a:lnL w="9525">
                      <a:solidFill>
                        <a:srgbClr val="005E6D"/>
                      </a:solidFill>
                      <a:prstDash val="solid"/>
                    </a:lnL>
                    <a:solidFill>
                      <a:srgbClr val="FFFFFF"/>
                    </a:solidFill>
                  </a:tcPr>
                </a:tc>
                <a:extLst>
                  <a:ext uri="{0D108BD9-81ED-4DB2-BD59-A6C34878D82A}">
                    <a16:rowId xmlns:a16="http://schemas.microsoft.com/office/drawing/2014/main" val="10002"/>
                  </a:ext>
                </a:extLst>
              </a:tr>
              <a:tr h="264299">
                <a:tc gridSpan="3">
                  <a:txBody>
                    <a:bodyPr/>
                    <a:lstStyle/>
                    <a:p>
                      <a:pPr marL="55880">
                        <a:lnSpc>
                          <a:spcPct val="100000"/>
                        </a:lnSpc>
                        <a:spcBef>
                          <a:spcPts val="530"/>
                        </a:spcBef>
                      </a:pPr>
                      <a:r>
                        <a:rPr sz="800" b="1" spc="-20" dirty="0">
                          <a:solidFill>
                            <a:srgbClr val="FFFFFF"/>
                          </a:solidFill>
                          <a:latin typeface="Lucida Sans"/>
                          <a:cs typeface="Lucida Sans"/>
                        </a:rPr>
                        <a:t>Age</a:t>
                      </a:r>
                      <a:r>
                        <a:rPr sz="800" b="1" spc="-75" dirty="0">
                          <a:solidFill>
                            <a:srgbClr val="FFFFFF"/>
                          </a:solidFill>
                          <a:latin typeface="Lucida Sans"/>
                          <a:cs typeface="Lucida Sans"/>
                        </a:rPr>
                        <a:t> </a:t>
                      </a:r>
                      <a:r>
                        <a:rPr sz="800" b="1" spc="-20" dirty="0">
                          <a:solidFill>
                            <a:srgbClr val="FFFFFF"/>
                          </a:solidFill>
                          <a:latin typeface="Lucida Sans"/>
                          <a:cs typeface="Lucida Sans"/>
                        </a:rPr>
                        <a:t>(years)</a:t>
                      </a:r>
                      <a:endParaRPr sz="800">
                        <a:latin typeface="Lucida Sans"/>
                        <a:cs typeface="Lucida Sans"/>
                      </a:endParaRPr>
                    </a:p>
                  </a:txBody>
                  <a:tcPr marL="0" marR="0" marT="67310" marB="0">
                    <a:solidFill>
                      <a:srgbClr val="005E6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64286">
                <a:tc>
                  <a:txBody>
                    <a:bodyPr/>
                    <a:lstStyle/>
                    <a:p>
                      <a:pPr marL="55880">
                        <a:lnSpc>
                          <a:spcPct val="100000"/>
                        </a:lnSpc>
                        <a:spcBef>
                          <a:spcPts val="530"/>
                        </a:spcBef>
                      </a:pPr>
                      <a:r>
                        <a:rPr sz="800" b="1" spc="55" dirty="0">
                          <a:solidFill>
                            <a:srgbClr val="231F20"/>
                          </a:solidFill>
                          <a:latin typeface="Arial"/>
                          <a:cs typeface="Arial"/>
                        </a:rPr>
                        <a:t>0–19</a:t>
                      </a:r>
                      <a:endParaRPr sz="800">
                        <a:latin typeface="Arial"/>
                        <a:cs typeface="Arial"/>
                      </a:endParaRPr>
                    </a:p>
                  </a:txBody>
                  <a:tcPr marL="0" marR="0" marT="67310" marB="0">
                    <a:lnR w="19050">
                      <a:solidFill>
                        <a:srgbClr val="005E6D"/>
                      </a:solidFill>
                      <a:prstDash val="solid"/>
                    </a:lnR>
                    <a:solidFill>
                      <a:srgbClr val="FFFFFF"/>
                    </a:solidFill>
                  </a:tcPr>
                </a:tc>
                <a:tc>
                  <a:txBody>
                    <a:bodyPr/>
                    <a:lstStyle/>
                    <a:p>
                      <a:pPr marL="3175" algn="ctr">
                        <a:lnSpc>
                          <a:spcPct val="100000"/>
                        </a:lnSpc>
                        <a:spcBef>
                          <a:spcPts val="530"/>
                        </a:spcBef>
                      </a:pPr>
                      <a:r>
                        <a:rPr sz="800" b="1" spc="45" dirty="0">
                          <a:solidFill>
                            <a:srgbClr val="231F20"/>
                          </a:solidFill>
                          <a:latin typeface="Arial"/>
                          <a:cs typeface="Arial"/>
                        </a:rPr>
                        <a:t>265</a:t>
                      </a:r>
                      <a:endParaRPr sz="800">
                        <a:latin typeface="Arial"/>
                        <a:cs typeface="Arial"/>
                      </a:endParaRPr>
                    </a:p>
                  </a:txBody>
                  <a:tcPr marL="0" marR="0" marT="67310" marB="0">
                    <a:lnL w="19050">
                      <a:solidFill>
                        <a:srgbClr val="005E6D"/>
                      </a:solidFill>
                      <a:prstDash val="solid"/>
                    </a:lnL>
                    <a:lnR w="9525">
                      <a:solidFill>
                        <a:srgbClr val="005E6D"/>
                      </a:solidFill>
                      <a:prstDash val="solid"/>
                    </a:lnR>
                    <a:solidFill>
                      <a:srgbClr val="FFFFFF"/>
                    </a:solidFill>
                  </a:tcPr>
                </a:tc>
                <a:tc>
                  <a:txBody>
                    <a:bodyPr/>
                    <a:lstStyle/>
                    <a:p>
                      <a:pPr marL="205740">
                        <a:lnSpc>
                          <a:spcPct val="100000"/>
                        </a:lnSpc>
                        <a:spcBef>
                          <a:spcPts val="530"/>
                        </a:spcBef>
                      </a:pPr>
                      <a:r>
                        <a:rPr sz="800" b="1" spc="25" dirty="0">
                          <a:solidFill>
                            <a:srgbClr val="231F20"/>
                          </a:solidFill>
                          <a:latin typeface="Arial"/>
                          <a:cs typeface="Arial"/>
                        </a:rPr>
                        <a:t>0.5</a:t>
                      </a:r>
                      <a:endParaRPr sz="800">
                        <a:latin typeface="Arial"/>
                        <a:cs typeface="Arial"/>
                      </a:endParaRPr>
                    </a:p>
                  </a:txBody>
                  <a:tcPr marL="0" marR="0" marT="67310" marB="0">
                    <a:lnL w="9525">
                      <a:solidFill>
                        <a:srgbClr val="005E6D"/>
                      </a:solidFill>
                      <a:prstDash val="solid"/>
                    </a:lnL>
                    <a:solidFill>
                      <a:srgbClr val="FFFFFF"/>
                    </a:solidFill>
                  </a:tcPr>
                </a:tc>
                <a:extLst>
                  <a:ext uri="{0D108BD9-81ED-4DB2-BD59-A6C34878D82A}">
                    <a16:rowId xmlns:a16="http://schemas.microsoft.com/office/drawing/2014/main" val="10004"/>
                  </a:ext>
                </a:extLst>
              </a:tr>
              <a:tr h="264286">
                <a:tc>
                  <a:txBody>
                    <a:bodyPr/>
                    <a:lstStyle/>
                    <a:p>
                      <a:pPr marL="55880">
                        <a:lnSpc>
                          <a:spcPct val="100000"/>
                        </a:lnSpc>
                        <a:spcBef>
                          <a:spcPts val="530"/>
                        </a:spcBef>
                      </a:pPr>
                      <a:r>
                        <a:rPr sz="800" b="1" spc="55" dirty="0">
                          <a:solidFill>
                            <a:srgbClr val="231F20"/>
                          </a:solidFill>
                          <a:latin typeface="Arial"/>
                          <a:cs typeface="Arial"/>
                        </a:rPr>
                        <a:t>20–29</a:t>
                      </a:r>
                      <a:endParaRPr sz="800">
                        <a:latin typeface="Arial"/>
                        <a:cs typeface="Arial"/>
                      </a:endParaRPr>
                    </a:p>
                  </a:txBody>
                  <a:tcPr marL="0" marR="0" marT="67310" marB="0">
                    <a:lnR w="19050">
                      <a:solidFill>
                        <a:srgbClr val="005E6D"/>
                      </a:solidFill>
                      <a:prstDash val="solid"/>
                    </a:lnR>
                    <a:solidFill>
                      <a:srgbClr val="E5EEF0"/>
                    </a:solidFill>
                  </a:tcPr>
                </a:tc>
                <a:tc>
                  <a:txBody>
                    <a:bodyPr/>
                    <a:lstStyle/>
                    <a:p>
                      <a:pPr marL="5080" algn="ctr">
                        <a:lnSpc>
                          <a:spcPct val="100000"/>
                        </a:lnSpc>
                        <a:spcBef>
                          <a:spcPts val="530"/>
                        </a:spcBef>
                      </a:pPr>
                      <a:r>
                        <a:rPr sz="800" b="1" spc="30" dirty="0">
                          <a:solidFill>
                            <a:srgbClr val="231F20"/>
                          </a:solidFill>
                          <a:latin typeface="Arial"/>
                          <a:cs typeface="Arial"/>
                        </a:rPr>
                        <a:t>1,703</a:t>
                      </a:r>
                      <a:endParaRPr sz="800">
                        <a:latin typeface="Arial"/>
                        <a:cs typeface="Arial"/>
                      </a:endParaRPr>
                    </a:p>
                  </a:txBody>
                  <a:tcPr marL="0" marR="0" marT="67310" marB="0">
                    <a:lnL w="19050">
                      <a:solidFill>
                        <a:srgbClr val="005E6D"/>
                      </a:solidFill>
                      <a:prstDash val="solid"/>
                    </a:lnL>
                    <a:lnR w="9525">
                      <a:solidFill>
                        <a:srgbClr val="005E6D"/>
                      </a:solidFill>
                      <a:prstDash val="solid"/>
                    </a:lnR>
                    <a:solidFill>
                      <a:srgbClr val="E5EEF0"/>
                    </a:solidFill>
                  </a:tcPr>
                </a:tc>
                <a:tc>
                  <a:txBody>
                    <a:bodyPr/>
                    <a:lstStyle/>
                    <a:p>
                      <a:pPr marL="205740">
                        <a:lnSpc>
                          <a:spcPct val="100000"/>
                        </a:lnSpc>
                        <a:spcBef>
                          <a:spcPts val="530"/>
                        </a:spcBef>
                      </a:pPr>
                      <a:r>
                        <a:rPr sz="800" b="1" spc="25" dirty="0">
                          <a:solidFill>
                            <a:srgbClr val="231F20"/>
                          </a:solidFill>
                          <a:latin typeface="Arial"/>
                          <a:cs typeface="Arial"/>
                        </a:rPr>
                        <a:t>5.4</a:t>
                      </a:r>
                      <a:endParaRPr sz="800">
                        <a:latin typeface="Arial"/>
                        <a:cs typeface="Arial"/>
                      </a:endParaRPr>
                    </a:p>
                  </a:txBody>
                  <a:tcPr marL="0" marR="0" marT="67310" marB="0">
                    <a:lnL w="9525">
                      <a:solidFill>
                        <a:srgbClr val="005E6D"/>
                      </a:solidFill>
                      <a:prstDash val="solid"/>
                    </a:lnL>
                    <a:solidFill>
                      <a:srgbClr val="E5EEF0"/>
                    </a:solidFill>
                  </a:tcPr>
                </a:tc>
                <a:extLst>
                  <a:ext uri="{0D108BD9-81ED-4DB2-BD59-A6C34878D82A}">
                    <a16:rowId xmlns:a16="http://schemas.microsoft.com/office/drawing/2014/main" val="10005"/>
                  </a:ext>
                </a:extLst>
              </a:tr>
              <a:tr h="264299">
                <a:tc>
                  <a:txBody>
                    <a:bodyPr/>
                    <a:lstStyle/>
                    <a:p>
                      <a:pPr marL="55880">
                        <a:lnSpc>
                          <a:spcPct val="100000"/>
                        </a:lnSpc>
                        <a:spcBef>
                          <a:spcPts val="525"/>
                        </a:spcBef>
                      </a:pPr>
                      <a:r>
                        <a:rPr sz="800" b="1" spc="55" dirty="0">
                          <a:solidFill>
                            <a:srgbClr val="231F20"/>
                          </a:solidFill>
                          <a:latin typeface="Arial"/>
                          <a:cs typeface="Arial"/>
                        </a:rPr>
                        <a:t>30–39</a:t>
                      </a:r>
                      <a:endParaRPr sz="800">
                        <a:latin typeface="Arial"/>
                        <a:cs typeface="Arial"/>
                      </a:endParaRPr>
                    </a:p>
                  </a:txBody>
                  <a:tcPr marL="0" marR="0" marT="66675" marB="0">
                    <a:lnR w="19050">
                      <a:solidFill>
                        <a:srgbClr val="005E6D"/>
                      </a:solidFill>
                      <a:prstDash val="solid"/>
                    </a:lnR>
                    <a:solidFill>
                      <a:srgbClr val="FFFFFF"/>
                    </a:solidFill>
                  </a:tcPr>
                </a:tc>
                <a:tc>
                  <a:txBody>
                    <a:bodyPr/>
                    <a:lstStyle/>
                    <a:p>
                      <a:pPr marL="5080" algn="ctr">
                        <a:lnSpc>
                          <a:spcPct val="100000"/>
                        </a:lnSpc>
                        <a:spcBef>
                          <a:spcPts val="525"/>
                        </a:spcBef>
                      </a:pPr>
                      <a:r>
                        <a:rPr sz="800" b="1" spc="30" dirty="0">
                          <a:solidFill>
                            <a:srgbClr val="231F20"/>
                          </a:solidFill>
                          <a:latin typeface="Arial"/>
                          <a:cs typeface="Arial"/>
                        </a:rPr>
                        <a:t>3,490</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FFFFFF"/>
                    </a:solidFill>
                  </a:tcPr>
                </a:tc>
                <a:tc>
                  <a:txBody>
                    <a:bodyPr/>
                    <a:lstStyle/>
                    <a:p>
                      <a:pPr marL="175260">
                        <a:lnSpc>
                          <a:spcPct val="100000"/>
                        </a:lnSpc>
                        <a:spcBef>
                          <a:spcPts val="525"/>
                        </a:spcBef>
                      </a:pPr>
                      <a:r>
                        <a:rPr sz="800" b="1" spc="25" dirty="0">
                          <a:solidFill>
                            <a:srgbClr val="231F20"/>
                          </a:solidFill>
                          <a:latin typeface="Arial"/>
                          <a:cs typeface="Arial"/>
                        </a:rPr>
                        <a:t>11.3</a:t>
                      </a:r>
                      <a:endParaRPr sz="800">
                        <a:latin typeface="Arial"/>
                        <a:cs typeface="Arial"/>
                      </a:endParaRPr>
                    </a:p>
                  </a:txBody>
                  <a:tcPr marL="0" marR="0" marT="66675" marB="0">
                    <a:lnL w="9525">
                      <a:solidFill>
                        <a:srgbClr val="005E6D"/>
                      </a:solidFill>
                      <a:prstDash val="solid"/>
                    </a:lnL>
                    <a:solidFill>
                      <a:srgbClr val="FFFFFF"/>
                    </a:solidFill>
                  </a:tcPr>
                </a:tc>
                <a:extLst>
                  <a:ext uri="{0D108BD9-81ED-4DB2-BD59-A6C34878D82A}">
                    <a16:rowId xmlns:a16="http://schemas.microsoft.com/office/drawing/2014/main" val="10006"/>
                  </a:ext>
                </a:extLst>
              </a:tr>
              <a:tr h="264287">
                <a:tc>
                  <a:txBody>
                    <a:bodyPr/>
                    <a:lstStyle/>
                    <a:p>
                      <a:pPr marL="55880">
                        <a:lnSpc>
                          <a:spcPct val="100000"/>
                        </a:lnSpc>
                        <a:spcBef>
                          <a:spcPts val="525"/>
                        </a:spcBef>
                      </a:pPr>
                      <a:r>
                        <a:rPr sz="800" b="1" spc="55" dirty="0">
                          <a:solidFill>
                            <a:srgbClr val="231F20"/>
                          </a:solidFill>
                          <a:latin typeface="Arial"/>
                          <a:cs typeface="Arial"/>
                        </a:rPr>
                        <a:t>40–49</a:t>
                      </a:r>
                      <a:endParaRPr sz="800">
                        <a:latin typeface="Arial"/>
                        <a:cs typeface="Arial"/>
                      </a:endParaRPr>
                    </a:p>
                  </a:txBody>
                  <a:tcPr marL="0" marR="0" marT="66675" marB="0">
                    <a:lnR w="19050">
                      <a:solidFill>
                        <a:srgbClr val="005E6D"/>
                      </a:solidFill>
                      <a:prstDash val="solid"/>
                    </a:lnR>
                    <a:solidFill>
                      <a:srgbClr val="E5EEF0"/>
                    </a:solidFill>
                  </a:tcPr>
                </a:tc>
                <a:tc>
                  <a:txBody>
                    <a:bodyPr/>
                    <a:lstStyle/>
                    <a:p>
                      <a:pPr marL="5080" algn="ctr">
                        <a:lnSpc>
                          <a:spcPct val="100000"/>
                        </a:lnSpc>
                        <a:spcBef>
                          <a:spcPts val="525"/>
                        </a:spcBef>
                      </a:pPr>
                      <a:r>
                        <a:rPr sz="800" b="1" spc="30" dirty="0">
                          <a:solidFill>
                            <a:srgbClr val="231F20"/>
                          </a:solidFill>
                          <a:latin typeface="Arial"/>
                          <a:cs typeface="Arial"/>
                        </a:rPr>
                        <a:t>3,020</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E5EEF0"/>
                    </a:solidFill>
                  </a:tcPr>
                </a:tc>
                <a:tc>
                  <a:txBody>
                    <a:bodyPr/>
                    <a:lstStyle/>
                    <a:p>
                      <a:pPr marL="175260">
                        <a:lnSpc>
                          <a:spcPct val="100000"/>
                        </a:lnSpc>
                        <a:spcBef>
                          <a:spcPts val="525"/>
                        </a:spcBef>
                      </a:pPr>
                      <a:r>
                        <a:rPr sz="800" b="1" spc="25" dirty="0">
                          <a:solidFill>
                            <a:srgbClr val="231F20"/>
                          </a:solidFill>
                          <a:latin typeface="Arial"/>
                          <a:cs typeface="Arial"/>
                        </a:rPr>
                        <a:t>10.7</a:t>
                      </a:r>
                      <a:endParaRPr sz="800">
                        <a:latin typeface="Arial"/>
                        <a:cs typeface="Arial"/>
                      </a:endParaRPr>
                    </a:p>
                  </a:txBody>
                  <a:tcPr marL="0" marR="0" marT="66675" marB="0">
                    <a:lnL w="9525">
                      <a:solidFill>
                        <a:srgbClr val="005E6D"/>
                      </a:solidFill>
                      <a:prstDash val="solid"/>
                    </a:lnL>
                    <a:solidFill>
                      <a:srgbClr val="E5EEF0"/>
                    </a:solidFill>
                  </a:tcPr>
                </a:tc>
                <a:extLst>
                  <a:ext uri="{0D108BD9-81ED-4DB2-BD59-A6C34878D82A}">
                    <a16:rowId xmlns:a16="http://schemas.microsoft.com/office/drawing/2014/main" val="10007"/>
                  </a:ext>
                </a:extLst>
              </a:tr>
              <a:tr h="264286">
                <a:tc>
                  <a:txBody>
                    <a:bodyPr/>
                    <a:lstStyle/>
                    <a:p>
                      <a:pPr marL="56515">
                        <a:lnSpc>
                          <a:spcPct val="100000"/>
                        </a:lnSpc>
                        <a:spcBef>
                          <a:spcPts val="525"/>
                        </a:spcBef>
                      </a:pPr>
                      <a:r>
                        <a:rPr sz="800" b="1" spc="55" dirty="0">
                          <a:solidFill>
                            <a:srgbClr val="231F20"/>
                          </a:solidFill>
                          <a:latin typeface="Arial"/>
                          <a:cs typeface="Arial"/>
                        </a:rPr>
                        <a:t>50–59</a:t>
                      </a:r>
                      <a:endParaRPr sz="800">
                        <a:latin typeface="Arial"/>
                        <a:cs typeface="Arial"/>
                      </a:endParaRPr>
                    </a:p>
                  </a:txBody>
                  <a:tcPr marL="0" marR="0" marT="66675" marB="0">
                    <a:lnR w="19050">
                      <a:solidFill>
                        <a:srgbClr val="005E6D"/>
                      </a:solidFill>
                      <a:prstDash val="solid"/>
                    </a:lnR>
                    <a:solidFill>
                      <a:srgbClr val="FFFFFF"/>
                    </a:solidFill>
                  </a:tcPr>
                </a:tc>
                <a:tc>
                  <a:txBody>
                    <a:bodyPr/>
                    <a:lstStyle/>
                    <a:p>
                      <a:pPr marL="5715" algn="ctr">
                        <a:lnSpc>
                          <a:spcPct val="100000"/>
                        </a:lnSpc>
                        <a:spcBef>
                          <a:spcPts val="525"/>
                        </a:spcBef>
                      </a:pPr>
                      <a:r>
                        <a:rPr sz="800" b="1" spc="30" dirty="0">
                          <a:solidFill>
                            <a:srgbClr val="231F20"/>
                          </a:solidFill>
                          <a:latin typeface="Arial"/>
                          <a:cs typeface="Arial"/>
                        </a:rPr>
                        <a:t>2,562</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FFFFFF"/>
                    </a:solidFill>
                  </a:tcPr>
                </a:tc>
                <a:tc>
                  <a:txBody>
                    <a:bodyPr/>
                    <a:lstStyle/>
                    <a:p>
                      <a:pPr marL="205740">
                        <a:lnSpc>
                          <a:spcPct val="100000"/>
                        </a:lnSpc>
                        <a:spcBef>
                          <a:spcPts val="525"/>
                        </a:spcBef>
                      </a:pPr>
                      <a:r>
                        <a:rPr sz="800" b="1" spc="25" dirty="0">
                          <a:solidFill>
                            <a:srgbClr val="231F20"/>
                          </a:solidFill>
                          <a:latin typeface="Arial"/>
                          <a:cs typeface="Arial"/>
                        </a:rPr>
                        <a:t>8.4</a:t>
                      </a:r>
                      <a:endParaRPr sz="800">
                        <a:latin typeface="Arial"/>
                        <a:cs typeface="Arial"/>
                      </a:endParaRPr>
                    </a:p>
                  </a:txBody>
                  <a:tcPr marL="0" marR="0" marT="66675" marB="0">
                    <a:lnL w="9525">
                      <a:solidFill>
                        <a:srgbClr val="005E6D"/>
                      </a:solidFill>
                      <a:prstDash val="solid"/>
                    </a:lnL>
                    <a:solidFill>
                      <a:srgbClr val="FFFFFF"/>
                    </a:solidFill>
                  </a:tcPr>
                </a:tc>
                <a:extLst>
                  <a:ext uri="{0D108BD9-81ED-4DB2-BD59-A6C34878D82A}">
                    <a16:rowId xmlns:a16="http://schemas.microsoft.com/office/drawing/2014/main" val="10008"/>
                  </a:ext>
                </a:extLst>
              </a:tr>
              <a:tr h="264299">
                <a:tc>
                  <a:txBody>
                    <a:bodyPr/>
                    <a:lstStyle/>
                    <a:p>
                      <a:pPr marL="56515">
                        <a:lnSpc>
                          <a:spcPct val="100000"/>
                        </a:lnSpc>
                        <a:spcBef>
                          <a:spcPts val="525"/>
                        </a:spcBef>
                      </a:pPr>
                      <a:r>
                        <a:rPr sz="800" b="1" spc="45" dirty="0">
                          <a:solidFill>
                            <a:srgbClr val="231F20"/>
                          </a:solidFill>
                          <a:latin typeface="Arial"/>
                          <a:cs typeface="Arial"/>
                        </a:rPr>
                        <a:t>≥60</a:t>
                      </a:r>
                      <a:endParaRPr sz="800">
                        <a:latin typeface="Arial"/>
                        <a:cs typeface="Arial"/>
                      </a:endParaRPr>
                    </a:p>
                  </a:txBody>
                  <a:tcPr marL="0" marR="0" marT="66675" marB="0">
                    <a:lnR w="19050">
                      <a:solidFill>
                        <a:srgbClr val="005E6D"/>
                      </a:solidFill>
                      <a:prstDash val="solid"/>
                    </a:lnR>
                    <a:solidFill>
                      <a:srgbClr val="E5EEF0"/>
                    </a:solidFill>
                  </a:tcPr>
                </a:tc>
                <a:tc>
                  <a:txBody>
                    <a:bodyPr/>
                    <a:lstStyle/>
                    <a:p>
                      <a:pPr marL="5080" algn="ctr">
                        <a:lnSpc>
                          <a:spcPct val="100000"/>
                        </a:lnSpc>
                        <a:spcBef>
                          <a:spcPts val="525"/>
                        </a:spcBef>
                      </a:pPr>
                      <a:r>
                        <a:rPr sz="800" b="1" spc="30" dirty="0">
                          <a:solidFill>
                            <a:srgbClr val="231F20"/>
                          </a:solidFill>
                          <a:latin typeface="Arial"/>
                          <a:cs typeface="Arial"/>
                        </a:rPr>
                        <a:t>2,809</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E5EEF0"/>
                    </a:solidFill>
                  </a:tcPr>
                </a:tc>
                <a:tc>
                  <a:txBody>
                    <a:bodyPr/>
                    <a:lstStyle/>
                    <a:p>
                      <a:pPr marL="205740">
                        <a:lnSpc>
                          <a:spcPct val="100000"/>
                        </a:lnSpc>
                        <a:spcBef>
                          <a:spcPts val="525"/>
                        </a:spcBef>
                      </a:pPr>
                      <a:r>
                        <a:rPr sz="800" b="1" spc="25" dirty="0">
                          <a:solidFill>
                            <a:srgbClr val="231F20"/>
                          </a:solidFill>
                          <a:latin typeface="Arial"/>
                          <a:cs typeface="Arial"/>
                        </a:rPr>
                        <a:t>5.1</a:t>
                      </a:r>
                      <a:endParaRPr sz="800">
                        <a:latin typeface="Arial"/>
                        <a:cs typeface="Arial"/>
                      </a:endParaRPr>
                    </a:p>
                  </a:txBody>
                  <a:tcPr marL="0" marR="0" marT="66675" marB="0">
                    <a:lnL w="9525">
                      <a:solidFill>
                        <a:srgbClr val="005E6D"/>
                      </a:solidFill>
                      <a:prstDash val="solid"/>
                    </a:lnL>
                    <a:solidFill>
                      <a:srgbClr val="E5EEF0"/>
                    </a:solidFill>
                  </a:tcPr>
                </a:tc>
                <a:extLst>
                  <a:ext uri="{0D108BD9-81ED-4DB2-BD59-A6C34878D82A}">
                    <a16:rowId xmlns:a16="http://schemas.microsoft.com/office/drawing/2014/main" val="10009"/>
                  </a:ext>
                </a:extLst>
              </a:tr>
              <a:tr h="264287">
                <a:tc gridSpan="3">
                  <a:txBody>
                    <a:bodyPr/>
                    <a:lstStyle/>
                    <a:p>
                      <a:pPr marL="55880">
                        <a:lnSpc>
                          <a:spcPct val="100000"/>
                        </a:lnSpc>
                        <a:spcBef>
                          <a:spcPts val="525"/>
                        </a:spcBef>
                      </a:pPr>
                      <a:r>
                        <a:rPr sz="800" b="1" spc="-5" dirty="0">
                          <a:solidFill>
                            <a:srgbClr val="FFFFFF"/>
                          </a:solidFill>
                          <a:latin typeface="Lucida Sans"/>
                          <a:cs typeface="Lucida Sans"/>
                        </a:rPr>
                        <a:t>Sex</a:t>
                      </a:r>
                      <a:endParaRPr sz="800">
                        <a:latin typeface="Lucida Sans"/>
                        <a:cs typeface="Lucida Sans"/>
                      </a:endParaRPr>
                    </a:p>
                  </a:txBody>
                  <a:tcPr marL="0" marR="0" marT="66675" marB="0">
                    <a:solidFill>
                      <a:srgbClr val="005E6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64274">
                <a:tc>
                  <a:txBody>
                    <a:bodyPr/>
                    <a:lstStyle/>
                    <a:p>
                      <a:pPr marL="55880">
                        <a:lnSpc>
                          <a:spcPct val="100000"/>
                        </a:lnSpc>
                        <a:spcBef>
                          <a:spcPts val="525"/>
                        </a:spcBef>
                      </a:pPr>
                      <a:r>
                        <a:rPr sz="800" b="1" spc="20" dirty="0">
                          <a:solidFill>
                            <a:srgbClr val="231F20"/>
                          </a:solidFill>
                          <a:latin typeface="Arial"/>
                          <a:cs typeface="Arial"/>
                        </a:rPr>
                        <a:t>Male</a:t>
                      </a:r>
                      <a:endParaRPr sz="800">
                        <a:latin typeface="Arial"/>
                        <a:cs typeface="Arial"/>
                      </a:endParaRPr>
                    </a:p>
                  </a:txBody>
                  <a:tcPr marL="0" marR="0" marT="66675" marB="0">
                    <a:lnR w="19050">
                      <a:solidFill>
                        <a:srgbClr val="005E6D"/>
                      </a:solidFill>
                      <a:prstDash val="solid"/>
                    </a:lnR>
                    <a:solidFill>
                      <a:srgbClr val="E5EEF0"/>
                    </a:solidFill>
                  </a:tcPr>
                </a:tc>
                <a:tc>
                  <a:txBody>
                    <a:bodyPr/>
                    <a:lstStyle/>
                    <a:p>
                      <a:pPr marL="5080" algn="ctr">
                        <a:lnSpc>
                          <a:spcPct val="100000"/>
                        </a:lnSpc>
                        <a:spcBef>
                          <a:spcPts val="525"/>
                        </a:spcBef>
                      </a:pPr>
                      <a:r>
                        <a:rPr sz="800" b="1" spc="30" dirty="0">
                          <a:solidFill>
                            <a:srgbClr val="231F20"/>
                          </a:solidFill>
                          <a:latin typeface="Arial"/>
                          <a:cs typeface="Arial"/>
                        </a:rPr>
                        <a:t>7,985</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E5EEF0"/>
                    </a:solidFill>
                  </a:tcPr>
                </a:tc>
                <a:tc>
                  <a:txBody>
                    <a:bodyPr/>
                    <a:lstStyle/>
                    <a:p>
                      <a:pPr marL="205740">
                        <a:lnSpc>
                          <a:spcPct val="100000"/>
                        </a:lnSpc>
                        <a:spcBef>
                          <a:spcPts val="525"/>
                        </a:spcBef>
                      </a:pPr>
                      <a:r>
                        <a:rPr sz="800" b="1" spc="25" dirty="0">
                          <a:solidFill>
                            <a:srgbClr val="231F20"/>
                          </a:solidFill>
                          <a:latin typeface="Arial"/>
                          <a:cs typeface="Arial"/>
                        </a:rPr>
                        <a:t>7.0</a:t>
                      </a:r>
                      <a:endParaRPr sz="800">
                        <a:latin typeface="Arial"/>
                        <a:cs typeface="Arial"/>
                      </a:endParaRPr>
                    </a:p>
                  </a:txBody>
                  <a:tcPr marL="0" marR="0" marT="66675" marB="0">
                    <a:lnL w="9525">
                      <a:solidFill>
                        <a:srgbClr val="005E6D"/>
                      </a:solidFill>
                      <a:prstDash val="solid"/>
                    </a:lnL>
                    <a:solidFill>
                      <a:srgbClr val="E5EEF0"/>
                    </a:solidFill>
                  </a:tcPr>
                </a:tc>
                <a:extLst>
                  <a:ext uri="{0D108BD9-81ED-4DB2-BD59-A6C34878D82A}">
                    <a16:rowId xmlns:a16="http://schemas.microsoft.com/office/drawing/2014/main" val="10011"/>
                  </a:ext>
                </a:extLst>
              </a:tr>
              <a:tr h="264299">
                <a:tc>
                  <a:txBody>
                    <a:bodyPr/>
                    <a:lstStyle/>
                    <a:p>
                      <a:pPr marL="55880">
                        <a:lnSpc>
                          <a:spcPct val="100000"/>
                        </a:lnSpc>
                        <a:spcBef>
                          <a:spcPts val="525"/>
                        </a:spcBef>
                      </a:pPr>
                      <a:r>
                        <a:rPr sz="800" b="1" dirty="0">
                          <a:solidFill>
                            <a:srgbClr val="231F20"/>
                          </a:solidFill>
                          <a:latin typeface="Arial"/>
                          <a:cs typeface="Arial"/>
                        </a:rPr>
                        <a:t>Female</a:t>
                      </a:r>
                      <a:endParaRPr sz="800">
                        <a:latin typeface="Arial"/>
                        <a:cs typeface="Arial"/>
                      </a:endParaRPr>
                    </a:p>
                  </a:txBody>
                  <a:tcPr marL="0" marR="0" marT="66675" marB="0">
                    <a:lnR w="19050">
                      <a:solidFill>
                        <a:srgbClr val="005E6D"/>
                      </a:solidFill>
                      <a:prstDash val="solid"/>
                    </a:lnR>
                    <a:solidFill>
                      <a:srgbClr val="FFFFFF"/>
                    </a:solidFill>
                  </a:tcPr>
                </a:tc>
                <a:tc>
                  <a:txBody>
                    <a:bodyPr/>
                    <a:lstStyle/>
                    <a:p>
                      <a:pPr marL="5080" algn="ctr">
                        <a:lnSpc>
                          <a:spcPct val="100000"/>
                        </a:lnSpc>
                        <a:spcBef>
                          <a:spcPts val="525"/>
                        </a:spcBef>
                      </a:pPr>
                      <a:r>
                        <a:rPr sz="800" b="1" spc="30" dirty="0">
                          <a:solidFill>
                            <a:srgbClr val="231F20"/>
                          </a:solidFill>
                          <a:latin typeface="Arial"/>
                          <a:cs typeface="Arial"/>
                        </a:rPr>
                        <a:t>5,853</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FFFFFF"/>
                    </a:solidFill>
                  </a:tcPr>
                </a:tc>
                <a:tc>
                  <a:txBody>
                    <a:bodyPr/>
                    <a:lstStyle/>
                    <a:p>
                      <a:pPr marL="205740">
                        <a:lnSpc>
                          <a:spcPct val="100000"/>
                        </a:lnSpc>
                        <a:spcBef>
                          <a:spcPts val="525"/>
                        </a:spcBef>
                      </a:pPr>
                      <a:r>
                        <a:rPr sz="800" b="1" spc="25" dirty="0">
                          <a:solidFill>
                            <a:srgbClr val="231F20"/>
                          </a:solidFill>
                          <a:latin typeface="Arial"/>
                          <a:cs typeface="Arial"/>
                        </a:rPr>
                        <a:t>4.9</a:t>
                      </a:r>
                      <a:endParaRPr sz="800">
                        <a:latin typeface="Arial"/>
                        <a:cs typeface="Arial"/>
                      </a:endParaRPr>
                    </a:p>
                  </a:txBody>
                  <a:tcPr marL="0" marR="0" marT="66675" marB="0">
                    <a:lnL w="9525">
                      <a:solidFill>
                        <a:srgbClr val="005E6D"/>
                      </a:solidFill>
                      <a:prstDash val="solid"/>
                    </a:lnL>
                    <a:solidFill>
                      <a:srgbClr val="FFFFFF"/>
                    </a:solidFill>
                  </a:tcPr>
                </a:tc>
                <a:extLst>
                  <a:ext uri="{0D108BD9-81ED-4DB2-BD59-A6C34878D82A}">
                    <a16:rowId xmlns:a16="http://schemas.microsoft.com/office/drawing/2014/main" val="10012"/>
                  </a:ext>
                </a:extLst>
              </a:tr>
              <a:tr h="264286">
                <a:tc gridSpan="3">
                  <a:txBody>
                    <a:bodyPr/>
                    <a:lstStyle/>
                    <a:p>
                      <a:pPr marL="55880">
                        <a:lnSpc>
                          <a:spcPct val="100000"/>
                        </a:lnSpc>
                        <a:spcBef>
                          <a:spcPts val="525"/>
                        </a:spcBef>
                      </a:pPr>
                      <a:r>
                        <a:rPr sz="800" b="1" dirty="0">
                          <a:solidFill>
                            <a:srgbClr val="FFFFFF"/>
                          </a:solidFill>
                          <a:latin typeface="Lucida Sans"/>
                          <a:cs typeface="Lucida Sans"/>
                        </a:rPr>
                        <a:t>Race/ethnicity</a:t>
                      </a:r>
                      <a:endParaRPr sz="800">
                        <a:latin typeface="Lucida Sans"/>
                        <a:cs typeface="Lucida Sans"/>
                      </a:endParaRPr>
                    </a:p>
                  </a:txBody>
                  <a:tcPr marL="0" marR="0" marT="66675" marB="0">
                    <a:solidFill>
                      <a:srgbClr val="005E6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264287">
                <a:tc>
                  <a:txBody>
                    <a:bodyPr/>
                    <a:lstStyle/>
                    <a:p>
                      <a:pPr marL="55880">
                        <a:lnSpc>
                          <a:spcPct val="100000"/>
                        </a:lnSpc>
                        <a:spcBef>
                          <a:spcPts val="525"/>
                        </a:spcBef>
                      </a:pPr>
                      <a:r>
                        <a:rPr sz="800" b="1" spc="-5" dirty="0">
                          <a:solidFill>
                            <a:srgbClr val="231F20"/>
                          </a:solidFill>
                          <a:latin typeface="Arial"/>
                          <a:cs typeface="Arial"/>
                        </a:rPr>
                        <a:t>American Indian/Alaska</a:t>
                      </a:r>
                      <a:r>
                        <a:rPr sz="800" b="1" spc="-100" dirty="0">
                          <a:solidFill>
                            <a:srgbClr val="231F20"/>
                          </a:solidFill>
                          <a:latin typeface="Arial"/>
                          <a:cs typeface="Arial"/>
                        </a:rPr>
                        <a:t> </a:t>
                      </a:r>
                      <a:r>
                        <a:rPr sz="800" b="1" spc="5" dirty="0">
                          <a:solidFill>
                            <a:srgbClr val="231F20"/>
                          </a:solidFill>
                          <a:latin typeface="Arial"/>
                          <a:cs typeface="Arial"/>
                        </a:rPr>
                        <a:t>Native</a:t>
                      </a:r>
                      <a:endParaRPr sz="800">
                        <a:latin typeface="Arial"/>
                        <a:cs typeface="Arial"/>
                      </a:endParaRPr>
                    </a:p>
                  </a:txBody>
                  <a:tcPr marL="0" marR="0" marT="66675" marB="0">
                    <a:lnR w="19050">
                      <a:solidFill>
                        <a:srgbClr val="005E6D"/>
                      </a:solidFill>
                      <a:prstDash val="solid"/>
                    </a:lnR>
                    <a:solidFill>
                      <a:srgbClr val="FFFFFF"/>
                    </a:solidFill>
                  </a:tcPr>
                </a:tc>
                <a:tc>
                  <a:txBody>
                    <a:bodyPr/>
                    <a:lstStyle/>
                    <a:p>
                      <a:pPr marL="5080" algn="ctr">
                        <a:lnSpc>
                          <a:spcPct val="100000"/>
                        </a:lnSpc>
                        <a:spcBef>
                          <a:spcPts val="525"/>
                        </a:spcBef>
                      </a:pPr>
                      <a:r>
                        <a:rPr sz="800" b="1" spc="45" dirty="0">
                          <a:solidFill>
                            <a:srgbClr val="231F20"/>
                          </a:solidFill>
                          <a:latin typeface="Arial"/>
                          <a:cs typeface="Arial"/>
                        </a:rPr>
                        <a:t>24</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FFFFFF"/>
                    </a:solidFill>
                  </a:tcPr>
                </a:tc>
                <a:tc>
                  <a:txBody>
                    <a:bodyPr/>
                    <a:lstStyle/>
                    <a:p>
                      <a:pPr marL="205740">
                        <a:lnSpc>
                          <a:spcPct val="100000"/>
                        </a:lnSpc>
                        <a:spcBef>
                          <a:spcPts val="525"/>
                        </a:spcBef>
                      </a:pPr>
                      <a:r>
                        <a:rPr sz="800" b="1" spc="25" dirty="0">
                          <a:solidFill>
                            <a:srgbClr val="231F20"/>
                          </a:solidFill>
                          <a:latin typeface="Arial"/>
                          <a:cs typeface="Arial"/>
                        </a:rPr>
                        <a:t>1.0</a:t>
                      </a:r>
                      <a:endParaRPr sz="800">
                        <a:latin typeface="Arial"/>
                        <a:cs typeface="Arial"/>
                      </a:endParaRPr>
                    </a:p>
                  </a:txBody>
                  <a:tcPr marL="0" marR="0" marT="66675" marB="0">
                    <a:lnL w="9525">
                      <a:solidFill>
                        <a:srgbClr val="005E6D"/>
                      </a:solidFill>
                      <a:prstDash val="solid"/>
                    </a:lnL>
                    <a:solidFill>
                      <a:srgbClr val="FFFFFF"/>
                    </a:solidFill>
                  </a:tcPr>
                </a:tc>
                <a:extLst>
                  <a:ext uri="{0D108BD9-81ED-4DB2-BD59-A6C34878D82A}">
                    <a16:rowId xmlns:a16="http://schemas.microsoft.com/office/drawing/2014/main" val="10014"/>
                  </a:ext>
                </a:extLst>
              </a:tr>
              <a:tr h="264299">
                <a:tc>
                  <a:txBody>
                    <a:bodyPr/>
                    <a:lstStyle/>
                    <a:p>
                      <a:pPr marL="57150">
                        <a:lnSpc>
                          <a:spcPct val="100000"/>
                        </a:lnSpc>
                        <a:spcBef>
                          <a:spcPts val="525"/>
                        </a:spcBef>
                      </a:pPr>
                      <a:r>
                        <a:rPr sz="800" b="1" dirty="0">
                          <a:solidFill>
                            <a:srgbClr val="231F20"/>
                          </a:solidFill>
                          <a:latin typeface="Arial"/>
                          <a:cs typeface="Arial"/>
                        </a:rPr>
                        <a:t>Asian/Pacific</a:t>
                      </a:r>
                      <a:r>
                        <a:rPr sz="800" b="1" spc="55" dirty="0">
                          <a:solidFill>
                            <a:srgbClr val="231F20"/>
                          </a:solidFill>
                          <a:latin typeface="Arial"/>
                          <a:cs typeface="Arial"/>
                        </a:rPr>
                        <a:t> </a:t>
                      </a:r>
                      <a:r>
                        <a:rPr sz="800" b="1" spc="-5" dirty="0">
                          <a:solidFill>
                            <a:srgbClr val="231F20"/>
                          </a:solidFill>
                          <a:latin typeface="Arial"/>
                          <a:cs typeface="Arial"/>
                        </a:rPr>
                        <a:t>Islander</a:t>
                      </a:r>
                      <a:endParaRPr sz="800">
                        <a:latin typeface="Arial"/>
                        <a:cs typeface="Arial"/>
                      </a:endParaRPr>
                    </a:p>
                  </a:txBody>
                  <a:tcPr marL="0" marR="0" marT="66675" marB="0">
                    <a:lnR w="19050">
                      <a:solidFill>
                        <a:srgbClr val="005E6D"/>
                      </a:solidFill>
                      <a:prstDash val="solid"/>
                    </a:lnR>
                    <a:solidFill>
                      <a:srgbClr val="E5EEF0"/>
                    </a:solidFill>
                  </a:tcPr>
                </a:tc>
                <a:tc>
                  <a:txBody>
                    <a:bodyPr/>
                    <a:lstStyle/>
                    <a:p>
                      <a:pPr marL="4445" algn="ctr">
                        <a:lnSpc>
                          <a:spcPct val="100000"/>
                        </a:lnSpc>
                        <a:spcBef>
                          <a:spcPts val="525"/>
                        </a:spcBef>
                      </a:pPr>
                      <a:r>
                        <a:rPr sz="800" b="1" spc="30" dirty="0">
                          <a:solidFill>
                            <a:srgbClr val="231F20"/>
                          </a:solidFill>
                          <a:latin typeface="Arial"/>
                          <a:cs typeface="Arial"/>
                        </a:rPr>
                        <a:t>2,119</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E5EEF0"/>
                    </a:solidFill>
                  </a:tcPr>
                </a:tc>
                <a:tc>
                  <a:txBody>
                    <a:bodyPr/>
                    <a:lstStyle/>
                    <a:p>
                      <a:pPr marL="175260">
                        <a:lnSpc>
                          <a:spcPct val="100000"/>
                        </a:lnSpc>
                        <a:spcBef>
                          <a:spcPts val="525"/>
                        </a:spcBef>
                      </a:pPr>
                      <a:r>
                        <a:rPr sz="800" b="1" spc="25" dirty="0">
                          <a:solidFill>
                            <a:srgbClr val="231F20"/>
                          </a:solidFill>
                          <a:latin typeface="Arial"/>
                          <a:cs typeface="Arial"/>
                        </a:rPr>
                        <a:t>18.9</a:t>
                      </a:r>
                      <a:endParaRPr sz="800">
                        <a:latin typeface="Arial"/>
                        <a:cs typeface="Arial"/>
                      </a:endParaRPr>
                    </a:p>
                  </a:txBody>
                  <a:tcPr marL="0" marR="0" marT="66675" marB="0">
                    <a:lnL w="9525">
                      <a:solidFill>
                        <a:srgbClr val="005E6D"/>
                      </a:solidFill>
                      <a:prstDash val="solid"/>
                    </a:lnL>
                    <a:solidFill>
                      <a:srgbClr val="E5EEF0"/>
                    </a:solidFill>
                  </a:tcPr>
                </a:tc>
                <a:extLst>
                  <a:ext uri="{0D108BD9-81ED-4DB2-BD59-A6C34878D82A}">
                    <a16:rowId xmlns:a16="http://schemas.microsoft.com/office/drawing/2014/main" val="10015"/>
                  </a:ext>
                </a:extLst>
              </a:tr>
              <a:tr h="264287">
                <a:tc>
                  <a:txBody>
                    <a:bodyPr/>
                    <a:lstStyle/>
                    <a:p>
                      <a:pPr marL="57150">
                        <a:lnSpc>
                          <a:spcPct val="100000"/>
                        </a:lnSpc>
                        <a:spcBef>
                          <a:spcPts val="525"/>
                        </a:spcBef>
                      </a:pPr>
                      <a:r>
                        <a:rPr sz="800" b="1" spc="-15" dirty="0">
                          <a:solidFill>
                            <a:srgbClr val="231F20"/>
                          </a:solidFill>
                          <a:latin typeface="Arial"/>
                          <a:cs typeface="Arial"/>
                        </a:rPr>
                        <a:t>Black,</a:t>
                      </a:r>
                      <a:r>
                        <a:rPr sz="800" b="1" spc="15" dirty="0">
                          <a:solidFill>
                            <a:srgbClr val="231F20"/>
                          </a:solidFill>
                          <a:latin typeface="Arial"/>
                          <a:cs typeface="Arial"/>
                        </a:rPr>
                        <a:t> </a:t>
                      </a:r>
                      <a:r>
                        <a:rPr sz="800" b="1" dirty="0">
                          <a:solidFill>
                            <a:srgbClr val="231F20"/>
                          </a:solidFill>
                          <a:latin typeface="Arial"/>
                          <a:cs typeface="Arial"/>
                        </a:rPr>
                        <a:t>non-Hispanic</a:t>
                      </a:r>
                      <a:endParaRPr sz="800">
                        <a:latin typeface="Arial"/>
                        <a:cs typeface="Arial"/>
                      </a:endParaRPr>
                    </a:p>
                  </a:txBody>
                  <a:tcPr marL="0" marR="0" marT="66675" marB="0">
                    <a:lnR w="19050">
                      <a:solidFill>
                        <a:srgbClr val="005E6D"/>
                      </a:solidFill>
                      <a:prstDash val="solid"/>
                    </a:lnR>
                    <a:solidFill>
                      <a:srgbClr val="FFFFFF"/>
                    </a:solidFill>
                  </a:tcPr>
                </a:tc>
                <a:tc>
                  <a:txBody>
                    <a:bodyPr/>
                    <a:lstStyle/>
                    <a:p>
                      <a:pPr marL="4445" algn="ctr">
                        <a:lnSpc>
                          <a:spcPct val="100000"/>
                        </a:lnSpc>
                        <a:spcBef>
                          <a:spcPts val="525"/>
                        </a:spcBef>
                      </a:pPr>
                      <a:r>
                        <a:rPr sz="800" b="1" spc="30" dirty="0">
                          <a:solidFill>
                            <a:srgbClr val="231F20"/>
                          </a:solidFill>
                          <a:latin typeface="Arial"/>
                          <a:cs typeface="Arial"/>
                        </a:rPr>
                        <a:t>2,198</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FFFFFF"/>
                    </a:solidFill>
                  </a:tcPr>
                </a:tc>
                <a:tc>
                  <a:txBody>
                    <a:bodyPr/>
                    <a:lstStyle/>
                    <a:p>
                      <a:pPr marL="205740">
                        <a:lnSpc>
                          <a:spcPct val="100000"/>
                        </a:lnSpc>
                        <a:spcBef>
                          <a:spcPts val="525"/>
                        </a:spcBef>
                      </a:pPr>
                      <a:r>
                        <a:rPr sz="800" b="1" spc="25" dirty="0">
                          <a:solidFill>
                            <a:srgbClr val="231F20"/>
                          </a:solidFill>
                          <a:latin typeface="Arial"/>
                          <a:cs typeface="Arial"/>
                        </a:rPr>
                        <a:t>6.7</a:t>
                      </a:r>
                      <a:endParaRPr sz="800">
                        <a:latin typeface="Arial"/>
                        <a:cs typeface="Arial"/>
                      </a:endParaRPr>
                    </a:p>
                  </a:txBody>
                  <a:tcPr marL="0" marR="0" marT="66675" marB="0">
                    <a:lnL w="9525">
                      <a:solidFill>
                        <a:srgbClr val="005E6D"/>
                      </a:solidFill>
                      <a:prstDash val="solid"/>
                    </a:lnL>
                    <a:solidFill>
                      <a:srgbClr val="FFFFFF"/>
                    </a:solidFill>
                  </a:tcPr>
                </a:tc>
                <a:extLst>
                  <a:ext uri="{0D108BD9-81ED-4DB2-BD59-A6C34878D82A}">
                    <a16:rowId xmlns:a16="http://schemas.microsoft.com/office/drawing/2014/main" val="10016"/>
                  </a:ext>
                </a:extLst>
              </a:tr>
              <a:tr h="264286">
                <a:tc>
                  <a:txBody>
                    <a:bodyPr/>
                    <a:lstStyle/>
                    <a:p>
                      <a:pPr marL="57150">
                        <a:lnSpc>
                          <a:spcPct val="100000"/>
                        </a:lnSpc>
                        <a:spcBef>
                          <a:spcPts val="525"/>
                        </a:spcBef>
                      </a:pPr>
                      <a:r>
                        <a:rPr sz="800" b="1" spc="10" dirty="0">
                          <a:solidFill>
                            <a:srgbClr val="231F20"/>
                          </a:solidFill>
                          <a:latin typeface="Arial"/>
                          <a:cs typeface="Arial"/>
                        </a:rPr>
                        <a:t>White,</a:t>
                      </a:r>
                      <a:r>
                        <a:rPr sz="800" b="1" spc="-10" dirty="0">
                          <a:solidFill>
                            <a:srgbClr val="231F20"/>
                          </a:solidFill>
                          <a:latin typeface="Arial"/>
                          <a:cs typeface="Arial"/>
                        </a:rPr>
                        <a:t> </a:t>
                      </a:r>
                      <a:r>
                        <a:rPr sz="800" b="1" dirty="0">
                          <a:solidFill>
                            <a:srgbClr val="231F20"/>
                          </a:solidFill>
                          <a:latin typeface="Arial"/>
                          <a:cs typeface="Arial"/>
                        </a:rPr>
                        <a:t>non-Hispanic</a:t>
                      </a:r>
                      <a:endParaRPr sz="800">
                        <a:latin typeface="Arial"/>
                        <a:cs typeface="Arial"/>
                      </a:endParaRPr>
                    </a:p>
                  </a:txBody>
                  <a:tcPr marL="0" marR="0" marT="66675" marB="0">
                    <a:lnR w="19050">
                      <a:solidFill>
                        <a:srgbClr val="005E6D"/>
                      </a:solidFill>
                      <a:prstDash val="solid"/>
                    </a:lnR>
                    <a:solidFill>
                      <a:srgbClr val="E5EEF0"/>
                    </a:solidFill>
                  </a:tcPr>
                </a:tc>
                <a:tc>
                  <a:txBody>
                    <a:bodyPr/>
                    <a:lstStyle/>
                    <a:p>
                      <a:pPr marL="4445" algn="ctr">
                        <a:lnSpc>
                          <a:spcPct val="100000"/>
                        </a:lnSpc>
                        <a:spcBef>
                          <a:spcPts val="525"/>
                        </a:spcBef>
                      </a:pPr>
                      <a:r>
                        <a:rPr sz="800" b="1" spc="30" dirty="0">
                          <a:solidFill>
                            <a:srgbClr val="231F20"/>
                          </a:solidFill>
                          <a:latin typeface="Arial"/>
                          <a:cs typeface="Arial"/>
                        </a:rPr>
                        <a:t>2,807</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E5EEF0"/>
                    </a:solidFill>
                  </a:tcPr>
                </a:tc>
                <a:tc>
                  <a:txBody>
                    <a:bodyPr/>
                    <a:lstStyle/>
                    <a:p>
                      <a:pPr marL="205104">
                        <a:lnSpc>
                          <a:spcPct val="100000"/>
                        </a:lnSpc>
                        <a:spcBef>
                          <a:spcPts val="525"/>
                        </a:spcBef>
                      </a:pPr>
                      <a:r>
                        <a:rPr sz="800" b="1" spc="25" dirty="0">
                          <a:solidFill>
                            <a:srgbClr val="231F20"/>
                          </a:solidFill>
                          <a:latin typeface="Arial"/>
                          <a:cs typeface="Arial"/>
                        </a:rPr>
                        <a:t>1.8</a:t>
                      </a:r>
                      <a:endParaRPr sz="800">
                        <a:latin typeface="Arial"/>
                        <a:cs typeface="Arial"/>
                      </a:endParaRPr>
                    </a:p>
                  </a:txBody>
                  <a:tcPr marL="0" marR="0" marT="66675" marB="0">
                    <a:lnL w="9525">
                      <a:solidFill>
                        <a:srgbClr val="005E6D"/>
                      </a:solidFill>
                      <a:prstDash val="solid"/>
                    </a:lnL>
                    <a:solidFill>
                      <a:srgbClr val="E5EEF0"/>
                    </a:solidFill>
                  </a:tcPr>
                </a:tc>
                <a:extLst>
                  <a:ext uri="{0D108BD9-81ED-4DB2-BD59-A6C34878D82A}">
                    <a16:rowId xmlns:a16="http://schemas.microsoft.com/office/drawing/2014/main" val="10017"/>
                  </a:ext>
                </a:extLst>
              </a:tr>
              <a:tr h="264287">
                <a:tc>
                  <a:txBody>
                    <a:bodyPr/>
                    <a:lstStyle/>
                    <a:p>
                      <a:pPr marL="57150">
                        <a:lnSpc>
                          <a:spcPct val="100000"/>
                        </a:lnSpc>
                        <a:spcBef>
                          <a:spcPts val="525"/>
                        </a:spcBef>
                      </a:pPr>
                      <a:r>
                        <a:rPr sz="800" b="1" dirty="0">
                          <a:solidFill>
                            <a:srgbClr val="231F20"/>
                          </a:solidFill>
                          <a:latin typeface="Arial"/>
                          <a:cs typeface="Arial"/>
                        </a:rPr>
                        <a:t>Hispanic</a:t>
                      </a:r>
                      <a:endParaRPr sz="800">
                        <a:latin typeface="Arial"/>
                        <a:cs typeface="Arial"/>
                      </a:endParaRPr>
                    </a:p>
                  </a:txBody>
                  <a:tcPr marL="0" marR="0" marT="66675" marB="0">
                    <a:lnR w="19050">
                      <a:solidFill>
                        <a:srgbClr val="005E6D"/>
                      </a:solidFill>
                      <a:prstDash val="solid"/>
                    </a:lnR>
                    <a:solidFill>
                      <a:srgbClr val="FFFFFF"/>
                    </a:solidFill>
                  </a:tcPr>
                </a:tc>
                <a:tc>
                  <a:txBody>
                    <a:bodyPr/>
                    <a:lstStyle/>
                    <a:p>
                      <a:pPr marL="2540" algn="ctr">
                        <a:lnSpc>
                          <a:spcPct val="100000"/>
                        </a:lnSpc>
                        <a:spcBef>
                          <a:spcPts val="525"/>
                        </a:spcBef>
                      </a:pPr>
                      <a:r>
                        <a:rPr sz="800" b="1" spc="45" dirty="0">
                          <a:solidFill>
                            <a:srgbClr val="231F20"/>
                          </a:solidFill>
                          <a:latin typeface="Arial"/>
                          <a:cs typeface="Arial"/>
                        </a:rPr>
                        <a:t>444</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FFFFFF"/>
                    </a:solidFill>
                  </a:tcPr>
                </a:tc>
                <a:tc>
                  <a:txBody>
                    <a:bodyPr/>
                    <a:lstStyle/>
                    <a:p>
                      <a:pPr marL="205104">
                        <a:lnSpc>
                          <a:spcPct val="100000"/>
                        </a:lnSpc>
                        <a:spcBef>
                          <a:spcPts val="525"/>
                        </a:spcBef>
                      </a:pPr>
                      <a:r>
                        <a:rPr sz="800" b="1" spc="25" dirty="0">
                          <a:solidFill>
                            <a:srgbClr val="231F20"/>
                          </a:solidFill>
                          <a:latin typeface="Arial"/>
                          <a:cs typeface="Arial"/>
                        </a:rPr>
                        <a:t>1.4</a:t>
                      </a:r>
                      <a:endParaRPr sz="800">
                        <a:latin typeface="Arial"/>
                        <a:cs typeface="Arial"/>
                      </a:endParaRPr>
                    </a:p>
                  </a:txBody>
                  <a:tcPr marL="0" marR="0" marT="66675" marB="0">
                    <a:lnL w="9525">
                      <a:solidFill>
                        <a:srgbClr val="005E6D"/>
                      </a:solidFill>
                      <a:prstDash val="solid"/>
                    </a:lnL>
                    <a:solidFill>
                      <a:srgbClr val="FFFFFF"/>
                    </a:solidFill>
                  </a:tcPr>
                </a:tc>
                <a:extLst>
                  <a:ext uri="{0D108BD9-81ED-4DB2-BD59-A6C34878D82A}">
                    <a16:rowId xmlns:a16="http://schemas.microsoft.com/office/drawing/2014/main" val="10018"/>
                  </a:ext>
                </a:extLst>
              </a:tr>
              <a:tr h="264299">
                <a:tc gridSpan="3">
                  <a:txBody>
                    <a:bodyPr/>
                    <a:lstStyle/>
                    <a:p>
                      <a:pPr marL="57150">
                        <a:lnSpc>
                          <a:spcPct val="100000"/>
                        </a:lnSpc>
                        <a:spcBef>
                          <a:spcPts val="530"/>
                        </a:spcBef>
                      </a:pPr>
                      <a:r>
                        <a:rPr sz="800" b="1" dirty="0">
                          <a:solidFill>
                            <a:srgbClr val="FFFFFF"/>
                          </a:solidFill>
                          <a:latin typeface="Lucida Sans"/>
                          <a:cs typeface="Lucida Sans"/>
                        </a:rPr>
                        <a:t>Urbanicity</a:t>
                      </a:r>
                      <a:r>
                        <a:rPr sz="675" b="1" baseline="24691" dirty="0">
                          <a:solidFill>
                            <a:srgbClr val="FFFFFF"/>
                          </a:solidFill>
                          <a:latin typeface="Lucida Sans"/>
                          <a:cs typeface="Lucida Sans"/>
                        </a:rPr>
                        <a:t>¶</a:t>
                      </a:r>
                      <a:endParaRPr sz="675" baseline="24691">
                        <a:latin typeface="Lucida Sans"/>
                        <a:cs typeface="Lucida Sans"/>
                      </a:endParaRPr>
                    </a:p>
                  </a:txBody>
                  <a:tcPr marL="0" marR="0" marT="67310" marB="0">
                    <a:solidFill>
                      <a:srgbClr val="005E6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264287">
                <a:tc>
                  <a:txBody>
                    <a:bodyPr/>
                    <a:lstStyle/>
                    <a:p>
                      <a:pPr marL="57785">
                        <a:lnSpc>
                          <a:spcPct val="100000"/>
                        </a:lnSpc>
                        <a:spcBef>
                          <a:spcPts val="530"/>
                        </a:spcBef>
                      </a:pPr>
                      <a:r>
                        <a:rPr sz="800" b="1" spc="5" dirty="0">
                          <a:solidFill>
                            <a:srgbClr val="231F20"/>
                          </a:solidFill>
                          <a:latin typeface="Arial"/>
                          <a:cs typeface="Arial"/>
                        </a:rPr>
                        <a:t>Urban</a:t>
                      </a:r>
                      <a:endParaRPr sz="800">
                        <a:latin typeface="Arial"/>
                        <a:cs typeface="Arial"/>
                      </a:endParaRPr>
                    </a:p>
                  </a:txBody>
                  <a:tcPr marL="0" marR="0" marT="67310" marB="0">
                    <a:lnR w="19050">
                      <a:solidFill>
                        <a:srgbClr val="005E6D"/>
                      </a:solidFill>
                      <a:prstDash val="solid"/>
                    </a:lnR>
                    <a:solidFill>
                      <a:srgbClr val="FFFFFF"/>
                    </a:solidFill>
                  </a:tcPr>
                </a:tc>
                <a:tc>
                  <a:txBody>
                    <a:bodyPr/>
                    <a:lstStyle/>
                    <a:p>
                      <a:pPr marL="5080" algn="ctr">
                        <a:lnSpc>
                          <a:spcPct val="100000"/>
                        </a:lnSpc>
                        <a:spcBef>
                          <a:spcPts val="530"/>
                        </a:spcBef>
                      </a:pPr>
                      <a:r>
                        <a:rPr sz="800" b="1" spc="30" dirty="0">
                          <a:solidFill>
                            <a:srgbClr val="231F20"/>
                          </a:solidFill>
                          <a:latin typeface="Arial"/>
                          <a:cs typeface="Arial"/>
                        </a:rPr>
                        <a:t>12,372</a:t>
                      </a:r>
                      <a:endParaRPr sz="800">
                        <a:latin typeface="Arial"/>
                        <a:cs typeface="Arial"/>
                      </a:endParaRPr>
                    </a:p>
                  </a:txBody>
                  <a:tcPr marL="0" marR="0" marT="67310" marB="0">
                    <a:lnL w="19050">
                      <a:solidFill>
                        <a:srgbClr val="005E6D"/>
                      </a:solidFill>
                      <a:prstDash val="solid"/>
                    </a:lnL>
                    <a:lnR w="9525">
                      <a:solidFill>
                        <a:srgbClr val="005E6D"/>
                      </a:solidFill>
                      <a:prstDash val="solid"/>
                    </a:lnR>
                    <a:solidFill>
                      <a:srgbClr val="FFFFFF"/>
                    </a:solidFill>
                  </a:tcPr>
                </a:tc>
                <a:tc>
                  <a:txBody>
                    <a:bodyPr/>
                    <a:lstStyle/>
                    <a:p>
                      <a:pPr marL="205740">
                        <a:lnSpc>
                          <a:spcPct val="100000"/>
                        </a:lnSpc>
                        <a:spcBef>
                          <a:spcPts val="530"/>
                        </a:spcBef>
                      </a:pPr>
                      <a:r>
                        <a:rPr sz="800" b="1" spc="25" dirty="0">
                          <a:solidFill>
                            <a:srgbClr val="231F20"/>
                          </a:solidFill>
                          <a:latin typeface="Arial"/>
                          <a:cs typeface="Arial"/>
                        </a:rPr>
                        <a:t>6.3</a:t>
                      </a:r>
                      <a:endParaRPr sz="800">
                        <a:latin typeface="Arial"/>
                        <a:cs typeface="Arial"/>
                      </a:endParaRPr>
                    </a:p>
                  </a:txBody>
                  <a:tcPr marL="0" marR="0" marT="67310" marB="0">
                    <a:lnL w="9525">
                      <a:solidFill>
                        <a:srgbClr val="005E6D"/>
                      </a:solidFill>
                      <a:prstDash val="solid"/>
                    </a:lnL>
                    <a:solidFill>
                      <a:srgbClr val="FFFFFF"/>
                    </a:solidFill>
                  </a:tcPr>
                </a:tc>
                <a:extLst>
                  <a:ext uri="{0D108BD9-81ED-4DB2-BD59-A6C34878D82A}">
                    <a16:rowId xmlns:a16="http://schemas.microsoft.com/office/drawing/2014/main" val="10020"/>
                  </a:ext>
                </a:extLst>
              </a:tr>
              <a:tr h="264286">
                <a:tc>
                  <a:txBody>
                    <a:bodyPr/>
                    <a:lstStyle/>
                    <a:p>
                      <a:pPr marL="57785">
                        <a:lnSpc>
                          <a:spcPct val="100000"/>
                        </a:lnSpc>
                        <a:spcBef>
                          <a:spcPts val="530"/>
                        </a:spcBef>
                      </a:pPr>
                      <a:r>
                        <a:rPr sz="800" b="1" spc="-5" dirty="0">
                          <a:solidFill>
                            <a:srgbClr val="231F20"/>
                          </a:solidFill>
                          <a:latin typeface="Arial"/>
                          <a:cs typeface="Arial"/>
                        </a:rPr>
                        <a:t>Rural</a:t>
                      </a:r>
                      <a:endParaRPr sz="800">
                        <a:latin typeface="Arial"/>
                        <a:cs typeface="Arial"/>
                      </a:endParaRPr>
                    </a:p>
                  </a:txBody>
                  <a:tcPr marL="0" marR="0" marT="67310" marB="0">
                    <a:lnR w="19050">
                      <a:solidFill>
                        <a:srgbClr val="005E6D"/>
                      </a:solidFill>
                      <a:prstDash val="solid"/>
                    </a:lnR>
                    <a:solidFill>
                      <a:srgbClr val="E5EEF0"/>
                    </a:solidFill>
                  </a:tcPr>
                </a:tc>
                <a:tc>
                  <a:txBody>
                    <a:bodyPr/>
                    <a:lstStyle/>
                    <a:p>
                      <a:pPr marL="5080" algn="ctr">
                        <a:lnSpc>
                          <a:spcPct val="100000"/>
                        </a:lnSpc>
                        <a:spcBef>
                          <a:spcPts val="530"/>
                        </a:spcBef>
                      </a:pPr>
                      <a:r>
                        <a:rPr sz="800" b="1" spc="30" dirty="0">
                          <a:solidFill>
                            <a:srgbClr val="231F20"/>
                          </a:solidFill>
                          <a:latin typeface="Arial"/>
                          <a:cs typeface="Arial"/>
                        </a:rPr>
                        <a:t>1,249</a:t>
                      </a:r>
                      <a:endParaRPr sz="800">
                        <a:latin typeface="Arial"/>
                        <a:cs typeface="Arial"/>
                      </a:endParaRPr>
                    </a:p>
                  </a:txBody>
                  <a:tcPr marL="0" marR="0" marT="67310" marB="0">
                    <a:lnL w="19050">
                      <a:solidFill>
                        <a:srgbClr val="005E6D"/>
                      </a:solidFill>
                      <a:prstDash val="solid"/>
                    </a:lnL>
                    <a:lnR w="9525">
                      <a:solidFill>
                        <a:srgbClr val="005E6D"/>
                      </a:solidFill>
                      <a:prstDash val="solid"/>
                    </a:lnR>
                    <a:solidFill>
                      <a:srgbClr val="E5EEF0"/>
                    </a:solidFill>
                  </a:tcPr>
                </a:tc>
                <a:tc>
                  <a:txBody>
                    <a:bodyPr/>
                    <a:lstStyle/>
                    <a:p>
                      <a:pPr marL="205740">
                        <a:lnSpc>
                          <a:spcPct val="100000"/>
                        </a:lnSpc>
                        <a:spcBef>
                          <a:spcPts val="530"/>
                        </a:spcBef>
                      </a:pPr>
                      <a:r>
                        <a:rPr sz="800" b="1" spc="25" dirty="0">
                          <a:solidFill>
                            <a:srgbClr val="231F20"/>
                          </a:solidFill>
                          <a:latin typeface="Arial"/>
                          <a:cs typeface="Arial"/>
                        </a:rPr>
                        <a:t>3.5</a:t>
                      </a:r>
                      <a:endParaRPr sz="800">
                        <a:latin typeface="Arial"/>
                        <a:cs typeface="Arial"/>
                      </a:endParaRPr>
                    </a:p>
                  </a:txBody>
                  <a:tcPr marL="0" marR="0" marT="67310" marB="0">
                    <a:lnL w="9525">
                      <a:solidFill>
                        <a:srgbClr val="005E6D"/>
                      </a:solidFill>
                      <a:prstDash val="solid"/>
                    </a:lnL>
                    <a:solidFill>
                      <a:srgbClr val="E5EEF0"/>
                    </a:solidFill>
                  </a:tcPr>
                </a:tc>
                <a:extLst>
                  <a:ext uri="{0D108BD9-81ED-4DB2-BD59-A6C34878D82A}">
                    <a16:rowId xmlns:a16="http://schemas.microsoft.com/office/drawing/2014/main" val="10021"/>
                  </a:ext>
                </a:extLst>
              </a:tr>
              <a:tr h="264299">
                <a:tc gridSpan="3">
                  <a:txBody>
                    <a:bodyPr/>
                    <a:lstStyle/>
                    <a:p>
                      <a:pPr marL="57785">
                        <a:lnSpc>
                          <a:spcPct val="100000"/>
                        </a:lnSpc>
                        <a:spcBef>
                          <a:spcPts val="540"/>
                        </a:spcBef>
                      </a:pPr>
                      <a:r>
                        <a:rPr sz="800" b="1" spc="-5" dirty="0">
                          <a:solidFill>
                            <a:srgbClr val="FFFFFF"/>
                          </a:solidFill>
                          <a:latin typeface="Lucida Sans"/>
                          <a:cs typeface="Lucida Sans"/>
                        </a:rPr>
                        <a:t>HHS </a:t>
                      </a:r>
                      <a:r>
                        <a:rPr sz="800" b="1" dirty="0">
                          <a:solidFill>
                            <a:srgbClr val="FFFFFF"/>
                          </a:solidFill>
                          <a:latin typeface="Lucida Sans"/>
                          <a:cs typeface="Lucida Sans"/>
                        </a:rPr>
                        <a:t>Region: </a:t>
                      </a:r>
                      <a:r>
                        <a:rPr sz="800" b="1" spc="-15" dirty="0">
                          <a:solidFill>
                            <a:srgbClr val="FFFFFF"/>
                          </a:solidFill>
                          <a:latin typeface="Lucida Sans"/>
                          <a:cs typeface="Lucida Sans"/>
                        </a:rPr>
                        <a:t>Regional</a:t>
                      </a:r>
                      <a:r>
                        <a:rPr sz="800" b="1" spc="-160" dirty="0">
                          <a:solidFill>
                            <a:srgbClr val="FFFFFF"/>
                          </a:solidFill>
                          <a:latin typeface="Lucida Sans"/>
                          <a:cs typeface="Lucida Sans"/>
                        </a:rPr>
                        <a:t> </a:t>
                      </a:r>
                      <a:r>
                        <a:rPr sz="800" b="1" dirty="0">
                          <a:solidFill>
                            <a:srgbClr val="FFFFFF"/>
                          </a:solidFill>
                          <a:latin typeface="Lucida Sans"/>
                          <a:cs typeface="Lucida Sans"/>
                        </a:rPr>
                        <a:t>Office</a:t>
                      </a:r>
                      <a:r>
                        <a:rPr sz="675" b="1" baseline="24691" dirty="0">
                          <a:solidFill>
                            <a:srgbClr val="FFFFFF"/>
                          </a:solidFill>
                          <a:latin typeface="Lucida Sans"/>
                          <a:cs typeface="Lucida Sans"/>
                        </a:rPr>
                        <a:t>#</a:t>
                      </a:r>
                      <a:endParaRPr sz="675" baseline="24691">
                        <a:latin typeface="Lucida Sans"/>
                        <a:cs typeface="Lucida Sans"/>
                      </a:endParaRPr>
                    </a:p>
                  </a:txBody>
                  <a:tcPr marL="0" marR="0" marT="68580" marB="0">
                    <a:solidFill>
                      <a:srgbClr val="005E6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2"/>
                  </a:ext>
                </a:extLst>
              </a:tr>
              <a:tr h="264287">
                <a:tc>
                  <a:txBody>
                    <a:bodyPr/>
                    <a:lstStyle/>
                    <a:p>
                      <a:pPr marL="57785">
                        <a:lnSpc>
                          <a:spcPct val="100000"/>
                        </a:lnSpc>
                        <a:spcBef>
                          <a:spcPts val="530"/>
                        </a:spcBef>
                      </a:pPr>
                      <a:r>
                        <a:rPr sz="800" b="1" spc="-10" dirty="0">
                          <a:solidFill>
                            <a:srgbClr val="231F20"/>
                          </a:solidFill>
                          <a:latin typeface="Arial"/>
                          <a:cs typeface="Arial"/>
                        </a:rPr>
                        <a:t>1:</a:t>
                      </a:r>
                      <a:r>
                        <a:rPr sz="800" b="1" spc="-15" dirty="0">
                          <a:solidFill>
                            <a:srgbClr val="231F20"/>
                          </a:solidFill>
                          <a:latin typeface="Arial"/>
                          <a:cs typeface="Arial"/>
                        </a:rPr>
                        <a:t> </a:t>
                      </a:r>
                      <a:r>
                        <a:rPr sz="800" b="1" spc="-5" dirty="0">
                          <a:solidFill>
                            <a:srgbClr val="231F20"/>
                          </a:solidFill>
                          <a:latin typeface="Arial"/>
                          <a:cs typeface="Arial"/>
                        </a:rPr>
                        <a:t>Boston</a:t>
                      </a:r>
                      <a:endParaRPr sz="800">
                        <a:latin typeface="Arial"/>
                        <a:cs typeface="Arial"/>
                      </a:endParaRPr>
                    </a:p>
                  </a:txBody>
                  <a:tcPr marL="0" marR="0" marT="67310" marB="0">
                    <a:lnR w="19050">
                      <a:solidFill>
                        <a:srgbClr val="005E6D"/>
                      </a:solidFill>
                      <a:prstDash val="solid"/>
                    </a:lnR>
                    <a:solidFill>
                      <a:srgbClr val="E5EEF0"/>
                    </a:solidFill>
                  </a:tcPr>
                </a:tc>
                <a:tc>
                  <a:txBody>
                    <a:bodyPr/>
                    <a:lstStyle/>
                    <a:p>
                      <a:pPr marL="3175" algn="ctr">
                        <a:lnSpc>
                          <a:spcPct val="100000"/>
                        </a:lnSpc>
                        <a:spcBef>
                          <a:spcPts val="530"/>
                        </a:spcBef>
                      </a:pPr>
                      <a:r>
                        <a:rPr sz="800" b="1" spc="45" dirty="0">
                          <a:solidFill>
                            <a:srgbClr val="231F20"/>
                          </a:solidFill>
                          <a:latin typeface="Arial"/>
                          <a:cs typeface="Arial"/>
                        </a:rPr>
                        <a:t>322</a:t>
                      </a:r>
                      <a:endParaRPr sz="800">
                        <a:latin typeface="Arial"/>
                        <a:cs typeface="Arial"/>
                      </a:endParaRPr>
                    </a:p>
                  </a:txBody>
                  <a:tcPr marL="0" marR="0" marT="67310" marB="0">
                    <a:lnL w="19050">
                      <a:solidFill>
                        <a:srgbClr val="005E6D"/>
                      </a:solidFill>
                      <a:prstDash val="solid"/>
                    </a:lnL>
                    <a:lnR w="9525">
                      <a:solidFill>
                        <a:srgbClr val="005E6D"/>
                      </a:solidFill>
                      <a:prstDash val="solid"/>
                    </a:lnR>
                    <a:solidFill>
                      <a:srgbClr val="E5EEF0"/>
                    </a:solidFill>
                  </a:tcPr>
                </a:tc>
                <a:tc>
                  <a:txBody>
                    <a:bodyPr/>
                    <a:lstStyle/>
                    <a:p>
                      <a:pPr marL="205740">
                        <a:lnSpc>
                          <a:spcPct val="100000"/>
                        </a:lnSpc>
                        <a:spcBef>
                          <a:spcPts val="530"/>
                        </a:spcBef>
                      </a:pPr>
                      <a:r>
                        <a:rPr sz="800" b="1" spc="25" dirty="0">
                          <a:solidFill>
                            <a:srgbClr val="231F20"/>
                          </a:solidFill>
                          <a:latin typeface="Arial"/>
                          <a:cs typeface="Arial"/>
                        </a:rPr>
                        <a:t>3.6</a:t>
                      </a:r>
                      <a:endParaRPr sz="800">
                        <a:latin typeface="Arial"/>
                        <a:cs typeface="Arial"/>
                      </a:endParaRPr>
                    </a:p>
                  </a:txBody>
                  <a:tcPr marL="0" marR="0" marT="67310" marB="0">
                    <a:lnL w="9525">
                      <a:solidFill>
                        <a:srgbClr val="005E6D"/>
                      </a:solidFill>
                      <a:prstDash val="solid"/>
                    </a:lnL>
                    <a:solidFill>
                      <a:srgbClr val="E5EEF0"/>
                    </a:solidFill>
                  </a:tcPr>
                </a:tc>
                <a:extLst>
                  <a:ext uri="{0D108BD9-81ED-4DB2-BD59-A6C34878D82A}">
                    <a16:rowId xmlns:a16="http://schemas.microsoft.com/office/drawing/2014/main" val="10023"/>
                  </a:ext>
                </a:extLst>
              </a:tr>
              <a:tr h="264286">
                <a:tc>
                  <a:txBody>
                    <a:bodyPr/>
                    <a:lstStyle/>
                    <a:p>
                      <a:pPr marL="57785">
                        <a:lnSpc>
                          <a:spcPct val="100000"/>
                        </a:lnSpc>
                        <a:spcBef>
                          <a:spcPts val="530"/>
                        </a:spcBef>
                      </a:pPr>
                      <a:r>
                        <a:rPr sz="800" b="1" spc="-10" dirty="0">
                          <a:solidFill>
                            <a:srgbClr val="231F20"/>
                          </a:solidFill>
                          <a:latin typeface="Arial"/>
                          <a:cs typeface="Arial"/>
                        </a:rPr>
                        <a:t>2: </a:t>
                      </a:r>
                      <a:r>
                        <a:rPr sz="800" b="1" spc="5" dirty="0">
                          <a:solidFill>
                            <a:srgbClr val="231F20"/>
                          </a:solidFill>
                          <a:latin typeface="Arial"/>
                          <a:cs typeface="Arial"/>
                        </a:rPr>
                        <a:t>New</a:t>
                      </a:r>
                      <a:r>
                        <a:rPr sz="800" b="1" spc="-15" dirty="0">
                          <a:solidFill>
                            <a:srgbClr val="231F20"/>
                          </a:solidFill>
                          <a:latin typeface="Arial"/>
                          <a:cs typeface="Arial"/>
                        </a:rPr>
                        <a:t> York</a:t>
                      </a:r>
                      <a:endParaRPr sz="800">
                        <a:latin typeface="Arial"/>
                        <a:cs typeface="Arial"/>
                      </a:endParaRPr>
                    </a:p>
                  </a:txBody>
                  <a:tcPr marL="0" marR="0" marT="67310" marB="0">
                    <a:lnR w="19050">
                      <a:solidFill>
                        <a:srgbClr val="005E6D"/>
                      </a:solidFill>
                      <a:prstDash val="solid"/>
                    </a:lnR>
                    <a:solidFill>
                      <a:srgbClr val="FFFFFF"/>
                    </a:solidFill>
                  </a:tcPr>
                </a:tc>
                <a:tc>
                  <a:txBody>
                    <a:bodyPr/>
                    <a:lstStyle/>
                    <a:p>
                      <a:pPr marL="5080" algn="ctr">
                        <a:lnSpc>
                          <a:spcPct val="100000"/>
                        </a:lnSpc>
                        <a:spcBef>
                          <a:spcPts val="530"/>
                        </a:spcBef>
                      </a:pPr>
                      <a:r>
                        <a:rPr sz="800" b="1" spc="30" dirty="0">
                          <a:solidFill>
                            <a:srgbClr val="231F20"/>
                          </a:solidFill>
                          <a:latin typeface="Arial"/>
                          <a:cs typeface="Arial"/>
                        </a:rPr>
                        <a:t>1,687</a:t>
                      </a:r>
                      <a:endParaRPr sz="800">
                        <a:latin typeface="Arial"/>
                        <a:cs typeface="Arial"/>
                      </a:endParaRPr>
                    </a:p>
                  </a:txBody>
                  <a:tcPr marL="0" marR="0" marT="67310" marB="0">
                    <a:lnL w="19050">
                      <a:solidFill>
                        <a:srgbClr val="005E6D"/>
                      </a:solidFill>
                      <a:prstDash val="solid"/>
                    </a:lnL>
                    <a:lnR w="9525">
                      <a:solidFill>
                        <a:srgbClr val="005E6D"/>
                      </a:solidFill>
                      <a:prstDash val="solid"/>
                    </a:lnR>
                    <a:solidFill>
                      <a:srgbClr val="FFFFFF"/>
                    </a:solidFill>
                  </a:tcPr>
                </a:tc>
                <a:tc>
                  <a:txBody>
                    <a:bodyPr/>
                    <a:lstStyle/>
                    <a:p>
                      <a:pPr marL="205740">
                        <a:lnSpc>
                          <a:spcPct val="100000"/>
                        </a:lnSpc>
                        <a:spcBef>
                          <a:spcPts val="530"/>
                        </a:spcBef>
                      </a:pPr>
                      <a:r>
                        <a:rPr sz="800" b="1" spc="25" dirty="0">
                          <a:solidFill>
                            <a:srgbClr val="231F20"/>
                          </a:solidFill>
                          <a:latin typeface="Arial"/>
                          <a:cs typeface="Arial"/>
                        </a:rPr>
                        <a:t>6.0</a:t>
                      </a:r>
                      <a:endParaRPr sz="800">
                        <a:latin typeface="Arial"/>
                        <a:cs typeface="Arial"/>
                      </a:endParaRPr>
                    </a:p>
                  </a:txBody>
                  <a:tcPr marL="0" marR="0" marT="67310" marB="0">
                    <a:lnL w="9525">
                      <a:solidFill>
                        <a:srgbClr val="005E6D"/>
                      </a:solidFill>
                      <a:prstDash val="solid"/>
                    </a:lnL>
                    <a:solidFill>
                      <a:srgbClr val="FFFFFF"/>
                    </a:solidFill>
                  </a:tcPr>
                </a:tc>
                <a:extLst>
                  <a:ext uri="{0D108BD9-81ED-4DB2-BD59-A6C34878D82A}">
                    <a16:rowId xmlns:a16="http://schemas.microsoft.com/office/drawing/2014/main" val="10024"/>
                  </a:ext>
                </a:extLst>
              </a:tr>
              <a:tr h="264299">
                <a:tc>
                  <a:txBody>
                    <a:bodyPr/>
                    <a:lstStyle/>
                    <a:p>
                      <a:pPr marL="57785">
                        <a:lnSpc>
                          <a:spcPct val="100000"/>
                        </a:lnSpc>
                        <a:spcBef>
                          <a:spcPts val="530"/>
                        </a:spcBef>
                      </a:pPr>
                      <a:r>
                        <a:rPr sz="800" b="1" spc="-10" dirty="0">
                          <a:solidFill>
                            <a:srgbClr val="231F20"/>
                          </a:solidFill>
                          <a:latin typeface="Arial"/>
                          <a:cs typeface="Arial"/>
                        </a:rPr>
                        <a:t>3:</a:t>
                      </a:r>
                      <a:r>
                        <a:rPr sz="800" b="1" spc="-15" dirty="0">
                          <a:solidFill>
                            <a:srgbClr val="231F20"/>
                          </a:solidFill>
                          <a:latin typeface="Arial"/>
                          <a:cs typeface="Arial"/>
                        </a:rPr>
                        <a:t> </a:t>
                      </a:r>
                      <a:r>
                        <a:rPr sz="800" b="1" dirty="0">
                          <a:solidFill>
                            <a:srgbClr val="231F20"/>
                          </a:solidFill>
                          <a:latin typeface="Arial"/>
                          <a:cs typeface="Arial"/>
                        </a:rPr>
                        <a:t>Philadelphia</a:t>
                      </a:r>
                      <a:endParaRPr sz="800">
                        <a:latin typeface="Arial"/>
                        <a:cs typeface="Arial"/>
                      </a:endParaRPr>
                    </a:p>
                  </a:txBody>
                  <a:tcPr marL="0" marR="0" marT="67310" marB="0">
                    <a:lnR w="19050">
                      <a:solidFill>
                        <a:srgbClr val="005E6D"/>
                      </a:solidFill>
                      <a:prstDash val="solid"/>
                    </a:lnR>
                    <a:solidFill>
                      <a:srgbClr val="E5EEF0"/>
                    </a:solidFill>
                  </a:tcPr>
                </a:tc>
                <a:tc>
                  <a:txBody>
                    <a:bodyPr/>
                    <a:lstStyle/>
                    <a:p>
                      <a:pPr marL="4445" algn="ctr">
                        <a:lnSpc>
                          <a:spcPct val="100000"/>
                        </a:lnSpc>
                        <a:spcBef>
                          <a:spcPts val="530"/>
                        </a:spcBef>
                      </a:pPr>
                      <a:r>
                        <a:rPr sz="800" b="1" spc="30" dirty="0">
                          <a:solidFill>
                            <a:srgbClr val="231F20"/>
                          </a:solidFill>
                          <a:latin typeface="Arial"/>
                          <a:cs typeface="Arial"/>
                        </a:rPr>
                        <a:t>2,392</a:t>
                      </a:r>
                      <a:endParaRPr sz="800">
                        <a:latin typeface="Arial"/>
                        <a:cs typeface="Arial"/>
                      </a:endParaRPr>
                    </a:p>
                  </a:txBody>
                  <a:tcPr marL="0" marR="0" marT="67310" marB="0">
                    <a:lnL w="19050">
                      <a:solidFill>
                        <a:srgbClr val="005E6D"/>
                      </a:solidFill>
                      <a:prstDash val="solid"/>
                    </a:lnL>
                    <a:lnR w="9525">
                      <a:solidFill>
                        <a:srgbClr val="005E6D"/>
                      </a:solidFill>
                      <a:prstDash val="solid"/>
                    </a:lnR>
                    <a:solidFill>
                      <a:srgbClr val="E5EEF0"/>
                    </a:solidFill>
                  </a:tcPr>
                </a:tc>
                <a:tc>
                  <a:txBody>
                    <a:bodyPr/>
                    <a:lstStyle/>
                    <a:p>
                      <a:pPr marL="205740">
                        <a:lnSpc>
                          <a:spcPct val="100000"/>
                        </a:lnSpc>
                        <a:spcBef>
                          <a:spcPts val="530"/>
                        </a:spcBef>
                      </a:pPr>
                      <a:r>
                        <a:rPr sz="800" b="1" spc="25" dirty="0">
                          <a:solidFill>
                            <a:srgbClr val="231F20"/>
                          </a:solidFill>
                          <a:latin typeface="Arial"/>
                          <a:cs typeface="Arial"/>
                        </a:rPr>
                        <a:t>7.9</a:t>
                      </a:r>
                      <a:endParaRPr sz="800">
                        <a:latin typeface="Arial"/>
                        <a:cs typeface="Arial"/>
                      </a:endParaRPr>
                    </a:p>
                  </a:txBody>
                  <a:tcPr marL="0" marR="0" marT="67310" marB="0">
                    <a:lnL w="9525">
                      <a:solidFill>
                        <a:srgbClr val="005E6D"/>
                      </a:solidFill>
                      <a:prstDash val="solid"/>
                    </a:lnL>
                    <a:solidFill>
                      <a:srgbClr val="E5EEF0"/>
                    </a:solidFill>
                  </a:tcPr>
                </a:tc>
                <a:extLst>
                  <a:ext uri="{0D108BD9-81ED-4DB2-BD59-A6C34878D82A}">
                    <a16:rowId xmlns:a16="http://schemas.microsoft.com/office/drawing/2014/main" val="10025"/>
                  </a:ext>
                </a:extLst>
              </a:tr>
              <a:tr h="264287">
                <a:tc>
                  <a:txBody>
                    <a:bodyPr/>
                    <a:lstStyle/>
                    <a:p>
                      <a:pPr marL="57150">
                        <a:lnSpc>
                          <a:spcPct val="100000"/>
                        </a:lnSpc>
                        <a:spcBef>
                          <a:spcPts val="530"/>
                        </a:spcBef>
                      </a:pPr>
                      <a:r>
                        <a:rPr sz="800" b="1" spc="-10" dirty="0">
                          <a:solidFill>
                            <a:srgbClr val="231F20"/>
                          </a:solidFill>
                          <a:latin typeface="Arial"/>
                          <a:cs typeface="Arial"/>
                        </a:rPr>
                        <a:t>4:</a:t>
                      </a:r>
                      <a:r>
                        <a:rPr sz="800" b="1" spc="-30" dirty="0">
                          <a:solidFill>
                            <a:srgbClr val="231F20"/>
                          </a:solidFill>
                          <a:latin typeface="Arial"/>
                          <a:cs typeface="Arial"/>
                        </a:rPr>
                        <a:t> </a:t>
                      </a:r>
                      <a:r>
                        <a:rPr sz="800" b="1" dirty="0">
                          <a:solidFill>
                            <a:srgbClr val="231F20"/>
                          </a:solidFill>
                          <a:latin typeface="Arial"/>
                          <a:cs typeface="Arial"/>
                        </a:rPr>
                        <a:t>Atlanta</a:t>
                      </a:r>
                      <a:endParaRPr sz="800">
                        <a:latin typeface="Arial"/>
                        <a:cs typeface="Arial"/>
                      </a:endParaRPr>
                    </a:p>
                  </a:txBody>
                  <a:tcPr marL="0" marR="0" marT="67310" marB="0">
                    <a:lnR w="19050">
                      <a:solidFill>
                        <a:srgbClr val="005E6D"/>
                      </a:solidFill>
                      <a:prstDash val="solid"/>
                    </a:lnR>
                    <a:solidFill>
                      <a:srgbClr val="FFFFFF"/>
                    </a:solidFill>
                  </a:tcPr>
                </a:tc>
                <a:tc>
                  <a:txBody>
                    <a:bodyPr/>
                    <a:lstStyle/>
                    <a:p>
                      <a:pPr marL="4445" algn="ctr">
                        <a:lnSpc>
                          <a:spcPct val="100000"/>
                        </a:lnSpc>
                        <a:spcBef>
                          <a:spcPts val="530"/>
                        </a:spcBef>
                      </a:pPr>
                      <a:r>
                        <a:rPr sz="800" b="1" spc="30" dirty="0">
                          <a:solidFill>
                            <a:srgbClr val="231F20"/>
                          </a:solidFill>
                          <a:latin typeface="Arial"/>
                          <a:cs typeface="Arial"/>
                        </a:rPr>
                        <a:t>4,984</a:t>
                      </a:r>
                      <a:endParaRPr sz="800">
                        <a:latin typeface="Arial"/>
                        <a:cs typeface="Arial"/>
                      </a:endParaRPr>
                    </a:p>
                  </a:txBody>
                  <a:tcPr marL="0" marR="0" marT="67310" marB="0">
                    <a:lnL w="19050">
                      <a:solidFill>
                        <a:srgbClr val="005E6D"/>
                      </a:solidFill>
                      <a:prstDash val="solid"/>
                    </a:lnL>
                    <a:lnR w="9525">
                      <a:solidFill>
                        <a:srgbClr val="005E6D"/>
                      </a:solidFill>
                      <a:prstDash val="solid"/>
                    </a:lnR>
                    <a:solidFill>
                      <a:srgbClr val="FFFFFF"/>
                    </a:solidFill>
                  </a:tcPr>
                </a:tc>
                <a:tc>
                  <a:txBody>
                    <a:bodyPr/>
                    <a:lstStyle/>
                    <a:p>
                      <a:pPr marL="205740">
                        <a:lnSpc>
                          <a:spcPct val="100000"/>
                        </a:lnSpc>
                        <a:spcBef>
                          <a:spcPts val="530"/>
                        </a:spcBef>
                      </a:pPr>
                      <a:r>
                        <a:rPr sz="800" b="1" spc="25" dirty="0">
                          <a:solidFill>
                            <a:srgbClr val="231F20"/>
                          </a:solidFill>
                          <a:latin typeface="Arial"/>
                          <a:cs typeface="Arial"/>
                        </a:rPr>
                        <a:t>9.1</a:t>
                      </a:r>
                      <a:endParaRPr sz="800">
                        <a:latin typeface="Arial"/>
                        <a:cs typeface="Arial"/>
                      </a:endParaRPr>
                    </a:p>
                  </a:txBody>
                  <a:tcPr marL="0" marR="0" marT="67310" marB="0">
                    <a:lnL w="9525">
                      <a:solidFill>
                        <a:srgbClr val="005E6D"/>
                      </a:solidFill>
                      <a:prstDash val="solid"/>
                    </a:lnL>
                    <a:solidFill>
                      <a:srgbClr val="FFFFFF"/>
                    </a:solidFill>
                  </a:tcPr>
                </a:tc>
                <a:extLst>
                  <a:ext uri="{0D108BD9-81ED-4DB2-BD59-A6C34878D82A}">
                    <a16:rowId xmlns:a16="http://schemas.microsoft.com/office/drawing/2014/main" val="10026"/>
                  </a:ext>
                </a:extLst>
              </a:tr>
              <a:tr h="264287">
                <a:tc>
                  <a:txBody>
                    <a:bodyPr/>
                    <a:lstStyle/>
                    <a:p>
                      <a:pPr marL="57150">
                        <a:lnSpc>
                          <a:spcPct val="100000"/>
                        </a:lnSpc>
                        <a:spcBef>
                          <a:spcPts val="525"/>
                        </a:spcBef>
                      </a:pPr>
                      <a:r>
                        <a:rPr sz="800" b="1" spc="-10" dirty="0">
                          <a:solidFill>
                            <a:srgbClr val="231F20"/>
                          </a:solidFill>
                          <a:latin typeface="Arial"/>
                          <a:cs typeface="Arial"/>
                        </a:rPr>
                        <a:t>5:</a:t>
                      </a:r>
                      <a:r>
                        <a:rPr sz="800" b="1" spc="-15" dirty="0">
                          <a:solidFill>
                            <a:srgbClr val="231F20"/>
                          </a:solidFill>
                          <a:latin typeface="Arial"/>
                          <a:cs typeface="Arial"/>
                        </a:rPr>
                        <a:t> Chicago</a:t>
                      </a:r>
                      <a:endParaRPr sz="800">
                        <a:latin typeface="Arial"/>
                        <a:cs typeface="Arial"/>
                      </a:endParaRPr>
                    </a:p>
                  </a:txBody>
                  <a:tcPr marL="0" marR="0" marT="66675" marB="0">
                    <a:lnR w="19050">
                      <a:solidFill>
                        <a:srgbClr val="005E6D"/>
                      </a:solidFill>
                      <a:prstDash val="solid"/>
                    </a:lnR>
                    <a:solidFill>
                      <a:srgbClr val="E5EEF0"/>
                    </a:solidFill>
                  </a:tcPr>
                </a:tc>
                <a:tc>
                  <a:txBody>
                    <a:bodyPr/>
                    <a:lstStyle/>
                    <a:p>
                      <a:pPr marL="4445" algn="ctr">
                        <a:lnSpc>
                          <a:spcPct val="100000"/>
                        </a:lnSpc>
                        <a:spcBef>
                          <a:spcPts val="525"/>
                        </a:spcBef>
                      </a:pPr>
                      <a:r>
                        <a:rPr sz="800" b="1" spc="30" dirty="0">
                          <a:solidFill>
                            <a:srgbClr val="231F20"/>
                          </a:solidFill>
                          <a:latin typeface="Arial"/>
                          <a:cs typeface="Arial"/>
                        </a:rPr>
                        <a:t>2,203</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E5EEF0"/>
                    </a:solidFill>
                  </a:tcPr>
                </a:tc>
                <a:tc>
                  <a:txBody>
                    <a:bodyPr/>
                    <a:lstStyle/>
                    <a:p>
                      <a:pPr marL="205104">
                        <a:lnSpc>
                          <a:spcPct val="100000"/>
                        </a:lnSpc>
                        <a:spcBef>
                          <a:spcPts val="525"/>
                        </a:spcBef>
                      </a:pPr>
                      <a:r>
                        <a:rPr sz="800" b="1" spc="25" dirty="0">
                          <a:solidFill>
                            <a:srgbClr val="231F20"/>
                          </a:solidFill>
                          <a:latin typeface="Arial"/>
                          <a:cs typeface="Arial"/>
                        </a:rPr>
                        <a:t>4.2</a:t>
                      </a:r>
                      <a:endParaRPr sz="800">
                        <a:latin typeface="Arial"/>
                        <a:cs typeface="Arial"/>
                      </a:endParaRPr>
                    </a:p>
                  </a:txBody>
                  <a:tcPr marL="0" marR="0" marT="66675" marB="0">
                    <a:lnL w="9525">
                      <a:solidFill>
                        <a:srgbClr val="005E6D"/>
                      </a:solidFill>
                      <a:prstDash val="solid"/>
                    </a:lnL>
                    <a:solidFill>
                      <a:srgbClr val="E5EEF0"/>
                    </a:solidFill>
                  </a:tcPr>
                </a:tc>
                <a:extLst>
                  <a:ext uri="{0D108BD9-81ED-4DB2-BD59-A6C34878D82A}">
                    <a16:rowId xmlns:a16="http://schemas.microsoft.com/office/drawing/2014/main" val="10027"/>
                  </a:ext>
                </a:extLst>
              </a:tr>
              <a:tr h="264299">
                <a:tc>
                  <a:txBody>
                    <a:bodyPr/>
                    <a:lstStyle/>
                    <a:p>
                      <a:pPr marL="57150">
                        <a:lnSpc>
                          <a:spcPct val="100000"/>
                        </a:lnSpc>
                        <a:spcBef>
                          <a:spcPts val="525"/>
                        </a:spcBef>
                      </a:pPr>
                      <a:r>
                        <a:rPr sz="800" b="1" spc="-10" dirty="0">
                          <a:solidFill>
                            <a:srgbClr val="231F20"/>
                          </a:solidFill>
                          <a:latin typeface="Arial"/>
                          <a:cs typeface="Arial"/>
                        </a:rPr>
                        <a:t>6:</a:t>
                      </a:r>
                      <a:r>
                        <a:rPr sz="800" b="1" spc="-15" dirty="0">
                          <a:solidFill>
                            <a:srgbClr val="231F20"/>
                          </a:solidFill>
                          <a:latin typeface="Arial"/>
                          <a:cs typeface="Arial"/>
                        </a:rPr>
                        <a:t> </a:t>
                      </a:r>
                      <a:r>
                        <a:rPr sz="800" b="1" spc="-5" dirty="0">
                          <a:solidFill>
                            <a:srgbClr val="231F20"/>
                          </a:solidFill>
                          <a:latin typeface="Arial"/>
                          <a:cs typeface="Arial"/>
                        </a:rPr>
                        <a:t>Dallas</a:t>
                      </a:r>
                      <a:endParaRPr sz="800">
                        <a:latin typeface="Arial"/>
                        <a:cs typeface="Arial"/>
                      </a:endParaRPr>
                    </a:p>
                  </a:txBody>
                  <a:tcPr marL="0" marR="0" marT="66675" marB="0">
                    <a:lnR w="19050">
                      <a:solidFill>
                        <a:srgbClr val="005E6D"/>
                      </a:solidFill>
                      <a:prstDash val="solid"/>
                    </a:lnR>
                    <a:solidFill>
                      <a:srgbClr val="FFFFFF"/>
                    </a:solidFill>
                  </a:tcPr>
                </a:tc>
                <a:tc>
                  <a:txBody>
                    <a:bodyPr/>
                    <a:lstStyle/>
                    <a:p>
                      <a:pPr marL="2540" algn="ctr">
                        <a:lnSpc>
                          <a:spcPct val="100000"/>
                        </a:lnSpc>
                        <a:spcBef>
                          <a:spcPts val="525"/>
                        </a:spcBef>
                      </a:pPr>
                      <a:r>
                        <a:rPr sz="800" b="1" spc="45" dirty="0">
                          <a:solidFill>
                            <a:srgbClr val="231F20"/>
                          </a:solidFill>
                          <a:latin typeface="Arial"/>
                          <a:cs typeface="Arial"/>
                        </a:rPr>
                        <a:t>527</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FFFFFF"/>
                    </a:solidFill>
                  </a:tcPr>
                </a:tc>
                <a:tc>
                  <a:txBody>
                    <a:bodyPr/>
                    <a:lstStyle/>
                    <a:p>
                      <a:pPr marL="205104">
                        <a:lnSpc>
                          <a:spcPct val="100000"/>
                        </a:lnSpc>
                        <a:spcBef>
                          <a:spcPts val="525"/>
                        </a:spcBef>
                      </a:pPr>
                      <a:r>
                        <a:rPr sz="800" b="1" spc="25" dirty="0">
                          <a:solidFill>
                            <a:srgbClr val="231F20"/>
                          </a:solidFill>
                          <a:latin typeface="Arial"/>
                          <a:cs typeface="Arial"/>
                        </a:rPr>
                        <a:t>4.9</a:t>
                      </a:r>
                      <a:endParaRPr sz="800">
                        <a:latin typeface="Arial"/>
                        <a:cs typeface="Arial"/>
                      </a:endParaRPr>
                    </a:p>
                  </a:txBody>
                  <a:tcPr marL="0" marR="0" marT="66675" marB="0">
                    <a:lnL w="9525">
                      <a:solidFill>
                        <a:srgbClr val="005E6D"/>
                      </a:solidFill>
                      <a:prstDash val="solid"/>
                    </a:lnL>
                    <a:solidFill>
                      <a:srgbClr val="FFFFFF"/>
                    </a:solidFill>
                  </a:tcPr>
                </a:tc>
                <a:extLst>
                  <a:ext uri="{0D108BD9-81ED-4DB2-BD59-A6C34878D82A}">
                    <a16:rowId xmlns:a16="http://schemas.microsoft.com/office/drawing/2014/main" val="10028"/>
                  </a:ext>
                </a:extLst>
              </a:tr>
              <a:tr h="264287">
                <a:tc>
                  <a:txBody>
                    <a:bodyPr/>
                    <a:lstStyle/>
                    <a:p>
                      <a:pPr marL="57150">
                        <a:lnSpc>
                          <a:spcPct val="100000"/>
                        </a:lnSpc>
                        <a:spcBef>
                          <a:spcPts val="525"/>
                        </a:spcBef>
                      </a:pPr>
                      <a:r>
                        <a:rPr sz="800" b="1" spc="-10" dirty="0">
                          <a:solidFill>
                            <a:srgbClr val="231F20"/>
                          </a:solidFill>
                          <a:latin typeface="Arial"/>
                          <a:cs typeface="Arial"/>
                        </a:rPr>
                        <a:t>7: </a:t>
                      </a:r>
                      <a:r>
                        <a:rPr sz="800" b="1" spc="-25" dirty="0">
                          <a:solidFill>
                            <a:srgbClr val="231F20"/>
                          </a:solidFill>
                          <a:latin typeface="Arial"/>
                          <a:cs typeface="Arial"/>
                        </a:rPr>
                        <a:t>Kansas</a:t>
                      </a:r>
                      <a:r>
                        <a:rPr sz="800" b="1" spc="20" dirty="0">
                          <a:solidFill>
                            <a:srgbClr val="231F20"/>
                          </a:solidFill>
                          <a:latin typeface="Arial"/>
                          <a:cs typeface="Arial"/>
                        </a:rPr>
                        <a:t> </a:t>
                      </a:r>
                      <a:r>
                        <a:rPr sz="800" b="1" spc="-5" dirty="0">
                          <a:solidFill>
                            <a:srgbClr val="231F20"/>
                          </a:solidFill>
                          <a:latin typeface="Arial"/>
                          <a:cs typeface="Arial"/>
                        </a:rPr>
                        <a:t>City</a:t>
                      </a:r>
                      <a:endParaRPr sz="800">
                        <a:latin typeface="Arial"/>
                        <a:cs typeface="Arial"/>
                      </a:endParaRPr>
                    </a:p>
                  </a:txBody>
                  <a:tcPr marL="0" marR="0" marT="66675" marB="0">
                    <a:lnR w="19050">
                      <a:solidFill>
                        <a:srgbClr val="005E6D"/>
                      </a:solidFill>
                      <a:prstDash val="solid"/>
                    </a:lnR>
                    <a:solidFill>
                      <a:srgbClr val="E5EEF0"/>
                    </a:solidFill>
                  </a:tcPr>
                </a:tc>
                <a:tc>
                  <a:txBody>
                    <a:bodyPr/>
                    <a:lstStyle/>
                    <a:p>
                      <a:pPr marL="2540" algn="ctr">
                        <a:lnSpc>
                          <a:spcPct val="100000"/>
                        </a:lnSpc>
                        <a:spcBef>
                          <a:spcPts val="525"/>
                        </a:spcBef>
                      </a:pPr>
                      <a:r>
                        <a:rPr sz="800" b="1" spc="45" dirty="0">
                          <a:solidFill>
                            <a:srgbClr val="231F20"/>
                          </a:solidFill>
                          <a:latin typeface="Arial"/>
                          <a:cs typeface="Arial"/>
                        </a:rPr>
                        <a:t>604</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E5EEF0"/>
                    </a:solidFill>
                  </a:tcPr>
                </a:tc>
                <a:tc>
                  <a:txBody>
                    <a:bodyPr/>
                    <a:lstStyle/>
                    <a:p>
                      <a:pPr marL="205104">
                        <a:lnSpc>
                          <a:spcPct val="100000"/>
                        </a:lnSpc>
                        <a:spcBef>
                          <a:spcPts val="525"/>
                        </a:spcBef>
                      </a:pPr>
                      <a:r>
                        <a:rPr sz="800" b="1" spc="25" dirty="0">
                          <a:solidFill>
                            <a:srgbClr val="231F20"/>
                          </a:solidFill>
                          <a:latin typeface="Arial"/>
                          <a:cs typeface="Arial"/>
                        </a:rPr>
                        <a:t>4.3</a:t>
                      </a:r>
                      <a:endParaRPr sz="800">
                        <a:latin typeface="Arial"/>
                        <a:cs typeface="Arial"/>
                      </a:endParaRPr>
                    </a:p>
                  </a:txBody>
                  <a:tcPr marL="0" marR="0" marT="66675" marB="0">
                    <a:lnL w="9525">
                      <a:solidFill>
                        <a:srgbClr val="005E6D"/>
                      </a:solidFill>
                      <a:prstDash val="solid"/>
                    </a:lnL>
                    <a:solidFill>
                      <a:srgbClr val="E5EEF0"/>
                    </a:solidFill>
                  </a:tcPr>
                </a:tc>
                <a:extLst>
                  <a:ext uri="{0D108BD9-81ED-4DB2-BD59-A6C34878D82A}">
                    <a16:rowId xmlns:a16="http://schemas.microsoft.com/office/drawing/2014/main" val="10029"/>
                  </a:ext>
                </a:extLst>
              </a:tr>
              <a:tr h="264287">
                <a:tc>
                  <a:txBody>
                    <a:bodyPr/>
                    <a:lstStyle/>
                    <a:p>
                      <a:pPr marL="57150">
                        <a:lnSpc>
                          <a:spcPct val="100000"/>
                        </a:lnSpc>
                        <a:spcBef>
                          <a:spcPts val="525"/>
                        </a:spcBef>
                      </a:pPr>
                      <a:r>
                        <a:rPr sz="800" b="1" spc="-10" dirty="0">
                          <a:solidFill>
                            <a:srgbClr val="231F20"/>
                          </a:solidFill>
                          <a:latin typeface="Arial"/>
                          <a:cs typeface="Arial"/>
                        </a:rPr>
                        <a:t>8:</a:t>
                      </a:r>
                      <a:r>
                        <a:rPr sz="800" b="1" spc="-15" dirty="0">
                          <a:solidFill>
                            <a:srgbClr val="231F20"/>
                          </a:solidFill>
                          <a:latin typeface="Arial"/>
                          <a:cs typeface="Arial"/>
                        </a:rPr>
                        <a:t> </a:t>
                      </a:r>
                      <a:r>
                        <a:rPr sz="800" b="1" spc="-5" dirty="0">
                          <a:solidFill>
                            <a:srgbClr val="231F20"/>
                          </a:solidFill>
                          <a:latin typeface="Arial"/>
                          <a:cs typeface="Arial"/>
                        </a:rPr>
                        <a:t>Denver</a:t>
                      </a:r>
                      <a:endParaRPr sz="800">
                        <a:latin typeface="Arial"/>
                        <a:cs typeface="Arial"/>
                      </a:endParaRPr>
                    </a:p>
                  </a:txBody>
                  <a:tcPr marL="0" marR="0" marT="66675" marB="0">
                    <a:lnR w="19050">
                      <a:solidFill>
                        <a:srgbClr val="005E6D"/>
                      </a:solidFill>
                      <a:prstDash val="solid"/>
                    </a:lnR>
                    <a:solidFill>
                      <a:srgbClr val="FFFFFF"/>
                    </a:solidFill>
                  </a:tcPr>
                </a:tc>
                <a:tc>
                  <a:txBody>
                    <a:bodyPr/>
                    <a:lstStyle/>
                    <a:p>
                      <a:pPr marL="2540" algn="ctr">
                        <a:lnSpc>
                          <a:spcPct val="100000"/>
                        </a:lnSpc>
                        <a:spcBef>
                          <a:spcPts val="525"/>
                        </a:spcBef>
                      </a:pPr>
                      <a:r>
                        <a:rPr sz="800" b="1" spc="45" dirty="0">
                          <a:solidFill>
                            <a:srgbClr val="231F20"/>
                          </a:solidFill>
                          <a:latin typeface="Arial"/>
                          <a:cs typeface="Arial"/>
                        </a:rPr>
                        <a:t>385</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FFFFFF"/>
                    </a:solidFill>
                  </a:tcPr>
                </a:tc>
                <a:tc>
                  <a:txBody>
                    <a:bodyPr/>
                    <a:lstStyle/>
                    <a:p>
                      <a:pPr marL="205104">
                        <a:lnSpc>
                          <a:spcPct val="100000"/>
                        </a:lnSpc>
                        <a:spcBef>
                          <a:spcPts val="525"/>
                        </a:spcBef>
                      </a:pPr>
                      <a:r>
                        <a:rPr sz="800" b="1" spc="25" dirty="0">
                          <a:solidFill>
                            <a:srgbClr val="231F20"/>
                          </a:solidFill>
                          <a:latin typeface="Arial"/>
                          <a:cs typeface="Arial"/>
                        </a:rPr>
                        <a:t>3.1</a:t>
                      </a:r>
                      <a:endParaRPr sz="800">
                        <a:latin typeface="Arial"/>
                        <a:cs typeface="Arial"/>
                      </a:endParaRPr>
                    </a:p>
                  </a:txBody>
                  <a:tcPr marL="0" marR="0" marT="66675" marB="0">
                    <a:lnL w="9525">
                      <a:solidFill>
                        <a:srgbClr val="005E6D"/>
                      </a:solidFill>
                      <a:prstDash val="solid"/>
                    </a:lnL>
                    <a:solidFill>
                      <a:srgbClr val="FFFFFF"/>
                    </a:solidFill>
                  </a:tcPr>
                </a:tc>
                <a:extLst>
                  <a:ext uri="{0D108BD9-81ED-4DB2-BD59-A6C34878D82A}">
                    <a16:rowId xmlns:a16="http://schemas.microsoft.com/office/drawing/2014/main" val="10030"/>
                  </a:ext>
                </a:extLst>
              </a:tr>
              <a:tr h="264299">
                <a:tc>
                  <a:txBody>
                    <a:bodyPr/>
                    <a:lstStyle/>
                    <a:p>
                      <a:pPr marL="57150">
                        <a:lnSpc>
                          <a:spcPct val="100000"/>
                        </a:lnSpc>
                        <a:spcBef>
                          <a:spcPts val="525"/>
                        </a:spcBef>
                      </a:pPr>
                      <a:r>
                        <a:rPr sz="800" b="1" spc="-10" dirty="0">
                          <a:solidFill>
                            <a:srgbClr val="231F20"/>
                          </a:solidFill>
                          <a:latin typeface="Arial"/>
                          <a:cs typeface="Arial"/>
                        </a:rPr>
                        <a:t>9: San </a:t>
                      </a:r>
                      <a:r>
                        <a:rPr sz="800" b="1" spc="-20" dirty="0">
                          <a:solidFill>
                            <a:srgbClr val="231F20"/>
                          </a:solidFill>
                          <a:latin typeface="Arial"/>
                          <a:cs typeface="Arial"/>
                        </a:rPr>
                        <a:t>Francisco</a:t>
                      </a:r>
                      <a:endParaRPr sz="800">
                        <a:latin typeface="Arial"/>
                        <a:cs typeface="Arial"/>
                      </a:endParaRPr>
                    </a:p>
                  </a:txBody>
                  <a:tcPr marL="0" marR="0" marT="66675" marB="0">
                    <a:lnR w="19050">
                      <a:solidFill>
                        <a:srgbClr val="005E6D"/>
                      </a:solidFill>
                      <a:prstDash val="solid"/>
                    </a:lnR>
                    <a:solidFill>
                      <a:srgbClr val="E5EEF0"/>
                    </a:solidFill>
                  </a:tcPr>
                </a:tc>
                <a:tc>
                  <a:txBody>
                    <a:bodyPr/>
                    <a:lstStyle/>
                    <a:p>
                      <a:pPr marL="3810" algn="ctr">
                        <a:lnSpc>
                          <a:spcPct val="100000"/>
                        </a:lnSpc>
                        <a:spcBef>
                          <a:spcPts val="525"/>
                        </a:spcBef>
                      </a:pPr>
                      <a:r>
                        <a:rPr sz="800" b="1" spc="45" dirty="0">
                          <a:solidFill>
                            <a:srgbClr val="231F20"/>
                          </a:solidFill>
                          <a:latin typeface="Arial"/>
                          <a:cs typeface="Arial"/>
                        </a:rPr>
                        <a:t>98</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E5EEF0"/>
                    </a:solidFill>
                  </a:tcPr>
                </a:tc>
                <a:tc>
                  <a:txBody>
                    <a:bodyPr/>
                    <a:lstStyle/>
                    <a:p>
                      <a:pPr marL="205104">
                        <a:lnSpc>
                          <a:spcPct val="100000"/>
                        </a:lnSpc>
                        <a:spcBef>
                          <a:spcPts val="525"/>
                        </a:spcBef>
                      </a:pPr>
                      <a:r>
                        <a:rPr sz="800" b="1" spc="25" dirty="0">
                          <a:solidFill>
                            <a:srgbClr val="231F20"/>
                          </a:solidFill>
                          <a:latin typeface="Arial"/>
                          <a:cs typeface="Arial"/>
                        </a:rPr>
                        <a:t>1.3</a:t>
                      </a:r>
                      <a:endParaRPr sz="800">
                        <a:latin typeface="Arial"/>
                        <a:cs typeface="Arial"/>
                      </a:endParaRPr>
                    </a:p>
                  </a:txBody>
                  <a:tcPr marL="0" marR="0" marT="66675" marB="0">
                    <a:lnL w="9525">
                      <a:solidFill>
                        <a:srgbClr val="005E6D"/>
                      </a:solidFill>
                      <a:prstDash val="solid"/>
                    </a:lnL>
                    <a:solidFill>
                      <a:srgbClr val="E5EEF0"/>
                    </a:solidFill>
                  </a:tcPr>
                </a:tc>
                <a:extLst>
                  <a:ext uri="{0D108BD9-81ED-4DB2-BD59-A6C34878D82A}">
                    <a16:rowId xmlns:a16="http://schemas.microsoft.com/office/drawing/2014/main" val="10031"/>
                  </a:ext>
                </a:extLst>
              </a:tr>
              <a:tr h="264287">
                <a:tc>
                  <a:txBody>
                    <a:bodyPr/>
                    <a:lstStyle/>
                    <a:p>
                      <a:pPr marL="57150">
                        <a:lnSpc>
                          <a:spcPct val="100000"/>
                        </a:lnSpc>
                        <a:spcBef>
                          <a:spcPts val="525"/>
                        </a:spcBef>
                      </a:pPr>
                      <a:r>
                        <a:rPr sz="800" b="1" spc="5" dirty="0">
                          <a:solidFill>
                            <a:srgbClr val="231F20"/>
                          </a:solidFill>
                          <a:latin typeface="Arial"/>
                          <a:cs typeface="Arial"/>
                        </a:rPr>
                        <a:t>10: Seattle</a:t>
                      </a:r>
                      <a:endParaRPr sz="800">
                        <a:latin typeface="Arial"/>
                        <a:cs typeface="Arial"/>
                      </a:endParaRPr>
                    </a:p>
                  </a:txBody>
                  <a:tcPr marL="0" marR="0" marT="66675" marB="0">
                    <a:lnR w="19050">
                      <a:solidFill>
                        <a:srgbClr val="005E6D"/>
                      </a:solidFill>
                      <a:prstDash val="solid"/>
                    </a:lnR>
                    <a:solidFill>
                      <a:srgbClr val="FFFFFF"/>
                    </a:solidFill>
                  </a:tcPr>
                </a:tc>
                <a:tc>
                  <a:txBody>
                    <a:bodyPr/>
                    <a:lstStyle/>
                    <a:p>
                      <a:pPr marL="2540" algn="ctr">
                        <a:lnSpc>
                          <a:spcPct val="100000"/>
                        </a:lnSpc>
                        <a:spcBef>
                          <a:spcPts val="525"/>
                        </a:spcBef>
                      </a:pPr>
                      <a:r>
                        <a:rPr sz="800" b="1" spc="45" dirty="0">
                          <a:solidFill>
                            <a:srgbClr val="231F20"/>
                          </a:solidFill>
                          <a:latin typeface="Arial"/>
                          <a:cs typeface="Arial"/>
                        </a:rPr>
                        <a:t>657</a:t>
                      </a:r>
                      <a:endParaRPr sz="800">
                        <a:latin typeface="Arial"/>
                        <a:cs typeface="Arial"/>
                      </a:endParaRPr>
                    </a:p>
                  </a:txBody>
                  <a:tcPr marL="0" marR="0" marT="66675" marB="0">
                    <a:lnL w="19050">
                      <a:solidFill>
                        <a:srgbClr val="005E6D"/>
                      </a:solidFill>
                      <a:prstDash val="solid"/>
                    </a:lnL>
                    <a:lnR w="9525">
                      <a:solidFill>
                        <a:srgbClr val="005E6D"/>
                      </a:solidFill>
                      <a:prstDash val="solid"/>
                    </a:lnR>
                    <a:solidFill>
                      <a:srgbClr val="FFFFFF"/>
                    </a:solidFill>
                  </a:tcPr>
                </a:tc>
                <a:tc>
                  <a:txBody>
                    <a:bodyPr/>
                    <a:lstStyle/>
                    <a:p>
                      <a:pPr marL="205104">
                        <a:lnSpc>
                          <a:spcPct val="100000"/>
                        </a:lnSpc>
                        <a:spcBef>
                          <a:spcPts val="525"/>
                        </a:spcBef>
                      </a:pPr>
                      <a:r>
                        <a:rPr sz="800" b="1" spc="25" dirty="0">
                          <a:solidFill>
                            <a:srgbClr val="231F20"/>
                          </a:solidFill>
                          <a:latin typeface="Arial"/>
                          <a:cs typeface="Arial"/>
                        </a:rPr>
                        <a:t>4.6</a:t>
                      </a:r>
                      <a:endParaRPr sz="800" dirty="0">
                        <a:latin typeface="Arial"/>
                        <a:cs typeface="Arial"/>
                      </a:endParaRPr>
                    </a:p>
                  </a:txBody>
                  <a:tcPr marL="0" marR="0" marT="66675" marB="0">
                    <a:lnL w="9525">
                      <a:solidFill>
                        <a:srgbClr val="005E6D"/>
                      </a:solidFill>
                      <a:prstDash val="solid"/>
                    </a:lnL>
                    <a:solidFill>
                      <a:srgbClr val="FFFFFF"/>
                    </a:solidFill>
                  </a:tcPr>
                </a:tc>
                <a:extLst>
                  <a:ext uri="{0D108BD9-81ED-4DB2-BD59-A6C34878D82A}">
                    <a16:rowId xmlns:a16="http://schemas.microsoft.com/office/drawing/2014/main" val="10032"/>
                  </a:ext>
                </a:extLst>
              </a:tr>
            </a:tbl>
          </a:graphicData>
        </a:graphic>
      </p:graphicFrame>
      <p:sp>
        <p:nvSpPr>
          <p:cNvPr id="5" name="object 5"/>
          <p:cNvSpPr txBox="1"/>
          <p:nvPr/>
        </p:nvSpPr>
        <p:spPr>
          <a:xfrm>
            <a:off x="443867" y="4863727"/>
            <a:ext cx="1494790" cy="4649470"/>
          </a:xfrm>
          <a:prstGeom prst="rect">
            <a:avLst/>
          </a:prstGeom>
        </p:spPr>
        <p:txBody>
          <a:bodyPr vert="horz" wrap="square" lIns="0" tIns="12700" rIns="0" bIns="0" rtlCol="0">
            <a:spAutoFit/>
          </a:bodyPr>
          <a:lstStyle/>
          <a:p>
            <a:pPr marL="12700" marR="210820">
              <a:lnSpc>
                <a:spcPct val="107100"/>
              </a:lnSpc>
              <a:spcBef>
                <a:spcPts val="100"/>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a:t>
            </a:r>
            <a:r>
              <a:rPr sz="700" spc="-165" dirty="0">
                <a:solidFill>
                  <a:srgbClr val="231F20"/>
                </a:solidFill>
                <a:latin typeface="Century Gothic"/>
                <a:cs typeface="Century Gothic"/>
              </a:rPr>
              <a:t>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105"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a:p>
            <a:pPr marL="12700">
              <a:lnSpc>
                <a:spcPct val="100000"/>
              </a:lnSpc>
              <a:spcBef>
                <a:spcPts val="575"/>
              </a:spcBef>
            </a:pPr>
            <a:r>
              <a:rPr sz="700" spc="-5" dirty="0">
                <a:solidFill>
                  <a:srgbClr val="231F20"/>
                </a:solidFill>
                <a:latin typeface="Century Gothic"/>
                <a:cs typeface="Century Gothic"/>
              </a:rPr>
              <a:t>* </a:t>
            </a:r>
            <a:r>
              <a:rPr sz="700" spc="-15" dirty="0">
                <a:solidFill>
                  <a:srgbClr val="231F20"/>
                </a:solidFill>
                <a:latin typeface="Century Gothic"/>
                <a:cs typeface="Century Gothic"/>
              </a:rPr>
              <a:t>Rates </a:t>
            </a:r>
            <a:r>
              <a:rPr sz="700" spc="-20" dirty="0">
                <a:solidFill>
                  <a:srgbClr val="231F20"/>
                </a:solidFill>
                <a:latin typeface="Century Gothic"/>
                <a:cs typeface="Century Gothic"/>
              </a:rPr>
              <a:t>per </a:t>
            </a:r>
            <a:r>
              <a:rPr sz="700" spc="5" dirty="0">
                <a:solidFill>
                  <a:srgbClr val="231F20"/>
                </a:solidFill>
                <a:latin typeface="Century Gothic"/>
                <a:cs typeface="Century Gothic"/>
              </a:rPr>
              <a:t>100,000</a:t>
            </a:r>
            <a:r>
              <a:rPr sz="700" spc="-80" dirty="0">
                <a:solidFill>
                  <a:srgbClr val="231F20"/>
                </a:solidFill>
                <a:latin typeface="Century Gothic"/>
                <a:cs typeface="Century Gothic"/>
              </a:rPr>
              <a:t> </a:t>
            </a:r>
            <a:r>
              <a:rPr sz="700" spc="-30" dirty="0">
                <a:solidFill>
                  <a:srgbClr val="231F20"/>
                </a:solidFill>
                <a:latin typeface="Century Gothic"/>
                <a:cs typeface="Century Gothic"/>
              </a:rPr>
              <a:t>population.</a:t>
            </a:r>
            <a:endParaRPr sz="700">
              <a:latin typeface="Century Gothic"/>
              <a:cs typeface="Century Gothic"/>
            </a:endParaRPr>
          </a:p>
          <a:p>
            <a:pPr marL="12700" marR="12700">
              <a:lnSpc>
                <a:spcPct val="107100"/>
              </a:lnSpc>
              <a:spcBef>
                <a:spcPts val="420"/>
              </a:spcBef>
            </a:pPr>
            <a:r>
              <a:rPr sz="700" spc="-30" dirty="0">
                <a:solidFill>
                  <a:srgbClr val="231F20"/>
                </a:solidFill>
                <a:latin typeface="Century Gothic"/>
                <a:cs typeface="Century Gothic"/>
              </a:rPr>
              <a:t>†Reported cases </a:t>
            </a:r>
            <a:r>
              <a:rPr sz="700" spc="-25" dirty="0">
                <a:solidFill>
                  <a:srgbClr val="231F20"/>
                </a:solidFill>
                <a:latin typeface="Century Gothic"/>
                <a:cs typeface="Century Gothic"/>
              </a:rPr>
              <a:t>that met the  classification </a:t>
            </a:r>
            <a:r>
              <a:rPr sz="700" spc="-20" dirty="0">
                <a:solidFill>
                  <a:srgbClr val="231F20"/>
                </a:solidFill>
                <a:latin typeface="Century Gothic"/>
                <a:cs typeface="Century Gothic"/>
              </a:rPr>
              <a:t>criteria </a:t>
            </a:r>
            <a:r>
              <a:rPr sz="700" dirty="0">
                <a:solidFill>
                  <a:srgbClr val="231F20"/>
                </a:solidFill>
                <a:latin typeface="Century Gothic"/>
                <a:cs typeface="Century Gothic"/>
              </a:rPr>
              <a:t>for </a:t>
            </a:r>
            <a:r>
              <a:rPr sz="700" spc="-30" dirty="0">
                <a:solidFill>
                  <a:srgbClr val="231F20"/>
                </a:solidFill>
                <a:latin typeface="Century Gothic"/>
                <a:cs typeface="Century Gothic"/>
              </a:rPr>
              <a:t>aconfirmed  </a:t>
            </a:r>
            <a:r>
              <a:rPr sz="700" spc="-50" dirty="0">
                <a:solidFill>
                  <a:srgbClr val="231F20"/>
                </a:solidFill>
                <a:latin typeface="Century Gothic"/>
                <a:cs typeface="Century Gothic"/>
              </a:rPr>
              <a:t>case. </a:t>
            </a:r>
            <a:r>
              <a:rPr sz="700" spc="1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45" dirty="0">
                <a:solidFill>
                  <a:srgbClr val="231F20"/>
                </a:solidFill>
                <a:latin typeface="Century Gothic"/>
                <a:cs typeface="Century Gothic"/>
              </a:rPr>
              <a:t>case</a:t>
            </a:r>
            <a:r>
              <a:rPr sz="700" spc="-150" dirty="0">
                <a:solidFill>
                  <a:srgbClr val="231F20"/>
                </a:solidFill>
                <a:latin typeface="Century Gothic"/>
                <a:cs typeface="Century Gothic"/>
              </a:rPr>
              <a:t> </a:t>
            </a:r>
            <a:r>
              <a:rPr sz="700" spc="-20" dirty="0">
                <a:solidFill>
                  <a:srgbClr val="231F20"/>
                </a:solidFill>
                <a:latin typeface="Century Gothic"/>
                <a:cs typeface="Century Gothic"/>
              </a:rPr>
              <a:t>definition,</a:t>
            </a:r>
            <a:endParaRPr sz="700">
              <a:latin typeface="Century Gothic"/>
              <a:cs typeface="Century Gothic"/>
            </a:endParaRPr>
          </a:p>
          <a:p>
            <a:pPr marL="12700" marR="180975" indent="-635">
              <a:lnSpc>
                <a:spcPct val="107200"/>
              </a:lnSpc>
            </a:pPr>
            <a:r>
              <a:rPr sz="700" spc="-30" dirty="0">
                <a:solidFill>
                  <a:srgbClr val="231F20"/>
                </a:solidFill>
                <a:latin typeface="Century Gothic"/>
                <a:cs typeface="Century Gothic"/>
              </a:rPr>
              <a:t>see </a:t>
            </a:r>
            <a:r>
              <a:rPr sz="700" u="sng" spc="-45" dirty="0">
                <a:solidFill>
                  <a:srgbClr val="205E9E"/>
                </a:solidFill>
                <a:uFill>
                  <a:solidFill>
                    <a:srgbClr val="205E9E"/>
                  </a:solidFill>
                </a:uFill>
                <a:latin typeface="Century Gothic"/>
                <a:cs typeface="Century Gothic"/>
                <a:hlinkClick r:id="rId4"/>
              </a:rPr>
              <a:t>https://ndc.services.cdc.gov/ </a:t>
            </a:r>
            <a:r>
              <a:rPr sz="700" spc="-45" dirty="0">
                <a:solidFill>
                  <a:srgbClr val="205E9E"/>
                </a:solidFill>
                <a:latin typeface="Century Gothic"/>
                <a:cs typeface="Century Gothic"/>
              </a:rPr>
              <a:t> </a:t>
            </a:r>
            <a:r>
              <a:rPr sz="700" u="sng" spc="-25" dirty="0">
                <a:solidFill>
                  <a:srgbClr val="205E9E"/>
                </a:solidFill>
                <a:uFill>
                  <a:solidFill>
                    <a:srgbClr val="205E9E"/>
                  </a:solidFill>
                </a:uFill>
                <a:latin typeface="Century Gothic"/>
                <a:cs typeface="Century Gothic"/>
                <a:hlinkClick r:id="rId4"/>
              </a:rPr>
              <a:t>conditions/hepatitis-b-chronic/</a:t>
            </a:r>
            <a:r>
              <a:rPr sz="700" spc="-25" dirty="0">
                <a:solidFill>
                  <a:srgbClr val="231F20"/>
                </a:solidFill>
                <a:latin typeface="Century Gothic"/>
                <a:cs typeface="Century Gothic"/>
              </a:rPr>
              <a:t>.</a:t>
            </a:r>
            <a:endParaRPr sz="700">
              <a:latin typeface="Century Gothic"/>
              <a:cs typeface="Century Gothic"/>
            </a:endParaRPr>
          </a:p>
          <a:p>
            <a:pPr marL="12700" marR="36195">
              <a:lnSpc>
                <a:spcPct val="107100"/>
              </a:lnSpc>
              <a:spcBef>
                <a:spcPts val="395"/>
              </a:spcBef>
            </a:pPr>
            <a:r>
              <a:rPr sz="600" spc="-7" baseline="27777" dirty="0">
                <a:solidFill>
                  <a:srgbClr val="231F20"/>
                </a:solidFill>
                <a:latin typeface="Century Gothic"/>
                <a:cs typeface="Century Gothic"/>
              </a:rPr>
              <a:t>§ </a:t>
            </a:r>
            <a:r>
              <a:rPr sz="700" spc="-20" dirty="0">
                <a:solidFill>
                  <a:srgbClr val="231F20"/>
                </a:solidFill>
                <a:latin typeface="Century Gothic"/>
                <a:cs typeface="Century Gothic"/>
              </a:rPr>
              <a:t>Numbers </a:t>
            </a:r>
            <a:r>
              <a:rPr sz="700" spc="-30" dirty="0">
                <a:solidFill>
                  <a:srgbClr val="231F20"/>
                </a:solidFill>
                <a:latin typeface="Century Gothic"/>
                <a:cs typeface="Century Gothic"/>
              </a:rPr>
              <a:t>reported </a:t>
            </a:r>
            <a:r>
              <a:rPr sz="700" spc="-10" dirty="0">
                <a:solidFill>
                  <a:srgbClr val="231F20"/>
                </a:solidFill>
                <a:latin typeface="Century Gothic"/>
                <a:cs typeface="Century Gothic"/>
              </a:rPr>
              <a:t>in </a:t>
            </a:r>
            <a:r>
              <a:rPr sz="700" spc="-65" dirty="0">
                <a:solidFill>
                  <a:srgbClr val="231F20"/>
                </a:solidFill>
                <a:latin typeface="Century Gothic"/>
                <a:cs typeface="Century Gothic"/>
              </a:rPr>
              <a:t>each  </a:t>
            </a:r>
            <a:r>
              <a:rPr sz="700" spc="-50" dirty="0">
                <a:solidFill>
                  <a:srgbClr val="231F20"/>
                </a:solidFill>
                <a:latin typeface="Century Gothic"/>
                <a:cs typeface="Century Gothic"/>
              </a:rPr>
              <a:t>category </a:t>
            </a:r>
            <a:r>
              <a:rPr sz="700" spc="-20" dirty="0">
                <a:solidFill>
                  <a:srgbClr val="231F20"/>
                </a:solidFill>
                <a:latin typeface="Century Gothic"/>
                <a:cs typeface="Century Gothic"/>
              </a:rPr>
              <a:t>might </a:t>
            </a:r>
            <a:r>
              <a:rPr sz="700" spc="-25" dirty="0">
                <a:solidFill>
                  <a:srgbClr val="231F20"/>
                </a:solidFill>
                <a:latin typeface="Century Gothic"/>
                <a:cs typeface="Century Gothic"/>
              </a:rPr>
              <a:t>not </a:t>
            </a:r>
            <a:r>
              <a:rPr sz="700" spc="-35" dirty="0">
                <a:solidFill>
                  <a:srgbClr val="231F20"/>
                </a:solidFill>
                <a:latin typeface="Century Gothic"/>
                <a:cs typeface="Century Gothic"/>
              </a:rPr>
              <a:t>addup </a:t>
            </a:r>
            <a:r>
              <a:rPr sz="700" spc="-15" dirty="0">
                <a:solidFill>
                  <a:srgbClr val="231F20"/>
                </a:solidFill>
                <a:latin typeface="Century Gothic"/>
                <a:cs typeface="Century Gothic"/>
              </a:rPr>
              <a:t>to </a:t>
            </a:r>
            <a:r>
              <a:rPr sz="700" spc="-25" dirty="0">
                <a:solidFill>
                  <a:srgbClr val="231F20"/>
                </a:solidFill>
                <a:latin typeface="Century Gothic"/>
                <a:cs typeface="Century Gothic"/>
              </a:rPr>
              <a:t>the  total number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reported cases </a:t>
            </a:r>
            <a:r>
              <a:rPr sz="700" spc="-10" dirty="0">
                <a:solidFill>
                  <a:srgbClr val="231F20"/>
                </a:solidFill>
                <a:latin typeface="Century Gothic"/>
                <a:cs typeface="Century Gothic"/>
              </a:rPr>
              <a:t>in </a:t>
            </a:r>
            <a:r>
              <a:rPr sz="700" spc="-5" dirty="0">
                <a:solidFill>
                  <a:srgbClr val="231F20"/>
                </a:solidFill>
                <a:latin typeface="Century Gothic"/>
                <a:cs typeface="Century Gothic"/>
              </a:rPr>
              <a:t>a  </a:t>
            </a:r>
            <a:r>
              <a:rPr sz="700" spc="-30" dirty="0">
                <a:solidFill>
                  <a:srgbClr val="231F20"/>
                </a:solidFill>
                <a:latin typeface="Century Gothic"/>
                <a:cs typeface="Century Gothic"/>
              </a:rPr>
              <a:t>year </a:t>
            </a:r>
            <a:r>
              <a:rPr sz="700" spc="-55" dirty="0">
                <a:solidFill>
                  <a:srgbClr val="231F20"/>
                </a:solidFill>
                <a:latin typeface="Century Gothic"/>
                <a:cs typeface="Century Gothic"/>
              </a:rPr>
              <a:t>because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cases </a:t>
            </a:r>
            <a:r>
              <a:rPr sz="700" spc="-10" dirty="0">
                <a:solidFill>
                  <a:srgbClr val="231F20"/>
                </a:solidFill>
                <a:latin typeface="Century Gothic"/>
                <a:cs typeface="Century Gothic"/>
              </a:rPr>
              <a:t>with </a:t>
            </a:r>
            <a:r>
              <a:rPr sz="700" spc="-5" dirty="0">
                <a:solidFill>
                  <a:srgbClr val="231F20"/>
                </a:solidFill>
                <a:latin typeface="Century Gothic"/>
                <a:cs typeface="Century Gothic"/>
              </a:rPr>
              <a:t>missing  </a:t>
            </a:r>
            <a:r>
              <a:rPr sz="700" spc="-30" dirty="0">
                <a:solidFill>
                  <a:srgbClr val="231F20"/>
                </a:solidFill>
                <a:latin typeface="Century Gothic"/>
                <a:cs typeface="Century Gothic"/>
              </a:rPr>
              <a:t>dataor,</a:t>
            </a:r>
            <a:r>
              <a:rPr sz="700" spc="-50" dirty="0">
                <a:solidFill>
                  <a:srgbClr val="231F20"/>
                </a:solidFill>
                <a:latin typeface="Century Gothic"/>
                <a:cs typeface="Century Gothic"/>
              </a:rPr>
              <a:t> </a:t>
            </a:r>
            <a:r>
              <a:rPr sz="700" spc="-10" dirty="0">
                <a:solidFill>
                  <a:srgbClr val="231F20"/>
                </a:solidFill>
                <a:latin typeface="Century Gothic"/>
                <a:cs typeface="Century Gothic"/>
              </a:rPr>
              <a:t>in</a:t>
            </a:r>
            <a:r>
              <a:rPr sz="700" dirty="0">
                <a:solidFill>
                  <a:srgbClr val="231F20"/>
                </a:solidFill>
                <a:latin typeface="Century Gothic"/>
                <a:cs typeface="Century Gothic"/>
              </a:rPr>
              <a:t> </a:t>
            </a:r>
            <a:r>
              <a:rPr sz="700" spc="-25" dirty="0">
                <a:solidFill>
                  <a:srgbClr val="231F20"/>
                </a:solidFill>
                <a:latin typeface="Century Gothic"/>
                <a:cs typeface="Century Gothic"/>
              </a:rPr>
              <a:t>the</a:t>
            </a:r>
            <a:r>
              <a:rPr sz="700" spc="-50" dirty="0">
                <a:solidFill>
                  <a:srgbClr val="231F20"/>
                </a:solidFill>
                <a:latin typeface="Century Gothic"/>
                <a:cs typeface="Century Gothic"/>
              </a:rPr>
              <a:t> </a:t>
            </a:r>
            <a:r>
              <a:rPr sz="700" spc="-45" dirty="0">
                <a:solidFill>
                  <a:srgbClr val="231F20"/>
                </a:solidFill>
                <a:latin typeface="Century Gothic"/>
                <a:cs typeface="Century Gothic"/>
              </a:rPr>
              <a:t>case</a:t>
            </a:r>
            <a:r>
              <a:rPr sz="700" spc="-140" dirty="0">
                <a:solidFill>
                  <a:srgbClr val="231F20"/>
                </a:solidFill>
                <a:latin typeface="Century Gothic"/>
                <a:cs typeface="Century Gothic"/>
              </a:rPr>
              <a:t> </a:t>
            </a:r>
            <a:r>
              <a:rPr sz="700" spc="-10" dirty="0">
                <a:solidFill>
                  <a:srgbClr val="231F20"/>
                </a:solidFill>
                <a:latin typeface="Century Gothic"/>
                <a:cs typeface="Century Gothic"/>
              </a:rPr>
              <a:t>of</a:t>
            </a:r>
            <a:r>
              <a:rPr sz="700" spc="-35" dirty="0">
                <a:solidFill>
                  <a:srgbClr val="231F20"/>
                </a:solidFill>
                <a:latin typeface="Century Gothic"/>
                <a:cs typeface="Century Gothic"/>
              </a:rPr>
              <a:t> </a:t>
            </a:r>
            <a:r>
              <a:rPr sz="700" spc="-40" dirty="0">
                <a:solidFill>
                  <a:srgbClr val="231F20"/>
                </a:solidFill>
                <a:latin typeface="Century Gothic"/>
                <a:cs typeface="Century Gothic"/>
              </a:rPr>
              <a:t>race/ethnicity,  </a:t>
            </a:r>
            <a:r>
              <a:rPr sz="700" spc="-30" dirty="0">
                <a:solidFill>
                  <a:srgbClr val="231F20"/>
                </a:solidFill>
                <a:latin typeface="Century Gothic"/>
                <a:cs typeface="Century Gothic"/>
              </a:rPr>
              <a:t>cases </a:t>
            </a:r>
            <a:r>
              <a:rPr sz="700" spc="-40" dirty="0">
                <a:solidFill>
                  <a:srgbClr val="231F20"/>
                </a:solidFill>
                <a:latin typeface="Century Gothic"/>
                <a:cs typeface="Century Gothic"/>
              </a:rPr>
              <a:t>categorized </a:t>
            </a:r>
            <a:r>
              <a:rPr sz="700" spc="-15" dirty="0">
                <a:solidFill>
                  <a:srgbClr val="231F20"/>
                </a:solidFill>
                <a:latin typeface="Century Gothic"/>
                <a:cs typeface="Century Gothic"/>
              </a:rPr>
              <a:t>as</a:t>
            </a:r>
            <a:r>
              <a:rPr sz="700" spc="-125" dirty="0">
                <a:solidFill>
                  <a:srgbClr val="231F20"/>
                </a:solidFill>
                <a:latin typeface="Century Gothic"/>
                <a:cs typeface="Century Gothic"/>
              </a:rPr>
              <a:t> </a:t>
            </a:r>
            <a:r>
              <a:rPr sz="700" spc="-60" dirty="0">
                <a:solidFill>
                  <a:srgbClr val="231F20"/>
                </a:solidFill>
                <a:latin typeface="Century Gothic"/>
                <a:cs typeface="Century Gothic"/>
              </a:rPr>
              <a:t>“Other.”</a:t>
            </a:r>
            <a:endParaRPr sz="700">
              <a:latin typeface="Century Gothic"/>
              <a:cs typeface="Century Gothic"/>
            </a:endParaRPr>
          </a:p>
          <a:p>
            <a:pPr marL="12700" marR="27305">
              <a:lnSpc>
                <a:spcPct val="107100"/>
              </a:lnSpc>
              <a:spcBef>
                <a:spcPts val="495"/>
              </a:spcBef>
            </a:pPr>
            <a:r>
              <a:rPr sz="600" spc="-7" baseline="27777" dirty="0">
                <a:solidFill>
                  <a:srgbClr val="231F20"/>
                </a:solidFill>
                <a:latin typeface="Century Gothic"/>
                <a:cs typeface="Century Gothic"/>
              </a:rPr>
              <a:t>¶ </a:t>
            </a:r>
            <a:r>
              <a:rPr sz="700" spc="-10" dirty="0">
                <a:solidFill>
                  <a:srgbClr val="231F20"/>
                </a:solidFill>
                <a:latin typeface="Century Gothic"/>
                <a:cs typeface="Century Gothic"/>
              </a:rPr>
              <a:t>Urban-rural </a:t>
            </a:r>
            <a:r>
              <a:rPr sz="700" spc="-30" dirty="0">
                <a:solidFill>
                  <a:srgbClr val="231F20"/>
                </a:solidFill>
                <a:latin typeface="Century Gothic"/>
                <a:cs typeface="Century Gothic"/>
              </a:rPr>
              <a:t>region </a:t>
            </a:r>
            <a:r>
              <a:rPr sz="700" spc="-20" dirty="0">
                <a:solidFill>
                  <a:srgbClr val="231F20"/>
                </a:solidFill>
                <a:latin typeface="Century Gothic"/>
                <a:cs typeface="Century Gothic"/>
              </a:rPr>
              <a:t>was  </a:t>
            </a:r>
            <a:r>
              <a:rPr sz="700" spc="-40" dirty="0">
                <a:solidFill>
                  <a:srgbClr val="231F20"/>
                </a:solidFill>
                <a:latin typeface="Century Gothic"/>
                <a:cs typeface="Century Gothic"/>
              </a:rPr>
              <a:t>categorized </a:t>
            </a:r>
            <a:r>
              <a:rPr sz="700" spc="-60" dirty="0">
                <a:solidFill>
                  <a:srgbClr val="231F20"/>
                </a:solidFill>
                <a:latin typeface="Century Gothic"/>
                <a:cs typeface="Century Gothic"/>
              </a:rPr>
              <a:t>according </a:t>
            </a:r>
            <a:r>
              <a:rPr sz="700" spc="-15" dirty="0">
                <a:solidFill>
                  <a:srgbClr val="231F20"/>
                </a:solidFill>
                <a:latin typeface="Century Gothic"/>
                <a:cs typeface="Century Gothic"/>
              </a:rPr>
              <a:t>to </a:t>
            </a:r>
            <a:r>
              <a:rPr sz="700" spc="-25" dirty="0">
                <a:solidFill>
                  <a:srgbClr val="231F20"/>
                </a:solidFill>
                <a:latin typeface="Century Gothic"/>
                <a:cs typeface="Century Gothic"/>
              </a:rPr>
              <a:t>the </a:t>
            </a:r>
            <a:r>
              <a:rPr sz="700" spc="15" dirty="0">
                <a:solidFill>
                  <a:srgbClr val="231F20"/>
                </a:solidFill>
                <a:latin typeface="Century Gothic"/>
                <a:cs typeface="Century Gothic"/>
              </a:rPr>
              <a:t>2013  </a:t>
            </a:r>
            <a:r>
              <a:rPr sz="700" spc="-30" dirty="0">
                <a:solidFill>
                  <a:srgbClr val="231F20"/>
                </a:solidFill>
                <a:latin typeface="Century Gothic"/>
                <a:cs typeface="Century Gothic"/>
              </a:rPr>
              <a:t>National </a:t>
            </a:r>
            <a:r>
              <a:rPr sz="700" spc="-40" dirty="0">
                <a:solidFill>
                  <a:srgbClr val="231F20"/>
                </a:solidFill>
                <a:latin typeface="Century Gothic"/>
                <a:cs typeface="Century Gothic"/>
              </a:rPr>
              <a:t>Center </a:t>
            </a:r>
            <a:r>
              <a:rPr sz="700" dirty="0">
                <a:solidFill>
                  <a:srgbClr val="231F20"/>
                </a:solidFill>
                <a:latin typeface="Century Gothic"/>
                <a:cs typeface="Century Gothic"/>
              </a:rPr>
              <a:t>for </a:t>
            </a:r>
            <a:r>
              <a:rPr sz="700" spc="-25" dirty="0">
                <a:solidFill>
                  <a:srgbClr val="231F20"/>
                </a:solidFill>
                <a:latin typeface="Century Gothic"/>
                <a:cs typeface="Century Gothic"/>
              </a:rPr>
              <a:t>Health </a:t>
            </a:r>
            <a:r>
              <a:rPr sz="700" spc="-5" dirty="0">
                <a:solidFill>
                  <a:srgbClr val="231F20"/>
                </a:solidFill>
                <a:latin typeface="Century Gothic"/>
                <a:cs typeface="Century Gothic"/>
              </a:rPr>
              <a:t>Statistics  </a:t>
            </a:r>
            <a:r>
              <a:rPr sz="700" spc="-35" dirty="0">
                <a:solidFill>
                  <a:srgbClr val="231F20"/>
                </a:solidFill>
                <a:latin typeface="Century Gothic"/>
                <a:cs typeface="Century Gothic"/>
              </a:rPr>
              <a:t>(NCHS) </a:t>
            </a:r>
            <a:r>
              <a:rPr sz="700" spc="-10" dirty="0">
                <a:solidFill>
                  <a:srgbClr val="231F20"/>
                </a:solidFill>
                <a:latin typeface="Century Gothic"/>
                <a:cs typeface="Century Gothic"/>
              </a:rPr>
              <a:t>urban-rural </a:t>
            </a:r>
            <a:r>
              <a:rPr sz="700" spc="-25" dirty="0">
                <a:solidFill>
                  <a:srgbClr val="231F20"/>
                </a:solidFill>
                <a:latin typeface="Century Gothic"/>
                <a:cs typeface="Century Gothic"/>
              </a:rPr>
              <a:t>classification  </a:t>
            </a:r>
            <a:r>
              <a:rPr sz="700" spc="-40" dirty="0">
                <a:solidFill>
                  <a:srgbClr val="231F20"/>
                </a:solidFill>
                <a:latin typeface="Century Gothic"/>
                <a:cs typeface="Century Gothic"/>
              </a:rPr>
              <a:t>scheme </a:t>
            </a:r>
            <a:r>
              <a:rPr sz="700" dirty="0">
                <a:solidFill>
                  <a:srgbClr val="231F20"/>
                </a:solidFill>
                <a:latin typeface="Century Gothic"/>
                <a:cs typeface="Century Gothic"/>
              </a:rPr>
              <a:t>for </a:t>
            </a:r>
            <a:r>
              <a:rPr sz="700" spc="-30" dirty="0">
                <a:solidFill>
                  <a:srgbClr val="231F20"/>
                </a:solidFill>
                <a:latin typeface="Century Gothic"/>
                <a:cs typeface="Century Gothic"/>
              </a:rPr>
              <a:t>counties </a:t>
            </a:r>
            <a:r>
              <a:rPr sz="700" spc="-45" dirty="0">
                <a:solidFill>
                  <a:srgbClr val="231F20"/>
                </a:solidFill>
                <a:latin typeface="Century Gothic"/>
                <a:cs typeface="Century Gothic"/>
              </a:rPr>
              <a:t>and </a:t>
            </a:r>
            <a:r>
              <a:rPr sz="700" spc="-25" dirty="0">
                <a:solidFill>
                  <a:srgbClr val="231F20"/>
                </a:solidFill>
                <a:latin typeface="Century Gothic"/>
                <a:cs typeface="Century Gothic"/>
              </a:rPr>
              <a:t>county-  </a:t>
            </a:r>
            <a:r>
              <a:rPr sz="700" spc="-40" dirty="0">
                <a:solidFill>
                  <a:srgbClr val="231F20"/>
                </a:solidFill>
                <a:latin typeface="Century Gothic"/>
                <a:cs typeface="Century Gothic"/>
              </a:rPr>
              <a:t>equivalent </a:t>
            </a:r>
            <a:r>
              <a:rPr sz="700" spc="-10" dirty="0">
                <a:solidFill>
                  <a:srgbClr val="231F20"/>
                </a:solidFill>
                <a:latin typeface="Century Gothic"/>
                <a:cs typeface="Century Gothic"/>
              </a:rPr>
              <a:t>entities </a:t>
            </a:r>
            <a:r>
              <a:rPr sz="700" spc="-50" dirty="0">
                <a:solidFill>
                  <a:srgbClr val="231F20"/>
                </a:solidFill>
                <a:latin typeface="Century Gothic"/>
                <a:cs typeface="Century Gothic"/>
              </a:rPr>
              <a:t>(</a:t>
            </a:r>
            <a:r>
              <a:rPr sz="700" u="sng" spc="-50" dirty="0">
                <a:solidFill>
                  <a:srgbClr val="205E9E"/>
                </a:solidFill>
                <a:uFill>
                  <a:solidFill>
                    <a:srgbClr val="205E9E"/>
                  </a:solidFill>
                </a:uFill>
                <a:latin typeface="Century Gothic"/>
                <a:cs typeface="Century Gothic"/>
                <a:hlinkClick r:id="rId5"/>
              </a:rPr>
              <a:t>https://www.cdc</a:t>
            </a:r>
            <a:r>
              <a:rPr sz="700" spc="-50" dirty="0">
                <a:solidFill>
                  <a:srgbClr val="205E9E"/>
                </a:solidFill>
                <a:latin typeface="Century Gothic"/>
                <a:cs typeface="Century Gothic"/>
                <a:hlinkClick r:id="rId5"/>
              </a:rPr>
              <a:t>. </a:t>
            </a:r>
            <a:r>
              <a:rPr sz="700" spc="-50" dirty="0">
                <a:solidFill>
                  <a:srgbClr val="205E9E"/>
                </a:solidFill>
                <a:latin typeface="Century Gothic"/>
                <a:cs typeface="Century Gothic"/>
              </a:rPr>
              <a:t> </a:t>
            </a:r>
            <a:r>
              <a:rPr sz="700" u="sng" spc="-35" dirty="0">
                <a:solidFill>
                  <a:srgbClr val="205E9E"/>
                </a:solidFill>
                <a:uFill>
                  <a:solidFill>
                    <a:srgbClr val="205E9E"/>
                  </a:solidFill>
                </a:uFill>
                <a:latin typeface="Century Gothic"/>
                <a:cs typeface="Century Gothic"/>
                <a:hlinkClick r:id="rId5"/>
              </a:rPr>
              <a:t>gov/nchs/data_access/urban_rural</a:t>
            </a:r>
            <a:r>
              <a:rPr sz="700" spc="-35" dirty="0">
                <a:solidFill>
                  <a:srgbClr val="205E9E"/>
                </a:solidFill>
                <a:latin typeface="Century Gothic"/>
                <a:cs typeface="Century Gothic"/>
                <a:hlinkClick r:id="rId5"/>
              </a:rPr>
              <a:t>. </a:t>
            </a:r>
            <a:r>
              <a:rPr sz="700" spc="-35" dirty="0">
                <a:solidFill>
                  <a:srgbClr val="205E9E"/>
                </a:solidFill>
                <a:latin typeface="Century Gothic"/>
                <a:cs typeface="Century Gothic"/>
              </a:rPr>
              <a:t> </a:t>
            </a:r>
            <a:r>
              <a:rPr sz="700" u="sng" spc="-30" dirty="0">
                <a:solidFill>
                  <a:srgbClr val="205E9E"/>
                </a:solidFill>
                <a:uFill>
                  <a:solidFill>
                    <a:srgbClr val="205E9E"/>
                  </a:solidFill>
                </a:uFill>
                <a:latin typeface="Century Gothic"/>
                <a:cs typeface="Century Gothic"/>
                <a:hlinkClick r:id="rId5"/>
              </a:rPr>
              <a:t>htm</a:t>
            </a:r>
            <a:r>
              <a:rPr sz="700" spc="-30" dirty="0">
                <a:solidFill>
                  <a:srgbClr val="231F20"/>
                </a:solidFill>
                <a:latin typeface="Century Gothic"/>
                <a:cs typeface="Century Gothic"/>
              </a:rPr>
              <a:t>). </a:t>
            </a:r>
            <a:r>
              <a:rPr sz="700" spc="-35" dirty="0">
                <a:solidFill>
                  <a:srgbClr val="231F20"/>
                </a:solidFill>
                <a:latin typeface="Century Gothic"/>
                <a:cs typeface="Century Gothic"/>
              </a:rPr>
              <a:t>Large </a:t>
            </a:r>
            <a:r>
              <a:rPr sz="700" spc="-40" dirty="0">
                <a:solidFill>
                  <a:srgbClr val="231F20"/>
                </a:solidFill>
                <a:latin typeface="Century Gothic"/>
                <a:cs typeface="Century Gothic"/>
              </a:rPr>
              <a:t>central </a:t>
            </a:r>
            <a:r>
              <a:rPr sz="700" spc="-30" dirty="0">
                <a:solidFill>
                  <a:srgbClr val="231F20"/>
                </a:solidFill>
                <a:latin typeface="Century Gothic"/>
                <a:cs typeface="Century Gothic"/>
              </a:rPr>
              <a:t>metropolitan,  </a:t>
            </a:r>
            <a:r>
              <a:rPr sz="700" spc="-35" dirty="0">
                <a:solidFill>
                  <a:srgbClr val="231F20"/>
                </a:solidFill>
                <a:latin typeface="Century Gothic"/>
                <a:cs typeface="Century Gothic"/>
              </a:rPr>
              <a:t>large </a:t>
            </a:r>
            <a:r>
              <a:rPr sz="700" spc="-20" dirty="0">
                <a:solidFill>
                  <a:srgbClr val="231F20"/>
                </a:solidFill>
                <a:latin typeface="Century Gothic"/>
                <a:cs typeface="Century Gothic"/>
              </a:rPr>
              <a:t>fringe</a:t>
            </a:r>
            <a:r>
              <a:rPr sz="700" spc="-30" dirty="0">
                <a:solidFill>
                  <a:srgbClr val="231F20"/>
                </a:solidFill>
                <a:latin typeface="Century Gothic"/>
                <a:cs typeface="Century Gothic"/>
              </a:rPr>
              <a:t> metropolitan,</a:t>
            </a:r>
            <a:endParaRPr sz="700">
              <a:latin typeface="Century Gothic"/>
              <a:cs typeface="Century Gothic"/>
            </a:endParaRPr>
          </a:p>
          <a:p>
            <a:pPr marL="12700" marR="5080">
              <a:lnSpc>
                <a:spcPct val="106700"/>
              </a:lnSpc>
              <a:spcBef>
                <a:spcPts val="5"/>
              </a:spcBef>
            </a:pPr>
            <a:r>
              <a:rPr sz="700" spc="-30" dirty="0">
                <a:solidFill>
                  <a:srgbClr val="231F20"/>
                </a:solidFill>
                <a:latin typeface="Century Gothic"/>
                <a:cs typeface="Century Gothic"/>
              </a:rPr>
              <a:t>medium metropolitan, </a:t>
            </a:r>
            <a:r>
              <a:rPr sz="700" spc="-45" dirty="0">
                <a:solidFill>
                  <a:srgbClr val="231F20"/>
                </a:solidFill>
                <a:latin typeface="Century Gothic"/>
                <a:cs typeface="Century Gothic"/>
              </a:rPr>
              <a:t>and </a:t>
            </a:r>
            <a:r>
              <a:rPr sz="700" spc="-5" dirty="0">
                <a:solidFill>
                  <a:srgbClr val="231F20"/>
                </a:solidFill>
                <a:latin typeface="Century Gothic"/>
                <a:cs typeface="Century Gothic"/>
              </a:rPr>
              <a:t>small  </a:t>
            </a:r>
            <a:r>
              <a:rPr sz="700" spc="-25" dirty="0">
                <a:solidFill>
                  <a:srgbClr val="231F20"/>
                </a:solidFill>
                <a:latin typeface="Century Gothic"/>
                <a:cs typeface="Century Gothic"/>
              </a:rPr>
              <a:t>metropolitan </a:t>
            </a:r>
            <a:r>
              <a:rPr sz="700" spc="-30" dirty="0">
                <a:solidFill>
                  <a:srgbClr val="231F20"/>
                </a:solidFill>
                <a:latin typeface="Century Gothic"/>
                <a:cs typeface="Century Gothic"/>
              </a:rPr>
              <a:t>counties </a:t>
            </a:r>
            <a:r>
              <a:rPr sz="700" spc="-35" dirty="0">
                <a:solidFill>
                  <a:srgbClr val="231F20"/>
                </a:solidFill>
                <a:latin typeface="Century Gothic"/>
                <a:cs typeface="Century Gothic"/>
              </a:rPr>
              <a:t>were </a:t>
            </a:r>
            <a:r>
              <a:rPr sz="700" spc="-40" dirty="0">
                <a:solidFill>
                  <a:srgbClr val="231F20"/>
                </a:solidFill>
                <a:latin typeface="Century Gothic"/>
                <a:cs typeface="Century Gothic"/>
              </a:rPr>
              <a:t>grouped  </a:t>
            </a:r>
            <a:r>
              <a:rPr sz="700" spc="-15" dirty="0">
                <a:solidFill>
                  <a:srgbClr val="231F20"/>
                </a:solidFill>
                <a:latin typeface="Century Gothic"/>
                <a:cs typeface="Century Gothic"/>
              </a:rPr>
              <a:t>as </a:t>
            </a:r>
            <a:r>
              <a:rPr sz="700" spc="-25" dirty="0">
                <a:solidFill>
                  <a:srgbClr val="231F20"/>
                </a:solidFill>
                <a:latin typeface="Century Gothic"/>
                <a:cs typeface="Century Gothic"/>
              </a:rPr>
              <a:t>urban. Micropolitan </a:t>
            </a:r>
            <a:r>
              <a:rPr sz="700" spc="-45" dirty="0">
                <a:solidFill>
                  <a:srgbClr val="231F20"/>
                </a:solidFill>
                <a:latin typeface="Century Gothic"/>
                <a:cs typeface="Century Gothic"/>
              </a:rPr>
              <a:t>and </a:t>
            </a:r>
            <a:r>
              <a:rPr sz="700" spc="-50" dirty="0">
                <a:solidFill>
                  <a:srgbClr val="231F20"/>
                </a:solidFill>
                <a:latin typeface="Century Gothic"/>
                <a:cs typeface="Century Gothic"/>
              </a:rPr>
              <a:t>noncore  </a:t>
            </a:r>
            <a:r>
              <a:rPr sz="700" spc="-30" dirty="0">
                <a:solidFill>
                  <a:srgbClr val="231F20"/>
                </a:solidFill>
                <a:latin typeface="Century Gothic"/>
                <a:cs typeface="Century Gothic"/>
              </a:rPr>
              <a:t>counties </a:t>
            </a:r>
            <a:r>
              <a:rPr sz="700" spc="-35" dirty="0">
                <a:solidFill>
                  <a:srgbClr val="231F20"/>
                </a:solidFill>
                <a:latin typeface="Century Gothic"/>
                <a:cs typeface="Century Gothic"/>
              </a:rPr>
              <a:t>were </a:t>
            </a:r>
            <a:r>
              <a:rPr sz="700" spc="-40" dirty="0">
                <a:solidFill>
                  <a:srgbClr val="231F20"/>
                </a:solidFill>
                <a:latin typeface="Century Gothic"/>
                <a:cs typeface="Century Gothic"/>
              </a:rPr>
              <a:t>grouped </a:t>
            </a:r>
            <a:r>
              <a:rPr sz="700" spc="-15" dirty="0">
                <a:solidFill>
                  <a:srgbClr val="231F20"/>
                </a:solidFill>
                <a:latin typeface="Century Gothic"/>
                <a:cs typeface="Century Gothic"/>
              </a:rPr>
              <a:t>as</a:t>
            </a:r>
            <a:r>
              <a:rPr sz="700" spc="-114" dirty="0">
                <a:solidFill>
                  <a:srgbClr val="231F20"/>
                </a:solidFill>
                <a:latin typeface="Century Gothic"/>
                <a:cs typeface="Century Gothic"/>
              </a:rPr>
              <a:t> </a:t>
            </a:r>
            <a:r>
              <a:rPr sz="700" spc="-10" dirty="0">
                <a:solidFill>
                  <a:srgbClr val="231F20"/>
                </a:solidFill>
                <a:latin typeface="Century Gothic"/>
                <a:cs typeface="Century Gothic"/>
              </a:rPr>
              <a:t>rural.</a:t>
            </a:r>
            <a:endParaRPr sz="700">
              <a:latin typeface="Century Gothic"/>
              <a:cs typeface="Century Gothic"/>
            </a:endParaRPr>
          </a:p>
          <a:p>
            <a:pPr marL="12700" marR="121285">
              <a:lnSpc>
                <a:spcPct val="106800"/>
              </a:lnSpc>
              <a:spcBef>
                <a:spcPts val="409"/>
              </a:spcBef>
            </a:pPr>
            <a:r>
              <a:rPr sz="600" spc="15" baseline="27777" dirty="0">
                <a:solidFill>
                  <a:srgbClr val="231F20"/>
                </a:solidFill>
                <a:latin typeface="Century Gothic"/>
                <a:cs typeface="Century Gothic"/>
              </a:rPr>
              <a:t>#</a:t>
            </a:r>
            <a:r>
              <a:rPr sz="700" spc="10" dirty="0">
                <a:solidFill>
                  <a:srgbClr val="231F20"/>
                </a:solidFill>
                <a:latin typeface="Century Gothic"/>
                <a:cs typeface="Century Gothic"/>
              </a:rPr>
              <a:t>US </a:t>
            </a:r>
            <a:r>
              <a:rPr sz="700" spc="-30" dirty="0">
                <a:solidFill>
                  <a:srgbClr val="231F20"/>
                </a:solidFill>
                <a:latin typeface="Century Gothic"/>
                <a:cs typeface="Century Gothic"/>
              </a:rPr>
              <a:t>Department </a:t>
            </a:r>
            <a:r>
              <a:rPr sz="700" spc="-10" dirty="0">
                <a:solidFill>
                  <a:srgbClr val="231F20"/>
                </a:solidFill>
                <a:latin typeface="Century Gothic"/>
                <a:cs typeface="Century Gothic"/>
              </a:rPr>
              <a:t>of </a:t>
            </a:r>
            <a:r>
              <a:rPr sz="700" spc="-25" dirty="0">
                <a:solidFill>
                  <a:srgbClr val="231F20"/>
                </a:solidFill>
                <a:latin typeface="Century Gothic"/>
                <a:cs typeface="Century Gothic"/>
              </a:rPr>
              <a:t>Health </a:t>
            </a:r>
            <a:r>
              <a:rPr sz="700" spc="-70" dirty="0">
                <a:solidFill>
                  <a:srgbClr val="231F20"/>
                </a:solidFill>
                <a:latin typeface="Century Gothic"/>
                <a:cs typeface="Century Gothic"/>
              </a:rPr>
              <a:t>and  </a:t>
            </a:r>
            <a:r>
              <a:rPr sz="700" spc="-25" dirty="0">
                <a:solidFill>
                  <a:srgbClr val="231F20"/>
                </a:solidFill>
                <a:latin typeface="Century Gothic"/>
                <a:cs typeface="Century Gothic"/>
              </a:rPr>
              <a:t>Human </a:t>
            </a:r>
            <a:r>
              <a:rPr sz="700" spc="-15" dirty="0">
                <a:solidFill>
                  <a:srgbClr val="231F20"/>
                </a:solidFill>
                <a:latin typeface="Century Gothic"/>
                <a:cs typeface="Century Gothic"/>
              </a:rPr>
              <a:t>Services </a:t>
            </a:r>
            <a:r>
              <a:rPr sz="700" spc="-20" dirty="0">
                <a:solidFill>
                  <a:srgbClr val="231F20"/>
                </a:solidFill>
                <a:latin typeface="Century Gothic"/>
                <a:cs typeface="Century Gothic"/>
              </a:rPr>
              <a:t>Regions </a:t>
            </a:r>
            <a:r>
              <a:rPr sz="700" spc="-5" dirty="0">
                <a:solidFill>
                  <a:srgbClr val="231F20"/>
                </a:solidFill>
                <a:latin typeface="Century Gothic"/>
                <a:cs typeface="Century Gothic"/>
              </a:rPr>
              <a:t>(HHS)  </a:t>
            </a:r>
            <a:r>
              <a:rPr sz="700" spc="-35" dirty="0">
                <a:solidFill>
                  <a:srgbClr val="231F20"/>
                </a:solidFill>
                <a:latin typeface="Century Gothic"/>
                <a:cs typeface="Century Gothic"/>
              </a:rPr>
              <a:t>were </a:t>
            </a:r>
            <a:r>
              <a:rPr sz="700" spc="-40" dirty="0">
                <a:solidFill>
                  <a:srgbClr val="231F20"/>
                </a:solidFill>
                <a:latin typeface="Century Gothic"/>
                <a:cs typeface="Century Gothic"/>
              </a:rPr>
              <a:t>categorized </a:t>
            </a:r>
            <a:r>
              <a:rPr sz="700" spc="-60" dirty="0">
                <a:solidFill>
                  <a:srgbClr val="231F20"/>
                </a:solidFill>
                <a:latin typeface="Century Gothic"/>
                <a:cs typeface="Century Gothic"/>
              </a:rPr>
              <a:t>according </a:t>
            </a:r>
            <a:r>
              <a:rPr sz="700" spc="-15" dirty="0">
                <a:solidFill>
                  <a:srgbClr val="231F20"/>
                </a:solidFill>
                <a:latin typeface="Century Gothic"/>
                <a:cs typeface="Century Gothic"/>
              </a:rPr>
              <a:t>to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grouping </a:t>
            </a:r>
            <a:r>
              <a:rPr sz="700" spc="-10" dirty="0">
                <a:solidFill>
                  <a:srgbClr val="231F20"/>
                </a:solidFill>
                <a:latin typeface="Century Gothic"/>
                <a:cs typeface="Century Gothic"/>
              </a:rPr>
              <a:t>of </a:t>
            </a:r>
            <a:r>
              <a:rPr sz="700" spc="-5" dirty="0">
                <a:solidFill>
                  <a:srgbClr val="231F20"/>
                </a:solidFill>
                <a:latin typeface="Century Gothic"/>
                <a:cs typeface="Century Gothic"/>
              </a:rPr>
              <a:t>states </a:t>
            </a:r>
            <a:r>
              <a:rPr sz="700" spc="-45" dirty="0">
                <a:solidFill>
                  <a:srgbClr val="231F20"/>
                </a:solidFill>
                <a:latin typeface="Century Gothic"/>
                <a:cs typeface="Century Gothic"/>
              </a:rPr>
              <a:t>and </a:t>
            </a:r>
            <a:r>
              <a:rPr sz="700" spc="30" dirty="0">
                <a:solidFill>
                  <a:srgbClr val="231F20"/>
                </a:solidFill>
                <a:latin typeface="Century Gothic"/>
                <a:cs typeface="Century Gothic"/>
              </a:rPr>
              <a:t>US  </a:t>
            </a:r>
            <a:r>
              <a:rPr sz="700" spc="5" dirty="0">
                <a:solidFill>
                  <a:srgbClr val="231F20"/>
                </a:solidFill>
                <a:latin typeface="Century Gothic"/>
                <a:cs typeface="Century Gothic"/>
              </a:rPr>
              <a:t>territories </a:t>
            </a:r>
            <a:r>
              <a:rPr sz="700" spc="-25" dirty="0">
                <a:solidFill>
                  <a:srgbClr val="231F20"/>
                </a:solidFill>
                <a:latin typeface="Century Gothic"/>
                <a:cs typeface="Century Gothic"/>
              </a:rPr>
              <a:t>assigned under </a:t>
            </a:r>
            <a:r>
              <a:rPr sz="700" spc="-50" dirty="0">
                <a:solidFill>
                  <a:srgbClr val="231F20"/>
                </a:solidFill>
                <a:latin typeface="Century Gothic"/>
                <a:cs typeface="Century Gothic"/>
              </a:rPr>
              <a:t>eachof</a:t>
            </a:r>
            <a:endParaRPr sz="700">
              <a:latin typeface="Century Gothic"/>
              <a:cs typeface="Century Gothic"/>
            </a:endParaRPr>
          </a:p>
          <a:p>
            <a:pPr marL="12700" marR="40640">
              <a:lnSpc>
                <a:spcPct val="107100"/>
              </a:lnSpc>
            </a:pPr>
            <a:r>
              <a:rPr sz="700" spc="-25" dirty="0">
                <a:solidFill>
                  <a:srgbClr val="231F20"/>
                </a:solidFill>
                <a:latin typeface="Century Gothic"/>
                <a:cs typeface="Century Gothic"/>
              </a:rPr>
              <a:t>the </a:t>
            </a:r>
            <a:r>
              <a:rPr sz="700" spc="5" dirty="0">
                <a:solidFill>
                  <a:srgbClr val="231F20"/>
                </a:solidFill>
                <a:latin typeface="Century Gothic"/>
                <a:cs typeface="Century Gothic"/>
              </a:rPr>
              <a:t>10 </a:t>
            </a:r>
            <a:r>
              <a:rPr sz="700" spc="20" dirty="0">
                <a:solidFill>
                  <a:srgbClr val="231F20"/>
                </a:solidFill>
                <a:latin typeface="Century Gothic"/>
                <a:cs typeface="Century Gothic"/>
              </a:rPr>
              <a:t>HHS </a:t>
            </a:r>
            <a:r>
              <a:rPr sz="700" spc="-30" dirty="0">
                <a:solidFill>
                  <a:srgbClr val="231F20"/>
                </a:solidFill>
                <a:latin typeface="Century Gothic"/>
                <a:cs typeface="Century Gothic"/>
              </a:rPr>
              <a:t>regional offices (</a:t>
            </a:r>
            <a:r>
              <a:rPr sz="700" u="sng" spc="-30" dirty="0">
                <a:solidFill>
                  <a:srgbClr val="205E9E"/>
                </a:solidFill>
                <a:uFill>
                  <a:solidFill>
                    <a:srgbClr val="205E9E"/>
                  </a:solidFill>
                </a:uFill>
                <a:latin typeface="Century Gothic"/>
                <a:cs typeface="Century Gothic"/>
                <a:hlinkClick r:id="rId6"/>
              </a:rPr>
              <a:t>https:// </a:t>
            </a:r>
            <a:r>
              <a:rPr sz="700" spc="-30" dirty="0">
                <a:solidFill>
                  <a:srgbClr val="205E9E"/>
                </a:solidFill>
                <a:latin typeface="Century Gothic"/>
                <a:cs typeface="Century Gothic"/>
              </a:rPr>
              <a:t> </a:t>
            </a:r>
            <a:r>
              <a:rPr sz="700" u="sng" spc="-50" dirty="0">
                <a:solidFill>
                  <a:srgbClr val="205E9E"/>
                </a:solidFill>
                <a:uFill>
                  <a:solidFill>
                    <a:srgbClr val="205E9E"/>
                  </a:solidFill>
                </a:uFill>
                <a:latin typeface="Century Gothic"/>
                <a:cs typeface="Century Gothic"/>
                <a:hlinkClick r:id="rId6"/>
              </a:rPr>
              <a:t>www.hhs.gov/about/agencies/iea/ </a:t>
            </a:r>
            <a:r>
              <a:rPr sz="700" spc="-50" dirty="0">
                <a:solidFill>
                  <a:srgbClr val="205E9E"/>
                </a:solidFill>
                <a:latin typeface="Century Gothic"/>
                <a:cs typeface="Century Gothic"/>
              </a:rPr>
              <a:t> </a:t>
            </a:r>
            <a:r>
              <a:rPr sz="700" u="sng" spc="-25" dirty="0">
                <a:solidFill>
                  <a:srgbClr val="205E9E"/>
                </a:solidFill>
                <a:uFill>
                  <a:solidFill>
                    <a:srgbClr val="205E9E"/>
                  </a:solidFill>
                </a:uFill>
                <a:latin typeface="Century Gothic"/>
                <a:cs typeface="Century Gothic"/>
                <a:hlinkClick r:id="rId6"/>
              </a:rPr>
              <a:t>regional-offices/index.htm</a:t>
            </a:r>
            <a:r>
              <a:rPr sz="700" spc="-25" dirty="0">
                <a:solidFill>
                  <a:srgbClr val="205E9E"/>
                </a:solidFill>
                <a:latin typeface="Century Gothic"/>
                <a:cs typeface="Century Gothic"/>
                <a:hlinkClick r:id="rId6"/>
              </a:rPr>
              <a:t>l</a:t>
            </a:r>
            <a:r>
              <a:rPr sz="700" spc="-25" dirty="0">
                <a:solidFill>
                  <a:srgbClr val="231F20"/>
                </a:solidFill>
                <a:latin typeface="Century Gothic"/>
                <a:cs typeface="Century Gothic"/>
              </a:rPr>
              <a:t>). </a:t>
            </a:r>
            <a:r>
              <a:rPr sz="700" spc="1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15" dirty="0">
                <a:solidFill>
                  <a:srgbClr val="231F20"/>
                </a:solidFill>
                <a:latin typeface="Century Gothic"/>
                <a:cs typeface="Century Gothic"/>
              </a:rPr>
              <a:t>purposes </a:t>
            </a:r>
            <a:r>
              <a:rPr sz="700" spc="-10" dirty="0">
                <a:solidFill>
                  <a:srgbClr val="231F20"/>
                </a:solidFill>
                <a:latin typeface="Century Gothic"/>
                <a:cs typeface="Century Gothic"/>
              </a:rPr>
              <a:t>of </a:t>
            </a:r>
            <a:r>
              <a:rPr sz="700" spc="5" dirty="0">
                <a:solidFill>
                  <a:srgbClr val="231F20"/>
                </a:solidFill>
                <a:latin typeface="Century Gothic"/>
                <a:cs typeface="Century Gothic"/>
              </a:rPr>
              <a:t>this </a:t>
            </a:r>
            <a:r>
              <a:rPr sz="700" spc="-20" dirty="0">
                <a:solidFill>
                  <a:srgbClr val="231F20"/>
                </a:solidFill>
                <a:latin typeface="Century Gothic"/>
                <a:cs typeface="Century Gothic"/>
              </a:rPr>
              <a:t>report,</a:t>
            </a:r>
            <a:r>
              <a:rPr sz="700" spc="-30" dirty="0">
                <a:solidFill>
                  <a:srgbClr val="231F20"/>
                </a:solidFill>
                <a:latin typeface="Century Gothic"/>
                <a:cs typeface="Century Gothic"/>
              </a:rPr>
              <a:t> </a:t>
            </a:r>
            <a:r>
              <a:rPr sz="700" spc="-20" dirty="0">
                <a:solidFill>
                  <a:srgbClr val="231F20"/>
                </a:solidFill>
                <a:latin typeface="Century Gothic"/>
                <a:cs typeface="Century Gothic"/>
              </a:rPr>
              <a:t>regions</a:t>
            </a:r>
            <a:endParaRPr sz="700">
              <a:latin typeface="Century Gothic"/>
              <a:cs typeface="Century Gothic"/>
            </a:endParaRPr>
          </a:p>
          <a:p>
            <a:pPr marL="12700" marR="15875" indent="-635">
              <a:lnSpc>
                <a:spcPct val="107100"/>
              </a:lnSpc>
            </a:pPr>
            <a:r>
              <a:rPr sz="700" spc="-10" dirty="0">
                <a:solidFill>
                  <a:srgbClr val="231F20"/>
                </a:solidFill>
                <a:latin typeface="Century Gothic"/>
                <a:cs typeface="Century Gothic"/>
              </a:rPr>
              <a:t>with </a:t>
            </a:r>
            <a:r>
              <a:rPr sz="700" spc="15" dirty="0">
                <a:solidFill>
                  <a:srgbClr val="231F20"/>
                </a:solidFill>
                <a:latin typeface="Century Gothic"/>
                <a:cs typeface="Century Gothic"/>
              </a:rPr>
              <a:t>US </a:t>
            </a:r>
            <a:r>
              <a:rPr sz="700" spc="5" dirty="0">
                <a:solidFill>
                  <a:srgbClr val="231F20"/>
                </a:solidFill>
                <a:latin typeface="Century Gothic"/>
                <a:cs typeface="Century Gothic"/>
              </a:rPr>
              <a:t>territories </a:t>
            </a:r>
            <a:r>
              <a:rPr sz="700" spc="-30" dirty="0">
                <a:solidFill>
                  <a:srgbClr val="231F20"/>
                </a:solidFill>
                <a:latin typeface="Century Gothic"/>
                <a:cs typeface="Century Gothic"/>
              </a:rPr>
              <a:t>(Regions </a:t>
            </a:r>
            <a:r>
              <a:rPr sz="700" spc="-5" dirty="0">
                <a:solidFill>
                  <a:srgbClr val="231F20"/>
                </a:solidFill>
                <a:latin typeface="Century Gothic"/>
                <a:cs typeface="Century Gothic"/>
              </a:rPr>
              <a:t>2 </a:t>
            </a:r>
            <a:r>
              <a:rPr sz="700" spc="-45" dirty="0">
                <a:solidFill>
                  <a:srgbClr val="231F20"/>
                </a:solidFill>
                <a:latin typeface="Century Gothic"/>
                <a:cs typeface="Century Gothic"/>
              </a:rPr>
              <a:t>and </a:t>
            </a:r>
            <a:r>
              <a:rPr sz="700" spc="-20" dirty="0">
                <a:solidFill>
                  <a:srgbClr val="231F20"/>
                </a:solidFill>
                <a:latin typeface="Century Gothic"/>
                <a:cs typeface="Century Gothic"/>
              </a:rPr>
              <a:t>9)  </a:t>
            </a:r>
            <a:r>
              <a:rPr sz="700" spc="-40" dirty="0">
                <a:solidFill>
                  <a:srgbClr val="231F20"/>
                </a:solidFill>
                <a:latin typeface="Century Gothic"/>
                <a:cs typeface="Century Gothic"/>
              </a:rPr>
              <a:t>contain </a:t>
            </a:r>
            <a:r>
              <a:rPr sz="700" spc="-25" dirty="0">
                <a:solidFill>
                  <a:srgbClr val="231F20"/>
                </a:solidFill>
                <a:latin typeface="Century Gothic"/>
                <a:cs typeface="Century Gothic"/>
              </a:rPr>
              <a:t>datafrom </a:t>
            </a:r>
            <a:r>
              <a:rPr sz="700" spc="-5" dirty="0">
                <a:solidFill>
                  <a:srgbClr val="231F20"/>
                </a:solidFill>
                <a:latin typeface="Century Gothic"/>
                <a:cs typeface="Century Gothic"/>
              </a:rPr>
              <a:t>states</a:t>
            </a:r>
            <a:r>
              <a:rPr sz="700" spc="5" dirty="0">
                <a:solidFill>
                  <a:srgbClr val="231F20"/>
                </a:solidFill>
                <a:latin typeface="Century Gothic"/>
                <a:cs typeface="Century Gothic"/>
              </a:rPr>
              <a:t> </a:t>
            </a:r>
            <a:r>
              <a:rPr sz="700" spc="-20" dirty="0">
                <a:solidFill>
                  <a:srgbClr val="231F20"/>
                </a:solidFill>
                <a:latin typeface="Century Gothic"/>
                <a:cs typeface="Century Gothic"/>
              </a:rPr>
              <a:t>only.</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5663792" y="264210"/>
            <a:ext cx="1577975" cy="340360"/>
          </a:xfrm>
          <a:prstGeom prst="rect">
            <a:avLst/>
          </a:prstGeom>
        </p:spPr>
        <p:txBody>
          <a:bodyPr vert="horz" wrap="square" lIns="0" tIns="13335" rIns="0" bIns="0" rtlCol="0">
            <a:spAutoFit/>
          </a:bodyPr>
          <a:lstStyle/>
          <a:p>
            <a:pPr marL="127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127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1296924"/>
            <a:ext cx="6970775" cy="7565134"/>
          </a:xfrm>
          <a:prstGeom prst="rect">
            <a:avLst/>
          </a:prstGeom>
          <a:blipFill>
            <a:blip r:embed="rId3" cstate="print"/>
            <a:stretch>
              <a:fillRect/>
            </a:stretch>
          </a:blipFill>
        </p:spPr>
        <p:txBody>
          <a:bodyPr wrap="square" lIns="0" tIns="0" rIns="0" bIns="0" rtlCol="0"/>
          <a:lstStyle/>
          <a:p>
            <a:endParaRPr/>
          </a:p>
        </p:txBody>
      </p:sp>
      <p:graphicFrame>
        <p:nvGraphicFramePr>
          <p:cNvPr id="3" name="object 3" descr="The table displays the number and rates of death with hepatitis B listed as a cause of death by state or jurisdiction for 2015–2019. The first column lists the state or jurisdiction. Each year has 2 columns of data; the first column displays the number of reported deaths, and the second column lists the rates of death with hepatitis B listed as the cause of death. "/>
          <p:cNvGraphicFramePr>
            <a:graphicFrameLocks noGrp="1"/>
          </p:cNvGraphicFramePr>
          <p:nvPr>
            <p:extLst>
              <p:ext uri="{D42A27DB-BD31-4B8C-83A1-F6EECF244321}">
                <p14:modId xmlns:p14="http://schemas.microsoft.com/office/powerpoint/2010/main" val="2192789394"/>
              </p:ext>
            </p:extLst>
          </p:nvPr>
        </p:nvGraphicFramePr>
        <p:xfrm>
          <a:off x="457200" y="1323339"/>
          <a:ext cx="6854825" cy="7448543"/>
        </p:xfrm>
        <a:graphic>
          <a:graphicData uri="http://schemas.openxmlformats.org/drawingml/2006/table">
            <a:tbl>
              <a:tblPr firstRow="1" bandRow="1">
                <a:tableStyleId>{2D5ABB26-0587-4C30-8999-92F81FD0307C}</a:tableStyleId>
              </a:tblPr>
              <a:tblGrid>
                <a:gridCol w="1450975">
                  <a:extLst>
                    <a:ext uri="{9D8B030D-6E8A-4147-A177-3AD203B41FA5}">
                      <a16:colId xmlns:a16="http://schemas.microsoft.com/office/drawing/2014/main" val="20000"/>
                    </a:ext>
                  </a:extLst>
                </a:gridCol>
                <a:gridCol w="540385">
                  <a:extLst>
                    <a:ext uri="{9D8B030D-6E8A-4147-A177-3AD203B41FA5}">
                      <a16:colId xmlns:a16="http://schemas.microsoft.com/office/drawing/2014/main" val="20001"/>
                    </a:ext>
                  </a:extLst>
                </a:gridCol>
                <a:gridCol w="540385">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gridCol w="540385">
                  <a:extLst>
                    <a:ext uri="{9D8B030D-6E8A-4147-A177-3AD203B41FA5}">
                      <a16:colId xmlns:a16="http://schemas.microsoft.com/office/drawing/2014/main" val="20004"/>
                    </a:ext>
                  </a:extLst>
                </a:gridCol>
                <a:gridCol w="540385">
                  <a:extLst>
                    <a:ext uri="{9D8B030D-6E8A-4147-A177-3AD203B41FA5}">
                      <a16:colId xmlns:a16="http://schemas.microsoft.com/office/drawing/2014/main" val="20005"/>
                    </a:ext>
                  </a:extLst>
                </a:gridCol>
                <a:gridCol w="540385">
                  <a:extLst>
                    <a:ext uri="{9D8B030D-6E8A-4147-A177-3AD203B41FA5}">
                      <a16:colId xmlns:a16="http://schemas.microsoft.com/office/drawing/2014/main" val="20006"/>
                    </a:ext>
                  </a:extLst>
                </a:gridCol>
                <a:gridCol w="540385">
                  <a:extLst>
                    <a:ext uri="{9D8B030D-6E8A-4147-A177-3AD203B41FA5}">
                      <a16:colId xmlns:a16="http://schemas.microsoft.com/office/drawing/2014/main" val="20007"/>
                    </a:ext>
                  </a:extLst>
                </a:gridCol>
                <a:gridCol w="540385">
                  <a:extLst>
                    <a:ext uri="{9D8B030D-6E8A-4147-A177-3AD203B41FA5}">
                      <a16:colId xmlns:a16="http://schemas.microsoft.com/office/drawing/2014/main" val="20008"/>
                    </a:ext>
                  </a:extLst>
                </a:gridCol>
                <a:gridCol w="540385">
                  <a:extLst>
                    <a:ext uri="{9D8B030D-6E8A-4147-A177-3AD203B41FA5}">
                      <a16:colId xmlns:a16="http://schemas.microsoft.com/office/drawing/2014/main" val="20009"/>
                    </a:ext>
                  </a:extLst>
                </a:gridCol>
                <a:gridCol w="540385">
                  <a:extLst>
                    <a:ext uri="{9D8B030D-6E8A-4147-A177-3AD203B41FA5}">
                      <a16:colId xmlns:a16="http://schemas.microsoft.com/office/drawing/2014/main" val="20010"/>
                    </a:ext>
                  </a:extLst>
                </a:gridCol>
              </a:tblGrid>
              <a:tr h="122975">
                <a:tc rowSpan="2">
                  <a:txBody>
                    <a:bodyPr/>
                    <a:lstStyle/>
                    <a:p>
                      <a:pPr marL="57785">
                        <a:lnSpc>
                          <a:spcPct val="100000"/>
                        </a:lnSpc>
                        <a:spcBef>
                          <a:spcPts val="585"/>
                        </a:spcBef>
                      </a:pPr>
                      <a:r>
                        <a:rPr sz="750" b="1" spc="20" dirty="0">
                          <a:solidFill>
                            <a:srgbClr val="FFFFFF"/>
                          </a:solidFill>
                          <a:latin typeface="Lucida Sans"/>
                          <a:cs typeface="Lucida Sans"/>
                        </a:rPr>
                        <a:t>State </a:t>
                      </a:r>
                      <a:r>
                        <a:rPr sz="750" b="1" dirty="0">
                          <a:solidFill>
                            <a:srgbClr val="FFFFFF"/>
                          </a:solidFill>
                          <a:latin typeface="Lucida Sans"/>
                          <a:cs typeface="Lucida Sans"/>
                        </a:rPr>
                        <a:t>or</a:t>
                      </a:r>
                      <a:r>
                        <a:rPr sz="750" b="1" spc="-204" dirty="0">
                          <a:solidFill>
                            <a:srgbClr val="FFFFFF"/>
                          </a:solidFill>
                          <a:latin typeface="Lucida Sans"/>
                          <a:cs typeface="Lucida Sans"/>
                        </a:rPr>
                        <a:t> </a:t>
                      </a:r>
                      <a:r>
                        <a:rPr sz="750" b="1" spc="-10" dirty="0">
                          <a:solidFill>
                            <a:srgbClr val="FFFFFF"/>
                          </a:solidFill>
                          <a:latin typeface="Lucida Sans"/>
                          <a:cs typeface="Lucida Sans"/>
                        </a:rPr>
                        <a:t>Jurisdiction</a:t>
                      </a:r>
                      <a:endParaRPr sz="750">
                        <a:latin typeface="Lucida Sans"/>
                        <a:cs typeface="Lucida Sans"/>
                      </a:endParaRPr>
                    </a:p>
                  </a:txBody>
                  <a:tcPr marL="0" marR="0" marT="74295" marB="0">
                    <a:solidFill>
                      <a:srgbClr val="005E6D"/>
                    </a:solidFill>
                  </a:tcPr>
                </a:tc>
                <a:tc gridSpan="2">
                  <a:txBody>
                    <a:bodyPr/>
                    <a:lstStyle/>
                    <a:p>
                      <a:pPr marL="2540" algn="ctr">
                        <a:lnSpc>
                          <a:spcPts val="869"/>
                        </a:lnSpc>
                      </a:pPr>
                      <a:r>
                        <a:rPr sz="750" b="1" spc="-20" dirty="0">
                          <a:solidFill>
                            <a:srgbClr val="FFFFFF"/>
                          </a:solidFill>
                          <a:latin typeface="Lucida Sans"/>
                          <a:cs typeface="Lucida Sans"/>
                        </a:rPr>
                        <a:t>2015</a:t>
                      </a:r>
                      <a:endParaRPr sz="750">
                        <a:latin typeface="Lucida Sans"/>
                        <a:cs typeface="Lucida Sans"/>
                      </a:endParaRPr>
                    </a:p>
                  </a:txBody>
                  <a:tcPr marL="0" marR="0" marT="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ts val="869"/>
                        </a:lnSpc>
                      </a:pPr>
                      <a:r>
                        <a:rPr sz="750" b="1" spc="-20" dirty="0">
                          <a:solidFill>
                            <a:srgbClr val="FFFFFF"/>
                          </a:solidFill>
                          <a:latin typeface="Lucida Sans"/>
                          <a:cs typeface="Lucida Sans"/>
                        </a:rPr>
                        <a:t>2016</a:t>
                      </a:r>
                      <a:endParaRPr sz="750">
                        <a:latin typeface="Lucida Sans"/>
                        <a:cs typeface="Lucida Sans"/>
                      </a:endParaRPr>
                    </a:p>
                  </a:txBody>
                  <a:tcPr marL="0" marR="0" marT="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ts val="869"/>
                        </a:lnSpc>
                      </a:pPr>
                      <a:r>
                        <a:rPr sz="750" b="1" spc="-20" dirty="0">
                          <a:solidFill>
                            <a:srgbClr val="FFFFFF"/>
                          </a:solidFill>
                          <a:latin typeface="Lucida Sans"/>
                          <a:cs typeface="Lucida Sans"/>
                        </a:rPr>
                        <a:t>2017</a:t>
                      </a:r>
                      <a:endParaRPr sz="750">
                        <a:latin typeface="Lucida Sans"/>
                        <a:cs typeface="Lucida Sans"/>
                      </a:endParaRPr>
                    </a:p>
                  </a:txBody>
                  <a:tcPr marL="0" marR="0" marT="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ts val="869"/>
                        </a:lnSpc>
                      </a:pPr>
                      <a:r>
                        <a:rPr sz="750" b="1" spc="-20" dirty="0">
                          <a:solidFill>
                            <a:srgbClr val="FFFFFF"/>
                          </a:solidFill>
                          <a:latin typeface="Lucida Sans"/>
                          <a:cs typeface="Lucida Sans"/>
                        </a:rPr>
                        <a:t>2018</a:t>
                      </a:r>
                      <a:endParaRPr sz="750">
                        <a:latin typeface="Lucida Sans"/>
                        <a:cs typeface="Lucida Sans"/>
                      </a:endParaRPr>
                    </a:p>
                  </a:txBody>
                  <a:tcPr marL="0" marR="0" marT="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marL="12065" algn="ctr">
                        <a:lnSpc>
                          <a:spcPts val="869"/>
                        </a:lnSpc>
                      </a:pPr>
                      <a:r>
                        <a:rPr sz="750" b="1" spc="-20" dirty="0">
                          <a:solidFill>
                            <a:srgbClr val="FFFFFF"/>
                          </a:solidFill>
                          <a:latin typeface="Lucida Sans"/>
                          <a:cs typeface="Lucida Sans"/>
                        </a:rPr>
                        <a:t>2019</a:t>
                      </a:r>
                      <a:endParaRPr sz="750">
                        <a:latin typeface="Lucida Sans"/>
                        <a:cs typeface="Lucida Sans"/>
                      </a:endParaRPr>
                    </a:p>
                  </a:txBody>
                  <a:tcPr marL="0" marR="0" marT="0" marB="0">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146188">
                <a:tc vMerge="1">
                  <a:txBody>
                    <a:bodyPr/>
                    <a:lstStyle/>
                    <a:p>
                      <a:endParaRPr/>
                    </a:p>
                  </a:txBody>
                  <a:tcPr marL="0" marR="0" marT="74295" marB="0">
                    <a:solidFill>
                      <a:srgbClr val="005E6D"/>
                    </a:solidFill>
                  </a:tcPr>
                </a:tc>
                <a:tc>
                  <a:txBody>
                    <a:bodyPr/>
                    <a:lstStyle/>
                    <a:p>
                      <a:pPr marL="5080" algn="ctr">
                        <a:lnSpc>
                          <a:spcPct val="100000"/>
                        </a:lnSpc>
                        <a:spcBef>
                          <a:spcPts val="125"/>
                        </a:spcBef>
                      </a:pPr>
                      <a:r>
                        <a:rPr sz="750" b="1" spc="5" dirty="0">
                          <a:solidFill>
                            <a:srgbClr val="FFFFFF"/>
                          </a:solidFill>
                          <a:latin typeface="Lucida Sans"/>
                          <a:cs typeface="Lucida Sans"/>
                        </a:rPr>
                        <a:t>No.</a:t>
                      </a:r>
                      <a:endParaRPr sz="750">
                        <a:latin typeface="Lucida Sans"/>
                        <a:cs typeface="Lucida Sans"/>
                      </a:endParaRPr>
                    </a:p>
                  </a:txBody>
                  <a:tcPr marL="0" marR="0" marT="15875" marB="0">
                    <a:lnR w="9525">
                      <a:solidFill>
                        <a:srgbClr val="FFFFFF"/>
                      </a:solidFill>
                      <a:prstDash val="solid"/>
                    </a:lnR>
                    <a:lnT w="12700">
                      <a:solidFill>
                        <a:srgbClr val="FFFFFF"/>
                      </a:solidFill>
                      <a:prstDash val="solid"/>
                    </a:lnT>
                    <a:solidFill>
                      <a:srgbClr val="005E6D"/>
                    </a:solidFill>
                  </a:tcPr>
                </a:tc>
                <a:tc>
                  <a:txBody>
                    <a:bodyPr/>
                    <a:lstStyle/>
                    <a:p>
                      <a:pPr marL="1905" algn="ctr">
                        <a:lnSpc>
                          <a:spcPct val="100000"/>
                        </a:lnSpc>
                        <a:spcBef>
                          <a:spcPts val="125"/>
                        </a:spcBef>
                      </a:pPr>
                      <a:r>
                        <a:rPr sz="750" b="1" spc="-5" dirty="0">
                          <a:solidFill>
                            <a:srgbClr val="FFFFFF"/>
                          </a:solidFill>
                          <a:latin typeface="Lucida Sans"/>
                          <a:cs typeface="Lucida Sans"/>
                        </a:rPr>
                        <a:t>Rate*</a:t>
                      </a:r>
                      <a:endParaRPr sz="750">
                        <a:latin typeface="Lucida Sans"/>
                        <a:cs typeface="Lucida Sans"/>
                      </a:endParaRPr>
                    </a:p>
                  </a:txBody>
                  <a:tcPr marL="0" marR="0" marT="15875" marB="0">
                    <a:lnL w="9525">
                      <a:solidFill>
                        <a:srgbClr val="FFFFFF"/>
                      </a:solidFill>
                      <a:prstDash val="solid"/>
                    </a:lnL>
                    <a:lnT w="12700">
                      <a:solidFill>
                        <a:srgbClr val="FFFFFF"/>
                      </a:solidFill>
                      <a:prstDash val="solid"/>
                    </a:lnT>
                    <a:solidFill>
                      <a:srgbClr val="005E6D"/>
                    </a:solidFill>
                  </a:tcPr>
                </a:tc>
                <a:tc>
                  <a:txBody>
                    <a:bodyPr/>
                    <a:lstStyle/>
                    <a:p>
                      <a:pPr marL="5080" algn="ctr">
                        <a:lnSpc>
                          <a:spcPct val="100000"/>
                        </a:lnSpc>
                        <a:spcBef>
                          <a:spcPts val="125"/>
                        </a:spcBef>
                      </a:pPr>
                      <a:r>
                        <a:rPr sz="750" b="1" spc="5" dirty="0">
                          <a:solidFill>
                            <a:srgbClr val="FFFFFF"/>
                          </a:solidFill>
                          <a:latin typeface="Lucida Sans"/>
                          <a:cs typeface="Lucida Sans"/>
                        </a:rPr>
                        <a:t>No.</a:t>
                      </a:r>
                      <a:endParaRPr sz="750">
                        <a:latin typeface="Lucida Sans"/>
                        <a:cs typeface="Lucida Sans"/>
                      </a:endParaRPr>
                    </a:p>
                  </a:txBody>
                  <a:tcPr marL="0" marR="0" marT="15875" marB="0">
                    <a:lnR w="9525">
                      <a:solidFill>
                        <a:srgbClr val="FFFFFF"/>
                      </a:solidFill>
                      <a:prstDash val="solid"/>
                    </a:lnR>
                    <a:lnT w="12700">
                      <a:solidFill>
                        <a:srgbClr val="FFFFFF"/>
                      </a:solidFill>
                      <a:prstDash val="solid"/>
                    </a:lnT>
                    <a:solidFill>
                      <a:srgbClr val="005E6D"/>
                    </a:solidFill>
                  </a:tcPr>
                </a:tc>
                <a:tc>
                  <a:txBody>
                    <a:bodyPr/>
                    <a:lstStyle/>
                    <a:p>
                      <a:pPr marL="1905" algn="ctr">
                        <a:lnSpc>
                          <a:spcPct val="100000"/>
                        </a:lnSpc>
                        <a:spcBef>
                          <a:spcPts val="125"/>
                        </a:spcBef>
                      </a:pPr>
                      <a:r>
                        <a:rPr sz="750" b="1" spc="-5" dirty="0">
                          <a:solidFill>
                            <a:srgbClr val="FFFFFF"/>
                          </a:solidFill>
                          <a:latin typeface="Lucida Sans"/>
                          <a:cs typeface="Lucida Sans"/>
                        </a:rPr>
                        <a:t>Rate*</a:t>
                      </a:r>
                      <a:endParaRPr sz="750">
                        <a:latin typeface="Lucida Sans"/>
                        <a:cs typeface="Lucida Sans"/>
                      </a:endParaRPr>
                    </a:p>
                  </a:txBody>
                  <a:tcPr marL="0" marR="0" marT="15875" marB="0">
                    <a:lnL w="9525">
                      <a:solidFill>
                        <a:srgbClr val="FFFFFF"/>
                      </a:solidFill>
                      <a:prstDash val="solid"/>
                    </a:lnL>
                    <a:lnT w="12700">
                      <a:solidFill>
                        <a:srgbClr val="FFFFFF"/>
                      </a:solidFill>
                      <a:prstDash val="solid"/>
                    </a:lnT>
                    <a:solidFill>
                      <a:srgbClr val="005E6D"/>
                    </a:solidFill>
                  </a:tcPr>
                </a:tc>
                <a:tc>
                  <a:txBody>
                    <a:bodyPr/>
                    <a:lstStyle/>
                    <a:p>
                      <a:pPr marL="5080" algn="ctr">
                        <a:lnSpc>
                          <a:spcPct val="100000"/>
                        </a:lnSpc>
                        <a:spcBef>
                          <a:spcPts val="125"/>
                        </a:spcBef>
                      </a:pPr>
                      <a:r>
                        <a:rPr sz="750" b="1" spc="5" dirty="0">
                          <a:solidFill>
                            <a:srgbClr val="FFFFFF"/>
                          </a:solidFill>
                          <a:latin typeface="Lucida Sans"/>
                          <a:cs typeface="Lucida Sans"/>
                        </a:rPr>
                        <a:t>No.</a:t>
                      </a:r>
                      <a:endParaRPr sz="750">
                        <a:latin typeface="Lucida Sans"/>
                        <a:cs typeface="Lucida Sans"/>
                      </a:endParaRPr>
                    </a:p>
                  </a:txBody>
                  <a:tcPr marL="0" marR="0" marT="15875" marB="0">
                    <a:lnR w="9525">
                      <a:solidFill>
                        <a:srgbClr val="FFFFFF"/>
                      </a:solidFill>
                      <a:prstDash val="solid"/>
                    </a:lnR>
                    <a:lnT w="12700">
                      <a:solidFill>
                        <a:srgbClr val="FFFFFF"/>
                      </a:solidFill>
                      <a:prstDash val="solid"/>
                    </a:lnT>
                    <a:solidFill>
                      <a:srgbClr val="005E6D"/>
                    </a:solidFill>
                  </a:tcPr>
                </a:tc>
                <a:tc>
                  <a:txBody>
                    <a:bodyPr/>
                    <a:lstStyle/>
                    <a:p>
                      <a:pPr marL="1905" algn="ctr">
                        <a:lnSpc>
                          <a:spcPct val="100000"/>
                        </a:lnSpc>
                        <a:spcBef>
                          <a:spcPts val="125"/>
                        </a:spcBef>
                      </a:pPr>
                      <a:r>
                        <a:rPr sz="750" b="1" spc="-5" dirty="0">
                          <a:solidFill>
                            <a:srgbClr val="FFFFFF"/>
                          </a:solidFill>
                          <a:latin typeface="Lucida Sans"/>
                          <a:cs typeface="Lucida Sans"/>
                        </a:rPr>
                        <a:t>Rate*</a:t>
                      </a:r>
                      <a:endParaRPr sz="750">
                        <a:latin typeface="Lucida Sans"/>
                        <a:cs typeface="Lucida Sans"/>
                      </a:endParaRPr>
                    </a:p>
                  </a:txBody>
                  <a:tcPr marL="0" marR="0" marT="15875" marB="0">
                    <a:lnL w="9525">
                      <a:solidFill>
                        <a:srgbClr val="FFFFFF"/>
                      </a:solidFill>
                      <a:prstDash val="solid"/>
                    </a:lnL>
                    <a:lnT w="12700">
                      <a:solidFill>
                        <a:srgbClr val="FFFFFF"/>
                      </a:solidFill>
                      <a:prstDash val="solid"/>
                    </a:lnT>
                    <a:solidFill>
                      <a:srgbClr val="005E6D"/>
                    </a:solidFill>
                  </a:tcPr>
                </a:tc>
                <a:tc>
                  <a:txBody>
                    <a:bodyPr/>
                    <a:lstStyle/>
                    <a:p>
                      <a:pPr marL="5080" algn="ctr">
                        <a:lnSpc>
                          <a:spcPct val="100000"/>
                        </a:lnSpc>
                        <a:spcBef>
                          <a:spcPts val="125"/>
                        </a:spcBef>
                      </a:pPr>
                      <a:r>
                        <a:rPr sz="750" b="1" spc="5" dirty="0">
                          <a:solidFill>
                            <a:srgbClr val="FFFFFF"/>
                          </a:solidFill>
                          <a:latin typeface="Lucida Sans"/>
                          <a:cs typeface="Lucida Sans"/>
                        </a:rPr>
                        <a:t>No.</a:t>
                      </a:r>
                      <a:endParaRPr sz="750">
                        <a:latin typeface="Lucida Sans"/>
                        <a:cs typeface="Lucida Sans"/>
                      </a:endParaRPr>
                    </a:p>
                  </a:txBody>
                  <a:tcPr marL="0" marR="0" marT="15875" marB="0">
                    <a:lnR w="9525">
                      <a:solidFill>
                        <a:srgbClr val="FFFFFF"/>
                      </a:solidFill>
                      <a:prstDash val="solid"/>
                    </a:lnR>
                    <a:lnT w="12700">
                      <a:solidFill>
                        <a:srgbClr val="FFFFFF"/>
                      </a:solidFill>
                      <a:prstDash val="solid"/>
                    </a:lnT>
                    <a:solidFill>
                      <a:srgbClr val="005E6D"/>
                    </a:solidFill>
                  </a:tcPr>
                </a:tc>
                <a:tc>
                  <a:txBody>
                    <a:bodyPr/>
                    <a:lstStyle/>
                    <a:p>
                      <a:pPr marL="138430">
                        <a:lnSpc>
                          <a:spcPct val="100000"/>
                        </a:lnSpc>
                        <a:spcBef>
                          <a:spcPts val="125"/>
                        </a:spcBef>
                      </a:pPr>
                      <a:r>
                        <a:rPr sz="750" b="1" spc="-5" dirty="0">
                          <a:solidFill>
                            <a:srgbClr val="FFFFFF"/>
                          </a:solidFill>
                          <a:latin typeface="Lucida Sans"/>
                          <a:cs typeface="Lucida Sans"/>
                        </a:rPr>
                        <a:t>Rate*</a:t>
                      </a:r>
                      <a:endParaRPr sz="750">
                        <a:latin typeface="Lucida Sans"/>
                        <a:cs typeface="Lucida Sans"/>
                      </a:endParaRPr>
                    </a:p>
                  </a:txBody>
                  <a:tcPr marL="0" marR="0" marT="15875" marB="0">
                    <a:lnL w="9525">
                      <a:solidFill>
                        <a:srgbClr val="FFFFFF"/>
                      </a:solidFill>
                      <a:prstDash val="solid"/>
                    </a:lnL>
                    <a:lnT w="12700">
                      <a:solidFill>
                        <a:srgbClr val="FFFFFF"/>
                      </a:solidFill>
                      <a:prstDash val="solid"/>
                    </a:lnT>
                    <a:solidFill>
                      <a:srgbClr val="005E6D"/>
                    </a:solidFill>
                  </a:tcPr>
                </a:tc>
                <a:tc>
                  <a:txBody>
                    <a:bodyPr/>
                    <a:lstStyle/>
                    <a:p>
                      <a:pPr marL="5080" algn="ctr">
                        <a:lnSpc>
                          <a:spcPct val="100000"/>
                        </a:lnSpc>
                        <a:spcBef>
                          <a:spcPts val="125"/>
                        </a:spcBef>
                      </a:pPr>
                      <a:r>
                        <a:rPr sz="750" b="1" spc="5" dirty="0">
                          <a:solidFill>
                            <a:srgbClr val="FFFFFF"/>
                          </a:solidFill>
                          <a:latin typeface="Lucida Sans"/>
                          <a:cs typeface="Lucida Sans"/>
                        </a:rPr>
                        <a:t>No.</a:t>
                      </a:r>
                      <a:endParaRPr sz="750">
                        <a:latin typeface="Lucida Sans"/>
                        <a:cs typeface="Lucida Sans"/>
                      </a:endParaRPr>
                    </a:p>
                  </a:txBody>
                  <a:tcPr marL="0" marR="0" marT="15875" marB="0">
                    <a:lnR w="9525">
                      <a:solidFill>
                        <a:srgbClr val="FFFFFF"/>
                      </a:solidFill>
                      <a:prstDash val="solid"/>
                    </a:lnR>
                    <a:lnT w="12700">
                      <a:solidFill>
                        <a:srgbClr val="FFFFFF"/>
                      </a:solidFill>
                      <a:prstDash val="solid"/>
                    </a:lnT>
                    <a:solidFill>
                      <a:srgbClr val="005E6D"/>
                    </a:solidFill>
                  </a:tcPr>
                </a:tc>
                <a:tc>
                  <a:txBody>
                    <a:bodyPr/>
                    <a:lstStyle/>
                    <a:p>
                      <a:pPr marL="4445" algn="ctr">
                        <a:lnSpc>
                          <a:spcPct val="100000"/>
                        </a:lnSpc>
                        <a:spcBef>
                          <a:spcPts val="125"/>
                        </a:spcBef>
                      </a:pPr>
                      <a:r>
                        <a:rPr sz="750" b="1" spc="-5" dirty="0">
                          <a:solidFill>
                            <a:srgbClr val="FFFFFF"/>
                          </a:solidFill>
                          <a:latin typeface="Lucida Sans"/>
                          <a:cs typeface="Lucida Sans"/>
                        </a:rPr>
                        <a:t>Rate*</a:t>
                      </a:r>
                      <a:endParaRPr sz="750">
                        <a:latin typeface="Lucida Sans"/>
                        <a:cs typeface="Lucida Sans"/>
                      </a:endParaRPr>
                    </a:p>
                  </a:txBody>
                  <a:tcPr marL="0" marR="0" marT="15875"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138061">
                <a:tc>
                  <a:txBody>
                    <a:bodyPr/>
                    <a:lstStyle/>
                    <a:p>
                      <a:pPr marL="55880">
                        <a:lnSpc>
                          <a:spcPts val="894"/>
                        </a:lnSpc>
                        <a:spcBef>
                          <a:spcPts val="90"/>
                        </a:spcBef>
                      </a:pPr>
                      <a:r>
                        <a:rPr sz="750" b="1" spc="-25" dirty="0">
                          <a:solidFill>
                            <a:srgbClr val="231F20"/>
                          </a:solidFill>
                          <a:latin typeface="Lucida Sans"/>
                          <a:cs typeface="Lucida Sans"/>
                        </a:rPr>
                        <a:t>Alabama</a:t>
                      </a:r>
                      <a:endParaRPr sz="750">
                        <a:latin typeface="Lucida Sans"/>
                        <a:cs typeface="Lucida Sans"/>
                      </a:endParaRPr>
                    </a:p>
                  </a:txBody>
                  <a:tcPr marL="0" marR="0" marT="11430" marB="0">
                    <a:lnR w="19050">
                      <a:solidFill>
                        <a:srgbClr val="005E6D"/>
                      </a:solidFill>
                      <a:prstDash val="solid"/>
                    </a:lnR>
                    <a:solidFill>
                      <a:srgbClr val="FFFFFF"/>
                    </a:solidFill>
                  </a:tcPr>
                </a:tc>
                <a:tc>
                  <a:txBody>
                    <a:bodyPr/>
                    <a:lstStyle/>
                    <a:p>
                      <a:pPr marL="5715" algn="ctr">
                        <a:lnSpc>
                          <a:spcPts val="894"/>
                        </a:lnSpc>
                        <a:spcBef>
                          <a:spcPts val="90"/>
                        </a:spcBef>
                      </a:pPr>
                      <a:r>
                        <a:rPr sz="750" b="1" spc="-15" dirty="0">
                          <a:solidFill>
                            <a:srgbClr val="231F20"/>
                          </a:solidFill>
                          <a:latin typeface="Lucida Sans"/>
                          <a:cs typeface="Lucida Sans"/>
                        </a:rPr>
                        <a:t>15</a:t>
                      </a:r>
                      <a:endParaRPr sz="750">
                        <a:latin typeface="Lucida Sans"/>
                        <a:cs typeface="Lucida Sans"/>
                      </a:endParaRPr>
                    </a:p>
                  </a:txBody>
                  <a:tcPr marL="0" marR="0" marT="11430" marB="0">
                    <a:lnL w="19050">
                      <a:solidFill>
                        <a:srgbClr val="005E6D"/>
                      </a:solidFill>
                      <a:prstDash val="solid"/>
                    </a:lnL>
                    <a:lnR w="9525">
                      <a:solidFill>
                        <a:srgbClr val="005E6D"/>
                      </a:solidFill>
                      <a:prstDash val="solid"/>
                    </a:lnR>
                    <a:solidFill>
                      <a:srgbClr val="FFFFFF"/>
                    </a:solidFill>
                  </a:tcPr>
                </a:tc>
                <a:tc>
                  <a:txBody>
                    <a:bodyPr/>
                    <a:lstStyle/>
                    <a:p>
                      <a:pPr algn="ctr">
                        <a:lnSpc>
                          <a:spcPts val="894"/>
                        </a:lnSpc>
                        <a:spcBef>
                          <a:spcPts val="9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11430" marB="0">
                    <a:lnL w="9525">
                      <a:solidFill>
                        <a:srgbClr val="005E6D"/>
                      </a:solidFill>
                      <a:prstDash val="solid"/>
                    </a:lnL>
                    <a:lnR w="19050">
                      <a:solidFill>
                        <a:srgbClr val="005E6D"/>
                      </a:solidFill>
                      <a:prstDash val="solid"/>
                    </a:lnR>
                    <a:solidFill>
                      <a:srgbClr val="FFFFFF"/>
                    </a:solidFill>
                  </a:tcPr>
                </a:tc>
                <a:tc>
                  <a:txBody>
                    <a:bodyPr/>
                    <a:lstStyle/>
                    <a:p>
                      <a:pPr marL="5715" algn="ctr">
                        <a:lnSpc>
                          <a:spcPts val="894"/>
                        </a:lnSpc>
                        <a:spcBef>
                          <a:spcPts val="90"/>
                        </a:spcBef>
                      </a:pPr>
                      <a:r>
                        <a:rPr sz="750" b="1" spc="-15" dirty="0">
                          <a:solidFill>
                            <a:srgbClr val="231F20"/>
                          </a:solidFill>
                          <a:latin typeface="Lucida Sans"/>
                          <a:cs typeface="Lucida Sans"/>
                        </a:rPr>
                        <a:t>19</a:t>
                      </a:r>
                      <a:endParaRPr sz="750">
                        <a:latin typeface="Lucida Sans"/>
                        <a:cs typeface="Lucida Sans"/>
                      </a:endParaRPr>
                    </a:p>
                  </a:txBody>
                  <a:tcPr marL="0" marR="0" marT="11430" marB="0">
                    <a:lnL w="19050">
                      <a:solidFill>
                        <a:srgbClr val="005E6D"/>
                      </a:solidFill>
                      <a:prstDash val="solid"/>
                    </a:lnL>
                    <a:lnR w="9525">
                      <a:solidFill>
                        <a:srgbClr val="005E6D"/>
                      </a:solidFill>
                      <a:prstDash val="solid"/>
                    </a:lnR>
                    <a:solidFill>
                      <a:srgbClr val="FFFFFF"/>
                    </a:solidFill>
                  </a:tcPr>
                </a:tc>
                <a:tc>
                  <a:txBody>
                    <a:bodyPr/>
                    <a:lstStyle/>
                    <a:p>
                      <a:pPr algn="ctr">
                        <a:lnSpc>
                          <a:spcPts val="894"/>
                        </a:lnSpc>
                        <a:spcBef>
                          <a:spcPts val="9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11430" marB="0">
                    <a:lnL w="9525">
                      <a:solidFill>
                        <a:srgbClr val="005E6D"/>
                      </a:solidFill>
                      <a:prstDash val="solid"/>
                    </a:lnL>
                    <a:lnR w="19050">
                      <a:solidFill>
                        <a:srgbClr val="005E6D"/>
                      </a:solidFill>
                      <a:prstDash val="solid"/>
                    </a:lnR>
                    <a:solidFill>
                      <a:srgbClr val="FFFFFF"/>
                    </a:solidFill>
                  </a:tcPr>
                </a:tc>
                <a:tc>
                  <a:txBody>
                    <a:bodyPr/>
                    <a:lstStyle/>
                    <a:p>
                      <a:pPr marL="5715" algn="ctr">
                        <a:lnSpc>
                          <a:spcPts val="894"/>
                        </a:lnSpc>
                        <a:spcBef>
                          <a:spcPts val="90"/>
                        </a:spcBef>
                      </a:pPr>
                      <a:r>
                        <a:rPr sz="750" b="1" spc="-15" dirty="0">
                          <a:solidFill>
                            <a:srgbClr val="231F20"/>
                          </a:solidFill>
                          <a:latin typeface="Lucida Sans"/>
                          <a:cs typeface="Lucida Sans"/>
                        </a:rPr>
                        <a:t>19</a:t>
                      </a:r>
                      <a:endParaRPr sz="750">
                        <a:latin typeface="Lucida Sans"/>
                        <a:cs typeface="Lucida Sans"/>
                      </a:endParaRPr>
                    </a:p>
                  </a:txBody>
                  <a:tcPr marL="0" marR="0" marT="11430" marB="0">
                    <a:lnL w="19050">
                      <a:solidFill>
                        <a:srgbClr val="005E6D"/>
                      </a:solidFill>
                      <a:prstDash val="solid"/>
                    </a:lnL>
                    <a:lnR w="9525">
                      <a:solidFill>
                        <a:srgbClr val="005E6D"/>
                      </a:solidFill>
                      <a:prstDash val="solid"/>
                    </a:lnR>
                    <a:solidFill>
                      <a:srgbClr val="FFFFFF"/>
                    </a:solidFill>
                  </a:tcPr>
                </a:tc>
                <a:tc>
                  <a:txBody>
                    <a:bodyPr/>
                    <a:lstStyle/>
                    <a:p>
                      <a:pPr algn="ctr">
                        <a:lnSpc>
                          <a:spcPts val="894"/>
                        </a:lnSpc>
                        <a:spcBef>
                          <a:spcPts val="9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11430" marB="0">
                    <a:lnL w="9525">
                      <a:solidFill>
                        <a:srgbClr val="005E6D"/>
                      </a:solidFill>
                      <a:prstDash val="solid"/>
                    </a:lnL>
                    <a:lnR w="19050">
                      <a:solidFill>
                        <a:srgbClr val="005E6D"/>
                      </a:solidFill>
                      <a:prstDash val="solid"/>
                    </a:lnR>
                    <a:solidFill>
                      <a:srgbClr val="FFFFFF"/>
                    </a:solidFill>
                  </a:tcPr>
                </a:tc>
                <a:tc>
                  <a:txBody>
                    <a:bodyPr/>
                    <a:lstStyle/>
                    <a:p>
                      <a:pPr marL="5715" algn="ctr">
                        <a:lnSpc>
                          <a:spcPts val="894"/>
                        </a:lnSpc>
                        <a:spcBef>
                          <a:spcPts val="90"/>
                        </a:spcBef>
                      </a:pPr>
                      <a:r>
                        <a:rPr sz="750" b="1" spc="-15" dirty="0">
                          <a:solidFill>
                            <a:srgbClr val="231F20"/>
                          </a:solidFill>
                          <a:latin typeface="Lucida Sans"/>
                          <a:cs typeface="Lucida Sans"/>
                        </a:rPr>
                        <a:t>19</a:t>
                      </a:r>
                      <a:endParaRPr sz="750">
                        <a:latin typeface="Lucida Sans"/>
                        <a:cs typeface="Lucida Sans"/>
                      </a:endParaRPr>
                    </a:p>
                  </a:txBody>
                  <a:tcPr marL="0" marR="0" marT="11430" marB="0">
                    <a:lnL w="19050">
                      <a:solidFill>
                        <a:srgbClr val="005E6D"/>
                      </a:solidFill>
                      <a:prstDash val="solid"/>
                    </a:lnL>
                    <a:lnR w="9525">
                      <a:solidFill>
                        <a:srgbClr val="005E6D"/>
                      </a:solidFill>
                      <a:prstDash val="solid"/>
                    </a:lnR>
                    <a:solidFill>
                      <a:srgbClr val="FFFFFF"/>
                    </a:solidFill>
                  </a:tcPr>
                </a:tc>
                <a:tc>
                  <a:txBody>
                    <a:bodyPr/>
                    <a:lstStyle/>
                    <a:p>
                      <a:pPr marL="180975">
                        <a:lnSpc>
                          <a:spcPts val="894"/>
                        </a:lnSpc>
                        <a:spcBef>
                          <a:spcPts val="9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11430" marB="0">
                    <a:lnL w="9525">
                      <a:solidFill>
                        <a:srgbClr val="005E6D"/>
                      </a:solidFill>
                      <a:prstDash val="solid"/>
                    </a:lnL>
                    <a:lnR w="19050">
                      <a:solidFill>
                        <a:srgbClr val="005E6D"/>
                      </a:solidFill>
                      <a:prstDash val="solid"/>
                    </a:lnR>
                    <a:solidFill>
                      <a:srgbClr val="FFFFFF"/>
                    </a:solidFill>
                  </a:tcPr>
                </a:tc>
                <a:tc>
                  <a:txBody>
                    <a:bodyPr/>
                    <a:lstStyle/>
                    <a:p>
                      <a:pPr marL="5715" algn="ctr">
                        <a:lnSpc>
                          <a:spcPts val="894"/>
                        </a:lnSpc>
                        <a:spcBef>
                          <a:spcPts val="90"/>
                        </a:spcBef>
                      </a:pPr>
                      <a:r>
                        <a:rPr sz="750" b="1" spc="-15" dirty="0">
                          <a:solidFill>
                            <a:srgbClr val="231F20"/>
                          </a:solidFill>
                          <a:latin typeface="Lucida Sans"/>
                          <a:cs typeface="Lucida Sans"/>
                        </a:rPr>
                        <a:t>12</a:t>
                      </a:r>
                      <a:endParaRPr sz="750">
                        <a:latin typeface="Lucida Sans"/>
                        <a:cs typeface="Lucida Sans"/>
                      </a:endParaRPr>
                    </a:p>
                  </a:txBody>
                  <a:tcPr marL="0" marR="0" marT="11430" marB="0">
                    <a:lnL w="19050">
                      <a:solidFill>
                        <a:srgbClr val="005E6D"/>
                      </a:solidFill>
                      <a:prstDash val="solid"/>
                    </a:lnL>
                    <a:lnR w="9525">
                      <a:solidFill>
                        <a:srgbClr val="005E6D"/>
                      </a:solidFill>
                      <a:prstDash val="solid"/>
                    </a:lnR>
                    <a:solidFill>
                      <a:srgbClr val="FFFFFF"/>
                    </a:solidFill>
                  </a:tcPr>
                </a:tc>
                <a:tc>
                  <a:txBody>
                    <a:bodyPr/>
                    <a:lstStyle/>
                    <a:p>
                      <a:pPr marL="2540" algn="ctr">
                        <a:lnSpc>
                          <a:spcPts val="894"/>
                        </a:lnSpc>
                        <a:spcBef>
                          <a:spcPts val="9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11430" marB="0">
                    <a:lnL w="9525">
                      <a:solidFill>
                        <a:srgbClr val="005E6D"/>
                      </a:solidFill>
                      <a:prstDash val="solid"/>
                    </a:lnL>
                    <a:solidFill>
                      <a:srgbClr val="FFFFFF"/>
                    </a:solidFill>
                  </a:tcPr>
                </a:tc>
                <a:extLst>
                  <a:ext uri="{0D108BD9-81ED-4DB2-BD59-A6C34878D82A}">
                    <a16:rowId xmlns:a16="http://schemas.microsoft.com/office/drawing/2014/main" val="10002"/>
                  </a:ext>
                </a:extLst>
              </a:tr>
              <a:tr h="138074">
                <a:tc>
                  <a:txBody>
                    <a:bodyPr/>
                    <a:lstStyle/>
                    <a:p>
                      <a:pPr marL="57785">
                        <a:lnSpc>
                          <a:spcPct val="100000"/>
                        </a:lnSpc>
                        <a:spcBef>
                          <a:spcPts val="65"/>
                        </a:spcBef>
                      </a:pPr>
                      <a:r>
                        <a:rPr sz="750" b="1" spc="-35" dirty="0">
                          <a:solidFill>
                            <a:srgbClr val="231F20"/>
                          </a:solidFill>
                          <a:latin typeface="Lucida Sans"/>
                          <a:cs typeface="Lucida Sans"/>
                        </a:rPr>
                        <a:t>Alaska</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03"/>
                  </a:ext>
                </a:extLst>
              </a:tr>
              <a:tr h="138061">
                <a:tc>
                  <a:txBody>
                    <a:bodyPr/>
                    <a:lstStyle/>
                    <a:p>
                      <a:pPr marL="57785">
                        <a:lnSpc>
                          <a:spcPct val="100000"/>
                        </a:lnSpc>
                        <a:spcBef>
                          <a:spcPts val="65"/>
                        </a:spcBef>
                      </a:pPr>
                      <a:r>
                        <a:rPr sz="750" b="1" spc="-40" dirty="0">
                          <a:solidFill>
                            <a:srgbClr val="231F20"/>
                          </a:solidFill>
                          <a:latin typeface="Lucida Sans"/>
                          <a:cs typeface="Lucida Sans"/>
                        </a:rPr>
                        <a:t>Arizona</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0.36</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29</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0.34</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19</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65"/>
                        </a:spcBef>
                      </a:pPr>
                      <a:r>
                        <a:rPr sz="750" b="1" spc="-20" dirty="0">
                          <a:solidFill>
                            <a:srgbClr val="231F20"/>
                          </a:solidFill>
                          <a:latin typeface="Lucida Sans"/>
                          <a:cs typeface="Lucida Sans"/>
                        </a:rPr>
                        <a:t>0.34</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5715" algn="ctr">
                        <a:lnSpc>
                          <a:spcPct val="100000"/>
                        </a:lnSpc>
                        <a:spcBef>
                          <a:spcPts val="65"/>
                        </a:spcBef>
                      </a:pPr>
                      <a:r>
                        <a:rPr sz="750" b="1" spc="-20" dirty="0">
                          <a:solidFill>
                            <a:srgbClr val="231F20"/>
                          </a:solidFill>
                          <a:latin typeface="Lucida Sans"/>
                          <a:cs typeface="Lucida Sans"/>
                        </a:rPr>
                        <a:t>0.34</a:t>
                      </a:r>
                      <a:endParaRPr sz="750">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04"/>
                  </a:ext>
                </a:extLst>
              </a:tr>
              <a:tr h="138061">
                <a:tc>
                  <a:txBody>
                    <a:bodyPr/>
                    <a:lstStyle/>
                    <a:p>
                      <a:pPr marL="57785">
                        <a:lnSpc>
                          <a:spcPct val="100000"/>
                        </a:lnSpc>
                        <a:spcBef>
                          <a:spcPts val="65"/>
                        </a:spcBef>
                      </a:pPr>
                      <a:r>
                        <a:rPr sz="750" b="1" spc="-45" dirty="0">
                          <a:solidFill>
                            <a:srgbClr val="231F20"/>
                          </a:solidFill>
                          <a:latin typeface="Lucida Sans"/>
                          <a:cs typeface="Lucida Sans"/>
                        </a:rPr>
                        <a:t>Arkansas</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marL="6350" algn="ctr">
                        <a:lnSpc>
                          <a:spcPct val="100000"/>
                        </a:lnSpc>
                        <a:spcBef>
                          <a:spcPts val="65"/>
                        </a:spcBef>
                      </a:pPr>
                      <a:r>
                        <a:rPr sz="750" b="1" spc="-15" dirty="0">
                          <a:solidFill>
                            <a:srgbClr val="231F20"/>
                          </a:solidFill>
                          <a:latin typeface="Lucida Sans"/>
                          <a:cs typeface="Lucida Sans"/>
                        </a:rPr>
                        <a:t>12</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22</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0.60</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17</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05"/>
                  </a:ext>
                </a:extLst>
              </a:tr>
              <a:tr h="138061">
                <a:tc>
                  <a:txBody>
                    <a:bodyPr/>
                    <a:lstStyle/>
                    <a:p>
                      <a:pPr marL="57785">
                        <a:lnSpc>
                          <a:spcPct val="100000"/>
                        </a:lnSpc>
                        <a:spcBef>
                          <a:spcPts val="65"/>
                        </a:spcBef>
                      </a:pPr>
                      <a:r>
                        <a:rPr sz="750" b="1" spc="-45" dirty="0">
                          <a:solidFill>
                            <a:srgbClr val="231F20"/>
                          </a:solidFill>
                          <a:latin typeface="Lucida Sans"/>
                          <a:cs typeface="Lucida Sans"/>
                        </a:rPr>
                        <a:t>California</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marL="5715" algn="ctr">
                        <a:lnSpc>
                          <a:spcPct val="100000"/>
                        </a:lnSpc>
                        <a:spcBef>
                          <a:spcPts val="65"/>
                        </a:spcBef>
                      </a:pPr>
                      <a:r>
                        <a:rPr sz="750" b="1" spc="-20" dirty="0">
                          <a:solidFill>
                            <a:srgbClr val="231F20"/>
                          </a:solidFill>
                          <a:latin typeface="Lucida Sans"/>
                          <a:cs typeface="Lucida Sans"/>
                        </a:rPr>
                        <a:t>355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0.82</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184150">
                        <a:lnSpc>
                          <a:spcPct val="100000"/>
                        </a:lnSpc>
                        <a:spcBef>
                          <a:spcPts val="65"/>
                        </a:spcBef>
                      </a:pPr>
                      <a:r>
                        <a:rPr sz="750" b="1" spc="-20" dirty="0">
                          <a:solidFill>
                            <a:srgbClr val="231F20"/>
                          </a:solidFill>
                          <a:latin typeface="Lucida Sans"/>
                          <a:cs typeface="Lucida Sans"/>
                        </a:rPr>
                        <a:t>337</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0.78</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20" dirty="0">
                          <a:solidFill>
                            <a:srgbClr val="231F20"/>
                          </a:solidFill>
                          <a:latin typeface="Lucida Sans"/>
                          <a:cs typeface="Lucida Sans"/>
                        </a:rPr>
                        <a:t>346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0.80</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6350" algn="ctr">
                        <a:lnSpc>
                          <a:spcPct val="100000"/>
                        </a:lnSpc>
                        <a:spcBef>
                          <a:spcPts val="65"/>
                        </a:spcBef>
                      </a:pPr>
                      <a:r>
                        <a:rPr sz="750" b="1" spc="-20" dirty="0">
                          <a:solidFill>
                            <a:srgbClr val="231F20"/>
                          </a:solidFill>
                          <a:latin typeface="Lucida Sans"/>
                          <a:cs typeface="Lucida Sans"/>
                        </a:rPr>
                        <a:t>304</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65"/>
                        </a:spcBef>
                      </a:pPr>
                      <a:r>
                        <a:rPr sz="750" b="1" spc="-20" dirty="0">
                          <a:solidFill>
                            <a:srgbClr val="231F20"/>
                          </a:solidFill>
                          <a:latin typeface="Lucida Sans"/>
                          <a:cs typeface="Lucida Sans"/>
                        </a:rPr>
                        <a:t>0.67</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20" dirty="0">
                          <a:solidFill>
                            <a:srgbClr val="231F20"/>
                          </a:solidFill>
                          <a:latin typeface="Lucida Sans"/>
                          <a:cs typeface="Lucida Sans"/>
                        </a:rPr>
                        <a:t>327</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5715" algn="ctr">
                        <a:lnSpc>
                          <a:spcPct val="100000"/>
                        </a:lnSpc>
                        <a:spcBef>
                          <a:spcPts val="65"/>
                        </a:spcBef>
                      </a:pPr>
                      <a:r>
                        <a:rPr sz="750" b="1" spc="-20" dirty="0">
                          <a:solidFill>
                            <a:srgbClr val="231F20"/>
                          </a:solidFill>
                          <a:latin typeface="Lucida Sans"/>
                          <a:cs typeface="Lucida Sans"/>
                        </a:rPr>
                        <a:t>0.70</a:t>
                      </a:r>
                      <a:endParaRPr sz="750">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06"/>
                  </a:ext>
                </a:extLst>
              </a:tr>
              <a:tr h="138074">
                <a:tc>
                  <a:txBody>
                    <a:bodyPr/>
                    <a:lstStyle/>
                    <a:p>
                      <a:pPr marL="57785">
                        <a:lnSpc>
                          <a:spcPct val="100000"/>
                        </a:lnSpc>
                        <a:spcBef>
                          <a:spcPts val="65"/>
                        </a:spcBef>
                      </a:pPr>
                      <a:r>
                        <a:rPr sz="750" b="1" spc="-35" dirty="0">
                          <a:solidFill>
                            <a:srgbClr val="231F20"/>
                          </a:solidFill>
                          <a:latin typeface="Lucida Sans"/>
                          <a:cs typeface="Lucida Sans"/>
                        </a:rPr>
                        <a:t>Colorado</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marL="6350" algn="ctr">
                        <a:lnSpc>
                          <a:spcPct val="100000"/>
                        </a:lnSpc>
                        <a:spcBef>
                          <a:spcPts val="65"/>
                        </a:spcBef>
                      </a:pPr>
                      <a:r>
                        <a:rPr sz="750" b="1" spc="-15" dirty="0">
                          <a:solidFill>
                            <a:srgbClr val="231F20"/>
                          </a:solidFill>
                          <a:latin typeface="Lucida Sans"/>
                          <a:cs typeface="Lucida Sans"/>
                        </a:rPr>
                        <a:t>23</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0.40</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23</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0.39</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32</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0.51</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26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167005">
                        <a:lnSpc>
                          <a:spcPct val="100000"/>
                        </a:lnSpc>
                        <a:spcBef>
                          <a:spcPts val="65"/>
                        </a:spcBef>
                      </a:pPr>
                      <a:r>
                        <a:rPr sz="750" b="1" spc="-20" dirty="0">
                          <a:solidFill>
                            <a:srgbClr val="231F20"/>
                          </a:solidFill>
                          <a:latin typeface="Lucida Sans"/>
                          <a:cs typeface="Lucida Sans"/>
                        </a:rPr>
                        <a:t>0.39</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35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5715" algn="ctr">
                        <a:lnSpc>
                          <a:spcPct val="100000"/>
                        </a:lnSpc>
                        <a:spcBef>
                          <a:spcPts val="65"/>
                        </a:spcBef>
                      </a:pPr>
                      <a:r>
                        <a:rPr sz="750" b="1" spc="-20" dirty="0">
                          <a:solidFill>
                            <a:srgbClr val="231F20"/>
                          </a:solidFill>
                          <a:latin typeface="Lucida Sans"/>
                          <a:cs typeface="Lucida Sans"/>
                        </a:rPr>
                        <a:t>0.49</a:t>
                      </a:r>
                      <a:endParaRPr sz="750">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07"/>
                  </a:ext>
                </a:extLst>
              </a:tr>
              <a:tr h="138061">
                <a:tc>
                  <a:txBody>
                    <a:bodyPr/>
                    <a:lstStyle/>
                    <a:p>
                      <a:pPr marL="57785">
                        <a:lnSpc>
                          <a:spcPct val="100000"/>
                        </a:lnSpc>
                        <a:spcBef>
                          <a:spcPts val="65"/>
                        </a:spcBef>
                      </a:pPr>
                      <a:r>
                        <a:rPr sz="750" b="1" spc="-30" dirty="0">
                          <a:solidFill>
                            <a:srgbClr val="231F20"/>
                          </a:solidFill>
                          <a:latin typeface="Lucida Sans"/>
                          <a:cs typeface="Lucida Sans"/>
                        </a:rPr>
                        <a:t>Connecticut</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17</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13</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08"/>
                  </a:ext>
                </a:extLst>
              </a:tr>
              <a:tr h="138061">
                <a:tc>
                  <a:txBody>
                    <a:bodyPr/>
                    <a:lstStyle/>
                    <a:p>
                      <a:pPr marL="57785">
                        <a:lnSpc>
                          <a:spcPct val="100000"/>
                        </a:lnSpc>
                        <a:spcBef>
                          <a:spcPts val="65"/>
                        </a:spcBef>
                      </a:pPr>
                      <a:r>
                        <a:rPr sz="750" b="1" spc="-40" dirty="0">
                          <a:solidFill>
                            <a:srgbClr val="231F20"/>
                          </a:solidFill>
                          <a:latin typeface="Lucida Sans"/>
                          <a:cs typeface="Lucida Sans"/>
                        </a:rPr>
                        <a:t>Delaware</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09"/>
                  </a:ext>
                </a:extLst>
              </a:tr>
              <a:tr h="138074">
                <a:tc>
                  <a:txBody>
                    <a:bodyPr/>
                    <a:lstStyle/>
                    <a:p>
                      <a:pPr marL="57785">
                        <a:lnSpc>
                          <a:spcPct val="100000"/>
                        </a:lnSpc>
                        <a:spcBef>
                          <a:spcPts val="65"/>
                        </a:spcBef>
                      </a:pPr>
                      <a:r>
                        <a:rPr sz="750" b="1" spc="-35" dirty="0">
                          <a:solidFill>
                            <a:srgbClr val="231F20"/>
                          </a:solidFill>
                          <a:latin typeface="Lucida Sans"/>
                          <a:cs typeface="Lucida Sans"/>
                        </a:rPr>
                        <a:t>District </a:t>
                      </a:r>
                      <a:r>
                        <a:rPr sz="750" b="1" spc="-15" dirty="0">
                          <a:solidFill>
                            <a:srgbClr val="231F20"/>
                          </a:solidFill>
                          <a:latin typeface="Lucida Sans"/>
                          <a:cs typeface="Lucida Sans"/>
                        </a:rPr>
                        <a:t>of</a:t>
                      </a:r>
                      <a:r>
                        <a:rPr sz="750" b="1" spc="-75" dirty="0">
                          <a:solidFill>
                            <a:srgbClr val="231F20"/>
                          </a:solidFill>
                          <a:latin typeface="Lucida Sans"/>
                          <a:cs typeface="Lucida Sans"/>
                        </a:rPr>
                        <a:t> </a:t>
                      </a:r>
                      <a:r>
                        <a:rPr sz="750" b="1" spc="-45" dirty="0">
                          <a:solidFill>
                            <a:srgbClr val="231F20"/>
                          </a:solidFill>
                          <a:latin typeface="Lucida Sans"/>
                          <a:cs typeface="Lucida Sans"/>
                        </a:rPr>
                        <a:t>Columbia</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11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12</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10"/>
                  </a:ext>
                </a:extLst>
              </a:tr>
              <a:tr h="138061">
                <a:tc>
                  <a:txBody>
                    <a:bodyPr/>
                    <a:lstStyle/>
                    <a:p>
                      <a:pPr marL="57785">
                        <a:lnSpc>
                          <a:spcPct val="100000"/>
                        </a:lnSpc>
                        <a:spcBef>
                          <a:spcPts val="65"/>
                        </a:spcBef>
                      </a:pPr>
                      <a:r>
                        <a:rPr sz="750" b="1" spc="-30" dirty="0">
                          <a:solidFill>
                            <a:srgbClr val="231F20"/>
                          </a:solidFill>
                          <a:latin typeface="Lucida Sans"/>
                          <a:cs typeface="Lucida Sans"/>
                        </a:rPr>
                        <a:t>Florida</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marL="5715" algn="ctr">
                        <a:lnSpc>
                          <a:spcPct val="100000"/>
                        </a:lnSpc>
                        <a:spcBef>
                          <a:spcPts val="65"/>
                        </a:spcBef>
                      </a:pPr>
                      <a:r>
                        <a:rPr sz="750" b="1" spc="-20" dirty="0">
                          <a:solidFill>
                            <a:srgbClr val="231F20"/>
                          </a:solidFill>
                          <a:latin typeface="Lucida Sans"/>
                          <a:cs typeface="Lucida Sans"/>
                        </a:rPr>
                        <a:t>108</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0.40</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98</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0.36</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20" dirty="0">
                          <a:solidFill>
                            <a:srgbClr val="231F20"/>
                          </a:solidFill>
                          <a:latin typeface="Lucida Sans"/>
                          <a:cs typeface="Lucida Sans"/>
                        </a:rPr>
                        <a:t>129</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0.45</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20" dirty="0">
                          <a:solidFill>
                            <a:srgbClr val="231F20"/>
                          </a:solidFill>
                          <a:latin typeface="Lucida Sans"/>
                          <a:cs typeface="Lucida Sans"/>
                        </a:rPr>
                        <a:t>109</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167005">
                        <a:lnSpc>
                          <a:spcPct val="100000"/>
                        </a:lnSpc>
                        <a:spcBef>
                          <a:spcPts val="65"/>
                        </a:spcBef>
                      </a:pPr>
                      <a:r>
                        <a:rPr sz="750" b="1" spc="-20" dirty="0">
                          <a:solidFill>
                            <a:srgbClr val="231F20"/>
                          </a:solidFill>
                          <a:latin typeface="Lucida Sans"/>
                          <a:cs typeface="Lucida Sans"/>
                        </a:rPr>
                        <a:t>0.41</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20" dirty="0">
                          <a:solidFill>
                            <a:srgbClr val="231F20"/>
                          </a:solidFill>
                          <a:latin typeface="Lucida Sans"/>
                          <a:cs typeface="Lucida Sans"/>
                        </a:rPr>
                        <a:t>111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5715" algn="ctr">
                        <a:lnSpc>
                          <a:spcPct val="100000"/>
                        </a:lnSpc>
                        <a:spcBef>
                          <a:spcPts val="65"/>
                        </a:spcBef>
                      </a:pPr>
                      <a:r>
                        <a:rPr sz="750" b="1" spc="-20" dirty="0">
                          <a:solidFill>
                            <a:srgbClr val="231F20"/>
                          </a:solidFill>
                          <a:latin typeface="Lucida Sans"/>
                          <a:cs typeface="Lucida Sans"/>
                        </a:rPr>
                        <a:t>0.40</a:t>
                      </a:r>
                      <a:endParaRPr sz="750">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11"/>
                  </a:ext>
                </a:extLst>
              </a:tr>
              <a:tr h="138061">
                <a:tc>
                  <a:txBody>
                    <a:bodyPr/>
                    <a:lstStyle/>
                    <a:p>
                      <a:pPr marL="57785">
                        <a:lnSpc>
                          <a:spcPct val="100000"/>
                        </a:lnSpc>
                        <a:spcBef>
                          <a:spcPts val="65"/>
                        </a:spcBef>
                      </a:pPr>
                      <a:r>
                        <a:rPr sz="750" b="1" spc="-35" dirty="0">
                          <a:solidFill>
                            <a:srgbClr val="231F20"/>
                          </a:solidFill>
                          <a:latin typeface="Lucida Sans"/>
                          <a:cs typeface="Lucida Sans"/>
                        </a:rPr>
                        <a:t>Georgia</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43</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0.37</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0.30</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34</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0.28</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40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67005">
                        <a:lnSpc>
                          <a:spcPct val="100000"/>
                        </a:lnSpc>
                        <a:spcBef>
                          <a:spcPts val="65"/>
                        </a:spcBef>
                      </a:pPr>
                      <a:r>
                        <a:rPr sz="750" b="1" spc="-20" dirty="0">
                          <a:solidFill>
                            <a:srgbClr val="231F20"/>
                          </a:solidFill>
                          <a:latin typeface="Lucida Sans"/>
                          <a:cs typeface="Lucida Sans"/>
                        </a:rPr>
                        <a:t>0.35</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44</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65"/>
                        </a:spcBef>
                      </a:pPr>
                      <a:r>
                        <a:rPr sz="750" b="1" spc="-20" dirty="0">
                          <a:solidFill>
                            <a:srgbClr val="231F20"/>
                          </a:solidFill>
                          <a:latin typeface="Lucida Sans"/>
                          <a:cs typeface="Lucida Sans"/>
                        </a:rPr>
                        <a:t>0.35</a:t>
                      </a:r>
                      <a:endParaRPr sz="750">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12"/>
                  </a:ext>
                </a:extLst>
              </a:tr>
              <a:tr h="138061">
                <a:tc>
                  <a:txBody>
                    <a:bodyPr/>
                    <a:lstStyle/>
                    <a:p>
                      <a:pPr marL="57785">
                        <a:lnSpc>
                          <a:spcPct val="100000"/>
                        </a:lnSpc>
                        <a:spcBef>
                          <a:spcPts val="65"/>
                        </a:spcBef>
                      </a:pPr>
                      <a:r>
                        <a:rPr sz="750" b="1" spc="-35" dirty="0">
                          <a:solidFill>
                            <a:srgbClr val="231F20"/>
                          </a:solidFill>
                          <a:latin typeface="Lucida Sans"/>
                          <a:cs typeface="Lucida Sans"/>
                        </a:rPr>
                        <a:t>Hawaii</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13</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26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1.50</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14</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21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5715" algn="ctr">
                        <a:lnSpc>
                          <a:spcPct val="100000"/>
                        </a:lnSpc>
                        <a:spcBef>
                          <a:spcPts val="65"/>
                        </a:spcBef>
                      </a:pPr>
                      <a:r>
                        <a:rPr sz="750" b="1" spc="-20" dirty="0">
                          <a:solidFill>
                            <a:srgbClr val="231F20"/>
                          </a:solidFill>
                          <a:latin typeface="Lucida Sans"/>
                          <a:cs typeface="Lucida Sans"/>
                        </a:rPr>
                        <a:t>1.17</a:t>
                      </a:r>
                      <a:endParaRPr sz="750">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13"/>
                  </a:ext>
                </a:extLst>
              </a:tr>
              <a:tr h="138074">
                <a:tc>
                  <a:txBody>
                    <a:bodyPr/>
                    <a:lstStyle/>
                    <a:p>
                      <a:pPr marL="57785">
                        <a:lnSpc>
                          <a:spcPct val="100000"/>
                        </a:lnSpc>
                        <a:spcBef>
                          <a:spcPts val="65"/>
                        </a:spcBef>
                      </a:pPr>
                      <a:r>
                        <a:rPr sz="750" b="1" spc="-35" dirty="0">
                          <a:solidFill>
                            <a:srgbClr val="231F20"/>
                          </a:solidFill>
                          <a:latin typeface="Lucida Sans"/>
                          <a:cs typeface="Lucida Sans"/>
                        </a:rPr>
                        <a:t>Idaho</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14"/>
                  </a:ext>
                </a:extLst>
              </a:tr>
              <a:tr h="138061">
                <a:tc>
                  <a:txBody>
                    <a:bodyPr/>
                    <a:lstStyle/>
                    <a:p>
                      <a:pPr marL="57785">
                        <a:lnSpc>
                          <a:spcPct val="100000"/>
                        </a:lnSpc>
                        <a:spcBef>
                          <a:spcPts val="65"/>
                        </a:spcBef>
                      </a:pPr>
                      <a:r>
                        <a:rPr sz="750" b="1" spc="-50" dirty="0">
                          <a:solidFill>
                            <a:srgbClr val="231F20"/>
                          </a:solidFill>
                          <a:latin typeface="Lucida Sans"/>
                          <a:cs typeface="Lucida Sans"/>
                        </a:rPr>
                        <a:t>Illinois</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30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0.21</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40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0.28</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30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0.19</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31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167005">
                        <a:lnSpc>
                          <a:spcPct val="100000"/>
                        </a:lnSpc>
                        <a:spcBef>
                          <a:spcPts val="65"/>
                        </a:spcBef>
                      </a:pPr>
                      <a:r>
                        <a:rPr sz="750" b="1" spc="-20" dirty="0">
                          <a:solidFill>
                            <a:srgbClr val="231F20"/>
                          </a:solidFill>
                          <a:latin typeface="Lucida Sans"/>
                          <a:cs typeface="Lucida Sans"/>
                        </a:rPr>
                        <a:t>0.20</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25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65"/>
                        </a:spcBef>
                      </a:pPr>
                      <a:r>
                        <a:rPr sz="750" b="1" spc="-20" dirty="0">
                          <a:solidFill>
                            <a:srgbClr val="231F20"/>
                          </a:solidFill>
                          <a:latin typeface="Lucida Sans"/>
                          <a:cs typeface="Lucida Sans"/>
                        </a:rPr>
                        <a:t>0.17</a:t>
                      </a:r>
                      <a:endParaRPr sz="750">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15"/>
                  </a:ext>
                </a:extLst>
              </a:tr>
              <a:tr h="138061">
                <a:tc>
                  <a:txBody>
                    <a:bodyPr/>
                    <a:lstStyle/>
                    <a:p>
                      <a:pPr marL="57785">
                        <a:lnSpc>
                          <a:spcPct val="100000"/>
                        </a:lnSpc>
                        <a:spcBef>
                          <a:spcPts val="65"/>
                        </a:spcBef>
                      </a:pPr>
                      <a:r>
                        <a:rPr sz="750" b="1" spc="-40" dirty="0">
                          <a:solidFill>
                            <a:srgbClr val="231F20"/>
                          </a:solidFill>
                          <a:latin typeface="Lucida Sans"/>
                          <a:cs typeface="Lucida Sans"/>
                        </a:rPr>
                        <a:t>Indiana</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21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0.27</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26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0.32</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29</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0.34</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65"/>
                        </a:spcBef>
                      </a:pPr>
                      <a:r>
                        <a:rPr sz="750" b="1" spc="-15" dirty="0">
                          <a:solidFill>
                            <a:srgbClr val="231F20"/>
                          </a:solidFill>
                          <a:latin typeface="Lucida Sans"/>
                          <a:cs typeface="Lucida Sans"/>
                        </a:rPr>
                        <a:t>16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21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5715" algn="ctr">
                        <a:lnSpc>
                          <a:spcPct val="100000"/>
                        </a:lnSpc>
                        <a:spcBef>
                          <a:spcPts val="65"/>
                        </a:spcBef>
                      </a:pPr>
                      <a:r>
                        <a:rPr sz="750" b="1" spc="-20" dirty="0">
                          <a:solidFill>
                            <a:srgbClr val="231F20"/>
                          </a:solidFill>
                          <a:latin typeface="Lucida Sans"/>
                          <a:cs typeface="Lucida Sans"/>
                        </a:rPr>
                        <a:t>0.26</a:t>
                      </a:r>
                      <a:endParaRPr sz="750">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16"/>
                  </a:ext>
                </a:extLst>
              </a:tr>
              <a:tr h="138074">
                <a:tc>
                  <a:txBody>
                    <a:bodyPr/>
                    <a:lstStyle/>
                    <a:p>
                      <a:pPr marL="57785">
                        <a:lnSpc>
                          <a:spcPct val="100000"/>
                        </a:lnSpc>
                        <a:spcBef>
                          <a:spcPts val="65"/>
                        </a:spcBef>
                      </a:pPr>
                      <a:r>
                        <a:rPr sz="750" b="1" spc="-45" dirty="0">
                          <a:solidFill>
                            <a:srgbClr val="231F20"/>
                          </a:solidFill>
                          <a:latin typeface="Lucida Sans"/>
                          <a:cs typeface="Lucida Sans"/>
                        </a:rPr>
                        <a:t>Iowa</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19</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17"/>
                  </a:ext>
                </a:extLst>
              </a:tr>
              <a:tr h="138061">
                <a:tc>
                  <a:txBody>
                    <a:bodyPr/>
                    <a:lstStyle/>
                    <a:p>
                      <a:pPr marL="57785">
                        <a:lnSpc>
                          <a:spcPct val="100000"/>
                        </a:lnSpc>
                        <a:spcBef>
                          <a:spcPts val="65"/>
                        </a:spcBef>
                      </a:pPr>
                      <a:r>
                        <a:rPr sz="750" b="1" spc="-40" dirty="0">
                          <a:solidFill>
                            <a:srgbClr val="231F20"/>
                          </a:solidFill>
                          <a:latin typeface="Lucida Sans"/>
                          <a:cs typeface="Lucida Sans"/>
                        </a:rPr>
                        <a:t>Kansas</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15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11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12</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13</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18"/>
                  </a:ext>
                </a:extLst>
              </a:tr>
              <a:tr h="138061">
                <a:tc>
                  <a:txBody>
                    <a:bodyPr/>
                    <a:lstStyle/>
                    <a:p>
                      <a:pPr marL="57785">
                        <a:lnSpc>
                          <a:spcPct val="100000"/>
                        </a:lnSpc>
                        <a:spcBef>
                          <a:spcPts val="65"/>
                        </a:spcBef>
                      </a:pPr>
                      <a:r>
                        <a:rPr sz="750" b="1" spc="-35" dirty="0">
                          <a:solidFill>
                            <a:srgbClr val="231F20"/>
                          </a:solidFill>
                          <a:latin typeface="Lucida Sans"/>
                          <a:cs typeface="Lucida Sans"/>
                        </a:rPr>
                        <a:t>Kentucky</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26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0.54</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36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0.72</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35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0.75</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47</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167005">
                        <a:lnSpc>
                          <a:spcPct val="100000"/>
                        </a:lnSpc>
                        <a:spcBef>
                          <a:spcPts val="65"/>
                        </a:spcBef>
                      </a:pPr>
                      <a:r>
                        <a:rPr sz="750" b="1" spc="-20" dirty="0">
                          <a:solidFill>
                            <a:srgbClr val="231F20"/>
                          </a:solidFill>
                          <a:latin typeface="Lucida Sans"/>
                          <a:cs typeface="Lucida Sans"/>
                        </a:rPr>
                        <a:t>0.98</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37</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65"/>
                        </a:spcBef>
                      </a:pPr>
                      <a:r>
                        <a:rPr sz="750" b="1" spc="-20" dirty="0">
                          <a:solidFill>
                            <a:srgbClr val="231F20"/>
                          </a:solidFill>
                          <a:latin typeface="Lucida Sans"/>
                          <a:cs typeface="Lucida Sans"/>
                        </a:rPr>
                        <a:t>0.77</a:t>
                      </a:r>
                      <a:endParaRPr sz="750">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19"/>
                  </a:ext>
                </a:extLst>
              </a:tr>
              <a:tr h="138074">
                <a:tc>
                  <a:txBody>
                    <a:bodyPr/>
                    <a:lstStyle/>
                    <a:p>
                      <a:pPr marL="57785">
                        <a:lnSpc>
                          <a:spcPct val="100000"/>
                        </a:lnSpc>
                        <a:spcBef>
                          <a:spcPts val="65"/>
                        </a:spcBef>
                      </a:pPr>
                      <a:r>
                        <a:rPr sz="750" b="1" spc="-40" dirty="0">
                          <a:solidFill>
                            <a:srgbClr val="231F20"/>
                          </a:solidFill>
                          <a:latin typeface="Lucida Sans"/>
                          <a:cs typeface="Lucida Sans"/>
                        </a:rPr>
                        <a:t>Louisiana</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0.63</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26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0.49</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0.53</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65"/>
                        </a:spcBef>
                      </a:pPr>
                      <a:r>
                        <a:rPr sz="750" b="1" spc="-15" dirty="0">
                          <a:solidFill>
                            <a:srgbClr val="231F20"/>
                          </a:solidFill>
                          <a:latin typeface="Lucida Sans"/>
                          <a:cs typeface="Lucida Sans"/>
                        </a:rPr>
                        <a:t>36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67005">
                        <a:lnSpc>
                          <a:spcPct val="100000"/>
                        </a:lnSpc>
                        <a:spcBef>
                          <a:spcPts val="65"/>
                        </a:spcBef>
                      </a:pPr>
                      <a:r>
                        <a:rPr sz="750" b="1" spc="-20" dirty="0">
                          <a:solidFill>
                            <a:srgbClr val="231F20"/>
                          </a:solidFill>
                          <a:latin typeface="Lucida Sans"/>
                          <a:cs typeface="Lucida Sans"/>
                        </a:rPr>
                        <a:t>0.60</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65"/>
                        </a:spcBef>
                      </a:pPr>
                      <a:r>
                        <a:rPr sz="750" b="1" spc="-20" dirty="0">
                          <a:solidFill>
                            <a:srgbClr val="231F20"/>
                          </a:solidFill>
                          <a:latin typeface="Lucida Sans"/>
                          <a:cs typeface="Lucida Sans"/>
                        </a:rPr>
                        <a:t>0.55</a:t>
                      </a:r>
                      <a:endParaRPr sz="750">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20"/>
                  </a:ext>
                </a:extLst>
              </a:tr>
              <a:tr h="138061">
                <a:tc>
                  <a:txBody>
                    <a:bodyPr/>
                    <a:lstStyle/>
                    <a:p>
                      <a:pPr marL="57150">
                        <a:lnSpc>
                          <a:spcPct val="100000"/>
                        </a:lnSpc>
                        <a:spcBef>
                          <a:spcPts val="65"/>
                        </a:spcBef>
                      </a:pPr>
                      <a:r>
                        <a:rPr sz="750" b="1" spc="-25" dirty="0">
                          <a:solidFill>
                            <a:srgbClr val="231F20"/>
                          </a:solidFill>
                          <a:latin typeface="Lucida Sans"/>
                          <a:cs typeface="Lucida Sans"/>
                        </a:rPr>
                        <a:t>Maine</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21"/>
                  </a:ext>
                </a:extLst>
              </a:tr>
              <a:tr h="138061">
                <a:tc>
                  <a:txBody>
                    <a:bodyPr/>
                    <a:lstStyle/>
                    <a:p>
                      <a:pPr marL="57785">
                        <a:lnSpc>
                          <a:spcPct val="100000"/>
                        </a:lnSpc>
                        <a:spcBef>
                          <a:spcPts val="65"/>
                        </a:spcBef>
                      </a:pPr>
                      <a:r>
                        <a:rPr sz="750" b="1" spc="-25" dirty="0">
                          <a:solidFill>
                            <a:srgbClr val="231F20"/>
                          </a:solidFill>
                          <a:latin typeface="Lucida Sans"/>
                          <a:cs typeface="Lucida Sans"/>
                        </a:rPr>
                        <a:t>Maryland</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25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0.38</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0.43</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0.43</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37</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67005">
                        <a:lnSpc>
                          <a:spcPct val="100000"/>
                        </a:lnSpc>
                        <a:spcBef>
                          <a:spcPts val="65"/>
                        </a:spcBef>
                      </a:pPr>
                      <a:r>
                        <a:rPr sz="750" b="1" spc="-20" dirty="0">
                          <a:solidFill>
                            <a:srgbClr val="231F20"/>
                          </a:solidFill>
                          <a:latin typeface="Lucida Sans"/>
                          <a:cs typeface="Lucida Sans"/>
                        </a:rPr>
                        <a:t>0.52</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39</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5715" algn="ctr">
                        <a:lnSpc>
                          <a:spcPct val="100000"/>
                        </a:lnSpc>
                        <a:spcBef>
                          <a:spcPts val="65"/>
                        </a:spcBef>
                      </a:pPr>
                      <a:r>
                        <a:rPr sz="750" b="1" spc="-20" dirty="0">
                          <a:solidFill>
                            <a:srgbClr val="231F20"/>
                          </a:solidFill>
                          <a:latin typeface="Lucida Sans"/>
                          <a:cs typeface="Lucida Sans"/>
                        </a:rPr>
                        <a:t>0.53</a:t>
                      </a:r>
                      <a:endParaRPr sz="750">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22"/>
                  </a:ext>
                </a:extLst>
              </a:tr>
              <a:tr h="138061">
                <a:tc>
                  <a:txBody>
                    <a:bodyPr/>
                    <a:lstStyle/>
                    <a:p>
                      <a:pPr marL="57785">
                        <a:lnSpc>
                          <a:spcPct val="100000"/>
                        </a:lnSpc>
                        <a:spcBef>
                          <a:spcPts val="65"/>
                        </a:spcBef>
                      </a:pPr>
                      <a:r>
                        <a:rPr sz="750" b="1" spc="-30" dirty="0">
                          <a:solidFill>
                            <a:srgbClr val="231F20"/>
                          </a:solidFill>
                          <a:latin typeface="Lucida Sans"/>
                          <a:cs typeface="Lucida Sans"/>
                        </a:rPr>
                        <a:t>Massachusetts</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46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0.54</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32</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0.37</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36</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0.47</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28</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167005">
                        <a:lnSpc>
                          <a:spcPct val="100000"/>
                        </a:lnSpc>
                        <a:spcBef>
                          <a:spcPts val="65"/>
                        </a:spcBef>
                      </a:pPr>
                      <a:r>
                        <a:rPr sz="750" b="1" spc="-20" dirty="0">
                          <a:solidFill>
                            <a:srgbClr val="231F20"/>
                          </a:solidFill>
                          <a:latin typeface="Lucida Sans"/>
                          <a:cs typeface="Lucida Sans"/>
                        </a:rPr>
                        <a:t>0.36</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22</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65"/>
                        </a:spcBef>
                      </a:pPr>
                      <a:r>
                        <a:rPr sz="750" b="1" spc="-20" dirty="0">
                          <a:solidFill>
                            <a:srgbClr val="231F20"/>
                          </a:solidFill>
                          <a:latin typeface="Lucida Sans"/>
                          <a:cs typeface="Lucida Sans"/>
                        </a:rPr>
                        <a:t>0.24</a:t>
                      </a:r>
                      <a:endParaRPr sz="750">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23"/>
                  </a:ext>
                </a:extLst>
              </a:tr>
              <a:tr h="138074">
                <a:tc>
                  <a:txBody>
                    <a:bodyPr/>
                    <a:lstStyle/>
                    <a:p>
                      <a:pPr marL="57150">
                        <a:lnSpc>
                          <a:spcPct val="100000"/>
                        </a:lnSpc>
                        <a:spcBef>
                          <a:spcPts val="65"/>
                        </a:spcBef>
                      </a:pPr>
                      <a:r>
                        <a:rPr sz="750" b="1" spc="-35" dirty="0">
                          <a:solidFill>
                            <a:srgbClr val="231F20"/>
                          </a:solidFill>
                          <a:latin typeface="Lucida Sans"/>
                          <a:cs typeface="Lucida Sans"/>
                        </a:rPr>
                        <a:t>Michigan</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35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0.29</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65"/>
                        </a:spcBef>
                      </a:pPr>
                      <a:r>
                        <a:rPr sz="750" b="1" spc="-15" dirty="0">
                          <a:solidFill>
                            <a:srgbClr val="231F20"/>
                          </a:solidFill>
                          <a:latin typeface="Lucida Sans"/>
                          <a:cs typeface="Lucida Sans"/>
                        </a:rPr>
                        <a:t>27</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0.18</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65"/>
                        </a:spcBef>
                      </a:pPr>
                      <a:r>
                        <a:rPr sz="750" b="1" spc="-15" dirty="0">
                          <a:solidFill>
                            <a:srgbClr val="231F20"/>
                          </a:solidFill>
                          <a:latin typeface="Lucida Sans"/>
                          <a:cs typeface="Lucida Sans"/>
                        </a:rPr>
                        <a:t>28</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0.22</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65"/>
                        </a:spcBef>
                      </a:pPr>
                      <a:r>
                        <a:rPr sz="750" b="1" spc="-15" dirty="0">
                          <a:solidFill>
                            <a:srgbClr val="231F20"/>
                          </a:solidFill>
                          <a:latin typeface="Lucida Sans"/>
                          <a:cs typeface="Lucida Sans"/>
                        </a:rPr>
                        <a:t>33</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67005">
                        <a:lnSpc>
                          <a:spcPct val="100000"/>
                        </a:lnSpc>
                        <a:spcBef>
                          <a:spcPts val="65"/>
                        </a:spcBef>
                      </a:pPr>
                      <a:r>
                        <a:rPr sz="750" b="1" spc="-20" dirty="0">
                          <a:solidFill>
                            <a:srgbClr val="231F20"/>
                          </a:solidFill>
                          <a:latin typeface="Lucida Sans"/>
                          <a:cs typeface="Lucida Sans"/>
                        </a:rPr>
                        <a:t>0.25</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65"/>
                        </a:spcBef>
                      </a:pPr>
                      <a:r>
                        <a:rPr sz="750" b="1" spc="-15" dirty="0">
                          <a:solidFill>
                            <a:srgbClr val="231F20"/>
                          </a:solidFill>
                          <a:latin typeface="Lucida Sans"/>
                          <a:cs typeface="Lucida Sans"/>
                        </a:rPr>
                        <a:t>23</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65"/>
                        </a:spcBef>
                      </a:pPr>
                      <a:r>
                        <a:rPr sz="750" b="1" spc="-20" dirty="0">
                          <a:solidFill>
                            <a:srgbClr val="231F20"/>
                          </a:solidFill>
                          <a:latin typeface="Lucida Sans"/>
                          <a:cs typeface="Lucida Sans"/>
                        </a:rPr>
                        <a:t>0.17</a:t>
                      </a:r>
                      <a:endParaRPr sz="750">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24"/>
                  </a:ext>
                </a:extLst>
              </a:tr>
              <a:tr h="138061">
                <a:tc>
                  <a:txBody>
                    <a:bodyPr/>
                    <a:lstStyle/>
                    <a:p>
                      <a:pPr marL="57150">
                        <a:lnSpc>
                          <a:spcPct val="100000"/>
                        </a:lnSpc>
                        <a:spcBef>
                          <a:spcPts val="65"/>
                        </a:spcBef>
                      </a:pPr>
                      <a:r>
                        <a:rPr sz="750" b="1" spc="-25" dirty="0">
                          <a:solidFill>
                            <a:srgbClr val="231F20"/>
                          </a:solidFill>
                          <a:latin typeface="Lucida Sans"/>
                          <a:cs typeface="Lucida Sans"/>
                        </a:rPr>
                        <a:t>Minnesota</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31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0.45</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65"/>
                        </a:spcBef>
                      </a:pPr>
                      <a:r>
                        <a:rPr sz="750" b="1" spc="-15" dirty="0">
                          <a:solidFill>
                            <a:srgbClr val="231F20"/>
                          </a:solidFill>
                          <a:latin typeface="Lucida Sans"/>
                          <a:cs typeface="Lucida Sans"/>
                        </a:rPr>
                        <a:t>25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0.42</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65"/>
                        </a:spcBef>
                      </a:pPr>
                      <a:r>
                        <a:rPr sz="750" b="1" spc="-15" dirty="0">
                          <a:solidFill>
                            <a:srgbClr val="231F20"/>
                          </a:solidFill>
                          <a:latin typeface="Lucida Sans"/>
                          <a:cs typeface="Lucida Sans"/>
                        </a:rPr>
                        <a:t>21</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0.30</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65"/>
                        </a:spcBef>
                      </a:pPr>
                      <a:r>
                        <a:rPr sz="750" b="1" spc="-15" dirty="0">
                          <a:solidFill>
                            <a:srgbClr val="231F20"/>
                          </a:solidFill>
                          <a:latin typeface="Lucida Sans"/>
                          <a:cs typeface="Lucida Sans"/>
                        </a:rPr>
                        <a:t>33</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167005">
                        <a:lnSpc>
                          <a:spcPct val="100000"/>
                        </a:lnSpc>
                        <a:spcBef>
                          <a:spcPts val="65"/>
                        </a:spcBef>
                      </a:pPr>
                      <a:r>
                        <a:rPr sz="750" b="1" spc="-20" dirty="0">
                          <a:solidFill>
                            <a:srgbClr val="231F20"/>
                          </a:solidFill>
                          <a:latin typeface="Lucida Sans"/>
                          <a:cs typeface="Lucida Sans"/>
                        </a:rPr>
                        <a:t>0.51</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65"/>
                        </a:spcBef>
                      </a:pPr>
                      <a:r>
                        <a:rPr sz="750" b="1" spc="-15" dirty="0">
                          <a:solidFill>
                            <a:srgbClr val="231F20"/>
                          </a:solidFill>
                          <a:latin typeface="Lucida Sans"/>
                          <a:cs typeface="Lucida Sans"/>
                        </a:rPr>
                        <a:t>48</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65"/>
                        </a:spcBef>
                      </a:pPr>
                      <a:r>
                        <a:rPr sz="750" b="1" spc="-20" dirty="0">
                          <a:solidFill>
                            <a:srgbClr val="231F20"/>
                          </a:solidFill>
                          <a:latin typeface="Lucida Sans"/>
                          <a:cs typeface="Lucida Sans"/>
                        </a:rPr>
                        <a:t>0.70</a:t>
                      </a:r>
                      <a:endParaRPr sz="750">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25"/>
                  </a:ext>
                </a:extLst>
              </a:tr>
              <a:tr h="138061">
                <a:tc>
                  <a:txBody>
                    <a:bodyPr/>
                    <a:lstStyle/>
                    <a:p>
                      <a:pPr marL="57150">
                        <a:lnSpc>
                          <a:spcPct val="100000"/>
                        </a:lnSpc>
                        <a:spcBef>
                          <a:spcPts val="65"/>
                        </a:spcBef>
                      </a:pPr>
                      <a:r>
                        <a:rPr sz="750" b="1" spc="-35" dirty="0">
                          <a:solidFill>
                            <a:srgbClr val="231F20"/>
                          </a:solidFill>
                          <a:latin typeface="Lucida Sans"/>
                          <a:cs typeface="Lucida Sans"/>
                        </a:rPr>
                        <a:t>Mississippi</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marL="5080" algn="ctr">
                        <a:lnSpc>
                          <a:spcPct val="100000"/>
                        </a:lnSpc>
                        <a:spcBef>
                          <a:spcPts val="65"/>
                        </a:spcBef>
                      </a:pPr>
                      <a:r>
                        <a:rPr sz="750" b="1" spc="-15" dirty="0">
                          <a:solidFill>
                            <a:srgbClr val="231F20"/>
                          </a:solidFill>
                          <a:latin typeface="Lucida Sans"/>
                          <a:cs typeface="Lucida Sans"/>
                        </a:rPr>
                        <a:t>20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0.61</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65"/>
                        </a:spcBef>
                      </a:pPr>
                      <a:r>
                        <a:rPr sz="750" b="1" spc="-15" dirty="0">
                          <a:solidFill>
                            <a:srgbClr val="231F20"/>
                          </a:solidFill>
                          <a:latin typeface="Lucida Sans"/>
                          <a:cs typeface="Lucida Sans"/>
                        </a:rPr>
                        <a:t>22</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0.64</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65"/>
                        </a:spcBef>
                      </a:pPr>
                      <a:r>
                        <a:rPr sz="750" b="1" spc="-15" dirty="0">
                          <a:solidFill>
                            <a:srgbClr val="231F20"/>
                          </a:solidFill>
                          <a:latin typeface="Lucida Sans"/>
                          <a:cs typeface="Lucida Sans"/>
                        </a:rPr>
                        <a:t>23</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20" dirty="0">
                          <a:solidFill>
                            <a:srgbClr val="231F20"/>
                          </a:solidFill>
                          <a:latin typeface="Lucida Sans"/>
                          <a:cs typeface="Lucida Sans"/>
                        </a:rPr>
                        <a:t>0.67</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65"/>
                        </a:spcBef>
                      </a:pPr>
                      <a:r>
                        <a:rPr sz="750" b="1" spc="-15" dirty="0">
                          <a:solidFill>
                            <a:srgbClr val="231F20"/>
                          </a:solidFill>
                          <a:latin typeface="Lucida Sans"/>
                          <a:cs typeface="Lucida Sans"/>
                        </a:rPr>
                        <a:t>20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67005">
                        <a:lnSpc>
                          <a:spcPct val="100000"/>
                        </a:lnSpc>
                        <a:spcBef>
                          <a:spcPts val="65"/>
                        </a:spcBef>
                      </a:pPr>
                      <a:r>
                        <a:rPr sz="750" b="1" spc="-20" dirty="0">
                          <a:solidFill>
                            <a:srgbClr val="231F20"/>
                          </a:solidFill>
                          <a:latin typeface="Lucida Sans"/>
                          <a:cs typeface="Lucida Sans"/>
                        </a:rPr>
                        <a:t>0.61</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65"/>
                        </a:spcBef>
                      </a:pPr>
                      <a:r>
                        <a:rPr sz="750" b="1" spc="-15" dirty="0">
                          <a:solidFill>
                            <a:srgbClr val="231F20"/>
                          </a:solidFill>
                          <a:latin typeface="Lucida Sans"/>
                          <a:cs typeface="Lucida Sans"/>
                        </a:rPr>
                        <a:t>25</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4445" algn="ctr">
                        <a:lnSpc>
                          <a:spcPct val="100000"/>
                        </a:lnSpc>
                        <a:spcBef>
                          <a:spcPts val="65"/>
                        </a:spcBef>
                      </a:pPr>
                      <a:r>
                        <a:rPr sz="750" b="1" spc="-20" dirty="0">
                          <a:solidFill>
                            <a:srgbClr val="231F20"/>
                          </a:solidFill>
                          <a:latin typeface="Lucida Sans"/>
                          <a:cs typeface="Lucida Sans"/>
                        </a:rPr>
                        <a:t>0.72</a:t>
                      </a:r>
                      <a:endParaRPr sz="750">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26"/>
                  </a:ext>
                </a:extLst>
              </a:tr>
              <a:tr h="138074">
                <a:tc>
                  <a:txBody>
                    <a:bodyPr/>
                    <a:lstStyle/>
                    <a:p>
                      <a:pPr marL="57150">
                        <a:lnSpc>
                          <a:spcPct val="100000"/>
                        </a:lnSpc>
                        <a:spcBef>
                          <a:spcPts val="65"/>
                        </a:spcBef>
                      </a:pPr>
                      <a:r>
                        <a:rPr sz="750" b="1" spc="-35" dirty="0">
                          <a:solidFill>
                            <a:srgbClr val="231F20"/>
                          </a:solidFill>
                          <a:latin typeface="Lucida Sans"/>
                          <a:cs typeface="Lucida Sans"/>
                        </a:rPr>
                        <a:t>Missouri</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marL="5080" algn="ctr">
                        <a:lnSpc>
                          <a:spcPct val="100000"/>
                        </a:lnSpc>
                        <a:spcBef>
                          <a:spcPts val="65"/>
                        </a:spcBef>
                      </a:pPr>
                      <a:r>
                        <a:rPr sz="750" b="1" spc="-15" dirty="0">
                          <a:solidFill>
                            <a:srgbClr val="231F20"/>
                          </a:solidFill>
                          <a:latin typeface="Lucida Sans"/>
                          <a:cs typeface="Lucida Sans"/>
                        </a:rPr>
                        <a:t>20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20" dirty="0">
                          <a:solidFill>
                            <a:srgbClr val="231F20"/>
                          </a:solidFill>
                          <a:latin typeface="Lucida Sans"/>
                          <a:cs typeface="Lucida Sans"/>
                        </a:rPr>
                        <a:t>0.25</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65"/>
                        </a:spcBef>
                      </a:pPr>
                      <a:r>
                        <a:rPr sz="750" b="1" spc="-15" dirty="0">
                          <a:solidFill>
                            <a:srgbClr val="231F20"/>
                          </a:solidFill>
                          <a:latin typeface="Lucida Sans"/>
                          <a:cs typeface="Lucida Sans"/>
                        </a:rPr>
                        <a:t>13</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5" dirty="0">
                          <a:solidFill>
                            <a:srgbClr val="231F20"/>
                          </a:solidFill>
                          <a:latin typeface="Lucida Sans"/>
                          <a:cs typeface="Lucida Sans"/>
                        </a:rPr>
                        <a:t>UR</a:t>
                      </a:r>
                      <a:r>
                        <a:rPr sz="600" b="1" spc="22"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19</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24</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65"/>
                        </a:spcBef>
                      </a:pPr>
                      <a:r>
                        <a:rPr sz="750" b="1" spc="-20" dirty="0">
                          <a:solidFill>
                            <a:srgbClr val="231F20"/>
                          </a:solidFill>
                          <a:latin typeface="Lucida Sans"/>
                          <a:cs typeface="Lucida Sans"/>
                        </a:rPr>
                        <a:t>0.31</a:t>
                      </a:r>
                      <a:endParaRPr sz="750">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19</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27"/>
                  </a:ext>
                </a:extLst>
              </a:tr>
              <a:tr h="138061">
                <a:tc>
                  <a:txBody>
                    <a:bodyPr/>
                    <a:lstStyle/>
                    <a:p>
                      <a:pPr marL="57785">
                        <a:lnSpc>
                          <a:spcPct val="100000"/>
                        </a:lnSpc>
                        <a:spcBef>
                          <a:spcPts val="65"/>
                        </a:spcBef>
                      </a:pPr>
                      <a:r>
                        <a:rPr sz="750" b="1" spc="-15" dirty="0">
                          <a:solidFill>
                            <a:srgbClr val="231F20"/>
                          </a:solidFill>
                          <a:latin typeface="Lucida Sans"/>
                          <a:cs typeface="Lucida Sans"/>
                        </a:rPr>
                        <a:t>Montana</a:t>
                      </a:r>
                      <a:endParaRPr sz="750">
                        <a:latin typeface="Lucida Sans"/>
                        <a:cs typeface="Lucida Sans"/>
                      </a:endParaRPr>
                    </a:p>
                  </a:txBody>
                  <a:tcPr marL="0" marR="0" marT="8255" marB="0">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182245">
                        <a:lnSpc>
                          <a:spcPct val="100000"/>
                        </a:lnSpc>
                        <a:spcBef>
                          <a:spcPts val="65"/>
                        </a:spcBef>
                      </a:pPr>
                      <a:r>
                        <a:rPr sz="750" b="1" spc="5" dirty="0">
                          <a:solidFill>
                            <a:srgbClr val="231F20"/>
                          </a:solidFill>
                          <a:latin typeface="Lucida Sans"/>
                          <a:cs typeface="Lucida Sans"/>
                        </a:rPr>
                        <a:t>UR</a:t>
                      </a:r>
                      <a:r>
                        <a:rPr sz="600" b="1" spc="7"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28"/>
                  </a:ext>
                </a:extLst>
              </a:tr>
              <a:tr h="138061">
                <a:tc>
                  <a:txBody>
                    <a:bodyPr/>
                    <a:lstStyle/>
                    <a:p>
                      <a:pPr marL="57785">
                        <a:lnSpc>
                          <a:spcPct val="100000"/>
                        </a:lnSpc>
                        <a:spcBef>
                          <a:spcPts val="65"/>
                        </a:spcBef>
                      </a:pPr>
                      <a:r>
                        <a:rPr sz="750" b="1" spc="-35" dirty="0">
                          <a:solidFill>
                            <a:srgbClr val="231F20"/>
                          </a:solidFill>
                          <a:latin typeface="Lucida Sans"/>
                          <a:cs typeface="Lucida Sans"/>
                        </a:rPr>
                        <a:t>Nebraska</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65"/>
                        </a:spcBef>
                      </a:pPr>
                      <a:r>
                        <a:rPr sz="750" b="1" spc="-15" dirty="0">
                          <a:solidFill>
                            <a:srgbClr val="231F20"/>
                          </a:solidFill>
                          <a:latin typeface="Lucida Sans"/>
                          <a:cs typeface="Lucida Sans"/>
                        </a:rPr>
                        <a:t>10</a:t>
                      </a:r>
                      <a:endParaRPr sz="750">
                        <a:latin typeface="Lucida Sans"/>
                        <a:cs typeface="Lucida Sans"/>
                      </a:endParaRPr>
                    </a:p>
                  </a:txBody>
                  <a:tcPr marL="0" marR="0" marT="8255"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29"/>
                  </a:ext>
                </a:extLst>
              </a:tr>
              <a:tr h="138074">
                <a:tc>
                  <a:txBody>
                    <a:bodyPr/>
                    <a:lstStyle/>
                    <a:p>
                      <a:pPr marL="57785">
                        <a:lnSpc>
                          <a:spcPct val="100000"/>
                        </a:lnSpc>
                        <a:spcBef>
                          <a:spcPts val="70"/>
                        </a:spcBef>
                      </a:pPr>
                      <a:r>
                        <a:rPr sz="750" b="1" spc="-20" dirty="0">
                          <a:solidFill>
                            <a:srgbClr val="231F20"/>
                          </a:solidFill>
                          <a:latin typeface="Lucida Sans"/>
                          <a:cs typeface="Lucida Sans"/>
                        </a:rPr>
                        <a:t>Nevada</a:t>
                      </a:r>
                      <a:endParaRPr sz="750">
                        <a:latin typeface="Lucida Sans"/>
                        <a:cs typeface="Lucida Sans"/>
                      </a:endParaRPr>
                    </a:p>
                  </a:txBody>
                  <a:tcPr marL="0" marR="0" marT="8890" marB="0">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18</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0.66</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13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20</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70"/>
                        </a:spcBef>
                      </a:pPr>
                      <a:r>
                        <a:rPr sz="750" b="1" spc="-20" dirty="0">
                          <a:solidFill>
                            <a:srgbClr val="231F20"/>
                          </a:solidFill>
                          <a:latin typeface="Lucida Sans"/>
                          <a:cs typeface="Lucida Sans"/>
                        </a:rPr>
                        <a:t>0.51</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16</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30"/>
                  </a:ext>
                </a:extLst>
              </a:tr>
              <a:tr h="138061">
                <a:tc>
                  <a:txBody>
                    <a:bodyPr/>
                    <a:lstStyle/>
                    <a:p>
                      <a:pPr marL="57785">
                        <a:lnSpc>
                          <a:spcPct val="100000"/>
                        </a:lnSpc>
                        <a:spcBef>
                          <a:spcPts val="65"/>
                        </a:spcBef>
                      </a:pPr>
                      <a:r>
                        <a:rPr sz="750" b="1" spc="-20" dirty="0">
                          <a:solidFill>
                            <a:srgbClr val="231F20"/>
                          </a:solidFill>
                          <a:latin typeface="Lucida Sans"/>
                          <a:cs typeface="Lucida Sans"/>
                        </a:rPr>
                        <a:t>New</a:t>
                      </a:r>
                      <a:r>
                        <a:rPr sz="750" b="1" spc="-95" dirty="0">
                          <a:solidFill>
                            <a:srgbClr val="231F20"/>
                          </a:solidFill>
                          <a:latin typeface="Lucida Sans"/>
                          <a:cs typeface="Lucida Sans"/>
                        </a:rPr>
                        <a:t> </a:t>
                      </a:r>
                      <a:r>
                        <a:rPr sz="750" b="1" spc="-45" dirty="0">
                          <a:solidFill>
                            <a:srgbClr val="231F20"/>
                          </a:solidFill>
                          <a:latin typeface="Lucida Sans"/>
                          <a:cs typeface="Lucida Sans"/>
                        </a:rPr>
                        <a:t>Hampshire</a:t>
                      </a:r>
                      <a:endParaRPr sz="750">
                        <a:latin typeface="Lucida Sans"/>
                        <a:cs typeface="Lucida Sans"/>
                      </a:endParaRPr>
                    </a:p>
                  </a:txBody>
                  <a:tcPr marL="0" marR="0" marT="8255" marB="0">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182245">
                        <a:lnSpc>
                          <a:spcPct val="100000"/>
                        </a:lnSpc>
                        <a:spcBef>
                          <a:spcPts val="65"/>
                        </a:spcBef>
                      </a:pPr>
                      <a:r>
                        <a:rPr sz="750" b="1" spc="5" dirty="0">
                          <a:solidFill>
                            <a:srgbClr val="231F20"/>
                          </a:solidFill>
                          <a:latin typeface="Lucida Sans"/>
                          <a:cs typeface="Lucida Sans"/>
                        </a:rPr>
                        <a:t>UR</a:t>
                      </a:r>
                      <a:r>
                        <a:rPr sz="600" b="1" spc="7"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65"/>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255" marB="0">
                    <a:lnL w="9525">
                      <a:solidFill>
                        <a:srgbClr val="005E6D"/>
                      </a:solidFill>
                      <a:prstDash val="solid"/>
                    </a:lnL>
                    <a:solidFill>
                      <a:srgbClr val="E5EEF0"/>
                    </a:solidFill>
                  </a:tcPr>
                </a:tc>
                <a:extLst>
                  <a:ext uri="{0D108BD9-81ED-4DB2-BD59-A6C34878D82A}">
                    <a16:rowId xmlns:a16="http://schemas.microsoft.com/office/drawing/2014/main" val="10031"/>
                  </a:ext>
                </a:extLst>
              </a:tr>
              <a:tr h="138061">
                <a:tc>
                  <a:txBody>
                    <a:bodyPr/>
                    <a:lstStyle/>
                    <a:p>
                      <a:pPr marL="57785">
                        <a:lnSpc>
                          <a:spcPct val="100000"/>
                        </a:lnSpc>
                        <a:spcBef>
                          <a:spcPts val="70"/>
                        </a:spcBef>
                      </a:pPr>
                      <a:r>
                        <a:rPr sz="750" b="1" spc="-20" dirty="0">
                          <a:solidFill>
                            <a:srgbClr val="231F20"/>
                          </a:solidFill>
                          <a:latin typeface="Lucida Sans"/>
                          <a:cs typeface="Lucida Sans"/>
                        </a:rPr>
                        <a:t>New</a:t>
                      </a:r>
                      <a:r>
                        <a:rPr sz="750" b="1" spc="-95" dirty="0">
                          <a:solidFill>
                            <a:srgbClr val="231F20"/>
                          </a:solidFill>
                          <a:latin typeface="Lucida Sans"/>
                          <a:cs typeface="Lucida Sans"/>
                        </a:rPr>
                        <a:t> </a:t>
                      </a:r>
                      <a:r>
                        <a:rPr sz="750" b="1" spc="-25" dirty="0">
                          <a:solidFill>
                            <a:srgbClr val="231F20"/>
                          </a:solidFill>
                          <a:latin typeface="Lucida Sans"/>
                          <a:cs typeface="Lucida Sans"/>
                        </a:rPr>
                        <a:t>Jersey</a:t>
                      </a:r>
                      <a:endParaRPr sz="750">
                        <a:latin typeface="Lucida Sans"/>
                        <a:cs typeface="Lucida Sans"/>
                      </a:endParaRPr>
                    </a:p>
                  </a:txBody>
                  <a:tcPr marL="0" marR="0" marT="8890" marB="0">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48</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0.45</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39</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0.34</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43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0.43</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70"/>
                        </a:spcBef>
                      </a:pPr>
                      <a:r>
                        <a:rPr sz="750" b="1" spc="-15" dirty="0">
                          <a:solidFill>
                            <a:srgbClr val="231F20"/>
                          </a:solidFill>
                          <a:latin typeface="Lucida Sans"/>
                          <a:cs typeface="Lucida Sans"/>
                        </a:rPr>
                        <a:t>41</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167005">
                        <a:lnSpc>
                          <a:spcPct val="100000"/>
                        </a:lnSpc>
                        <a:spcBef>
                          <a:spcPts val="70"/>
                        </a:spcBef>
                      </a:pPr>
                      <a:r>
                        <a:rPr sz="750" b="1" spc="-20" dirty="0">
                          <a:solidFill>
                            <a:srgbClr val="231F20"/>
                          </a:solidFill>
                          <a:latin typeface="Lucida Sans"/>
                          <a:cs typeface="Lucida Sans"/>
                        </a:rPr>
                        <a:t>0.39</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34</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70"/>
                        </a:spcBef>
                      </a:pPr>
                      <a:r>
                        <a:rPr sz="750" b="1" spc="-20" dirty="0">
                          <a:solidFill>
                            <a:srgbClr val="231F20"/>
                          </a:solidFill>
                          <a:latin typeface="Lucida Sans"/>
                          <a:cs typeface="Lucida Sans"/>
                        </a:rPr>
                        <a:t>0.29</a:t>
                      </a:r>
                      <a:endParaRPr sz="750">
                        <a:latin typeface="Lucida Sans"/>
                        <a:cs typeface="Lucida Sans"/>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32"/>
                  </a:ext>
                </a:extLst>
              </a:tr>
              <a:tr h="138061">
                <a:tc>
                  <a:txBody>
                    <a:bodyPr/>
                    <a:lstStyle/>
                    <a:p>
                      <a:pPr marL="57150">
                        <a:lnSpc>
                          <a:spcPct val="100000"/>
                        </a:lnSpc>
                        <a:spcBef>
                          <a:spcPts val="70"/>
                        </a:spcBef>
                      </a:pPr>
                      <a:r>
                        <a:rPr sz="750" b="1" spc="-20" dirty="0">
                          <a:solidFill>
                            <a:srgbClr val="231F20"/>
                          </a:solidFill>
                          <a:latin typeface="Lucida Sans"/>
                          <a:cs typeface="Lucida Sans"/>
                        </a:rPr>
                        <a:t>New</a:t>
                      </a:r>
                      <a:r>
                        <a:rPr sz="750" b="1" spc="-95" dirty="0">
                          <a:solidFill>
                            <a:srgbClr val="231F20"/>
                          </a:solidFill>
                          <a:latin typeface="Lucida Sans"/>
                          <a:cs typeface="Lucida Sans"/>
                        </a:rPr>
                        <a:t> </a:t>
                      </a:r>
                      <a:r>
                        <a:rPr sz="750" b="1" spc="-20" dirty="0">
                          <a:solidFill>
                            <a:srgbClr val="231F20"/>
                          </a:solidFill>
                          <a:latin typeface="Lucida Sans"/>
                          <a:cs typeface="Lucida Sans"/>
                        </a:rPr>
                        <a:t>Mexico</a:t>
                      </a:r>
                      <a:endParaRPr sz="750">
                        <a:latin typeface="Lucida Sans"/>
                        <a:cs typeface="Lucida Sans"/>
                      </a:endParaRPr>
                    </a:p>
                  </a:txBody>
                  <a:tcPr marL="0" marR="0" marT="8890" marB="0">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182245">
                        <a:lnSpc>
                          <a:spcPct val="100000"/>
                        </a:lnSpc>
                        <a:spcBef>
                          <a:spcPts val="70"/>
                        </a:spcBef>
                      </a:pPr>
                      <a:r>
                        <a:rPr sz="750" b="1" spc="5" dirty="0">
                          <a:solidFill>
                            <a:srgbClr val="231F20"/>
                          </a:solidFill>
                          <a:latin typeface="Lucida Sans"/>
                          <a:cs typeface="Lucida Sans"/>
                        </a:rPr>
                        <a:t>UR</a:t>
                      </a:r>
                      <a:r>
                        <a:rPr sz="600" b="1" spc="7"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solidFill>
                      <a:srgbClr val="E5EEF0"/>
                    </a:solidFill>
                  </a:tcPr>
                </a:tc>
                <a:extLst>
                  <a:ext uri="{0D108BD9-81ED-4DB2-BD59-A6C34878D82A}">
                    <a16:rowId xmlns:a16="http://schemas.microsoft.com/office/drawing/2014/main" val="10033"/>
                  </a:ext>
                </a:extLst>
              </a:tr>
              <a:tr h="138074">
                <a:tc>
                  <a:txBody>
                    <a:bodyPr/>
                    <a:lstStyle/>
                    <a:p>
                      <a:pPr marL="57785">
                        <a:lnSpc>
                          <a:spcPct val="100000"/>
                        </a:lnSpc>
                        <a:spcBef>
                          <a:spcPts val="70"/>
                        </a:spcBef>
                      </a:pPr>
                      <a:r>
                        <a:rPr sz="750" b="1" spc="-20" dirty="0">
                          <a:solidFill>
                            <a:srgbClr val="231F20"/>
                          </a:solidFill>
                          <a:latin typeface="Lucida Sans"/>
                          <a:cs typeface="Lucida Sans"/>
                        </a:rPr>
                        <a:t>New</a:t>
                      </a:r>
                      <a:r>
                        <a:rPr sz="750" b="1" spc="-120" dirty="0">
                          <a:solidFill>
                            <a:srgbClr val="231F20"/>
                          </a:solidFill>
                          <a:latin typeface="Lucida Sans"/>
                          <a:cs typeface="Lucida Sans"/>
                        </a:rPr>
                        <a:t> </a:t>
                      </a:r>
                      <a:r>
                        <a:rPr sz="750" b="1" spc="-35" dirty="0">
                          <a:solidFill>
                            <a:srgbClr val="231F20"/>
                          </a:solidFill>
                          <a:latin typeface="Lucida Sans"/>
                          <a:cs typeface="Lucida Sans"/>
                        </a:rPr>
                        <a:t>York</a:t>
                      </a:r>
                      <a:endParaRPr sz="750">
                        <a:latin typeface="Lucida Sans"/>
                        <a:cs typeface="Lucida Sans"/>
                      </a:endParaRPr>
                    </a:p>
                  </a:txBody>
                  <a:tcPr marL="0" marR="0" marT="8890" marB="0">
                    <a:lnR w="19050">
                      <a:solidFill>
                        <a:srgbClr val="005E6D"/>
                      </a:solidFill>
                      <a:prstDash val="solid"/>
                    </a:lnR>
                    <a:solidFill>
                      <a:srgbClr val="FFFFFF"/>
                    </a:solidFill>
                  </a:tcPr>
                </a:tc>
                <a:tc>
                  <a:txBody>
                    <a:bodyPr/>
                    <a:lstStyle/>
                    <a:p>
                      <a:pPr marL="6350" algn="ctr">
                        <a:lnSpc>
                          <a:spcPct val="100000"/>
                        </a:lnSpc>
                        <a:spcBef>
                          <a:spcPts val="70"/>
                        </a:spcBef>
                      </a:pPr>
                      <a:r>
                        <a:rPr sz="750" b="1" spc="-20" dirty="0">
                          <a:solidFill>
                            <a:srgbClr val="231F20"/>
                          </a:solidFill>
                          <a:latin typeface="Lucida Sans"/>
                          <a:cs typeface="Lucida Sans"/>
                        </a:rPr>
                        <a:t>115</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0.50</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184150">
                        <a:lnSpc>
                          <a:spcPct val="100000"/>
                        </a:lnSpc>
                        <a:spcBef>
                          <a:spcPts val="70"/>
                        </a:spcBef>
                      </a:pPr>
                      <a:r>
                        <a:rPr sz="750" b="1" spc="-20" dirty="0">
                          <a:solidFill>
                            <a:srgbClr val="231F20"/>
                          </a:solidFill>
                          <a:latin typeface="Lucida Sans"/>
                          <a:cs typeface="Lucida Sans"/>
                        </a:rPr>
                        <a:t>138</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0.60</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6350" algn="ctr">
                        <a:lnSpc>
                          <a:spcPct val="100000"/>
                        </a:lnSpc>
                        <a:spcBef>
                          <a:spcPts val="70"/>
                        </a:spcBef>
                      </a:pPr>
                      <a:r>
                        <a:rPr sz="750" b="1" spc="-20" dirty="0">
                          <a:solidFill>
                            <a:srgbClr val="231F20"/>
                          </a:solidFill>
                          <a:latin typeface="Lucida Sans"/>
                          <a:cs typeface="Lucida Sans"/>
                        </a:rPr>
                        <a:t>123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0.50</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6350" algn="ctr">
                        <a:lnSpc>
                          <a:spcPct val="100000"/>
                        </a:lnSpc>
                        <a:spcBef>
                          <a:spcPts val="70"/>
                        </a:spcBef>
                      </a:pPr>
                      <a:r>
                        <a:rPr sz="750" b="1" spc="-20" dirty="0">
                          <a:solidFill>
                            <a:srgbClr val="231F20"/>
                          </a:solidFill>
                          <a:latin typeface="Lucida Sans"/>
                          <a:cs typeface="Lucida Sans"/>
                        </a:rPr>
                        <a:t>115</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70"/>
                        </a:spcBef>
                      </a:pPr>
                      <a:r>
                        <a:rPr sz="750" b="1" spc="-20" dirty="0">
                          <a:solidFill>
                            <a:srgbClr val="231F20"/>
                          </a:solidFill>
                          <a:latin typeface="Lucida Sans"/>
                          <a:cs typeface="Lucida Sans"/>
                        </a:rPr>
                        <a:t>0.47</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6350" algn="ctr">
                        <a:lnSpc>
                          <a:spcPct val="100000"/>
                        </a:lnSpc>
                        <a:spcBef>
                          <a:spcPts val="70"/>
                        </a:spcBef>
                      </a:pPr>
                      <a:r>
                        <a:rPr sz="750" b="1" spc="-20" dirty="0">
                          <a:solidFill>
                            <a:srgbClr val="231F20"/>
                          </a:solidFill>
                          <a:latin typeface="Lucida Sans"/>
                          <a:cs typeface="Lucida Sans"/>
                        </a:rPr>
                        <a:t>113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5715" algn="ctr">
                        <a:lnSpc>
                          <a:spcPct val="100000"/>
                        </a:lnSpc>
                        <a:spcBef>
                          <a:spcPts val="70"/>
                        </a:spcBef>
                      </a:pPr>
                      <a:r>
                        <a:rPr sz="750" b="1" spc="-20" dirty="0">
                          <a:solidFill>
                            <a:srgbClr val="231F20"/>
                          </a:solidFill>
                          <a:latin typeface="Lucida Sans"/>
                          <a:cs typeface="Lucida Sans"/>
                        </a:rPr>
                        <a:t>0.48</a:t>
                      </a:r>
                      <a:endParaRPr sz="750">
                        <a:latin typeface="Lucida Sans"/>
                        <a:cs typeface="Lucida Sans"/>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34"/>
                  </a:ext>
                </a:extLst>
              </a:tr>
              <a:tr h="138061">
                <a:tc>
                  <a:txBody>
                    <a:bodyPr/>
                    <a:lstStyle/>
                    <a:p>
                      <a:pPr marL="57785">
                        <a:lnSpc>
                          <a:spcPct val="100000"/>
                        </a:lnSpc>
                        <a:spcBef>
                          <a:spcPts val="70"/>
                        </a:spcBef>
                      </a:pPr>
                      <a:r>
                        <a:rPr sz="750" b="1" spc="-15" dirty="0">
                          <a:solidFill>
                            <a:srgbClr val="231F20"/>
                          </a:solidFill>
                          <a:latin typeface="Lucida Sans"/>
                          <a:cs typeface="Lucida Sans"/>
                        </a:rPr>
                        <a:t>North</a:t>
                      </a:r>
                      <a:r>
                        <a:rPr sz="750" b="1" spc="-95" dirty="0">
                          <a:solidFill>
                            <a:srgbClr val="231F20"/>
                          </a:solidFill>
                          <a:latin typeface="Lucida Sans"/>
                          <a:cs typeface="Lucida Sans"/>
                        </a:rPr>
                        <a:t> </a:t>
                      </a:r>
                      <a:r>
                        <a:rPr sz="750" b="1" spc="-40" dirty="0">
                          <a:solidFill>
                            <a:srgbClr val="231F20"/>
                          </a:solidFill>
                          <a:latin typeface="Lucida Sans"/>
                          <a:cs typeface="Lucida Sans"/>
                        </a:rPr>
                        <a:t>Carolina</a:t>
                      </a:r>
                      <a:endParaRPr sz="750">
                        <a:latin typeface="Lucida Sans"/>
                        <a:cs typeface="Lucida Sans"/>
                      </a:endParaRPr>
                    </a:p>
                  </a:txBody>
                  <a:tcPr marL="0" marR="0" marT="8890" marB="0">
                    <a:lnR w="19050">
                      <a:solidFill>
                        <a:srgbClr val="005E6D"/>
                      </a:solidFill>
                      <a:prstDash val="solid"/>
                    </a:lnR>
                    <a:solidFill>
                      <a:srgbClr val="E5EEF0"/>
                    </a:solidFill>
                  </a:tcPr>
                </a:tc>
                <a:tc>
                  <a:txBody>
                    <a:bodyPr/>
                    <a:lstStyle/>
                    <a:p>
                      <a:pPr marL="6350" algn="ctr">
                        <a:lnSpc>
                          <a:spcPct val="100000"/>
                        </a:lnSpc>
                        <a:spcBef>
                          <a:spcPts val="70"/>
                        </a:spcBef>
                      </a:pPr>
                      <a:r>
                        <a:rPr sz="750" b="1" spc="-15" dirty="0">
                          <a:solidFill>
                            <a:srgbClr val="231F20"/>
                          </a:solidFill>
                          <a:latin typeface="Lucida Sans"/>
                          <a:cs typeface="Lucida Sans"/>
                        </a:rPr>
                        <a:t>40</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0.34</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6350" algn="ctr">
                        <a:lnSpc>
                          <a:spcPct val="100000"/>
                        </a:lnSpc>
                        <a:spcBef>
                          <a:spcPts val="70"/>
                        </a:spcBef>
                      </a:pPr>
                      <a:r>
                        <a:rPr sz="750" b="1" spc="-15" dirty="0">
                          <a:solidFill>
                            <a:srgbClr val="231F20"/>
                          </a:solidFill>
                          <a:latin typeface="Lucida Sans"/>
                          <a:cs typeface="Lucida Sans"/>
                        </a:rPr>
                        <a:t>42</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0.37</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6350" algn="ctr">
                        <a:lnSpc>
                          <a:spcPct val="100000"/>
                        </a:lnSpc>
                        <a:spcBef>
                          <a:spcPts val="70"/>
                        </a:spcBef>
                      </a:pPr>
                      <a:r>
                        <a:rPr sz="750" b="1" spc="-15" dirty="0">
                          <a:solidFill>
                            <a:srgbClr val="231F20"/>
                          </a:solidFill>
                          <a:latin typeface="Lucida Sans"/>
                          <a:cs typeface="Lucida Sans"/>
                        </a:rPr>
                        <a:t>36</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0.29</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35</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70"/>
                        </a:spcBef>
                      </a:pPr>
                      <a:r>
                        <a:rPr sz="750" b="1" spc="-20" dirty="0">
                          <a:solidFill>
                            <a:srgbClr val="231F20"/>
                          </a:solidFill>
                          <a:latin typeface="Lucida Sans"/>
                          <a:cs typeface="Lucida Sans"/>
                        </a:rPr>
                        <a:t>0.27</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39</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5715" algn="ctr">
                        <a:lnSpc>
                          <a:spcPct val="100000"/>
                        </a:lnSpc>
                        <a:spcBef>
                          <a:spcPts val="70"/>
                        </a:spcBef>
                      </a:pPr>
                      <a:r>
                        <a:rPr sz="750" b="1" spc="-20" dirty="0">
                          <a:solidFill>
                            <a:srgbClr val="231F20"/>
                          </a:solidFill>
                          <a:latin typeface="Lucida Sans"/>
                          <a:cs typeface="Lucida Sans"/>
                        </a:rPr>
                        <a:t>0.29</a:t>
                      </a:r>
                      <a:endParaRPr sz="750">
                        <a:latin typeface="Lucida Sans"/>
                        <a:cs typeface="Lucida Sans"/>
                      </a:endParaRPr>
                    </a:p>
                  </a:txBody>
                  <a:tcPr marL="0" marR="0" marT="8890" marB="0">
                    <a:lnL w="9525">
                      <a:solidFill>
                        <a:srgbClr val="005E6D"/>
                      </a:solidFill>
                      <a:prstDash val="solid"/>
                    </a:lnL>
                    <a:solidFill>
                      <a:srgbClr val="E5EEF0"/>
                    </a:solidFill>
                  </a:tcPr>
                </a:tc>
                <a:extLst>
                  <a:ext uri="{0D108BD9-81ED-4DB2-BD59-A6C34878D82A}">
                    <a16:rowId xmlns:a16="http://schemas.microsoft.com/office/drawing/2014/main" val="10035"/>
                  </a:ext>
                </a:extLst>
              </a:tr>
              <a:tr h="138061">
                <a:tc>
                  <a:txBody>
                    <a:bodyPr/>
                    <a:lstStyle/>
                    <a:p>
                      <a:pPr marL="57785">
                        <a:lnSpc>
                          <a:spcPct val="100000"/>
                        </a:lnSpc>
                        <a:spcBef>
                          <a:spcPts val="70"/>
                        </a:spcBef>
                      </a:pPr>
                      <a:r>
                        <a:rPr sz="750" b="1" spc="-15" dirty="0">
                          <a:solidFill>
                            <a:srgbClr val="231F20"/>
                          </a:solidFill>
                          <a:latin typeface="Lucida Sans"/>
                          <a:cs typeface="Lucida Sans"/>
                        </a:rPr>
                        <a:t>North</a:t>
                      </a:r>
                      <a:r>
                        <a:rPr sz="750" b="1" spc="-95" dirty="0">
                          <a:solidFill>
                            <a:srgbClr val="231F20"/>
                          </a:solidFill>
                          <a:latin typeface="Lucida Sans"/>
                          <a:cs typeface="Lucida Sans"/>
                        </a:rPr>
                        <a:t> </a:t>
                      </a:r>
                      <a:r>
                        <a:rPr sz="750" b="1" spc="-30" dirty="0">
                          <a:solidFill>
                            <a:srgbClr val="231F20"/>
                          </a:solidFill>
                          <a:latin typeface="Lucida Sans"/>
                          <a:cs typeface="Lucida Sans"/>
                        </a:rPr>
                        <a:t>Dakota</a:t>
                      </a:r>
                      <a:endParaRPr sz="750">
                        <a:latin typeface="Lucida Sans"/>
                        <a:cs typeface="Lucida Sans"/>
                      </a:endParaRPr>
                    </a:p>
                  </a:txBody>
                  <a:tcPr marL="0" marR="0" marT="8890" marB="0">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180975">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algn="ctr">
                        <a:lnSpc>
                          <a:spcPts val="690"/>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36"/>
                  </a:ext>
                </a:extLst>
              </a:tr>
              <a:tr h="138074">
                <a:tc>
                  <a:txBody>
                    <a:bodyPr/>
                    <a:lstStyle/>
                    <a:p>
                      <a:pPr marL="57785">
                        <a:lnSpc>
                          <a:spcPct val="100000"/>
                        </a:lnSpc>
                        <a:spcBef>
                          <a:spcPts val="70"/>
                        </a:spcBef>
                      </a:pPr>
                      <a:r>
                        <a:rPr sz="750" b="1" spc="-50" dirty="0">
                          <a:solidFill>
                            <a:srgbClr val="231F20"/>
                          </a:solidFill>
                          <a:latin typeface="Lucida Sans"/>
                          <a:cs typeface="Lucida Sans"/>
                        </a:rPr>
                        <a:t>Ohio</a:t>
                      </a:r>
                      <a:endParaRPr sz="750">
                        <a:latin typeface="Lucida Sans"/>
                        <a:cs typeface="Lucida Sans"/>
                      </a:endParaRPr>
                    </a:p>
                  </a:txBody>
                  <a:tcPr marL="0" marR="0" marT="8890" marB="0">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58</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0.44</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44</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0.34</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55</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0.42</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42</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167005">
                        <a:lnSpc>
                          <a:spcPct val="100000"/>
                        </a:lnSpc>
                        <a:spcBef>
                          <a:spcPts val="70"/>
                        </a:spcBef>
                      </a:pPr>
                      <a:r>
                        <a:rPr sz="750" b="1" spc="-20" dirty="0">
                          <a:solidFill>
                            <a:srgbClr val="231F20"/>
                          </a:solidFill>
                          <a:latin typeface="Lucida Sans"/>
                          <a:cs typeface="Lucida Sans"/>
                        </a:rPr>
                        <a:t>0.32</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49</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70"/>
                        </a:spcBef>
                      </a:pPr>
                      <a:r>
                        <a:rPr sz="750" b="1" spc="-20" dirty="0">
                          <a:solidFill>
                            <a:srgbClr val="231F20"/>
                          </a:solidFill>
                          <a:latin typeface="Lucida Sans"/>
                          <a:cs typeface="Lucida Sans"/>
                        </a:rPr>
                        <a:t>0.36</a:t>
                      </a:r>
                      <a:endParaRPr sz="750">
                        <a:latin typeface="Lucida Sans"/>
                        <a:cs typeface="Lucida Sans"/>
                      </a:endParaRPr>
                    </a:p>
                  </a:txBody>
                  <a:tcPr marL="0" marR="0" marT="8890" marB="0">
                    <a:lnL w="9525">
                      <a:solidFill>
                        <a:srgbClr val="005E6D"/>
                      </a:solidFill>
                      <a:prstDash val="solid"/>
                    </a:lnL>
                    <a:solidFill>
                      <a:srgbClr val="E5EEF0"/>
                    </a:solidFill>
                  </a:tcPr>
                </a:tc>
                <a:extLst>
                  <a:ext uri="{0D108BD9-81ED-4DB2-BD59-A6C34878D82A}">
                    <a16:rowId xmlns:a16="http://schemas.microsoft.com/office/drawing/2014/main" val="10037"/>
                  </a:ext>
                </a:extLst>
              </a:tr>
              <a:tr h="138061">
                <a:tc>
                  <a:txBody>
                    <a:bodyPr/>
                    <a:lstStyle/>
                    <a:p>
                      <a:pPr marL="57785">
                        <a:lnSpc>
                          <a:spcPct val="100000"/>
                        </a:lnSpc>
                        <a:spcBef>
                          <a:spcPts val="70"/>
                        </a:spcBef>
                      </a:pPr>
                      <a:r>
                        <a:rPr sz="750" b="1" spc="-35" dirty="0">
                          <a:solidFill>
                            <a:srgbClr val="231F20"/>
                          </a:solidFill>
                          <a:latin typeface="Lucida Sans"/>
                          <a:cs typeface="Lucida Sans"/>
                        </a:rPr>
                        <a:t>Oklahoma</a:t>
                      </a:r>
                      <a:endParaRPr sz="750">
                        <a:latin typeface="Lucida Sans"/>
                        <a:cs typeface="Lucida Sans"/>
                      </a:endParaRPr>
                    </a:p>
                  </a:txBody>
                  <a:tcPr marL="0" marR="0" marT="8890" marB="0">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34</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0.77</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43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0.95</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40</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0.95</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70"/>
                        </a:spcBef>
                      </a:pPr>
                      <a:r>
                        <a:rPr sz="750" b="1" spc="-15" dirty="0">
                          <a:solidFill>
                            <a:srgbClr val="231F20"/>
                          </a:solidFill>
                          <a:latin typeface="Lucida Sans"/>
                          <a:cs typeface="Lucida Sans"/>
                        </a:rPr>
                        <a:t>54</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167005">
                        <a:lnSpc>
                          <a:spcPct val="100000"/>
                        </a:lnSpc>
                        <a:spcBef>
                          <a:spcPts val="70"/>
                        </a:spcBef>
                      </a:pPr>
                      <a:r>
                        <a:rPr sz="750" b="1" spc="-20" dirty="0">
                          <a:solidFill>
                            <a:srgbClr val="231F20"/>
                          </a:solidFill>
                          <a:latin typeface="Lucida Sans"/>
                          <a:cs typeface="Lucida Sans"/>
                        </a:rPr>
                        <a:t>1.16</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45</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70"/>
                        </a:spcBef>
                      </a:pPr>
                      <a:r>
                        <a:rPr sz="750" b="1" spc="-20" dirty="0">
                          <a:solidFill>
                            <a:srgbClr val="231F20"/>
                          </a:solidFill>
                          <a:latin typeface="Lucida Sans"/>
                          <a:cs typeface="Lucida Sans"/>
                        </a:rPr>
                        <a:t>0.98</a:t>
                      </a:r>
                      <a:endParaRPr sz="750">
                        <a:latin typeface="Lucida Sans"/>
                        <a:cs typeface="Lucida Sans"/>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38"/>
                  </a:ext>
                </a:extLst>
              </a:tr>
              <a:tr h="138061">
                <a:tc>
                  <a:txBody>
                    <a:bodyPr/>
                    <a:lstStyle/>
                    <a:p>
                      <a:pPr marL="57150">
                        <a:lnSpc>
                          <a:spcPct val="100000"/>
                        </a:lnSpc>
                        <a:spcBef>
                          <a:spcPts val="70"/>
                        </a:spcBef>
                      </a:pPr>
                      <a:r>
                        <a:rPr sz="750" b="1" spc="-30" dirty="0">
                          <a:solidFill>
                            <a:srgbClr val="231F20"/>
                          </a:solidFill>
                          <a:latin typeface="Lucida Sans"/>
                          <a:cs typeface="Lucida Sans"/>
                        </a:rPr>
                        <a:t>Oregon</a:t>
                      </a:r>
                      <a:endParaRPr sz="750">
                        <a:latin typeface="Lucida Sans"/>
                        <a:cs typeface="Lucida Sans"/>
                      </a:endParaRPr>
                    </a:p>
                  </a:txBody>
                  <a:tcPr marL="0" marR="0" marT="8890" marB="0">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35</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0.67</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27</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0.54</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70"/>
                        </a:spcBef>
                      </a:pPr>
                      <a:r>
                        <a:rPr sz="750" b="1" spc="-15" dirty="0">
                          <a:solidFill>
                            <a:srgbClr val="231F20"/>
                          </a:solidFill>
                          <a:latin typeface="Lucida Sans"/>
                          <a:cs typeface="Lucida Sans"/>
                        </a:rPr>
                        <a:t>29</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0.52</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70"/>
                        </a:spcBef>
                      </a:pPr>
                      <a:r>
                        <a:rPr sz="750" b="1" spc="-15" dirty="0">
                          <a:solidFill>
                            <a:srgbClr val="231F20"/>
                          </a:solidFill>
                          <a:latin typeface="Lucida Sans"/>
                          <a:cs typeface="Lucida Sans"/>
                        </a:rPr>
                        <a:t>23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167005">
                        <a:lnSpc>
                          <a:spcPct val="100000"/>
                        </a:lnSpc>
                        <a:spcBef>
                          <a:spcPts val="70"/>
                        </a:spcBef>
                      </a:pPr>
                      <a:r>
                        <a:rPr sz="750" b="1" spc="-20" dirty="0">
                          <a:solidFill>
                            <a:srgbClr val="231F20"/>
                          </a:solidFill>
                          <a:latin typeface="Lucida Sans"/>
                          <a:cs typeface="Lucida Sans"/>
                        </a:rPr>
                        <a:t>0.45</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70"/>
                        </a:spcBef>
                      </a:pPr>
                      <a:r>
                        <a:rPr sz="750" b="1" spc="-15" dirty="0">
                          <a:solidFill>
                            <a:srgbClr val="231F20"/>
                          </a:solidFill>
                          <a:latin typeface="Lucida Sans"/>
                          <a:cs typeface="Lucida Sans"/>
                        </a:rPr>
                        <a:t>42</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70"/>
                        </a:spcBef>
                      </a:pPr>
                      <a:r>
                        <a:rPr sz="750" b="1" spc="-20" dirty="0">
                          <a:solidFill>
                            <a:srgbClr val="231F20"/>
                          </a:solidFill>
                          <a:latin typeface="Lucida Sans"/>
                          <a:cs typeface="Lucida Sans"/>
                        </a:rPr>
                        <a:t>0.78</a:t>
                      </a:r>
                      <a:endParaRPr sz="750">
                        <a:latin typeface="Lucida Sans"/>
                        <a:cs typeface="Lucida Sans"/>
                      </a:endParaRPr>
                    </a:p>
                  </a:txBody>
                  <a:tcPr marL="0" marR="0" marT="8890" marB="0">
                    <a:lnL w="9525">
                      <a:solidFill>
                        <a:srgbClr val="005E6D"/>
                      </a:solidFill>
                      <a:prstDash val="solid"/>
                    </a:lnL>
                    <a:solidFill>
                      <a:srgbClr val="E5EEF0"/>
                    </a:solidFill>
                  </a:tcPr>
                </a:tc>
                <a:extLst>
                  <a:ext uri="{0D108BD9-81ED-4DB2-BD59-A6C34878D82A}">
                    <a16:rowId xmlns:a16="http://schemas.microsoft.com/office/drawing/2014/main" val="10039"/>
                  </a:ext>
                </a:extLst>
              </a:tr>
              <a:tr h="138074">
                <a:tc>
                  <a:txBody>
                    <a:bodyPr/>
                    <a:lstStyle/>
                    <a:p>
                      <a:pPr marL="57150">
                        <a:lnSpc>
                          <a:spcPct val="100000"/>
                        </a:lnSpc>
                        <a:spcBef>
                          <a:spcPts val="70"/>
                        </a:spcBef>
                      </a:pPr>
                      <a:r>
                        <a:rPr sz="750" b="1" spc="-35" dirty="0">
                          <a:solidFill>
                            <a:srgbClr val="231F20"/>
                          </a:solidFill>
                          <a:latin typeface="Lucida Sans"/>
                          <a:cs typeface="Lucida Sans"/>
                        </a:rPr>
                        <a:t>Pennsylvania</a:t>
                      </a:r>
                      <a:endParaRPr sz="750">
                        <a:latin typeface="Lucida Sans"/>
                        <a:cs typeface="Lucida Sans"/>
                      </a:endParaRPr>
                    </a:p>
                  </a:txBody>
                  <a:tcPr marL="0" marR="0" marT="8890" marB="0">
                    <a:lnR w="19050">
                      <a:solidFill>
                        <a:srgbClr val="005E6D"/>
                      </a:solidFill>
                      <a:prstDash val="solid"/>
                    </a:lnR>
                    <a:solidFill>
                      <a:srgbClr val="FFFFFF"/>
                    </a:solidFill>
                  </a:tcPr>
                </a:tc>
                <a:tc>
                  <a:txBody>
                    <a:bodyPr/>
                    <a:lstStyle/>
                    <a:p>
                      <a:pPr marL="5080" algn="ctr">
                        <a:lnSpc>
                          <a:spcPct val="100000"/>
                        </a:lnSpc>
                        <a:spcBef>
                          <a:spcPts val="70"/>
                        </a:spcBef>
                      </a:pPr>
                      <a:r>
                        <a:rPr sz="750" b="1" spc="-15" dirty="0">
                          <a:solidFill>
                            <a:srgbClr val="231F20"/>
                          </a:solidFill>
                          <a:latin typeface="Lucida Sans"/>
                          <a:cs typeface="Lucida Sans"/>
                        </a:rPr>
                        <a:t>44</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0.27</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70"/>
                        </a:spcBef>
                      </a:pPr>
                      <a:r>
                        <a:rPr sz="750" b="1" spc="-15" dirty="0">
                          <a:solidFill>
                            <a:srgbClr val="231F20"/>
                          </a:solidFill>
                          <a:latin typeface="Lucida Sans"/>
                          <a:cs typeface="Lucida Sans"/>
                        </a:rPr>
                        <a:t>41</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0.25</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70"/>
                        </a:spcBef>
                      </a:pPr>
                      <a:r>
                        <a:rPr sz="750" b="1" spc="-15" dirty="0">
                          <a:solidFill>
                            <a:srgbClr val="231F20"/>
                          </a:solidFill>
                          <a:latin typeface="Lucida Sans"/>
                          <a:cs typeface="Lucida Sans"/>
                        </a:rPr>
                        <a:t>35</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0.20</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70"/>
                        </a:spcBef>
                      </a:pPr>
                      <a:r>
                        <a:rPr sz="750" b="1" spc="-15" dirty="0">
                          <a:solidFill>
                            <a:srgbClr val="231F20"/>
                          </a:solidFill>
                          <a:latin typeface="Lucida Sans"/>
                          <a:cs typeface="Lucida Sans"/>
                        </a:rPr>
                        <a:t>34</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167005">
                        <a:lnSpc>
                          <a:spcPct val="100000"/>
                        </a:lnSpc>
                        <a:spcBef>
                          <a:spcPts val="70"/>
                        </a:spcBef>
                      </a:pPr>
                      <a:r>
                        <a:rPr sz="750" b="1" spc="-20" dirty="0">
                          <a:solidFill>
                            <a:srgbClr val="231F20"/>
                          </a:solidFill>
                          <a:latin typeface="Lucida Sans"/>
                          <a:cs typeface="Lucida Sans"/>
                        </a:rPr>
                        <a:t>0.22</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70"/>
                        </a:spcBef>
                      </a:pPr>
                      <a:r>
                        <a:rPr sz="750" b="1" spc="-15" dirty="0">
                          <a:solidFill>
                            <a:srgbClr val="231F20"/>
                          </a:solidFill>
                          <a:latin typeface="Lucida Sans"/>
                          <a:cs typeface="Lucida Sans"/>
                        </a:rPr>
                        <a:t>37</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70"/>
                        </a:spcBef>
                      </a:pPr>
                      <a:r>
                        <a:rPr sz="750" b="1" spc="-20" dirty="0">
                          <a:solidFill>
                            <a:srgbClr val="231F20"/>
                          </a:solidFill>
                          <a:latin typeface="Lucida Sans"/>
                          <a:cs typeface="Lucida Sans"/>
                        </a:rPr>
                        <a:t>0.25</a:t>
                      </a:r>
                      <a:endParaRPr sz="750">
                        <a:latin typeface="Lucida Sans"/>
                        <a:cs typeface="Lucida Sans"/>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40"/>
                  </a:ext>
                </a:extLst>
              </a:tr>
              <a:tr h="138061">
                <a:tc>
                  <a:txBody>
                    <a:bodyPr/>
                    <a:lstStyle/>
                    <a:p>
                      <a:pPr marL="57150">
                        <a:lnSpc>
                          <a:spcPct val="100000"/>
                        </a:lnSpc>
                        <a:spcBef>
                          <a:spcPts val="70"/>
                        </a:spcBef>
                      </a:pPr>
                      <a:r>
                        <a:rPr sz="750" b="1" spc="-20" dirty="0">
                          <a:solidFill>
                            <a:srgbClr val="231F20"/>
                          </a:solidFill>
                          <a:latin typeface="Lucida Sans"/>
                          <a:cs typeface="Lucida Sans"/>
                        </a:rPr>
                        <a:t>Rhode</a:t>
                      </a:r>
                      <a:r>
                        <a:rPr sz="750" b="1" spc="-65" dirty="0">
                          <a:solidFill>
                            <a:srgbClr val="231F20"/>
                          </a:solidFill>
                          <a:latin typeface="Lucida Sans"/>
                          <a:cs typeface="Lucida Sans"/>
                        </a:rPr>
                        <a:t> </a:t>
                      </a:r>
                      <a:r>
                        <a:rPr sz="750" b="1" spc="-35" dirty="0">
                          <a:solidFill>
                            <a:srgbClr val="231F20"/>
                          </a:solidFill>
                          <a:latin typeface="Lucida Sans"/>
                          <a:cs typeface="Lucida Sans"/>
                        </a:rPr>
                        <a:t>Island</a:t>
                      </a:r>
                      <a:endParaRPr sz="750">
                        <a:latin typeface="Lucida Sans"/>
                        <a:cs typeface="Lucida Sans"/>
                      </a:endParaRPr>
                    </a:p>
                  </a:txBody>
                  <a:tcPr marL="0" marR="0" marT="8890" marB="0">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11</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solidFill>
                      <a:srgbClr val="E5EEF0"/>
                    </a:solidFill>
                  </a:tcPr>
                </a:tc>
                <a:extLst>
                  <a:ext uri="{0D108BD9-81ED-4DB2-BD59-A6C34878D82A}">
                    <a16:rowId xmlns:a16="http://schemas.microsoft.com/office/drawing/2014/main" val="10041"/>
                  </a:ext>
                </a:extLst>
              </a:tr>
              <a:tr h="138061">
                <a:tc>
                  <a:txBody>
                    <a:bodyPr/>
                    <a:lstStyle/>
                    <a:p>
                      <a:pPr marL="57785">
                        <a:lnSpc>
                          <a:spcPct val="100000"/>
                        </a:lnSpc>
                        <a:spcBef>
                          <a:spcPts val="70"/>
                        </a:spcBef>
                      </a:pPr>
                      <a:r>
                        <a:rPr sz="750" b="1" spc="-10" dirty="0">
                          <a:solidFill>
                            <a:srgbClr val="231F20"/>
                          </a:solidFill>
                          <a:latin typeface="Lucida Sans"/>
                          <a:cs typeface="Lucida Sans"/>
                        </a:rPr>
                        <a:t>South</a:t>
                      </a:r>
                      <a:r>
                        <a:rPr sz="750" b="1" spc="-110" dirty="0">
                          <a:solidFill>
                            <a:srgbClr val="231F20"/>
                          </a:solidFill>
                          <a:latin typeface="Lucida Sans"/>
                          <a:cs typeface="Lucida Sans"/>
                        </a:rPr>
                        <a:t> </a:t>
                      </a:r>
                      <a:r>
                        <a:rPr sz="750" b="1" spc="-40" dirty="0">
                          <a:solidFill>
                            <a:srgbClr val="231F20"/>
                          </a:solidFill>
                          <a:latin typeface="Lucida Sans"/>
                          <a:cs typeface="Lucida Sans"/>
                        </a:rPr>
                        <a:t>Carolina</a:t>
                      </a:r>
                      <a:endParaRPr sz="750">
                        <a:latin typeface="Lucida Sans"/>
                        <a:cs typeface="Lucida Sans"/>
                      </a:endParaRPr>
                    </a:p>
                  </a:txBody>
                  <a:tcPr marL="0" marR="0" marT="8890" marB="0">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22</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0.35</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38</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0.60</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26</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0.39</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26</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167005">
                        <a:lnSpc>
                          <a:spcPct val="100000"/>
                        </a:lnSpc>
                        <a:spcBef>
                          <a:spcPts val="70"/>
                        </a:spcBef>
                      </a:pPr>
                      <a:r>
                        <a:rPr sz="750" b="1" spc="-20" dirty="0">
                          <a:solidFill>
                            <a:srgbClr val="231F20"/>
                          </a:solidFill>
                          <a:latin typeface="Lucida Sans"/>
                          <a:cs typeface="Lucida Sans"/>
                        </a:rPr>
                        <a:t>0.42</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17</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42"/>
                  </a:ext>
                </a:extLst>
              </a:tr>
              <a:tr h="138061">
                <a:tc>
                  <a:txBody>
                    <a:bodyPr/>
                    <a:lstStyle/>
                    <a:p>
                      <a:pPr marL="57785">
                        <a:lnSpc>
                          <a:spcPct val="100000"/>
                        </a:lnSpc>
                        <a:spcBef>
                          <a:spcPts val="70"/>
                        </a:spcBef>
                      </a:pPr>
                      <a:r>
                        <a:rPr sz="750" b="1" spc="-10" dirty="0">
                          <a:solidFill>
                            <a:srgbClr val="231F20"/>
                          </a:solidFill>
                          <a:latin typeface="Lucida Sans"/>
                          <a:cs typeface="Lucida Sans"/>
                        </a:rPr>
                        <a:t>South</a:t>
                      </a:r>
                      <a:r>
                        <a:rPr sz="750" b="1" spc="-110" dirty="0">
                          <a:solidFill>
                            <a:srgbClr val="231F20"/>
                          </a:solidFill>
                          <a:latin typeface="Lucida Sans"/>
                          <a:cs typeface="Lucida Sans"/>
                        </a:rPr>
                        <a:t> </a:t>
                      </a:r>
                      <a:r>
                        <a:rPr sz="750" b="1" spc="-30" dirty="0">
                          <a:solidFill>
                            <a:srgbClr val="231F20"/>
                          </a:solidFill>
                          <a:latin typeface="Lucida Sans"/>
                          <a:cs typeface="Lucida Sans"/>
                        </a:rPr>
                        <a:t>Dakota</a:t>
                      </a:r>
                      <a:endParaRPr sz="750">
                        <a:latin typeface="Lucida Sans"/>
                        <a:cs typeface="Lucida Sans"/>
                      </a:endParaRPr>
                    </a:p>
                  </a:txBody>
                  <a:tcPr marL="0" marR="0" marT="8890" marB="0">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solidFill>
                      <a:srgbClr val="E5EEF0"/>
                    </a:solidFill>
                  </a:tcPr>
                </a:tc>
                <a:extLst>
                  <a:ext uri="{0D108BD9-81ED-4DB2-BD59-A6C34878D82A}">
                    <a16:rowId xmlns:a16="http://schemas.microsoft.com/office/drawing/2014/main" val="10043"/>
                  </a:ext>
                </a:extLst>
              </a:tr>
              <a:tr h="138074">
                <a:tc>
                  <a:txBody>
                    <a:bodyPr/>
                    <a:lstStyle/>
                    <a:p>
                      <a:pPr marL="57785">
                        <a:lnSpc>
                          <a:spcPct val="100000"/>
                        </a:lnSpc>
                        <a:spcBef>
                          <a:spcPts val="70"/>
                        </a:spcBef>
                      </a:pPr>
                      <a:r>
                        <a:rPr sz="750" b="1" spc="-40" dirty="0">
                          <a:solidFill>
                            <a:srgbClr val="231F20"/>
                          </a:solidFill>
                          <a:latin typeface="Lucida Sans"/>
                          <a:cs typeface="Lucida Sans"/>
                        </a:rPr>
                        <a:t>Tennessee</a:t>
                      </a:r>
                      <a:endParaRPr sz="750">
                        <a:latin typeface="Lucida Sans"/>
                        <a:cs typeface="Lucida Sans"/>
                      </a:endParaRPr>
                    </a:p>
                  </a:txBody>
                  <a:tcPr marL="0" marR="0" marT="8890" marB="0">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54</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0.70</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55</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0.71</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63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0.83</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50</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167005">
                        <a:lnSpc>
                          <a:spcPct val="100000"/>
                        </a:lnSpc>
                        <a:spcBef>
                          <a:spcPts val="70"/>
                        </a:spcBef>
                      </a:pPr>
                      <a:r>
                        <a:rPr sz="750" b="1" spc="-20" dirty="0">
                          <a:solidFill>
                            <a:srgbClr val="231F20"/>
                          </a:solidFill>
                          <a:latin typeface="Lucida Sans"/>
                          <a:cs typeface="Lucida Sans"/>
                        </a:rPr>
                        <a:t>0.61</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63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70"/>
                        </a:spcBef>
                      </a:pPr>
                      <a:r>
                        <a:rPr sz="750" b="1" spc="-20" dirty="0">
                          <a:solidFill>
                            <a:srgbClr val="231F20"/>
                          </a:solidFill>
                          <a:latin typeface="Lucida Sans"/>
                          <a:cs typeface="Lucida Sans"/>
                        </a:rPr>
                        <a:t>0.87</a:t>
                      </a:r>
                      <a:endParaRPr sz="750">
                        <a:latin typeface="Lucida Sans"/>
                        <a:cs typeface="Lucida Sans"/>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44"/>
                  </a:ext>
                </a:extLst>
              </a:tr>
              <a:tr h="138061">
                <a:tc>
                  <a:txBody>
                    <a:bodyPr/>
                    <a:lstStyle/>
                    <a:p>
                      <a:pPr marL="57785">
                        <a:lnSpc>
                          <a:spcPct val="100000"/>
                        </a:lnSpc>
                        <a:spcBef>
                          <a:spcPts val="70"/>
                        </a:spcBef>
                      </a:pPr>
                      <a:r>
                        <a:rPr sz="750" b="1" spc="-50" dirty="0">
                          <a:solidFill>
                            <a:srgbClr val="231F20"/>
                          </a:solidFill>
                          <a:latin typeface="Lucida Sans"/>
                          <a:cs typeface="Lucida Sans"/>
                        </a:rPr>
                        <a:t>Texas</a:t>
                      </a:r>
                      <a:endParaRPr sz="750">
                        <a:latin typeface="Lucida Sans"/>
                        <a:cs typeface="Lucida Sans"/>
                      </a:endParaRPr>
                    </a:p>
                  </a:txBody>
                  <a:tcPr marL="0" marR="0" marT="8890" marB="0">
                    <a:lnR w="19050">
                      <a:solidFill>
                        <a:srgbClr val="005E6D"/>
                      </a:solidFill>
                      <a:prstDash val="solid"/>
                    </a:lnR>
                    <a:solidFill>
                      <a:srgbClr val="E5EEF0"/>
                    </a:solidFill>
                  </a:tcPr>
                </a:tc>
                <a:tc>
                  <a:txBody>
                    <a:bodyPr/>
                    <a:lstStyle/>
                    <a:p>
                      <a:pPr marL="5715" algn="ctr">
                        <a:lnSpc>
                          <a:spcPct val="100000"/>
                        </a:lnSpc>
                        <a:spcBef>
                          <a:spcPts val="70"/>
                        </a:spcBef>
                      </a:pPr>
                      <a:r>
                        <a:rPr sz="750" b="1" spc="-20" dirty="0">
                          <a:solidFill>
                            <a:srgbClr val="231F20"/>
                          </a:solidFill>
                          <a:latin typeface="Lucida Sans"/>
                          <a:cs typeface="Lucida Sans"/>
                        </a:rPr>
                        <a:t>130</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0.43</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184150">
                        <a:lnSpc>
                          <a:spcPct val="100000"/>
                        </a:lnSpc>
                        <a:spcBef>
                          <a:spcPts val="70"/>
                        </a:spcBef>
                      </a:pPr>
                      <a:r>
                        <a:rPr sz="750" b="1" spc="-20" dirty="0">
                          <a:solidFill>
                            <a:srgbClr val="231F20"/>
                          </a:solidFill>
                          <a:latin typeface="Lucida Sans"/>
                          <a:cs typeface="Lucida Sans"/>
                        </a:rPr>
                        <a:t>149</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0.51</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20" dirty="0">
                          <a:solidFill>
                            <a:srgbClr val="231F20"/>
                          </a:solidFill>
                          <a:latin typeface="Lucida Sans"/>
                          <a:cs typeface="Lucida Sans"/>
                        </a:rPr>
                        <a:t>150</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0.51</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20" dirty="0">
                          <a:solidFill>
                            <a:srgbClr val="231F20"/>
                          </a:solidFill>
                          <a:latin typeface="Lucida Sans"/>
                          <a:cs typeface="Lucida Sans"/>
                        </a:rPr>
                        <a:t>119</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167005">
                        <a:lnSpc>
                          <a:spcPct val="100000"/>
                        </a:lnSpc>
                        <a:spcBef>
                          <a:spcPts val="70"/>
                        </a:spcBef>
                      </a:pPr>
                      <a:r>
                        <a:rPr sz="750" b="1" spc="-20" dirty="0">
                          <a:solidFill>
                            <a:srgbClr val="231F20"/>
                          </a:solidFill>
                          <a:latin typeface="Lucida Sans"/>
                          <a:cs typeface="Lucida Sans"/>
                        </a:rPr>
                        <a:t>0.40</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20" dirty="0">
                          <a:solidFill>
                            <a:srgbClr val="231F20"/>
                          </a:solidFill>
                          <a:latin typeface="Lucida Sans"/>
                          <a:cs typeface="Lucida Sans"/>
                        </a:rPr>
                        <a:t>135</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5715" algn="ctr">
                        <a:lnSpc>
                          <a:spcPct val="100000"/>
                        </a:lnSpc>
                        <a:spcBef>
                          <a:spcPts val="70"/>
                        </a:spcBef>
                      </a:pPr>
                      <a:r>
                        <a:rPr sz="750" b="1" spc="-20" dirty="0">
                          <a:solidFill>
                            <a:srgbClr val="231F20"/>
                          </a:solidFill>
                          <a:latin typeface="Lucida Sans"/>
                          <a:cs typeface="Lucida Sans"/>
                        </a:rPr>
                        <a:t>0.43</a:t>
                      </a:r>
                      <a:endParaRPr sz="750">
                        <a:latin typeface="Lucida Sans"/>
                        <a:cs typeface="Lucida Sans"/>
                      </a:endParaRPr>
                    </a:p>
                  </a:txBody>
                  <a:tcPr marL="0" marR="0" marT="8890" marB="0">
                    <a:lnL w="9525">
                      <a:solidFill>
                        <a:srgbClr val="005E6D"/>
                      </a:solidFill>
                      <a:prstDash val="solid"/>
                    </a:lnL>
                    <a:solidFill>
                      <a:srgbClr val="E5EEF0"/>
                    </a:solidFill>
                  </a:tcPr>
                </a:tc>
                <a:extLst>
                  <a:ext uri="{0D108BD9-81ED-4DB2-BD59-A6C34878D82A}">
                    <a16:rowId xmlns:a16="http://schemas.microsoft.com/office/drawing/2014/main" val="10045"/>
                  </a:ext>
                </a:extLst>
              </a:tr>
              <a:tr h="138061">
                <a:tc>
                  <a:txBody>
                    <a:bodyPr/>
                    <a:lstStyle/>
                    <a:p>
                      <a:pPr marL="57785">
                        <a:lnSpc>
                          <a:spcPct val="100000"/>
                        </a:lnSpc>
                        <a:spcBef>
                          <a:spcPts val="70"/>
                        </a:spcBef>
                      </a:pPr>
                      <a:r>
                        <a:rPr sz="750" b="1" spc="-5" dirty="0">
                          <a:solidFill>
                            <a:srgbClr val="231F20"/>
                          </a:solidFill>
                          <a:latin typeface="Lucida Sans"/>
                          <a:cs typeface="Lucida Sans"/>
                        </a:rPr>
                        <a:t>Utah</a:t>
                      </a:r>
                      <a:endParaRPr sz="750">
                        <a:latin typeface="Lucida Sans"/>
                        <a:cs typeface="Lucida Sans"/>
                      </a:endParaRPr>
                    </a:p>
                  </a:txBody>
                  <a:tcPr marL="0" marR="0" marT="8890" marB="0">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10</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11</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180975">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46"/>
                  </a:ext>
                </a:extLst>
              </a:tr>
              <a:tr h="138074">
                <a:tc>
                  <a:txBody>
                    <a:bodyPr/>
                    <a:lstStyle/>
                    <a:p>
                      <a:pPr marL="57785">
                        <a:lnSpc>
                          <a:spcPct val="100000"/>
                        </a:lnSpc>
                        <a:spcBef>
                          <a:spcPts val="70"/>
                        </a:spcBef>
                      </a:pPr>
                      <a:r>
                        <a:rPr sz="750" b="1" spc="-35" dirty="0">
                          <a:solidFill>
                            <a:srgbClr val="231F20"/>
                          </a:solidFill>
                          <a:latin typeface="Lucida Sans"/>
                          <a:cs typeface="Lucida Sans"/>
                        </a:rPr>
                        <a:t>Vermont</a:t>
                      </a:r>
                      <a:endParaRPr sz="750">
                        <a:latin typeface="Lucida Sans"/>
                        <a:cs typeface="Lucida Sans"/>
                      </a:endParaRPr>
                    </a:p>
                  </a:txBody>
                  <a:tcPr marL="0" marR="0" marT="8890" marB="0">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solidFill>
                      <a:srgbClr val="E5EEF0"/>
                    </a:solidFill>
                  </a:tcPr>
                </a:tc>
                <a:extLst>
                  <a:ext uri="{0D108BD9-81ED-4DB2-BD59-A6C34878D82A}">
                    <a16:rowId xmlns:a16="http://schemas.microsoft.com/office/drawing/2014/main" val="10047"/>
                  </a:ext>
                </a:extLst>
              </a:tr>
              <a:tr h="138061">
                <a:tc>
                  <a:txBody>
                    <a:bodyPr/>
                    <a:lstStyle/>
                    <a:p>
                      <a:pPr marL="57785">
                        <a:lnSpc>
                          <a:spcPct val="100000"/>
                        </a:lnSpc>
                        <a:spcBef>
                          <a:spcPts val="70"/>
                        </a:spcBef>
                      </a:pPr>
                      <a:r>
                        <a:rPr sz="750" b="1" spc="-50" dirty="0">
                          <a:solidFill>
                            <a:srgbClr val="231F20"/>
                          </a:solidFill>
                          <a:latin typeface="Lucida Sans"/>
                          <a:cs typeface="Lucida Sans"/>
                        </a:rPr>
                        <a:t>Virginia</a:t>
                      </a:r>
                      <a:endParaRPr sz="750">
                        <a:latin typeface="Lucida Sans"/>
                        <a:cs typeface="Lucida Sans"/>
                      </a:endParaRPr>
                    </a:p>
                  </a:txBody>
                  <a:tcPr marL="0" marR="0" marT="8890" marB="0">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25</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0.26</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0.24</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29</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0.30</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28</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167005">
                        <a:lnSpc>
                          <a:spcPct val="100000"/>
                        </a:lnSpc>
                        <a:spcBef>
                          <a:spcPts val="70"/>
                        </a:spcBef>
                      </a:pPr>
                      <a:r>
                        <a:rPr sz="750" b="1" spc="-20" dirty="0">
                          <a:solidFill>
                            <a:srgbClr val="231F20"/>
                          </a:solidFill>
                          <a:latin typeface="Lucida Sans"/>
                          <a:cs typeface="Lucida Sans"/>
                        </a:rPr>
                        <a:t>0.28</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20</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70"/>
                        </a:spcBef>
                      </a:pPr>
                      <a:r>
                        <a:rPr sz="750" b="1" spc="-20" dirty="0">
                          <a:solidFill>
                            <a:srgbClr val="231F20"/>
                          </a:solidFill>
                          <a:latin typeface="Lucida Sans"/>
                          <a:cs typeface="Lucida Sans"/>
                        </a:rPr>
                        <a:t>0.18</a:t>
                      </a:r>
                      <a:endParaRPr sz="750">
                        <a:latin typeface="Lucida Sans"/>
                        <a:cs typeface="Lucida Sans"/>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48"/>
                  </a:ext>
                </a:extLst>
              </a:tr>
              <a:tr h="138061">
                <a:tc>
                  <a:txBody>
                    <a:bodyPr/>
                    <a:lstStyle/>
                    <a:p>
                      <a:pPr marL="57785">
                        <a:lnSpc>
                          <a:spcPct val="100000"/>
                        </a:lnSpc>
                        <a:spcBef>
                          <a:spcPts val="70"/>
                        </a:spcBef>
                      </a:pPr>
                      <a:r>
                        <a:rPr sz="750" b="1" spc="-25" dirty="0">
                          <a:solidFill>
                            <a:srgbClr val="231F20"/>
                          </a:solidFill>
                          <a:latin typeface="Lucida Sans"/>
                          <a:cs typeface="Lucida Sans"/>
                        </a:rPr>
                        <a:t>Washington</a:t>
                      </a:r>
                      <a:endParaRPr sz="750">
                        <a:latin typeface="Lucida Sans"/>
                        <a:cs typeface="Lucida Sans"/>
                      </a:endParaRPr>
                    </a:p>
                  </a:txBody>
                  <a:tcPr marL="0" marR="0" marT="8890" marB="0">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48</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0.53</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47</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0.55</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47</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0.56</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70"/>
                        </a:spcBef>
                      </a:pPr>
                      <a:r>
                        <a:rPr sz="750" b="1" spc="-15" dirty="0">
                          <a:solidFill>
                            <a:srgbClr val="231F20"/>
                          </a:solidFill>
                          <a:latin typeface="Lucida Sans"/>
                          <a:cs typeface="Lucida Sans"/>
                        </a:rPr>
                        <a:t>53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167005">
                        <a:lnSpc>
                          <a:spcPct val="100000"/>
                        </a:lnSpc>
                        <a:spcBef>
                          <a:spcPts val="70"/>
                        </a:spcBef>
                      </a:pPr>
                      <a:r>
                        <a:rPr sz="750" b="1" spc="-20" dirty="0">
                          <a:solidFill>
                            <a:srgbClr val="231F20"/>
                          </a:solidFill>
                          <a:latin typeface="Lucida Sans"/>
                          <a:cs typeface="Lucida Sans"/>
                        </a:rPr>
                        <a:t>0.57</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50</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70"/>
                        </a:spcBef>
                      </a:pPr>
                      <a:r>
                        <a:rPr sz="750" b="1" spc="-20" dirty="0">
                          <a:solidFill>
                            <a:srgbClr val="231F20"/>
                          </a:solidFill>
                          <a:latin typeface="Lucida Sans"/>
                          <a:cs typeface="Lucida Sans"/>
                        </a:rPr>
                        <a:t>0.54</a:t>
                      </a:r>
                      <a:endParaRPr sz="750">
                        <a:latin typeface="Lucida Sans"/>
                        <a:cs typeface="Lucida Sans"/>
                      </a:endParaRPr>
                    </a:p>
                  </a:txBody>
                  <a:tcPr marL="0" marR="0" marT="8890" marB="0">
                    <a:lnL w="9525">
                      <a:solidFill>
                        <a:srgbClr val="005E6D"/>
                      </a:solidFill>
                      <a:prstDash val="solid"/>
                    </a:lnL>
                    <a:solidFill>
                      <a:srgbClr val="E5EEF0"/>
                    </a:solidFill>
                  </a:tcPr>
                </a:tc>
                <a:extLst>
                  <a:ext uri="{0D108BD9-81ED-4DB2-BD59-A6C34878D82A}">
                    <a16:rowId xmlns:a16="http://schemas.microsoft.com/office/drawing/2014/main" val="10049"/>
                  </a:ext>
                </a:extLst>
              </a:tr>
              <a:tr h="138074">
                <a:tc>
                  <a:txBody>
                    <a:bodyPr/>
                    <a:lstStyle/>
                    <a:p>
                      <a:pPr marL="57150">
                        <a:lnSpc>
                          <a:spcPct val="100000"/>
                        </a:lnSpc>
                        <a:spcBef>
                          <a:spcPts val="70"/>
                        </a:spcBef>
                      </a:pPr>
                      <a:r>
                        <a:rPr sz="750" b="1" spc="-5" dirty="0">
                          <a:solidFill>
                            <a:srgbClr val="231F20"/>
                          </a:solidFill>
                          <a:latin typeface="Lucida Sans"/>
                          <a:cs typeface="Lucida Sans"/>
                        </a:rPr>
                        <a:t>West</a:t>
                      </a:r>
                      <a:r>
                        <a:rPr sz="750" b="1" spc="-85" dirty="0">
                          <a:solidFill>
                            <a:srgbClr val="231F20"/>
                          </a:solidFill>
                          <a:latin typeface="Lucida Sans"/>
                          <a:cs typeface="Lucida Sans"/>
                        </a:rPr>
                        <a:t> </a:t>
                      </a:r>
                      <a:r>
                        <a:rPr sz="750" b="1" spc="-50" dirty="0">
                          <a:solidFill>
                            <a:srgbClr val="231F20"/>
                          </a:solidFill>
                          <a:latin typeface="Lucida Sans"/>
                          <a:cs typeface="Lucida Sans"/>
                        </a:rPr>
                        <a:t>Virginia</a:t>
                      </a:r>
                      <a:endParaRPr sz="750">
                        <a:latin typeface="Lucida Sans"/>
                        <a:cs typeface="Lucida Sans"/>
                      </a:endParaRPr>
                    </a:p>
                  </a:txBody>
                  <a:tcPr marL="0" marR="0" marT="8890" marB="0">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21</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20" dirty="0">
                          <a:solidFill>
                            <a:srgbClr val="231F20"/>
                          </a:solidFill>
                          <a:latin typeface="Lucida Sans"/>
                          <a:cs typeface="Lucida Sans"/>
                        </a:rPr>
                        <a:t>0.89</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11</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14</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23</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70"/>
                        </a:spcBef>
                      </a:pPr>
                      <a:r>
                        <a:rPr sz="750" b="1" spc="-20" dirty="0">
                          <a:solidFill>
                            <a:srgbClr val="231F20"/>
                          </a:solidFill>
                          <a:latin typeface="Lucida Sans"/>
                          <a:cs typeface="Lucida Sans"/>
                        </a:rPr>
                        <a:t>1.26</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70"/>
                        </a:spcBef>
                      </a:pPr>
                      <a:r>
                        <a:rPr sz="750" b="1" spc="-15" dirty="0">
                          <a:solidFill>
                            <a:srgbClr val="231F20"/>
                          </a:solidFill>
                          <a:latin typeface="Lucida Sans"/>
                          <a:cs typeface="Lucida Sans"/>
                        </a:rPr>
                        <a:t>18</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50"/>
                  </a:ext>
                </a:extLst>
              </a:tr>
              <a:tr h="138061">
                <a:tc>
                  <a:txBody>
                    <a:bodyPr/>
                    <a:lstStyle/>
                    <a:p>
                      <a:pPr marL="57785">
                        <a:lnSpc>
                          <a:spcPct val="100000"/>
                        </a:lnSpc>
                        <a:spcBef>
                          <a:spcPts val="70"/>
                        </a:spcBef>
                      </a:pPr>
                      <a:r>
                        <a:rPr sz="750" b="1" spc="-35" dirty="0">
                          <a:solidFill>
                            <a:srgbClr val="231F20"/>
                          </a:solidFill>
                          <a:latin typeface="Lucida Sans"/>
                          <a:cs typeface="Lucida Sans"/>
                        </a:rPr>
                        <a:t>Wisconsin</a:t>
                      </a:r>
                      <a:endParaRPr sz="750">
                        <a:latin typeface="Lucida Sans"/>
                        <a:cs typeface="Lucida Sans"/>
                      </a:endParaRPr>
                    </a:p>
                  </a:txBody>
                  <a:tcPr marL="0" marR="0" marT="8890" marB="0">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18</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19</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21</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70"/>
                        </a:spcBef>
                      </a:pPr>
                      <a:r>
                        <a:rPr sz="750" b="1" spc="-20" dirty="0">
                          <a:solidFill>
                            <a:srgbClr val="231F20"/>
                          </a:solidFill>
                          <a:latin typeface="Lucida Sans"/>
                          <a:cs typeface="Lucida Sans"/>
                        </a:rPr>
                        <a:t>0.31</a:t>
                      </a:r>
                      <a:endParaRPr sz="750">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70"/>
                        </a:spcBef>
                      </a:pPr>
                      <a:r>
                        <a:rPr sz="750" b="1" spc="-15" dirty="0">
                          <a:solidFill>
                            <a:srgbClr val="231F20"/>
                          </a:solidFill>
                          <a:latin typeface="Lucida Sans"/>
                          <a:cs typeface="Lucida Sans"/>
                        </a:rPr>
                        <a:t>19</a:t>
                      </a:r>
                      <a:endParaRPr sz="750">
                        <a:latin typeface="Lucida Sans"/>
                        <a:cs typeface="Lucida Sans"/>
                      </a:endParaRPr>
                    </a:p>
                  </a:txBody>
                  <a:tcPr marL="0" marR="0" marT="8890"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lnR w="19050">
                      <a:solidFill>
                        <a:srgbClr val="005E6D"/>
                      </a:solidFill>
                      <a:prstDash val="solid"/>
                    </a:lnR>
                    <a:solidFill>
                      <a:srgbClr val="E5EEF0"/>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7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8890" marB="0">
                    <a:lnL w="9525">
                      <a:solidFill>
                        <a:srgbClr val="005E6D"/>
                      </a:solidFill>
                      <a:prstDash val="solid"/>
                    </a:lnL>
                    <a:solidFill>
                      <a:srgbClr val="E5EEF0"/>
                    </a:solidFill>
                  </a:tcPr>
                </a:tc>
                <a:extLst>
                  <a:ext uri="{0D108BD9-81ED-4DB2-BD59-A6C34878D82A}">
                    <a16:rowId xmlns:a16="http://schemas.microsoft.com/office/drawing/2014/main" val="10051"/>
                  </a:ext>
                </a:extLst>
              </a:tr>
              <a:tr h="138038">
                <a:tc>
                  <a:txBody>
                    <a:bodyPr/>
                    <a:lstStyle/>
                    <a:p>
                      <a:pPr marL="57785">
                        <a:lnSpc>
                          <a:spcPct val="100000"/>
                        </a:lnSpc>
                        <a:spcBef>
                          <a:spcPts val="40"/>
                        </a:spcBef>
                      </a:pPr>
                      <a:r>
                        <a:rPr sz="750" b="1" spc="-25" dirty="0">
                          <a:solidFill>
                            <a:srgbClr val="231F20"/>
                          </a:solidFill>
                          <a:latin typeface="Lucida Sans"/>
                          <a:cs typeface="Lucida Sans"/>
                        </a:rPr>
                        <a:t>Wyoming</a:t>
                      </a:r>
                      <a:endParaRPr sz="750">
                        <a:latin typeface="Lucida Sans"/>
                        <a:cs typeface="Lucida Sans"/>
                      </a:endParaRPr>
                    </a:p>
                  </a:txBody>
                  <a:tcPr marL="0" marR="0" marT="5080" marB="0">
                    <a:lnR w="19050">
                      <a:solidFill>
                        <a:srgbClr val="005E6D"/>
                      </a:solidFill>
                      <a:prstDash val="solid"/>
                    </a:lnR>
                    <a:lnB w="19050">
                      <a:solidFill>
                        <a:srgbClr val="005E6D"/>
                      </a:solidFill>
                      <a:prstDash val="solid"/>
                    </a:lnB>
                    <a:solidFill>
                      <a:srgbClr val="FFFFFF"/>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spcBef>
                          <a:spcPts val="4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508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spcBef>
                          <a:spcPts val="4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508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spcBef>
                          <a:spcPts val="4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508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marL="180975">
                        <a:lnSpc>
                          <a:spcPct val="100000"/>
                        </a:lnSpc>
                        <a:spcBef>
                          <a:spcPts val="4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508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ts val="695"/>
                        </a:lnSpc>
                      </a:pPr>
                      <a:r>
                        <a:rPr sz="1125" b="1" spc="22" baseline="-14814" dirty="0">
                          <a:solidFill>
                            <a:srgbClr val="231F20"/>
                          </a:solidFill>
                          <a:latin typeface="Lucida Sans"/>
                          <a:cs typeface="Lucida Sans"/>
                        </a:rPr>
                        <a:t>S</a:t>
                      </a:r>
                      <a:r>
                        <a:rPr sz="400" b="1" spc="15" dirty="0">
                          <a:solidFill>
                            <a:srgbClr val="231F20"/>
                          </a:solidFill>
                          <a:latin typeface="Lucida Sans"/>
                          <a:cs typeface="Lucida Sans"/>
                        </a:rPr>
                        <a:t>¶</a:t>
                      </a:r>
                      <a:endParaRPr sz="400">
                        <a:latin typeface="Lucida Sans"/>
                        <a:cs typeface="Lucida Sans"/>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marL="2540" algn="ctr">
                        <a:lnSpc>
                          <a:spcPct val="100000"/>
                        </a:lnSpc>
                        <a:spcBef>
                          <a:spcPts val="40"/>
                        </a:spcBef>
                      </a:pPr>
                      <a:r>
                        <a:rPr sz="750" b="1" spc="10" dirty="0">
                          <a:solidFill>
                            <a:srgbClr val="231F20"/>
                          </a:solidFill>
                          <a:latin typeface="Lucida Sans"/>
                          <a:cs typeface="Lucida Sans"/>
                        </a:rPr>
                        <a:t>UR</a:t>
                      </a:r>
                      <a:r>
                        <a:rPr sz="600" b="1" spc="15" baseline="27777" dirty="0">
                          <a:solidFill>
                            <a:srgbClr val="231F20"/>
                          </a:solidFill>
                          <a:latin typeface="Lucida Sans"/>
                          <a:cs typeface="Lucida Sans"/>
                        </a:rPr>
                        <a:t>§</a:t>
                      </a:r>
                      <a:endParaRPr sz="600" baseline="27777">
                        <a:latin typeface="Lucida Sans"/>
                        <a:cs typeface="Lucida Sans"/>
                      </a:endParaRPr>
                    </a:p>
                  </a:txBody>
                  <a:tcPr marL="0" marR="0" marT="5080" marB="0">
                    <a:lnL w="9525">
                      <a:solidFill>
                        <a:srgbClr val="005E6D"/>
                      </a:solidFill>
                      <a:prstDash val="solid"/>
                    </a:lnL>
                    <a:lnB w="19050">
                      <a:solidFill>
                        <a:srgbClr val="005E6D"/>
                      </a:solidFill>
                      <a:prstDash val="solid"/>
                    </a:lnB>
                    <a:solidFill>
                      <a:srgbClr val="FFFFFF"/>
                    </a:solidFill>
                  </a:tcPr>
                </a:tc>
                <a:extLst>
                  <a:ext uri="{0D108BD9-81ED-4DB2-BD59-A6C34878D82A}">
                    <a16:rowId xmlns:a16="http://schemas.microsoft.com/office/drawing/2014/main" val="10052"/>
                  </a:ext>
                </a:extLst>
              </a:tr>
              <a:tr h="138097">
                <a:tc>
                  <a:txBody>
                    <a:bodyPr/>
                    <a:lstStyle/>
                    <a:p>
                      <a:pPr marL="57785">
                        <a:lnSpc>
                          <a:spcPts val="885"/>
                        </a:lnSpc>
                        <a:spcBef>
                          <a:spcPts val="100"/>
                        </a:spcBef>
                      </a:pPr>
                      <a:r>
                        <a:rPr sz="750" b="1" spc="-30" dirty="0">
                          <a:solidFill>
                            <a:srgbClr val="231F20"/>
                          </a:solidFill>
                          <a:latin typeface="Lucida Sans"/>
                          <a:cs typeface="Lucida Sans"/>
                        </a:rPr>
                        <a:t>Total</a:t>
                      </a:r>
                      <a:endParaRPr sz="750">
                        <a:latin typeface="Lucida Sans"/>
                        <a:cs typeface="Lucida Sans"/>
                      </a:endParaRPr>
                    </a:p>
                  </a:txBody>
                  <a:tcPr marL="0" marR="0" marT="12700" marB="0">
                    <a:lnR w="19050">
                      <a:solidFill>
                        <a:srgbClr val="005E6D"/>
                      </a:solidFill>
                      <a:prstDash val="solid"/>
                    </a:lnR>
                    <a:lnT w="19050">
                      <a:solidFill>
                        <a:srgbClr val="005E6D"/>
                      </a:solidFill>
                      <a:prstDash val="solid"/>
                    </a:lnT>
                    <a:solidFill>
                      <a:srgbClr val="E5EEF0"/>
                    </a:solidFill>
                  </a:tcPr>
                </a:tc>
                <a:tc>
                  <a:txBody>
                    <a:bodyPr/>
                    <a:lstStyle/>
                    <a:p>
                      <a:pPr marL="3810" algn="ctr">
                        <a:lnSpc>
                          <a:spcPts val="885"/>
                        </a:lnSpc>
                        <a:spcBef>
                          <a:spcPts val="100"/>
                        </a:spcBef>
                      </a:pPr>
                      <a:r>
                        <a:rPr sz="750" b="1" spc="-20" dirty="0">
                          <a:solidFill>
                            <a:srgbClr val="231F20"/>
                          </a:solidFill>
                          <a:latin typeface="Lucida Sans"/>
                          <a:cs typeface="Lucida Sans"/>
                        </a:rPr>
                        <a:t>1,707</a:t>
                      </a:r>
                      <a:endParaRPr sz="750">
                        <a:latin typeface="Lucida Sans"/>
                        <a:cs typeface="Lucida Sans"/>
                      </a:endParaRPr>
                    </a:p>
                  </a:txBody>
                  <a:tcPr marL="0" marR="0" marT="12700"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ts val="885"/>
                        </a:lnSpc>
                        <a:spcBef>
                          <a:spcPts val="100"/>
                        </a:spcBef>
                      </a:pPr>
                      <a:r>
                        <a:rPr sz="750" b="1" spc="-10" dirty="0">
                          <a:solidFill>
                            <a:srgbClr val="231F20"/>
                          </a:solidFill>
                          <a:latin typeface="Lucida Sans"/>
                          <a:cs typeface="Lucida Sans"/>
                        </a:rPr>
                        <a:t>0.46</a:t>
                      </a:r>
                      <a:endParaRPr sz="750">
                        <a:latin typeface="Lucida Sans"/>
                        <a:cs typeface="Lucida Sans"/>
                      </a:endParaRPr>
                    </a:p>
                  </a:txBody>
                  <a:tcPr marL="0" marR="0" marT="12700"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139700">
                        <a:lnSpc>
                          <a:spcPts val="885"/>
                        </a:lnSpc>
                        <a:spcBef>
                          <a:spcPts val="100"/>
                        </a:spcBef>
                      </a:pPr>
                      <a:r>
                        <a:rPr sz="750" b="1" spc="-20" dirty="0">
                          <a:solidFill>
                            <a:srgbClr val="231F20"/>
                          </a:solidFill>
                          <a:latin typeface="Lucida Sans"/>
                          <a:cs typeface="Lucida Sans"/>
                        </a:rPr>
                        <a:t>1,690</a:t>
                      </a:r>
                      <a:endParaRPr sz="750">
                        <a:latin typeface="Lucida Sans"/>
                        <a:cs typeface="Lucida Sans"/>
                      </a:endParaRPr>
                    </a:p>
                  </a:txBody>
                  <a:tcPr marL="0" marR="0" marT="12700"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ts val="885"/>
                        </a:lnSpc>
                        <a:spcBef>
                          <a:spcPts val="100"/>
                        </a:spcBef>
                      </a:pPr>
                      <a:r>
                        <a:rPr sz="750" b="1" spc="-10" dirty="0">
                          <a:solidFill>
                            <a:srgbClr val="231F20"/>
                          </a:solidFill>
                          <a:latin typeface="Lucida Sans"/>
                          <a:cs typeface="Lucida Sans"/>
                        </a:rPr>
                        <a:t>0.45</a:t>
                      </a:r>
                      <a:endParaRPr sz="750">
                        <a:latin typeface="Lucida Sans"/>
                        <a:cs typeface="Lucida Sans"/>
                      </a:endParaRPr>
                    </a:p>
                  </a:txBody>
                  <a:tcPr marL="0" marR="0" marT="12700"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3810" algn="ctr">
                        <a:lnSpc>
                          <a:spcPts val="885"/>
                        </a:lnSpc>
                        <a:spcBef>
                          <a:spcPts val="100"/>
                        </a:spcBef>
                      </a:pPr>
                      <a:r>
                        <a:rPr sz="750" b="1" spc="-20" dirty="0">
                          <a:solidFill>
                            <a:srgbClr val="231F20"/>
                          </a:solidFill>
                          <a:latin typeface="Lucida Sans"/>
                          <a:cs typeface="Lucida Sans"/>
                        </a:rPr>
                        <a:t>1,727</a:t>
                      </a:r>
                      <a:endParaRPr sz="750">
                        <a:latin typeface="Lucida Sans"/>
                        <a:cs typeface="Lucida Sans"/>
                      </a:endParaRPr>
                    </a:p>
                  </a:txBody>
                  <a:tcPr marL="0" marR="0" marT="12700"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ts val="885"/>
                        </a:lnSpc>
                        <a:spcBef>
                          <a:spcPts val="100"/>
                        </a:spcBef>
                      </a:pPr>
                      <a:r>
                        <a:rPr sz="750" b="1" spc="-10" dirty="0">
                          <a:solidFill>
                            <a:srgbClr val="231F20"/>
                          </a:solidFill>
                          <a:latin typeface="Lucida Sans"/>
                          <a:cs typeface="Lucida Sans"/>
                        </a:rPr>
                        <a:t>0.46</a:t>
                      </a:r>
                      <a:endParaRPr sz="750">
                        <a:latin typeface="Lucida Sans"/>
                        <a:cs typeface="Lucida Sans"/>
                      </a:endParaRPr>
                    </a:p>
                  </a:txBody>
                  <a:tcPr marL="0" marR="0" marT="12700"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3810" algn="ctr">
                        <a:lnSpc>
                          <a:spcPts val="885"/>
                        </a:lnSpc>
                        <a:spcBef>
                          <a:spcPts val="100"/>
                        </a:spcBef>
                      </a:pPr>
                      <a:r>
                        <a:rPr sz="750" b="1" spc="-20" dirty="0">
                          <a:solidFill>
                            <a:srgbClr val="231F20"/>
                          </a:solidFill>
                          <a:latin typeface="Lucida Sans"/>
                          <a:cs typeface="Lucida Sans"/>
                        </a:rPr>
                        <a:t>1,649</a:t>
                      </a:r>
                      <a:endParaRPr sz="750">
                        <a:latin typeface="Lucida Sans"/>
                        <a:cs typeface="Lucida Sans"/>
                      </a:endParaRPr>
                    </a:p>
                  </a:txBody>
                  <a:tcPr marL="0" marR="0" marT="12700"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marL="167005">
                        <a:lnSpc>
                          <a:spcPts val="885"/>
                        </a:lnSpc>
                        <a:spcBef>
                          <a:spcPts val="100"/>
                        </a:spcBef>
                      </a:pPr>
                      <a:r>
                        <a:rPr sz="750" b="1" spc="-10" dirty="0">
                          <a:solidFill>
                            <a:srgbClr val="231F20"/>
                          </a:solidFill>
                          <a:latin typeface="Lucida Sans"/>
                          <a:cs typeface="Lucida Sans"/>
                        </a:rPr>
                        <a:t>0.43</a:t>
                      </a:r>
                      <a:endParaRPr sz="750">
                        <a:latin typeface="Lucida Sans"/>
                        <a:cs typeface="Lucida Sans"/>
                      </a:endParaRPr>
                    </a:p>
                  </a:txBody>
                  <a:tcPr marL="0" marR="0" marT="12700"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3810" algn="ctr">
                        <a:lnSpc>
                          <a:spcPts val="885"/>
                        </a:lnSpc>
                        <a:spcBef>
                          <a:spcPts val="100"/>
                        </a:spcBef>
                      </a:pPr>
                      <a:r>
                        <a:rPr sz="750" b="1" spc="-20" dirty="0">
                          <a:solidFill>
                            <a:srgbClr val="231F20"/>
                          </a:solidFill>
                          <a:latin typeface="Lucida Sans"/>
                          <a:cs typeface="Lucida Sans"/>
                        </a:rPr>
                        <a:t>1,662</a:t>
                      </a:r>
                      <a:endParaRPr sz="750">
                        <a:latin typeface="Lucida Sans"/>
                        <a:cs typeface="Lucida Sans"/>
                      </a:endParaRPr>
                    </a:p>
                  </a:txBody>
                  <a:tcPr marL="0" marR="0" marT="12700"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marL="5715" algn="ctr">
                        <a:lnSpc>
                          <a:spcPts val="885"/>
                        </a:lnSpc>
                        <a:spcBef>
                          <a:spcPts val="100"/>
                        </a:spcBef>
                      </a:pPr>
                      <a:r>
                        <a:rPr sz="750" b="1" spc="-10" dirty="0">
                          <a:solidFill>
                            <a:srgbClr val="231F20"/>
                          </a:solidFill>
                          <a:latin typeface="Lucida Sans"/>
                          <a:cs typeface="Lucida Sans"/>
                        </a:rPr>
                        <a:t>0.42</a:t>
                      </a:r>
                      <a:endParaRPr sz="750" dirty="0">
                        <a:latin typeface="Lucida Sans"/>
                        <a:cs typeface="Lucida Sans"/>
                      </a:endParaRPr>
                    </a:p>
                  </a:txBody>
                  <a:tcPr marL="0" marR="0" marT="12700" marB="0">
                    <a:lnL w="9525">
                      <a:solidFill>
                        <a:srgbClr val="005E6D"/>
                      </a:solidFill>
                      <a:prstDash val="solid"/>
                    </a:lnL>
                    <a:lnT w="19050">
                      <a:solidFill>
                        <a:srgbClr val="005E6D"/>
                      </a:solidFill>
                      <a:prstDash val="solid"/>
                    </a:lnT>
                    <a:solidFill>
                      <a:srgbClr val="E5EEF0"/>
                    </a:solidFill>
                  </a:tcPr>
                </a:tc>
                <a:extLst>
                  <a:ext uri="{0D108BD9-81ED-4DB2-BD59-A6C34878D82A}">
                    <a16:rowId xmlns:a16="http://schemas.microsoft.com/office/drawing/2014/main" val="10053"/>
                  </a:ext>
                </a:extLst>
              </a:tr>
            </a:tbl>
          </a:graphicData>
        </a:graphic>
      </p:graphicFrame>
      <p:sp>
        <p:nvSpPr>
          <p:cNvPr id="4" name="object 4"/>
          <p:cNvSpPr txBox="1"/>
          <p:nvPr/>
        </p:nvSpPr>
        <p:spPr>
          <a:xfrm>
            <a:off x="443781" y="8831875"/>
            <a:ext cx="6824980" cy="1045210"/>
          </a:xfrm>
          <a:prstGeom prst="rect">
            <a:avLst/>
          </a:prstGeom>
        </p:spPr>
        <p:txBody>
          <a:bodyPr vert="horz" wrap="square" lIns="0" tIns="12065" rIns="0" bIns="0" rtlCol="0">
            <a:spAutoFit/>
          </a:bodyPr>
          <a:lstStyle/>
          <a:p>
            <a:pPr marL="12700" marR="5080">
              <a:lnSpc>
                <a:spcPct val="106100"/>
              </a:lnSpc>
              <a:spcBef>
                <a:spcPts val="95"/>
              </a:spcBef>
            </a:pPr>
            <a:r>
              <a:rPr sz="550" spc="-30" dirty="0">
                <a:solidFill>
                  <a:srgbClr val="231F20"/>
                </a:solidFill>
                <a:latin typeface="Lucida Sans"/>
                <a:cs typeface="Lucida Sans"/>
              </a:rPr>
              <a:t>Source: </a:t>
            </a:r>
            <a:r>
              <a:rPr sz="550" spc="-50" dirty="0">
                <a:solidFill>
                  <a:srgbClr val="231F20"/>
                </a:solidFill>
                <a:latin typeface="Lucida Sans"/>
                <a:cs typeface="Lucida Sans"/>
              </a:rPr>
              <a:t>CDC, </a:t>
            </a:r>
            <a:r>
              <a:rPr sz="550" spc="-30" dirty="0">
                <a:solidFill>
                  <a:srgbClr val="231F20"/>
                </a:solidFill>
                <a:latin typeface="Lucida Sans"/>
                <a:cs typeface="Lucida Sans"/>
              </a:rPr>
              <a:t>National </a:t>
            </a:r>
            <a:r>
              <a:rPr sz="550" spc="-25" dirty="0">
                <a:solidFill>
                  <a:srgbClr val="231F20"/>
                </a:solidFill>
                <a:latin typeface="Lucida Sans"/>
                <a:cs typeface="Lucida Sans"/>
              </a:rPr>
              <a:t>Center </a:t>
            </a:r>
            <a:r>
              <a:rPr sz="550" spc="-15" dirty="0">
                <a:solidFill>
                  <a:srgbClr val="231F20"/>
                </a:solidFill>
                <a:latin typeface="Lucida Sans"/>
                <a:cs typeface="Lucida Sans"/>
              </a:rPr>
              <a:t>for </a:t>
            </a:r>
            <a:r>
              <a:rPr sz="550" spc="-25" dirty="0">
                <a:solidFill>
                  <a:srgbClr val="231F20"/>
                </a:solidFill>
                <a:latin typeface="Lucida Sans"/>
                <a:cs typeface="Lucida Sans"/>
              </a:rPr>
              <a:t>Health </a:t>
            </a:r>
            <a:r>
              <a:rPr sz="550" spc="-35" dirty="0">
                <a:solidFill>
                  <a:srgbClr val="231F20"/>
                </a:solidFill>
                <a:latin typeface="Lucida Sans"/>
                <a:cs typeface="Lucida Sans"/>
              </a:rPr>
              <a:t>Statistics, Multiple </a:t>
            </a:r>
            <a:r>
              <a:rPr sz="550" spc="-30" dirty="0">
                <a:solidFill>
                  <a:srgbClr val="231F20"/>
                </a:solidFill>
                <a:latin typeface="Lucida Sans"/>
                <a:cs typeface="Lucida Sans"/>
              </a:rPr>
              <a:t>Cause </a:t>
            </a:r>
            <a:r>
              <a:rPr sz="550" spc="-10" dirty="0">
                <a:solidFill>
                  <a:srgbClr val="231F20"/>
                </a:solidFill>
                <a:latin typeface="Lucida Sans"/>
                <a:cs typeface="Lucida Sans"/>
              </a:rPr>
              <a:t>of </a:t>
            </a:r>
            <a:r>
              <a:rPr sz="550" spc="-25" dirty="0">
                <a:solidFill>
                  <a:srgbClr val="231F20"/>
                </a:solidFill>
                <a:latin typeface="Lucida Sans"/>
                <a:cs typeface="Lucida Sans"/>
              </a:rPr>
              <a:t>Death 1999–2019 </a:t>
            </a:r>
            <a:r>
              <a:rPr sz="550" spc="-15" dirty="0">
                <a:solidFill>
                  <a:srgbClr val="231F20"/>
                </a:solidFill>
                <a:latin typeface="Lucida Sans"/>
                <a:cs typeface="Lucida Sans"/>
              </a:rPr>
              <a:t>on </a:t>
            </a:r>
            <a:r>
              <a:rPr sz="550" spc="-35" dirty="0">
                <a:solidFill>
                  <a:srgbClr val="231F20"/>
                </a:solidFill>
                <a:latin typeface="Lucida Sans"/>
                <a:cs typeface="Lucida Sans"/>
              </a:rPr>
              <a:t>CDC </a:t>
            </a:r>
            <a:r>
              <a:rPr sz="550" dirty="0">
                <a:solidFill>
                  <a:srgbClr val="231F20"/>
                </a:solidFill>
                <a:latin typeface="Lucida Sans"/>
                <a:cs typeface="Lucida Sans"/>
              </a:rPr>
              <a:t>WONDER </a:t>
            </a:r>
            <a:r>
              <a:rPr sz="550" spc="-35" dirty="0">
                <a:solidFill>
                  <a:srgbClr val="231F20"/>
                </a:solidFill>
                <a:latin typeface="Lucida Sans"/>
                <a:cs typeface="Lucida Sans"/>
              </a:rPr>
              <a:t>Online </a:t>
            </a:r>
            <a:r>
              <a:rPr sz="550" spc="-30" dirty="0">
                <a:solidFill>
                  <a:srgbClr val="231F20"/>
                </a:solidFill>
                <a:latin typeface="Lucida Sans"/>
                <a:cs typeface="Lucida Sans"/>
              </a:rPr>
              <a:t>Database. </a:t>
            </a:r>
            <a:r>
              <a:rPr sz="550" spc="-20" dirty="0">
                <a:solidFill>
                  <a:srgbClr val="231F20"/>
                </a:solidFill>
                <a:latin typeface="Lucida Sans"/>
                <a:cs typeface="Lucida Sans"/>
              </a:rPr>
              <a:t>Data </a:t>
            </a:r>
            <a:r>
              <a:rPr sz="550" spc="-15" dirty="0">
                <a:solidFill>
                  <a:srgbClr val="231F20"/>
                </a:solidFill>
                <a:latin typeface="Lucida Sans"/>
                <a:cs typeface="Lucida Sans"/>
              </a:rPr>
              <a:t>are </a:t>
            </a:r>
            <a:r>
              <a:rPr sz="550" spc="-20" dirty="0">
                <a:solidFill>
                  <a:srgbClr val="231F20"/>
                </a:solidFill>
                <a:latin typeface="Lucida Sans"/>
                <a:cs typeface="Lucida Sans"/>
              </a:rPr>
              <a:t>from the </a:t>
            </a:r>
            <a:r>
              <a:rPr sz="550" spc="-25" dirty="0">
                <a:solidFill>
                  <a:srgbClr val="231F20"/>
                </a:solidFill>
                <a:latin typeface="Lucida Sans"/>
                <a:cs typeface="Lucida Sans"/>
              </a:rPr>
              <a:t>2015–2019 </a:t>
            </a:r>
            <a:r>
              <a:rPr sz="550" spc="-35" dirty="0">
                <a:solidFill>
                  <a:srgbClr val="231F20"/>
                </a:solidFill>
                <a:latin typeface="Lucida Sans"/>
                <a:cs typeface="Lucida Sans"/>
              </a:rPr>
              <a:t>Multiple </a:t>
            </a:r>
            <a:r>
              <a:rPr sz="550" spc="-30" dirty="0">
                <a:solidFill>
                  <a:srgbClr val="231F20"/>
                </a:solidFill>
                <a:latin typeface="Lucida Sans"/>
                <a:cs typeface="Lucida Sans"/>
              </a:rPr>
              <a:t>Cause </a:t>
            </a:r>
            <a:r>
              <a:rPr sz="550" spc="-10" dirty="0">
                <a:solidFill>
                  <a:srgbClr val="231F20"/>
                </a:solidFill>
                <a:latin typeface="Lucida Sans"/>
                <a:cs typeface="Lucida Sans"/>
              </a:rPr>
              <a:t>of </a:t>
            </a:r>
            <a:r>
              <a:rPr sz="550" spc="-25" dirty="0">
                <a:solidFill>
                  <a:srgbClr val="231F20"/>
                </a:solidFill>
                <a:latin typeface="Lucida Sans"/>
                <a:cs typeface="Lucida Sans"/>
              </a:rPr>
              <a:t>Death </a:t>
            </a:r>
            <a:r>
              <a:rPr sz="550" spc="-30" dirty="0">
                <a:solidFill>
                  <a:srgbClr val="231F20"/>
                </a:solidFill>
                <a:latin typeface="Lucida Sans"/>
                <a:cs typeface="Lucida Sans"/>
              </a:rPr>
              <a:t>files </a:t>
            </a:r>
            <a:r>
              <a:rPr sz="550" spc="-20" dirty="0">
                <a:solidFill>
                  <a:srgbClr val="231F20"/>
                </a:solidFill>
                <a:latin typeface="Lucida Sans"/>
                <a:cs typeface="Lucida Sans"/>
              </a:rPr>
              <a:t>and </a:t>
            </a:r>
            <a:r>
              <a:rPr sz="550" spc="-15" dirty="0">
                <a:solidFill>
                  <a:srgbClr val="231F20"/>
                </a:solidFill>
                <a:latin typeface="Lucida Sans"/>
                <a:cs typeface="Lucida Sans"/>
              </a:rPr>
              <a:t>are </a:t>
            </a:r>
            <a:r>
              <a:rPr sz="550" spc="-20" dirty="0">
                <a:solidFill>
                  <a:srgbClr val="231F20"/>
                </a:solidFill>
                <a:latin typeface="Lucida Sans"/>
                <a:cs typeface="Lucida Sans"/>
              </a:rPr>
              <a:t>based </a:t>
            </a:r>
            <a:r>
              <a:rPr sz="550" spc="-15" dirty="0">
                <a:solidFill>
                  <a:srgbClr val="231F20"/>
                </a:solidFill>
                <a:latin typeface="Lucida Sans"/>
                <a:cs typeface="Lucida Sans"/>
              </a:rPr>
              <a:t>on </a:t>
            </a:r>
            <a:r>
              <a:rPr sz="550" spc="-35" dirty="0">
                <a:solidFill>
                  <a:srgbClr val="231F20"/>
                </a:solidFill>
                <a:latin typeface="Lucida Sans"/>
                <a:cs typeface="Lucida Sans"/>
              </a:rPr>
              <a:t>information </a:t>
            </a:r>
            <a:r>
              <a:rPr sz="550" spc="-20" dirty="0">
                <a:solidFill>
                  <a:srgbClr val="231F20"/>
                </a:solidFill>
                <a:latin typeface="Lucida Sans"/>
                <a:cs typeface="Lucida Sans"/>
              </a:rPr>
              <a:t>from </a:t>
            </a:r>
            <a:r>
              <a:rPr sz="550" spc="-40" dirty="0">
                <a:solidFill>
                  <a:srgbClr val="231F20"/>
                </a:solidFill>
                <a:latin typeface="Lucida Sans"/>
                <a:cs typeface="Lucida Sans"/>
              </a:rPr>
              <a:t>all  </a:t>
            </a:r>
            <a:r>
              <a:rPr sz="550" spc="-15" dirty="0">
                <a:solidFill>
                  <a:srgbClr val="231F20"/>
                </a:solidFill>
                <a:latin typeface="Lucida Sans"/>
                <a:cs typeface="Lucida Sans"/>
              </a:rPr>
              <a:t>death</a:t>
            </a:r>
            <a:r>
              <a:rPr sz="550" spc="-90" dirty="0">
                <a:solidFill>
                  <a:srgbClr val="231F20"/>
                </a:solidFill>
                <a:latin typeface="Lucida Sans"/>
                <a:cs typeface="Lucida Sans"/>
              </a:rPr>
              <a:t> </a:t>
            </a:r>
            <a:r>
              <a:rPr sz="550" spc="-25" dirty="0">
                <a:solidFill>
                  <a:srgbClr val="231F20"/>
                </a:solidFill>
                <a:latin typeface="Lucida Sans"/>
                <a:cs typeface="Lucida Sans"/>
              </a:rPr>
              <a:t>certificates</a:t>
            </a:r>
            <a:r>
              <a:rPr sz="550" spc="-85" dirty="0">
                <a:solidFill>
                  <a:srgbClr val="231F20"/>
                </a:solidFill>
                <a:latin typeface="Lucida Sans"/>
                <a:cs typeface="Lucida Sans"/>
              </a:rPr>
              <a:t> </a:t>
            </a:r>
            <a:r>
              <a:rPr sz="550" spc="-30" dirty="0">
                <a:solidFill>
                  <a:srgbClr val="231F20"/>
                </a:solidFill>
                <a:latin typeface="Lucida Sans"/>
                <a:cs typeface="Lucida Sans"/>
              </a:rPr>
              <a:t>filed</a:t>
            </a:r>
            <a:r>
              <a:rPr sz="550" spc="-10" dirty="0">
                <a:solidFill>
                  <a:srgbClr val="231F20"/>
                </a:solidFill>
                <a:latin typeface="Lucida Sans"/>
                <a:cs typeface="Lucida Sans"/>
              </a:rPr>
              <a:t> </a:t>
            </a:r>
            <a:r>
              <a:rPr sz="550" spc="-20" dirty="0">
                <a:solidFill>
                  <a:srgbClr val="231F20"/>
                </a:solidFill>
                <a:latin typeface="Lucida Sans"/>
                <a:cs typeface="Lucida Sans"/>
              </a:rPr>
              <a:t>in</a:t>
            </a:r>
            <a:r>
              <a:rPr sz="550" spc="-65" dirty="0">
                <a:solidFill>
                  <a:srgbClr val="231F20"/>
                </a:solidFill>
                <a:latin typeface="Lucida Sans"/>
                <a:cs typeface="Lucida Sans"/>
              </a:rPr>
              <a:t> </a:t>
            </a:r>
            <a:r>
              <a:rPr sz="550" spc="-20" dirty="0">
                <a:solidFill>
                  <a:srgbClr val="231F20"/>
                </a:solidFill>
                <a:latin typeface="Lucida Sans"/>
                <a:cs typeface="Lucida Sans"/>
              </a:rPr>
              <a:t>the </a:t>
            </a:r>
            <a:r>
              <a:rPr sz="550" spc="-25" dirty="0">
                <a:solidFill>
                  <a:srgbClr val="231F20"/>
                </a:solidFill>
                <a:latin typeface="Lucida Sans"/>
                <a:cs typeface="Lucida Sans"/>
              </a:rPr>
              <a:t>vital</a:t>
            </a:r>
            <a:r>
              <a:rPr sz="550" spc="-70" dirty="0">
                <a:solidFill>
                  <a:srgbClr val="231F20"/>
                </a:solidFill>
                <a:latin typeface="Lucida Sans"/>
                <a:cs typeface="Lucida Sans"/>
              </a:rPr>
              <a:t> </a:t>
            </a:r>
            <a:r>
              <a:rPr sz="550" spc="-30" dirty="0">
                <a:solidFill>
                  <a:srgbClr val="231F20"/>
                </a:solidFill>
                <a:latin typeface="Lucida Sans"/>
                <a:cs typeface="Lucida Sans"/>
              </a:rPr>
              <a:t>records</a:t>
            </a:r>
            <a:r>
              <a:rPr sz="550" spc="-35" dirty="0">
                <a:solidFill>
                  <a:srgbClr val="231F20"/>
                </a:solidFill>
                <a:latin typeface="Lucida Sans"/>
                <a:cs typeface="Lucida Sans"/>
              </a:rPr>
              <a:t> </a:t>
            </a:r>
            <a:r>
              <a:rPr sz="550" spc="-30" dirty="0">
                <a:solidFill>
                  <a:srgbClr val="231F20"/>
                </a:solidFill>
                <a:latin typeface="Lucida Sans"/>
                <a:cs typeface="Lucida Sans"/>
              </a:rPr>
              <a:t>offices</a:t>
            </a:r>
            <a:r>
              <a:rPr sz="550" spc="-45" dirty="0">
                <a:solidFill>
                  <a:srgbClr val="231F20"/>
                </a:solidFill>
                <a:latin typeface="Lucida Sans"/>
                <a:cs typeface="Lucida Sans"/>
              </a:rPr>
              <a:t> </a:t>
            </a:r>
            <a:r>
              <a:rPr sz="550" spc="-10" dirty="0">
                <a:solidFill>
                  <a:srgbClr val="231F20"/>
                </a:solidFill>
                <a:latin typeface="Lucida Sans"/>
                <a:cs typeface="Lucida Sans"/>
              </a:rPr>
              <a:t>of</a:t>
            </a:r>
            <a:r>
              <a:rPr sz="550" spc="-25" dirty="0">
                <a:solidFill>
                  <a:srgbClr val="231F20"/>
                </a:solidFill>
                <a:latin typeface="Lucida Sans"/>
                <a:cs typeface="Lucida Sans"/>
              </a:rPr>
              <a:t> </a:t>
            </a:r>
            <a:r>
              <a:rPr sz="550" spc="-20" dirty="0">
                <a:solidFill>
                  <a:srgbClr val="231F20"/>
                </a:solidFill>
                <a:latin typeface="Lucida Sans"/>
                <a:cs typeface="Lucida Sans"/>
              </a:rPr>
              <a:t>the</a:t>
            </a:r>
            <a:r>
              <a:rPr sz="550" spc="-35" dirty="0">
                <a:solidFill>
                  <a:srgbClr val="231F20"/>
                </a:solidFill>
                <a:latin typeface="Lucida Sans"/>
                <a:cs typeface="Lucida Sans"/>
              </a:rPr>
              <a:t> </a:t>
            </a:r>
            <a:r>
              <a:rPr sz="550" spc="-20" dirty="0">
                <a:solidFill>
                  <a:srgbClr val="231F20"/>
                </a:solidFill>
                <a:latin typeface="Lucida Sans"/>
                <a:cs typeface="Lucida Sans"/>
              </a:rPr>
              <a:t>50</a:t>
            </a:r>
            <a:r>
              <a:rPr sz="550" spc="-25" dirty="0">
                <a:solidFill>
                  <a:srgbClr val="231F20"/>
                </a:solidFill>
                <a:latin typeface="Lucida Sans"/>
                <a:cs typeface="Lucida Sans"/>
              </a:rPr>
              <a:t> </a:t>
            </a:r>
            <a:r>
              <a:rPr sz="550" spc="-20" dirty="0">
                <a:solidFill>
                  <a:srgbClr val="231F20"/>
                </a:solidFill>
                <a:latin typeface="Lucida Sans"/>
                <a:cs typeface="Lucida Sans"/>
              </a:rPr>
              <a:t>states</a:t>
            </a:r>
            <a:r>
              <a:rPr sz="550" spc="-90" dirty="0">
                <a:solidFill>
                  <a:srgbClr val="231F20"/>
                </a:solidFill>
                <a:latin typeface="Lucida Sans"/>
                <a:cs typeface="Lucida Sans"/>
              </a:rPr>
              <a:t> </a:t>
            </a:r>
            <a:r>
              <a:rPr sz="550" spc="-20" dirty="0">
                <a:solidFill>
                  <a:srgbClr val="231F20"/>
                </a:solidFill>
                <a:latin typeface="Lucida Sans"/>
                <a:cs typeface="Lucida Sans"/>
              </a:rPr>
              <a:t>and</a:t>
            </a:r>
            <a:r>
              <a:rPr sz="550" spc="-40" dirty="0">
                <a:solidFill>
                  <a:srgbClr val="231F20"/>
                </a:solidFill>
                <a:latin typeface="Lucida Sans"/>
                <a:cs typeface="Lucida Sans"/>
              </a:rPr>
              <a:t> </a:t>
            </a:r>
            <a:r>
              <a:rPr sz="550" spc="-20" dirty="0">
                <a:solidFill>
                  <a:srgbClr val="231F20"/>
                </a:solidFill>
                <a:latin typeface="Lucida Sans"/>
                <a:cs typeface="Lucida Sans"/>
              </a:rPr>
              <a:t>the</a:t>
            </a:r>
            <a:r>
              <a:rPr sz="550" spc="-35" dirty="0">
                <a:solidFill>
                  <a:srgbClr val="231F20"/>
                </a:solidFill>
                <a:latin typeface="Lucida Sans"/>
                <a:cs typeface="Lucida Sans"/>
              </a:rPr>
              <a:t> District</a:t>
            </a:r>
            <a:r>
              <a:rPr sz="550" dirty="0">
                <a:solidFill>
                  <a:srgbClr val="231F20"/>
                </a:solidFill>
                <a:latin typeface="Lucida Sans"/>
                <a:cs typeface="Lucida Sans"/>
              </a:rPr>
              <a:t> </a:t>
            </a:r>
            <a:r>
              <a:rPr sz="550" spc="-10" dirty="0">
                <a:solidFill>
                  <a:srgbClr val="231F20"/>
                </a:solidFill>
                <a:latin typeface="Lucida Sans"/>
                <a:cs typeface="Lucida Sans"/>
              </a:rPr>
              <a:t>of</a:t>
            </a:r>
            <a:r>
              <a:rPr sz="550" spc="-40" dirty="0">
                <a:solidFill>
                  <a:srgbClr val="231F20"/>
                </a:solidFill>
                <a:latin typeface="Lucida Sans"/>
                <a:cs typeface="Lucida Sans"/>
              </a:rPr>
              <a:t> </a:t>
            </a:r>
            <a:r>
              <a:rPr sz="550" spc="-35" dirty="0">
                <a:solidFill>
                  <a:srgbClr val="231F20"/>
                </a:solidFill>
                <a:latin typeface="Lucida Sans"/>
                <a:cs typeface="Lucida Sans"/>
              </a:rPr>
              <a:t>Columbia</a:t>
            </a:r>
            <a:r>
              <a:rPr sz="550" spc="-114" dirty="0">
                <a:solidFill>
                  <a:srgbClr val="231F20"/>
                </a:solidFill>
                <a:latin typeface="Lucida Sans"/>
                <a:cs typeface="Lucida Sans"/>
              </a:rPr>
              <a:t> </a:t>
            </a:r>
            <a:r>
              <a:rPr sz="550" spc="-35" dirty="0">
                <a:solidFill>
                  <a:srgbClr val="231F20"/>
                </a:solidFill>
                <a:latin typeface="Lucida Sans"/>
                <a:cs typeface="Lucida Sans"/>
              </a:rPr>
              <a:t>through</a:t>
            </a:r>
            <a:r>
              <a:rPr sz="550" spc="-50" dirty="0">
                <a:solidFill>
                  <a:srgbClr val="231F20"/>
                </a:solidFill>
                <a:latin typeface="Lucida Sans"/>
                <a:cs typeface="Lucida Sans"/>
              </a:rPr>
              <a:t> </a:t>
            </a:r>
            <a:r>
              <a:rPr sz="550" spc="-20" dirty="0">
                <a:solidFill>
                  <a:srgbClr val="231F20"/>
                </a:solidFill>
                <a:latin typeface="Lucida Sans"/>
                <a:cs typeface="Lucida Sans"/>
              </a:rPr>
              <a:t>the </a:t>
            </a:r>
            <a:r>
              <a:rPr sz="550" spc="-25" dirty="0">
                <a:solidFill>
                  <a:srgbClr val="231F20"/>
                </a:solidFill>
                <a:latin typeface="Lucida Sans"/>
                <a:cs typeface="Lucida Sans"/>
              </a:rPr>
              <a:t>Vital</a:t>
            </a:r>
            <a:r>
              <a:rPr sz="550" spc="-75" dirty="0">
                <a:solidFill>
                  <a:srgbClr val="231F20"/>
                </a:solidFill>
                <a:latin typeface="Lucida Sans"/>
                <a:cs typeface="Lucida Sans"/>
              </a:rPr>
              <a:t> </a:t>
            </a:r>
            <a:r>
              <a:rPr sz="550" spc="-25" dirty="0">
                <a:solidFill>
                  <a:srgbClr val="231F20"/>
                </a:solidFill>
                <a:latin typeface="Lucida Sans"/>
                <a:cs typeface="Lucida Sans"/>
              </a:rPr>
              <a:t>Statistics</a:t>
            </a:r>
            <a:r>
              <a:rPr sz="550" spc="-70" dirty="0">
                <a:solidFill>
                  <a:srgbClr val="231F20"/>
                </a:solidFill>
                <a:latin typeface="Lucida Sans"/>
                <a:cs typeface="Lucida Sans"/>
              </a:rPr>
              <a:t> </a:t>
            </a:r>
            <a:r>
              <a:rPr sz="550" spc="-30" dirty="0">
                <a:solidFill>
                  <a:srgbClr val="231F20"/>
                </a:solidFill>
                <a:latin typeface="Lucida Sans"/>
                <a:cs typeface="Lucida Sans"/>
              </a:rPr>
              <a:t>Cooperative</a:t>
            </a:r>
            <a:r>
              <a:rPr sz="550" spc="-80" dirty="0">
                <a:solidFill>
                  <a:srgbClr val="231F20"/>
                </a:solidFill>
                <a:latin typeface="Lucida Sans"/>
                <a:cs typeface="Lucida Sans"/>
              </a:rPr>
              <a:t> </a:t>
            </a:r>
            <a:r>
              <a:rPr sz="550" spc="-25" dirty="0">
                <a:solidFill>
                  <a:srgbClr val="231F20"/>
                </a:solidFill>
                <a:latin typeface="Lucida Sans"/>
                <a:cs typeface="Lucida Sans"/>
              </a:rPr>
              <a:t>Program.</a:t>
            </a:r>
            <a:r>
              <a:rPr sz="550" spc="-70" dirty="0">
                <a:solidFill>
                  <a:srgbClr val="231F20"/>
                </a:solidFill>
                <a:latin typeface="Lucida Sans"/>
                <a:cs typeface="Lucida Sans"/>
              </a:rPr>
              <a:t> </a:t>
            </a:r>
            <a:r>
              <a:rPr sz="550" spc="-30" dirty="0">
                <a:solidFill>
                  <a:srgbClr val="231F20"/>
                </a:solidFill>
                <a:latin typeface="Lucida Sans"/>
                <a:cs typeface="Lucida Sans"/>
              </a:rPr>
              <a:t>Deaths</a:t>
            </a:r>
            <a:r>
              <a:rPr sz="550" spc="-65" dirty="0">
                <a:solidFill>
                  <a:srgbClr val="231F20"/>
                </a:solidFill>
                <a:latin typeface="Lucida Sans"/>
                <a:cs typeface="Lucida Sans"/>
              </a:rPr>
              <a:t> </a:t>
            </a:r>
            <a:r>
              <a:rPr sz="550" spc="-10" dirty="0">
                <a:solidFill>
                  <a:srgbClr val="231F20"/>
                </a:solidFill>
                <a:latin typeface="Lucida Sans"/>
                <a:cs typeface="Lucida Sans"/>
              </a:rPr>
              <a:t>of</a:t>
            </a:r>
            <a:r>
              <a:rPr sz="550" spc="-35" dirty="0">
                <a:solidFill>
                  <a:srgbClr val="231F20"/>
                </a:solidFill>
                <a:latin typeface="Lucida Sans"/>
                <a:cs typeface="Lucida Sans"/>
              </a:rPr>
              <a:t> nonresidents</a:t>
            </a:r>
            <a:r>
              <a:rPr sz="550" spc="-25" dirty="0">
                <a:solidFill>
                  <a:srgbClr val="231F20"/>
                </a:solidFill>
                <a:latin typeface="Lucida Sans"/>
                <a:cs typeface="Lucida Sans"/>
              </a:rPr>
              <a:t> </a:t>
            </a:r>
            <a:r>
              <a:rPr sz="550" spc="-40" dirty="0">
                <a:solidFill>
                  <a:srgbClr val="231F20"/>
                </a:solidFill>
                <a:latin typeface="Lucida Sans"/>
                <a:cs typeface="Lucida Sans"/>
              </a:rPr>
              <a:t>(e.g.,</a:t>
            </a:r>
            <a:r>
              <a:rPr sz="550" spc="-110" dirty="0">
                <a:solidFill>
                  <a:srgbClr val="231F20"/>
                </a:solidFill>
                <a:latin typeface="Lucida Sans"/>
                <a:cs typeface="Lucida Sans"/>
              </a:rPr>
              <a:t> </a:t>
            </a:r>
            <a:r>
              <a:rPr sz="550" spc="-35" dirty="0">
                <a:solidFill>
                  <a:srgbClr val="231F20"/>
                </a:solidFill>
                <a:latin typeface="Lucida Sans"/>
                <a:cs typeface="Lucida Sans"/>
              </a:rPr>
              <a:t>nonresident</a:t>
            </a:r>
            <a:r>
              <a:rPr sz="550" spc="-15" dirty="0">
                <a:solidFill>
                  <a:srgbClr val="231F20"/>
                </a:solidFill>
                <a:latin typeface="Lucida Sans"/>
                <a:cs typeface="Lucida Sans"/>
              </a:rPr>
              <a:t> </a:t>
            </a:r>
            <a:r>
              <a:rPr sz="550" spc="-35" dirty="0">
                <a:solidFill>
                  <a:srgbClr val="231F20"/>
                </a:solidFill>
                <a:latin typeface="Lucida Sans"/>
                <a:cs typeface="Lucida Sans"/>
              </a:rPr>
              <a:t>aliens,</a:t>
            </a:r>
            <a:r>
              <a:rPr sz="550" spc="-105" dirty="0">
                <a:solidFill>
                  <a:srgbClr val="231F20"/>
                </a:solidFill>
                <a:latin typeface="Lucida Sans"/>
                <a:cs typeface="Lucida Sans"/>
              </a:rPr>
              <a:t> </a:t>
            </a:r>
            <a:r>
              <a:rPr sz="550" spc="-35" dirty="0">
                <a:solidFill>
                  <a:srgbClr val="231F20"/>
                </a:solidFill>
                <a:latin typeface="Lucida Sans"/>
                <a:cs typeface="Lucida Sans"/>
              </a:rPr>
              <a:t>nationals</a:t>
            </a:r>
            <a:r>
              <a:rPr sz="550" spc="-100" dirty="0">
                <a:solidFill>
                  <a:srgbClr val="231F20"/>
                </a:solidFill>
                <a:latin typeface="Lucida Sans"/>
                <a:cs typeface="Lucida Sans"/>
              </a:rPr>
              <a:t> </a:t>
            </a:r>
            <a:r>
              <a:rPr sz="550" spc="-30" dirty="0">
                <a:solidFill>
                  <a:srgbClr val="231F20"/>
                </a:solidFill>
                <a:latin typeface="Lucida Sans"/>
                <a:cs typeface="Lucida Sans"/>
              </a:rPr>
              <a:t>living</a:t>
            </a:r>
            <a:r>
              <a:rPr sz="550" spc="-100" dirty="0">
                <a:solidFill>
                  <a:srgbClr val="231F20"/>
                </a:solidFill>
                <a:latin typeface="Lucida Sans"/>
                <a:cs typeface="Lucida Sans"/>
              </a:rPr>
              <a:t> </a:t>
            </a:r>
            <a:r>
              <a:rPr sz="550" spc="-30" dirty="0">
                <a:solidFill>
                  <a:srgbClr val="231F20"/>
                </a:solidFill>
                <a:latin typeface="Lucida Sans"/>
                <a:cs typeface="Lucida Sans"/>
              </a:rPr>
              <a:t>abroad,</a:t>
            </a:r>
            <a:r>
              <a:rPr sz="550" spc="-90" dirty="0">
                <a:solidFill>
                  <a:srgbClr val="231F20"/>
                </a:solidFill>
                <a:latin typeface="Lucida Sans"/>
                <a:cs typeface="Lucida Sans"/>
              </a:rPr>
              <a:t> </a:t>
            </a:r>
            <a:r>
              <a:rPr sz="550" spc="-30" dirty="0">
                <a:solidFill>
                  <a:srgbClr val="231F20"/>
                </a:solidFill>
                <a:latin typeface="Lucida Sans"/>
                <a:cs typeface="Lucida Sans"/>
              </a:rPr>
              <a:t>residents  </a:t>
            </a:r>
            <a:r>
              <a:rPr sz="550" spc="-10" dirty="0">
                <a:solidFill>
                  <a:srgbClr val="231F20"/>
                </a:solidFill>
                <a:latin typeface="Lucida Sans"/>
                <a:cs typeface="Lucida Sans"/>
              </a:rPr>
              <a:t>of</a:t>
            </a:r>
            <a:r>
              <a:rPr sz="550" spc="-100" dirty="0">
                <a:solidFill>
                  <a:srgbClr val="231F20"/>
                </a:solidFill>
                <a:latin typeface="Lucida Sans"/>
                <a:cs typeface="Lucida Sans"/>
              </a:rPr>
              <a:t> </a:t>
            </a:r>
            <a:r>
              <a:rPr sz="550" spc="-10" dirty="0">
                <a:solidFill>
                  <a:srgbClr val="231F20"/>
                </a:solidFill>
                <a:latin typeface="Lucida Sans"/>
                <a:cs typeface="Lucida Sans"/>
              </a:rPr>
              <a:t>Puerto</a:t>
            </a:r>
            <a:r>
              <a:rPr sz="550" spc="-85" dirty="0">
                <a:solidFill>
                  <a:srgbClr val="231F20"/>
                </a:solidFill>
                <a:latin typeface="Lucida Sans"/>
                <a:cs typeface="Lucida Sans"/>
              </a:rPr>
              <a:t> </a:t>
            </a:r>
            <a:r>
              <a:rPr sz="550" spc="-30" dirty="0">
                <a:solidFill>
                  <a:srgbClr val="231F20"/>
                </a:solidFill>
                <a:latin typeface="Lucida Sans"/>
                <a:cs typeface="Lucida Sans"/>
              </a:rPr>
              <a:t>Rico,</a:t>
            </a:r>
            <a:r>
              <a:rPr sz="550" spc="-75" dirty="0">
                <a:solidFill>
                  <a:srgbClr val="231F20"/>
                </a:solidFill>
                <a:latin typeface="Lucida Sans"/>
                <a:cs typeface="Lucida Sans"/>
              </a:rPr>
              <a:t> </a:t>
            </a:r>
            <a:r>
              <a:rPr sz="550" spc="-30" dirty="0">
                <a:solidFill>
                  <a:srgbClr val="231F20"/>
                </a:solidFill>
                <a:latin typeface="Lucida Sans"/>
                <a:cs typeface="Lucida Sans"/>
              </a:rPr>
              <a:t>Guam,</a:t>
            </a:r>
            <a:r>
              <a:rPr sz="550" spc="-90" dirty="0">
                <a:solidFill>
                  <a:srgbClr val="231F20"/>
                </a:solidFill>
                <a:latin typeface="Lucida Sans"/>
                <a:cs typeface="Lucida Sans"/>
              </a:rPr>
              <a:t> </a:t>
            </a:r>
            <a:r>
              <a:rPr sz="550" spc="-20" dirty="0">
                <a:solidFill>
                  <a:srgbClr val="231F20"/>
                </a:solidFill>
                <a:latin typeface="Lucida Sans"/>
                <a:cs typeface="Lucida Sans"/>
              </a:rPr>
              <a:t>the</a:t>
            </a:r>
            <a:r>
              <a:rPr sz="550" spc="-80" dirty="0">
                <a:solidFill>
                  <a:srgbClr val="231F20"/>
                </a:solidFill>
                <a:latin typeface="Lucida Sans"/>
                <a:cs typeface="Lucida Sans"/>
              </a:rPr>
              <a:t> </a:t>
            </a:r>
            <a:r>
              <a:rPr sz="550" spc="-30" dirty="0">
                <a:solidFill>
                  <a:srgbClr val="231F20"/>
                </a:solidFill>
                <a:latin typeface="Lucida Sans"/>
                <a:cs typeface="Lucida Sans"/>
              </a:rPr>
              <a:t>Virgin</a:t>
            </a:r>
            <a:r>
              <a:rPr sz="550" spc="-105" dirty="0">
                <a:solidFill>
                  <a:srgbClr val="231F20"/>
                </a:solidFill>
                <a:latin typeface="Lucida Sans"/>
                <a:cs typeface="Lucida Sans"/>
              </a:rPr>
              <a:t> </a:t>
            </a:r>
            <a:r>
              <a:rPr sz="550" spc="-35" dirty="0">
                <a:solidFill>
                  <a:srgbClr val="231F20"/>
                </a:solidFill>
                <a:latin typeface="Lucida Sans"/>
                <a:cs typeface="Lucida Sans"/>
              </a:rPr>
              <a:t>Islands,</a:t>
            </a:r>
            <a:r>
              <a:rPr sz="550" spc="-90" dirty="0">
                <a:solidFill>
                  <a:srgbClr val="231F20"/>
                </a:solidFill>
                <a:latin typeface="Lucida Sans"/>
                <a:cs typeface="Lucida Sans"/>
              </a:rPr>
              <a:t> </a:t>
            </a:r>
            <a:r>
              <a:rPr sz="550" spc="-20" dirty="0">
                <a:solidFill>
                  <a:srgbClr val="231F20"/>
                </a:solidFill>
                <a:latin typeface="Lucida Sans"/>
                <a:cs typeface="Lucida Sans"/>
              </a:rPr>
              <a:t>and</a:t>
            </a:r>
            <a:r>
              <a:rPr sz="550" spc="-70" dirty="0">
                <a:solidFill>
                  <a:srgbClr val="231F20"/>
                </a:solidFill>
                <a:latin typeface="Lucida Sans"/>
                <a:cs typeface="Lucida Sans"/>
              </a:rPr>
              <a:t> </a:t>
            </a:r>
            <a:r>
              <a:rPr sz="550" spc="-5" dirty="0">
                <a:solidFill>
                  <a:srgbClr val="231F20"/>
                </a:solidFill>
                <a:latin typeface="Lucida Sans"/>
                <a:cs typeface="Lucida Sans"/>
              </a:rPr>
              <a:t>otherUS</a:t>
            </a:r>
            <a:r>
              <a:rPr sz="550" spc="-50" dirty="0">
                <a:solidFill>
                  <a:srgbClr val="231F20"/>
                </a:solidFill>
                <a:latin typeface="Lucida Sans"/>
                <a:cs typeface="Lucida Sans"/>
              </a:rPr>
              <a:t> </a:t>
            </a:r>
            <a:r>
              <a:rPr sz="550" spc="-30" dirty="0">
                <a:solidFill>
                  <a:srgbClr val="231F20"/>
                </a:solidFill>
                <a:latin typeface="Lucida Sans"/>
                <a:cs typeface="Lucida Sans"/>
              </a:rPr>
              <a:t>territories)</a:t>
            </a:r>
            <a:r>
              <a:rPr sz="550" spc="-70" dirty="0">
                <a:solidFill>
                  <a:srgbClr val="231F20"/>
                </a:solidFill>
                <a:latin typeface="Lucida Sans"/>
                <a:cs typeface="Lucida Sans"/>
              </a:rPr>
              <a:t> </a:t>
            </a:r>
            <a:r>
              <a:rPr sz="550" spc="-20" dirty="0">
                <a:solidFill>
                  <a:srgbClr val="231F20"/>
                </a:solidFill>
                <a:latin typeface="Lucida Sans"/>
                <a:cs typeface="Lucida Sans"/>
              </a:rPr>
              <a:t>and</a:t>
            </a:r>
            <a:r>
              <a:rPr sz="550" spc="-80" dirty="0">
                <a:solidFill>
                  <a:srgbClr val="231F20"/>
                </a:solidFill>
                <a:latin typeface="Lucida Sans"/>
                <a:cs typeface="Lucida Sans"/>
              </a:rPr>
              <a:t> </a:t>
            </a:r>
            <a:r>
              <a:rPr sz="550" spc="-20" dirty="0">
                <a:solidFill>
                  <a:srgbClr val="231F20"/>
                </a:solidFill>
                <a:latin typeface="Lucida Sans"/>
                <a:cs typeface="Lucida Sans"/>
              </a:rPr>
              <a:t>fetal</a:t>
            </a:r>
            <a:r>
              <a:rPr sz="550" spc="-114" dirty="0">
                <a:solidFill>
                  <a:srgbClr val="231F20"/>
                </a:solidFill>
                <a:latin typeface="Lucida Sans"/>
                <a:cs typeface="Lucida Sans"/>
              </a:rPr>
              <a:t> </a:t>
            </a:r>
            <a:r>
              <a:rPr sz="550" spc="-15" dirty="0">
                <a:solidFill>
                  <a:srgbClr val="231F20"/>
                </a:solidFill>
                <a:latin typeface="Lucida Sans"/>
                <a:cs typeface="Lucida Sans"/>
              </a:rPr>
              <a:t>deathsare</a:t>
            </a:r>
            <a:r>
              <a:rPr sz="550" spc="-80" dirty="0">
                <a:solidFill>
                  <a:srgbClr val="231F20"/>
                </a:solidFill>
                <a:latin typeface="Lucida Sans"/>
                <a:cs typeface="Lucida Sans"/>
              </a:rPr>
              <a:t> </a:t>
            </a:r>
            <a:r>
              <a:rPr sz="550" spc="-30" dirty="0">
                <a:solidFill>
                  <a:srgbClr val="231F20"/>
                </a:solidFill>
                <a:latin typeface="Lucida Sans"/>
                <a:cs typeface="Lucida Sans"/>
              </a:rPr>
              <a:t>excluded.Numbers</a:t>
            </a:r>
            <a:r>
              <a:rPr sz="550" spc="-45" dirty="0">
                <a:solidFill>
                  <a:srgbClr val="231F20"/>
                </a:solidFill>
                <a:latin typeface="Lucida Sans"/>
                <a:cs typeface="Lucida Sans"/>
              </a:rPr>
              <a:t> </a:t>
            </a:r>
            <a:r>
              <a:rPr sz="550" spc="-15" dirty="0">
                <a:solidFill>
                  <a:srgbClr val="231F20"/>
                </a:solidFill>
                <a:latin typeface="Lucida Sans"/>
                <a:cs typeface="Lucida Sans"/>
              </a:rPr>
              <a:t>are</a:t>
            </a:r>
            <a:r>
              <a:rPr sz="550" spc="-80" dirty="0">
                <a:solidFill>
                  <a:srgbClr val="231F20"/>
                </a:solidFill>
                <a:latin typeface="Lucida Sans"/>
                <a:cs typeface="Lucida Sans"/>
              </a:rPr>
              <a:t> </a:t>
            </a:r>
            <a:r>
              <a:rPr sz="550" spc="-35" dirty="0">
                <a:solidFill>
                  <a:srgbClr val="231F20"/>
                </a:solidFill>
                <a:latin typeface="Lucida Sans"/>
                <a:cs typeface="Lucida Sans"/>
              </a:rPr>
              <a:t>slightly</a:t>
            </a:r>
            <a:r>
              <a:rPr sz="550" spc="-100" dirty="0">
                <a:solidFill>
                  <a:srgbClr val="231F20"/>
                </a:solidFill>
                <a:latin typeface="Lucida Sans"/>
                <a:cs typeface="Lucida Sans"/>
              </a:rPr>
              <a:t> </a:t>
            </a:r>
            <a:r>
              <a:rPr sz="550" spc="-10" dirty="0">
                <a:solidFill>
                  <a:srgbClr val="231F20"/>
                </a:solidFill>
                <a:latin typeface="Lucida Sans"/>
                <a:cs typeface="Lucida Sans"/>
              </a:rPr>
              <a:t>lowerthan</a:t>
            </a:r>
            <a:r>
              <a:rPr sz="550" spc="-100" dirty="0">
                <a:solidFill>
                  <a:srgbClr val="231F20"/>
                </a:solidFill>
                <a:latin typeface="Lucida Sans"/>
                <a:cs typeface="Lucida Sans"/>
              </a:rPr>
              <a:t> </a:t>
            </a:r>
            <a:r>
              <a:rPr sz="550" spc="-25" dirty="0">
                <a:solidFill>
                  <a:srgbClr val="231F20"/>
                </a:solidFill>
                <a:latin typeface="Lucida Sans"/>
                <a:cs typeface="Lucida Sans"/>
              </a:rPr>
              <a:t>previouslyreported</a:t>
            </a:r>
            <a:r>
              <a:rPr sz="550" spc="-110" dirty="0">
                <a:solidFill>
                  <a:srgbClr val="231F20"/>
                </a:solidFill>
                <a:latin typeface="Lucida Sans"/>
                <a:cs typeface="Lucida Sans"/>
              </a:rPr>
              <a:t> </a:t>
            </a:r>
            <a:r>
              <a:rPr sz="550" spc="-15" dirty="0">
                <a:solidFill>
                  <a:srgbClr val="231F20"/>
                </a:solidFill>
                <a:latin typeface="Lucida Sans"/>
                <a:cs typeface="Lucida Sans"/>
              </a:rPr>
              <a:t>for</a:t>
            </a:r>
            <a:r>
              <a:rPr sz="550" spc="-90" dirty="0">
                <a:solidFill>
                  <a:srgbClr val="231F20"/>
                </a:solidFill>
                <a:latin typeface="Lucida Sans"/>
                <a:cs typeface="Lucida Sans"/>
              </a:rPr>
              <a:t> </a:t>
            </a:r>
            <a:r>
              <a:rPr sz="550" spc="-25" dirty="0">
                <a:solidFill>
                  <a:srgbClr val="231F20"/>
                </a:solidFill>
                <a:latin typeface="Lucida Sans"/>
                <a:cs typeface="Lucida Sans"/>
              </a:rPr>
              <a:t>2015–2016</a:t>
            </a:r>
            <a:r>
              <a:rPr sz="550" spc="-70" dirty="0">
                <a:solidFill>
                  <a:srgbClr val="231F20"/>
                </a:solidFill>
                <a:latin typeface="Lucida Sans"/>
                <a:cs typeface="Lucida Sans"/>
              </a:rPr>
              <a:t> </a:t>
            </a:r>
            <a:r>
              <a:rPr sz="550" spc="-30" dirty="0">
                <a:solidFill>
                  <a:srgbClr val="231F20"/>
                </a:solidFill>
                <a:latin typeface="Lucida Sans"/>
                <a:cs typeface="Lucida Sans"/>
              </a:rPr>
              <a:t>because</a:t>
            </a:r>
            <a:r>
              <a:rPr sz="550" spc="-50" dirty="0">
                <a:solidFill>
                  <a:srgbClr val="231F20"/>
                </a:solidFill>
                <a:latin typeface="Lucida Sans"/>
                <a:cs typeface="Lucida Sans"/>
              </a:rPr>
              <a:t> </a:t>
            </a:r>
            <a:r>
              <a:rPr sz="550" spc="-10" dirty="0">
                <a:solidFill>
                  <a:srgbClr val="231F20"/>
                </a:solidFill>
                <a:latin typeface="Lucida Sans"/>
                <a:cs typeface="Lucida Sans"/>
              </a:rPr>
              <a:t>of</a:t>
            </a:r>
            <a:r>
              <a:rPr sz="550" spc="-85" dirty="0">
                <a:solidFill>
                  <a:srgbClr val="231F20"/>
                </a:solidFill>
                <a:latin typeface="Lucida Sans"/>
                <a:cs typeface="Lucida Sans"/>
              </a:rPr>
              <a:t> </a:t>
            </a:r>
            <a:r>
              <a:rPr sz="550" spc="-20" dirty="0">
                <a:solidFill>
                  <a:srgbClr val="231F20"/>
                </a:solidFill>
                <a:latin typeface="Lucida Sans"/>
                <a:cs typeface="Lucida Sans"/>
              </a:rPr>
              <a:t>NCHS</a:t>
            </a:r>
            <a:r>
              <a:rPr sz="550" spc="-65" dirty="0">
                <a:solidFill>
                  <a:srgbClr val="231F20"/>
                </a:solidFill>
                <a:latin typeface="Lucida Sans"/>
                <a:cs typeface="Lucida Sans"/>
              </a:rPr>
              <a:t> </a:t>
            </a:r>
            <a:r>
              <a:rPr sz="550" spc="-35" dirty="0">
                <a:solidFill>
                  <a:srgbClr val="231F20"/>
                </a:solidFill>
                <a:latin typeface="Lucida Sans"/>
                <a:cs typeface="Lucida Sans"/>
              </a:rPr>
              <a:t>standards</a:t>
            </a:r>
            <a:r>
              <a:rPr sz="550" spc="-65" dirty="0">
                <a:solidFill>
                  <a:srgbClr val="231F20"/>
                </a:solidFill>
                <a:latin typeface="Lucida Sans"/>
                <a:cs typeface="Lucida Sans"/>
              </a:rPr>
              <a:t> </a:t>
            </a:r>
            <a:r>
              <a:rPr sz="550" spc="-20" dirty="0">
                <a:solidFill>
                  <a:srgbClr val="231F20"/>
                </a:solidFill>
                <a:latin typeface="Lucida Sans"/>
                <a:cs typeface="Lucida Sans"/>
              </a:rPr>
              <a:t>that</a:t>
            </a:r>
            <a:r>
              <a:rPr sz="550" spc="-85" dirty="0">
                <a:solidFill>
                  <a:srgbClr val="231F20"/>
                </a:solidFill>
                <a:latin typeface="Lucida Sans"/>
                <a:cs typeface="Lucida Sans"/>
              </a:rPr>
              <a:t> </a:t>
            </a:r>
            <a:r>
              <a:rPr sz="550" spc="-25" dirty="0">
                <a:solidFill>
                  <a:srgbClr val="231F20"/>
                </a:solidFill>
                <a:latin typeface="Lucida Sans"/>
                <a:cs typeface="Lucida Sans"/>
              </a:rPr>
              <a:t>restrict</a:t>
            </a:r>
            <a:r>
              <a:rPr sz="550" spc="-100" dirty="0">
                <a:solidFill>
                  <a:srgbClr val="231F20"/>
                </a:solidFill>
                <a:latin typeface="Lucida Sans"/>
                <a:cs typeface="Lucida Sans"/>
              </a:rPr>
              <a:t> </a:t>
            </a:r>
            <a:r>
              <a:rPr sz="550" spc="-30" dirty="0">
                <a:solidFill>
                  <a:srgbClr val="231F20"/>
                </a:solidFill>
                <a:latin typeface="Lucida Sans"/>
                <a:cs typeface="Lucida Sans"/>
              </a:rPr>
              <a:t>displayed</a:t>
            </a:r>
            <a:r>
              <a:rPr sz="550" spc="-105" dirty="0">
                <a:solidFill>
                  <a:srgbClr val="231F20"/>
                </a:solidFill>
                <a:latin typeface="Lucida Sans"/>
                <a:cs typeface="Lucida Sans"/>
              </a:rPr>
              <a:t> </a:t>
            </a:r>
            <a:r>
              <a:rPr sz="550" spc="-15" dirty="0">
                <a:solidFill>
                  <a:srgbClr val="231F20"/>
                </a:solidFill>
                <a:latin typeface="Lucida Sans"/>
                <a:cs typeface="Lucida Sans"/>
              </a:rPr>
              <a:t>data</a:t>
            </a:r>
            <a:r>
              <a:rPr sz="550" spc="-85" dirty="0">
                <a:solidFill>
                  <a:srgbClr val="231F20"/>
                </a:solidFill>
                <a:latin typeface="Lucida Sans"/>
                <a:cs typeface="Lucida Sans"/>
              </a:rPr>
              <a:t> </a:t>
            </a:r>
            <a:r>
              <a:rPr sz="550" spc="-10" dirty="0">
                <a:solidFill>
                  <a:srgbClr val="231F20"/>
                </a:solidFill>
                <a:latin typeface="Lucida Sans"/>
                <a:cs typeface="Lucida Sans"/>
              </a:rPr>
              <a:t>to</a:t>
            </a:r>
            <a:r>
              <a:rPr sz="550" spc="-75" dirty="0">
                <a:solidFill>
                  <a:srgbClr val="231F20"/>
                </a:solidFill>
                <a:latin typeface="Lucida Sans"/>
                <a:cs typeface="Lucida Sans"/>
              </a:rPr>
              <a:t> </a:t>
            </a:r>
            <a:r>
              <a:rPr sz="550" spc="5" dirty="0">
                <a:solidFill>
                  <a:srgbClr val="231F20"/>
                </a:solidFill>
                <a:latin typeface="Lucida Sans"/>
                <a:cs typeface="Lucida Sans"/>
              </a:rPr>
              <a:t>US  </a:t>
            </a:r>
            <a:r>
              <a:rPr sz="550" spc="-30" dirty="0">
                <a:solidFill>
                  <a:srgbClr val="231F20"/>
                </a:solidFill>
                <a:latin typeface="Lucida Sans"/>
                <a:cs typeface="Lucida Sans"/>
              </a:rPr>
              <a:t>residents.Accessed</a:t>
            </a:r>
            <a:r>
              <a:rPr sz="550" spc="-65" dirty="0">
                <a:solidFill>
                  <a:srgbClr val="231F20"/>
                </a:solidFill>
                <a:latin typeface="Lucida Sans"/>
                <a:cs typeface="Lucida Sans"/>
              </a:rPr>
              <a:t> </a:t>
            </a:r>
            <a:r>
              <a:rPr sz="550" spc="-5" dirty="0">
                <a:solidFill>
                  <a:srgbClr val="231F20"/>
                </a:solidFill>
                <a:latin typeface="Lucida Sans"/>
                <a:cs typeface="Lucida Sans"/>
              </a:rPr>
              <a:t>at</a:t>
            </a:r>
            <a:r>
              <a:rPr sz="550" spc="-90" dirty="0">
                <a:solidFill>
                  <a:srgbClr val="231F20"/>
                </a:solidFill>
                <a:latin typeface="Lucida Sans"/>
                <a:cs typeface="Lucida Sans"/>
              </a:rPr>
              <a:t> </a:t>
            </a:r>
            <a:r>
              <a:rPr sz="550" u="sng" spc="-40" dirty="0">
                <a:solidFill>
                  <a:srgbClr val="205E9E"/>
                </a:solidFill>
                <a:uFill>
                  <a:solidFill>
                    <a:srgbClr val="205E9E"/>
                  </a:solidFill>
                </a:uFill>
                <a:latin typeface="Lucida Sans"/>
                <a:cs typeface="Lucida Sans"/>
                <a:hlinkClick r:id="rId4"/>
              </a:rPr>
              <a:t>http://wonder.cdc.gov/mcd-icd10.html</a:t>
            </a:r>
            <a:r>
              <a:rPr sz="550" spc="-40" dirty="0">
                <a:solidFill>
                  <a:srgbClr val="231F20"/>
                </a:solidFill>
                <a:latin typeface="Lucida Sans"/>
                <a:cs typeface="Lucida Sans"/>
              </a:rPr>
              <a:t>on</a:t>
            </a:r>
            <a:r>
              <a:rPr sz="550" spc="-95" dirty="0">
                <a:solidFill>
                  <a:srgbClr val="231F20"/>
                </a:solidFill>
                <a:latin typeface="Lucida Sans"/>
                <a:cs typeface="Lucida Sans"/>
              </a:rPr>
              <a:t> </a:t>
            </a:r>
            <a:r>
              <a:rPr sz="550" spc="-15" dirty="0">
                <a:solidFill>
                  <a:srgbClr val="231F20"/>
                </a:solidFill>
                <a:latin typeface="Lucida Sans"/>
                <a:cs typeface="Lucida Sans"/>
              </a:rPr>
              <a:t>January</a:t>
            </a:r>
            <a:r>
              <a:rPr sz="550" spc="-110" dirty="0">
                <a:solidFill>
                  <a:srgbClr val="231F20"/>
                </a:solidFill>
                <a:latin typeface="Lucida Sans"/>
                <a:cs typeface="Lucida Sans"/>
              </a:rPr>
              <a:t> </a:t>
            </a:r>
            <a:r>
              <a:rPr sz="550" spc="-30" dirty="0">
                <a:solidFill>
                  <a:srgbClr val="231F20"/>
                </a:solidFill>
                <a:latin typeface="Lucida Sans"/>
                <a:cs typeface="Lucida Sans"/>
              </a:rPr>
              <a:t>11,</a:t>
            </a:r>
            <a:r>
              <a:rPr sz="550" spc="-95" dirty="0">
                <a:solidFill>
                  <a:srgbClr val="231F20"/>
                </a:solidFill>
                <a:latin typeface="Lucida Sans"/>
                <a:cs typeface="Lucida Sans"/>
              </a:rPr>
              <a:t> </a:t>
            </a:r>
            <a:r>
              <a:rPr sz="550" spc="-35" dirty="0">
                <a:solidFill>
                  <a:srgbClr val="231F20"/>
                </a:solidFill>
                <a:latin typeface="Lucida Sans"/>
                <a:cs typeface="Lucida Sans"/>
              </a:rPr>
              <a:t>2021.</a:t>
            </a:r>
            <a:r>
              <a:rPr sz="550" spc="-95" dirty="0">
                <a:solidFill>
                  <a:srgbClr val="231F20"/>
                </a:solidFill>
                <a:latin typeface="Lucida Sans"/>
                <a:cs typeface="Lucida Sans"/>
              </a:rPr>
              <a:t> </a:t>
            </a:r>
            <a:r>
              <a:rPr sz="550" spc="-10" dirty="0">
                <a:solidFill>
                  <a:srgbClr val="231F20"/>
                </a:solidFill>
                <a:latin typeface="Lucida Sans"/>
                <a:cs typeface="Lucida Sans"/>
              </a:rPr>
              <a:t>CDCWONDER</a:t>
            </a:r>
            <a:r>
              <a:rPr sz="550" spc="-75" dirty="0">
                <a:solidFill>
                  <a:srgbClr val="231F20"/>
                </a:solidFill>
                <a:latin typeface="Lucida Sans"/>
                <a:cs typeface="Lucida Sans"/>
              </a:rPr>
              <a:t> </a:t>
            </a:r>
            <a:r>
              <a:rPr sz="550" spc="-15" dirty="0">
                <a:solidFill>
                  <a:srgbClr val="231F20"/>
                </a:solidFill>
                <a:latin typeface="Lucida Sans"/>
                <a:cs typeface="Lucida Sans"/>
              </a:rPr>
              <a:t>data</a:t>
            </a:r>
            <a:r>
              <a:rPr sz="550" spc="-90" dirty="0">
                <a:solidFill>
                  <a:srgbClr val="231F20"/>
                </a:solidFill>
                <a:latin typeface="Lucida Sans"/>
                <a:cs typeface="Lucida Sans"/>
              </a:rPr>
              <a:t> </a:t>
            </a:r>
            <a:r>
              <a:rPr sz="550" spc="-15" dirty="0">
                <a:solidFill>
                  <a:srgbClr val="231F20"/>
                </a:solidFill>
                <a:latin typeface="Lucida Sans"/>
                <a:cs typeface="Lucida Sans"/>
              </a:rPr>
              <a:t>set</a:t>
            </a:r>
            <a:r>
              <a:rPr sz="550" spc="-80" dirty="0">
                <a:solidFill>
                  <a:srgbClr val="231F20"/>
                </a:solidFill>
                <a:latin typeface="Lucida Sans"/>
                <a:cs typeface="Lucida Sans"/>
              </a:rPr>
              <a:t> </a:t>
            </a:r>
            <a:r>
              <a:rPr sz="550" spc="-35" dirty="0">
                <a:solidFill>
                  <a:srgbClr val="231F20"/>
                </a:solidFill>
                <a:latin typeface="Lucida Sans"/>
                <a:cs typeface="Lucida Sans"/>
              </a:rPr>
              <a:t>documentation</a:t>
            </a:r>
            <a:r>
              <a:rPr sz="550" spc="-75" dirty="0">
                <a:solidFill>
                  <a:srgbClr val="231F20"/>
                </a:solidFill>
                <a:latin typeface="Lucida Sans"/>
                <a:cs typeface="Lucida Sans"/>
              </a:rPr>
              <a:t> </a:t>
            </a:r>
            <a:r>
              <a:rPr sz="550" spc="-20" dirty="0">
                <a:solidFill>
                  <a:srgbClr val="231F20"/>
                </a:solidFill>
                <a:latin typeface="Lucida Sans"/>
                <a:cs typeface="Lucida Sans"/>
              </a:rPr>
              <a:t>and</a:t>
            </a:r>
            <a:r>
              <a:rPr sz="550" spc="-100" dirty="0">
                <a:solidFill>
                  <a:srgbClr val="231F20"/>
                </a:solidFill>
                <a:latin typeface="Lucida Sans"/>
                <a:cs typeface="Lucida Sans"/>
              </a:rPr>
              <a:t> </a:t>
            </a:r>
            <a:r>
              <a:rPr sz="550" spc="-35" dirty="0">
                <a:solidFill>
                  <a:srgbClr val="231F20"/>
                </a:solidFill>
                <a:latin typeface="Lucida Sans"/>
                <a:cs typeface="Lucida Sans"/>
              </a:rPr>
              <a:t>technical</a:t>
            </a:r>
            <a:r>
              <a:rPr sz="550" spc="-55" dirty="0">
                <a:solidFill>
                  <a:srgbClr val="231F20"/>
                </a:solidFill>
                <a:latin typeface="Lucida Sans"/>
                <a:cs typeface="Lucida Sans"/>
              </a:rPr>
              <a:t> </a:t>
            </a:r>
            <a:r>
              <a:rPr sz="550" spc="-30" dirty="0">
                <a:solidFill>
                  <a:srgbClr val="231F20"/>
                </a:solidFill>
                <a:latin typeface="Lucida Sans"/>
                <a:cs typeface="Lucida Sans"/>
              </a:rPr>
              <a:t>methods</a:t>
            </a:r>
            <a:r>
              <a:rPr sz="550" spc="-95" dirty="0">
                <a:solidFill>
                  <a:srgbClr val="231F20"/>
                </a:solidFill>
                <a:latin typeface="Lucida Sans"/>
                <a:cs typeface="Lucida Sans"/>
              </a:rPr>
              <a:t> </a:t>
            </a:r>
            <a:r>
              <a:rPr sz="550" spc="-15" dirty="0">
                <a:solidFill>
                  <a:srgbClr val="231F20"/>
                </a:solidFill>
                <a:latin typeface="Lucida Sans"/>
                <a:cs typeface="Lucida Sans"/>
              </a:rPr>
              <a:t>can</a:t>
            </a:r>
            <a:r>
              <a:rPr sz="550" spc="-95" dirty="0">
                <a:solidFill>
                  <a:srgbClr val="231F20"/>
                </a:solidFill>
                <a:latin typeface="Lucida Sans"/>
                <a:cs typeface="Lucida Sans"/>
              </a:rPr>
              <a:t> </a:t>
            </a:r>
            <a:r>
              <a:rPr sz="550" spc="-15" dirty="0">
                <a:solidFill>
                  <a:srgbClr val="231F20"/>
                </a:solidFill>
                <a:latin typeface="Lucida Sans"/>
                <a:cs typeface="Lucida Sans"/>
              </a:rPr>
              <a:t>be</a:t>
            </a:r>
            <a:r>
              <a:rPr sz="550" spc="-55" dirty="0">
                <a:solidFill>
                  <a:srgbClr val="231F20"/>
                </a:solidFill>
                <a:latin typeface="Lucida Sans"/>
                <a:cs typeface="Lucida Sans"/>
              </a:rPr>
              <a:t> </a:t>
            </a:r>
            <a:r>
              <a:rPr sz="550" spc="-30" dirty="0">
                <a:solidFill>
                  <a:srgbClr val="231F20"/>
                </a:solidFill>
                <a:latin typeface="Lucida Sans"/>
                <a:cs typeface="Lucida Sans"/>
              </a:rPr>
              <a:t>accessed</a:t>
            </a:r>
            <a:r>
              <a:rPr sz="550" spc="-75" dirty="0">
                <a:solidFill>
                  <a:srgbClr val="231F20"/>
                </a:solidFill>
                <a:latin typeface="Lucida Sans"/>
                <a:cs typeface="Lucida Sans"/>
              </a:rPr>
              <a:t> </a:t>
            </a:r>
            <a:r>
              <a:rPr sz="550" spc="-5" dirty="0">
                <a:solidFill>
                  <a:srgbClr val="231F20"/>
                </a:solidFill>
                <a:latin typeface="Lucida Sans"/>
                <a:cs typeface="Lucida Sans"/>
              </a:rPr>
              <a:t>at</a:t>
            </a:r>
            <a:r>
              <a:rPr sz="550" spc="-75" dirty="0">
                <a:solidFill>
                  <a:srgbClr val="231F20"/>
                </a:solidFill>
                <a:latin typeface="Lucida Sans"/>
                <a:cs typeface="Lucida Sans"/>
              </a:rPr>
              <a:t> </a:t>
            </a:r>
            <a:r>
              <a:rPr sz="550" u="sng" spc="-40" dirty="0">
                <a:solidFill>
                  <a:srgbClr val="205E9E"/>
                </a:solidFill>
                <a:uFill>
                  <a:solidFill>
                    <a:srgbClr val="205E9E"/>
                  </a:solidFill>
                </a:uFill>
                <a:latin typeface="Lucida Sans"/>
                <a:cs typeface="Lucida Sans"/>
                <a:hlinkClick r:id="rId5"/>
              </a:rPr>
              <a:t>https://wonder.cdc.gov/wonder/help/mcd.html#</a:t>
            </a:r>
            <a:r>
              <a:rPr sz="550" spc="-40" dirty="0">
                <a:solidFill>
                  <a:srgbClr val="231F20"/>
                </a:solidFill>
                <a:latin typeface="Lucida Sans"/>
                <a:cs typeface="Lucida Sans"/>
              </a:rPr>
              <a:t>.</a:t>
            </a:r>
            <a:endParaRPr sz="550">
              <a:latin typeface="Lucida Sans"/>
              <a:cs typeface="Lucida Sans"/>
            </a:endParaRPr>
          </a:p>
          <a:p>
            <a:pPr marL="12700" marR="179705" indent="-635" algn="just">
              <a:lnSpc>
                <a:spcPct val="105500"/>
              </a:lnSpc>
              <a:spcBef>
                <a:spcPts val="200"/>
              </a:spcBef>
            </a:pPr>
            <a:r>
              <a:rPr sz="550" dirty="0">
                <a:solidFill>
                  <a:srgbClr val="231F20"/>
                </a:solidFill>
                <a:latin typeface="Lucida Sans"/>
                <a:cs typeface="Lucida Sans"/>
              </a:rPr>
              <a:t>*</a:t>
            </a:r>
            <a:r>
              <a:rPr sz="550" spc="-90" dirty="0">
                <a:solidFill>
                  <a:srgbClr val="231F20"/>
                </a:solidFill>
                <a:latin typeface="Lucida Sans"/>
                <a:cs typeface="Lucida Sans"/>
              </a:rPr>
              <a:t> </a:t>
            </a:r>
            <a:r>
              <a:rPr sz="550" spc="-15" dirty="0">
                <a:solidFill>
                  <a:srgbClr val="231F20"/>
                </a:solidFill>
                <a:latin typeface="Lucida Sans"/>
                <a:cs typeface="Lucida Sans"/>
              </a:rPr>
              <a:t>Rates</a:t>
            </a:r>
            <a:r>
              <a:rPr sz="550" spc="-50" dirty="0">
                <a:solidFill>
                  <a:srgbClr val="231F20"/>
                </a:solidFill>
                <a:latin typeface="Lucida Sans"/>
                <a:cs typeface="Lucida Sans"/>
              </a:rPr>
              <a:t> </a:t>
            </a:r>
            <a:r>
              <a:rPr sz="550" spc="-20" dirty="0">
                <a:solidFill>
                  <a:srgbClr val="231F20"/>
                </a:solidFill>
                <a:latin typeface="Lucida Sans"/>
                <a:cs typeface="Lucida Sans"/>
              </a:rPr>
              <a:t>are</a:t>
            </a:r>
            <a:r>
              <a:rPr sz="550" spc="-40" dirty="0">
                <a:solidFill>
                  <a:srgbClr val="231F20"/>
                </a:solidFill>
                <a:latin typeface="Lucida Sans"/>
                <a:cs typeface="Lucida Sans"/>
              </a:rPr>
              <a:t> </a:t>
            </a:r>
            <a:r>
              <a:rPr sz="550" spc="-30" dirty="0">
                <a:solidFill>
                  <a:srgbClr val="231F20"/>
                </a:solidFill>
                <a:latin typeface="Lucida Sans"/>
                <a:cs typeface="Lucida Sans"/>
              </a:rPr>
              <a:t>age-adjusted</a:t>
            </a:r>
            <a:r>
              <a:rPr sz="550" spc="-35" dirty="0">
                <a:solidFill>
                  <a:srgbClr val="231F20"/>
                </a:solidFill>
                <a:latin typeface="Lucida Sans"/>
                <a:cs typeface="Lucida Sans"/>
              </a:rPr>
              <a:t> </a:t>
            </a:r>
            <a:r>
              <a:rPr sz="550" spc="-15" dirty="0">
                <a:solidFill>
                  <a:srgbClr val="231F20"/>
                </a:solidFill>
                <a:latin typeface="Lucida Sans"/>
                <a:cs typeface="Lucida Sans"/>
              </a:rPr>
              <a:t>per</a:t>
            </a:r>
            <a:r>
              <a:rPr sz="550" spc="-45" dirty="0">
                <a:solidFill>
                  <a:srgbClr val="231F20"/>
                </a:solidFill>
                <a:latin typeface="Lucida Sans"/>
                <a:cs typeface="Lucida Sans"/>
              </a:rPr>
              <a:t> </a:t>
            </a:r>
            <a:r>
              <a:rPr sz="550" spc="-40" dirty="0">
                <a:solidFill>
                  <a:srgbClr val="231F20"/>
                </a:solidFill>
                <a:latin typeface="Lucida Sans"/>
                <a:cs typeface="Lucida Sans"/>
              </a:rPr>
              <a:t>100,000</a:t>
            </a:r>
            <a:r>
              <a:rPr sz="550" spc="-60" dirty="0">
                <a:solidFill>
                  <a:srgbClr val="231F20"/>
                </a:solidFill>
                <a:latin typeface="Lucida Sans"/>
                <a:cs typeface="Lucida Sans"/>
              </a:rPr>
              <a:t> </a:t>
            </a:r>
            <a:r>
              <a:rPr sz="550" spc="5" dirty="0">
                <a:solidFill>
                  <a:srgbClr val="231F20"/>
                </a:solidFill>
                <a:latin typeface="Lucida Sans"/>
                <a:cs typeface="Lucida Sans"/>
              </a:rPr>
              <a:t>US</a:t>
            </a:r>
            <a:r>
              <a:rPr sz="550" spc="10" dirty="0">
                <a:solidFill>
                  <a:srgbClr val="231F20"/>
                </a:solidFill>
                <a:latin typeface="Lucida Sans"/>
                <a:cs typeface="Lucida Sans"/>
              </a:rPr>
              <a:t> </a:t>
            </a:r>
            <a:r>
              <a:rPr sz="550" spc="-30" dirty="0">
                <a:solidFill>
                  <a:srgbClr val="231F20"/>
                </a:solidFill>
                <a:latin typeface="Lucida Sans"/>
                <a:cs typeface="Lucida Sans"/>
              </a:rPr>
              <a:t>standard</a:t>
            </a:r>
            <a:r>
              <a:rPr sz="550" spc="-65" dirty="0">
                <a:solidFill>
                  <a:srgbClr val="231F20"/>
                </a:solidFill>
                <a:latin typeface="Lucida Sans"/>
                <a:cs typeface="Lucida Sans"/>
              </a:rPr>
              <a:t> </a:t>
            </a:r>
            <a:r>
              <a:rPr sz="550" spc="-35" dirty="0">
                <a:solidFill>
                  <a:srgbClr val="231F20"/>
                </a:solidFill>
                <a:latin typeface="Lucida Sans"/>
                <a:cs typeface="Lucida Sans"/>
              </a:rPr>
              <a:t>population</a:t>
            </a:r>
            <a:r>
              <a:rPr sz="550" spc="-55" dirty="0">
                <a:solidFill>
                  <a:srgbClr val="231F20"/>
                </a:solidFill>
                <a:latin typeface="Lucida Sans"/>
                <a:cs typeface="Lucida Sans"/>
              </a:rPr>
              <a:t> </a:t>
            </a:r>
            <a:r>
              <a:rPr sz="550" spc="-35" dirty="0">
                <a:solidFill>
                  <a:srgbClr val="231F20"/>
                </a:solidFill>
                <a:latin typeface="Lucida Sans"/>
                <a:cs typeface="Lucida Sans"/>
              </a:rPr>
              <a:t>during</a:t>
            </a:r>
            <a:r>
              <a:rPr sz="550" spc="-55" dirty="0">
                <a:solidFill>
                  <a:srgbClr val="231F20"/>
                </a:solidFill>
                <a:latin typeface="Lucida Sans"/>
                <a:cs typeface="Lucida Sans"/>
              </a:rPr>
              <a:t> </a:t>
            </a:r>
            <a:r>
              <a:rPr sz="550" spc="-30" dirty="0">
                <a:solidFill>
                  <a:srgbClr val="231F20"/>
                </a:solidFill>
                <a:latin typeface="Lucida Sans"/>
                <a:cs typeface="Lucida Sans"/>
              </a:rPr>
              <a:t>2000</a:t>
            </a:r>
            <a:r>
              <a:rPr sz="550" spc="-45" dirty="0">
                <a:solidFill>
                  <a:srgbClr val="231F20"/>
                </a:solidFill>
                <a:latin typeface="Lucida Sans"/>
                <a:cs typeface="Lucida Sans"/>
              </a:rPr>
              <a:t> </a:t>
            </a:r>
            <a:r>
              <a:rPr sz="550" spc="-20" dirty="0">
                <a:solidFill>
                  <a:srgbClr val="231F20"/>
                </a:solidFill>
                <a:latin typeface="Lucida Sans"/>
                <a:cs typeface="Lucida Sans"/>
              </a:rPr>
              <a:t>by </a:t>
            </a:r>
            <a:r>
              <a:rPr sz="550" spc="-40" dirty="0">
                <a:solidFill>
                  <a:srgbClr val="231F20"/>
                </a:solidFill>
                <a:latin typeface="Lucida Sans"/>
                <a:cs typeface="Lucida Sans"/>
              </a:rPr>
              <a:t>using</a:t>
            </a:r>
            <a:r>
              <a:rPr sz="550" spc="-60" dirty="0">
                <a:solidFill>
                  <a:srgbClr val="231F20"/>
                </a:solidFill>
                <a:latin typeface="Lucida Sans"/>
                <a:cs typeface="Lucida Sans"/>
              </a:rPr>
              <a:t> </a:t>
            </a:r>
            <a:r>
              <a:rPr sz="550" spc="-20" dirty="0">
                <a:solidFill>
                  <a:srgbClr val="231F20"/>
                </a:solidFill>
                <a:latin typeface="Lucida Sans"/>
                <a:cs typeface="Lucida Sans"/>
              </a:rPr>
              <a:t>the</a:t>
            </a:r>
            <a:r>
              <a:rPr sz="550" spc="-25" dirty="0">
                <a:solidFill>
                  <a:srgbClr val="231F20"/>
                </a:solidFill>
                <a:latin typeface="Lucida Sans"/>
                <a:cs typeface="Lucida Sans"/>
              </a:rPr>
              <a:t> </a:t>
            </a:r>
            <a:r>
              <a:rPr sz="550" spc="-35" dirty="0">
                <a:solidFill>
                  <a:srgbClr val="231F20"/>
                </a:solidFill>
                <a:latin typeface="Lucida Sans"/>
                <a:cs typeface="Lucida Sans"/>
              </a:rPr>
              <a:t>following</a:t>
            </a:r>
            <a:r>
              <a:rPr sz="550" spc="-70" dirty="0">
                <a:solidFill>
                  <a:srgbClr val="231F20"/>
                </a:solidFill>
                <a:latin typeface="Lucida Sans"/>
                <a:cs typeface="Lucida Sans"/>
              </a:rPr>
              <a:t> </a:t>
            </a:r>
            <a:r>
              <a:rPr sz="550" spc="-25" dirty="0">
                <a:solidFill>
                  <a:srgbClr val="231F20"/>
                </a:solidFill>
                <a:latin typeface="Lucida Sans"/>
                <a:cs typeface="Lucida Sans"/>
              </a:rPr>
              <a:t>age</a:t>
            </a:r>
            <a:r>
              <a:rPr sz="550" spc="-40" dirty="0">
                <a:solidFill>
                  <a:srgbClr val="231F20"/>
                </a:solidFill>
                <a:latin typeface="Lucida Sans"/>
                <a:cs typeface="Lucida Sans"/>
              </a:rPr>
              <a:t> </a:t>
            </a:r>
            <a:r>
              <a:rPr sz="550" spc="-35" dirty="0">
                <a:solidFill>
                  <a:srgbClr val="231F20"/>
                </a:solidFill>
                <a:latin typeface="Lucida Sans"/>
                <a:cs typeface="Lucida Sans"/>
              </a:rPr>
              <a:t>group</a:t>
            </a:r>
            <a:r>
              <a:rPr sz="550" spc="-45" dirty="0">
                <a:solidFill>
                  <a:srgbClr val="231F20"/>
                </a:solidFill>
                <a:latin typeface="Lucida Sans"/>
                <a:cs typeface="Lucida Sans"/>
              </a:rPr>
              <a:t> </a:t>
            </a:r>
            <a:r>
              <a:rPr sz="550" spc="-35" dirty="0">
                <a:solidFill>
                  <a:srgbClr val="231F20"/>
                </a:solidFill>
                <a:latin typeface="Lucida Sans"/>
                <a:cs typeface="Lucida Sans"/>
              </a:rPr>
              <a:t>distribution</a:t>
            </a:r>
            <a:r>
              <a:rPr sz="550" spc="-65" dirty="0">
                <a:solidFill>
                  <a:srgbClr val="231F20"/>
                </a:solidFill>
                <a:latin typeface="Lucida Sans"/>
                <a:cs typeface="Lucida Sans"/>
              </a:rPr>
              <a:t> </a:t>
            </a:r>
            <a:r>
              <a:rPr sz="550" spc="-30" dirty="0">
                <a:solidFill>
                  <a:srgbClr val="231F20"/>
                </a:solidFill>
                <a:latin typeface="Lucida Sans"/>
                <a:cs typeface="Lucida Sans"/>
              </a:rPr>
              <a:t>(in</a:t>
            </a:r>
            <a:r>
              <a:rPr sz="550" spc="-65" dirty="0">
                <a:solidFill>
                  <a:srgbClr val="231F20"/>
                </a:solidFill>
                <a:latin typeface="Lucida Sans"/>
                <a:cs typeface="Lucida Sans"/>
              </a:rPr>
              <a:t> </a:t>
            </a:r>
            <a:r>
              <a:rPr sz="550" spc="-35" dirty="0">
                <a:solidFill>
                  <a:srgbClr val="231F20"/>
                </a:solidFill>
                <a:latin typeface="Lucida Sans"/>
                <a:cs typeface="Lucida Sans"/>
              </a:rPr>
              <a:t>years):</a:t>
            </a:r>
            <a:r>
              <a:rPr sz="550" spc="-55" dirty="0">
                <a:solidFill>
                  <a:srgbClr val="231F20"/>
                </a:solidFill>
                <a:latin typeface="Lucida Sans"/>
                <a:cs typeface="Lucida Sans"/>
              </a:rPr>
              <a:t> </a:t>
            </a:r>
            <a:r>
              <a:rPr sz="550" spc="-30" dirty="0">
                <a:solidFill>
                  <a:srgbClr val="231F20"/>
                </a:solidFill>
                <a:latin typeface="Lucida Sans"/>
                <a:cs typeface="Lucida Sans"/>
              </a:rPr>
              <a:t>&lt;1,</a:t>
            </a:r>
            <a:r>
              <a:rPr sz="550" spc="-70" dirty="0">
                <a:solidFill>
                  <a:srgbClr val="231F20"/>
                </a:solidFill>
                <a:latin typeface="Lucida Sans"/>
                <a:cs typeface="Lucida Sans"/>
              </a:rPr>
              <a:t> </a:t>
            </a:r>
            <a:r>
              <a:rPr sz="550" spc="-20" dirty="0">
                <a:solidFill>
                  <a:srgbClr val="231F20"/>
                </a:solidFill>
                <a:latin typeface="Lucida Sans"/>
                <a:cs typeface="Lucida Sans"/>
              </a:rPr>
              <a:t>1–4,</a:t>
            </a:r>
            <a:r>
              <a:rPr sz="550" spc="-40" dirty="0">
                <a:solidFill>
                  <a:srgbClr val="231F20"/>
                </a:solidFill>
                <a:latin typeface="Lucida Sans"/>
                <a:cs typeface="Lucida Sans"/>
              </a:rPr>
              <a:t> </a:t>
            </a:r>
            <a:r>
              <a:rPr sz="550" spc="-15" dirty="0">
                <a:solidFill>
                  <a:srgbClr val="231F20"/>
                </a:solidFill>
                <a:latin typeface="Lucida Sans"/>
                <a:cs typeface="Lucida Sans"/>
              </a:rPr>
              <a:t>5–14,</a:t>
            </a:r>
            <a:r>
              <a:rPr sz="550" spc="-55" dirty="0">
                <a:solidFill>
                  <a:srgbClr val="231F20"/>
                </a:solidFill>
                <a:latin typeface="Lucida Sans"/>
                <a:cs typeface="Lucida Sans"/>
              </a:rPr>
              <a:t> </a:t>
            </a:r>
            <a:r>
              <a:rPr sz="550" spc="-20" dirty="0">
                <a:solidFill>
                  <a:srgbClr val="231F20"/>
                </a:solidFill>
                <a:latin typeface="Lucida Sans"/>
                <a:cs typeface="Lucida Sans"/>
              </a:rPr>
              <a:t>15–24,</a:t>
            </a:r>
            <a:r>
              <a:rPr sz="550" spc="-40" dirty="0">
                <a:solidFill>
                  <a:srgbClr val="231F20"/>
                </a:solidFill>
                <a:latin typeface="Lucida Sans"/>
                <a:cs typeface="Lucida Sans"/>
              </a:rPr>
              <a:t> </a:t>
            </a:r>
            <a:r>
              <a:rPr sz="550" spc="-20" dirty="0">
                <a:solidFill>
                  <a:srgbClr val="231F20"/>
                </a:solidFill>
                <a:latin typeface="Lucida Sans"/>
                <a:cs typeface="Lucida Sans"/>
              </a:rPr>
              <a:t>25–34,</a:t>
            </a:r>
            <a:r>
              <a:rPr sz="550" spc="-55" dirty="0">
                <a:solidFill>
                  <a:srgbClr val="231F20"/>
                </a:solidFill>
                <a:latin typeface="Lucida Sans"/>
                <a:cs typeface="Lucida Sans"/>
              </a:rPr>
              <a:t> </a:t>
            </a:r>
            <a:r>
              <a:rPr sz="550" spc="-20" dirty="0">
                <a:solidFill>
                  <a:srgbClr val="231F20"/>
                </a:solidFill>
                <a:latin typeface="Lucida Sans"/>
                <a:cs typeface="Lucida Sans"/>
              </a:rPr>
              <a:t>35–44,</a:t>
            </a:r>
            <a:r>
              <a:rPr sz="550" spc="-55" dirty="0">
                <a:solidFill>
                  <a:srgbClr val="231F20"/>
                </a:solidFill>
                <a:latin typeface="Lucida Sans"/>
                <a:cs typeface="Lucida Sans"/>
              </a:rPr>
              <a:t> </a:t>
            </a:r>
            <a:r>
              <a:rPr sz="550" spc="-20" dirty="0">
                <a:solidFill>
                  <a:srgbClr val="231F20"/>
                </a:solidFill>
                <a:latin typeface="Lucida Sans"/>
                <a:cs typeface="Lucida Sans"/>
              </a:rPr>
              <a:t>45–54,</a:t>
            </a:r>
            <a:r>
              <a:rPr sz="550" spc="-55" dirty="0">
                <a:solidFill>
                  <a:srgbClr val="231F20"/>
                </a:solidFill>
                <a:latin typeface="Lucida Sans"/>
                <a:cs typeface="Lucida Sans"/>
              </a:rPr>
              <a:t> </a:t>
            </a:r>
            <a:r>
              <a:rPr sz="550" spc="-20" dirty="0">
                <a:solidFill>
                  <a:srgbClr val="231F20"/>
                </a:solidFill>
                <a:latin typeface="Lucida Sans"/>
                <a:cs typeface="Lucida Sans"/>
              </a:rPr>
              <a:t>55–64,</a:t>
            </a:r>
            <a:r>
              <a:rPr sz="550" spc="-55" dirty="0">
                <a:solidFill>
                  <a:srgbClr val="231F20"/>
                </a:solidFill>
                <a:latin typeface="Lucida Sans"/>
                <a:cs typeface="Lucida Sans"/>
              </a:rPr>
              <a:t> </a:t>
            </a:r>
            <a:r>
              <a:rPr sz="550" spc="-20" dirty="0">
                <a:solidFill>
                  <a:srgbClr val="231F20"/>
                </a:solidFill>
                <a:latin typeface="Lucida Sans"/>
                <a:cs typeface="Lucida Sans"/>
              </a:rPr>
              <a:t>65–74,</a:t>
            </a:r>
            <a:r>
              <a:rPr sz="550" spc="-55" dirty="0">
                <a:solidFill>
                  <a:srgbClr val="231F20"/>
                </a:solidFill>
                <a:latin typeface="Lucida Sans"/>
                <a:cs typeface="Lucida Sans"/>
              </a:rPr>
              <a:t> </a:t>
            </a:r>
            <a:r>
              <a:rPr sz="550" spc="-20" dirty="0">
                <a:solidFill>
                  <a:srgbClr val="231F20"/>
                </a:solidFill>
                <a:latin typeface="Lucida Sans"/>
                <a:cs typeface="Lucida Sans"/>
              </a:rPr>
              <a:t>75–84,</a:t>
            </a:r>
            <a:r>
              <a:rPr sz="550" spc="-55" dirty="0">
                <a:solidFill>
                  <a:srgbClr val="231F20"/>
                </a:solidFill>
                <a:latin typeface="Lucida Sans"/>
                <a:cs typeface="Lucida Sans"/>
              </a:rPr>
              <a:t> </a:t>
            </a:r>
            <a:r>
              <a:rPr sz="550" spc="-20" dirty="0">
                <a:solidFill>
                  <a:srgbClr val="231F20"/>
                </a:solidFill>
                <a:latin typeface="Lucida Sans"/>
                <a:cs typeface="Lucida Sans"/>
              </a:rPr>
              <a:t>and</a:t>
            </a:r>
            <a:r>
              <a:rPr sz="550" spc="-45" dirty="0">
                <a:solidFill>
                  <a:srgbClr val="231F20"/>
                </a:solidFill>
                <a:latin typeface="Lucida Sans"/>
                <a:cs typeface="Lucida Sans"/>
              </a:rPr>
              <a:t> </a:t>
            </a:r>
            <a:r>
              <a:rPr sz="550" spc="-30" dirty="0">
                <a:solidFill>
                  <a:srgbClr val="231F20"/>
                </a:solidFill>
                <a:latin typeface="Lucida Sans"/>
                <a:cs typeface="Lucida Sans"/>
              </a:rPr>
              <a:t>≥85.</a:t>
            </a:r>
            <a:r>
              <a:rPr sz="550" spc="-60" dirty="0">
                <a:solidFill>
                  <a:srgbClr val="231F20"/>
                </a:solidFill>
                <a:latin typeface="Lucida Sans"/>
                <a:cs typeface="Lucida Sans"/>
              </a:rPr>
              <a:t> </a:t>
            </a:r>
            <a:r>
              <a:rPr sz="550" spc="-15" dirty="0">
                <a:solidFill>
                  <a:srgbClr val="231F20"/>
                </a:solidFill>
                <a:latin typeface="Lucida Sans"/>
                <a:cs typeface="Lucida Sans"/>
              </a:rPr>
              <a:t>For</a:t>
            </a:r>
            <a:r>
              <a:rPr sz="550" spc="-30" dirty="0">
                <a:solidFill>
                  <a:srgbClr val="231F20"/>
                </a:solidFill>
                <a:latin typeface="Lucida Sans"/>
                <a:cs typeface="Lucida Sans"/>
              </a:rPr>
              <a:t> </a:t>
            </a:r>
            <a:r>
              <a:rPr sz="550" spc="-15" dirty="0">
                <a:solidFill>
                  <a:srgbClr val="231F20"/>
                </a:solidFill>
                <a:latin typeface="Lucida Sans"/>
                <a:cs typeface="Lucida Sans"/>
              </a:rPr>
              <a:t>age-  </a:t>
            </a:r>
            <a:r>
              <a:rPr sz="550" spc="-30" dirty="0">
                <a:solidFill>
                  <a:srgbClr val="231F20"/>
                </a:solidFill>
                <a:latin typeface="Lucida Sans"/>
                <a:cs typeface="Lucida Sans"/>
              </a:rPr>
              <a:t>adjusted</a:t>
            </a:r>
            <a:r>
              <a:rPr sz="550" spc="-65" dirty="0">
                <a:solidFill>
                  <a:srgbClr val="231F20"/>
                </a:solidFill>
                <a:latin typeface="Lucida Sans"/>
                <a:cs typeface="Lucida Sans"/>
              </a:rPr>
              <a:t> </a:t>
            </a:r>
            <a:r>
              <a:rPr sz="550" spc="-20" dirty="0">
                <a:solidFill>
                  <a:srgbClr val="231F20"/>
                </a:solidFill>
                <a:latin typeface="Lucida Sans"/>
                <a:cs typeface="Lucida Sans"/>
              </a:rPr>
              <a:t>death</a:t>
            </a:r>
            <a:r>
              <a:rPr sz="550" spc="-55" dirty="0">
                <a:solidFill>
                  <a:srgbClr val="231F20"/>
                </a:solidFill>
                <a:latin typeface="Lucida Sans"/>
                <a:cs typeface="Lucida Sans"/>
              </a:rPr>
              <a:t> </a:t>
            </a:r>
            <a:r>
              <a:rPr sz="550" spc="-30" dirty="0">
                <a:solidFill>
                  <a:srgbClr val="231F20"/>
                </a:solidFill>
                <a:latin typeface="Lucida Sans"/>
                <a:cs typeface="Lucida Sans"/>
              </a:rPr>
              <a:t>rates,</a:t>
            </a:r>
            <a:r>
              <a:rPr sz="550" spc="-80" dirty="0">
                <a:solidFill>
                  <a:srgbClr val="231F20"/>
                </a:solidFill>
                <a:latin typeface="Lucida Sans"/>
                <a:cs typeface="Lucida Sans"/>
              </a:rPr>
              <a:t> </a:t>
            </a:r>
            <a:r>
              <a:rPr sz="550" spc="-20" dirty="0">
                <a:solidFill>
                  <a:srgbClr val="231F20"/>
                </a:solidFill>
                <a:latin typeface="Lucida Sans"/>
                <a:cs typeface="Lucida Sans"/>
              </a:rPr>
              <a:t>the</a:t>
            </a:r>
            <a:r>
              <a:rPr sz="550" spc="-30" dirty="0">
                <a:solidFill>
                  <a:srgbClr val="231F20"/>
                </a:solidFill>
                <a:latin typeface="Lucida Sans"/>
                <a:cs typeface="Lucida Sans"/>
              </a:rPr>
              <a:t> </a:t>
            </a:r>
            <a:r>
              <a:rPr sz="550" spc="-25" dirty="0">
                <a:solidFill>
                  <a:srgbClr val="231F20"/>
                </a:solidFill>
                <a:latin typeface="Lucida Sans"/>
                <a:cs typeface="Lucida Sans"/>
              </a:rPr>
              <a:t>age-specific</a:t>
            </a:r>
            <a:r>
              <a:rPr sz="550" spc="-30" dirty="0">
                <a:solidFill>
                  <a:srgbClr val="231F20"/>
                </a:solidFill>
                <a:latin typeface="Lucida Sans"/>
                <a:cs typeface="Lucida Sans"/>
              </a:rPr>
              <a:t> </a:t>
            </a:r>
            <a:r>
              <a:rPr sz="550" spc="-20" dirty="0">
                <a:solidFill>
                  <a:srgbClr val="231F20"/>
                </a:solidFill>
                <a:latin typeface="Lucida Sans"/>
                <a:cs typeface="Lucida Sans"/>
              </a:rPr>
              <a:t>death</a:t>
            </a:r>
            <a:r>
              <a:rPr sz="550" spc="-55" dirty="0">
                <a:solidFill>
                  <a:srgbClr val="231F20"/>
                </a:solidFill>
                <a:latin typeface="Lucida Sans"/>
                <a:cs typeface="Lucida Sans"/>
              </a:rPr>
              <a:t> </a:t>
            </a:r>
            <a:r>
              <a:rPr sz="550" spc="-25" dirty="0">
                <a:solidFill>
                  <a:srgbClr val="231F20"/>
                </a:solidFill>
                <a:latin typeface="Lucida Sans"/>
                <a:cs typeface="Lucida Sans"/>
              </a:rPr>
              <a:t>rate</a:t>
            </a:r>
            <a:r>
              <a:rPr sz="550" spc="-30" dirty="0">
                <a:solidFill>
                  <a:srgbClr val="231F20"/>
                </a:solidFill>
                <a:latin typeface="Lucida Sans"/>
                <a:cs typeface="Lucida Sans"/>
              </a:rPr>
              <a:t> </a:t>
            </a:r>
            <a:r>
              <a:rPr sz="550" spc="-20" dirty="0">
                <a:solidFill>
                  <a:srgbClr val="231F20"/>
                </a:solidFill>
                <a:latin typeface="Lucida Sans"/>
                <a:cs typeface="Lucida Sans"/>
              </a:rPr>
              <a:t>is</a:t>
            </a:r>
            <a:r>
              <a:rPr sz="550" spc="-65" dirty="0">
                <a:solidFill>
                  <a:srgbClr val="231F20"/>
                </a:solidFill>
                <a:latin typeface="Lucida Sans"/>
                <a:cs typeface="Lucida Sans"/>
              </a:rPr>
              <a:t> </a:t>
            </a:r>
            <a:r>
              <a:rPr sz="550" spc="-30" dirty="0">
                <a:solidFill>
                  <a:srgbClr val="231F20"/>
                </a:solidFill>
                <a:latin typeface="Lucida Sans"/>
                <a:cs typeface="Lucida Sans"/>
              </a:rPr>
              <a:t>rounded</a:t>
            </a:r>
            <a:r>
              <a:rPr sz="550" spc="-65" dirty="0">
                <a:solidFill>
                  <a:srgbClr val="231F20"/>
                </a:solidFill>
                <a:latin typeface="Lucida Sans"/>
                <a:cs typeface="Lucida Sans"/>
              </a:rPr>
              <a:t> </a:t>
            </a:r>
            <a:r>
              <a:rPr sz="550" spc="-10" dirty="0">
                <a:solidFill>
                  <a:srgbClr val="231F20"/>
                </a:solidFill>
                <a:latin typeface="Lucida Sans"/>
                <a:cs typeface="Lucida Sans"/>
              </a:rPr>
              <a:t>to</a:t>
            </a:r>
            <a:r>
              <a:rPr sz="550" spc="-25" dirty="0">
                <a:solidFill>
                  <a:srgbClr val="231F20"/>
                </a:solidFill>
                <a:latin typeface="Lucida Sans"/>
                <a:cs typeface="Lucida Sans"/>
              </a:rPr>
              <a:t> </a:t>
            </a:r>
            <a:r>
              <a:rPr sz="550" dirty="0">
                <a:solidFill>
                  <a:srgbClr val="231F20"/>
                </a:solidFill>
                <a:latin typeface="Lucida Sans"/>
                <a:cs typeface="Lucida Sans"/>
              </a:rPr>
              <a:t>1</a:t>
            </a:r>
            <a:r>
              <a:rPr sz="550" spc="-35" dirty="0">
                <a:solidFill>
                  <a:srgbClr val="231F20"/>
                </a:solidFill>
                <a:latin typeface="Lucida Sans"/>
                <a:cs typeface="Lucida Sans"/>
              </a:rPr>
              <a:t> decimal</a:t>
            </a:r>
            <a:r>
              <a:rPr sz="550" spc="-50" dirty="0">
                <a:solidFill>
                  <a:srgbClr val="231F20"/>
                </a:solidFill>
                <a:latin typeface="Lucida Sans"/>
                <a:cs typeface="Lucida Sans"/>
              </a:rPr>
              <a:t> </a:t>
            </a:r>
            <a:r>
              <a:rPr sz="550" spc="-30" dirty="0">
                <a:solidFill>
                  <a:srgbClr val="231F20"/>
                </a:solidFill>
                <a:latin typeface="Lucida Sans"/>
                <a:cs typeface="Lucida Sans"/>
              </a:rPr>
              <a:t>place before</a:t>
            </a:r>
            <a:r>
              <a:rPr sz="550" spc="-40" dirty="0">
                <a:solidFill>
                  <a:srgbClr val="231F20"/>
                </a:solidFill>
                <a:latin typeface="Lucida Sans"/>
                <a:cs typeface="Lucida Sans"/>
              </a:rPr>
              <a:t> </a:t>
            </a:r>
            <a:r>
              <a:rPr sz="550" spc="-35" dirty="0">
                <a:solidFill>
                  <a:srgbClr val="231F20"/>
                </a:solidFill>
                <a:latin typeface="Lucida Sans"/>
                <a:cs typeface="Lucida Sans"/>
              </a:rPr>
              <a:t>proceeding</a:t>
            </a:r>
            <a:r>
              <a:rPr sz="550" spc="-65" dirty="0">
                <a:solidFill>
                  <a:srgbClr val="231F20"/>
                </a:solidFill>
                <a:latin typeface="Lucida Sans"/>
                <a:cs typeface="Lucida Sans"/>
              </a:rPr>
              <a:t> </a:t>
            </a:r>
            <a:r>
              <a:rPr sz="550" spc="-10" dirty="0">
                <a:solidFill>
                  <a:srgbClr val="231F20"/>
                </a:solidFill>
                <a:latin typeface="Lucida Sans"/>
                <a:cs typeface="Lucida Sans"/>
              </a:rPr>
              <a:t>to</a:t>
            </a:r>
            <a:r>
              <a:rPr sz="550" spc="-50" dirty="0">
                <a:solidFill>
                  <a:srgbClr val="231F20"/>
                </a:solidFill>
                <a:latin typeface="Lucida Sans"/>
                <a:cs typeface="Lucida Sans"/>
              </a:rPr>
              <a:t> </a:t>
            </a:r>
            <a:r>
              <a:rPr sz="550" spc="-25" dirty="0">
                <a:solidFill>
                  <a:srgbClr val="231F20"/>
                </a:solidFill>
                <a:latin typeface="Lucida Sans"/>
                <a:cs typeface="Lucida Sans"/>
              </a:rPr>
              <a:t>the</a:t>
            </a:r>
            <a:r>
              <a:rPr sz="550" spc="-20" dirty="0">
                <a:solidFill>
                  <a:srgbClr val="231F20"/>
                </a:solidFill>
                <a:latin typeface="Lucida Sans"/>
                <a:cs typeface="Lucida Sans"/>
              </a:rPr>
              <a:t> </a:t>
            </a:r>
            <a:r>
              <a:rPr sz="550" spc="-35" dirty="0">
                <a:solidFill>
                  <a:srgbClr val="231F20"/>
                </a:solidFill>
                <a:latin typeface="Lucida Sans"/>
                <a:cs typeface="Lucida Sans"/>
              </a:rPr>
              <a:t>next </a:t>
            </a:r>
            <a:r>
              <a:rPr sz="550" spc="-25" dirty="0">
                <a:solidFill>
                  <a:srgbClr val="231F20"/>
                </a:solidFill>
                <a:latin typeface="Lucida Sans"/>
                <a:cs typeface="Lucida Sans"/>
              </a:rPr>
              <a:t>step</a:t>
            </a:r>
            <a:r>
              <a:rPr sz="550" spc="-35" dirty="0">
                <a:solidFill>
                  <a:srgbClr val="231F20"/>
                </a:solidFill>
                <a:latin typeface="Lucida Sans"/>
                <a:cs typeface="Lucida Sans"/>
              </a:rPr>
              <a:t> </a:t>
            </a:r>
            <a:r>
              <a:rPr sz="550" spc="-20" dirty="0">
                <a:solidFill>
                  <a:srgbClr val="231F20"/>
                </a:solidFill>
                <a:latin typeface="Lucida Sans"/>
                <a:cs typeface="Lucida Sans"/>
              </a:rPr>
              <a:t>in</a:t>
            </a:r>
            <a:r>
              <a:rPr sz="550" spc="-70" dirty="0">
                <a:solidFill>
                  <a:srgbClr val="231F20"/>
                </a:solidFill>
                <a:latin typeface="Lucida Sans"/>
                <a:cs typeface="Lucida Sans"/>
              </a:rPr>
              <a:t> </a:t>
            </a:r>
            <a:r>
              <a:rPr sz="550" spc="-20" dirty="0">
                <a:solidFill>
                  <a:srgbClr val="231F20"/>
                </a:solidFill>
                <a:latin typeface="Lucida Sans"/>
                <a:cs typeface="Lucida Sans"/>
              </a:rPr>
              <a:t>the</a:t>
            </a:r>
            <a:r>
              <a:rPr sz="550" spc="-30" dirty="0">
                <a:solidFill>
                  <a:srgbClr val="231F20"/>
                </a:solidFill>
                <a:latin typeface="Lucida Sans"/>
                <a:cs typeface="Lucida Sans"/>
              </a:rPr>
              <a:t> </a:t>
            </a:r>
            <a:r>
              <a:rPr sz="550" spc="-35" dirty="0">
                <a:solidFill>
                  <a:srgbClr val="231F20"/>
                </a:solidFill>
                <a:latin typeface="Lucida Sans"/>
                <a:cs typeface="Lucida Sans"/>
              </a:rPr>
              <a:t>calculation</a:t>
            </a:r>
            <a:r>
              <a:rPr sz="550" spc="-65" dirty="0">
                <a:solidFill>
                  <a:srgbClr val="231F20"/>
                </a:solidFill>
                <a:latin typeface="Lucida Sans"/>
                <a:cs typeface="Lucida Sans"/>
              </a:rPr>
              <a:t> </a:t>
            </a:r>
            <a:r>
              <a:rPr sz="550" spc="-10" dirty="0">
                <a:solidFill>
                  <a:srgbClr val="231F20"/>
                </a:solidFill>
                <a:latin typeface="Lucida Sans"/>
                <a:cs typeface="Lucida Sans"/>
              </a:rPr>
              <a:t>of</a:t>
            </a:r>
            <a:r>
              <a:rPr sz="550" spc="-45" dirty="0">
                <a:solidFill>
                  <a:srgbClr val="231F20"/>
                </a:solidFill>
                <a:latin typeface="Lucida Sans"/>
                <a:cs typeface="Lucida Sans"/>
              </a:rPr>
              <a:t> </a:t>
            </a:r>
            <a:r>
              <a:rPr sz="550" spc="-30" dirty="0">
                <a:solidFill>
                  <a:srgbClr val="231F20"/>
                </a:solidFill>
                <a:latin typeface="Lucida Sans"/>
                <a:cs typeface="Lucida Sans"/>
              </a:rPr>
              <a:t>age-adjusted</a:t>
            </a:r>
            <a:r>
              <a:rPr sz="550" spc="-45" dirty="0">
                <a:solidFill>
                  <a:srgbClr val="231F20"/>
                </a:solidFill>
                <a:latin typeface="Lucida Sans"/>
                <a:cs typeface="Lucida Sans"/>
              </a:rPr>
              <a:t> </a:t>
            </a:r>
            <a:r>
              <a:rPr sz="550" spc="-25" dirty="0">
                <a:solidFill>
                  <a:srgbClr val="231F20"/>
                </a:solidFill>
                <a:latin typeface="Lucida Sans"/>
                <a:cs typeface="Lucida Sans"/>
              </a:rPr>
              <a:t>death</a:t>
            </a:r>
            <a:r>
              <a:rPr sz="550" spc="-40" dirty="0">
                <a:solidFill>
                  <a:srgbClr val="231F20"/>
                </a:solidFill>
                <a:latin typeface="Lucida Sans"/>
                <a:cs typeface="Lucida Sans"/>
              </a:rPr>
              <a:t> </a:t>
            </a:r>
            <a:r>
              <a:rPr sz="550" spc="-25" dirty="0">
                <a:solidFill>
                  <a:srgbClr val="231F20"/>
                </a:solidFill>
                <a:latin typeface="Lucida Sans"/>
                <a:cs typeface="Lucida Sans"/>
              </a:rPr>
              <a:t>rates</a:t>
            </a:r>
            <a:r>
              <a:rPr sz="550" spc="-55" dirty="0">
                <a:solidFill>
                  <a:srgbClr val="231F20"/>
                </a:solidFill>
                <a:latin typeface="Lucida Sans"/>
                <a:cs typeface="Lucida Sans"/>
              </a:rPr>
              <a:t> </a:t>
            </a:r>
            <a:r>
              <a:rPr sz="550" spc="-20" dirty="0">
                <a:solidFill>
                  <a:srgbClr val="231F20"/>
                </a:solidFill>
                <a:latin typeface="Lucida Sans"/>
                <a:cs typeface="Lucida Sans"/>
              </a:rPr>
              <a:t>for</a:t>
            </a:r>
            <a:r>
              <a:rPr sz="550" spc="-45" dirty="0">
                <a:solidFill>
                  <a:srgbClr val="231F20"/>
                </a:solidFill>
                <a:latin typeface="Lucida Sans"/>
                <a:cs typeface="Lucida Sans"/>
              </a:rPr>
              <a:t> </a:t>
            </a:r>
            <a:r>
              <a:rPr sz="550" spc="-20" dirty="0">
                <a:solidFill>
                  <a:srgbClr val="231F20"/>
                </a:solidFill>
                <a:latin typeface="Lucida Sans"/>
                <a:cs typeface="Lucida Sans"/>
              </a:rPr>
              <a:t>NCHS</a:t>
            </a:r>
            <a:r>
              <a:rPr sz="550" spc="-45" dirty="0">
                <a:solidFill>
                  <a:srgbClr val="231F20"/>
                </a:solidFill>
                <a:latin typeface="Lucida Sans"/>
                <a:cs typeface="Lucida Sans"/>
              </a:rPr>
              <a:t> </a:t>
            </a:r>
            <a:r>
              <a:rPr sz="550" spc="-30" dirty="0">
                <a:solidFill>
                  <a:srgbClr val="231F20"/>
                </a:solidFill>
                <a:latin typeface="Lucida Sans"/>
                <a:cs typeface="Lucida Sans"/>
              </a:rPr>
              <a:t>Multiple </a:t>
            </a:r>
            <a:r>
              <a:rPr sz="550" spc="-35" dirty="0">
                <a:solidFill>
                  <a:srgbClr val="231F20"/>
                </a:solidFill>
                <a:latin typeface="Lucida Sans"/>
                <a:cs typeface="Lucida Sans"/>
              </a:rPr>
              <a:t>Cause</a:t>
            </a:r>
            <a:r>
              <a:rPr sz="550" spc="-40" dirty="0">
                <a:solidFill>
                  <a:srgbClr val="231F20"/>
                </a:solidFill>
                <a:latin typeface="Lucida Sans"/>
                <a:cs typeface="Lucida Sans"/>
              </a:rPr>
              <a:t> </a:t>
            </a:r>
            <a:r>
              <a:rPr sz="550" spc="-10" dirty="0">
                <a:solidFill>
                  <a:srgbClr val="231F20"/>
                </a:solidFill>
                <a:latin typeface="Lucida Sans"/>
                <a:cs typeface="Lucida Sans"/>
              </a:rPr>
              <a:t>of</a:t>
            </a:r>
            <a:r>
              <a:rPr sz="550" spc="-45" dirty="0">
                <a:solidFill>
                  <a:srgbClr val="231F20"/>
                </a:solidFill>
                <a:latin typeface="Lucida Sans"/>
                <a:cs typeface="Lucida Sans"/>
              </a:rPr>
              <a:t> </a:t>
            </a:r>
            <a:r>
              <a:rPr sz="550" spc="-30" dirty="0">
                <a:solidFill>
                  <a:srgbClr val="231F20"/>
                </a:solidFill>
                <a:latin typeface="Lucida Sans"/>
                <a:cs typeface="Lucida Sans"/>
              </a:rPr>
              <a:t>Death</a:t>
            </a:r>
            <a:r>
              <a:rPr sz="550" spc="-55" dirty="0">
                <a:solidFill>
                  <a:srgbClr val="231F20"/>
                </a:solidFill>
                <a:latin typeface="Lucida Sans"/>
                <a:cs typeface="Lucida Sans"/>
              </a:rPr>
              <a:t> </a:t>
            </a:r>
            <a:r>
              <a:rPr sz="550" spc="-15" dirty="0">
                <a:solidFill>
                  <a:srgbClr val="231F20"/>
                </a:solidFill>
                <a:latin typeface="Lucida Sans"/>
                <a:cs typeface="Lucida Sans"/>
              </a:rPr>
              <a:t>on</a:t>
            </a:r>
            <a:r>
              <a:rPr sz="550" spc="-70" dirty="0">
                <a:solidFill>
                  <a:srgbClr val="231F20"/>
                </a:solidFill>
                <a:latin typeface="Lucida Sans"/>
                <a:cs typeface="Lucida Sans"/>
              </a:rPr>
              <a:t> </a:t>
            </a:r>
            <a:r>
              <a:rPr sz="550" spc="-40" dirty="0">
                <a:solidFill>
                  <a:srgbClr val="231F20"/>
                </a:solidFill>
                <a:latin typeface="Lucida Sans"/>
                <a:cs typeface="Lucida Sans"/>
              </a:rPr>
              <a:t>CDC</a:t>
            </a:r>
            <a:r>
              <a:rPr sz="550" spc="-70" dirty="0">
                <a:solidFill>
                  <a:srgbClr val="231F20"/>
                </a:solidFill>
                <a:latin typeface="Lucida Sans"/>
                <a:cs typeface="Lucida Sans"/>
              </a:rPr>
              <a:t> </a:t>
            </a:r>
            <a:r>
              <a:rPr sz="550" spc="-10" dirty="0">
                <a:solidFill>
                  <a:srgbClr val="231F20"/>
                </a:solidFill>
                <a:latin typeface="Lucida Sans"/>
                <a:cs typeface="Lucida Sans"/>
              </a:rPr>
              <a:t>WONDER.</a:t>
            </a:r>
            <a:r>
              <a:rPr sz="550" spc="-30" dirty="0">
                <a:solidFill>
                  <a:srgbClr val="231F20"/>
                </a:solidFill>
                <a:latin typeface="Lucida Sans"/>
                <a:cs typeface="Lucida Sans"/>
              </a:rPr>
              <a:t> </a:t>
            </a:r>
            <a:r>
              <a:rPr sz="550" spc="-40" dirty="0">
                <a:solidFill>
                  <a:srgbClr val="231F20"/>
                </a:solidFill>
                <a:latin typeface="Lucida Sans"/>
                <a:cs typeface="Lucida Sans"/>
              </a:rPr>
              <a:t>This  </a:t>
            </a:r>
            <a:r>
              <a:rPr sz="550" spc="-35" dirty="0">
                <a:solidFill>
                  <a:srgbClr val="231F20"/>
                </a:solidFill>
                <a:latin typeface="Lucida Sans"/>
                <a:cs typeface="Lucida Sans"/>
              </a:rPr>
              <a:t>rounding</a:t>
            </a:r>
            <a:r>
              <a:rPr sz="550" spc="-100" dirty="0">
                <a:solidFill>
                  <a:srgbClr val="231F20"/>
                </a:solidFill>
                <a:latin typeface="Lucida Sans"/>
                <a:cs typeface="Lucida Sans"/>
              </a:rPr>
              <a:t> </a:t>
            </a:r>
            <a:r>
              <a:rPr sz="550" spc="-20" dirty="0">
                <a:solidFill>
                  <a:srgbClr val="231F20"/>
                </a:solidFill>
                <a:latin typeface="Lucida Sans"/>
                <a:cs typeface="Lucida Sans"/>
              </a:rPr>
              <a:t>stepmight</a:t>
            </a:r>
            <a:r>
              <a:rPr sz="550" spc="-70" dirty="0">
                <a:solidFill>
                  <a:srgbClr val="231F20"/>
                </a:solidFill>
                <a:latin typeface="Lucida Sans"/>
                <a:cs typeface="Lucida Sans"/>
              </a:rPr>
              <a:t> </a:t>
            </a:r>
            <a:r>
              <a:rPr sz="550" spc="-20" dirty="0">
                <a:solidFill>
                  <a:srgbClr val="231F20"/>
                </a:solidFill>
                <a:latin typeface="Lucida Sans"/>
                <a:cs typeface="Lucida Sans"/>
              </a:rPr>
              <a:t>affect</a:t>
            </a:r>
            <a:r>
              <a:rPr sz="550" spc="-105" dirty="0">
                <a:solidFill>
                  <a:srgbClr val="231F20"/>
                </a:solidFill>
                <a:latin typeface="Lucida Sans"/>
                <a:cs typeface="Lucida Sans"/>
              </a:rPr>
              <a:t> </a:t>
            </a:r>
            <a:r>
              <a:rPr sz="550" spc="-20" dirty="0">
                <a:solidFill>
                  <a:srgbClr val="231F20"/>
                </a:solidFill>
                <a:latin typeface="Lucida Sans"/>
                <a:cs typeface="Lucida Sans"/>
              </a:rPr>
              <a:t>the</a:t>
            </a:r>
            <a:r>
              <a:rPr sz="550" spc="-90" dirty="0">
                <a:solidFill>
                  <a:srgbClr val="231F20"/>
                </a:solidFill>
                <a:latin typeface="Lucida Sans"/>
                <a:cs typeface="Lucida Sans"/>
              </a:rPr>
              <a:t> </a:t>
            </a:r>
            <a:r>
              <a:rPr sz="550" spc="-35" dirty="0">
                <a:solidFill>
                  <a:srgbClr val="231F20"/>
                </a:solidFill>
                <a:latin typeface="Lucida Sans"/>
                <a:cs typeface="Lucida Sans"/>
              </a:rPr>
              <a:t>precision</a:t>
            </a:r>
            <a:r>
              <a:rPr sz="550" spc="-100" dirty="0">
                <a:solidFill>
                  <a:srgbClr val="231F20"/>
                </a:solidFill>
                <a:latin typeface="Lucida Sans"/>
                <a:cs typeface="Lucida Sans"/>
              </a:rPr>
              <a:t> </a:t>
            </a:r>
            <a:r>
              <a:rPr sz="550" spc="-10" dirty="0">
                <a:solidFill>
                  <a:srgbClr val="231F20"/>
                </a:solidFill>
                <a:latin typeface="Lucida Sans"/>
                <a:cs typeface="Lucida Sans"/>
              </a:rPr>
              <a:t>of</a:t>
            </a:r>
            <a:r>
              <a:rPr sz="550" spc="-114" dirty="0">
                <a:solidFill>
                  <a:srgbClr val="231F20"/>
                </a:solidFill>
                <a:latin typeface="Lucida Sans"/>
                <a:cs typeface="Lucida Sans"/>
              </a:rPr>
              <a:t> </a:t>
            </a:r>
            <a:r>
              <a:rPr sz="550" spc="-25" dirty="0">
                <a:solidFill>
                  <a:srgbClr val="231F20"/>
                </a:solidFill>
                <a:latin typeface="Lucida Sans"/>
                <a:cs typeface="Lucida Sans"/>
              </a:rPr>
              <a:t>ratescalculated</a:t>
            </a:r>
            <a:r>
              <a:rPr sz="550" spc="-70" dirty="0">
                <a:solidFill>
                  <a:srgbClr val="231F20"/>
                </a:solidFill>
                <a:latin typeface="Lucida Sans"/>
                <a:cs typeface="Lucida Sans"/>
              </a:rPr>
              <a:t> </a:t>
            </a:r>
            <a:r>
              <a:rPr sz="550" spc="-15" dirty="0">
                <a:solidFill>
                  <a:srgbClr val="231F20"/>
                </a:solidFill>
                <a:latin typeface="Lucida Sans"/>
                <a:cs typeface="Lucida Sans"/>
              </a:rPr>
              <a:t>for</a:t>
            </a:r>
            <a:r>
              <a:rPr sz="550" spc="-125" dirty="0">
                <a:solidFill>
                  <a:srgbClr val="231F20"/>
                </a:solidFill>
                <a:latin typeface="Lucida Sans"/>
                <a:cs typeface="Lucida Sans"/>
              </a:rPr>
              <a:t> </a:t>
            </a:r>
            <a:r>
              <a:rPr sz="550" spc="-30" dirty="0">
                <a:solidFill>
                  <a:srgbClr val="231F20"/>
                </a:solidFill>
                <a:latin typeface="Lucida Sans"/>
                <a:cs typeface="Lucida Sans"/>
              </a:rPr>
              <a:t>small</a:t>
            </a:r>
            <a:r>
              <a:rPr sz="550" spc="-90" dirty="0">
                <a:solidFill>
                  <a:srgbClr val="231F20"/>
                </a:solidFill>
                <a:latin typeface="Lucida Sans"/>
                <a:cs typeface="Lucida Sans"/>
              </a:rPr>
              <a:t> </a:t>
            </a:r>
            <a:r>
              <a:rPr sz="550" spc="-35" dirty="0">
                <a:solidFill>
                  <a:srgbClr val="231F20"/>
                </a:solidFill>
                <a:latin typeface="Lucida Sans"/>
                <a:cs typeface="Lucida Sans"/>
              </a:rPr>
              <a:t>numbers</a:t>
            </a:r>
            <a:r>
              <a:rPr sz="550" spc="-75" dirty="0">
                <a:solidFill>
                  <a:srgbClr val="231F20"/>
                </a:solidFill>
                <a:latin typeface="Lucida Sans"/>
                <a:cs typeface="Lucida Sans"/>
              </a:rPr>
              <a:t> </a:t>
            </a:r>
            <a:r>
              <a:rPr sz="550" spc="-10" dirty="0">
                <a:solidFill>
                  <a:srgbClr val="231F20"/>
                </a:solidFill>
                <a:latin typeface="Lucida Sans"/>
                <a:cs typeface="Lucida Sans"/>
              </a:rPr>
              <a:t>of</a:t>
            </a:r>
            <a:r>
              <a:rPr sz="550" spc="-105" dirty="0">
                <a:solidFill>
                  <a:srgbClr val="231F20"/>
                </a:solidFill>
                <a:latin typeface="Lucida Sans"/>
                <a:cs typeface="Lucida Sans"/>
              </a:rPr>
              <a:t> </a:t>
            </a:r>
            <a:r>
              <a:rPr sz="550" spc="-30" dirty="0">
                <a:solidFill>
                  <a:srgbClr val="231F20"/>
                </a:solidFill>
                <a:latin typeface="Lucida Sans"/>
                <a:cs typeface="Lucida Sans"/>
              </a:rPr>
              <a:t>deaths.</a:t>
            </a:r>
            <a:r>
              <a:rPr sz="550" spc="-100" dirty="0">
                <a:solidFill>
                  <a:srgbClr val="231F20"/>
                </a:solidFill>
                <a:latin typeface="Lucida Sans"/>
                <a:cs typeface="Lucida Sans"/>
              </a:rPr>
              <a:t> </a:t>
            </a:r>
            <a:r>
              <a:rPr sz="550" spc="-35" dirty="0">
                <a:solidFill>
                  <a:srgbClr val="231F20"/>
                </a:solidFill>
                <a:latin typeface="Lucida Sans"/>
                <a:cs typeface="Lucida Sans"/>
              </a:rPr>
              <a:t>Missing</a:t>
            </a:r>
            <a:r>
              <a:rPr sz="550" spc="-100" dirty="0">
                <a:solidFill>
                  <a:srgbClr val="231F20"/>
                </a:solidFill>
                <a:latin typeface="Lucida Sans"/>
                <a:cs typeface="Lucida Sans"/>
              </a:rPr>
              <a:t> </a:t>
            </a:r>
            <a:r>
              <a:rPr sz="550" spc="-15" dirty="0">
                <a:solidFill>
                  <a:srgbClr val="231F20"/>
                </a:solidFill>
                <a:latin typeface="Lucida Sans"/>
                <a:cs typeface="Lucida Sans"/>
              </a:rPr>
              <a:t>data</a:t>
            </a:r>
            <a:r>
              <a:rPr sz="550" spc="-95" dirty="0">
                <a:solidFill>
                  <a:srgbClr val="231F20"/>
                </a:solidFill>
                <a:latin typeface="Lucida Sans"/>
                <a:cs typeface="Lucida Sans"/>
              </a:rPr>
              <a:t> </a:t>
            </a:r>
            <a:r>
              <a:rPr sz="550" spc="-15" dirty="0">
                <a:solidFill>
                  <a:srgbClr val="231F20"/>
                </a:solidFill>
                <a:latin typeface="Lucida Sans"/>
                <a:cs typeface="Lucida Sans"/>
              </a:rPr>
              <a:t>are</a:t>
            </a:r>
            <a:r>
              <a:rPr sz="550" spc="-100" dirty="0">
                <a:solidFill>
                  <a:srgbClr val="231F20"/>
                </a:solidFill>
                <a:latin typeface="Lucida Sans"/>
                <a:cs typeface="Lucida Sans"/>
              </a:rPr>
              <a:t> </a:t>
            </a:r>
            <a:r>
              <a:rPr sz="550" spc="-20" dirty="0">
                <a:solidFill>
                  <a:srgbClr val="231F20"/>
                </a:solidFill>
                <a:latin typeface="Lucida Sans"/>
                <a:cs typeface="Lucida Sans"/>
              </a:rPr>
              <a:t>not</a:t>
            </a:r>
            <a:r>
              <a:rPr sz="550" spc="-95" dirty="0">
                <a:solidFill>
                  <a:srgbClr val="231F20"/>
                </a:solidFill>
                <a:latin typeface="Lucida Sans"/>
                <a:cs typeface="Lucida Sans"/>
              </a:rPr>
              <a:t> </a:t>
            </a:r>
            <a:r>
              <a:rPr sz="550" spc="-35" dirty="0">
                <a:solidFill>
                  <a:srgbClr val="231F20"/>
                </a:solidFill>
                <a:latin typeface="Lucida Sans"/>
                <a:cs typeface="Lucida Sans"/>
              </a:rPr>
              <a:t>included.</a:t>
            </a:r>
            <a:endParaRPr sz="550">
              <a:latin typeface="Lucida Sans"/>
              <a:cs typeface="Lucida Sans"/>
            </a:endParaRPr>
          </a:p>
          <a:p>
            <a:pPr marL="12700">
              <a:lnSpc>
                <a:spcPct val="100000"/>
              </a:lnSpc>
              <a:spcBef>
                <a:spcPts val="360"/>
              </a:spcBef>
            </a:pPr>
            <a:r>
              <a:rPr sz="550" spc="-40" dirty="0">
                <a:solidFill>
                  <a:srgbClr val="231F20"/>
                </a:solidFill>
                <a:latin typeface="Lucida Sans"/>
                <a:cs typeface="Lucida Sans"/>
              </a:rPr>
              <a:t>†Cause</a:t>
            </a:r>
            <a:r>
              <a:rPr sz="550" spc="-100" dirty="0">
                <a:solidFill>
                  <a:srgbClr val="231F20"/>
                </a:solidFill>
                <a:latin typeface="Lucida Sans"/>
                <a:cs typeface="Lucida Sans"/>
              </a:rPr>
              <a:t> </a:t>
            </a:r>
            <a:r>
              <a:rPr sz="550" spc="-10" dirty="0">
                <a:solidFill>
                  <a:srgbClr val="231F20"/>
                </a:solidFill>
                <a:latin typeface="Lucida Sans"/>
                <a:cs typeface="Lucida Sans"/>
              </a:rPr>
              <a:t>of</a:t>
            </a:r>
            <a:r>
              <a:rPr sz="550" spc="-105" dirty="0">
                <a:solidFill>
                  <a:srgbClr val="231F20"/>
                </a:solidFill>
                <a:latin typeface="Lucida Sans"/>
                <a:cs typeface="Lucida Sans"/>
              </a:rPr>
              <a:t> </a:t>
            </a:r>
            <a:r>
              <a:rPr sz="550" spc="-20" dirty="0">
                <a:solidFill>
                  <a:srgbClr val="231F20"/>
                </a:solidFill>
                <a:latin typeface="Lucida Sans"/>
                <a:cs typeface="Lucida Sans"/>
              </a:rPr>
              <a:t>death</a:t>
            </a:r>
            <a:r>
              <a:rPr sz="550" spc="-120" dirty="0">
                <a:solidFill>
                  <a:srgbClr val="231F20"/>
                </a:solidFill>
                <a:latin typeface="Lucida Sans"/>
                <a:cs typeface="Lucida Sans"/>
              </a:rPr>
              <a:t> </a:t>
            </a:r>
            <a:r>
              <a:rPr sz="550" spc="-20" dirty="0">
                <a:solidFill>
                  <a:srgbClr val="231F20"/>
                </a:solidFill>
                <a:latin typeface="Lucida Sans"/>
                <a:cs typeface="Lucida Sans"/>
              </a:rPr>
              <a:t>is</a:t>
            </a:r>
            <a:r>
              <a:rPr sz="550" spc="-95" dirty="0">
                <a:solidFill>
                  <a:srgbClr val="231F20"/>
                </a:solidFill>
                <a:latin typeface="Lucida Sans"/>
                <a:cs typeface="Lucida Sans"/>
              </a:rPr>
              <a:t> </a:t>
            </a:r>
            <a:r>
              <a:rPr sz="550" spc="-30" dirty="0">
                <a:solidFill>
                  <a:srgbClr val="231F20"/>
                </a:solidFill>
                <a:latin typeface="Lucida Sans"/>
                <a:cs typeface="Lucida Sans"/>
              </a:rPr>
              <a:t>defined</a:t>
            </a:r>
            <a:r>
              <a:rPr sz="550" spc="-50" dirty="0">
                <a:solidFill>
                  <a:srgbClr val="231F20"/>
                </a:solidFill>
                <a:latin typeface="Lucida Sans"/>
                <a:cs typeface="Lucida Sans"/>
              </a:rPr>
              <a:t> </a:t>
            </a:r>
            <a:r>
              <a:rPr sz="550" spc="-10" dirty="0">
                <a:solidFill>
                  <a:srgbClr val="231F20"/>
                </a:solidFill>
                <a:latin typeface="Lucida Sans"/>
                <a:cs typeface="Lucida Sans"/>
              </a:rPr>
              <a:t>as</a:t>
            </a:r>
            <a:r>
              <a:rPr sz="550" spc="-110" dirty="0">
                <a:solidFill>
                  <a:srgbClr val="231F20"/>
                </a:solidFill>
                <a:latin typeface="Lucida Sans"/>
                <a:cs typeface="Lucida Sans"/>
              </a:rPr>
              <a:t> </a:t>
            </a:r>
            <a:r>
              <a:rPr sz="550" dirty="0">
                <a:solidFill>
                  <a:srgbClr val="231F20"/>
                </a:solidFill>
                <a:latin typeface="Lucida Sans"/>
                <a:cs typeface="Lucida Sans"/>
              </a:rPr>
              <a:t>1</a:t>
            </a:r>
            <a:r>
              <a:rPr sz="550" spc="-80" dirty="0">
                <a:solidFill>
                  <a:srgbClr val="231F20"/>
                </a:solidFill>
                <a:latin typeface="Lucida Sans"/>
                <a:cs typeface="Lucida Sans"/>
              </a:rPr>
              <a:t> </a:t>
            </a:r>
            <a:r>
              <a:rPr sz="550" spc="-10" dirty="0">
                <a:solidFill>
                  <a:srgbClr val="231F20"/>
                </a:solidFill>
                <a:latin typeface="Lucida Sans"/>
                <a:cs typeface="Lucida Sans"/>
              </a:rPr>
              <a:t>of</a:t>
            </a:r>
            <a:r>
              <a:rPr sz="550" spc="-100" dirty="0">
                <a:solidFill>
                  <a:srgbClr val="231F20"/>
                </a:solidFill>
                <a:latin typeface="Lucida Sans"/>
                <a:cs typeface="Lucida Sans"/>
              </a:rPr>
              <a:t> </a:t>
            </a:r>
            <a:r>
              <a:rPr sz="550" spc="-20" dirty="0">
                <a:solidFill>
                  <a:srgbClr val="231F20"/>
                </a:solidFill>
                <a:latin typeface="Lucida Sans"/>
                <a:cs typeface="Lucida Sans"/>
              </a:rPr>
              <a:t>the</a:t>
            </a:r>
            <a:r>
              <a:rPr sz="550" spc="-90" dirty="0">
                <a:solidFill>
                  <a:srgbClr val="231F20"/>
                </a:solidFill>
                <a:latin typeface="Lucida Sans"/>
                <a:cs typeface="Lucida Sans"/>
              </a:rPr>
              <a:t> </a:t>
            </a:r>
            <a:r>
              <a:rPr sz="550" spc="-35" dirty="0">
                <a:solidFill>
                  <a:srgbClr val="231F20"/>
                </a:solidFill>
                <a:latin typeface="Lucida Sans"/>
                <a:cs typeface="Lucida Sans"/>
              </a:rPr>
              <a:t>multiple</a:t>
            </a:r>
            <a:r>
              <a:rPr sz="550" spc="-70" dirty="0">
                <a:solidFill>
                  <a:srgbClr val="231F20"/>
                </a:solidFill>
                <a:latin typeface="Lucida Sans"/>
                <a:cs typeface="Lucida Sans"/>
              </a:rPr>
              <a:t> </a:t>
            </a:r>
            <a:r>
              <a:rPr sz="550" spc="-30" dirty="0">
                <a:solidFill>
                  <a:srgbClr val="231F20"/>
                </a:solidFill>
                <a:latin typeface="Lucida Sans"/>
                <a:cs typeface="Lucida Sans"/>
              </a:rPr>
              <a:t>causes</a:t>
            </a:r>
            <a:r>
              <a:rPr sz="550" spc="-85" dirty="0">
                <a:solidFill>
                  <a:srgbClr val="231F20"/>
                </a:solidFill>
                <a:latin typeface="Lucida Sans"/>
                <a:cs typeface="Lucida Sans"/>
              </a:rPr>
              <a:t> </a:t>
            </a:r>
            <a:r>
              <a:rPr sz="550" spc="-10" dirty="0">
                <a:solidFill>
                  <a:srgbClr val="231F20"/>
                </a:solidFill>
                <a:latin typeface="Lucida Sans"/>
                <a:cs typeface="Lucida Sans"/>
              </a:rPr>
              <a:t>of</a:t>
            </a:r>
            <a:r>
              <a:rPr sz="550" spc="-105" dirty="0">
                <a:solidFill>
                  <a:srgbClr val="231F20"/>
                </a:solidFill>
                <a:latin typeface="Lucida Sans"/>
                <a:cs typeface="Lucida Sans"/>
              </a:rPr>
              <a:t> </a:t>
            </a:r>
            <a:r>
              <a:rPr sz="550" spc="-20" dirty="0">
                <a:solidFill>
                  <a:srgbClr val="231F20"/>
                </a:solidFill>
                <a:latin typeface="Lucida Sans"/>
                <a:cs typeface="Lucida Sans"/>
              </a:rPr>
              <a:t>death</a:t>
            </a:r>
            <a:r>
              <a:rPr sz="550" spc="-120" dirty="0">
                <a:solidFill>
                  <a:srgbClr val="231F20"/>
                </a:solidFill>
                <a:latin typeface="Lucida Sans"/>
                <a:cs typeface="Lucida Sans"/>
              </a:rPr>
              <a:t> </a:t>
            </a:r>
            <a:r>
              <a:rPr sz="550" spc="-20" dirty="0">
                <a:solidFill>
                  <a:srgbClr val="231F20"/>
                </a:solidFill>
                <a:latin typeface="Lucida Sans"/>
                <a:cs typeface="Lucida Sans"/>
              </a:rPr>
              <a:t>and</a:t>
            </a:r>
            <a:r>
              <a:rPr sz="550" spc="-90" dirty="0">
                <a:solidFill>
                  <a:srgbClr val="231F20"/>
                </a:solidFill>
                <a:latin typeface="Lucida Sans"/>
                <a:cs typeface="Lucida Sans"/>
              </a:rPr>
              <a:t> </a:t>
            </a:r>
            <a:r>
              <a:rPr sz="550" spc="-20" dirty="0">
                <a:solidFill>
                  <a:srgbClr val="231F20"/>
                </a:solidFill>
                <a:latin typeface="Lucida Sans"/>
                <a:cs typeface="Lucida Sans"/>
              </a:rPr>
              <a:t>is</a:t>
            </a:r>
            <a:r>
              <a:rPr sz="550" spc="-80" dirty="0">
                <a:solidFill>
                  <a:srgbClr val="231F20"/>
                </a:solidFill>
                <a:latin typeface="Lucida Sans"/>
                <a:cs typeface="Lucida Sans"/>
              </a:rPr>
              <a:t> </a:t>
            </a:r>
            <a:r>
              <a:rPr sz="550" spc="-20" dirty="0">
                <a:solidFill>
                  <a:srgbClr val="231F20"/>
                </a:solidFill>
                <a:latin typeface="Lucida Sans"/>
                <a:cs typeface="Lucida Sans"/>
              </a:rPr>
              <a:t>based</a:t>
            </a:r>
            <a:r>
              <a:rPr sz="550" spc="-114" dirty="0">
                <a:solidFill>
                  <a:srgbClr val="231F20"/>
                </a:solidFill>
                <a:latin typeface="Lucida Sans"/>
                <a:cs typeface="Lucida Sans"/>
              </a:rPr>
              <a:t> </a:t>
            </a:r>
            <a:r>
              <a:rPr sz="550" spc="-15" dirty="0">
                <a:solidFill>
                  <a:srgbClr val="231F20"/>
                </a:solidFill>
                <a:latin typeface="Lucida Sans"/>
                <a:cs typeface="Lucida Sans"/>
              </a:rPr>
              <a:t>on</a:t>
            </a:r>
            <a:r>
              <a:rPr sz="550" spc="-100" dirty="0">
                <a:solidFill>
                  <a:srgbClr val="231F20"/>
                </a:solidFill>
                <a:latin typeface="Lucida Sans"/>
                <a:cs typeface="Lucida Sans"/>
              </a:rPr>
              <a:t> </a:t>
            </a:r>
            <a:r>
              <a:rPr sz="550" spc="-20" dirty="0">
                <a:solidFill>
                  <a:srgbClr val="231F20"/>
                </a:solidFill>
                <a:latin typeface="Lucida Sans"/>
                <a:cs typeface="Lucida Sans"/>
              </a:rPr>
              <a:t>the</a:t>
            </a:r>
            <a:r>
              <a:rPr sz="550" spc="-85" dirty="0">
                <a:solidFill>
                  <a:srgbClr val="231F20"/>
                </a:solidFill>
                <a:latin typeface="Lucida Sans"/>
                <a:cs typeface="Lucida Sans"/>
              </a:rPr>
              <a:t> </a:t>
            </a:r>
            <a:r>
              <a:rPr sz="550" spc="-35" dirty="0">
                <a:solidFill>
                  <a:srgbClr val="231F20"/>
                </a:solidFill>
                <a:latin typeface="Lucida Sans"/>
                <a:cs typeface="Lucida Sans"/>
              </a:rPr>
              <a:t>International</a:t>
            </a:r>
            <a:r>
              <a:rPr sz="550" spc="-85" dirty="0">
                <a:solidFill>
                  <a:srgbClr val="231F20"/>
                </a:solidFill>
                <a:latin typeface="Lucida Sans"/>
                <a:cs typeface="Lucida Sans"/>
              </a:rPr>
              <a:t> </a:t>
            </a:r>
            <a:r>
              <a:rPr sz="550" spc="-35" dirty="0">
                <a:solidFill>
                  <a:srgbClr val="231F20"/>
                </a:solidFill>
                <a:latin typeface="Lucida Sans"/>
                <a:cs typeface="Lucida Sans"/>
              </a:rPr>
              <a:t>Classification</a:t>
            </a:r>
            <a:r>
              <a:rPr sz="550" spc="-120" dirty="0">
                <a:solidFill>
                  <a:srgbClr val="231F20"/>
                </a:solidFill>
                <a:latin typeface="Lucida Sans"/>
                <a:cs typeface="Lucida Sans"/>
              </a:rPr>
              <a:t> </a:t>
            </a:r>
            <a:r>
              <a:rPr sz="550" spc="-10" dirty="0">
                <a:solidFill>
                  <a:srgbClr val="231F20"/>
                </a:solidFill>
                <a:latin typeface="Lucida Sans"/>
                <a:cs typeface="Lucida Sans"/>
              </a:rPr>
              <a:t>of</a:t>
            </a:r>
            <a:r>
              <a:rPr sz="550" spc="-100" dirty="0">
                <a:solidFill>
                  <a:srgbClr val="231F20"/>
                </a:solidFill>
                <a:latin typeface="Lucida Sans"/>
                <a:cs typeface="Lucida Sans"/>
              </a:rPr>
              <a:t> </a:t>
            </a:r>
            <a:r>
              <a:rPr sz="550" spc="-30" dirty="0">
                <a:solidFill>
                  <a:srgbClr val="231F20"/>
                </a:solidFill>
                <a:latin typeface="Lucida Sans"/>
                <a:cs typeface="Lucida Sans"/>
              </a:rPr>
              <a:t>Diseases,10</a:t>
            </a:r>
            <a:r>
              <a:rPr sz="450" spc="-44" baseline="27777" dirty="0">
                <a:solidFill>
                  <a:srgbClr val="231F20"/>
                </a:solidFill>
                <a:latin typeface="Lucida Sans"/>
                <a:cs typeface="Lucida Sans"/>
              </a:rPr>
              <a:t>th</a:t>
            </a:r>
            <a:r>
              <a:rPr sz="450" spc="44" baseline="27777" dirty="0">
                <a:solidFill>
                  <a:srgbClr val="231F20"/>
                </a:solidFill>
                <a:latin typeface="Lucida Sans"/>
                <a:cs typeface="Lucida Sans"/>
              </a:rPr>
              <a:t> </a:t>
            </a:r>
            <a:r>
              <a:rPr sz="550" spc="-20" dirty="0">
                <a:solidFill>
                  <a:srgbClr val="231F20"/>
                </a:solidFill>
                <a:latin typeface="Lucida Sans"/>
                <a:cs typeface="Lucida Sans"/>
              </a:rPr>
              <a:t>Rev.</a:t>
            </a:r>
            <a:r>
              <a:rPr sz="550" spc="-95" dirty="0">
                <a:solidFill>
                  <a:srgbClr val="231F20"/>
                </a:solidFill>
                <a:latin typeface="Lucida Sans"/>
                <a:cs typeface="Lucida Sans"/>
              </a:rPr>
              <a:t> </a:t>
            </a:r>
            <a:r>
              <a:rPr sz="550" spc="-35" dirty="0">
                <a:solidFill>
                  <a:srgbClr val="231F20"/>
                </a:solidFill>
                <a:latin typeface="Lucida Sans"/>
                <a:cs typeface="Lucida Sans"/>
              </a:rPr>
              <a:t>(ICD-10)</a:t>
            </a:r>
            <a:r>
              <a:rPr sz="550" spc="-70" dirty="0">
                <a:solidFill>
                  <a:srgbClr val="231F20"/>
                </a:solidFill>
                <a:latin typeface="Lucida Sans"/>
                <a:cs typeface="Lucida Sans"/>
              </a:rPr>
              <a:t> </a:t>
            </a:r>
            <a:r>
              <a:rPr sz="550" spc="-25" dirty="0">
                <a:solidFill>
                  <a:srgbClr val="231F20"/>
                </a:solidFill>
                <a:latin typeface="Lucida Sans"/>
                <a:cs typeface="Lucida Sans"/>
              </a:rPr>
              <a:t>codes</a:t>
            </a:r>
            <a:r>
              <a:rPr sz="550" spc="-95" dirty="0">
                <a:solidFill>
                  <a:srgbClr val="231F20"/>
                </a:solidFill>
                <a:latin typeface="Lucida Sans"/>
                <a:cs typeface="Lucida Sans"/>
              </a:rPr>
              <a:t> </a:t>
            </a:r>
            <a:r>
              <a:rPr sz="550" spc="-20" dirty="0">
                <a:solidFill>
                  <a:srgbClr val="231F20"/>
                </a:solidFill>
                <a:latin typeface="Lucida Sans"/>
                <a:cs typeface="Lucida Sans"/>
              </a:rPr>
              <a:t>B16,</a:t>
            </a:r>
            <a:r>
              <a:rPr sz="550" spc="-75" dirty="0">
                <a:solidFill>
                  <a:srgbClr val="231F20"/>
                </a:solidFill>
                <a:latin typeface="Lucida Sans"/>
                <a:cs typeface="Lucida Sans"/>
              </a:rPr>
              <a:t> </a:t>
            </a:r>
            <a:r>
              <a:rPr sz="550" spc="-35" dirty="0">
                <a:solidFill>
                  <a:srgbClr val="231F20"/>
                </a:solidFill>
                <a:latin typeface="Lucida Sans"/>
                <a:cs typeface="Lucida Sans"/>
              </a:rPr>
              <a:t>B17.0,</a:t>
            </a:r>
            <a:r>
              <a:rPr sz="550" spc="-70" dirty="0">
                <a:solidFill>
                  <a:srgbClr val="231F20"/>
                </a:solidFill>
                <a:latin typeface="Lucida Sans"/>
                <a:cs typeface="Lucida Sans"/>
              </a:rPr>
              <a:t> </a:t>
            </a:r>
            <a:r>
              <a:rPr sz="550" spc="-35" dirty="0">
                <a:solidFill>
                  <a:srgbClr val="231F20"/>
                </a:solidFill>
                <a:latin typeface="Lucida Sans"/>
                <a:cs typeface="Lucida Sans"/>
              </a:rPr>
              <a:t>B18.0,</a:t>
            </a:r>
            <a:r>
              <a:rPr sz="550" spc="-75" dirty="0">
                <a:solidFill>
                  <a:srgbClr val="231F20"/>
                </a:solidFill>
                <a:latin typeface="Lucida Sans"/>
                <a:cs typeface="Lucida Sans"/>
              </a:rPr>
              <a:t> </a:t>
            </a:r>
            <a:r>
              <a:rPr sz="550" spc="-25" dirty="0">
                <a:solidFill>
                  <a:srgbClr val="231F20"/>
                </a:solidFill>
                <a:latin typeface="Lucida Sans"/>
                <a:cs typeface="Lucida Sans"/>
              </a:rPr>
              <a:t>B18.1</a:t>
            </a:r>
            <a:r>
              <a:rPr sz="550" spc="-75" dirty="0">
                <a:solidFill>
                  <a:srgbClr val="231F20"/>
                </a:solidFill>
                <a:latin typeface="Lucida Sans"/>
                <a:cs typeface="Lucida Sans"/>
              </a:rPr>
              <a:t> </a:t>
            </a:r>
            <a:r>
              <a:rPr sz="550" spc="-35" dirty="0">
                <a:solidFill>
                  <a:srgbClr val="231F20"/>
                </a:solidFill>
                <a:latin typeface="Lucida Sans"/>
                <a:cs typeface="Lucida Sans"/>
              </a:rPr>
              <a:t>(hepatitis</a:t>
            </a:r>
            <a:r>
              <a:rPr sz="550" spc="-85" dirty="0">
                <a:solidFill>
                  <a:srgbClr val="231F20"/>
                </a:solidFill>
                <a:latin typeface="Lucida Sans"/>
                <a:cs typeface="Lucida Sans"/>
              </a:rPr>
              <a:t> </a:t>
            </a:r>
            <a:r>
              <a:rPr sz="550" spc="-25" dirty="0">
                <a:solidFill>
                  <a:srgbClr val="231F20"/>
                </a:solidFill>
                <a:latin typeface="Lucida Sans"/>
                <a:cs typeface="Lucida Sans"/>
              </a:rPr>
              <a:t>B).</a:t>
            </a:r>
            <a:endParaRPr sz="550">
              <a:latin typeface="Lucida Sans"/>
              <a:cs typeface="Lucida Sans"/>
            </a:endParaRPr>
          </a:p>
          <a:p>
            <a:pPr marL="12700">
              <a:lnSpc>
                <a:spcPct val="100000"/>
              </a:lnSpc>
              <a:spcBef>
                <a:spcPts val="300"/>
              </a:spcBef>
            </a:pPr>
            <a:r>
              <a:rPr sz="450" baseline="27777" dirty="0">
                <a:solidFill>
                  <a:srgbClr val="231F20"/>
                </a:solidFill>
                <a:latin typeface="Lucida Sans"/>
                <a:cs typeface="Lucida Sans"/>
              </a:rPr>
              <a:t>§</a:t>
            </a:r>
            <a:r>
              <a:rPr sz="550" dirty="0">
                <a:solidFill>
                  <a:srgbClr val="231F20"/>
                </a:solidFill>
                <a:latin typeface="Lucida Sans"/>
                <a:cs typeface="Lucida Sans"/>
              </a:rPr>
              <a:t>UR</a:t>
            </a:r>
            <a:r>
              <a:rPr sz="550" spc="-70" dirty="0">
                <a:solidFill>
                  <a:srgbClr val="231F20"/>
                </a:solidFill>
                <a:latin typeface="Lucida Sans"/>
                <a:cs typeface="Lucida Sans"/>
              </a:rPr>
              <a:t> </a:t>
            </a:r>
            <a:r>
              <a:rPr sz="550" spc="-35" dirty="0">
                <a:solidFill>
                  <a:srgbClr val="231F20"/>
                </a:solidFill>
                <a:latin typeface="Lucida Sans"/>
                <a:cs typeface="Lucida Sans"/>
              </a:rPr>
              <a:t>Unreliable</a:t>
            </a:r>
            <a:r>
              <a:rPr sz="550" spc="-110" dirty="0">
                <a:solidFill>
                  <a:srgbClr val="231F20"/>
                </a:solidFill>
                <a:latin typeface="Lucida Sans"/>
                <a:cs typeface="Lucida Sans"/>
              </a:rPr>
              <a:t> </a:t>
            </a:r>
            <a:r>
              <a:rPr sz="550" spc="-25" dirty="0">
                <a:solidFill>
                  <a:srgbClr val="231F20"/>
                </a:solidFill>
                <a:latin typeface="Lucida Sans"/>
                <a:cs typeface="Lucida Sans"/>
              </a:rPr>
              <a:t>rate:</a:t>
            </a:r>
            <a:r>
              <a:rPr sz="550" spc="-110" dirty="0">
                <a:solidFill>
                  <a:srgbClr val="231F20"/>
                </a:solidFill>
                <a:latin typeface="Lucida Sans"/>
                <a:cs typeface="Lucida Sans"/>
              </a:rPr>
              <a:t> </a:t>
            </a:r>
            <a:r>
              <a:rPr sz="550" spc="-5" dirty="0">
                <a:solidFill>
                  <a:srgbClr val="231F20"/>
                </a:solidFill>
                <a:latin typeface="Lucida Sans"/>
                <a:cs typeface="Lucida Sans"/>
              </a:rPr>
              <a:t>Rateswhere</a:t>
            </a:r>
            <a:r>
              <a:rPr sz="550" spc="-125" dirty="0">
                <a:solidFill>
                  <a:srgbClr val="231F20"/>
                </a:solidFill>
                <a:latin typeface="Lucida Sans"/>
                <a:cs typeface="Lucida Sans"/>
              </a:rPr>
              <a:t> </a:t>
            </a:r>
            <a:r>
              <a:rPr sz="550" spc="-15" dirty="0">
                <a:solidFill>
                  <a:srgbClr val="231F20"/>
                </a:solidFill>
                <a:latin typeface="Lucida Sans"/>
                <a:cs typeface="Lucida Sans"/>
              </a:rPr>
              <a:t>death</a:t>
            </a:r>
            <a:r>
              <a:rPr sz="550" spc="-125" dirty="0">
                <a:solidFill>
                  <a:srgbClr val="231F20"/>
                </a:solidFill>
                <a:latin typeface="Lucida Sans"/>
                <a:cs typeface="Lucida Sans"/>
              </a:rPr>
              <a:t> </a:t>
            </a:r>
            <a:r>
              <a:rPr sz="550" spc="-15" dirty="0">
                <a:solidFill>
                  <a:srgbClr val="231F20"/>
                </a:solidFill>
                <a:latin typeface="Lucida Sans"/>
                <a:cs typeface="Lucida Sans"/>
              </a:rPr>
              <a:t>countswere</a:t>
            </a:r>
            <a:r>
              <a:rPr sz="550" spc="-100" dirty="0">
                <a:solidFill>
                  <a:srgbClr val="231F20"/>
                </a:solidFill>
                <a:latin typeface="Lucida Sans"/>
                <a:cs typeface="Lucida Sans"/>
              </a:rPr>
              <a:t> </a:t>
            </a:r>
            <a:r>
              <a:rPr sz="550" spc="-30" dirty="0">
                <a:solidFill>
                  <a:srgbClr val="231F20"/>
                </a:solidFill>
                <a:latin typeface="Lucida Sans"/>
                <a:cs typeface="Lucida Sans"/>
              </a:rPr>
              <a:t>&lt;20</a:t>
            </a:r>
            <a:r>
              <a:rPr sz="550" spc="-105" dirty="0">
                <a:solidFill>
                  <a:srgbClr val="231F20"/>
                </a:solidFill>
                <a:latin typeface="Lucida Sans"/>
                <a:cs typeface="Lucida Sans"/>
              </a:rPr>
              <a:t> </a:t>
            </a:r>
            <a:r>
              <a:rPr sz="550" spc="-10" dirty="0">
                <a:solidFill>
                  <a:srgbClr val="231F20"/>
                </a:solidFill>
                <a:latin typeface="Lucida Sans"/>
                <a:cs typeface="Lucida Sans"/>
              </a:rPr>
              <a:t>were</a:t>
            </a:r>
            <a:r>
              <a:rPr sz="550" spc="-110" dirty="0">
                <a:solidFill>
                  <a:srgbClr val="231F20"/>
                </a:solidFill>
                <a:latin typeface="Lucida Sans"/>
                <a:cs typeface="Lucida Sans"/>
              </a:rPr>
              <a:t> </a:t>
            </a:r>
            <a:r>
              <a:rPr sz="550" spc="-20" dirty="0">
                <a:solidFill>
                  <a:srgbClr val="231F20"/>
                </a:solidFill>
                <a:latin typeface="Lucida Sans"/>
                <a:cs typeface="Lucida Sans"/>
              </a:rPr>
              <a:t>not</a:t>
            </a:r>
            <a:r>
              <a:rPr sz="550" spc="-95" dirty="0">
                <a:solidFill>
                  <a:srgbClr val="231F20"/>
                </a:solidFill>
                <a:latin typeface="Lucida Sans"/>
                <a:cs typeface="Lucida Sans"/>
              </a:rPr>
              <a:t> </a:t>
            </a:r>
            <a:r>
              <a:rPr sz="550" spc="-30" dirty="0">
                <a:solidFill>
                  <a:srgbClr val="231F20"/>
                </a:solidFill>
                <a:latin typeface="Lucida Sans"/>
                <a:cs typeface="Lucida Sans"/>
              </a:rPr>
              <a:t>displayed</a:t>
            </a:r>
            <a:r>
              <a:rPr sz="550" spc="-114" dirty="0">
                <a:solidFill>
                  <a:srgbClr val="231F20"/>
                </a:solidFill>
                <a:latin typeface="Lucida Sans"/>
                <a:cs typeface="Lucida Sans"/>
              </a:rPr>
              <a:t> </a:t>
            </a:r>
            <a:r>
              <a:rPr sz="550" spc="-30" dirty="0">
                <a:solidFill>
                  <a:srgbClr val="231F20"/>
                </a:solidFill>
                <a:latin typeface="Lucida Sans"/>
                <a:cs typeface="Lucida Sans"/>
              </a:rPr>
              <a:t>because</a:t>
            </a:r>
            <a:r>
              <a:rPr sz="550" spc="-75" dirty="0">
                <a:solidFill>
                  <a:srgbClr val="231F20"/>
                </a:solidFill>
                <a:latin typeface="Lucida Sans"/>
                <a:cs typeface="Lucida Sans"/>
              </a:rPr>
              <a:t> </a:t>
            </a:r>
            <a:r>
              <a:rPr sz="550" spc="-10" dirty="0">
                <a:solidFill>
                  <a:srgbClr val="231F20"/>
                </a:solidFill>
                <a:latin typeface="Lucida Sans"/>
                <a:cs typeface="Lucida Sans"/>
              </a:rPr>
              <a:t>of</a:t>
            </a:r>
            <a:r>
              <a:rPr sz="550" spc="-105" dirty="0">
                <a:solidFill>
                  <a:srgbClr val="231F20"/>
                </a:solidFill>
                <a:latin typeface="Lucida Sans"/>
                <a:cs typeface="Lucida Sans"/>
              </a:rPr>
              <a:t> </a:t>
            </a:r>
            <a:r>
              <a:rPr sz="550" spc="-20" dirty="0">
                <a:solidFill>
                  <a:srgbClr val="231F20"/>
                </a:solidFill>
                <a:latin typeface="Lucida Sans"/>
                <a:cs typeface="Lucida Sans"/>
              </a:rPr>
              <a:t>the</a:t>
            </a:r>
            <a:r>
              <a:rPr sz="550" spc="-85" dirty="0">
                <a:solidFill>
                  <a:srgbClr val="231F20"/>
                </a:solidFill>
                <a:latin typeface="Lucida Sans"/>
                <a:cs typeface="Lucida Sans"/>
              </a:rPr>
              <a:t> </a:t>
            </a:r>
            <a:r>
              <a:rPr sz="550" spc="-35" dirty="0">
                <a:solidFill>
                  <a:srgbClr val="231F20"/>
                </a:solidFill>
                <a:latin typeface="Lucida Sans"/>
                <a:cs typeface="Lucida Sans"/>
              </a:rPr>
              <a:t>instability</a:t>
            </a:r>
            <a:r>
              <a:rPr sz="550" spc="-105" dirty="0">
                <a:solidFill>
                  <a:srgbClr val="231F20"/>
                </a:solidFill>
                <a:latin typeface="Lucida Sans"/>
                <a:cs typeface="Lucida Sans"/>
              </a:rPr>
              <a:t> </a:t>
            </a:r>
            <a:r>
              <a:rPr sz="550" spc="-30" dirty="0">
                <a:solidFill>
                  <a:srgbClr val="231F20"/>
                </a:solidFill>
                <a:latin typeface="Lucida Sans"/>
                <a:cs typeface="Lucida Sans"/>
              </a:rPr>
              <a:t>associated</a:t>
            </a:r>
            <a:r>
              <a:rPr sz="550" spc="-105" dirty="0">
                <a:solidFill>
                  <a:srgbClr val="231F20"/>
                </a:solidFill>
                <a:latin typeface="Lucida Sans"/>
                <a:cs typeface="Lucida Sans"/>
              </a:rPr>
              <a:t> </a:t>
            </a:r>
            <a:r>
              <a:rPr sz="550" spc="-15" dirty="0">
                <a:solidFill>
                  <a:srgbClr val="231F20"/>
                </a:solidFill>
                <a:latin typeface="Lucida Sans"/>
                <a:cs typeface="Lucida Sans"/>
              </a:rPr>
              <a:t>withthose</a:t>
            </a:r>
            <a:r>
              <a:rPr sz="550" spc="-110" dirty="0">
                <a:solidFill>
                  <a:srgbClr val="231F20"/>
                </a:solidFill>
                <a:latin typeface="Lucida Sans"/>
                <a:cs typeface="Lucida Sans"/>
              </a:rPr>
              <a:t> </a:t>
            </a:r>
            <a:r>
              <a:rPr sz="550" spc="-35" dirty="0">
                <a:solidFill>
                  <a:srgbClr val="231F20"/>
                </a:solidFill>
                <a:latin typeface="Lucida Sans"/>
                <a:cs typeface="Lucida Sans"/>
              </a:rPr>
              <a:t>rates.</a:t>
            </a:r>
            <a:endParaRPr sz="550">
              <a:latin typeface="Lucida Sans"/>
              <a:cs typeface="Lucida Sans"/>
            </a:endParaRPr>
          </a:p>
          <a:p>
            <a:pPr marL="12700">
              <a:lnSpc>
                <a:spcPct val="100000"/>
              </a:lnSpc>
              <a:spcBef>
                <a:spcPts val="300"/>
              </a:spcBef>
            </a:pPr>
            <a:r>
              <a:rPr sz="450" baseline="27777" dirty="0">
                <a:solidFill>
                  <a:srgbClr val="231F20"/>
                </a:solidFill>
                <a:latin typeface="Lucida Sans"/>
                <a:cs typeface="Lucida Sans"/>
              </a:rPr>
              <a:t>¶</a:t>
            </a:r>
            <a:r>
              <a:rPr sz="450" spc="37" baseline="27777" dirty="0">
                <a:solidFill>
                  <a:srgbClr val="231F20"/>
                </a:solidFill>
                <a:latin typeface="Lucida Sans"/>
                <a:cs typeface="Lucida Sans"/>
              </a:rPr>
              <a:t> </a:t>
            </a:r>
            <a:r>
              <a:rPr sz="550" dirty="0">
                <a:solidFill>
                  <a:srgbClr val="231F20"/>
                </a:solidFill>
                <a:latin typeface="Lucida Sans"/>
                <a:cs typeface="Lucida Sans"/>
              </a:rPr>
              <a:t>S</a:t>
            </a:r>
            <a:r>
              <a:rPr sz="550" spc="-30" dirty="0">
                <a:solidFill>
                  <a:srgbClr val="231F20"/>
                </a:solidFill>
                <a:latin typeface="Lucida Sans"/>
                <a:cs typeface="Lucida Sans"/>
              </a:rPr>
              <a:t> </a:t>
            </a:r>
            <a:r>
              <a:rPr sz="550" spc="-35" dirty="0">
                <a:solidFill>
                  <a:srgbClr val="231F20"/>
                </a:solidFill>
                <a:latin typeface="Lucida Sans"/>
                <a:cs typeface="Lucida Sans"/>
              </a:rPr>
              <a:t>Suppressed:</a:t>
            </a:r>
            <a:r>
              <a:rPr sz="550" spc="-50" dirty="0">
                <a:solidFill>
                  <a:srgbClr val="231F20"/>
                </a:solidFill>
                <a:latin typeface="Lucida Sans"/>
                <a:cs typeface="Lucida Sans"/>
              </a:rPr>
              <a:t> </a:t>
            </a:r>
            <a:r>
              <a:rPr sz="550" spc="-35" dirty="0">
                <a:solidFill>
                  <a:srgbClr val="231F20"/>
                </a:solidFill>
                <a:latin typeface="Lucida Sans"/>
                <a:cs typeface="Lucida Sans"/>
              </a:rPr>
              <a:t>Subnational</a:t>
            </a:r>
            <a:r>
              <a:rPr sz="550" spc="-55" dirty="0">
                <a:solidFill>
                  <a:srgbClr val="231F20"/>
                </a:solidFill>
                <a:latin typeface="Lucida Sans"/>
                <a:cs typeface="Lucida Sans"/>
              </a:rPr>
              <a:t> </a:t>
            </a:r>
            <a:r>
              <a:rPr sz="550" spc="-15" dirty="0">
                <a:solidFill>
                  <a:srgbClr val="231F20"/>
                </a:solidFill>
                <a:latin typeface="Lucida Sans"/>
                <a:cs typeface="Lucida Sans"/>
              </a:rPr>
              <a:t>data</a:t>
            </a:r>
            <a:r>
              <a:rPr sz="550" spc="-110" dirty="0">
                <a:solidFill>
                  <a:srgbClr val="231F20"/>
                </a:solidFill>
                <a:latin typeface="Lucida Sans"/>
                <a:cs typeface="Lucida Sans"/>
              </a:rPr>
              <a:t> </a:t>
            </a:r>
            <a:r>
              <a:rPr sz="550" spc="-35" dirty="0">
                <a:solidFill>
                  <a:srgbClr val="231F20"/>
                </a:solidFill>
                <a:latin typeface="Lucida Sans"/>
                <a:cs typeface="Lucida Sans"/>
              </a:rPr>
              <a:t>representing</a:t>
            </a:r>
            <a:r>
              <a:rPr sz="550" spc="-75" dirty="0">
                <a:solidFill>
                  <a:srgbClr val="231F20"/>
                </a:solidFill>
                <a:latin typeface="Lucida Sans"/>
                <a:cs typeface="Lucida Sans"/>
              </a:rPr>
              <a:t> </a:t>
            </a:r>
            <a:r>
              <a:rPr sz="550" spc="-30" dirty="0">
                <a:solidFill>
                  <a:srgbClr val="231F20"/>
                </a:solidFill>
                <a:latin typeface="Lucida Sans"/>
                <a:cs typeface="Lucida Sans"/>
              </a:rPr>
              <a:t>&lt;10</a:t>
            </a:r>
            <a:r>
              <a:rPr sz="550" spc="-80" dirty="0">
                <a:solidFill>
                  <a:srgbClr val="231F20"/>
                </a:solidFill>
                <a:latin typeface="Lucida Sans"/>
                <a:cs typeface="Lucida Sans"/>
              </a:rPr>
              <a:t> </a:t>
            </a:r>
            <a:r>
              <a:rPr sz="550" spc="-15" dirty="0">
                <a:solidFill>
                  <a:srgbClr val="231F20"/>
                </a:solidFill>
                <a:latin typeface="Lucida Sans"/>
                <a:cs typeface="Lucida Sans"/>
              </a:rPr>
              <a:t>deaths(0–9)</a:t>
            </a:r>
            <a:r>
              <a:rPr sz="550" spc="-70" dirty="0">
                <a:solidFill>
                  <a:srgbClr val="231F20"/>
                </a:solidFill>
                <a:latin typeface="Lucida Sans"/>
                <a:cs typeface="Lucida Sans"/>
              </a:rPr>
              <a:t> </a:t>
            </a:r>
            <a:r>
              <a:rPr sz="550" spc="-15" dirty="0">
                <a:solidFill>
                  <a:srgbClr val="231F20"/>
                </a:solidFill>
                <a:latin typeface="Lucida Sans"/>
                <a:cs typeface="Lucida Sans"/>
              </a:rPr>
              <a:t>are</a:t>
            </a:r>
            <a:r>
              <a:rPr sz="550" spc="-95" dirty="0">
                <a:solidFill>
                  <a:srgbClr val="231F20"/>
                </a:solidFill>
                <a:latin typeface="Lucida Sans"/>
                <a:cs typeface="Lucida Sans"/>
              </a:rPr>
              <a:t> </a:t>
            </a:r>
            <a:r>
              <a:rPr sz="550" spc="-35" dirty="0">
                <a:solidFill>
                  <a:srgbClr val="231F20"/>
                </a:solidFill>
                <a:latin typeface="Lucida Sans"/>
                <a:cs typeface="Lucida Sans"/>
              </a:rPr>
              <a:t>suppressed</a:t>
            </a:r>
            <a:r>
              <a:rPr sz="550" spc="-55" dirty="0">
                <a:solidFill>
                  <a:srgbClr val="231F20"/>
                </a:solidFill>
                <a:latin typeface="Lucida Sans"/>
                <a:cs typeface="Lucida Sans"/>
              </a:rPr>
              <a:t> </a:t>
            </a:r>
            <a:r>
              <a:rPr sz="550" spc="-10" dirty="0">
                <a:solidFill>
                  <a:srgbClr val="231F20"/>
                </a:solidFill>
                <a:latin typeface="Lucida Sans"/>
                <a:cs typeface="Lucida Sans"/>
              </a:rPr>
              <a:t>or</a:t>
            </a:r>
            <a:r>
              <a:rPr sz="550" spc="-114" dirty="0">
                <a:solidFill>
                  <a:srgbClr val="231F20"/>
                </a:solidFill>
                <a:latin typeface="Lucida Sans"/>
                <a:cs typeface="Lucida Sans"/>
              </a:rPr>
              <a:t> </a:t>
            </a:r>
            <a:r>
              <a:rPr sz="550" spc="-10" dirty="0">
                <a:solidFill>
                  <a:srgbClr val="231F20"/>
                </a:solidFill>
                <a:latin typeface="Lucida Sans"/>
                <a:cs typeface="Lucida Sans"/>
              </a:rPr>
              <a:t>CDCWONDER</a:t>
            </a:r>
            <a:r>
              <a:rPr sz="550" spc="-95" dirty="0">
                <a:solidFill>
                  <a:srgbClr val="231F20"/>
                </a:solidFill>
                <a:latin typeface="Lucida Sans"/>
                <a:cs typeface="Lucida Sans"/>
              </a:rPr>
              <a:t> </a:t>
            </a:r>
            <a:r>
              <a:rPr sz="550" spc="-30" dirty="0">
                <a:solidFill>
                  <a:srgbClr val="231F20"/>
                </a:solidFill>
                <a:latin typeface="Lucida Sans"/>
                <a:cs typeface="Lucida Sans"/>
              </a:rPr>
              <a:t>did</a:t>
            </a:r>
            <a:r>
              <a:rPr sz="550" spc="-70" dirty="0">
                <a:solidFill>
                  <a:srgbClr val="231F20"/>
                </a:solidFill>
                <a:latin typeface="Lucida Sans"/>
                <a:cs typeface="Lucida Sans"/>
              </a:rPr>
              <a:t> </a:t>
            </a:r>
            <a:r>
              <a:rPr sz="550" spc="-20" dirty="0">
                <a:solidFill>
                  <a:srgbClr val="231F20"/>
                </a:solidFill>
                <a:latin typeface="Lucida Sans"/>
                <a:cs typeface="Lucida Sans"/>
              </a:rPr>
              <a:t>not</a:t>
            </a:r>
            <a:r>
              <a:rPr sz="550" spc="-95" dirty="0">
                <a:solidFill>
                  <a:srgbClr val="231F20"/>
                </a:solidFill>
                <a:latin typeface="Lucida Sans"/>
                <a:cs typeface="Lucida Sans"/>
              </a:rPr>
              <a:t> </a:t>
            </a:r>
            <a:r>
              <a:rPr sz="550" spc="-10" dirty="0">
                <a:solidFill>
                  <a:srgbClr val="231F20"/>
                </a:solidFill>
                <a:latin typeface="Lucida Sans"/>
                <a:cs typeface="Lucida Sans"/>
              </a:rPr>
              <a:t>havethe</a:t>
            </a:r>
            <a:r>
              <a:rPr sz="550" spc="-85" dirty="0">
                <a:solidFill>
                  <a:srgbClr val="231F20"/>
                </a:solidFill>
                <a:latin typeface="Lucida Sans"/>
                <a:cs typeface="Lucida Sans"/>
              </a:rPr>
              <a:t> </a:t>
            </a:r>
            <a:r>
              <a:rPr sz="550" spc="-35" dirty="0">
                <a:solidFill>
                  <a:srgbClr val="231F20"/>
                </a:solidFill>
                <a:latin typeface="Lucida Sans"/>
                <a:cs typeface="Lucida Sans"/>
              </a:rPr>
              <a:t>functionality</a:t>
            </a:r>
            <a:r>
              <a:rPr sz="550" spc="-70" dirty="0">
                <a:solidFill>
                  <a:srgbClr val="231F20"/>
                </a:solidFill>
                <a:latin typeface="Lucida Sans"/>
                <a:cs typeface="Lucida Sans"/>
              </a:rPr>
              <a:t> </a:t>
            </a:r>
            <a:r>
              <a:rPr sz="550" spc="-10" dirty="0">
                <a:solidFill>
                  <a:srgbClr val="231F20"/>
                </a:solidFill>
                <a:latin typeface="Lucida Sans"/>
                <a:cs typeface="Lucida Sans"/>
              </a:rPr>
              <a:t>to</a:t>
            </a:r>
            <a:r>
              <a:rPr sz="550" spc="-95" dirty="0">
                <a:solidFill>
                  <a:srgbClr val="231F20"/>
                </a:solidFill>
                <a:latin typeface="Lucida Sans"/>
                <a:cs typeface="Lucida Sans"/>
              </a:rPr>
              <a:t> </a:t>
            </a:r>
            <a:r>
              <a:rPr sz="550" spc="-35" dirty="0">
                <a:solidFill>
                  <a:srgbClr val="231F20"/>
                </a:solidFill>
                <a:latin typeface="Lucida Sans"/>
                <a:cs typeface="Lucida Sans"/>
              </a:rPr>
              <a:t>calculate</a:t>
            </a:r>
            <a:r>
              <a:rPr sz="550" spc="-65" dirty="0">
                <a:solidFill>
                  <a:srgbClr val="231F20"/>
                </a:solidFill>
                <a:latin typeface="Lucida Sans"/>
                <a:cs typeface="Lucida Sans"/>
              </a:rPr>
              <a:t> </a:t>
            </a:r>
            <a:r>
              <a:rPr sz="550" spc="-35" dirty="0">
                <a:solidFill>
                  <a:srgbClr val="231F20"/>
                </a:solidFill>
                <a:latin typeface="Lucida Sans"/>
                <a:cs typeface="Lucida Sans"/>
              </a:rPr>
              <a:t>rates.</a:t>
            </a:r>
            <a:endParaRPr sz="550">
              <a:latin typeface="Lucida Sans"/>
              <a:cs typeface="Lucida Sans"/>
            </a:endParaRPr>
          </a:p>
        </p:txBody>
      </p:sp>
      <p:sp>
        <p:nvSpPr>
          <p:cNvPr id="5" name="object 5"/>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6" name="object 6"/>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8" name="object 8"/>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9" name="object 9"/>
          <p:cNvSpPr/>
          <p:nvPr/>
        </p:nvSpPr>
        <p:spPr>
          <a:xfrm>
            <a:off x="5397865" y="321417"/>
            <a:ext cx="210159" cy="25438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1" name="object 11"/>
          <p:cNvSpPr txBox="1"/>
          <p:nvPr/>
        </p:nvSpPr>
        <p:spPr>
          <a:xfrm>
            <a:off x="443635" y="264210"/>
            <a:ext cx="6848475" cy="968375"/>
          </a:xfrm>
          <a:prstGeom prst="rect">
            <a:avLst/>
          </a:prstGeom>
        </p:spPr>
        <p:txBody>
          <a:bodyPr vert="horz" wrap="square" lIns="0" tIns="13335" rIns="0" bIns="0" rtlCol="0">
            <a:spAutoFit/>
          </a:bodyPr>
          <a:lstStyle/>
          <a:p>
            <a:pPr marL="52324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52324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5080">
              <a:lnSpc>
                <a:spcPct val="107100"/>
              </a:lnSpc>
            </a:pPr>
            <a:r>
              <a:rPr sz="1400" b="1" spc="-80" dirty="0">
                <a:solidFill>
                  <a:srgbClr val="005E6D"/>
                </a:solidFill>
                <a:latin typeface="Lucida Sans"/>
                <a:cs typeface="Lucida Sans"/>
              </a:rPr>
              <a:t>Table</a:t>
            </a:r>
            <a:r>
              <a:rPr sz="1400" b="1" spc="-290" dirty="0">
                <a:solidFill>
                  <a:srgbClr val="005E6D"/>
                </a:solidFill>
                <a:latin typeface="Lucida Sans"/>
                <a:cs typeface="Lucida Sans"/>
              </a:rPr>
              <a:t> </a:t>
            </a:r>
            <a:r>
              <a:rPr sz="1400" b="1" spc="-20" dirty="0">
                <a:solidFill>
                  <a:srgbClr val="005E6D"/>
                </a:solidFill>
                <a:latin typeface="Lucida Sans"/>
                <a:cs typeface="Lucida Sans"/>
              </a:rPr>
              <a:t>2.7.</a:t>
            </a:r>
            <a:r>
              <a:rPr sz="1400" b="1" spc="-145" dirty="0">
                <a:solidFill>
                  <a:srgbClr val="005E6D"/>
                </a:solidFill>
                <a:latin typeface="Lucida Sans"/>
                <a:cs typeface="Lucida Sans"/>
              </a:rPr>
              <a:t> </a:t>
            </a:r>
            <a:r>
              <a:rPr sz="1400" b="1" spc="-55" dirty="0">
                <a:solidFill>
                  <a:srgbClr val="8C2689"/>
                </a:solidFill>
                <a:latin typeface="Lucida Sans"/>
                <a:cs typeface="Lucida Sans"/>
              </a:rPr>
              <a:t>Number</a:t>
            </a:r>
            <a:r>
              <a:rPr sz="1400" b="1" spc="-295" dirty="0">
                <a:solidFill>
                  <a:srgbClr val="8C2689"/>
                </a:solidFill>
                <a:latin typeface="Lucida Sans"/>
                <a:cs typeface="Lucida Sans"/>
              </a:rPr>
              <a:t> </a:t>
            </a:r>
            <a:r>
              <a:rPr sz="1400" b="1" spc="-45" dirty="0">
                <a:solidFill>
                  <a:srgbClr val="8C2689"/>
                </a:solidFill>
                <a:latin typeface="Lucida Sans"/>
                <a:cs typeface="Lucida Sans"/>
              </a:rPr>
              <a:t>and</a:t>
            </a:r>
            <a:r>
              <a:rPr sz="1400" b="1" spc="-200" dirty="0">
                <a:solidFill>
                  <a:srgbClr val="8C2689"/>
                </a:solidFill>
                <a:latin typeface="Lucida Sans"/>
                <a:cs typeface="Lucida Sans"/>
              </a:rPr>
              <a:t> </a:t>
            </a:r>
            <a:r>
              <a:rPr sz="1400" b="1" spc="-55" dirty="0">
                <a:solidFill>
                  <a:srgbClr val="8C2689"/>
                </a:solidFill>
                <a:latin typeface="Lucida Sans"/>
                <a:cs typeface="Lucida Sans"/>
              </a:rPr>
              <a:t>rates*</a:t>
            </a:r>
            <a:r>
              <a:rPr sz="1400" b="1" spc="-225" dirty="0">
                <a:solidFill>
                  <a:srgbClr val="8C2689"/>
                </a:solidFill>
                <a:latin typeface="Lucida Sans"/>
                <a:cs typeface="Lucida Sans"/>
              </a:rPr>
              <a:t> </a:t>
            </a:r>
            <a:r>
              <a:rPr sz="1400" b="1" spc="-20" dirty="0">
                <a:solidFill>
                  <a:srgbClr val="8C2689"/>
                </a:solidFill>
                <a:latin typeface="Lucida Sans"/>
                <a:cs typeface="Lucida Sans"/>
              </a:rPr>
              <a:t>of</a:t>
            </a:r>
            <a:r>
              <a:rPr sz="1400" b="1" spc="-240" dirty="0">
                <a:solidFill>
                  <a:srgbClr val="8C2689"/>
                </a:solidFill>
                <a:latin typeface="Lucida Sans"/>
                <a:cs typeface="Lucida Sans"/>
              </a:rPr>
              <a:t> </a:t>
            </a:r>
            <a:r>
              <a:rPr sz="1400" b="1" spc="-40" dirty="0">
                <a:solidFill>
                  <a:srgbClr val="8C2689"/>
                </a:solidFill>
                <a:latin typeface="Lucida Sans"/>
                <a:cs typeface="Lucida Sans"/>
              </a:rPr>
              <a:t>deaths</a:t>
            </a:r>
            <a:r>
              <a:rPr sz="1400" b="1" spc="-265" dirty="0">
                <a:solidFill>
                  <a:srgbClr val="8C2689"/>
                </a:solidFill>
                <a:latin typeface="Lucida Sans"/>
                <a:cs typeface="Lucida Sans"/>
              </a:rPr>
              <a:t> </a:t>
            </a:r>
            <a:r>
              <a:rPr sz="1400" b="1" spc="-25" dirty="0">
                <a:solidFill>
                  <a:srgbClr val="8C2689"/>
                </a:solidFill>
                <a:latin typeface="Lucida Sans"/>
                <a:cs typeface="Lucida Sans"/>
              </a:rPr>
              <a:t>with</a:t>
            </a:r>
            <a:r>
              <a:rPr sz="1400" b="1" spc="-215" dirty="0">
                <a:solidFill>
                  <a:srgbClr val="8C2689"/>
                </a:solidFill>
                <a:latin typeface="Lucida Sans"/>
                <a:cs typeface="Lucida Sans"/>
              </a:rPr>
              <a:t> </a:t>
            </a:r>
            <a:r>
              <a:rPr sz="1400" b="1" spc="-45" dirty="0">
                <a:solidFill>
                  <a:srgbClr val="8C2689"/>
                </a:solidFill>
                <a:latin typeface="Lucida Sans"/>
                <a:cs typeface="Lucida Sans"/>
              </a:rPr>
              <a:t>hepatitis</a:t>
            </a:r>
            <a:r>
              <a:rPr sz="1400" b="1" spc="-225" dirty="0">
                <a:solidFill>
                  <a:srgbClr val="8C2689"/>
                </a:solidFill>
                <a:latin typeface="Lucida Sans"/>
                <a:cs typeface="Lucida Sans"/>
              </a:rPr>
              <a:t> </a:t>
            </a:r>
            <a:r>
              <a:rPr sz="1400" b="1" dirty="0">
                <a:solidFill>
                  <a:srgbClr val="8C2689"/>
                </a:solidFill>
                <a:latin typeface="Lucida Sans"/>
                <a:cs typeface="Lucida Sans"/>
              </a:rPr>
              <a:t>B</a:t>
            </a:r>
            <a:r>
              <a:rPr sz="1400" b="1" spc="-114" dirty="0">
                <a:solidFill>
                  <a:srgbClr val="8C2689"/>
                </a:solidFill>
                <a:latin typeface="Lucida Sans"/>
                <a:cs typeface="Lucida Sans"/>
              </a:rPr>
              <a:t> </a:t>
            </a:r>
            <a:r>
              <a:rPr sz="1400" b="1" spc="-65" dirty="0">
                <a:solidFill>
                  <a:srgbClr val="8C2689"/>
                </a:solidFill>
                <a:latin typeface="Lucida Sans"/>
                <a:cs typeface="Lucida Sans"/>
              </a:rPr>
              <a:t>virus</a:t>
            </a:r>
            <a:r>
              <a:rPr sz="1400" b="1" spc="-204" dirty="0">
                <a:solidFill>
                  <a:srgbClr val="8C2689"/>
                </a:solidFill>
                <a:latin typeface="Lucida Sans"/>
                <a:cs typeface="Lucida Sans"/>
              </a:rPr>
              <a:t> </a:t>
            </a:r>
            <a:r>
              <a:rPr sz="1400" b="1" spc="-45" dirty="0">
                <a:solidFill>
                  <a:srgbClr val="8C2689"/>
                </a:solidFill>
                <a:latin typeface="Lucida Sans"/>
                <a:cs typeface="Lucida Sans"/>
              </a:rPr>
              <a:t>infection</a:t>
            </a:r>
            <a:r>
              <a:rPr sz="1400" b="1" spc="-235" dirty="0">
                <a:solidFill>
                  <a:srgbClr val="8C2689"/>
                </a:solidFill>
                <a:latin typeface="Lucida Sans"/>
                <a:cs typeface="Lucida Sans"/>
              </a:rPr>
              <a:t> </a:t>
            </a:r>
            <a:r>
              <a:rPr sz="1400" b="1" spc="-55" dirty="0">
                <a:solidFill>
                  <a:srgbClr val="8C2689"/>
                </a:solidFill>
                <a:latin typeface="Lucida Sans"/>
                <a:cs typeface="Lucida Sans"/>
              </a:rPr>
              <a:t>listed</a:t>
            </a:r>
            <a:r>
              <a:rPr sz="1400" b="1" spc="-200" dirty="0">
                <a:solidFill>
                  <a:srgbClr val="8C2689"/>
                </a:solidFill>
                <a:latin typeface="Lucida Sans"/>
                <a:cs typeface="Lucida Sans"/>
              </a:rPr>
              <a:t> </a:t>
            </a:r>
            <a:r>
              <a:rPr sz="1400" b="1" spc="-30" dirty="0">
                <a:solidFill>
                  <a:srgbClr val="8C2689"/>
                </a:solidFill>
                <a:latin typeface="Lucida Sans"/>
                <a:cs typeface="Lucida Sans"/>
              </a:rPr>
              <a:t>as</a:t>
            </a:r>
            <a:r>
              <a:rPr sz="1400" b="1" spc="-235" dirty="0">
                <a:solidFill>
                  <a:srgbClr val="8C2689"/>
                </a:solidFill>
                <a:latin typeface="Lucida Sans"/>
                <a:cs typeface="Lucida Sans"/>
              </a:rPr>
              <a:t> </a:t>
            </a:r>
            <a:r>
              <a:rPr sz="1400" b="1" dirty="0">
                <a:solidFill>
                  <a:srgbClr val="8C2689"/>
                </a:solidFill>
                <a:latin typeface="Lucida Sans"/>
                <a:cs typeface="Lucida Sans"/>
              </a:rPr>
              <a:t>a  </a:t>
            </a:r>
            <a:r>
              <a:rPr sz="1400" b="1" spc="-75" dirty="0">
                <a:solidFill>
                  <a:srgbClr val="8C2689"/>
                </a:solidFill>
                <a:latin typeface="Lucida Sans"/>
                <a:cs typeface="Lucida Sans"/>
              </a:rPr>
              <a:t>cause</a:t>
            </a:r>
            <a:r>
              <a:rPr sz="1400" b="1" spc="-270" dirty="0">
                <a:solidFill>
                  <a:srgbClr val="8C2689"/>
                </a:solidFill>
                <a:latin typeface="Lucida Sans"/>
                <a:cs typeface="Lucida Sans"/>
              </a:rPr>
              <a:t> </a:t>
            </a:r>
            <a:r>
              <a:rPr sz="1400" b="1" spc="-30" dirty="0">
                <a:solidFill>
                  <a:srgbClr val="8C2689"/>
                </a:solidFill>
                <a:latin typeface="Lucida Sans"/>
                <a:cs typeface="Lucida Sans"/>
              </a:rPr>
              <a:t>of</a:t>
            </a:r>
            <a:r>
              <a:rPr sz="1400" b="1" spc="-295" dirty="0">
                <a:solidFill>
                  <a:srgbClr val="8C2689"/>
                </a:solidFill>
                <a:latin typeface="Lucida Sans"/>
                <a:cs typeface="Lucida Sans"/>
              </a:rPr>
              <a:t> </a:t>
            </a:r>
            <a:r>
              <a:rPr sz="1400" b="1" spc="-100" dirty="0">
                <a:solidFill>
                  <a:srgbClr val="8C2689"/>
                </a:solidFill>
                <a:latin typeface="Lucida Sans"/>
                <a:cs typeface="Lucida Sans"/>
              </a:rPr>
              <a:t>death†</a:t>
            </a:r>
            <a:r>
              <a:rPr sz="1400" b="1" spc="-310" dirty="0">
                <a:solidFill>
                  <a:srgbClr val="8C2689"/>
                </a:solidFill>
                <a:latin typeface="Lucida Sans"/>
                <a:cs typeface="Lucida Sans"/>
              </a:rPr>
              <a:t> </a:t>
            </a:r>
            <a:r>
              <a:rPr sz="1400" b="1" spc="-80" dirty="0">
                <a:solidFill>
                  <a:srgbClr val="8C2689"/>
                </a:solidFill>
                <a:latin typeface="Lucida Sans"/>
                <a:cs typeface="Lucida Sans"/>
              </a:rPr>
              <a:t>among</a:t>
            </a:r>
            <a:r>
              <a:rPr sz="1400" b="1" spc="-280" dirty="0">
                <a:solidFill>
                  <a:srgbClr val="8C2689"/>
                </a:solidFill>
                <a:latin typeface="Lucida Sans"/>
                <a:cs typeface="Lucida Sans"/>
              </a:rPr>
              <a:t> </a:t>
            </a:r>
            <a:r>
              <a:rPr sz="1400" b="1" spc="-75" dirty="0">
                <a:solidFill>
                  <a:srgbClr val="8C2689"/>
                </a:solidFill>
                <a:latin typeface="Lucida Sans"/>
                <a:cs typeface="Lucida Sans"/>
              </a:rPr>
              <a:t>residents,</a:t>
            </a:r>
            <a:r>
              <a:rPr sz="1400" b="1" spc="-275" dirty="0">
                <a:solidFill>
                  <a:srgbClr val="8C2689"/>
                </a:solidFill>
                <a:latin typeface="Lucida Sans"/>
                <a:cs typeface="Lucida Sans"/>
              </a:rPr>
              <a:t> </a:t>
            </a:r>
            <a:r>
              <a:rPr sz="1400" b="1" spc="-40" dirty="0">
                <a:solidFill>
                  <a:srgbClr val="8C2689"/>
                </a:solidFill>
                <a:latin typeface="Lucida Sans"/>
                <a:cs typeface="Lucida Sans"/>
              </a:rPr>
              <a:t>by</a:t>
            </a:r>
            <a:r>
              <a:rPr sz="1400" b="1" spc="-305" dirty="0">
                <a:solidFill>
                  <a:srgbClr val="8C2689"/>
                </a:solidFill>
                <a:latin typeface="Lucida Sans"/>
                <a:cs typeface="Lucida Sans"/>
              </a:rPr>
              <a:t> </a:t>
            </a:r>
            <a:r>
              <a:rPr sz="1400" b="1" spc="-15" dirty="0">
                <a:solidFill>
                  <a:srgbClr val="8C2689"/>
                </a:solidFill>
                <a:latin typeface="Lucida Sans"/>
                <a:cs typeface="Lucida Sans"/>
              </a:rPr>
              <a:t>stateor</a:t>
            </a:r>
            <a:r>
              <a:rPr sz="1400" b="1" spc="-315" dirty="0">
                <a:solidFill>
                  <a:srgbClr val="8C2689"/>
                </a:solidFill>
                <a:latin typeface="Lucida Sans"/>
                <a:cs typeface="Lucida Sans"/>
              </a:rPr>
              <a:t> </a:t>
            </a:r>
            <a:r>
              <a:rPr sz="1400" b="1" spc="-85" dirty="0">
                <a:solidFill>
                  <a:srgbClr val="8C2689"/>
                </a:solidFill>
                <a:latin typeface="Lucida Sans"/>
                <a:cs typeface="Lucida Sans"/>
              </a:rPr>
              <a:t>jurisdiction</a:t>
            </a:r>
            <a:r>
              <a:rPr sz="1400" b="1" spc="-265" dirty="0">
                <a:solidFill>
                  <a:srgbClr val="8C2689"/>
                </a:solidFill>
                <a:latin typeface="Lucida Sans"/>
                <a:cs typeface="Lucida Sans"/>
              </a:rPr>
              <a:t> </a:t>
            </a:r>
            <a:r>
              <a:rPr sz="1400" b="1" dirty="0">
                <a:solidFill>
                  <a:srgbClr val="8C2689"/>
                </a:solidFill>
                <a:latin typeface="Lucida Sans"/>
                <a:cs typeface="Lucida Sans"/>
              </a:rPr>
              <a:t>—</a:t>
            </a:r>
            <a:r>
              <a:rPr sz="1400" b="1" spc="-275" dirty="0">
                <a:solidFill>
                  <a:srgbClr val="8C2689"/>
                </a:solidFill>
                <a:latin typeface="Lucida Sans"/>
                <a:cs typeface="Lucida Sans"/>
              </a:rPr>
              <a:t> </a:t>
            </a:r>
            <a:r>
              <a:rPr sz="1400" b="1" spc="-60" dirty="0">
                <a:solidFill>
                  <a:srgbClr val="8C2689"/>
                </a:solidFill>
                <a:latin typeface="Lucida Sans"/>
                <a:cs typeface="Lucida Sans"/>
              </a:rPr>
              <a:t>United</a:t>
            </a:r>
            <a:r>
              <a:rPr sz="1400" b="1" spc="-320" dirty="0">
                <a:solidFill>
                  <a:srgbClr val="8C2689"/>
                </a:solidFill>
                <a:latin typeface="Lucida Sans"/>
                <a:cs typeface="Lucida Sans"/>
              </a:rPr>
              <a:t> </a:t>
            </a:r>
            <a:r>
              <a:rPr sz="1400" b="1" spc="-30" dirty="0">
                <a:solidFill>
                  <a:srgbClr val="8C2689"/>
                </a:solidFill>
                <a:latin typeface="Lucida Sans"/>
                <a:cs typeface="Lucida Sans"/>
              </a:rPr>
              <a:t>States,</a:t>
            </a:r>
            <a:r>
              <a:rPr sz="1400" b="1" spc="-240" dirty="0">
                <a:solidFill>
                  <a:srgbClr val="8C2689"/>
                </a:solidFill>
                <a:latin typeface="Lucida Sans"/>
                <a:cs typeface="Lucida Sans"/>
              </a:rPr>
              <a:t> </a:t>
            </a:r>
            <a:r>
              <a:rPr sz="1400" b="1" spc="-75" dirty="0">
                <a:solidFill>
                  <a:srgbClr val="8C2689"/>
                </a:solidFill>
                <a:latin typeface="Lucida Sans"/>
                <a:cs typeface="Lucida Sans"/>
              </a:rPr>
              <a:t>2015–2019</a:t>
            </a:r>
            <a:endParaRPr sz="1400">
              <a:latin typeface="Lucida Sans"/>
              <a:cs typeface="Lucida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1501140"/>
            <a:ext cx="6964680" cy="7447787"/>
          </a:xfrm>
          <a:prstGeom prst="rect">
            <a:avLst/>
          </a:prstGeom>
          <a:blipFill>
            <a:blip r:embed="rId3" cstate="print"/>
            <a:stretch>
              <a:fillRect/>
            </a:stretch>
          </a:blipFill>
        </p:spPr>
        <p:txBody>
          <a:bodyPr wrap="square" lIns="0" tIns="0" rIns="0" bIns="0" rtlCol="0"/>
          <a:lstStyle/>
          <a:p>
            <a:endParaRPr/>
          </a:p>
        </p:txBody>
      </p:sp>
      <p:graphicFrame>
        <p:nvGraphicFramePr>
          <p:cNvPr id="3" name="object 3" descr="The number and rates of death with hepatitis B listed as a cause of death among US residents by demographic characteristics (age group, sex, race/ethnicity, and US Department of Health and Human Services regions) for 2015–2019. Demographic characteristics are listed in the first column. Each year has 2 columns of data; the first column displays the number of deaths, and the second column lists the rates of death per 100,000 population with 95% confidence intervals for 2015–2019."/>
          <p:cNvGraphicFramePr>
            <a:graphicFrameLocks noGrp="1"/>
          </p:cNvGraphicFramePr>
          <p:nvPr>
            <p:extLst>
              <p:ext uri="{D42A27DB-BD31-4B8C-83A1-F6EECF244321}">
                <p14:modId xmlns:p14="http://schemas.microsoft.com/office/powerpoint/2010/main" val="467581752"/>
              </p:ext>
            </p:extLst>
          </p:nvPr>
        </p:nvGraphicFramePr>
        <p:xfrm>
          <a:off x="457200" y="1527810"/>
          <a:ext cx="6851645" cy="7331429"/>
        </p:xfrm>
        <a:graphic>
          <a:graphicData uri="http://schemas.openxmlformats.org/drawingml/2006/table">
            <a:tbl>
              <a:tblPr firstRow="1" bandRow="1">
                <a:tableStyleId>{2D5ABB26-0587-4C30-8999-92F81FD0307C}</a:tableStyleId>
              </a:tblPr>
              <a:tblGrid>
                <a:gridCol w="1234440">
                  <a:extLst>
                    <a:ext uri="{9D8B030D-6E8A-4147-A177-3AD203B41FA5}">
                      <a16:colId xmlns:a16="http://schemas.microsoft.com/office/drawing/2014/main" val="20000"/>
                    </a:ext>
                  </a:extLst>
                </a:gridCol>
                <a:gridCol w="420370">
                  <a:extLst>
                    <a:ext uri="{9D8B030D-6E8A-4147-A177-3AD203B41FA5}">
                      <a16:colId xmlns:a16="http://schemas.microsoft.com/office/drawing/2014/main" val="20001"/>
                    </a:ext>
                  </a:extLst>
                </a:gridCol>
                <a:gridCol w="703580">
                  <a:extLst>
                    <a:ext uri="{9D8B030D-6E8A-4147-A177-3AD203B41FA5}">
                      <a16:colId xmlns:a16="http://schemas.microsoft.com/office/drawing/2014/main" val="20002"/>
                    </a:ext>
                  </a:extLst>
                </a:gridCol>
                <a:gridCol w="420369">
                  <a:extLst>
                    <a:ext uri="{9D8B030D-6E8A-4147-A177-3AD203B41FA5}">
                      <a16:colId xmlns:a16="http://schemas.microsoft.com/office/drawing/2014/main" val="20003"/>
                    </a:ext>
                  </a:extLst>
                </a:gridCol>
                <a:gridCol w="703579">
                  <a:extLst>
                    <a:ext uri="{9D8B030D-6E8A-4147-A177-3AD203B41FA5}">
                      <a16:colId xmlns:a16="http://schemas.microsoft.com/office/drawing/2014/main" val="20004"/>
                    </a:ext>
                  </a:extLst>
                </a:gridCol>
                <a:gridCol w="419100">
                  <a:extLst>
                    <a:ext uri="{9D8B030D-6E8A-4147-A177-3AD203B41FA5}">
                      <a16:colId xmlns:a16="http://schemas.microsoft.com/office/drawing/2014/main" val="20005"/>
                    </a:ext>
                  </a:extLst>
                </a:gridCol>
                <a:gridCol w="704214">
                  <a:extLst>
                    <a:ext uri="{9D8B030D-6E8A-4147-A177-3AD203B41FA5}">
                      <a16:colId xmlns:a16="http://schemas.microsoft.com/office/drawing/2014/main" val="20006"/>
                    </a:ext>
                  </a:extLst>
                </a:gridCol>
                <a:gridCol w="417829">
                  <a:extLst>
                    <a:ext uri="{9D8B030D-6E8A-4147-A177-3AD203B41FA5}">
                      <a16:colId xmlns:a16="http://schemas.microsoft.com/office/drawing/2014/main" val="20007"/>
                    </a:ext>
                  </a:extLst>
                </a:gridCol>
                <a:gridCol w="704850">
                  <a:extLst>
                    <a:ext uri="{9D8B030D-6E8A-4147-A177-3AD203B41FA5}">
                      <a16:colId xmlns:a16="http://schemas.microsoft.com/office/drawing/2014/main" val="20008"/>
                    </a:ext>
                  </a:extLst>
                </a:gridCol>
                <a:gridCol w="421639">
                  <a:extLst>
                    <a:ext uri="{9D8B030D-6E8A-4147-A177-3AD203B41FA5}">
                      <a16:colId xmlns:a16="http://schemas.microsoft.com/office/drawing/2014/main" val="20009"/>
                    </a:ext>
                  </a:extLst>
                </a:gridCol>
                <a:gridCol w="701675">
                  <a:extLst>
                    <a:ext uri="{9D8B030D-6E8A-4147-A177-3AD203B41FA5}">
                      <a16:colId xmlns:a16="http://schemas.microsoft.com/office/drawing/2014/main" val="20010"/>
                    </a:ext>
                  </a:extLst>
                </a:gridCol>
              </a:tblGrid>
              <a:tr h="164339">
                <a:tc rowSpan="2">
                  <a:txBody>
                    <a:bodyPr/>
                    <a:lstStyle/>
                    <a:p>
                      <a:pPr>
                        <a:lnSpc>
                          <a:spcPct val="100000"/>
                        </a:lnSpc>
                        <a:spcBef>
                          <a:spcPts val="5"/>
                        </a:spcBef>
                      </a:pPr>
                      <a:endParaRPr sz="1200">
                        <a:latin typeface="Times New Roman"/>
                        <a:cs typeface="Times New Roman"/>
                      </a:endParaRPr>
                    </a:p>
                    <a:p>
                      <a:pPr marL="233045">
                        <a:lnSpc>
                          <a:spcPct val="100000"/>
                        </a:lnSpc>
                      </a:pPr>
                      <a:r>
                        <a:rPr sz="750" b="1" spc="25" dirty="0">
                          <a:solidFill>
                            <a:srgbClr val="FFFFFF"/>
                          </a:solidFill>
                          <a:latin typeface="Century Gothic"/>
                          <a:cs typeface="Century Gothic"/>
                        </a:rPr>
                        <a:t>Characteristics</a:t>
                      </a:r>
                      <a:endParaRPr sz="750">
                        <a:latin typeface="Century Gothic"/>
                        <a:cs typeface="Century Gothic"/>
                      </a:endParaRPr>
                    </a:p>
                  </a:txBody>
                  <a:tcPr marL="0" marR="0" marT="635" marB="0">
                    <a:lnR w="19050">
                      <a:solidFill>
                        <a:srgbClr val="FFFFFF"/>
                      </a:solidFill>
                      <a:prstDash val="solid"/>
                    </a:lnR>
                    <a:solidFill>
                      <a:srgbClr val="005E6D"/>
                    </a:solidFill>
                  </a:tcPr>
                </a:tc>
                <a:tc gridSpan="2">
                  <a:txBody>
                    <a:bodyPr/>
                    <a:lstStyle/>
                    <a:p>
                      <a:pPr algn="ctr">
                        <a:lnSpc>
                          <a:spcPct val="100000"/>
                        </a:lnSpc>
                        <a:spcBef>
                          <a:spcPts val="155"/>
                        </a:spcBef>
                      </a:pPr>
                      <a:r>
                        <a:rPr sz="750" b="1" spc="20" dirty="0">
                          <a:solidFill>
                            <a:srgbClr val="FFFFFF"/>
                          </a:solidFill>
                          <a:latin typeface="Century Gothic"/>
                          <a:cs typeface="Century Gothic"/>
                        </a:rPr>
                        <a:t>2015</a:t>
                      </a:r>
                      <a:endParaRPr sz="750">
                        <a:latin typeface="Century Gothic"/>
                        <a:cs typeface="Century Gothic"/>
                      </a:endParaRPr>
                    </a:p>
                  </a:txBody>
                  <a:tcPr marL="0" marR="0" marT="1968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55"/>
                        </a:spcBef>
                      </a:pPr>
                      <a:r>
                        <a:rPr sz="750" b="1" spc="20" dirty="0">
                          <a:solidFill>
                            <a:srgbClr val="FFFFFF"/>
                          </a:solidFill>
                          <a:latin typeface="Century Gothic"/>
                          <a:cs typeface="Century Gothic"/>
                        </a:rPr>
                        <a:t>2016</a:t>
                      </a:r>
                      <a:endParaRPr sz="750">
                        <a:latin typeface="Century Gothic"/>
                        <a:cs typeface="Century Gothic"/>
                      </a:endParaRPr>
                    </a:p>
                  </a:txBody>
                  <a:tcPr marL="0" marR="0" marT="1968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55"/>
                        </a:spcBef>
                      </a:pPr>
                      <a:r>
                        <a:rPr sz="750" b="1" spc="20" dirty="0">
                          <a:solidFill>
                            <a:srgbClr val="FFFFFF"/>
                          </a:solidFill>
                          <a:latin typeface="Century Gothic"/>
                          <a:cs typeface="Century Gothic"/>
                        </a:rPr>
                        <a:t>2017</a:t>
                      </a:r>
                      <a:endParaRPr sz="750">
                        <a:latin typeface="Century Gothic"/>
                        <a:cs typeface="Century Gothic"/>
                      </a:endParaRPr>
                    </a:p>
                  </a:txBody>
                  <a:tcPr marL="0" marR="0" marT="1968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55"/>
                        </a:spcBef>
                      </a:pPr>
                      <a:r>
                        <a:rPr sz="750" b="1" spc="20" dirty="0">
                          <a:solidFill>
                            <a:srgbClr val="FFFFFF"/>
                          </a:solidFill>
                          <a:latin typeface="Century Gothic"/>
                          <a:cs typeface="Century Gothic"/>
                        </a:rPr>
                        <a:t>2018</a:t>
                      </a:r>
                      <a:endParaRPr sz="750">
                        <a:latin typeface="Century Gothic"/>
                        <a:cs typeface="Century Gothic"/>
                      </a:endParaRPr>
                    </a:p>
                  </a:txBody>
                  <a:tcPr marL="0" marR="0" marT="1968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marL="5080" algn="ctr">
                        <a:lnSpc>
                          <a:spcPct val="100000"/>
                        </a:lnSpc>
                        <a:spcBef>
                          <a:spcPts val="155"/>
                        </a:spcBef>
                      </a:pPr>
                      <a:r>
                        <a:rPr sz="750" b="1" spc="20" dirty="0">
                          <a:solidFill>
                            <a:srgbClr val="FFFFFF"/>
                          </a:solidFill>
                          <a:latin typeface="Century Gothic"/>
                          <a:cs typeface="Century Gothic"/>
                        </a:rPr>
                        <a:t>2019</a:t>
                      </a:r>
                      <a:endParaRPr sz="750">
                        <a:latin typeface="Century Gothic"/>
                        <a:cs typeface="Century Gothic"/>
                      </a:endParaRPr>
                    </a:p>
                  </a:txBody>
                  <a:tcPr marL="0" marR="0" marT="19685" marB="0">
                    <a:lnL w="19050">
                      <a:solidFill>
                        <a:srgbClr val="FFFFFF"/>
                      </a:solidFill>
                      <a:prstDash val="solid"/>
                    </a:lnL>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292606">
                <a:tc vMerge="1">
                  <a:txBody>
                    <a:bodyPr/>
                    <a:lstStyle/>
                    <a:p>
                      <a:endParaRPr/>
                    </a:p>
                  </a:txBody>
                  <a:tcPr marL="0" marR="0" marT="635" marB="0">
                    <a:lnR w="19050">
                      <a:solidFill>
                        <a:srgbClr val="FFFFFF"/>
                      </a:solidFill>
                      <a:prstDash val="solid"/>
                    </a:lnR>
                    <a:solidFill>
                      <a:srgbClr val="005E6D"/>
                    </a:solidFill>
                  </a:tcPr>
                </a:tc>
                <a:tc>
                  <a:txBody>
                    <a:bodyPr/>
                    <a:lstStyle/>
                    <a:p>
                      <a:pPr marR="121920" algn="r">
                        <a:lnSpc>
                          <a:spcPct val="100000"/>
                        </a:lnSpc>
                        <a:spcBef>
                          <a:spcPts val="710"/>
                        </a:spcBef>
                      </a:pPr>
                      <a:r>
                        <a:rPr sz="750" b="1" dirty="0">
                          <a:solidFill>
                            <a:srgbClr val="FFFFFF"/>
                          </a:solidFill>
                          <a:latin typeface="Century Gothic"/>
                          <a:cs typeface="Century Gothic"/>
                        </a:rPr>
                        <a:t>N</a:t>
                      </a:r>
                      <a:r>
                        <a:rPr sz="750" b="1" spc="-5" dirty="0">
                          <a:solidFill>
                            <a:srgbClr val="FFFFFF"/>
                          </a:solidFill>
                          <a:latin typeface="Century Gothic"/>
                          <a:cs typeface="Century Gothic"/>
                        </a:rPr>
                        <a:t>o.</a:t>
                      </a:r>
                      <a:endParaRPr sz="750">
                        <a:latin typeface="Century Gothic"/>
                        <a:cs typeface="Century Gothic"/>
                      </a:endParaRPr>
                    </a:p>
                  </a:txBody>
                  <a:tcPr marL="0" marR="0" marT="9017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158115" marR="159385" indent="63500">
                        <a:lnSpc>
                          <a:spcPts val="800"/>
                        </a:lnSpc>
                        <a:spcBef>
                          <a:spcPts val="434"/>
                        </a:spcBef>
                      </a:pPr>
                      <a:r>
                        <a:rPr sz="750" b="1" dirty="0">
                          <a:solidFill>
                            <a:srgbClr val="FFFFFF"/>
                          </a:solidFill>
                          <a:latin typeface="Century Gothic"/>
                          <a:cs typeface="Century Gothic"/>
                        </a:rPr>
                        <a:t>Rate*  </a:t>
                      </a:r>
                      <a:r>
                        <a:rPr sz="750" b="1" spc="15" dirty="0">
                          <a:solidFill>
                            <a:srgbClr val="FFFFFF"/>
                          </a:solidFill>
                          <a:latin typeface="Century Gothic"/>
                          <a:cs typeface="Century Gothic"/>
                        </a:rPr>
                        <a:t>(95%</a:t>
                      </a:r>
                      <a:r>
                        <a:rPr sz="750" b="1" spc="-150" dirty="0">
                          <a:solidFill>
                            <a:srgbClr val="FFFFFF"/>
                          </a:solidFill>
                          <a:latin typeface="Century Gothic"/>
                          <a:cs typeface="Century Gothic"/>
                        </a:rPr>
                        <a:t> </a:t>
                      </a:r>
                      <a:r>
                        <a:rPr sz="750" b="1" spc="-30" dirty="0">
                          <a:solidFill>
                            <a:srgbClr val="FFFFFF"/>
                          </a:solidFill>
                          <a:latin typeface="Century Gothic"/>
                          <a:cs typeface="Century Gothic"/>
                        </a:rPr>
                        <a:t>CI)</a:t>
                      </a:r>
                      <a:endParaRPr sz="750">
                        <a:latin typeface="Century Gothic"/>
                        <a:cs typeface="Century Gothic"/>
                      </a:endParaRPr>
                    </a:p>
                  </a:txBody>
                  <a:tcPr marL="0" marR="0" marT="55244"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141605">
                        <a:lnSpc>
                          <a:spcPct val="100000"/>
                        </a:lnSpc>
                        <a:spcBef>
                          <a:spcPts val="710"/>
                        </a:spcBef>
                      </a:pPr>
                      <a:r>
                        <a:rPr sz="750" b="1" spc="-10" dirty="0">
                          <a:solidFill>
                            <a:srgbClr val="FFFFFF"/>
                          </a:solidFill>
                          <a:latin typeface="Century Gothic"/>
                          <a:cs typeface="Century Gothic"/>
                        </a:rPr>
                        <a:t>No.</a:t>
                      </a:r>
                      <a:endParaRPr sz="750">
                        <a:latin typeface="Century Gothic"/>
                        <a:cs typeface="Century Gothic"/>
                      </a:endParaRPr>
                    </a:p>
                  </a:txBody>
                  <a:tcPr marL="0" marR="0" marT="9017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158115" marR="159385" indent="63500">
                        <a:lnSpc>
                          <a:spcPts val="800"/>
                        </a:lnSpc>
                        <a:spcBef>
                          <a:spcPts val="434"/>
                        </a:spcBef>
                      </a:pPr>
                      <a:r>
                        <a:rPr sz="750" b="1" dirty="0">
                          <a:solidFill>
                            <a:srgbClr val="FFFFFF"/>
                          </a:solidFill>
                          <a:latin typeface="Century Gothic"/>
                          <a:cs typeface="Century Gothic"/>
                        </a:rPr>
                        <a:t>Rate*  </a:t>
                      </a:r>
                      <a:r>
                        <a:rPr sz="750" b="1" spc="15" dirty="0">
                          <a:solidFill>
                            <a:srgbClr val="FFFFFF"/>
                          </a:solidFill>
                          <a:latin typeface="Century Gothic"/>
                          <a:cs typeface="Century Gothic"/>
                        </a:rPr>
                        <a:t>(95%</a:t>
                      </a:r>
                      <a:r>
                        <a:rPr sz="750" b="1" spc="-150" dirty="0">
                          <a:solidFill>
                            <a:srgbClr val="FFFFFF"/>
                          </a:solidFill>
                          <a:latin typeface="Century Gothic"/>
                          <a:cs typeface="Century Gothic"/>
                        </a:rPr>
                        <a:t> </a:t>
                      </a:r>
                      <a:r>
                        <a:rPr sz="750" b="1" spc="-30" dirty="0">
                          <a:solidFill>
                            <a:srgbClr val="FFFFFF"/>
                          </a:solidFill>
                          <a:latin typeface="Century Gothic"/>
                          <a:cs typeface="Century Gothic"/>
                        </a:rPr>
                        <a:t>CI)</a:t>
                      </a:r>
                      <a:endParaRPr sz="750">
                        <a:latin typeface="Century Gothic"/>
                        <a:cs typeface="Century Gothic"/>
                      </a:endParaRPr>
                    </a:p>
                  </a:txBody>
                  <a:tcPr marL="0" marR="0" marT="55244"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R="121285" algn="r">
                        <a:lnSpc>
                          <a:spcPct val="100000"/>
                        </a:lnSpc>
                        <a:spcBef>
                          <a:spcPts val="710"/>
                        </a:spcBef>
                      </a:pPr>
                      <a:r>
                        <a:rPr sz="750" b="1" dirty="0">
                          <a:solidFill>
                            <a:srgbClr val="FFFFFF"/>
                          </a:solidFill>
                          <a:latin typeface="Century Gothic"/>
                          <a:cs typeface="Century Gothic"/>
                        </a:rPr>
                        <a:t>N</a:t>
                      </a:r>
                      <a:r>
                        <a:rPr sz="750" b="1" spc="-5" dirty="0">
                          <a:solidFill>
                            <a:srgbClr val="FFFFFF"/>
                          </a:solidFill>
                          <a:latin typeface="Century Gothic"/>
                          <a:cs typeface="Century Gothic"/>
                        </a:rPr>
                        <a:t>o.</a:t>
                      </a:r>
                      <a:endParaRPr sz="750">
                        <a:latin typeface="Century Gothic"/>
                        <a:cs typeface="Century Gothic"/>
                      </a:endParaRPr>
                    </a:p>
                  </a:txBody>
                  <a:tcPr marL="0" marR="0" marT="9017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159385" marR="160020" indent="62230">
                        <a:lnSpc>
                          <a:spcPts val="800"/>
                        </a:lnSpc>
                        <a:spcBef>
                          <a:spcPts val="434"/>
                        </a:spcBef>
                      </a:pPr>
                      <a:r>
                        <a:rPr sz="750" b="1" dirty="0">
                          <a:solidFill>
                            <a:srgbClr val="FFFFFF"/>
                          </a:solidFill>
                          <a:latin typeface="Century Gothic"/>
                          <a:cs typeface="Century Gothic"/>
                        </a:rPr>
                        <a:t>Rate*  </a:t>
                      </a:r>
                      <a:r>
                        <a:rPr sz="750" b="1" spc="15" dirty="0">
                          <a:solidFill>
                            <a:srgbClr val="FFFFFF"/>
                          </a:solidFill>
                          <a:latin typeface="Century Gothic"/>
                          <a:cs typeface="Century Gothic"/>
                        </a:rPr>
                        <a:t>(95%</a:t>
                      </a:r>
                      <a:r>
                        <a:rPr sz="750" b="1" spc="-165" dirty="0">
                          <a:solidFill>
                            <a:srgbClr val="FFFFFF"/>
                          </a:solidFill>
                          <a:latin typeface="Century Gothic"/>
                          <a:cs typeface="Century Gothic"/>
                        </a:rPr>
                        <a:t> </a:t>
                      </a:r>
                      <a:r>
                        <a:rPr sz="750" b="1" spc="-30" dirty="0">
                          <a:solidFill>
                            <a:srgbClr val="FFFFFF"/>
                          </a:solidFill>
                          <a:latin typeface="Century Gothic"/>
                          <a:cs typeface="Century Gothic"/>
                        </a:rPr>
                        <a:t>CI)</a:t>
                      </a:r>
                      <a:endParaRPr sz="750">
                        <a:latin typeface="Century Gothic"/>
                        <a:cs typeface="Century Gothic"/>
                      </a:endParaRPr>
                    </a:p>
                  </a:txBody>
                  <a:tcPr marL="0" marR="0" marT="55244"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710"/>
                        </a:spcBef>
                      </a:pPr>
                      <a:r>
                        <a:rPr sz="750" b="1" dirty="0">
                          <a:solidFill>
                            <a:srgbClr val="FFFFFF"/>
                          </a:solidFill>
                          <a:latin typeface="Century Gothic"/>
                          <a:cs typeface="Century Gothic"/>
                        </a:rPr>
                        <a:t>No.</a:t>
                      </a:r>
                      <a:endParaRPr sz="750">
                        <a:latin typeface="Century Gothic"/>
                        <a:cs typeface="Century Gothic"/>
                      </a:endParaRPr>
                    </a:p>
                  </a:txBody>
                  <a:tcPr marL="0" marR="0" marT="9017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159385" marR="160655" indent="63500">
                        <a:lnSpc>
                          <a:spcPts val="800"/>
                        </a:lnSpc>
                        <a:spcBef>
                          <a:spcPts val="430"/>
                        </a:spcBef>
                      </a:pPr>
                      <a:r>
                        <a:rPr sz="750" b="1" dirty="0">
                          <a:solidFill>
                            <a:srgbClr val="FFFFFF"/>
                          </a:solidFill>
                          <a:latin typeface="Century Gothic"/>
                          <a:cs typeface="Century Gothic"/>
                        </a:rPr>
                        <a:t>Rate*  </a:t>
                      </a:r>
                      <a:r>
                        <a:rPr sz="750" b="1" spc="15" dirty="0">
                          <a:solidFill>
                            <a:srgbClr val="FFFFFF"/>
                          </a:solidFill>
                          <a:latin typeface="Century Gothic"/>
                          <a:cs typeface="Century Gothic"/>
                        </a:rPr>
                        <a:t>(95%</a:t>
                      </a:r>
                      <a:r>
                        <a:rPr sz="750" b="1" spc="-165" dirty="0">
                          <a:solidFill>
                            <a:srgbClr val="FFFFFF"/>
                          </a:solidFill>
                          <a:latin typeface="Century Gothic"/>
                          <a:cs typeface="Century Gothic"/>
                        </a:rPr>
                        <a:t> </a:t>
                      </a:r>
                      <a:r>
                        <a:rPr sz="750" b="1" spc="-30" dirty="0">
                          <a:solidFill>
                            <a:srgbClr val="FFFFFF"/>
                          </a:solidFill>
                          <a:latin typeface="Century Gothic"/>
                          <a:cs typeface="Century Gothic"/>
                        </a:rPr>
                        <a:t>CI)</a:t>
                      </a:r>
                      <a:endParaRPr sz="750">
                        <a:latin typeface="Century Gothic"/>
                        <a:cs typeface="Century Gothic"/>
                      </a:endParaRPr>
                    </a:p>
                  </a:txBody>
                  <a:tcPr marL="0" marR="0" marT="5461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710"/>
                        </a:spcBef>
                      </a:pPr>
                      <a:r>
                        <a:rPr sz="750" b="1" dirty="0">
                          <a:solidFill>
                            <a:srgbClr val="FFFFFF"/>
                          </a:solidFill>
                          <a:latin typeface="Century Gothic"/>
                          <a:cs typeface="Century Gothic"/>
                        </a:rPr>
                        <a:t>No.</a:t>
                      </a:r>
                      <a:endParaRPr sz="750">
                        <a:latin typeface="Century Gothic"/>
                        <a:cs typeface="Century Gothic"/>
                      </a:endParaRPr>
                    </a:p>
                  </a:txBody>
                  <a:tcPr marL="0" marR="0" marT="9017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160655" marR="154940" indent="63500">
                        <a:lnSpc>
                          <a:spcPts val="800"/>
                        </a:lnSpc>
                        <a:spcBef>
                          <a:spcPts val="430"/>
                        </a:spcBef>
                      </a:pPr>
                      <a:r>
                        <a:rPr sz="750" b="1" dirty="0">
                          <a:solidFill>
                            <a:srgbClr val="FFFFFF"/>
                          </a:solidFill>
                          <a:latin typeface="Century Gothic"/>
                          <a:cs typeface="Century Gothic"/>
                        </a:rPr>
                        <a:t>Rate*  </a:t>
                      </a:r>
                      <a:r>
                        <a:rPr sz="750" b="1" spc="15" dirty="0">
                          <a:solidFill>
                            <a:srgbClr val="FFFFFF"/>
                          </a:solidFill>
                          <a:latin typeface="Century Gothic"/>
                          <a:cs typeface="Century Gothic"/>
                        </a:rPr>
                        <a:t>(95%</a:t>
                      </a:r>
                      <a:r>
                        <a:rPr sz="750" b="1" spc="-150" dirty="0">
                          <a:solidFill>
                            <a:srgbClr val="FFFFFF"/>
                          </a:solidFill>
                          <a:latin typeface="Century Gothic"/>
                          <a:cs typeface="Century Gothic"/>
                        </a:rPr>
                        <a:t> </a:t>
                      </a:r>
                      <a:r>
                        <a:rPr sz="750" b="1" spc="-30" dirty="0">
                          <a:solidFill>
                            <a:srgbClr val="FFFFFF"/>
                          </a:solidFill>
                          <a:latin typeface="Century Gothic"/>
                          <a:cs typeface="Century Gothic"/>
                        </a:rPr>
                        <a:t>CI)</a:t>
                      </a:r>
                      <a:endParaRPr sz="750">
                        <a:latin typeface="Century Gothic"/>
                        <a:cs typeface="Century Gothic"/>
                      </a:endParaRPr>
                    </a:p>
                  </a:txBody>
                  <a:tcPr marL="0" marR="0" marT="54610"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291338">
                <a:tc>
                  <a:txBody>
                    <a:bodyPr/>
                    <a:lstStyle/>
                    <a:p>
                      <a:pPr>
                        <a:lnSpc>
                          <a:spcPct val="100000"/>
                        </a:lnSpc>
                        <a:spcBef>
                          <a:spcPts val="45"/>
                        </a:spcBef>
                      </a:pPr>
                      <a:endParaRPr sz="600">
                        <a:latin typeface="Times New Roman"/>
                        <a:cs typeface="Times New Roman"/>
                      </a:endParaRPr>
                    </a:p>
                    <a:p>
                      <a:pPr marL="57785">
                        <a:lnSpc>
                          <a:spcPct val="100000"/>
                        </a:lnSpc>
                        <a:spcBef>
                          <a:spcPts val="5"/>
                        </a:spcBef>
                      </a:pPr>
                      <a:r>
                        <a:rPr sz="700" b="1" spc="30" dirty="0">
                          <a:solidFill>
                            <a:srgbClr val="231F20"/>
                          </a:solidFill>
                          <a:latin typeface="Century Gothic"/>
                          <a:cs typeface="Century Gothic"/>
                        </a:rPr>
                        <a:t>Total</a:t>
                      </a:r>
                      <a:endParaRPr sz="700">
                        <a:latin typeface="Century Gothic"/>
                        <a:cs typeface="Century Gothic"/>
                      </a:endParaRPr>
                    </a:p>
                  </a:txBody>
                  <a:tcPr marL="0" marR="0" marT="5715" marB="0">
                    <a:lnR w="19050">
                      <a:solidFill>
                        <a:srgbClr val="005E6D"/>
                      </a:solidFill>
                      <a:prstDash val="solid"/>
                    </a:lnR>
                    <a:solidFill>
                      <a:srgbClr val="FFFFFF"/>
                    </a:solidFill>
                  </a:tcPr>
                </a:tc>
                <a:tc>
                  <a:txBody>
                    <a:bodyPr/>
                    <a:lstStyle/>
                    <a:p>
                      <a:pPr marR="74930" algn="r">
                        <a:lnSpc>
                          <a:spcPct val="100000"/>
                        </a:lnSpc>
                        <a:spcBef>
                          <a:spcPts val="710"/>
                        </a:spcBef>
                      </a:pPr>
                      <a:r>
                        <a:rPr sz="700" b="1" spc="40" dirty="0">
                          <a:solidFill>
                            <a:srgbClr val="231F20"/>
                          </a:solidFill>
                          <a:latin typeface="Century Gothic"/>
                          <a:cs typeface="Century Gothic"/>
                        </a:rPr>
                        <a:t>1</a:t>
                      </a:r>
                      <a:r>
                        <a:rPr sz="700" b="1" spc="45" dirty="0">
                          <a:solidFill>
                            <a:srgbClr val="231F20"/>
                          </a:solidFill>
                          <a:latin typeface="Century Gothic"/>
                          <a:cs typeface="Century Gothic"/>
                        </a:rPr>
                        <a:t>,</a:t>
                      </a:r>
                      <a:r>
                        <a:rPr sz="700" b="1" spc="40" dirty="0">
                          <a:solidFill>
                            <a:srgbClr val="231F20"/>
                          </a:solidFill>
                          <a:latin typeface="Century Gothic"/>
                          <a:cs typeface="Century Gothic"/>
                        </a:rPr>
                        <a:t>707</a:t>
                      </a:r>
                      <a:endParaRPr sz="700">
                        <a:latin typeface="Century Gothic"/>
                        <a:cs typeface="Century Gothic"/>
                      </a:endParaRPr>
                    </a:p>
                  </a:txBody>
                  <a:tcPr marL="0" marR="0" marT="90170" marB="0">
                    <a:lnL w="19050">
                      <a:solidFill>
                        <a:srgbClr val="005E6D"/>
                      </a:solidFill>
                      <a:prstDash val="solid"/>
                    </a:lnL>
                    <a:lnR w="9525">
                      <a:solidFill>
                        <a:srgbClr val="005E6D"/>
                      </a:solidFill>
                      <a:prstDash val="solid"/>
                    </a:lnR>
                    <a:solidFill>
                      <a:srgbClr val="FFFFFF"/>
                    </a:solidFill>
                  </a:tcPr>
                </a:tc>
                <a:tc>
                  <a:txBody>
                    <a:bodyPr/>
                    <a:lstStyle/>
                    <a:p>
                      <a:pPr algn="ctr">
                        <a:lnSpc>
                          <a:spcPts val="815"/>
                        </a:lnSpc>
                        <a:spcBef>
                          <a:spcPts val="270"/>
                        </a:spcBef>
                      </a:pPr>
                      <a:r>
                        <a:rPr sz="700" b="1" dirty="0">
                          <a:solidFill>
                            <a:srgbClr val="231F20"/>
                          </a:solidFill>
                          <a:latin typeface="Century Gothic"/>
                          <a:cs typeface="Century Gothic"/>
                        </a:rPr>
                        <a:t>0.46</a:t>
                      </a:r>
                      <a:endParaRPr sz="700">
                        <a:latin typeface="Century Gothic"/>
                        <a:cs typeface="Century Gothic"/>
                      </a:endParaRPr>
                    </a:p>
                    <a:p>
                      <a:pPr algn="ctr">
                        <a:lnSpc>
                          <a:spcPts val="815"/>
                        </a:lnSpc>
                      </a:pPr>
                      <a:r>
                        <a:rPr sz="700" b="1" spc="-10" dirty="0">
                          <a:solidFill>
                            <a:srgbClr val="231F20"/>
                          </a:solidFill>
                          <a:latin typeface="Century Gothic"/>
                          <a:cs typeface="Century Gothic"/>
                        </a:rPr>
                        <a:t>(0.44-0.49)</a:t>
                      </a:r>
                      <a:endParaRPr sz="700">
                        <a:latin typeface="Century Gothic"/>
                        <a:cs typeface="Century Gothic"/>
                      </a:endParaRPr>
                    </a:p>
                  </a:txBody>
                  <a:tcPr marL="0" marR="0" marT="34290" marB="0">
                    <a:lnL w="9525">
                      <a:solidFill>
                        <a:srgbClr val="005E6D"/>
                      </a:solidFill>
                      <a:prstDash val="solid"/>
                    </a:lnL>
                    <a:lnR w="19050">
                      <a:solidFill>
                        <a:srgbClr val="005E6D"/>
                      </a:solidFill>
                      <a:prstDash val="solid"/>
                    </a:lnR>
                    <a:solidFill>
                      <a:srgbClr val="FFFFFF"/>
                    </a:solidFill>
                  </a:tcPr>
                </a:tc>
                <a:tc>
                  <a:txBody>
                    <a:bodyPr/>
                    <a:lstStyle/>
                    <a:p>
                      <a:pPr marL="130810">
                        <a:lnSpc>
                          <a:spcPct val="100000"/>
                        </a:lnSpc>
                        <a:spcBef>
                          <a:spcPts val="710"/>
                        </a:spcBef>
                      </a:pPr>
                      <a:r>
                        <a:rPr sz="700" b="1" spc="-35" dirty="0">
                          <a:solidFill>
                            <a:srgbClr val="231F20"/>
                          </a:solidFill>
                          <a:latin typeface="Century Gothic"/>
                          <a:cs typeface="Century Gothic"/>
                        </a:rPr>
                        <a:t>1,690</a:t>
                      </a:r>
                      <a:endParaRPr sz="700">
                        <a:latin typeface="Century Gothic"/>
                        <a:cs typeface="Century Gothic"/>
                      </a:endParaRPr>
                    </a:p>
                  </a:txBody>
                  <a:tcPr marL="0" marR="0" marT="90170" marB="0">
                    <a:lnL w="19050">
                      <a:solidFill>
                        <a:srgbClr val="005E6D"/>
                      </a:solidFill>
                      <a:prstDash val="solid"/>
                    </a:lnL>
                    <a:lnR w="9525">
                      <a:solidFill>
                        <a:srgbClr val="005E6D"/>
                      </a:solidFill>
                      <a:prstDash val="solid"/>
                    </a:lnR>
                    <a:solidFill>
                      <a:srgbClr val="FFFFFF"/>
                    </a:solidFill>
                  </a:tcPr>
                </a:tc>
                <a:tc>
                  <a:txBody>
                    <a:bodyPr/>
                    <a:lstStyle/>
                    <a:p>
                      <a:pPr algn="ctr">
                        <a:lnSpc>
                          <a:spcPts val="815"/>
                        </a:lnSpc>
                        <a:spcBef>
                          <a:spcPts val="275"/>
                        </a:spcBef>
                      </a:pPr>
                      <a:r>
                        <a:rPr sz="700" b="1" dirty="0">
                          <a:solidFill>
                            <a:srgbClr val="231F20"/>
                          </a:solidFill>
                          <a:latin typeface="Century Gothic"/>
                          <a:cs typeface="Century Gothic"/>
                        </a:rPr>
                        <a:t>0.45</a:t>
                      </a:r>
                      <a:endParaRPr sz="700">
                        <a:latin typeface="Century Gothic"/>
                        <a:cs typeface="Century Gothic"/>
                      </a:endParaRPr>
                    </a:p>
                    <a:p>
                      <a:pPr marL="10795" algn="ctr">
                        <a:lnSpc>
                          <a:spcPts val="815"/>
                        </a:lnSpc>
                      </a:pPr>
                      <a:r>
                        <a:rPr sz="700" b="1" spc="-10" dirty="0">
                          <a:solidFill>
                            <a:srgbClr val="231F20"/>
                          </a:solidFill>
                          <a:latin typeface="Century Gothic"/>
                          <a:cs typeface="Century Gothic"/>
                        </a:rPr>
                        <a:t>(0.43-0.48)</a:t>
                      </a:r>
                      <a:endParaRPr sz="700">
                        <a:latin typeface="Century Gothic"/>
                        <a:cs typeface="Century Gothic"/>
                      </a:endParaRPr>
                    </a:p>
                  </a:txBody>
                  <a:tcPr marL="0" marR="0" marT="34925" marB="0">
                    <a:lnL w="9525">
                      <a:solidFill>
                        <a:srgbClr val="005E6D"/>
                      </a:solidFill>
                      <a:prstDash val="solid"/>
                    </a:lnL>
                    <a:lnR w="19050">
                      <a:solidFill>
                        <a:srgbClr val="005E6D"/>
                      </a:solidFill>
                      <a:prstDash val="solid"/>
                    </a:lnR>
                    <a:solidFill>
                      <a:srgbClr val="FFFFFF"/>
                    </a:solidFill>
                  </a:tcPr>
                </a:tc>
                <a:tc>
                  <a:txBody>
                    <a:bodyPr/>
                    <a:lstStyle/>
                    <a:p>
                      <a:pPr marR="88265" algn="r">
                        <a:lnSpc>
                          <a:spcPct val="100000"/>
                        </a:lnSpc>
                        <a:spcBef>
                          <a:spcPts val="710"/>
                        </a:spcBef>
                      </a:pPr>
                      <a:r>
                        <a:rPr sz="700" b="1" spc="5" dirty="0">
                          <a:solidFill>
                            <a:srgbClr val="231F20"/>
                          </a:solidFill>
                          <a:latin typeface="Century Gothic"/>
                          <a:cs typeface="Century Gothic"/>
                        </a:rPr>
                        <a:t>1,727</a:t>
                      </a:r>
                      <a:endParaRPr sz="700">
                        <a:latin typeface="Century Gothic"/>
                        <a:cs typeface="Century Gothic"/>
                      </a:endParaRPr>
                    </a:p>
                  </a:txBody>
                  <a:tcPr marL="0" marR="0" marT="90170" marB="0">
                    <a:lnL w="19050">
                      <a:solidFill>
                        <a:srgbClr val="005E6D"/>
                      </a:solidFill>
                      <a:prstDash val="solid"/>
                    </a:lnL>
                    <a:lnR w="9525">
                      <a:solidFill>
                        <a:srgbClr val="005E6D"/>
                      </a:solidFill>
                      <a:prstDash val="solid"/>
                    </a:lnR>
                    <a:solidFill>
                      <a:srgbClr val="FFFFFF"/>
                    </a:solidFill>
                  </a:tcPr>
                </a:tc>
                <a:tc>
                  <a:txBody>
                    <a:bodyPr/>
                    <a:lstStyle/>
                    <a:p>
                      <a:pPr algn="ctr">
                        <a:lnSpc>
                          <a:spcPts val="815"/>
                        </a:lnSpc>
                        <a:spcBef>
                          <a:spcPts val="275"/>
                        </a:spcBef>
                      </a:pPr>
                      <a:r>
                        <a:rPr sz="700" b="1" dirty="0">
                          <a:solidFill>
                            <a:srgbClr val="231F20"/>
                          </a:solidFill>
                          <a:latin typeface="Century Gothic"/>
                          <a:cs typeface="Century Gothic"/>
                        </a:rPr>
                        <a:t>0.46</a:t>
                      </a:r>
                      <a:endParaRPr sz="700">
                        <a:latin typeface="Century Gothic"/>
                        <a:cs typeface="Century Gothic"/>
                      </a:endParaRPr>
                    </a:p>
                    <a:p>
                      <a:pPr marL="10795" algn="ctr">
                        <a:lnSpc>
                          <a:spcPts val="815"/>
                        </a:lnSpc>
                      </a:pPr>
                      <a:r>
                        <a:rPr sz="700" b="1" spc="-10" dirty="0">
                          <a:solidFill>
                            <a:srgbClr val="231F20"/>
                          </a:solidFill>
                          <a:latin typeface="Century Gothic"/>
                          <a:cs typeface="Century Gothic"/>
                        </a:rPr>
                        <a:t>(0.44-0.49)</a:t>
                      </a:r>
                      <a:endParaRPr sz="700">
                        <a:latin typeface="Century Gothic"/>
                        <a:cs typeface="Century Gothic"/>
                      </a:endParaRPr>
                    </a:p>
                  </a:txBody>
                  <a:tcPr marL="0" marR="0" marT="3492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710"/>
                        </a:spcBef>
                      </a:pPr>
                      <a:r>
                        <a:rPr sz="700" b="1" dirty="0">
                          <a:solidFill>
                            <a:srgbClr val="231F20"/>
                          </a:solidFill>
                          <a:latin typeface="Century Gothic"/>
                          <a:cs typeface="Century Gothic"/>
                        </a:rPr>
                        <a:t>1,649</a:t>
                      </a:r>
                      <a:endParaRPr sz="700">
                        <a:latin typeface="Century Gothic"/>
                        <a:cs typeface="Century Gothic"/>
                      </a:endParaRPr>
                    </a:p>
                  </a:txBody>
                  <a:tcPr marL="0" marR="0" marT="90170" marB="0">
                    <a:lnL w="19050">
                      <a:solidFill>
                        <a:srgbClr val="005E6D"/>
                      </a:solidFill>
                      <a:prstDash val="solid"/>
                    </a:lnL>
                    <a:lnR w="9525">
                      <a:solidFill>
                        <a:srgbClr val="005E6D"/>
                      </a:solidFill>
                      <a:prstDash val="solid"/>
                    </a:lnR>
                    <a:solidFill>
                      <a:srgbClr val="FFFFFF"/>
                    </a:solidFill>
                  </a:tcPr>
                </a:tc>
                <a:tc>
                  <a:txBody>
                    <a:bodyPr/>
                    <a:lstStyle/>
                    <a:p>
                      <a:pPr algn="ctr">
                        <a:lnSpc>
                          <a:spcPts val="815"/>
                        </a:lnSpc>
                        <a:spcBef>
                          <a:spcPts val="275"/>
                        </a:spcBef>
                      </a:pPr>
                      <a:r>
                        <a:rPr sz="700" b="1" dirty="0">
                          <a:solidFill>
                            <a:srgbClr val="231F20"/>
                          </a:solidFill>
                          <a:latin typeface="Century Gothic"/>
                          <a:cs typeface="Century Gothic"/>
                        </a:rPr>
                        <a:t>0.43</a:t>
                      </a:r>
                      <a:endParaRPr sz="700">
                        <a:latin typeface="Century Gothic"/>
                        <a:cs typeface="Century Gothic"/>
                      </a:endParaRPr>
                    </a:p>
                    <a:p>
                      <a:pPr algn="ctr">
                        <a:lnSpc>
                          <a:spcPts val="815"/>
                        </a:lnSpc>
                      </a:pPr>
                      <a:r>
                        <a:rPr sz="700" b="1" spc="-10" dirty="0">
                          <a:solidFill>
                            <a:srgbClr val="231F20"/>
                          </a:solidFill>
                          <a:latin typeface="Century Gothic"/>
                          <a:cs typeface="Century Gothic"/>
                        </a:rPr>
                        <a:t>(0.41-0.45)</a:t>
                      </a:r>
                      <a:endParaRPr sz="700">
                        <a:latin typeface="Century Gothic"/>
                        <a:cs typeface="Century Gothic"/>
                      </a:endParaRPr>
                    </a:p>
                  </a:txBody>
                  <a:tcPr marL="0" marR="0" marT="3492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710"/>
                        </a:spcBef>
                      </a:pPr>
                      <a:r>
                        <a:rPr sz="700" b="1" dirty="0">
                          <a:solidFill>
                            <a:srgbClr val="231F20"/>
                          </a:solidFill>
                          <a:latin typeface="Century Gothic"/>
                          <a:cs typeface="Century Gothic"/>
                        </a:rPr>
                        <a:t>1,662</a:t>
                      </a:r>
                      <a:endParaRPr sz="700">
                        <a:latin typeface="Century Gothic"/>
                        <a:cs typeface="Century Gothic"/>
                      </a:endParaRPr>
                    </a:p>
                  </a:txBody>
                  <a:tcPr marL="0" marR="0" marT="90170" marB="0">
                    <a:lnL w="19050">
                      <a:solidFill>
                        <a:srgbClr val="005E6D"/>
                      </a:solidFill>
                      <a:prstDash val="solid"/>
                    </a:lnL>
                    <a:lnR w="9525">
                      <a:solidFill>
                        <a:srgbClr val="005E6D"/>
                      </a:solidFill>
                      <a:prstDash val="solid"/>
                    </a:lnR>
                    <a:solidFill>
                      <a:srgbClr val="FFFFFF"/>
                    </a:solidFill>
                  </a:tcPr>
                </a:tc>
                <a:tc>
                  <a:txBody>
                    <a:bodyPr/>
                    <a:lstStyle/>
                    <a:p>
                      <a:pPr marL="1905" algn="ctr">
                        <a:lnSpc>
                          <a:spcPts val="815"/>
                        </a:lnSpc>
                        <a:spcBef>
                          <a:spcPts val="275"/>
                        </a:spcBef>
                      </a:pPr>
                      <a:r>
                        <a:rPr sz="700" b="1" dirty="0">
                          <a:solidFill>
                            <a:srgbClr val="231F20"/>
                          </a:solidFill>
                          <a:latin typeface="Century Gothic"/>
                          <a:cs typeface="Century Gothic"/>
                        </a:rPr>
                        <a:t>0.42</a:t>
                      </a:r>
                      <a:endParaRPr sz="700">
                        <a:latin typeface="Century Gothic"/>
                        <a:cs typeface="Century Gothic"/>
                      </a:endParaRPr>
                    </a:p>
                    <a:p>
                      <a:pPr marL="1270" algn="ctr">
                        <a:lnSpc>
                          <a:spcPts val="815"/>
                        </a:lnSpc>
                      </a:pPr>
                      <a:r>
                        <a:rPr sz="700" b="1" dirty="0">
                          <a:solidFill>
                            <a:srgbClr val="231F20"/>
                          </a:solidFill>
                          <a:latin typeface="Century Gothic"/>
                          <a:cs typeface="Century Gothic"/>
                        </a:rPr>
                        <a:t>(0.40–0.44)</a:t>
                      </a:r>
                      <a:endParaRPr sz="700">
                        <a:latin typeface="Century Gothic"/>
                        <a:cs typeface="Century Gothic"/>
                      </a:endParaRPr>
                    </a:p>
                  </a:txBody>
                  <a:tcPr marL="0" marR="0" marT="34925" marB="0">
                    <a:lnL w="9525">
                      <a:solidFill>
                        <a:srgbClr val="005E6D"/>
                      </a:solidFill>
                      <a:prstDash val="solid"/>
                    </a:lnL>
                    <a:solidFill>
                      <a:srgbClr val="FFFFFF"/>
                    </a:solidFill>
                  </a:tcPr>
                </a:tc>
                <a:extLst>
                  <a:ext uri="{0D108BD9-81ED-4DB2-BD59-A6C34878D82A}">
                    <a16:rowId xmlns:a16="http://schemas.microsoft.com/office/drawing/2014/main" val="10002"/>
                  </a:ext>
                </a:extLst>
              </a:tr>
              <a:tr h="171450">
                <a:tc gridSpan="11">
                  <a:txBody>
                    <a:bodyPr/>
                    <a:lstStyle/>
                    <a:p>
                      <a:pPr marL="57785">
                        <a:lnSpc>
                          <a:spcPct val="100000"/>
                        </a:lnSpc>
                        <a:spcBef>
                          <a:spcPts val="210"/>
                        </a:spcBef>
                      </a:pPr>
                      <a:r>
                        <a:rPr sz="750" b="1" spc="-5" dirty="0">
                          <a:solidFill>
                            <a:srgbClr val="FFFFFF"/>
                          </a:solidFill>
                          <a:latin typeface="Century Gothic"/>
                          <a:cs typeface="Century Gothic"/>
                        </a:rPr>
                        <a:t>Age</a:t>
                      </a:r>
                      <a:r>
                        <a:rPr sz="750" b="1" spc="-65" dirty="0">
                          <a:solidFill>
                            <a:srgbClr val="FFFFFF"/>
                          </a:solidFill>
                          <a:latin typeface="Century Gothic"/>
                          <a:cs typeface="Century Gothic"/>
                        </a:rPr>
                        <a:t> </a:t>
                      </a:r>
                      <a:r>
                        <a:rPr sz="750" b="1" spc="10" dirty="0">
                          <a:solidFill>
                            <a:srgbClr val="FFFFFF"/>
                          </a:solidFill>
                          <a:latin typeface="Century Gothic"/>
                          <a:cs typeface="Century Gothic"/>
                        </a:rPr>
                        <a:t>(years)</a:t>
                      </a:r>
                      <a:endParaRPr sz="750">
                        <a:latin typeface="Century Gothic"/>
                        <a:cs typeface="Century Gothic"/>
                      </a:endParaRPr>
                    </a:p>
                  </a:txBody>
                  <a:tcPr marL="0" marR="0" marT="2667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56031">
                <a:tc>
                  <a:txBody>
                    <a:bodyPr/>
                    <a:lstStyle/>
                    <a:p>
                      <a:pPr marL="57785">
                        <a:lnSpc>
                          <a:spcPct val="100000"/>
                        </a:lnSpc>
                        <a:spcBef>
                          <a:spcPts val="570"/>
                        </a:spcBef>
                      </a:pPr>
                      <a:r>
                        <a:rPr sz="700" b="1" spc="50" dirty="0">
                          <a:solidFill>
                            <a:srgbClr val="231F20"/>
                          </a:solidFill>
                          <a:latin typeface="Arial"/>
                          <a:cs typeface="Arial"/>
                        </a:rPr>
                        <a:t>0–34</a:t>
                      </a:r>
                      <a:endParaRPr sz="700">
                        <a:latin typeface="Arial"/>
                        <a:cs typeface="Arial"/>
                      </a:endParaRPr>
                    </a:p>
                  </a:txBody>
                  <a:tcPr marL="0" marR="0" marT="72390" marB="0">
                    <a:lnR w="19050">
                      <a:solidFill>
                        <a:srgbClr val="005E6D"/>
                      </a:solidFill>
                      <a:prstDash val="solid"/>
                    </a:lnR>
                    <a:solidFill>
                      <a:srgbClr val="FFFFFF"/>
                    </a:solidFill>
                  </a:tcPr>
                </a:tc>
                <a:tc>
                  <a:txBody>
                    <a:bodyPr/>
                    <a:lstStyle/>
                    <a:p>
                      <a:pPr algn="ctr">
                        <a:lnSpc>
                          <a:spcPct val="100000"/>
                        </a:lnSpc>
                        <a:spcBef>
                          <a:spcPts val="570"/>
                        </a:spcBef>
                      </a:pPr>
                      <a:r>
                        <a:rPr sz="700" b="1" spc="15" dirty="0">
                          <a:solidFill>
                            <a:srgbClr val="231F20"/>
                          </a:solidFill>
                          <a:latin typeface="Arial"/>
                          <a:cs typeface="Arial"/>
                        </a:rPr>
                        <a:t>30</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0.02</a:t>
                      </a:r>
                      <a:endParaRPr sz="700">
                        <a:latin typeface="Arial"/>
                        <a:cs typeface="Arial"/>
                      </a:endParaRPr>
                    </a:p>
                    <a:p>
                      <a:pPr algn="ctr">
                        <a:lnSpc>
                          <a:spcPts val="819"/>
                        </a:lnSpc>
                      </a:pPr>
                      <a:r>
                        <a:rPr sz="700" b="1" dirty="0">
                          <a:solidFill>
                            <a:srgbClr val="231F20"/>
                          </a:solidFill>
                          <a:latin typeface="Arial"/>
                          <a:cs typeface="Arial"/>
                        </a:rPr>
                        <a:t>(0.01-</a:t>
                      </a:r>
                      <a:r>
                        <a:rPr sz="700" b="1" spc="-25" dirty="0">
                          <a:solidFill>
                            <a:srgbClr val="231F20"/>
                          </a:solidFill>
                          <a:latin typeface="Arial"/>
                          <a:cs typeface="Arial"/>
                        </a:rPr>
                        <a:t> </a:t>
                      </a:r>
                      <a:r>
                        <a:rPr sz="700" b="1" spc="-10" dirty="0">
                          <a:solidFill>
                            <a:srgbClr val="231F20"/>
                          </a:solidFill>
                          <a:latin typeface="Arial"/>
                          <a:cs typeface="Arial"/>
                        </a:rPr>
                        <a:t>0.03)</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L="177800">
                        <a:lnSpc>
                          <a:spcPct val="100000"/>
                        </a:lnSpc>
                        <a:spcBef>
                          <a:spcPts val="570"/>
                        </a:spcBef>
                      </a:pPr>
                      <a:r>
                        <a:rPr sz="700" b="1" spc="-35" dirty="0">
                          <a:solidFill>
                            <a:srgbClr val="231F20"/>
                          </a:solidFill>
                          <a:latin typeface="Arial"/>
                          <a:cs typeface="Arial"/>
                        </a:rPr>
                        <a:t>39</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0.03</a:t>
                      </a:r>
                      <a:endParaRPr sz="700">
                        <a:latin typeface="Arial"/>
                        <a:cs typeface="Arial"/>
                      </a:endParaRPr>
                    </a:p>
                    <a:p>
                      <a:pPr algn="ctr">
                        <a:lnSpc>
                          <a:spcPts val="819"/>
                        </a:lnSpc>
                      </a:pPr>
                      <a:r>
                        <a:rPr sz="700" b="1" spc="-5" dirty="0">
                          <a:solidFill>
                            <a:srgbClr val="231F20"/>
                          </a:solidFill>
                          <a:latin typeface="Arial"/>
                          <a:cs typeface="Arial"/>
                        </a:rPr>
                        <a:t>(0.02-0.04)</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R="150495" algn="r">
                        <a:lnSpc>
                          <a:spcPct val="100000"/>
                        </a:lnSpc>
                        <a:spcBef>
                          <a:spcPts val="570"/>
                        </a:spcBef>
                      </a:pPr>
                      <a:r>
                        <a:rPr sz="700" b="1" spc="20" dirty="0">
                          <a:solidFill>
                            <a:srgbClr val="231F20"/>
                          </a:solidFill>
                          <a:latin typeface="Arial"/>
                          <a:cs typeface="Arial"/>
                        </a:rPr>
                        <a:t>29</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0.02</a:t>
                      </a:r>
                      <a:endParaRPr sz="700">
                        <a:latin typeface="Arial"/>
                        <a:cs typeface="Arial"/>
                      </a:endParaRPr>
                    </a:p>
                    <a:p>
                      <a:pPr algn="ctr">
                        <a:lnSpc>
                          <a:spcPts val="819"/>
                        </a:lnSpc>
                      </a:pPr>
                      <a:r>
                        <a:rPr sz="700" b="1" spc="-5" dirty="0">
                          <a:solidFill>
                            <a:srgbClr val="231F20"/>
                          </a:solidFill>
                          <a:latin typeface="Arial"/>
                          <a:cs typeface="Arial"/>
                        </a:rPr>
                        <a:t>(0.01-0.03)</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0"/>
                        </a:spcBef>
                      </a:pPr>
                      <a:r>
                        <a:rPr sz="700" b="1" spc="15" dirty="0">
                          <a:solidFill>
                            <a:srgbClr val="231F20"/>
                          </a:solidFill>
                          <a:latin typeface="Arial"/>
                          <a:cs typeface="Arial"/>
                        </a:rPr>
                        <a:t>32</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0.02</a:t>
                      </a:r>
                      <a:endParaRPr sz="700">
                        <a:latin typeface="Arial"/>
                        <a:cs typeface="Arial"/>
                      </a:endParaRPr>
                    </a:p>
                    <a:p>
                      <a:pPr marL="635" algn="ctr">
                        <a:lnSpc>
                          <a:spcPts val="819"/>
                        </a:lnSpc>
                      </a:pPr>
                      <a:r>
                        <a:rPr sz="700" b="1" spc="-5" dirty="0">
                          <a:solidFill>
                            <a:srgbClr val="231F20"/>
                          </a:solidFill>
                          <a:latin typeface="Arial"/>
                          <a:cs typeface="Arial"/>
                        </a:rPr>
                        <a:t>(0.01-0.03)</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0"/>
                        </a:spcBef>
                      </a:pPr>
                      <a:r>
                        <a:rPr sz="700" b="1" spc="15" dirty="0">
                          <a:solidFill>
                            <a:srgbClr val="231F20"/>
                          </a:solidFill>
                          <a:latin typeface="Arial"/>
                          <a:cs typeface="Arial"/>
                        </a:rPr>
                        <a:t>45</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marL="1905" algn="ctr">
                        <a:lnSpc>
                          <a:spcPts val="819"/>
                        </a:lnSpc>
                        <a:spcBef>
                          <a:spcPts val="125"/>
                        </a:spcBef>
                      </a:pPr>
                      <a:r>
                        <a:rPr sz="700" b="1" dirty="0">
                          <a:solidFill>
                            <a:srgbClr val="231F20"/>
                          </a:solidFill>
                          <a:latin typeface="Arial"/>
                          <a:cs typeface="Arial"/>
                        </a:rPr>
                        <a:t>0.03</a:t>
                      </a:r>
                      <a:endParaRPr sz="700">
                        <a:latin typeface="Arial"/>
                        <a:cs typeface="Arial"/>
                      </a:endParaRPr>
                    </a:p>
                    <a:p>
                      <a:pPr marL="635" algn="ctr">
                        <a:lnSpc>
                          <a:spcPts val="819"/>
                        </a:lnSpc>
                      </a:pPr>
                      <a:r>
                        <a:rPr sz="700" b="1" spc="-5" dirty="0">
                          <a:solidFill>
                            <a:srgbClr val="231F20"/>
                          </a:solidFill>
                          <a:latin typeface="Arial"/>
                          <a:cs typeface="Arial"/>
                        </a:rPr>
                        <a:t>(0.02–0.04)</a:t>
                      </a:r>
                      <a:endParaRPr sz="700">
                        <a:latin typeface="Arial"/>
                        <a:cs typeface="Arial"/>
                      </a:endParaRPr>
                    </a:p>
                  </a:txBody>
                  <a:tcPr marL="0" marR="0" marT="15875" marB="0">
                    <a:lnL w="9525">
                      <a:solidFill>
                        <a:srgbClr val="005E6D"/>
                      </a:solidFill>
                      <a:prstDash val="solid"/>
                    </a:lnL>
                    <a:solidFill>
                      <a:srgbClr val="FFFFFF"/>
                    </a:solidFill>
                  </a:tcPr>
                </a:tc>
                <a:extLst>
                  <a:ext uri="{0D108BD9-81ED-4DB2-BD59-A6C34878D82A}">
                    <a16:rowId xmlns:a16="http://schemas.microsoft.com/office/drawing/2014/main" val="10004"/>
                  </a:ext>
                </a:extLst>
              </a:tr>
              <a:tr h="257810">
                <a:tc>
                  <a:txBody>
                    <a:bodyPr/>
                    <a:lstStyle/>
                    <a:p>
                      <a:pPr marL="57785">
                        <a:lnSpc>
                          <a:spcPct val="100000"/>
                        </a:lnSpc>
                        <a:spcBef>
                          <a:spcPts val="580"/>
                        </a:spcBef>
                      </a:pPr>
                      <a:r>
                        <a:rPr sz="700" b="1" spc="50" dirty="0">
                          <a:solidFill>
                            <a:srgbClr val="231F20"/>
                          </a:solidFill>
                          <a:latin typeface="Arial"/>
                          <a:cs typeface="Arial"/>
                        </a:rPr>
                        <a:t>35–44</a:t>
                      </a:r>
                      <a:endParaRPr sz="700">
                        <a:latin typeface="Arial"/>
                        <a:cs typeface="Arial"/>
                      </a:endParaRPr>
                    </a:p>
                  </a:txBody>
                  <a:tcPr marL="0" marR="0" marT="73660" marB="0">
                    <a:lnR w="19050">
                      <a:solidFill>
                        <a:srgbClr val="005E6D"/>
                      </a:solidFill>
                      <a:prstDash val="solid"/>
                    </a:lnR>
                    <a:solidFill>
                      <a:srgbClr val="E5EEF0"/>
                    </a:solidFill>
                  </a:tcPr>
                </a:tc>
                <a:tc>
                  <a:txBody>
                    <a:bodyPr/>
                    <a:lstStyle/>
                    <a:p>
                      <a:pPr marL="131445">
                        <a:lnSpc>
                          <a:spcPct val="100000"/>
                        </a:lnSpc>
                        <a:spcBef>
                          <a:spcPts val="580"/>
                        </a:spcBef>
                      </a:pPr>
                      <a:r>
                        <a:rPr sz="700" b="1" spc="15" dirty="0">
                          <a:solidFill>
                            <a:srgbClr val="231F20"/>
                          </a:solidFill>
                          <a:latin typeface="Arial"/>
                          <a:cs typeface="Arial"/>
                        </a:rPr>
                        <a:t>118</a:t>
                      </a:r>
                      <a:endParaRPr sz="700">
                        <a:latin typeface="Arial"/>
                        <a:cs typeface="Arial"/>
                      </a:endParaRPr>
                    </a:p>
                  </a:txBody>
                  <a:tcPr marL="0" marR="0" marT="7366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35"/>
                        </a:spcBef>
                      </a:pPr>
                      <a:r>
                        <a:rPr sz="700" b="1" dirty="0">
                          <a:solidFill>
                            <a:srgbClr val="231F20"/>
                          </a:solidFill>
                          <a:latin typeface="Arial"/>
                          <a:cs typeface="Arial"/>
                        </a:rPr>
                        <a:t>0.29</a:t>
                      </a:r>
                      <a:endParaRPr sz="700">
                        <a:latin typeface="Arial"/>
                        <a:cs typeface="Arial"/>
                      </a:endParaRPr>
                    </a:p>
                    <a:p>
                      <a:pPr algn="ctr">
                        <a:lnSpc>
                          <a:spcPts val="819"/>
                        </a:lnSpc>
                      </a:pPr>
                      <a:r>
                        <a:rPr sz="700" b="1" spc="-5" dirty="0">
                          <a:solidFill>
                            <a:srgbClr val="231F20"/>
                          </a:solidFill>
                          <a:latin typeface="Arial"/>
                          <a:cs typeface="Arial"/>
                        </a:rPr>
                        <a:t>(0.24-0.34)</a:t>
                      </a:r>
                      <a:endParaRPr sz="700">
                        <a:latin typeface="Arial"/>
                        <a:cs typeface="Arial"/>
                      </a:endParaRPr>
                    </a:p>
                  </a:txBody>
                  <a:tcPr marL="0" marR="0" marT="17145" marB="0">
                    <a:lnL w="9525">
                      <a:solidFill>
                        <a:srgbClr val="005E6D"/>
                      </a:solidFill>
                      <a:prstDash val="solid"/>
                    </a:lnL>
                    <a:lnR w="19050">
                      <a:solidFill>
                        <a:srgbClr val="005E6D"/>
                      </a:solidFill>
                      <a:prstDash val="solid"/>
                    </a:lnR>
                    <a:solidFill>
                      <a:srgbClr val="E5EEF0"/>
                    </a:solidFill>
                  </a:tcPr>
                </a:tc>
                <a:tc>
                  <a:txBody>
                    <a:bodyPr/>
                    <a:lstStyle/>
                    <a:p>
                      <a:pPr marL="160020">
                        <a:lnSpc>
                          <a:spcPct val="100000"/>
                        </a:lnSpc>
                        <a:spcBef>
                          <a:spcPts val="580"/>
                        </a:spcBef>
                      </a:pPr>
                      <a:r>
                        <a:rPr sz="700" b="1" spc="-35" dirty="0">
                          <a:solidFill>
                            <a:srgbClr val="231F20"/>
                          </a:solidFill>
                          <a:latin typeface="Arial"/>
                          <a:cs typeface="Arial"/>
                        </a:rPr>
                        <a:t>116</a:t>
                      </a:r>
                      <a:endParaRPr sz="700">
                        <a:latin typeface="Arial"/>
                        <a:cs typeface="Arial"/>
                      </a:endParaRPr>
                    </a:p>
                  </a:txBody>
                  <a:tcPr marL="0" marR="0" marT="7366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35"/>
                        </a:spcBef>
                      </a:pPr>
                      <a:r>
                        <a:rPr sz="700" b="1" dirty="0">
                          <a:solidFill>
                            <a:srgbClr val="231F20"/>
                          </a:solidFill>
                          <a:latin typeface="Arial"/>
                          <a:cs typeface="Arial"/>
                        </a:rPr>
                        <a:t>0.29</a:t>
                      </a:r>
                      <a:endParaRPr sz="700">
                        <a:latin typeface="Arial"/>
                        <a:cs typeface="Arial"/>
                      </a:endParaRPr>
                    </a:p>
                    <a:p>
                      <a:pPr algn="ctr">
                        <a:lnSpc>
                          <a:spcPts val="819"/>
                        </a:lnSpc>
                      </a:pPr>
                      <a:r>
                        <a:rPr sz="700" b="1" spc="-5" dirty="0">
                          <a:solidFill>
                            <a:srgbClr val="231F20"/>
                          </a:solidFill>
                          <a:latin typeface="Arial"/>
                          <a:cs typeface="Arial"/>
                        </a:rPr>
                        <a:t>(0.23-0.34)</a:t>
                      </a:r>
                      <a:endParaRPr sz="700">
                        <a:latin typeface="Arial"/>
                        <a:cs typeface="Arial"/>
                      </a:endParaRPr>
                    </a:p>
                  </a:txBody>
                  <a:tcPr marL="0" marR="0" marT="17145" marB="0">
                    <a:lnL w="9525">
                      <a:solidFill>
                        <a:srgbClr val="005E6D"/>
                      </a:solidFill>
                      <a:prstDash val="solid"/>
                    </a:lnL>
                    <a:lnR w="19050">
                      <a:solidFill>
                        <a:srgbClr val="005E6D"/>
                      </a:solidFill>
                      <a:prstDash val="solid"/>
                    </a:lnR>
                    <a:solidFill>
                      <a:srgbClr val="E5EEF0"/>
                    </a:solidFill>
                  </a:tcPr>
                </a:tc>
                <a:tc>
                  <a:txBody>
                    <a:bodyPr/>
                    <a:lstStyle/>
                    <a:p>
                      <a:pPr marR="124460" algn="r">
                        <a:lnSpc>
                          <a:spcPct val="100000"/>
                        </a:lnSpc>
                        <a:spcBef>
                          <a:spcPts val="580"/>
                        </a:spcBef>
                      </a:pPr>
                      <a:r>
                        <a:rPr sz="700" b="1" spc="20" dirty="0">
                          <a:solidFill>
                            <a:srgbClr val="231F20"/>
                          </a:solidFill>
                          <a:latin typeface="Arial"/>
                          <a:cs typeface="Arial"/>
                        </a:rPr>
                        <a:t>106</a:t>
                      </a:r>
                      <a:endParaRPr sz="700">
                        <a:latin typeface="Arial"/>
                        <a:cs typeface="Arial"/>
                      </a:endParaRPr>
                    </a:p>
                  </a:txBody>
                  <a:tcPr marL="0" marR="0" marT="7366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35"/>
                        </a:spcBef>
                      </a:pPr>
                      <a:r>
                        <a:rPr sz="700" b="1" dirty="0">
                          <a:solidFill>
                            <a:srgbClr val="231F20"/>
                          </a:solidFill>
                          <a:latin typeface="Arial"/>
                          <a:cs typeface="Arial"/>
                        </a:rPr>
                        <a:t>0.26</a:t>
                      </a:r>
                      <a:endParaRPr sz="700">
                        <a:latin typeface="Arial"/>
                        <a:cs typeface="Arial"/>
                      </a:endParaRPr>
                    </a:p>
                    <a:p>
                      <a:pPr algn="ctr">
                        <a:lnSpc>
                          <a:spcPts val="819"/>
                        </a:lnSpc>
                      </a:pPr>
                      <a:r>
                        <a:rPr sz="700" b="1" spc="-5" dirty="0">
                          <a:solidFill>
                            <a:srgbClr val="231F20"/>
                          </a:solidFill>
                          <a:latin typeface="Arial"/>
                          <a:cs typeface="Arial"/>
                        </a:rPr>
                        <a:t>(0.21-0.31)</a:t>
                      </a:r>
                      <a:endParaRPr sz="700">
                        <a:latin typeface="Arial"/>
                        <a:cs typeface="Arial"/>
                      </a:endParaRPr>
                    </a:p>
                  </a:txBody>
                  <a:tcPr marL="0" marR="0" marT="1714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80"/>
                        </a:spcBef>
                      </a:pPr>
                      <a:r>
                        <a:rPr sz="700" b="1" spc="15" dirty="0">
                          <a:solidFill>
                            <a:srgbClr val="231F20"/>
                          </a:solidFill>
                          <a:latin typeface="Arial"/>
                          <a:cs typeface="Arial"/>
                        </a:rPr>
                        <a:t>122</a:t>
                      </a:r>
                      <a:endParaRPr sz="700">
                        <a:latin typeface="Arial"/>
                        <a:cs typeface="Arial"/>
                      </a:endParaRPr>
                    </a:p>
                  </a:txBody>
                  <a:tcPr marL="0" marR="0" marT="7366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35"/>
                        </a:spcBef>
                      </a:pPr>
                      <a:r>
                        <a:rPr sz="700" b="1" spc="-10" dirty="0">
                          <a:solidFill>
                            <a:srgbClr val="231F20"/>
                          </a:solidFill>
                          <a:latin typeface="Arial"/>
                          <a:cs typeface="Arial"/>
                        </a:rPr>
                        <a:t>0.3</a:t>
                      </a:r>
                      <a:endParaRPr sz="700">
                        <a:latin typeface="Arial"/>
                        <a:cs typeface="Arial"/>
                      </a:endParaRPr>
                    </a:p>
                    <a:p>
                      <a:pPr marL="1270" algn="ctr">
                        <a:lnSpc>
                          <a:spcPts val="819"/>
                        </a:lnSpc>
                      </a:pPr>
                      <a:r>
                        <a:rPr sz="700" b="1" spc="-5" dirty="0">
                          <a:solidFill>
                            <a:srgbClr val="231F20"/>
                          </a:solidFill>
                          <a:latin typeface="Arial"/>
                          <a:cs typeface="Arial"/>
                        </a:rPr>
                        <a:t>(0.24-0.35)</a:t>
                      </a:r>
                      <a:endParaRPr sz="700">
                        <a:latin typeface="Arial"/>
                        <a:cs typeface="Arial"/>
                      </a:endParaRPr>
                    </a:p>
                  </a:txBody>
                  <a:tcPr marL="0" marR="0" marT="1714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80"/>
                        </a:spcBef>
                      </a:pPr>
                      <a:r>
                        <a:rPr sz="700" b="1" spc="15" dirty="0">
                          <a:solidFill>
                            <a:srgbClr val="231F20"/>
                          </a:solidFill>
                          <a:latin typeface="Arial"/>
                          <a:cs typeface="Arial"/>
                        </a:rPr>
                        <a:t>110</a:t>
                      </a:r>
                      <a:endParaRPr sz="700">
                        <a:latin typeface="Arial"/>
                        <a:cs typeface="Arial"/>
                      </a:endParaRPr>
                    </a:p>
                  </a:txBody>
                  <a:tcPr marL="0" marR="0" marT="73660" marB="0">
                    <a:lnL w="19050">
                      <a:solidFill>
                        <a:srgbClr val="005E6D"/>
                      </a:solidFill>
                      <a:prstDash val="solid"/>
                    </a:lnL>
                    <a:lnR w="9525">
                      <a:solidFill>
                        <a:srgbClr val="005E6D"/>
                      </a:solidFill>
                      <a:prstDash val="solid"/>
                    </a:lnR>
                    <a:solidFill>
                      <a:srgbClr val="E5EEF0"/>
                    </a:solidFill>
                  </a:tcPr>
                </a:tc>
                <a:tc>
                  <a:txBody>
                    <a:bodyPr/>
                    <a:lstStyle/>
                    <a:p>
                      <a:pPr marL="2540" algn="ctr">
                        <a:lnSpc>
                          <a:spcPts val="819"/>
                        </a:lnSpc>
                        <a:spcBef>
                          <a:spcPts val="135"/>
                        </a:spcBef>
                      </a:pPr>
                      <a:r>
                        <a:rPr sz="700" b="1" dirty="0">
                          <a:solidFill>
                            <a:srgbClr val="231F20"/>
                          </a:solidFill>
                          <a:latin typeface="Arial"/>
                          <a:cs typeface="Arial"/>
                        </a:rPr>
                        <a:t>0.26</a:t>
                      </a:r>
                      <a:endParaRPr sz="700">
                        <a:latin typeface="Arial"/>
                        <a:cs typeface="Arial"/>
                      </a:endParaRPr>
                    </a:p>
                    <a:p>
                      <a:pPr marL="1270" algn="ctr">
                        <a:lnSpc>
                          <a:spcPts val="819"/>
                        </a:lnSpc>
                      </a:pPr>
                      <a:r>
                        <a:rPr sz="700" b="1" spc="-5" dirty="0">
                          <a:solidFill>
                            <a:srgbClr val="231F20"/>
                          </a:solidFill>
                          <a:latin typeface="Arial"/>
                          <a:cs typeface="Arial"/>
                        </a:rPr>
                        <a:t>(0.21–0.31)</a:t>
                      </a:r>
                      <a:endParaRPr sz="700">
                        <a:latin typeface="Arial"/>
                        <a:cs typeface="Arial"/>
                      </a:endParaRPr>
                    </a:p>
                  </a:txBody>
                  <a:tcPr marL="0" marR="0" marT="17145" marB="0">
                    <a:lnL w="9525">
                      <a:solidFill>
                        <a:srgbClr val="005E6D"/>
                      </a:solidFill>
                      <a:prstDash val="solid"/>
                    </a:lnL>
                    <a:solidFill>
                      <a:srgbClr val="E5EEF0"/>
                    </a:solidFill>
                  </a:tcPr>
                </a:tc>
                <a:extLst>
                  <a:ext uri="{0D108BD9-81ED-4DB2-BD59-A6C34878D82A}">
                    <a16:rowId xmlns:a16="http://schemas.microsoft.com/office/drawing/2014/main" val="10005"/>
                  </a:ext>
                </a:extLst>
              </a:tr>
              <a:tr h="256032">
                <a:tc>
                  <a:txBody>
                    <a:bodyPr/>
                    <a:lstStyle/>
                    <a:p>
                      <a:pPr marL="57785">
                        <a:lnSpc>
                          <a:spcPct val="100000"/>
                        </a:lnSpc>
                        <a:spcBef>
                          <a:spcPts val="570"/>
                        </a:spcBef>
                      </a:pPr>
                      <a:r>
                        <a:rPr sz="700" b="1" spc="50" dirty="0">
                          <a:solidFill>
                            <a:srgbClr val="231F20"/>
                          </a:solidFill>
                          <a:latin typeface="Arial"/>
                          <a:cs typeface="Arial"/>
                        </a:rPr>
                        <a:t>45–54</a:t>
                      </a:r>
                      <a:endParaRPr sz="700">
                        <a:latin typeface="Arial"/>
                        <a:cs typeface="Arial"/>
                      </a:endParaRPr>
                    </a:p>
                  </a:txBody>
                  <a:tcPr marL="0" marR="0" marT="72390" marB="0">
                    <a:lnR w="19050">
                      <a:solidFill>
                        <a:srgbClr val="005E6D"/>
                      </a:solidFill>
                      <a:prstDash val="solid"/>
                    </a:lnR>
                    <a:solidFill>
                      <a:srgbClr val="FFFFFF"/>
                    </a:solidFill>
                  </a:tcPr>
                </a:tc>
                <a:tc>
                  <a:txBody>
                    <a:bodyPr/>
                    <a:lstStyle/>
                    <a:p>
                      <a:pPr marL="132080">
                        <a:lnSpc>
                          <a:spcPct val="100000"/>
                        </a:lnSpc>
                        <a:spcBef>
                          <a:spcPts val="570"/>
                        </a:spcBef>
                      </a:pPr>
                      <a:r>
                        <a:rPr sz="700" b="1" spc="15" dirty="0">
                          <a:solidFill>
                            <a:srgbClr val="231F20"/>
                          </a:solidFill>
                          <a:latin typeface="Arial"/>
                          <a:cs typeface="Arial"/>
                        </a:rPr>
                        <a:t>330</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0.76</a:t>
                      </a:r>
                      <a:endParaRPr sz="700">
                        <a:latin typeface="Arial"/>
                        <a:cs typeface="Arial"/>
                      </a:endParaRPr>
                    </a:p>
                    <a:p>
                      <a:pPr algn="ctr">
                        <a:lnSpc>
                          <a:spcPts val="819"/>
                        </a:lnSpc>
                      </a:pPr>
                      <a:r>
                        <a:rPr sz="700" b="1" spc="-5" dirty="0">
                          <a:solidFill>
                            <a:srgbClr val="231F20"/>
                          </a:solidFill>
                          <a:latin typeface="Arial"/>
                          <a:cs typeface="Arial"/>
                        </a:rPr>
                        <a:t>(0.68-0.85)</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L="160020">
                        <a:lnSpc>
                          <a:spcPct val="100000"/>
                        </a:lnSpc>
                        <a:spcBef>
                          <a:spcPts val="570"/>
                        </a:spcBef>
                      </a:pPr>
                      <a:r>
                        <a:rPr sz="700" b="1" spc="-35" dirty="0">
                          <a:solidFill>
                            <a:srgbClr val="231F20"/>
                          </a:solidFill>
                          <a:latin typeface="Arial"/>
                          <a:cs typeface="Arial"/>
                        </a:rPr>
                        <a:t>324</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0.76</a:t>
                      </a:r>
                      <a:endParaRPr sz="700">
                        <a:latin typeface="Arial"/>
                        <a:cs typeface="Arial"/>
                      </a:endParaRPr>
                    </a:p>
                    <a:p>
                      <a:pPr algn="ctr">
                        <a:lnSpc>
                          <a:spcPts val="819"/>
                        </a:lnSpc>
                      </a:pPr>
                      <a:r>
                        <a:rPr sz="700" b="1" spc="-5" dirty="0">
                          <a:solidFill>
                            <a:srgbClr val="231F20"/>
                          </a:solidFill>
                          <a:latin typeface="Arial"/>
                          <a:cs typeface="Arial"/>
                        </a:rPr>
                        <a:t>(0.67-0.84)</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R="124460" algn="r">
                        <a:lnSpc>
                          <a:spcPct val="100000"/>
                        </a:lnSpc>
                        <a:spcBef>
                          <a:spcPts val="570"/>
                        </a:spcBef>
                      </a:pPr>
                      <a:r>
                        <a:rPr sz="700" b="1" spc="20" dirty="0">
                          <a:solidFill>
                            <a:srgbClr val="231F20"/>
                          </a:solidFill>
                          <a:latin typeface="Arial"/>
                          <a:cs typeface="Arial"/>
                        </a:rPr>
                        <a:t>323</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0.76</a:t>
                      </a:r>
                      <a:endParaRPr sz="700">
                        <a:latin typeface="Arial"/>
                        <a:cs typeface="Arial"/>
                      </a:endParaRPr>
                    </a:p>
                    <a:p>
                      <a:pPr algn="ctr">
                        <a:lnSpc>
                          <a:spcPts val="819"/>
                        </a:lnSpc>
                      </a:pPr>
                      <a:r>
                        <a:rPr sz="700" b="1" spc="-5" dirty="0">
                          <a:solidFill>
                            <a:srgbClr val="231F20"/>
                          </a:solidFill>
                          <a:latin typeface="Arial"/>
                          <a:cs typeface="Arial"/>
                        </a:rPr>
                        <a:t>(0.68-0.85)</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570"/>
                        </a:spcBef>
                      </a:pPr>
                      <a:r>
                        <a:rPr sz="700" b="1" spc="15" dirty="0">
                          <a:solidFill>
                            <a:srgbClr val="231F20"/>
                          </a:solidFill>
                          <a:latin typeface="Arial"/>
                          <a:cs typeface="Arial"/>
                        </a:rPr>
                        <a:t>283</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0.68</a:t>
                      </a:r>
                      <a:endParaRPr sz="700">
                        <a:latin typeface="Arial"/>
                        <a:cs typeface="Arial"/>
                      </a:endParaRPr>
                    </a:p>
                    <a:p>
                      <a:pPr marL="1905" algn="ctr">
                        <a:lnSpc>
                          <a:spcPts val="819"/>
                        </a:lnSpc>
                      </a:pPr>
                      <a:r>
                        <a:rPr sz="700" b="1" spc="-5" dirty="0">
                          <a:solidFill>
                            <a:srgbClr val="231F20"/>
                          </a:solidFill>
                          <a:latin typeface="Arial"/>
                          <a:cs typeface="Arial"/>
                        </a:rPr>
                        <a:t>(0.60-0.76)</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570"/>
                        </a:spcBef>
                      </a:pPr>
                      <a:r>
                        <a:rPr sz="700" b="1" spc="15" dirty="0">
                          <a:solidFill>
                            <a:srgbClr val="231F20"/>
                          </a:solidFill>
                          <a:latin typeface="Arial"/>
                          <a:cs typeface="Arial"/>
                        </a:rPr>
                        <a:t>255</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marL="3175" algn="ctr">
                        <a:lnSpc>
                          <a:spcPts val="819"/>
                        </a:lnSpc>
                        <a:spcBef>
                          <a:spcPts val="125"/>
                        </a:spcBef>
                      </a:pPr>
                      <a:r>
                        <a:rPr sz="700" b="1" dirty="0">
                          <a:solidFill>
                            <a:srgbClr val="231F20"/>
                          </a:solidFill>
                          <a:latin typeface="Arial"/>
                          <a:cs typeface="Arial"/>
                        </a:rPr>
                        <a:t>0.62</a:t>
                      </a:r>
                      <a:endParaRPr sz="700">
                        <a:latin typeface="Arial"/>
                        <a:cs typeface="Arial"/>
                      </a:endParaRPr>
                    </a:p>
                    <a:p>
                      <a:pPr marL="1905" algn="ctr">
                        <a:lnSpc>
                          <a:spcPts val="819"/>
                        </a:lnSpc>
                      </a:pPr>
                      <a:r>
                        <a:rPr sz="700" b="1" spc="-5" dirty="0">
                          <a:solidFill>
                            <a:srgbClr val="231F20"/>
                          </a:solidFill>
                          <a:latin typeface="Arial"/>
                          <a:cs typeface="Arial"/>
                        </a:rPr>
                        <a:t>(0.55–0.70)</a:t>
                      </a:r>
                      <a:endParaRPr sz="700">
                        <a:latin typeface="Arial"/>
                        <a:cs typeface="Arial"/>
                      </a:endParaRPr>
                    </a:p>
                  </a:txBody>
                  <a:tcPr marL="0" marR="0" marT="15875" marB="0">
                    <a:lnL w="9525">
                      <a:solidFill>
                        <a:srgbClr val="005E6D"/>
                      </a:solidFill>
                      <a:prstDash val="solid"/>
                    </a:lnL>
                    <a:solidFill>
                      <a:srgbClr val="FFFFFF"/>
                    </a:solidFill>
                  </a:tcPr>
                </a:tc>
                <a:extLst>
                  <a:ext uri="{0D108BD9-81ED-4DB2-BD59-A6C34878D82A}">
                    <a16:rowId xmlns:a16="http://schemas.microsoft.com/office/drawing/2014/main" val="10006"/>
                  </a:ext>
                </a:extLst>
              </a:tr>
              <a:tr h="256031">
                <a:tc>
                  <a:txBody>
                    <a:bodyPr/>
                    <a:lstStyle/>
                    <a:p>
                      <a:pPr marL="58419">
                        <a:lnSpc>
                          <a:spcPct val="100000"/>
                        </a:lnSpc>
                        <a:spcBef>
                          <a:spcPts val="570"/>
                        </a:spcBef>
                      </a:pPr>
                      <a:r>
                        <a:rPr sz="700" b="1" spc="50" dirty="0">
                          <a:solidFill>
                            <a:srgbClr val="231F20"/>
                          </a:solidFill>
                          <a:latin typeface="Arial"/>
                          <a:cs typeface="Arial"/>
                        </a:rPr>
                        <a:t>55–64</a:t>
                      </a:r>
                      <a:endParaRPr sz="700">
                        <a:latin typeface="Arial"/>
                        <a:cs typeface="Arial"/>
                      </a:endParaRPr>
                    </a:p>
                  </a:txBody>
                  <a:tcPr marL="0" marR="0" marT="72390" marB="0">
                    <a:lnR w="19050">
                      <a:solidFill>
                        <a:srgbClr val="005E6D"/>
                      </a:solidFill>
                      <a:prstDash val="solid"/>
                    </a:lnR>
                    <a:solidFill>
                      <a:srgbClr val="E5EEF0"/>
                    </a:solidFill>
                  </a:tcPr>
                </a:tc>
                <a:tc>
                  <a:txBody>
                    <a:bodyPr/>
                    <a:lstStyle/>
                    <a:p>
                      <a:pPr marL="132080">
                        <a:lnSpc>
                          <a:spcPct val="100000"/>
                        </a:lnSpc>
                        <a:spcBef>
                          <a:spcPts val="570"/>
                        </a:spcBef>
                      </a:pPr>
                      <a:r>
                        <a:rPr sz="700" b="1" spc="15" dirty="0">
                          <a:solidFill>
                            <a:srgbClr val="231F20"/>
                          </a:solidFill>
                          <a:latin typeface="Arial"/>
                          <a:cs typeface="Arial"/>
                        </a:rPr>
                        <a:t>610</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1.49</a:t>
                      </a:r>
                      <a:endParaRPr sz="700">
                        <a:latin typeface="Arial"/>
                        <a:cs typeface="Arial"/>
                      </a:endParaRPr>
                    </a:p>
                    <a:p>
                      <a:pPr marL="15875" algn="ctr">
                        <a:lnSpc>
                          <a:spcPts val="819"/>
                        </a:lnSpc>
                      </a:pPr>
                      <a:r>
                        <a:rPr sz="700" b="1" spc="-5" dirty="0">
                          <a:solidFill>
                            <a:srgbClr val="231F20"/>
                          </a:solidFill>
                          <a:latin typeface="Arial"/>
                          <a:cs typeface="Arial"/>
                        </a:rPr>
                        <a:t>(1.37-1.61)</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L="160655">
                        <a:lnSpc>
                          <a:spcPct val="100000"/>
                        </a:lnSpc>
                        <a:spcBef>
                          <a:spcPts val="570"/>
                        </a:spcBef>
                      </a:pPr>
                      <a:r>
                        <a:rPr sz="700" b="1" spc="-35" dirty="0">
                          <a:solidFill>
                            <a:srgbClr val="231F20"/>
                          </a:solidFill>
                          <a:latin typeface="Arial"/>
                          <a:cs typeface="Arial"/>
                        </a:rPr>
                        <a:t>576</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1.39</a:t>
                      </a:r>
                      <a:endParaRPr sz="700">
                        <a:latin typeface="Arial"/>
                        <a:cs typeface="Arial"/>
                      </a:endParaRPr>
                    </a:p>
                    <a:p>
                      <a:pPr marL="635" algn="ctr">
                        <a:lnSpc>
                          <a:spcPts val="819"/>
                        </a:lnSpc>
                      </a:pPr>
                      <a:r>
                        <a:rPr sz="700" b="1" spc="-5" dirty="0">
                          <a:solidFill>
                            <a:srgbClr val="231F20"/>
                          </a:solidFill>
                          <a:latin typeface="Arial"/>
                          <a:cs typeface="Arial"/>
                        </a:rPr>
                        <a:t>(1.28-1.50)</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R="123825" algn="r">
                        <a:lnSpc>
                          <a:spcPct val="100000"/>
                        </a:lnSpc>
                        <a:spcBef>
                          <a:spcPts val="570"/>
                        </a:spcBef>
                      </a:pPr>
                      <a:r>
                        <a:rPr sz="700" b="1" spc="20" dirty="0">
                          <a:solidFill>
                            <a:srgbClr val="231F20"/>
                          </a:solidFill>
                          <a:latin typeface="Arial"/>
                          <a:cs typeface="Arial"/>
                        </a:rPr>
                        <a:t>548</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0"/>
                        </a:spcBef>
                      </a:pPr>
                      <a:r>
                        <a:rPr sz="700" b="1" spc="-10" dirty="0">
                          <a:solidFill>
                            <a:srgbClr val="231F20"/>
                          </a:solidFill>
                          <a:latin typeface="Arial"/>
                          <a:cs typeface="Arial"/>
                        </a:rPr>
                        <a:t>1.3</a:t>
                      </a:r>
                      <a:endParaRPr sz="700">
                        <a:latin typeface="Arial"/>
                        <a:cs typeface="Arial"/>
                      </a:endParaRPr>
                    </a:p>
                    <a:p>
                      <a:pPr marL="635" algn="ctr">
                        <a:lnSpc>
                          <a:spcPts val="819"/>
                        </a:lnSpc>
                      </a:pPr>
                      <a:r>
                        <a:rPr sz="700" b="1" spc="-5" dirty="0">
                          <a:solidFill>
                            <a:srgbClr val="231F20"/>
                          </a:solidFill>
                          <a:latin typeface="Arial"/>
                          <a:cs typeface="Arial"/>
                        </a:rPr>
                        <a:t>(1.20-1.41)</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570"/>
                        </a:spcBef>
                      </a:pPr>
                      <a:r>
                        <a:rPr sz="700" b="1" spc="15" dirty="0">
                          <a:solidFill>
                            <a:srgbClr val="231F20"/>
                          </a:solidFill>
                          <a:latin typeface="Arial"/>
                          <a:cs typeface="Arial"/>
                        </a:rPr>
                        <a:t>520</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marL="1270" algn="ctr">
                        <a:lnSpc>
                          <a:spcPts val="819"/>
                        </a:lnSpc>
                        <a:spcBef>
                          <a:spcPts val="120"/>
                        </a:spcBef>
                      </a:pPr>
                      <a:r>
                        <a:rPr sz="700" b="1" dirty="0">
                          <a:solidFill>
                            <a:srgbClr val="231F20"/>
                          </a:solidFill>
                          <a:latin typeface="Arial"/>
                          <a:cs typeface="Arial"/>
                        </a:rPr>
                        <a:t>1.23</a:t>
                      </a:r>
                      <a:endParaRPr sz="700">
                        <a:latin typeface="Arial"/>
                        <a:cs typeface="Arial"/>
                      </a:endParaRPr>
                    </a:p>
                    <a:p>
                      <a:pPr marL="2540" algn="ctr">
                        <a:lnSpc>
                          <a:spcPts val="819"/>
                        </a:lnSpc>
                      </a:pPr>
                      <a:r>
                        <a:rPr sz="700" b="1" spc="-5" dirty="0">
                          <a:solidFill>
                            <a:srgbClr val="231F20"/>
                          </a:solidFill>
                          <a:latin typeface="Arial"/>
                          <a:cs typeface="Arial"/>
                        </a:rPr>
                        <a:t>(1.12-1.34)</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570"/>
                        </a:spcBef>
                      </a:pPr>
                      <a:r>
                        <a:rPr sz="700" b="1" spc="15" dirty="0">
                          <a:solidFill>
                            <a:srgbClr val="231F20"/>
                          </a:solidFill>
                          <a:latin typeface="Arial"/>
                          <a:cs typeface="Arial"/>
                        </a:rPr>
                        <a:t>502</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marL="3810" algn="ctr">
                        <a:lnSpc>
                          <a:spcPts val="819"/>
                        </a:lnSpc>
                        <a:spcBef>
                          <a:spcPts val="120"/>
                        </a:spcBef>
                      </a:pPr>
                      <a:r>
                        <a:rPr sz="700" b="1" dirty="0">
                          <a:solidFill>
                            <a:srgbClr val="231F20"/>
                          </a:solidFill>
                          <a:latin typeface="Arial"/>
                          <a:cs typeface="Arial"/>
                        </a:rPr>
                        <a:t>1.18</a:t>
                      </a:r>
                      <a:endParaRPr sz="700">
                        <a:latin typeface="Arial"/>
                        <a:cs typeface="Arial"/>
                      </a:endParaRPr>
                    </a:p>
                    <a:p>
                      <a:pPr marL="2540" algn="ctr">
                        <a:lnSpc>
                          <a:spcPts val="819"/>
                        </a:lnSpc>
                      </a:pPr>
                      <a:r>
                        <a:rPr sz="700" b="1" spc="-5" dirty="0">
                          <a:solidFill>
                            <a:srgbClr val="231F20"/>
                          </a:solidFill>
                          <a:latin typeface="Arial"/>
                          <a:cs typeface="Arial"/>
                        </a:rPr>
                        <a:t>(1.08–1.29)</a:t>
                      </a:r>
                      <a:endParaRPr sz="700">
                        <a:latin typeface="Arial"/>
                        <a:cs typeface="Arial"/>
                      </a:endParaRPr>
                    </a:p>
                  </a:txBody>
                  <a:tcPr marL="0" marR="0" marT="15240" marB="0">
                    <a:lnL w="9525">
                      <a:solidFill>
                        <a:srgbClr val="005E6D"/>
                      </a:solidFill>
                      <a:prstDash val="solid"/>
                    </a:lnL>
                    <a:solidFill>
                      <a:srgbClr val="E5EEF0"/>
                    </a:solidFill>
                  </a:tcPr>
                </a:tc>
                <a:extLst>
                  <a:ext uri="{0D108BD9-81ED-4DB2-BD59-A6C34878D82A}">
                    <a16:rowId xmlns:a16="http://schemas.microsoft.com/office/drawing/2014/main" val="10007"/>
                  </a:ext>
                </a:extLst>
              </a:tr>
              <a:tr h="256031">
                <a:tc>
                  <a:txBody>
                    <a:bodyPr/>
                    <a:lstStyle/>
                    <a:p>
                      <a:pPr marL="58419">
                        <a:lnSpc>
                          <a:spcPct val="100000"/>
                        </a:lnSpc>
                        <a:spcBef>
                          <a:spcPts val="570"/>
                        </a:spcBef>
                      </a:pPr>
                      <a:r>
                        <a:rPr sz="700" b="1" spc="50" dirty="0">
                          <a:solidFill>
                            <a:srgbClr val="231F20"/>
                          </a:solidFill>
                          <a:latin typeface="Arial"/>
                          <a:cs typeface="Arial"/>
                        </a:rPr>
                        <a:t>65–74</a:t>
                      </a:r>
                      <a:endParaRPr sz="700">
                        <a:latin typeface="Arial"/>
                        <a:cs typeface="Arial"/>
                      </a:endParaRPr>
                    </a:p>
                  </a:txBody>
                  <a:tcPr marL="0" marR="0" marT="72390" marB="0">
                    <a:lnR w="19050">
                      <a:solidFill>
                        <a:srgbClr val="005E6D"/>
                      </a:solidFill>
                      <a:prstDash val="solid"/>
                    </a:lnR>
                    <a:solidFill>
                      <a:srgbClr val="FFFFFF"/>
                    </a:solidFill>
                  </a:tcPr>
                </a:tc>
                <a:tc>
                  <a:txBody>
                    <a:bodyPr/>
                    <a:lstStyle/>
                    <a:p>
                      <a:pPr marL="132715">
                        <a:lnSpc>
                          <a:spcPct val="100000"/>
                        </a:lnSpc>
                        <a:spcBef>
                          <a:spcPts val="570"/>
                        </a:spcBef>
                      </a:pPr>
                      <a:r>
                        <a:rPr sz="700" b="1" spc="15" dirty="0">
                          <a:solidFill>
                            <a:srgbClr val="231F20"/>
                          </a:solidFill>
                          <a:latin typeface="Arial"/>
                          <a:cs typeface="Arial"/>
                        </a:rPr>
                        <a:t>382</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0"/>
                        </a:spcBef>
                      </a:pPr>
                      <a:r>
                        <a:rPr sz="700" b="1" dirty="0">
                          <a:solidFill>
                            <a:srgbClr val="231F20"/>
                          </a:solidFill>
                          <a:latin typeface="Arial"/>
                          <a:cs typeface="Arial"/>
                        </a:rPr>
                        <a:t>1.39</a:t>
                      </a:r>
                      <a:endParaRPr sz="700">
                        <a:latin typeface="Arial"/>
                        <a:cs typeface="Arial"/>
                      </a:endParaRPr>
                    </a:p>
                    <a:p>
                      <a:pPr marL="16510" algn="ctr">
                        <a:lnSpc>
                          <a:spcPts val="819"/>
                        </a:lnSpc>
                      </a:pPr>
                      <a:r>
                        <a:rPr sz="700" b="1" spc="-5" dirty="0">
                          <a:solidFill>
                            <a:srgbClr val="231F20"/>
                          </a:solidFill>
                          <a:latin typeface="Arial"/>
                          <a:cs typeface="Arial"/>
                        </a:rPr>
                        <a:t>(1.25-1.53)</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FFFFFF"/>
                    </a:solidFill>
                  </a:tcPr>
                </a:tc>
                <a:tc>
                  <a:txBody>
                    <a:bodyPr/>
                    <a:lstStyle/>
                    <a:p>
                      <a:pPr marL="160655">
                        <a:lnSpc>
                          <a:spcPct val="100000"/>
                        </a:lnSpc>
                        <a:spcBef>
                          <a:spcPts val="570"/>
                        </a:spcBef>
                      </a:pPr>
                      <a:r>
                        <a:rPr sz="700" b="1" spc="-35" dirty="0">
                          <a:solidFill>
                            <a:srgbClr val="231F20"/>
                          </a:solidFill>
                          <a:latin typeface="Arial"/>
                          <a:cs typeface="Arial"/>
                        </a:rPr>
                        <a:t>383</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0"/>
                        </a:spcBef>
                      </a:pPr>
                      <a:r>
                        <a:rPr sz="700" b="1" dirty="0">
                          <a:solidFill>
                            <a:srgbClr val="231F20"/>
                          </a:solidFill>
                          <a:latin typeface="Arial"/>
                          <a:cs typeface="Arial"/>
                        </a:rPr>
                        <a:t>1.34</a:t>
                      </a:r>
                      <a:endParaRPr sz="700">
                        <a:latin typeface="Arial"/>
                        <a:cs typeface="Arial"/>
                      </a:endParaRPr>
                    </a:p>
                    <a:p>
                      <a:pPr marL="1270" algn="ctr">
                        <a:lnSpc>
                          <a:spcPts val="819"/>
                        </a:lnSpc>
                      </a:pPr>
                      <a:r>
                        <a:rPr sz="700" b="1" spc="-5" dirty="0">
                          <a:solidFill>
                            <a:srgbClr val="231F20"/>
                          </a:solidFill>
                          <a:latin typeface="Arial"/>
                          <a:cs typeface="Arial"/>
                        </a:rPr>
                        <a:t>(1.20-1.47)</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FFFFFF"/>
                    </a:solidFill>
                  </a:tcPr>
                </a:tc>
                <a:tc>
                  <a:txBody>
                    <a:bodyPr/>
                    <a:lstStyle/>
                    <a:p>
                      <a:pPr marR="123189" algn="r">
                        <a:lnSpc>
                          <a:spcPct val="100000"/>
                        </a:lnSpc>
                        <a:spcBef>
                          <a:spcPts val="570"/>
                        </a:spcBef>
                      </a:pPr>
                      <a:r>
                        <a:rPr sz="700" b="1" spc="20" dirty="0">
                          <a:solidFill>
                            <a:srgbClr val="231F20"/>
                          </a:solidFill>
                          <a:latin typeface="Arial"/>
                          <a:cs typeface="Arial"/>
                        </a:rPr>
                        <a:t>417</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marL="635" algn="ctr">
                        <a:lnSpc>
                          <a:spcPts val="819"/>
                        </a:lnSpc>
                        <a:spcBef>
                          <a:spcPts val="120"/>
                        </a:spcBef>
                      </a:pPr>
                      <a:r>
                        <a:rPr sz="700" b="1" spc="-10" dirty="0">
                          <a:solidFill>
                            <a:srgbClr val="231F20"/>
                          </a:solidFill>
                          <a:latin typeface="Arial"/>
                          <a:cs typeface="Arial"/>
                        </a:rPr>
                        <a:t>1.4</a:t>
                      </a:r>
                      <a:endParaRPr sz="700">
                        <a:latin typeface="Arial"/>
                        <a:cs typeface="Arial"/>
                      </a:endParaRPr>
                    </a:p>
                    <a:p>
                      <a:pPr marL="1905" algn="ctr">
                        <a:lnSpc>
                          <a:spcPts val="819"/>
                        </a:lnSpc>
                      </a:pPr>
                      <a:r>
                        <a:rPr sz="700" b="1" spc="-5" dirty="0">
                          <a:solidFill>
                            <a:srgbClr val="231F20"/>
                          </a:solidFill>
                          <a:latin typeface="Arial"/>
                          <a:cs typeface="Arial"/>
                        </a:rPr>
                        <a:t>(1.27-1.54)</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0"/>
                        </a:spcBef>
                      </a:pPr>
                      <a:r>
                        <a:rPr sz="700" b="1" spc="15" dirty="0">
                          <a:solidFill>
                            <a:srgbClr val="231F20"/>
                          </a:solidFill>
                          <a:latin typeface="Arial"/>
                          <a:cs typeface="Arial"/>
                        </a:rPr>
                        <a:t>422</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1.38</a:t>
                      </a:r>
                      <a:endParaRPr sz="700">
                        <a:latin typeface="Arial"/>
                        <a:cs typeface="Arial"/>
                      </a:endParaRPr>
                    </a:p>
                    <a:p>
                      <a:pPr marL="635" algn="ctr">
                        <a:lnSpc>
                          <a:spcPts val="819"/>
                        </a:lnSpc>
                      </a:pPr>
                      <a:r>
                        <a:rPr sz="700" b="1" spc="-5" dirty="0">
                          <a:solidFill>
                            <a:srgbClr val="231F20"/>
                          </a:solidFill>
                          <a:latin typeface="Arial"/>
                          <a:cs typeface="Arial"/>
                        </a:rPr>
                        <a:t>(1.25-1.52)</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0"/>
                        </a:spcBef>
                      </a:pPr>
                      <a:r>
                        <a:rPr sz="700" b="1" spc="15" dirty="0">
                          <a:solidFill>
                            <a:srgbClr val="231F20"/>
                          </a:solidFill>
                          <a:latin typeface="Arial"/>
                          <a:cs typeface="Arial"/>
                        </a:rPr>
                        <a:t>484</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marL="1905" algn="ctr">
                        <a:lnSpc>
                          <a:spcPts val="819"/>
                        </a:lnSpc>
                        <a:spcBef>
                          <a:spcPts val="125"/>
                        </a:spcBef>
                      </a:pPr>
                      <a:r>
                        <a:rPr sz="700" b="1" dirty="0">
                          <a:solidFill>
                            <a:srgbClr val="231F20"/>
                          </a:solidFill>
                          <a:latin typeface="Arial"/>
                          <a:cs typeface="Arial"/>
                        </a:rPr>
                        <a:t>1.54</a:t>
                      </a:r>
                      <a:endParaRPr sz="700">
                        <a:latin typeface="Arial"/>
                        <a:cs typeface="Arial"/>
                      </a:endParaRPr>
                    </a:p>
                    <a:p>
                      <a:pPr marL="635" algn="ctr">
                        <a:lnSpc>
                          <a:spcPts val="819"/>
                        </a:lnSpc>
                      </a:pPr>
                      <a:r>
                        <a:rPr sz="700" b="1" spc="-5" dirty="0">
                          <a:solidFill>
                            <a:srgbClr val="231F20"/>
                          </a:solidFill>
                          <a:latin typeface="Arial"/>
                          <a:cs typeface="Arial"/>
                        </a:rPr>
                        <a:t>(1.40–1.67)</a:t>
                      </a:r>
                      <a:endParaRPr sz="700">
                        <a:latin typeface="Arial"/>
                        <a:cs typeface="Arial"/>
                      </a:endParaRPr>
                    </a:p>
                  </a:txBody>
                  <a:tcPr marL="0" marR="0" marT="15875" marB="0">
                    <a:lnL w="9525">
                      <a:solidFill>
                        <a:srgbClr val="005E6D"/>
                      </a:solidFill>
                      <a:prstDash val="solid"/>
                    </a:lnL>
                    <a:solidFill>
                      <a:srgbClr val="FFFFFF"/>
                    </a:solidFill>
                  </a:tcPr>
                </a:tc>
                <a:extLst>
                  <a:ext uri="{0D108BD9-81ED-4DB2-BD59-A6C34878D82A}">
                    <a16:rowId xmlns:a16="http://schemas.microsoft.com/office/drawing/2014/main" val="10008"/>
                  </a:ext>
                </a:extLst>
              </a:tr>
              <a:tr h="256032">
                <a:tc>
                  <a:txBody>
                    <a:bodyPr/>
                    <a:lstStyle/>
                    <a:p>
                      <a:pPr marL="57785">
                        <a:lnSpc>
                          <a:spcPct val="100000"/>
                        </a:lnSpc>
                        <a:spcBef>
                          <a:spcPts val="570"/>
                        </a:spcBef>
                      </a:pPr>
                      <a:r>
                        <a:rPr sz="700" b="1" spc="50" dirty="0">
                          <a:solidFill>
                            <a:srgbClr val="231F20"/>
                          </a:solidFill>
                          <a:latin typeface="Arial"/>
                          <a:cs typeface="Arial"/>
                        </a:rPr>
                        <a:t>≥75</a:t>
                      </a:r>
                      <a:endParaRPr sz="700">
                        <a:latin typeface="Arial"/>
                        <a:cs typeface="Arial"/>
                      </a:endParaRPr>
                    </a:p>
                  </a:txBody>
                  <a:tcPr marL="0" marR="0" marT="72390" marB="0">
                    <a:lnR w="19050">
                      <a:solidFill>
                        <a:srgbClr val="005E6D"/>
                      </a:solidFill>
                      <a:prstDash val="solid"/>
                    </a:lnR>
                    <a:solidFill>
                      <a:srgbClr val="E5EEF0"/>
                    </a:solidFill>
                  </a:tcPr>
                </a:tc>
                <a:tc>
                  <a:txBody>
                    <a:bodyPr/>
                    <a:lstStyle/>
                    <a:p>
                      <a:pPr marL="131445">
                        <a:lnSpc>
                          <a:spcPct val="100000"/>
                        </a:lnSpc>
                        <a:spcBef>
                          <a:spcPts val="570"/>
                        </a:spcBef>
                      </a:pPr>
                      <a:r>
                        <a:rPr sz="700" b="1" spc="15" dirty="0">
                          <a:solidFill>
                            <a:srgbClr val="231F20"/>
                          </a:solidFill>
                          <a:latin typeface="Arial"/>
                          <a:cs typeface="Arial"/>
                        </a:rPr>
                        <a:t>236</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1.17</a:t>
                      </a:r>
                      <a:endParaRPr sz="700">
                        <a:latin typeface="Arial"/>
                        <a:cs typeface="Arial"/>
                      </a:endParaRPr>
                    </a:p>
                    <a:p>
                      <a:pPr algn="ctr">
                        <a:lnSpc>
                          <a:spcPts val="819"/>
                        </a:lnSpc>
                      </a:pPr>
                      <a:r>
                        <a:rPr sz="700" b="1" spc="-5" dirty="0">
                          <a:solidFill>
                            <a:srgbClr val="231F20"/>
                          </a:solidFill>
                          <a:latin typeface="Arial"/>
                          <a:cs typeface="Arial"/>
                        </a:rPr>
                        <a:t>(1.02-1.32)</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L="160020">
                        <a:lnSpc>
                          <a:spcPct val="100000"/>
                        </a:lnSpc>
                        <a:spcBef>
                          <a:spcPts val="570"/>
                        </a:spcBef>
                      </a:pPr>
                      <a:r>
                        <a:rPr sz="700" b="1" spc="-35" dirty="0">
                          <a:solidFill>
                            <a:srgbClr val="231F20"/>
                          </a:solidFill>
                          <a:latin typeface="Arial"/>
                          <a:cs typeface="Arial"/>
                        </a:rPr>
                        <a:t>252</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1.22</a:t>
                      </a:r>
                      <a:endParaRPr sz="700">
                        <a:latin typeface="Arial"/>
                        <a:cs typeface="Arial"/>
                      </a:endParaRPr>
                    </a:p>
                    <a:p>
                      <a:pPr marL="14604" algn="ctr">
                        <a:lnSpc>
                          <a:spcPts val="819"/>
                        </a:lnSpc>
                      </a:pPr>
                      <a:r>
                        <a:rPr sz="700" b="1" spc="-5" dirty="0">
                          <a:solidFill>
                            <a:srgbClr val="231F20"/>
                          </a:solidFill>
                          <a:latin typeface="Arial"/>
                          <a:cs typeface="Arial"/>
                        </a:rPr>
                        <a:t>(1.07-1.37)</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R="124460" algn="r">
                        <a:lnSpc>
                          <a:spcPct val="100000"/>
                        </a:lnSpc>
                        <a:spcBef>
                          <a:spcPts val="570"/>
                        </a:spcBef>
                      </a:pPr>
                      <a:r>
                        <a:rPr sz="700" b="1" spc="20" dirty="0">
                          <a:solidFill>
                            <a:srgbClr val="231F20"/>
                          </a:solidFill>
                          <a:latin typeface="Arial"/>
                          <a:cs typeface="Arial"/>
                        </a:rPr>
                        <a:t>303</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1.43</a:t>
                      </a:r>
                      <a:endParaRPr sz="700">
                        <a:latin typeface="Arial"/>
                        <a:cs typeface="Arial"/>
                      </a:endParaRPr>
                    </a:p>
                    <a:p>
                      <a:pPr algn="ctr">
                        <a:lnSpc>
                          <a:spcPts val="819"/>
                        </a:lnSpc>
                      </a:pPr>
                      <a:r>
                        <a:rPr sz="700" b="1" spc="-5" dirty="0">
                          <a:solidFill>
                            <a:srgbClr val="231F20"/>
                          </a:solidFill>
                          <a:latin typeface="Arial"/>
                          <a:cs typeface="Arial"/>
                        </a:rPr>
                        <a:t>(1.27-1.59)</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70"/>
                        </a:spcBef>
                      </a:pPr>
                      <a:r>
                        <a:rPr sz="700" b="1" spc="15" dirty="0">
                          <a:solidFill>
                            <a:srgbClr val="231F20"/>
                          </a:solidFill>
                          <a:latin typeface="Arial"/>
                          <a:cs typeface="Arial"/>
                        </a:rPr>
                        <a:t>270</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1.23</a:t>
                      </a:r>
                      <a:endParaRPr sz="700">
                        <a:latin typeface="Arial"/>
                        <a:cs typeface="Arial"/>
                      </a:endParaRPr>
                    </a:p>
                    <a:p>
                      <a:pPr marL="1270" algn="ctr">
                        <a:lnSpc>
                          <a:spcPts val="819"/>
                        </a:lnSpc>
                      </a:pPr>
                      <a:r>
                        <a:rPr sz="700" b="1" spc="-5" dirty="0">
                          <a:solidFill>
                            <a:srgbClr val="231F20"/>
                          </a:solidFill>
                          <a:latin typeface="Arial"/>
                          <a:cs typeface="Arial"/>
                        </a:rPr>
                        <a:t>(1.08-1.38)</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70"/>
                        </a:spcBef>
                      </a:pPr>
                      <a:r>
                        <a:rPr sz="700" b="1" spc="15" dirty="0">
                          <a:solidFill>
                            <a:srgbClr val="231F20"/>
                          </a:solidFill>
                          <a:latin typeface="Arial"/>
                          <a:cs typeface="Arial"/>
                        </a:rPr>
                        <a:t>266</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marL="2540" algn="ctr">
                        <a:lnSpc>
                          <a:spcPts val="819"/>
                        </a:lnSpc>
                        <a:spcBef>
                          <a:spcPts val="125"/>
                        </a:spcBef>
                      </a:pPr>
                      <a:r>
                        <a:rPr sz="700" b="1" dirty="0">
                          <a:solidFill>
                            <a:srgbClr val="231F20"/>
                          </a:solidFill>
                          <a:latin typeface="Arial"/>
                          <a:cs typeface="Arial"/>
                        </a:rPr>
                        <a:t>1.18</a:t>
                      </a:r>
                      <a:endParaRPr sz="700">
                        <a:latin typeface="Arial"/>
                        <a:cs typeface="Arial"/>
                      </a:endParaRPr>
                    </a:p>
                    <a:p>
                      <a:pPr marL="1270" algn="ctr">
                        <a:lnSpc>
                          <a:spcPts val="819"/>
                        </a:lnSpc>
                      </a:pPr>
                      <a:r>
                        <a:rPr sz="700" b="1" spc="-5" dirty="0">
                          <a:solidFill>
                            <a:srgbClr val="231F20"/>
                          </a:solidFill>
                          <a:latin typeface="Arial"/>
                          <a:cs typeface="Arial"/>
                        </a:rPr>
                        <a:t>(1.04–1.32)</a:t>
                      </a:r>
                      <a:endParaRPr sz="700">
                        <a:latin typeface="Arial"/>
                        <a:cs typeface="Arial"/>
                      </a:endParaRPr>
                    </a:p>
                  </a:txBody>
                  <a:tcPr marL="0" marR="0" marT="15875" marB="0">
                    <a:lnL w="9525">
                      <a:solidFill>
                        <a:srgbClr val="005E6D"/>
                      </a:solidFill>
                      <a:prstDash val="solid"/>
                    </a:lnL>
                    <a:solidFill>
                      <a:srgbClr val="E5EEF0"/>
                    </a:solidFill>
                  </a:tcPr>
                </a:tc>
                <a:extLst>
                  <a:ext uri="{0D108BD9-81ED-4DB2-BD59-A6C34878D82A}">
                    <a16:rowId xmlns:a16="http://schemas.microsoft.com/office/drawing/2014/main" val="10009"/>
                  </a:ext>
                </a:extLst>
              </a:tr>
              <a:tr h="171449">
                <a:tc gridSpan="11">
                  <a:txBody>
                    <a:bodyPr/>
                    <a:lstStyle/>
                    <a:p>
                      <a:pPr marL="57785">
                        <a:lnSpc>
                          <a:spcPct val="100000"/>
                        </a:lnSpc>
                        <a:spcBef>
                          <a:spcPts val="210"/>
                        </a:spcBef>
                      </a:pPr>
                      <a:r>
                        <a:rPr sz="750" b="1" spc="25" dirty="0">
                          <a:solidFill>
                            <a:srgbClr val="FFFFFF"/>
                          </a:solidFill>
                          <a:latin typeface="Century Gothic"/>
                          <a:cs typeface="Century Gothic"/>
                        </a:rPr>
                        <a:t>Sex</a:t>
                      </a:r>
                      <a:endParaRPr sz="750">
                        <a:latin typeface="Century Gothic"/>
                        <a:cs typeface="Century Gothic"/>
                      </a:endParaRPr>
                    </a:p>
                  </a:txBody>
                  <a:tcPr marL="0" marR="0" marT="2667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56032">
                <a:tc>
                  <a:txBody>
                    <a:bodyPr/>
                    <a:lstStyle/>
                    <a:p>
                      <a:pPr marL="57785">
                        <a:lnSpc>
                          <a:spcPct val="100000"/>
                        </a:lnSpc>
                        <a:spcBef>
                          <a:spcPts val="570"/>
                        </a:spcBef>
                      </a:pPr>
                      <a:r>
                        <a:rPr sz="700" b="1" spc="20" dirty="0">
                          <a:solidFill>
                            <a:srgbClr val="231F20"/>
                          </a:solidFill>
                          <a:latin typeface="Arial"/>
                          <a:cs typeface="Arial"/>
                        </a:rPr>
                        <a:t>Male</a:t>
                      </a:r>
                      <a:endParaRPr sz="700">
                        <a:latin typeface="Arial"/>
                        <a:cs typeface="Arial"/>
                      </a:endParaRPr>
                    </a:p>
                  </a:txBody>
                  <a:tcPr marL="0" marR="0" marT="72390" marB="0">
                    <a:lnR w="19050">
                      <a:solidFill>
                        <a:srgbClr val="005E6D"/>
                      </a:solidFill>
                      <a:prstDash val="solid"/>
                    </a:lnR>
                    <a:solidFill>
                      <a:srgbClr val="FFFFFF"/>
                    </a:solidFill>
                  </a:tcPr>
                </a:tc>
                <a:tc>
                  <a:txBody>
                    <a:bodyPr/>
                    <a:lstStyle/>
                    <a:p>
                      <a:pPr marR="88900" algn="r">
                        <a:lnSpc>
                          <a:spcPct val="100000"/>
                        </a:lnSpc>
                        <a:spcBef>
                          <a:spcPts val="570"/>
                        </a:spcBef>
                      </a:pPr>
                      <a:r>
                        <a:rPr sz="700" b="1" spc="5" dirty="0">
                          <a:solidFill>
                            <a:srgbClr val="231F20"/>
                          </a:solidFill>
                          <a:latin typeface="Arial"/>
                          <a:cs typeface="Arial"/>
                        </a:rPr>
                        <a:t>1</a:t>
                      </a:r>
                      <a:r>
                        <a:rPr sz="700" b="1" spc="10" dirty="0">
                          <a:solidFill>
                            <a:srgbClr val="231F20"/>
                          </a:solidFill>
                          <a:latin typeface="Arial"/>
                          <a:cs typeface="Arial"/>
                        </a:rPr>
                        <a:t>,</a:t>
                      </a:r>
                      <a:r>
                        <a:rPr sz="700" b="1" spc="5" dirty="0">
                          <a:solidFill>
                            <a:srgbClr val="231F20"/>
                          </a:solidFill>
                          <a:latin typeface="Arial"/>
                          <a:cs typeface="Arial"/>
                        </a:rPr>
                        <a:t>270</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spc="-10" dirty="0">
                          <a:solidFill>
                            <a:srgbClr val="231F20"/>
                          </a:solidFill>
                          <a:latin typeface="Arial"/>
                          <a:cs typeface="Arial"/>
                        </a:rPr>
                        <a:t>0.7</a:t>
                      </a:r>
                      <a:endParaRPr sz="700">
                        <a:latin typeface="Arial"/>
                        <a:cs typeface="Arial"/>
                      </a:endParaRPr>
                    </a:p>
                    <a:p>
                      <a:pPr algn="ctr">
                        <a:lnSpc>
                          <a:spcPts val="819"/>
                        </a:lnSpc>
                      </a:pPr>
                      <a:r>
                        <a:rPr sz="700" b="1" spc="-5" dirty="0">
                          <a:solidFill>
                            <a:srgbClr val="231F20"/>
                          </a:solidFill>
                          <a:latin typeface="Arial"/>
                          <a:cs typeface="Arial"/>
                        </a:rPr>
                        <a:t>(0.66-0.74)</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L="127635">
                        <a:lnSpc>
                          <a:spcPct val="100000"/>
                        </a:lnSpc>
                        <a:spcBef>
                          <a:spcPts val="570"/>
                        </a:spcBef>
                      </a:pPr>
                      <a:r>
                        <a:rPr sz="700" b="1" spc="-35" dirty="0">
                          <a:solidFill>
                            <a:srgbClr val="231F20"/>
                          </a:solidFill>
                          <a:latin typeface="Arial"/>
                          <a:cs typeface="Arial"/>
                        </a:rPr>
                        <a:t>1,231</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0.67</a:t>
                      </a:r>
                      <a:endParaRPr sz="700">
                        <a:latin typeface="Arial"/>
                        <a:cs typeface="Arial"/>
                      </a:endParaRPr>
                    </a:p>
                    <a:p>
                      <a:pPr algn="ctr">
                        <a:lnSpc>
                          <a:spcPts val="819"/>
                        </a:lnSpc>
                      </a:pPr>
                      <a:r>
                        <a:rPr sz="700" b="1" spc="-5" dirty="0">
                          <a:solidFill>
                            <a:srgbClr val="231F20"/>
                          </a:solidFill>
                          <a:latin typeface="Arial"/>
                          <a:cs typeface="Arial"/>
                        </a:rPr>
                        <a:t>(0.64-0.71)</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R="87630" algn="r">
                        <a:lnSpc>
                          <a:spcPct val="100000"/>
                        </a:lnSpc>
                        <a:spcBef>
                          <a:spcPts val="570"/>
                        </a:spcBef>
                      </a:pPr>
                      <a:r>
                        <a:rPr sz="700" b="1" spc="5" dirty="0">
                          <a:solidFill>
                            <a:srgbClr val="231F20"/>
                          </a:solidFill>
                          <a:latin typeface="Arial"/>
                          <a:cs typeface="Arial"/>
                        </a:rPr>
                        <a:t>1</a:t>
                      </a:r>
                      <a:r>
                        <a:rPr sz="700" b="1" spc="10" dirty="0">
                          <a:solidFill>
                            <a:srgbClr val="231F20"/>
                          </a:solidFill>
                          <a:latin typeface="Arial"/>
                          <a:cs typeface="Arial"/>
                        </a:rPr>
                        <a:t>,</a:t>
                      </a:r>
                      <a:r>
                        <a:rPr sz="700" b="1" spc="5" dirty="0">
                          <a:solidFill>
                            <a:srgbClr val="231F20"/>
                          </a:solidFill>
                          <a:latin typeface="Arial"/>
                          <a:cs typeface="Arial"/>
                        </a:rPr>
                        <a:t>275</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spc="-10" dirty="0">
                          <a:solidFill>
                            <a:srgbClr val="231F20"/>
                          </a:solidFill>
                          <a:latin typeface="Arial"/>
                          <a:cs typeface="Arial"/>
                        </a:rPr>
                        <a:t>0.7</a:t>
                      </a:r>
                      <a:endParaRPr sz="700">
                        <a:latin typeface="Arial"/>
                        <a:cs typeface="Arial"/>
                      </a:endParaRPr>
                    </a:p>
                    <a:p>
                      <a:pPr marL="14604" algn="ctr">
                        <a:lnSpc>
                          <a:spcPts val="819"/>
                        </a:lnSpc>
                      </a:pPr>
                      <a:r>
                        <a:rPr sz="700" b="1" spc="-5" dirty="0">
                          <a:solidFill>
                            <a:srgbClr val="231F20"/>
                          </a:solidFill>
                          <a:latin typeface="Arial"/>
                          <a:cs typeface="Arial"/>
                        </a:rPr>
                        <a:t>(0.66-0.74)</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0"/>
                        </a:spcBef>
                      </a:pPr>
                      <a:r>
                        <a:rPr sz="700" b="1" dirty="0">
                          <a:solidFill>
                            <a:srgbClr val="231F20"/>
                          </a:solidFill>
                          <a:latin typeface="Arial"/>
                          <a:cs typeface="Arial"/>
                        </a:rPr>
                        <a:t>1,191</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0.65</a:t>
                      </a:r>
                      <a:endParaRPr sz="700">
                        <a:latin typeface="Arial"/>
                        <a:cs typeface="Arial"/>
                      </a:endParaRPr>
                    </a:p>
                    <a:p>
                      <a:pPr marL="635" algn="ctr">
                        <a:lnSpc>
                          <a:spcPts val="819"/>
                        </a:lnSpc>
                      </a:pPr>
                      <a:r>
                        <a:rPr sz="700" b="1" spc="-5" dirty="0">
                          <a:solidFill>
                            <a:srgbClr val="231F20"/>
                          </a:solidFill>
                          <a:latin typeface="Arial"/>
                          <a:cs typeface="Arial"/>
                        </a:rPr>
                        <a:t>(0.61-0.69)</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0"/>
                        </a:spcBef>
                      </a:pPr>
                      <a:r>
                        <a:rPr sz="700" b="1" dirty="0">
                          <a:solidFill>
                            <a:srgbClr val="231F20"/>
                          </a:solidFill>
                          <a:latin typeface="Arial"/>
                          <a:cs typeface="Arial"/>
                        </a:rPr>
                        <a:t>1,248</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marL="2540" algn="ctr">
                        <a:lnSpc>
                          <a:spcPts val="819"/>
                        </a:lnSpc>
                        <a:spcBef>
                          <a:spcPts val="125"/>
                        </a:spcBef>
                      </a:pPr>
                      <a:r>
                        <a:rPr sz="700" b="1" dirty="0">
                          <a:solidFill>
                            <a:srgbClr val="231F20"/>
                          </a:solidFill>
                          <a:latin typeface="Arial"/>
                          <a:cs typeface="Arial"/>
                        </a:rPr>
                        <a:t>0.66</a:t>
                      </a:r>
                      <a:endParaRPr sz="700">
                        <a:latin typeface="Arial"/>
                        <a:cs typeface="Arial"/>
                      </a:endParaRPr>
                    </a:p>
                    <a:p>
                      <a:pPr marL="635" algn="ctr">
                        <a:lnSpc>
                          <a:spcPts val="819"/>
                        </a:lnSpc>
                      </a:pPr>
                      <a:r>
                        <a:rPr sz="700" b="1" dirty="0">
                          <a:solidFill>
                            <a:srgbClr val="231F20"/>
                          </a:solidFill>
                          <a:latin typeface="Arial"/>
                          <a:cs typeface="Arial"/>
                        </a:rPr>
                        <a:t>(0.62–0.70</a:t>
                      </a:r>
                      <a:endParaRPr sz="700">
                        <a:latin typeface="Arial"/>
                        <a:cs typeface="Arial"/>
                      </a:endParaRPr>
                    </a:p>
                  </a:txBody>
                  <a:tcPr marL="0" marR="0" marT="15875" marB="0">
                    <a:lnL w="9525">
                      <a:solidFill>
                        <a:srgbClr val="005E6D"/>
                      </a:solidFill>
                      <a:prstDash val="solid"/>
                    </a:lnL>
                    <a:solidFill>
                      <a:srgbClr val="FFFFFF"/>
                    </a:solidFill>
                  </a:tcPr>
                </a:tc>
                <a:extLst>
                  <a:ext uri="{0D108BD9-81ED-4DB2-BD59-A6C34878D82A}">
                    <a16:rowId xmlns:a16="http://schemas.microsoft.com/office/drawing/2014/main" val="10011"/>
                  </a:ext>
                </a:extLst>
              </a:tr>
              <a:tr h="256031">
                <a:tc>
                  <a:txBody>
                    <a:bodyPr/>
                    <a:lstStyle/>
                    <a:p>
                      <a:pPr marL="57785">
                        <a:lnSpc>
                          <a:spcPct val="100000"/>
                        </a:lnSpc>
                        <a:spcBef>
                          <a:spcPts val="570"/>
                        </a:spcBef>
                      </a:pPr>
                      <a:r>
                        <a:rPr sz="700" b="1" spc="10" dirty="0">
                          <a:solidFill>
                            <a:srgbClr val="231F20"/>
                          </a:solidFill>
                          <a:latin typeface="Arial"/>
                          <a:cs typeface="Arial"/>
                        </a:rPr>
                        <a:t>Female</a:t>
                      </a:r>
                      <a:endParaRPr sz="700">
                        <a:latin typeface="Arial"/>
                        <a:cs typeface="Arial"/>
                      </a:endParaRPr>
                    </a:p>
                  </a:txBody>
                  <a:tcPr marL="0" marR="0" marT="72390" marB="0">
                    <a:lnR w="19050">
                      <a:solidFill>
                        <a:srgbClr val="005E6D"/>
                      </a:solidFill>
                      <a:prstDash val="solid"/>
                    </a:lnR>
                    <a:solidFill>
                      <a:srgbClr val="E5EEF0"/>
                    </a:solidFill>
                  </a:tcPr>
                </a:tc>
                <a:tc>
                  <a:txBody>
                    <a:bodyPr/>
                    <a:lstStyle/>
                    <a:p>
                      <a:pPr marL="131445">
                        <a:lnSpc>
                          <a:spcPct val="100000"/>
                        </a:lnSpc>
                        <a:spcBef>
                          <a:spcPts val="570"/>
                        </a:spcBef>
                      </a:pPr>
                      <a:r>
                        <a:rPr sz="700" b="1" spc="15" dirty="0">
                          <a:solidFill>
                            <a:srgbClr val="231F20"/>
                          </a:solidFill>
                          <a:latin typeface="Arial"/>
                          <a:cs typeface="Arial"/>
                        </a:rPr>
                        <a:t>437</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0.21</a:t>
                      </a:r>
                      <a:endParaRPr sz="700">
                        <a:latin typeface="Arial"/>
                        <a:cs typeface="Arial"/>
                      </a:endParaRPr>
                    </a:p>
                    <a:p>
                      <a:pPr algn="ctr">
                        <a:lnSpc>
                          <a:spcPts val="819"/>
                        </a:lnSpc>
                      </a:pPr>
                      <a:r>
                        <a:rPr sz="700" b="1" spc="-5" dirty="0">
                          <a:solidFill>
                            <a:srgbClr val="231F20"/>
                          </a:solidFill>
                          <a:latin typeface="Arial"/>
                          <a:cs typeface="Arial"/>
                        </a:rPr>
                        <a:t>(0.19-0.23)</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L="160020">
                        <a:lnSpc>
                          <a:spcPct val="100000"/>
                        </a:lnSpc>
                        <a:spcBef>
                          <a:spcPts val="570"/>
                        </a:spcBef>
                      </a:pPr>
                      <a:r>
                        <a:rPr sz="700" b="1" spc="-35" dirty="0">
                          <a:solidFill>
                            <a:srgbClr val="231F20"/>
                          </a:solidFill>
                          <a:latin typeface="Arial"/>
                          <a:cs typeface="Arial"/>
                        </a:rPr>
                        <a:t>459</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0.22</a:t>
                      </a:r>
                      <a:endParaRPr sz="700">
                        <a:latin typeface="Arial"/>
                        <a:cs typeface="Arial"/>
                      </a:endParaRPr>
                    </a:p>
                    <a:p>
                      <a:pPr marL="14604" algn="ctr">
                        <a:lnSpc>
                          <a:spcPts val="819"/>
                        </a:lnSpc>
                      </a:pPr>
                      <a:r>
                        <a:rPr sz="700" b="1" spc="-5" dirty="0">
                          <a:solidFill>
                            <a:srgbClr val="231F20"/>
                          </a:solidFill>
                          <a:latin typeface="Arial"/>
                          <a:cs typeface="Arial"/>
                        </a:rPr>
                        <a:t>(0.20-0.24)</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R="124460" algn="r">
                        <a:lnSpc>
                          <a:spcPct val="100000"/>
                        </a:lnSpc>
                        <a:spcBef>
                          <a:spcPts val="570"/>
                        </a:spcBef>
                      </a:pPr>
                      <a:r>
                        <a:rPr sz="700" b="1" spc="20" dirty="0">
                          <a:solidFill>
                            <a:srgbClr val="231F20"/>
                          </a:solidFill>
                          <a:latin typeface="Arial"/>
                          <a:cs typeface="Arial"/>
                        </a:rPr>
                        <a:t>452</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0.23</a:t>
                      </a:r>
                      <a:endParaRPr sz="700">
                        <a:latin typeface="Arial"/>
                        <a:cs typeface="Arial"/>
                      </a:endParaRPr>
                    </a:p>
                    <a:p>
                      <a:pPr marL="14604" algn="ctr">
                        <a:lnSpc>
                          <a:spcPts val="819"/>
                        </a:lnSpc>
                      </a:pPr>
                      <a:r>
                        <a:rPr sz="700" b="1" spc="-5" dirty="0">
                          <a:solidFill>
                            <a:srgbClr val="231F20"/>
                          </a:solidFill>
                          <a:latin typeface="Arial"/>
                          <a:cs typeface="Arial"/>
                        </a:rPr>
                        <a:t>(0.20-0.25)</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70"/>
                        </a:spcBef>
                      </a:pPr>
                      <a:r>
                        <a:rPr sz="700" b="1" spc="15" dirty="0">
                          <a:solidFill>
                            <a:srgbClr val="231F20"/>
                          </a:solidFill>
                          <a:latin typeface="Arial"/>
                          <a:cs typeface="Arial"/>
                        </a:rPr>
                        <a:t>458</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0.22</a:t>
                      </a:r>
                      <a:endParaRPr sz="700">
                        <a:latin typeface="Arial"/>
                        <a:cs typeface="Arial"/>
                      </a:endParaRPr>
                    </a:p>
                    <a:p>
                      <a:pPr marL="1270" algn="ctr">
                        <a:lnSpc>
                          <a:spcPts val="819"/>
                        </a:lnSpc>
                      </a:pPr>
                      <a:r>
                        <a:rPr sz="700" b="1" spc="-5" dirty="0">
                          <a:solidFill>
                            <a:srgbClr val="231F20"/>
                          </a:solidFill>
                          <a:latin typeface="Arial"/>
                          <a:cs typeface="Arial"/>
                        </a:rPr>
                        <a:t>(0.20-0.24)</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70"/>
                        </a:spcBef>
                      </a:pPr>
                      <a:r>
                        <a:rPr sz="700" b="1" spc="15" dirty="0">
                          <a:solidFill>
                            <a:srgbClr val="231F20"/>
                          </a:solidFill>
                          <a:latin typeface="Arial"/>
                          <a:cs typeface="Arial"/>
                        </a:rPr>
                        <a:t>414</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marL="2540" algn="ctr">
                        <a:lnSpc>
                          <a:spcPts val="819"/>
                        </a:lnSpc>
                        <a:spcBef>
                          <a:spcPts val="125"/>
                        </a:spcBef>
                      </a:pPr>
                      <a:r>
                        <a:rPr sz="700" b="1" dirty="0">
                          <a:solidFill>
                            <a:srgbClr val="231F20"/>
                          </a:solidFill>
                          <a:latin typeface="Arial"/>
                          <a:cs typeface="Arial"/>
                        </a:rPr>
                        <a:t>0.21</a:t>
                      </a:r>
                      <a:endParaRPr sz="700">
                        <a:latin typeface="Arial"/>
                        <a:cs typeface="Arial"/>
                      </a:endParaRPr>
                    </a:p>
                    <a:p>
                      <a:pPr marL="1270" algn="ctr">
                        <a:lnSpc>
                          <a:spcPts val="819"/>
                        </a:lnSpc>
                      </a:pPr>
                      <a:r>
                        <a:rPr sz="700" b="1" spc="-5" dirty="0">
                          <a:solidFill>
                            <a:srgbClr val="231F20"/>
                          </a:solidFill>
                          <a:latin typeface="Arial"/>
                          <a:cs typeface="Arial"/>
                        </a:rPr>
                        <a:t>(0.19–0.24)</a:t>
                      </a:r>
                      <a:endParaRPr sz="700">
                        <a:latin typeface="Arial"/>
                        <a:cs typeface="Arial"/>
                      </a:endParaRPr>
                    </a:p>
                  </a:txBody>
                  <a:tcPr marL="0" marR="0" marT="15875" marB="0">
                    <a:lnL w="9525">
                      <a:solidFill>
                        <a:srgbClr val="005E6D"/>
                      </a:solidFill>
                      <a:prstDash val="solid"/>
                    </a:lnL>
                    <a:solidFill>
                      <a:srgbClr val="E5EEF0"/>
                    </a:solidFill>
                  </a:tcPr>
                </a:tc>
                <a:extLst>
                  <a:ext uri="{0D108BD9-81ED-4DB2-BD59-A6C34878D82A}">
                    <a16:rowId xmlns:a16="http://schemas.microsoft.com/office/drawing/2014/main" val="10012"/>
                  </a:ext>
                </a:extLst>
              </a:tr>
              <a:tr h="171450">
                <a:tc gridSpan="11">
                  <a:txBody>
                    <a:bodyPr/>
                    <a:lstStyle/>
                    <a:p>
                      <a:pPr marL="57785">
                        <a:lnSpc>
                          <a:spcPct val="100000"/>
                        </a:lnSpc>
                        <a:spcBef>
                          <a:spcPts val="210"/>
                        </a:spcBef>
                      </a:pPr>
                      <a:r>
                        <a:rPr sz="750" b="1" spc="25" dirty="0">
                          <a:solidFill>
                            <a:srgbClr val="FFFFFF"/>
                          </a:solidFill>
                          <a:latin typeface="Century Gothic"/>
                          <a:cs typeface="Century Gothic"/>
                        </a:rPr>
                        <a:t>Race/ethnicity</a:t>
                      </a:r>
                      <a:endParaRPr sz="750">
                        <a:latin typeface="Century Gothic"/>
                        <a:cs typeface="Century Gothic"/>
                      </a:endParaRPr>
                    </a:p>
                  </a:txBody>
                  <a:tcPr marL="0" marR="0" marT="2667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256019">
                <a:tc>
                  <a:txBody>
                    <a:bodyPr/>
                    <a:lstStyle/>
                    <a:p>
                      <a:pPr marL="57785">
                        <a:lnSpc>
                          <a:spcPts val="819"/>
                        </a:lnSpc>
                        <a:spcBef>
                          <a:spcPts val="125"/>
                        </a:spcBef>
                      </a:pPr>
                      <a:r>
                        <a:rPr sz="700" b="1" spc="15" dirty="0">
                          <a:solidFill>
                            <a:srgbClr val="231F20"/>
                          </a:solidFill>
                          <a:latin typeface="Arial"/>
                          <a:cs typeface="Arial"/>
                        </a:rPr>
                        <a:t>White,</a:t>
                      </a:r>
                      <a:endParaRPr sz="700">
                        <a:latin typeface="Arial"/>
                        <a:cs typeface="Arial"/>
                      </a:endParaRPr>
                    </a:p>
                    <a:p>
                      <a:pPr marL="57785">
                        <a:lnSpc>
                          <a:spcPts val="819"/>
                        </a:lnSpc>
                      </a:pPr>
                      <a:r>
                        <a:rPr sz="700" b="1" spc="10" dirty="0">
                          <a:solidFill>
                            <a:srgbClr val="231F20"/>
                          </a:solidFill>
                          <a:latin typeface="Arial"/>
                          <a:cs typeface="Arial"/>
                        </a:rPr>
                        <a:t>non-Hispanic</a:t>
                      </a:r>
                      <a:endParaRPr sz="700">
                        <a:latin typeface="Arial"/>
                        <a:cs typeface="Arial"/>
                      </a:endParaRPr>
                    </a:p>
                  </a:txBody>
                  <a:tcPr marL="0" marR="0" marT="15875" marB="0">
                    <a:lnR w="19050">
                      <a:solidFill>
                        <a:srgbClr val="005E6D"/>
                      </a:solidFill>
                      <a:prstDash val="solid"/>
                    </a:lnR>
                    <a:solidFill>
                      <a:srgbClr val="FFFFFF"/>
                    </a:solidFill>
                  </a:tcPr>
                </a:tc>
                <a:tc>
                  <a:txBody>
                    <a:bodyPr/>
                    <a:lstStyle/>
                    <a:p>
                      <a:pPr marL="131445">
                        <a:lnSpc>
                          <a:spcPct val="100000"/>
                        </a:lnSpc>
                        <a:spcBef>
                          <a:spcPts val="575"/>
                        </a:spcBef>
                      </a:pPr>
                      <a:r>
                        <a:rPr sz="700" b="1" spc="15" dirty="0">
                          <a:solidFill>
                            <a:srgbClr val="231F20"/>
                          </a:solidFill>
                          <a:latin typeface="Arial"/>
                          <a:cs typeface="Arial"/>
                        </a:rPr>
                        <a:t>805</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0.28</a:t>
                      </a:r>
                      <a:endParaRPr sz="700">
                        <a:latin typeface="Arial"/>
                        <a:cs typeface="Arial"/>
                      </a:endParaRPr>
                    </a:p>
                    <a:p>
                      <a:pPr algn="ctr">
                        <a:lnSpc>
                          <a:spcPts val="819"/>
                        </a:lnSpc>
                      </a:pPr>
                      <a:r>
                        <a:rPr sz="700" b="1" spc="-5" dirty="0">
                          <a:solidFill>
                            <a:srgbClr val="231F20"/>
                          </a:solidFill>
                          <a:latin typeface="Arial"/>
                          <a:cs typeface="Arial"/>
                        </a:rPr>
                        <a:t>(0.26-0.30)</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L="160020">
                        <a:lnSpc>
                          <a:spcPct val="100000"/>
                        </a:lnSpc>
                        <a:spcBef>
                          <a:spcPts val="575"/>
                        </a:spcBef>
                      </a:pPr>
                      <a:r>
                        <a:rPr sz="700" b="1" spc="-35" dirty="0">
                          <a:solidFill>
                            <a:srgbClr val="231F20"/>
                          </a:solidFill>
                          <a:latin typeface="Arial"/>
                          <a:cs typeface="Arial"/>
                        </a:rPr>
                        <a:t>767</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0.29</a:t>
                      </a:r>
                      <a:endParaRPr sz="700">
                        <a:latin typeface="Arial"/>
                        <a:cs typeface="Arial"/>
                      </a:endParaRPr>
                    </a:p>
                    <a:p>
                      <a:pPr marL="14604" algn="ctr">
                        <a:lnSpc>
                          <a:spcPts val="819"/>
                        </a:lnSpc>
                      </a:pPr>
                      <a:r>
                        <a:rPr sz="700" b="1" spc="-5" dirty="0">
                          <a:solidFill>
                            <a:srgbClr val="231F20"/>
                          </a:solidFill>
                          <a:latin typeface="Arial"/>
                          <a:cs typeface="Arial"/>
                        </a:rPr>
                        <a:t>(0.27-0.31)</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R="124460" algn="r">
                        <a:lnSpc>
                          <a:spcPct val="100000"/>
                        </a:lnSpc>
                        <a:spcBef>
                          <a:spcPts val="575"/>
                        </a:spcBef>
                      </a:pPr>
                      <a:r>
                        <a:rPr sz="700" b="1" spc="20" dirty="0">
                          <a:solidFill>
                            <a:srgbClr val="231F20"/>
                          </a:solidFill>
                          <a:latin typeface="Arial"/>
                          <a:cs typeface="Arial"/>
                        </a:rPr>
                        <a:t>776</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0.28</a:t>
                      </a:r>
                      <a:endParaRPr sz="700">
                        <a:latin typeface="Arial"/>
                        <a:cs typeface="Arial"/>
                      </a:endParaRPr>
                    </a:p>
                    <a:p>
                      <a:pPr algn="ctr">
                        <a:lnSpc>
                          <a:spcPts val="819"/>
                        </a:lnSpc>
                      </a:pPr>
                      <a:r>
                        <a:rPr sz="700" b="1" spc="-5" dirty="0">
                          <a:solidFill>
                            <a:srgbClr val="231F20"/>
                          </a:solidFill>
                          <a:latin typeface="Arial"/>
                          <a:cs typeface="Arial"/>
                        </a:rPr>
                        <a:t>(0.26-0.30)</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5"/>
                        </a:spcBef>
                      </a:pPr>
                      <a:r>
                        <a:rPr sz="700" b="1" spc="15" dirty="0">
                          <a:solidFill>
                            <a:srgbClr val="231F20"/>
                          </a:solidFill>
                          <a:latin typeface="Arial"/>
                          <a:cs typeface="Arial"/>
                        </a:rPr>
                        <a:t>760</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0.27</a:t>
                      </a:r>
                      <a:endParaRPr sz="700">
                        <a:latin typeface="Arial"/>
                        <a:cs typeface="Arial"/>
                      </a:endParaRPr>
                    </a:p>
                    <a:p>
                      <a:pPr marL="1270" algn="ctr">
                        <a:lnSpc>
                          <a:spcPts val="819"/>
                        </a:lnSpc>
                      </a:pPr>
                      <a:r>
                        <a:rPr sz="700" b="1" spc="-5" dirty="0">
                          <a:solidFill>
                            <a:srgbClr val="231F20"/>
                          </a:solidFill>
                          <a:latin typeface="Arial"/>
                          <a:cs typeface="Arial"/>
                        </a:rPr>
                        <a:t>(0.25-0.29)</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5"/>
                        </a:spcBef>
                      </a:pPr>
                      <a:r>
                        <a:rPr sz="700" b="1" spc="15" dirty="0">
                          <a:solidFill>
                            <a:srgbClr val="231F20"/>
                          </a:solidFill>
                          <a:latin typeface="Arial"/>
                          <a:cs typeface="Arial"/>
                        </a:rPr>
                        <a:t>761</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marL="2540" algn="ctr">
                        <a:lnSpc>
                          <a:spcPts val="819"/>
                        </a:lnSpc>
                        <a:spcBef>
                          <a:spcPts val="125"/>
                        </a:spcBef>
                      </a:pPr>
                      <a:r>
                        <a:rPr sz="700" b="1" dirty="0">
                          <a:solidFill>
                            <a:srgbClr val="231F20"/>
                          </a:solidFill>
                          <a:latin typeface="Arial"/>
                          <a:cs typeface="Arial"/>
                        </a:rPr>
                        <a:t>0.28</a:t>
                      </a:r>
                      <a:endParaRPr sz="700">
                        <a:latin typeface="Arial"/>
                        <a:cs typeface="Arial"/>
                      </a:endParaRPr>
                    </a:p>
                    <a:p>
                      <a:pPr marL="1270" algn="ctr">
                        <a:lnSpc>
                          <a:spcPts val="819"/>
                        </a:lnSpc>
                      </a:pPr>
                      <a:r>
                        <a:rPr sz="700" b="1" spc="-5" dirty="0">
                          <a:solidFill>
                            <a:srgbClr val="231F20"/>
                          </a:solidFill>
                          <a:latin typeface="Arial"/>
                          <a:cs typeface="Arial"/>
                        </a:rPr>
                        <a:t>(0.26–0.30)</a:t>
                      </a:r>
                      <a:endParaRPr sz="700">
                        <a:latin typeface="Arial"/>
                        <a:cs typeface="Arial"/>
                      </a:endParaRPr>
                    </a:p>
                  </a:txBody>
                  <a:tcPr marL="0" marR="0" marT="15875" marB="0">
                    <a:lnL w="9525">
                      <a:solidFill>
                        <a:srgbClr val="005E6D"/>
                      </a:solidFill>
                      <a:prstDash val="solid"/>
                    </a:lnL>
                    <a:solidFill>
                      <a:srgbClr val="FFFFFF"/>
                    </a:solidFill>
                  </a:tcPr>
                </a:tc>
                <a:extLst>
                  <a:ext uri="{0D108BD9-81ED-4DB2-BD59-A6C34878D82A}">
                    <a16:rowId xmlns:a16="http://schemas.microsoft.com/office/drawing/2014/main" val="10014"/>
                  </a:ext>
                </a:extLst>
              </a:tr>
              <a:tr h="256032">
                <a:tc>
                  <a:txBody>
                    <a:bodyPr/>
                    <a:lstStyle/>
                    <a:p>
                      <a:pPr marL="57785">
                        <a:lnSpc>
                          <a:spcPts val="819"/>
                        </a:lnSpc>
                        <a:spcBef>
                          <a:spcPts val="125"/>
                        </a:spcBef>
                      </a:pPr>
                      <a:r>
                        <a:rPr sz="700" b="1" spc="-10" dirty="0">
                          <a:solidFill>
                            <a:srgbClr val="231F20"/>
                          </a:solidFill>
                          <a:latin typeface="Arial"/>
                          <a:cs typeface="Arial"/>
                        </a:rPr>
                        <a:t>Black,</a:t>
                      </a:r>
                      <a:endParaRPr sz="700">
                        <a:latin typeface="Arial"/>
                        <a:cs typeface="Arial"/>
                      </a:endParaRPr>
                    </a:p>
                    <a:p>
                      <a:pPr marL="57785">
                        <a:lnSpc>
                          <a:spcPts val="819"/>
                        </a:lnSpc>
                      </a:pPr>
                      <a:r>
                        <a:rPr sz="700" b="1" spc="10" dirty="0">
                          <a:solidFill>
                            <a:srgbClr val="231F20"/>
                          </a:solidFill>
                          <a:latin typeface="Arial"/>
                          <a:cs typeface="Arial"/>
                        </a:rPr>
                        <a:t>non-Hispanic</a:t>
                      </a:r>
                      <a:endParaRPr sz="700">
                        <a:latin typeface="Arial"/>
                        <a:cs typeface="Arial"/>
                      </a:endParaRPr>
                    </a:p>
                  </a:txBody>
                  <a:tcPr marL="0" marR="0" marT="15875" marB="0">
                    <a:lnR w="19050">
                      <a:solidFill>
                        <a:srgbClr val="005E6D"/>
                      </a:solidFill>
                      <a:prstDash val="solid"/>
                    </a:lnR>
                    <a:solidFill>
                      <a:srgbClr val="E5EEF0"/>
                    </a:solidFill>
                  </a:tcPr>
                </a:tc>
                <a:tc>
                  <a:txBody>
                    <a:bodyPr/>
                    <a:lstStyle/>
                    <a:p>
                      <a:pPr marL="131445">
                        <a:lnSpc>
                          <a:spcPct val="100000"/>
                        </a:lnSpc>
                        <a:spcBef>
                          <a:spcPts val="570"/>
                        </a:spcBef>
                      </a:pPr>
                      <a:r>
                        <a:rPr sz="700" b="1" spc="15" dirty="0">
                          <a:solidFill>
                            <a:srgbClr val="231F20"/>
                          </a:solidFill>
                          <a:latin typeface="Arial"/>
                          <a:cs typeface="Arial"/>
                        </a:rPr>
                        <a:t>318</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0.75</a:t>
                      </a:r>
                      <a:endParaRPr sz="700">
                        <a:latin typeface="Arial"/>
                        <a:cs typeface="Arial"/>
                      </a:endParaRPr>
                    </a:p>
                    <a:p>
                      <a:pPr algn="ctr">
                        <a:lnSpc>
                          <a:spcPts val="819"/>
                        </a:lnSpc>
                      </a:pPr>
                      <a:r>
                        <a:rPr sz="700" b="1" spc="-5" dirty="0">
                          <a:solidFill>
                            <a:srgbClr val="231F20"/>
                          </a:solidFill>
                          <a:latin typeface="Arial"/>
                          <a:cs typeface="Arial"/>
                        </a:rPr>
                        <a:t>(0.67-0.84)</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L="160020">
                        <a:lnSpc>
                          <a:spcPct val="100000"/>
                        </a:lnSpc>
                        <a:spcBef>
                          <a:spcPts val="570"/>
                        </a:spcBef>
                      </a:pPr>
                      <a:r>
                        <a:rPr sz="700" b="1" spc="-35" dirty="0">
                          <a:solidFill>
                            <a:srgbClr val="231F20"/>
                          </a:solidFill>
                          <a:latin typeface="Arial"/>
                          <a:cs typeface="Arial"/>
                        </a:rPr>
                        <a:t>315</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0.73</a:t>
                      </a:r>
                      <a:endParaRPr sz="700">
                        <a:latin typeface="Arial"/>
                        <a:cs typeface="Arial"/>
                      </a:endParaRPr>
                    </a:p>
                    <a:p>
                      <a:pPr algn="ctr">
                        <a:lnSpc>
                          <a:spcPts val="819"/>
                        </a:lnSpc>
                      </a:pPr>
                      <a:r>
                        <a:rPr sz="700" b="1" spc="-5" dirty="0">
                          <a:solidFill>
                            <a:srgbClr val="231F20"/>
                          </a:solidFill>
                          <a:latin typeface="Arial"/>
                          <a:cs typeface="Arial"/>
                        </a:rPr>
                        <a:t>(0.65-0.81)</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R="124460" algn="r">
                        <a:lnSpc>
                          <a:spcPct val="100000"/>
                        </a:lnSpc>
                        <a:spcBef>
                          <a:spcPts val="570"/>
                        </a:spcBef>
                      </a:pPr>
                      <a:r>
                        <a:rPr sz="700" b="1" spc="20" dirty="0">
                          <a:solidFill>
                            <a:srgbClr val="231F20"/>
                          </a:solidFill>
                          <a:latin typeface="Arial"/>
                          <a:cs typeface="Arial"/>
                        </a:rPr>
                        <a:t>320</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0.74</a:t>
                      </a:r>
                      <a:endParaRPr sz="700">
                        <a:latin typeface="Arial"/>
                        <a:cs typeface="Arial"/>
                      </a:endParaRPr>
                    </a:p>
                    <a:p>
                      <a:pPr algn="ctr">
                        <a:lnSpc>
                          <a:spcPts val="819"/>
                        </a:lnSpc>
                      </a:pPr>
                      <a:r>
                        <a:rPr sz="700" b="1" spc="-5" dirty="0">
                          <a:solidFill>
                            <a:srgbClr val="231F20"/>
                          </a:solidFill>
                          <a:latin typeface="Arial"/>
                          <a:cs typeface="Arial"/>
                        </a:rPr>
                        <a:t>(0.66-0.83)</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570"/>
                        </a:spcBef>
                      </a:pPr>
                      <a:r>
                        <a:rPr sz="700" b="1" spc="15" dirty="0">
                          <a:solidFill>
                            <a:srgbClr val="231F20"/>
                          </a:solidFill>
                          <a:latin typeface="Arial"/>
                          <a:cs typeface="Arial"/>
                        </a:rPr>
                        <a:t>304</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spc="-10" dirty="0">
                          <a:solidFill>
                            <a:srgbClr val="231F20"/>
                          </a:solidFill>
                          <a:latin typeface="Arial"/>
                          <a:cs typeface="Arial"/>
                        </a:rPr>
                        <a:t>0.7</a:t>
                      </a:r>
                      <a:endParaRPr sz="700">
                        <a:latin typeface="Arial"/>
                        <a:cs typeface="Arial"/>
                      </a:endParaRPr>
                    </a:p>
                    <a:p>
                      <a:pPr marL="1270" algn="ctr">
                        <a:lnSpc>
                          <a:spcPts val="819"/>
                        </a:lnSpc>
                      </a:pPr>
                      <a:r>
                        <a:rPr sz="700" b="1" spc="-5" dirty="0">
                          <a:solidFill>
                            <a:srgbClr val="231F20"/>
                          </a:solidFill>
                          <a:latin typeface="Arial"/>
                          <a:cs typeface="Arial"/>
                        </a:rPr>
                        <a:t>(0.62-0.79)</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570"/>
                        </a:spcBef>
                      </a:pPr>
                      <a:r>
                        <a:rPr sz="700" b="1" spc="15" dirty="0">
                          <a:solidFill>
                            <a:srgbClr val="231F20"/>
                          </a:solidFill>
                          <a:latin typeface="Arial"/>
                          <a:cs typeface="Arial"/>
                        </a:rPr>
                        <a:t>291</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marL="3175" algn="ctr">
                        <a:lnSpc>
                          <a:spcPts val="819"/>
                        </a:lnSpc>
                        <a:spcBef>
                          <a:spcPts val="125"/>
                        </a:spcBef>
                      </a:pPr>
                      <a:r>
                        <a:rPr sz="700" b="1" dirty="0">
                          <a:solidFill>
                            <a:srgbClr val="231F20"/>
                          </a:solidFill>
                          <a:latin typeface="Arial"/>
                          <a:cs typeface="Arial"/>
                        </a:rPr>
                        <a:t>0.64</a:t>
                      </a:r>
                      <a:endParaRPr sz="700">
                        <a:latin typeface="Arial"/>
                        <a:cs typeface="Arial"/>
                      </a:endParaRPr>
                    </a:p>
                    <a:p>
                      <a:pPr marL="1905" algn="ctr">
                        <a:lnSpc>
                          <a:spcPts val="819"/>
                        </a:lnSpc>
                      </a:pPr>
                      <a:r>
                        <a:rPr sz="700" b="1" spc="-5" dirty="0">
                          <a:solidFill>
                            <a:srgbClr val="231F20"/>
                          </a:solidFill>
                          <a:latin typeface="Arial"/>
                          <a:cs typeface="Arial"/>
                        </a:rPr>
                        <a:t>(0.56–0.71)</a:t>
                      </a:r>
                      <a:endParaRPr sz="700">
                        <a:latin typeface="Arial"/>
                        <a:cs typeface="Arial"/>
                      </a:endParaRPr>
                    </a:p>
                  </a:txBody>
                  <a:tcPr marL="0" marR="0" marT="15875" marB="0">
                    <a:lnL w="9525">
                      <a:solidFill>
                        <a:srgbClr val="005E6D"/>
                      </a:solidFill>
                      <a:prstDash val="solid"/>
                    </a:lnL>
                    <a:solidFill>
                      <a:srgbClr val="E5EEF0"/>
                    </a:solidFill>
                  </a:tcPr>
                </a:tc>
                <a:extLst>
                  <a:ext uri="{0D108BD9-81ED-4DB2-BD59-A6C34878D82A}">
                    <a16:rowId xmlns:a16="http://schemas.microsoft.com/office/drawing/2014/main" val="10015"/>
                  </a:ext>
                </a:extLst>
              </a:tr>
              <a:tr h="258317">
                <a:tc>
                  <a:txBody>
                    <a:bodyPr/>
                    <a:lstStyle/>
                    <a:p>
                      <a:pPr marL="58419">
                        <a:lnSpc>
                          <a:spcPct val="100000"/>
                        </a:lnSpc>
                        <a:spcBef>
                          <a:spcPts val="580"/>
                        </a:spcBef>
                      </a:pPr>
                      <a:r>
                        <a:rPr sz="700" b="1" dirty="0">
                          <a:solidFill>
                            <a:srgbClr val="231F20"/>
                          </a:solidFill>
                          <a:latin typeface="Arial"/>
                          <a:cs typeface="Arial"/>
                        </a:rPr>
                        <a:t>Hispanic</a:t>
                      </a:r>
                      <a:endParaRPr sz="700">
                        <a:latin typeface="Arial"/>
                        <a:cs typeface="Arial"/>
                      </a:endParaRPr>
                    </a:p>
                  </a:txBody>
                  <a:tcPr marL="0" marR="0" marT="73660" marB="0">
                    <a:lnR w="19050">
                      <a:solidFill>
                        <a:srgbClr val="005E6D"/>
                      </a:solidFill>
                      <a:prstDash val="solid"/>
                    </a:lnR>
                    <a:solidFill>
                      <a:srgbClr val="FFFFFF"/>
                    </a:solidFill>
                  </a:tcPr>
                </a:tc>
                <a:tc>
                  <a:txBody>
                    <a:bodyPr/>
                    <a:lstStyle/>
                    <a:p>
                      <a:pPr marL="132080">
                        <a:lnSpc>
                          <a:spcPct val="100000"/>
                        </a:lnSpc>
                        <a:spcBef>
                          <a:spcPts val="580"/>
                        </a:spcBef>
                      </a:pPr>
                      <a:r>
                        <a:rPr sz="700" b="1" spc="15" dirty="0">
                          <a:solidFill>
                            <a:srgbClr val="231F20"/>
                          </a:solidFill>
                          <a:latin typeface="Arial"/>
                          <a:cs typeface="Arial"/>
                        </a:rPr>
                        <a:t>136</a:t>
                      </a:r>
                      <a:endParaRPr sz="700">
                        <a:latin typeface="Arial"/>
                        <a:cs typeface="Arial"/>
                      </a:endParaRPr>
                    </a:p>
                  </a:txBody>
                  <a:tcPr marL="0" marR="0" marT="7366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35"/>
                        </a:spcBef>
                      </a:pPr>
                      <a:r>
                        <a:rPr sz="700" b="1" dirty="0">
                          <a:solidFill>
                            <a:srgbClr val="231F20"/>
                          </a:solidFill>
                          <a:latin typeface="Arial"/>
                          <a:cs typeface="Arial"/>
                        </a:rPr>
                        <a:t>0.32</a:t>
                      </a:r>
                      <a:endParaRPr sz="700">
                        <a:latin typeface="Arial"/>
                        <a:cs typeface="Arial"/>
                      </a:endParaRPr>
                    </a:p>
                    <a:p>
                      <a:pPr algn="ctr">
                        <a:lnSpc>
                          <a:spcPts val="819"/>
                        </a:lnSpc>
                      </a:pPr>
                      <a:r>
                        <a:rPr sz="700" b="1" spc="-5" dirty="0">
                          <a:solidFill>
                            <a:srgbClr val="231F20"/>
                          </a:solidFill>
                          <a:latin typeface="Arial"/>
                          <a:cs typeface="Arial"/>
                        </a:rPr>
                        <a:t>(0.27-0.38)</a:t>
                      </a:r>
                      <a:endParaRPr sz="700">
                        <a:latin typeface="Arial"/>
                        <a:cs typeface="Arial"/>
                      </a:endParaRPr>
                    </a:p>
                  </a:txBody>
                  <a:tcPr marL="0" marR="0" marT="17145" marB="0">
                    <a:lnL w="9525">
                      <a:solidFill>
                        <a:srgbClr val="005E6D"/>
                      </a:solidFill>
                      <a:prstDash val="solid"/>
                    </a:lnL>
                    <a:lnR w="19050">
                      <a:solidFill>
                        <a:srgbClr val="005E6D"/>
                      </a:solidFill>
                      <a:prstDash val="solid"/>
                    </a:lnR>
                    <a:solidFill>
                      <a:srgbClr val="FFFFFF"/>
                    </a:solidFill>
                  </a:tcPr>
                </a:tc>
                <a:tc>
                  <a:txBody>
                    <a:bodyPr/>
                    <a:lstStyle/>
                    <a:p>
                      <a:pPr marL="160020">
                        <a:lnSpc>
                          <a:spcPct val="100000"/>
                        </a:lnSpc>
                        <a:spcBef>
                          <a:spcPts val="580"/>
                        </a:spcBef>
                      </a:pPr>
                      <a:r>
                        <a:rPr sz="700" b="1" spc="-35" dirty="0">
                          <a:solidFill>
                            <a:srgbClr val="231F20"/>
                          </a:solidFill>
                          <a:latin typeface="Arial"/>
                          <a:cs typeface="Arial"/>
                        </a:rPr>
                        <a:t>128</a:t>
                      </a:r>
                      <a:endParaRPr sz="700">
                        <a:latin typeface="Arial"/>
                        <a:cs typeface="Arial"/>
                      </a:endParaRPr>
                    </a:p>
                  </a:txBody>
                  <a:tcPr marL="0" marR="0" marT="7366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35"/>
                        </a:spcBef>
                      </a:pPr>
                      <a:r>
                        <a:rPr sz="700" b="1" spc="-10" dirty="0">
                          <a:solidFill>
                            <a:srgbClr val="231F20"/>
                          </a:solidFill>
                          <a:latin typeface="Arial"/>
                          <a:cs typeface="Arial"/>
                        </a:rPr>
                        <a:t>0.3</a:t>
                      </a:r>
                      <a:endParaRPr sz="700">
                        <a:latin typeface="Arial"/>
                        <a:cs typeface="Arial"/>
                      </a:endParaRPr>
                    </a:p>
                    <a:p>
                      <a:pPr algn="ctr">
                        <a:lnSpc>
                          <a:spcPts val="819"/>
                        </a:lnSpc>
                      </a:pPr>
                      <a:r>
                        <a:rPr sz="700" b="1" spc="-5" dirty="0">
                          <a:solidFill>
                            <a:srgbClr val="231F20"/>
                          </a:solidFill>
                          <a:latin typeface="Arial"/>
                          <a:cs typeface="Arial"/>
                        </a:rPr>
                        <a:t>(0.25-0.36)</a:t>
                      </a:r>
                      <a:endParaRPr sz="700">
                        <a:latin typeface="Arial"/>
                        <a:cs typeface="Arial"/>
                      </a:endParaRPr>
                    </a:p>
                  </a:txBody>
                  <a:tcPr marL="0" marR="0" marT="17145" marB="0">
                    <a:lnL w="9525">
                      <a:solidFill>
                        <a:srgbClr val="005E6D"/>
                      </a:solidFill>
                      <a:prstDash val="solid"/>
                    </a:lnL>
                    <a:lnR w="19050">
                      <a:solidFill>
                        <a:srgbClr val="005E6D"/>
                      </a:solidFill>
                      <a:prstDash val="solid"/>
                    </a:lnR>
                    <a:solidFill>
                      <a:srgbClr val="FFFFFF"/>
                    </a:solidFill>
                  </a:tcPr>
                </a:tc>
                <a:tc>
                  <a:txBody>
                    <a:bodyPr/>
                    <a:lstStyle/>
                    <a:p>
                      <a:pPr marR="123825" algn="r">
                        <a:lnSpc>
                          <a:spcPct val="100000"/>
                        </a:lnSpc>
                        <a:spcBef>
                          <a:spcPts val="580"/>
                        </a:spcBef>
                      </a:pPr>
                      <a:r>
                        <a:rPr sz="700" b="1" spc="20" dirty="0">
                          <a:solidFill>
                            <a:srgbClr val="231F20"/>
                          </a:solidFill>
                          <a:latin typeface="Arial"/>
                          <a:cs typeface="Arial"/>
                        </a:rPr>
                        <a:t>109</a:t>
                      </a:r>
                      <a:endParaRPr sz="700">
                        <a:latin typeface="Arial"/>
                        <a:cs typeface="Arial"/>
                      </a:endParaRPr>
                    </a:p>
                  </a:txBody>
                  <a:tcPr marL="0" marR="0" marT="7366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35"/>
                        </a:spcBef>
                      </a:pPr>
                      <a:r>
                        <a:rPr sz="700" b="1" dirty="0">
                          <a:solidFill>
                            <a:srgbClr val="231F20"/>
                          </a:solidFill>
                          <a:latin typeface="Arial"/>
                          <a:cs typeface="Arial"/>
                        </a:rPr>
                        <a:t>0.26</a:t>
                      </a:r>
                      <a:endParaRPr sz="700">
                        <a:latin typeface="Arial"/>
                        <a:cs typeface="Arial"/>
                      </a:endParaRPr>
                    </a:p>
                    <a:p>
                      <a:pPr marL="15875" algn="ctr">
                        <a:lnSpc>
                          <a:spcPts val="819"/>
                        </a:lnSpc>
                      </a:pPr>
                      <a:r>
                        <a:rPr sz="700" b="1" spc="-5" dirty="0">
                          <a:solidFill>
                            <a:srgbClr val="231F20"/>
                          </a:solidFill>
                          <a:latin typeface="Arial"/>
                          <a:cs typeface="Arial"/>
                        </a:rPr>
                        <a:t>(0.21-0.32)</a:t>
                      </a:r>
                      <a:endParaRPr sz="700">
                        <a:latin typeface="Arial"/>
                        <a:cs typeface="Arial"/>
                      </a:endParaRPr>
                    </a:p>
                  </a:txBody>
                  <a:tcPr marL="0" marR="0" marT="1714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580"/>
                        </a:spcBef>
                      </a:pPr>
                      <a:r>
                        <a:rPr sz="700" b="1" spc="15" dirty="0">
                          <a:solidFill>
                            <a:srgbClr val="231F20"/>
                          </a:solidFill>
                          <a:latin typeface="Arial"/>
                          <a:cs typeface="Arial"/>
                        </a:rPr>
                        <a:t>122</a:t>
                      </a:r>
                      <a:endParaRPr sz="700">
                        <a:latin typeface="Arial"/>
                        <a:cs typeface="Arial"/>
                      </a:endParaRPr>
                    </a:p>
                  </a:txBody>
                  <a:tcPr marL="0" marR="0" marT="73660" marB="0">
                    <a:lnL w="19050">
                      <a:solidFill>
                        <a:srgbClr val="005E6D"/>
                      </a:solidFill>
                      <a:prstDash val="solid"/>
                    </a:lnL>
                    <a:lnR w="9525">
                      <a:solidFill>
                        <a:srgbClr val="005E6D"/>
                      </a:solidFill>
                      <a:prstDash val="solid"/>
                    </a:lnR>
                    <a:solidFill>
                      <a:srgbClr val="FFFFFF"/>
                    </a:solidFill>
                  </a:tcPr>
                </a:tc>
                <a:tc>
                  <a:txBody>
                    <a:bodyPr/>
                    <a:lstStyle/>
                    <a:p>
                      <a:pPr marL="635" algn="ctr">
                        <a:lnSpc>
                          <a:spcPts val="819"/>
                        </a:lnSpc>
                        <a:spcBef>
                          <a:spcPts val="135"/>
                        </a:spcBef>
                      </a:pPr>
                      <a:r>
                        <a:rPr sz="700" b="1" dirty="0">
                          <a:solidFill>
                            <a:srgbClr val="231F20"/>
                          </a:solidFill>
                          <a:latin typeface="Arial"/>
                          <a:cs typeface="Arial"/>
                        </a:rPr>
                        <a:t>0.28</a:t>
                      </a:r>
                      <a:endParaRPr sz="700">
                        <a:latin typeface="Arial"/>
                        <a:cs typeface="Arial"/>
                      </a:endParaRPr>
                    </a:p>
                    <a:p>
                      <a:pPr marL="1905" algn="ctr">
                        <a:lnSpc>
                          <a:spcPts val="819"/>
                        </a:lnSpc>
                      </a:pPr>
                      <a:r>
                        <a:rPr sz="700" b="1" spc="-5" dirty="0">
                          <a:solidFill>
                            <a:srgbClr val="231F20"/>
                          </a:solidFill>
                          <a:latin typeface="Arial"/>
                          <a:cs typeface="Arial"/>
                        </a:rPr>
                        <a:t>(0.23-0.33)</a:t>
                      </a:r>
                      <a:endParaRPr sz="700">
                        <a:latin typeface="Arial"/>
                        <a:cs typeface="Arial"/>
                      </a:endParaRPr>
                    </a:p>
                  </a:txBody>
                  <a:tcPr marL="0" marR="0" marT="1714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580"/>
                        </a:spcBef>
                      </a:pPr>
                      <a:r>
                        <a:rPr sz="700" b="1" spc="15" dirty="0">
                          <a:solidFill>
                            <a:srgbClr val="231F20"/>
                          </a:solidFill>
                          <a:latin typeface="Arial"/>
                          <a:cs typeface="Arial"/>
                        </a:rPr>
                        <a:t>117</a:t>
                      </a:r>
                      <a:endParaRPr sz="700">
                        <a:latin typeface="Arial"/>
                        <a:cs typeface="Arial"/>
                      </a:endParaRPr>
                    </a:p>
                  </a:txBody>
                  <a:tcPr marL="0" marR="0" marT="73660" marB="0">
                    <a:lnL w="19050">
                      <a:solidFill>
                        <a:srgbClr val="005E6D"/>
                      </a:solidFill>
                      <a:prstDash val="solid"/>
                    </a:lnL>
                    <a:lnR w="9525">
                      <a:solidFill>
                        <a:srgbClr val="005E6D"/>
                      </a:solidFill>
                      <a:prstDash val="solid"/>
                    </a:lnR>
                    <a:solidFill>
                      <a:srgbClr val="FFFFFF"/>
                    </a:solidFill>
                  </a:tcPr>
                </a:tc>
                <a:tc>
                  <a:txBody>
                    <a:bodyPr/>
                    <a:lstStyle/>
                    <a:p>
                      <a:pPr marL="3810" algn="ctr">
                        <a:lnSpc>
                          <a:spcPts val="819"/>
                        </a:lnSpc>
                        <a:spcBef>
                          <a:spcPts val="135"/>
                        </a:spcBef>
                      </a:pPr>
                      <a:r>
                        <a:rPr sz="700" b="1" dirty="0">
                          <a:solidFill>
                            <a:srgbClr val="231F20"/>
                          </a:solidFill>
                          <a:latin typeface="Arial"/>
                          <a:cs typeface="Arial"/>
                        </a:rPr>
                        <a:t>0.27</a:t>
                      </a:r>
                      <a:endParaRPr sz="700">
                        <a:latin typeface="Arial"/>
                        <a:cs typeface="Arial"/>
                      </a:endParaRPr>
                    </a:p>
                    <a:p>
                      <a:pPr marL="1905" algn="ctr">
                        <a:lnSpc>
                          <a:spcPts val="819"/>
                        </a:lnSpc>
                      </a:pPr>
                      <a:r>
                        <a:rPr sz="700" b="1" spc="-5" dirty="0">
                          <a:solidFill>
                            <a:srgbClr val="231F20"/>
                          </a:solidFill>
                          <a:latin typeface="Arial"/>
                          <a:cs typeface="Arial"/>
                        </a:rPr>
                        <a:t>(0.21–0.32)</a:t>
                      </a:r>
                      <a:endParaRPr sz="700">
                        <a:latin typeface="Arial"/>
                        <a:cs typeface="Arial"/>
                      </a:endParaRPr>
                    </a:p>
                  </a:txBody>
                  <a:tcPr marL="0" marR="0" marT="17145" marB="0">
                    <a:lnL w="9525">
                      <a:solidFill>
                        <a:srgbClr val="005E6D"/>
                      </a:solidFill>
                      <a:prstDash val="solid"/>
                    </a:lnL>
                    <a:solidFill>
                      <a:srgbClr val="FFFFFF"/>
                    </a:solidFill>
                  </a:tcPr>
                </a:tc>
                <a:extLst>
                  <a:ext uri="{0D108BD9-81ED-4DB2-BD59-A6C34878D82A}">
                    <a16:rowId xmlns:a16="http://schemas.microsoft.com/office/drawing/2014/main" val="10016"/>
                  </a:ext>
                </a:extLst>
              </a:tr>
              <a:tr h="256031">
                <a:tc>
                  <a:txBody>
                    <a:bodyPr/>
                    <a:lstStyle/>
                    <a:p>
                      <a:pPr marL="58419">
                        <a:lnSpc>
                          <a:spcPct val="100000"/>
                        </a:lnSpc>
                        <a:spcBef>
                          <a:spcPts val="570"/>
                        </a:spcBef>
                      </a:pPr>
                      <a:r>
                        <a:rPr sz="700" b="1" spc="5" dirty="0">
                          <a:solidFill>
                            <a:srgbClr val="231F20"/>
                          </a:solidFill>
                          <a:latin typeface="Arial"/>
                          <a:cs typeface="Arial"/>
                        </a:rPr>
                        <a:t>Asian/Pacific</a:t>
                      </a:r>
                      <a:r>
                        <a:rPr sz="700" b="1" spc="65" dirty="0">
                          <a:solidFill>
                            <a:srgbClr val="231F20"/>
                          </a:solidFill>
                          <a:latin typeface="Arial"/>
                          <a:cs typeface="Arial"/>
                        </a:rPr>
                        <a:t> </a:t>
                      </a:r>
                      <a:r>
                        <a:rPr sz="700" b="1" spc="15" dirty="0">
                          <a:solidFill>
                            <a:srgbClr val="231F20"/>
                          </a:solidFill>
                          <a:latin typeface="Arial"/>
                          <a:cs typeface="Arial"/>
                        </a:rPr>
                        <a:t>Islander</a:t>
                      </a:r>
                      <a:endParaRPr sz="700">
                        <a:latin typeface="Arial"/>
                        <a:cs typeface="Arial"/>
                      </a:endParaRPr>
                    </a:p>
                  </a:txBody>
                  <a:tcPr marL="0" marR="0" marT="72390" marB="0">
                    <a:lnR w="19050">
                      <a:solidFill>
                        <a:srgbClr val="005E6D"/>
                      </a:solidFill>
                      <a:prstDash val="solid"/>
                    </a:lnR>
                    <a:solidFill>
                      <a:srgbClr val="E5EEF0"/>
                    </a:solidFill>
                  </a:tcPr>
                </a:tc>
                <a:tc>
                  <a:txBody>
                    <a:bodyPr/>
                    <a:lstStyle/>
                    <a:p>
                      <a:pPr marL="132080">
                        <a:lnSpc>
                          <a:spcPct val="100000"/>
                        </a:lnSpc>
                        <a:spcBef>
                          <a:spcPts val="570"/>
                        </a:spcBef>
                      </a:pPr>
                      <a:r>
                        <a:rPr sz="700" b="1" spc="15" dirty="0">
                          <a:solidFill>
                            <a:srgbClr val="231F20"/>
                          </a:solidFill>
                          <a:latin typeface="Arial"/>
                          <a:cs typeface="Arial"/>
                        </a:rPr>
                        <a:t>419</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2.23</a:t>
                      </a:r>
                      <a:endParaRPr sz="700">
                        <a:latin typeface="Arial"/>
                        <a:cs typeface="Arial"/>
                      </a:endParaRPr>
                    </a:p>
                    <a:p>
                      <a:pPr marL="635" algn="ctr">
                        <a:lnSpc>
                          <a:spcPts val="819"/>
                        </a:lnSpc>
                      </a:pPr>
                      <a:r>
                        <a:rPr sz="700" b="1" spc="-5" dirty="0">
                          <a:solidFill>
                            <a:srgbClr val="231F20"/>
                          </a:solidFill>
                          <a:latin typeface="Arial"/>
                          <a:cs typeface="Arial"/>
                        </a:rPr>
                        <a:t>(2.01-2.45)</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L="160020">
                        <a:lnSpc>
                          <a:spcPct val="100000"/>
                        </a:lnSpc>
                        <a:spcBef>
                          <a:spcPts val="575"/>
                        </a:spcBef>
                      </a:pPr>
                      <a:r>
                        <a:rPr sz="700" b="1" spc="-35" dirty="0">
                          <a:solidFill>
                            <a:srgbClr val="231F20"/>
                          </a:solidFill>
                          <a:latin typeface="Arial"/>
                          <a:cs typeface="Arial"/>
                        </a:rPr>
                        <a:t>454</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2.38</a:t>
                      </a:r>
                      <a:endParaRPr sz="700">
                        <a:latin typeface="Arial"/>
                        <a:cs typeface="Arial"/>
                      </a:endParaRPr>
                    </a:p>
                    <a:p>
                      <a:pPr marL="14604" algn="ctr">
                        <a:lnSpc>
                          <a:spcPts val="819"/>
                        </a:lnSpc>
                      </a:pPr>
                      <a:r>
                        <a:rPr sz="700" b="1" spc="-5" dirty="0">
                          <a:solidFill>
                            <a:srgbClr val="231F20"/>
                          </a:solidFill>
                          <a:latin typeface="Arial"/>
                          <a:cs typeface="Arial"/>
                        </a:rPr>
                        <a:t>(2.16-2.60)</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R="124460" algn="r">
                        <a:lnSpc>
                          <a:spcPct val="100000"/>
                        </a:lnSpc>
                        <a:spcBef>
                          <a:spcPts val="575"/>
                        </a:spcBef>
                      </a:pPr>
                      <a:r>
                        <a:rPr sz="700" b="1" spc="20" dirty="0">
                          <a:solidFill>
                            <a:srgbClr val="231F20"/>
                          </a:solidFill>
                          <a:latin typeface="Arial"/>
                          <a:cs typeface="Arial"/>
                        </a:rPr>
                        <a:t>492</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2.45</a:t>
                      </a:r>
                      <a:endParaRPr sz="700">
                        <a:latin typeface="Arial"/>
                        <a:cs typeface="Arial"/>
                      </a:endParaRPr>
                    </a:p>
                    <a:p>
                      <a:pPr algn="ctr">
                        <a:lnSpc>
                          <a:spcPts val="819"/>
                        </a:lnSpc>
                      </a:pPr>
                      <a:r>
                        <a:rPr sz="700" b="1" spc="-5" dirty="0">
                          <a:solidFill>
                            <a:srgbClr val="231F20"/>
                          </a:solidFill>
                          <a:latin typeface="Arial"/>
                          <a:cs typeface="Arial"/>
                        </a:rPr>
                        <a:t>(2.23-2.67)</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75"/>
                        </a:spcBef>
                      </a:pPr>
                      <a:r>
                        <a:rPr sz="700" b="1" spc="15" dirty="0">
                          <a:solidFill>
                            <a:srgbClr val="231F20"/>
                          </a:solidFill>
                          <a:latin typeface="Arial"/>
                          <a:cs typeface="Arial"/>
                        </a:rPr>
                        <a:t>439</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spc="-10" dirty="0">
                          <a:solidFill>
                            <a:srgbClr val="231F20"/>
                          </a:solidFill>
                          <a:latin typeface="Arial"/>
                          <a:cs typeface="Arial"/>
                        </a:rPr>
                        <a:t>2.1</a:t>
                      </a:r>
                      <a:endParaRPr sz="700">
                        <a:latin typeface="Arial"/>
                        <a:cs typeface="Arial"/>
                      </a:endParaRPr>
                    </a:p>
                    <a:p>
                      <a:pPr marL="635" algn="ctr">
                        <a:lnSpc>
                          <a:spcPts val="819"/>
                        </a:lnSpc>
                      </a:pPr>
                      <a:r>
                        <a:rPr sz="700" b="1" spc="-5" dirty="0">
                          <a:solidFill>
                            <a:srgbClr val="231F20"/>
                          </a:solidFill>
                          <a:latin typeface="Arial"/>
                          <a:cs typeface="Arial"/>
                        </a:rPr>
                        <a:t>(1.90-2.30)</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75"/>
                        </a:spcBef>
                      </a:pPr>
                      <a:r>
                        <a:rPr sz="700" b="1" spc="15" dirty="0">
                          <a:solidFill>
                            <a:srgbClr val="231F20"/>
                          </a:solidFill>
                          <a:latin typeface="Arial"/>
                          <a:cs typeface="Arial"/>
                        </a:rPr>
                        <a:t>463</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marL="2540" algn="ctr">
                        <a:lnSpc>
                          <a:spcPts val="819"/>
                        </a:lnSpc>
                        <a:spcBef>
                          <a:spcPts val="125"/>
                        </a:spcBef>
                      </a:pPr>
                      <a:r>
                        <a:rPr sz="700" b="1" dirty="0">
                          <a:solidFill>
                            <a:srgbClr val="231F20"/>
                          </a:solidFill>
                          <a:latin typeface="Arial"/>
                          <a:cs typeface="Arial"/>
                        </a:rPr>
                        <a:t>2.10</a:t>
                      </a:r>
                      <a:endParaRPr sz="700">
                        <a:latin typeface="Arial"/>
                        <a:cs typeface="Arial"/>
                      </a:endParaRPr>
                    </a:p>
                    <a:p>
                      <a:pPr marL="1270" algn="ctr">
                        <a:lnSpc>
                          <a:spcPts val="819"/>
                        </a:lnSpc>
                      </a:pPr>
                      <a:r>
                        <a:rPr sz="700" b="1" spc="-5" dirty="0">
                          <a:solidFill>
                            <a:srgbClr val="231F20"/>
                          </a:solidFill>
                          <a:latin typeface="Arial"/>
                          <a:cs typeface="Arial"/>
                        </a:rPr>
                        <a:t>(1.90–2.29)</a:t>
                      </a:r>
                      <a:endParaRPr sz="700">
                        <a:latin typeface="Arial"/>
                        <a:cs typeface="Arial"/>
                      </a:endParaRPr>
                    </a:p>
                  </a:txBody>
                  <a:tcPr marL="0" marR="0" marT="15875" marB="0">
                    <a:lnL w="9525">
                      <a:solidFill>
                        <a:srgbClr val="005E6D"/>
                      </a:solidFill>
                      <a:prstDash val="solid"/>
                    </a:lnL>
                    <a:solidFill>
                      <a:srgbClr val="E5EEF0"/>
                    </a:solidFill>
                  </a:tcPr>
                </a:tc>
                <a:extLst>
                  <a:ext uri="{0D108BD9-81ED-4DB2-BD59-A6C34878D82A}">
                    <a16:rowId xmlns:a16="http://schemas.microsoft.com/office/drawing/2014/main" val="10017"/>
                  </a:ext>
                </a:extLst>
              </a:tr>
              <a:tr h="256032">
                <a:tc>
                  <a:txBody>
                    <a:bodyPr/>
                    <a:lstStyle/>
                    <a:p>
                      <a:pPr marL="57785" marR="443230">
                        <a:lnSpc>
                          <a:spcPts val="800"/>
                        </a:lnSpc>
                        <a:spcBef>
                          <a:spcPts val="245"/>
                        </a:spcBef>
                      </a:pPr>
                      <a:r>
                        <a:rPr sz="700" b="1" spc="-5" dirty="0">
                          <a:solidFill>
                            <a:srgbClr val="231F20"/>
                          </a:solidFill>
                          <a:latin typeface="Arial"/>
                          <a:cs typeface="Arial"/>
                        </a:rPr>
                        <a:t>American</a:t>
                      </a:r>
                      <a:r>
                        <a:rPr sz="700" b="1" spc="-114" dirty="0">
                          <a:solidFill>
                            <a:srgbClr val="231F20"/>
                          </a:solidFill>
                          <a:latin typeface="Arial"/>
                          <a:cs typeface="Arial"/>
                        </a:rPr>
                        <a:t> </a:t>
                      </a:r>
                      <a:r>
                        <a:rPr sz="700" b="1" spc="15" dirty="0">
                          <a:solidFill>
                            <a:srgbClr val="231F20"/>
                          </a:solidFill>
                          <a:latin typeface="Arial"/>
                          <a:cs typeface="Arial"/>
                        </a:rPr>
                        <a:t>Indian/  </a:t>
                      </a:r>
                      <a:r>
                        <a:rPr sz="700" b="1" spc="-20" dirty="0">
                          <a:solidFill>
                            <a:srgbClr val="231F20"/>
                          </a:solidFill>
                          <a:latin typeface="Arial"/>
                          <a:cs typeface="Arial"/>
                        </a:rPr>
                        <a:t>Alaska</a:t>
                      </a:r>
                      <a:r>
                        <a:rPr sz="700" b="1" spc="-5" dirty="0">
                          <a:solidFill>
                            <a:srgbClr val="231F20"/>
                          </a:solidFill>
                          <a:latin typeface="Arial"/>
                          <a:cs typeface="Arial"/>
                        </a:rPr>
                        <a:t> </a:t>
                      </a:r>
                      <a:r>
                        <a:rPr sz="700" b="1" spc="-15" dirty="0">
                          <a:solidFill>
                            <a:srgbClr val="231F20"/>
                          </a:solidFill>
                          <a:latin typeface="Arial"/>
                          <a:cs typeface="Arial"/>
                        </a:rPr>
                        <a:t>Native</a:t>
                      </a:r>
                      <a:endParaRPr sz="700">
                        <a:latin typeface="Arial"/>
                        <a:cs typeface="Arial"/>
                      </a:endParaRPr>
                    </a:p>
                  </a:txBody>
                  <a:tcPr marL="0" marR="0" marT="31115" marB="0">
                    <a:lnR w="19050">
                      <a:solidFill>
                        <a:srgbClr val="005E6D"/>
                      </a:solidFill>
                      <a:prstDash val="solid"/>
                    </a:lnR>
                    <a:solidFill>
                      <a:srgbClr val="FFFFFF"/>
                    </a:solidFill>
                  </a:tcPr>
                </a:tc>
                <a:tc>
                  <a:txBody>
                    <a:bodyPr/>
                    <a:lstStyle/>
                    <a:p>
                      <a:pPr marL="4445" algn="ctr">
                        <a:lnSpc>
                          <a:spcPct val="100000"/>
                        </a:lnSpc>
                        <a:spcBef>
                          <a:spcPts val="500"/>
                        </a:spcBef>
                      </a:pPr>
                      <a:r>
                        <a:rPr sz="800" b="1" spc="45" dirty="0">
                          <a:solidFill>
                            <a:srgbClr val="231F20"/>
                          </a:solidFill>
                          <a:latin typeface="Arial"/>
                          <a:cs typeface="Arial"/>
                        </a:rPr>
                        <a:t>13</a:t>
                      </a:r>
                      <a:endParaRPr sz="800">
                        <a:latin typeface="Arial"/>
                        <a:cs typeface="Arial"/>
                      </a:endParaRPr>
                    </a:p>
                  </a:txBody>
                  <a:tcPr marL="0" marR="0" marT="6350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00"/>
                        </a:spcBef>
                      </a:pPr>
                      <a:r>
                        <a:rPr sz="800" b="1" spc="5" dirty="0">
                          <a:solidFill>
                            <a:srgbClr val="231F20"/>
                          </a:solidFill>
                          <a:latin typeface="Arial"/>
                          <a:cs typeface="Arial"/>
                        </a:rPr>
                        <a:t>UR</a:t>
                      </a:r>
                      <a:r>
                        <a:rPr sz="675" b="1" spc="7" baseline="24691" dirty="0">
                          <a:solidFill>
                            <a:srgbClr val="231F20"/>
                          </a:solidFill>
                          <a:latin typeface="Arial"/>
                          <a:cs typeface="Arial"/>
                        </a:rPr>
                        <a:t>§</a:t>
                      </a:r>
                      <a:endParaRPr sz="675" baseline="24691">
                        <a:latin typeface="Arial"/>
                        <a:cs typeface="Arial"/>
                      </a:endParaRPr>
                    </a:p>
                  </a:txBody>
                  <a:tcPr marL="0" marR="0" marT="63500" marB="0">
                    <a:lnL w="9525">
                      <a:solidFill>
                        <a:srgbClr val="005E6D"/>
                      </a:solidFill>
                      <a:prstDash val="solid"/>
                    </a:lnL>
                    <a:lnR w="19050">
                      <a:solidFill>
                        <a:srgbClr val="005E6D"/>
                      </a:solidFill>
                      <a:prstDash val="solid"/>
                    </a:lnR>
                    <a:solidFill>
                      <a:srgbClr val="FFFFFF"/>
                    </a:solidFill>
                  </a:tcPr>
                </a:tc>
                <a:tc>
                  <a:txBody>
                    <a:bodyPr/>
                    <a:lstStyle/>
                    <a:p>
                      <a:pPr marL="162560">
                        <a:lnSpc>
                          <a:spcPct val="100000"/>
                        </a:lnSpc>
                        <a:spcBef>
                          <a:spcPts val="500"/>
                        </a:spcBef>
                      </a:pPr>
                      <a:r>
                        <a:rPr sz="800" b="1" spc="20" dirty="0">
                          <a:solidFill>
                            <a:srgbClr val="231F20"/>
                          </a:solidFill>
                          <a:latin typeface="Arial"/>
                          <a:cs typeface="Arial"/>
                        </a:rPr>
                        <a:t>16</a:t>
                      </a:r>
                      <a:endParaRPr sz="800">
                        <a:latin typeface="Arial"/>
                        <a:cs typeface="Arial"/>
                      </a:endParaRPr>
                    </a:p>
                  </a:txBody>
                  <a:tcPr marL="0" marR="0" marT="6350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00"/>
                        </a:spcBef>
                      </a:pPr>
                      <a:r>
                        <a:rPr sz="800" b="1" spc="5" dirty="0">
                          <a:solidFill>
                            <a:srgbClr val="231F20"/>
                          </a:solidFill>
                          <a:latin typeface="Arial"/>
                          <a:cs typeface="Arial"/>
                        </a:rPr>
                        <a:t>UR</a:t>
                      </a:r>
                      <a:r>
                        <a:rPr sz="675" b="1" spc="7" baseline="24691" dirty="0">
                          <a:solidFill>
                            <a:srgbClr val="231F20"/>
                          </a:solidFill>
                          <a:latin typeface="Arial"/>
                          <a:cs typeface="Arial"/>
                        </a:rPr>
                        <a:t>§</a:t>
                      </a:r>
                      <a:endParaRPr sz="675" baseline="24691">
                        <a:latin typeface="Arial"/>
                        <a:cs typeface="Arial"/>
                      </a:endParaRPr>
                    </a:p>
                  </a:txBody>
                  <a:tcPr marL="0" marR="0" marT="63500" marB="0">
                    <a:lnL w="9525">
                      <a:solidFill>
                        <a:srgbClr val="005E6D"/>
                      </a:solidFill>
                      <a:prstDash val="solid"/>
                    </a:lnL>
                    <a:lnR w="19050">
                      <a:solidFill>
                        <a:srgbClr val="005E6D"/>
                      </a:solidFill>
                      <a:prstDash val="solid"/>
                    </a:lnR>
                    <a:solidFill>
                      <a:srgbClr val="FFFFFF"/>
                    </a:solidFill>
                  </a:tcPr>
                </a:tc>
                <a:tc>
                  <a:txBody>
                    <a:bodyPr/>
                    <a:lstStyle/>
                    <a:p>
                      <a:pPr marR="136525" algn="r">
                        <a:lnSpc>
                          <a:spcPct val="100000"/>
                        </a:lnSpc>
                        <a:spcBef>
                          <a:spcPts val="500"/>
                        </a:spcBef>
                      </a:pPr>
                      <a:r>
                        <a:rPr sz="800" b="1" spc="45" dirty="0">
                          <a:solidFill>
                            <a:srgbClr val="231F20"/>
                          </a:solidFill>
                          <a:latin typeface="Arial"/>
                          <a:cs typeface="Arial"/>
                        </a:rPr>
                        <a:t>17</a:t>
                      </a:r>
                      <a:endParaRPr sz="800">
                        <a:latin typeface="Arial"/>
                        <a:cs typeface="Arial"/>
                      </a:endParaRPr>
                    </a:p>
                  </a:txBody>
                  <a:tcPr marL="0" marR="0" marT="6350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00"/>
                        </a:spcBef>
                      </a:pPr>
                      <a:r>
                        <a:rPr sz="800" b="1" spc="5" dirty="0">
                          <a:solidFill>
                            <a:srgbClr val="231F20"/>
                          </a:solidFill>
                          <a:latin typeface="Arial"/>
                          <a:cs typeface="Arial"/>
                        </a:rPr>
                        <a:t>UR</a:t>
                      </a:r>
                      <a:r>
                        <a:rPr sz="675" b="1" spc="7" baseline="24691" dirty="0">
                          <a:solidFill>
                            <a:srgbClr val="231F20"/>
                          </a:solidFill>
                          <a:latin typeface="Arial"/>
                          <a:cs typeface="Arial"/>
                        </a:rPr>
                        <a:t>§</a:t>
                      </a:r>
                      <a:endParaRPr sz="675" baseline="24691">
                        <a:latin typeface="Arial"/>
                        <a:cs typeface="Arial"/>
                      </a:endParaRPr>
                    </a:p>
                  </a:txBody>
                  <a:tcPr marL="0" marR="0" marT="6350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500"/>
                        </a:spcBef>
                      </a:pPr>
                      <a:r>
                        <a:rPr sz="800" b="1" dirty="0">
                          <a:solidFill>
                            <a:srgbClr val="231F20"/>
                          </a:solidFill>
                          <a:latin typeface="Arial"/>
                          <a:cs typeface="Arial"/>
                        </a:rPr>
                        <a:t>6</a:t>
                      </a:r>
                      <a:endParaRPr sz="800">
                        <a:latin typeface="Arial"/>
                        <a:cs typeface="Arial"/>
                      </a:endParaRPr>
                    </a:p>
                  </a:txBody>
                  <a:tcPr marL="0" marR="0" marT="6350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00"/>
                        </a:spcBef>
                      </a:pPr>
                      <a:r>
                        <a:rPr sz="800" b="1" spc="5" dirty="0">
                          <a:solidFill>
                            <a:srgbClr val="231F20"/>
                          </a:solidFill>
                          <a:latin typeface="Arial"/>
                          <a:cs typeface="Arial"/>
                        </a:rPr>
                        <a:t>UR</a:t>
                      </a:r>
                      <a:r>
                        <a:rPr sz="675" b="1" spc="7" baseline="24691" dirty="0">
                          <a:solidFill>
                            <a:srgbClr val="231F20"/>
                          </a:solidFill>
                          <a:latin typeface="Arial"/>
                          <a:cs typeface="Arial"/>
                        </a:rPr>
                        <a:t>§</a:t>
                      </a:r>
                      <a:endParaRPr sz="675" baseline="24691">
                        <a:latin typeface="Arial"/>
                        <a:cs typeface="Arial"/>
                      </a:endParaRPr>
                    </a:p>
                  </a:txBody>
                  <a:tcPr marL="0" marR="0" marT="6350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500"/>
                        </a:spcBef>
                      </a:pPr>
                      <a:r>
                        <a:rPr sz="800" b="1" spc="45" dirty="0">
                          <a:solidFill>
                            <a:srgbClr val="231F20"/>
                          </a:solidFill>
                          <a:latin typeface="Arial"/>
                          <a:cs typeface="Arial"/>
                        </a:rPr>
                        <a:t>20</a:t>
                      </a:r>
                      <a:endParaRPr sz="800">
                        <a:latin typeface="Arial"/>
                        <a:cs typeface="Arial"/>
                      </a:endParaRPr>
                    </a:p>
                  </a:txBody>
                  <a:tcPr marL="0" marR="0" marT="6350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0.76</a:t>
                      </a:r>
                      <a:endParaRPr sz="700">
                        <a:latin typeface="Arial"/>
                        <a:cs typeface="Arial"/>
                      </a:endParaRPr>
                    </a:p>
                    <a:p>
                      <a:pPr marL="635" algn="ctr">
                        <a:lnSpc>
                          <a:spcPts val="819"/>
                        </a:lnSpc>
                      </a:pPr>
                      <a:r>
                        <a:rPr sz="700" b="1" spc="-5" dirty="0">
                          <a:solidFill>
                            <a:srgbClr val="231F20"/>
                          </a:solidFill>
                          <a:latin typeface="Arial"/>
                          <a:cs typeface="Arial"/>
                        </a:rPr>
                        <a:t>(0.46–1.18)</a:t>
                      </a:r>
                      <a:endParaRPr sz="700">
                        <a:latin typeface="Arial"/>
                        <a:cs typeface="Arial"/>
                      </a:endParaRPr>
                    </a:p>
                  </a:txBody>
                  <a:tcPr marL="0" marR="0" marT="15875" marB="0">
                    <a:lnL w="9525">
                      <a:solidFill>
                        <a:srgbClr val="005E6D"/>
                      </a:solidFill>
                      <a:prstDash val="solid"/>
                    </a:lnL>
                    <a:solidFill>
                      <a:srgbClr val="FFFFFF"/>
                    </a:solidFill>
                  </a:tcPr>
                </a:tc>
                <a:extLst>
                  <a:ext uri="{0D108BD9-81ED-4DB2-BD59-A6C34878D82A}">
                    <a16:rowId xmlns:a16="http://schemas.microsoft.com/office/drawing/2014/main" val="10018"/>
                  </a:ext>
                </a:extLst>
              </a:tr>
              <a:tr h="171450">
                <a:tc gridSpan="11">
                  <a:txBody>
                    <a:bodyPr/>
                    <a:lstStyle/>
                    <a:p>
                      <a:pPr marL="57785">
                        <a:lnSpc>
                          <a:spcPct val="100000"/>
                        </a:lnSpc>
                        <a:spcBef>
                          <a:spcPts val="210"/>
                        </a:spcBef>
                      </a:pPr>
                      <a:r>
                        <a:rPr sz="750" b="1" spc="60" dirty="0">
                          <a:solidFill>
                            <a:srgbClr val="FFFFFF"/>
                          </a:solidFill>
                          <a:latin typeface="Century Gothic"/>
                          <a:cs typeface="Century Gothic"/>
                        </a:rPr>
                        <a:t>HHS </a:t>
                      </a:r>
                      <a:r>
                        <a:rPr sz="750" b="1" spc="25" dirty="0">
                          <a:solidFill>
                            <a:srgbClr val="FFFFFF"/>
                          </a:solidFill>
                          <a:latin typeface="Century Gothic"/>
                          <a:cs typeface="Century Gothic"/>
                        </a:rPr>
                        <a:t>Region: </a:t>
                      </a:r>
                      <a:r>
                        <a:rPr sz="750" b="1" spc="20" dirty="0">
                          <a:solidFill>
                            <a:srgbClr val="FFFFFF"/>
                          </a:solidFill>
                          <a:latin typeface="Century Gothic"/>
                          <a:cs typeface="Century Gothic"/>
                        </a:rPr>
                        <a:t>Regional</a:t>
                      </a:r>
                      <a:r>
                        <a:rPr sz="750" b="1" spc="-60" dirty="0">
                          <a:solidFill>
                            <a:srgbClr val="FFFFFF"/>
                          </a:solidFill>
                          <a:latin typeface="Century Gothic"/>
                          <a:cs typeface="Century Gothic"/>
                        </a:rPr>
                        <a:t> </a:t>
                      </a:r>
                      <a:r>
                        <a:rPr sz="750" b="1" spc="30" dirty="0">
                          <a:solidFill>
                            <a:srgbClr val="FFFFFF"/>
                          </a:solidFill>
                          <a:latin typeface="Century Gothic"/>
                          <a:cs typeface="Century Gothic"/>
                        </a:rPr>
                        <a:t>Office</a:t>
                      </a:r>
                      <a:r>
                        <a:rPr sz="675" b="1" spc="44" baseline="24691" dirty="0">
                          <a:solidFill>
                            <a:srgbClr val="FFFFFF"/>
                          </a:solidFill>
                          <a:latin typeface="Century Gothic"/>
                          <a:cs typeface="Century Gothic"/>
                        </a:rPr>
                        <a:t>¶</a:t>
                      </a:r>
                      <a:endParaRPr sz="675" baseline="24691">
                        <a:latin typeface="Century Gothic"/>
                        <a:cs typeface="Century Gothic"/>
                      </a:endParaRPr>
                    </a:p>
                  </a:txBody>
                  <a:tcPr marL="0" marR="0" marT="2667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256031">
                <a:tc>
                  <a:txBody>
                    <a:bodyPr/>
                    <a:lstStyle/>
                    <a:p>
                      <a:pPr marL="57785">
                        <a:lnSpc>
                          <a:spcPct val="100000"/>
                        </a:lnSpc>
                        <a:spcBef>
                          <a:spcPts val="575"/>
                        </a:spcBef>
                      </a:pPr>
                      <a:r>
                        <a:rPr sz="700" b="1" spc="-5" dirty="0">
                          <a:solidFill>
                            <a:srgbClr val="231F20"/>
                          </a:solidFill>
                          <a:latin typeface="Arial"/>
                          <a:cs typeface="Arial"/>
                        </a:rPr>
                        <a:t>1:</a:t>
                      </a:r>
                      <a:r>
                        <a:rPr sz="700" b="1" spc="20" dirty="0">
                          <a:solidFill>
                            <a:srgbClr val="231F20"/>
                          </a:solidFill>
                          <a:latin typeface="Arial"/>
                          <a:cs typeface="Arial"/>
                        </a:rPr>
                        <a:t> </a:t>
                      </a:r>
                      <a:r>
                        <a:rPr sz="700" b="1" dirty="0">
                          <a:solidFill>
                            <a:srgbClr val="231F20"/>
                          </a:solidFill>
                          <a:latin typeface="Arial"/>
                          <a:cs typeface="Arial"/>
                        </a:rPr>
                        <a:t>Boston</a:t>
                      </a:r>
                      <a:endParaRPr sz="700">
                        <a:latin typeface="Arial"/>
                        <a:cs typeface="Arial"/>
                      </a:endParaRPr>
                    </a:p>
                  </a:txBody>
                  <a:tcPr marL="0" marR="0" marT="73025" marB="0">
                    <a:lnR w="19050">
                      <a:solidFill>
                        <a:srgbClr val="005E6D"/>
                      </a:solidFill>
                      <a:prstDash val="solid"/>
                    </a:lnR>
                    <a:solidFill>
                      <a:srgbClr val="FFFFFF"/>
                    </a:solidFill>
                  </a:tcPr>
                </a:tc>
                <a:tc>
                  <a:txBody>
                    <a:bodyPr/>
                    <a:lstStyle/>
                    <a:p>
                      <a:pPr algn="ctr">
                        <a:lnSpc>
                          <a:spcPct val="100000"/>
                        </a:lnSpc>
                        <a:spcBef>
                          <a:spcPts val="575"/>
                        </a:spcBef>
                      </a:pPr>
                      <a:r>
                        <a:rPr sz="700" b="1" spc="15" dirty="0">
                          <a:solidFill>
                            <a:srgbClr val="231F20"/>
                          </a:solidFill>
                          <a:latin typeface="Arial"/>
                          <a:cs typeface="Arial"/>
                        </a:rPr>
                        <a:t>81</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0.43</a:t>
                      </a:r>
                      <a:endParaRPr sz="700">
                        <a:latin typeface="Arial"/>
                        <a:cs typeface="Arial"/>
                      </a:endParaRPr>
                    </a:p>
                    <a:p>
                      <a:pPr algn="ctr">
                        <a:lnSpc>
                          <a:spcPts val="819"/>
                        </a:lnSpc>
                      </a:pPr>
                      <a:r>
                        <a:rPr sz="700" b="1" spc="-5" dirty="0">
                          <a:solidFill>
                            <a:srgbClr val="231F20"/>
                          </a:solidFill>
                          <a:latin typeface="Arial"/>
                          <a:cs typeface="Arial"/>
                        </a:rPr>
                        <a:t>(0.34-0.54)</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L="177800">
                        <a:lnSpc>
                          <a:spcPct val="100000"/>
                        </a:lnSpc>
                        <a:spcBef>
                          <a:spcPts val="575"/>
                        </a:spcBef>
                      </a:pPr>
                      <a:r>
                        <a:rPr sz="700" b="1" spc="-35" dirty="0">
                          <a:solidFill>
                            <a:srgbClr val="231F20"/>
                          </a:solidFill>
                          <a:latin typeface="Arial"/>
                          <a:cs typeface="Arial"/>
                        </a:rPr>
                        <a:t>56</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0.28</a:t>
                      </a:r>
                      <a:endParaRPr sz="700">
                        <a:latin typeface="Arial"/>
                        <a:cs typeface="Arial"/>
                      </a:endParaRPr>
                    </a:p>
                    <a:p>
                      <a:pPr marL="14604" algn="ctr">
                        <a:lnSpc>
                          <a:spcPts val="819"/>
                        </a:lnSpc>
                      </a:pPr>
                      <a:r>
                        <a:rPr sz="700" b="1" spc="-5" dirty="0">
                          <a:solidFill>
                            <a:srgbClr val="231F20"/>
                          </a:solidFill>
                          <a:latin typeface="Arial"/>
                          <a:cs typeface="Arial"/>
                        </a:rPr>
                        <a:t>(0.21-0.37)</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R="150495" algn="r">
                        <a:lnSpc>
                          <a:spcPct val="100000"/>
                        </a:lnSpc>
                        <a:spcBef>
                          <a:spcPts val="575"/>
                        </a:spcBef>
                      </a:pPr>
                      <a:r>
                        <a:rPr sz="700" b="1" spc="20" dirty="0">
                          <a:solidFill>
                            <a:srgbClr val="231F20"/>
                          </a:solidFill>
                          <a:latin typeface="Arial"/>
                          <a:cs typeface="Arial"/>
                        </a:rPr>
                        <a:t>60</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0.35</a:t>
                      </a:r>
                      <a:endParaRPr sz="700">
                        <a:latin typeface="Arial"/>
                        <a:cs typeface="Arial"/>
                      </a:endParaRPr>
                    </a:p>
                    <a:p>
                      <a:pPr algn="ctr">
                        <a:lnSpc>
                          <a:spcPts val="819"/>
                        </a:lnSpc>
                      </a:pPr>
                      <a:r>
                        <a:rPr sz="700" b="1" spc="-5" dirty="0">
                          <a:solidFill>
                            <a:srgbClr val="231F20"/>
                          </a:solidFill>
                          <a:latin typeface="Arial"/>
                          <a:cs typeface="Arial"/>
                        </a:rPr>
                        <a:t>(0.27-0.46)</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5"/>
                        </a:spcBef>
                      </a:pPr>
                      <a:r>
                        <a:rPr sz="700" b="1" spc="15" dirty="0">
                          <a:solidFill>
                            <a:srgbClr val="231F20"/>
                          </a:solidFill>
                          <a:latin typeface="Arial"/>
                          <a:cs typeface="Arial"/>
                        </a:rPr>
                        <a:t>64</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0.34</a:t>
                      </a:r>
                      <a:endParaRPr sz="700">
                        <a:latin typeface="Arial"/>
                        <a:cs typeface="Arial"/>
                      </a:endParaRPr>
                    </a:p>
                    <a:p>
                      <a:pPr marL="635" algn="ctr">
                        <a:lnSpc>
                          <a:spcPts val="819"/>
                        </a:lnSpc>
                      </a:pPr>
                      <a:r>
                        <a:rPr sz="700" b="1" spc="-5" dirty="0">
                          <a:solidFill>
                            <a:srgbClr val="231F20"/>
                          </a:solidFill>
                          <a:latin typeface="Arial"/>
                          <a:cs typeface="Arial"/>
                        </a:rPr>
                        <a:t>(0.26-0.45)</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5"/>
                        </a:spcBef>
                      </a:pPr>
                      <a:r>
                        <a:rPr sz="700" b="1" spc="15" dirty="0">
                          <a:solidFill>
                            <a:srgbClr val="231F20"/>
                          </a:solidFill>
                          <a:latin typeface="Arial"/>
                          <a:cs typeface="Arial"/>
                        </a:rPr>
                        <a:t>43</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marL="1905" algn="ctr">
                        <a:lnSpc>
                          <a:spcPts val="819"/>
                        </a:lnSpc>
                        <a:spcBef>
                          <a:spcPts val="125"/>
                        </a:spcBef>
                      </a:pPr>
                      <a:r>
                        <a:rPr sz="700" b="1" dirty="0">
                          <a:solidFill>
                            <a:srgbClr val="231F20"/>
                          </a:solidFill>
                          <a:latin typeface="Arial"/>
                          <a:cs typeface="Arial"/>
                        </a:rPr>
                        <a:t>0.22</a:t>
                      </a:r>
                      <a:endParaRPr sz="700">
                        <a:latin typeface="Arial"/>
                        <a:cs typeface="Arial"/>
                      </a:endParaRPr>
                    </a:p>
                    <a:p>
                      <a:pPr marL="635" algn="ctr">
                        <a:lnSpc>
                          <a:spcPts val="819"/>
                        </a:lnSpc>
                      </a:pPr>
                      <a:r>
                        <a:rPr sz="700" b="1" spc="-5" dirty="0">
                          <a:solidFill>
                            <a:srgbClr val="231F20"/>
                          </a:solidFill>
                          <a:latin typeface="Arial"/>
                          <a:cs typeface="Arial"/>
                        </a:rPr>
                        <a:t>(0.16–0.30)</a:t>
                      </a:r>
                      <a:endParaRPr sz="700">
                        <a:latin typeface="Arial"/>
                        <a:cs typeface="Arial"/>
                      </a:endParaRPr>
                    </a:p>
                  </a:txBody>
                  <a:tcPr marL="0" marR="0" marT="15875" marB="0">
                    <a:lnL w="9525">
                      <a:solidFill>
                        <a:srgbClr val="005E6D"/>
                      </a:solidFill>
                      <a:prstDash val="solid"/>
                    </a:lnL>
                    <a:solidFill>
                      <a:srgbClr val="FFFFFF"/>
                    </a:solidFill>
                  </a:tcPr>
                </a:tc>
                <a:extLst>
                  <a:ext uri="{0D108BD9-81ED-4DB2-BD59-A6C34878D82A}">
                    <a16:rowId xmlns:a16="http://schemas.microsoft.com/office/drawing/2014/main" val="10020"/>
                  </a:ext>
                </a:extLst>
              </a:tr>
              <a:tr h="256032">
                <a:tc>
                  <a:txBody>
                    <a:bodyPr/>
                    <a:lstStyle/>
                    <a:p>
                      <a:pPr marL="57785">
                        <a:lnSpc>
                          <a:spcPct val="100000"/>
                        </a:lnSpc>
                        <a:spcBef>
                          <a:spcPts val="570"/>
                        </a:spcBef>
                      </a:pPr>
                      <a:r>
                        <a:rPr sz="700" b="1" spc="-5" dirty="0">
                          <a:solidFill>
                            <a:srgbClr val="231F20"/>
                          </a:solidFill>
                          <a:latin typeface="Arial"/>
                          <a:cs typeface="Arial"/>
                        </a:rPr>
                        <a:t>2: </a:t>
                      </a:r>
                      <a:r>
                        <a:rPr sz="700" b="1" spc="10" dirty="0">
                          <a:solidFill>
                            <a:srgbClr val="231F20"/>
                          </a:solidFill>
                          <a:latin typeface="Arial"/>
                          <a:cs typeface="Arial"/>
                        </a:rPr>
                        <a:t>New</a:t>
                      </a:r>
                      <a:r>
                        <a:rPr sz="700" b="1" spc="60" dirty="0">
                          <a:solidFill>
                            <a:srgbClr val="231F20"/>
                          </a:solidFill>
                          <a:latin typeface="Arial"/>
                          <a:cs typeface="Arial"/>
                        </a:rPr>
                        <a:t> </a:t>
                      </a:r>
                      <a:r>
                        <a:rPr sz="700" b="1" spc="-10" dirty="0">
                          <a:solidFill>
                            <a:srgbClr val="231F20"/>
                          </a:solidFill>
                          <a:latin typeface="Arial"/>
                          <a:cs typeface="Arial"/>
                        </a:rPr>
                        <a:t>York</a:t>
                      </a:r>
                      <a:endParaRPr sz="700">
                        <a:latin typeface="Arial"/>
                        <a:cs typeface="Arial"/>
                      </a:endParaRPr>
                    </a:p>
                  </a:txBody>
                  <a:tcPr marL="0" marR="0" marT="72390" marB="0">
                    <a:lnR w="19050">
                      <a:solidFill>
                        <a:srgbClr val="005E6D"/>
                      </a:solidFill>
                      <a:prstDash val="solid"/>
                    </a:lnR>
                    <a:solidFill>
                      <a:srgbClr val="E5EEF0"/>
                    </a:solidFill>
                  </a:tcPr>
                </a:tc>
                <a:tc>
                  <a:txBody>
                    <a:bodyPr/>
                    <a:lstStyle/>
                    <a:p>
                      <a:pPr marL="131445">
                        <a:lnSpc>
                          <a:spcPct val="100000"/>
                        </a:lnSpc>
                        <a:spcBef>
                          <a:spcPts val="570"/>
                        </a:spcBef>
                      </a:pPr>
                      <a:r>
                        <a:rPr sz="700" b="1" spc="15" dirty="0">
                          <a:solidFill>
                            <a:srgbClr val="231F20"/>
                          </a:solidFill>
                          <a:latin typeface="Arial"/>
                          <a:cs typeface="Arial"/>
                        </a:rPr>
                        <a:t>163</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0.48</a:t>
                      </a:r>
                      <a:endParaRPr sz="700">
                        <a:latin typeface="Arial"/>
                        <a:cs typeface="Arial"/>
                      </a:endParaRPr>
                    </a:p>
                    <a:p>
                      <a:pPr marL="14604" algn="ctr">
                        <a:lnSpc>
                          <a:spcPts val="819"/>
                        </a:lnSpc>
                      </a:pPr>
                      <a:r>
                        <a:rPr sz="700" b="1" spc="-5" dirty="0">
                          <a:solidFill>
                            <a:srgbClr val="231F20"/>
                          </a:solidFill>
                          <a:latin typeface="Arial"/>
                          <a:cs typeface="Arial"/>
                        </a:rPr>
                        <a:t>(0.41-0.56)</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L="158115">
                        <a:lnSpc>
                          <a:spcPct val="100000"/>
                        </a:lnSpc>
                        <a:spcBef>
                          <a:spcPts val="570"/>
                        </a:spcBef>
                      </a:pPr>
                      <a:r>
                        <a:rPr sz="700" b="1" spc="-35" dirty="0">
                          <a:solidFill>
                            <a:srgbClr val="231F20"/>
                          </a:solidFill>
                          <a:latin typeface="Arial"/>
                          <a:cs typeface="Arial"/>
                        </a:rPr>
                        <a:t>177</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0.51</a:t>
                      </a:r>
                      <a:endParaRPr sz="700">
                        <a:latin typeface="Arial"/>
                        <a:cs typeface="Arial"/>
                      </a:endParaRPr>
                    </a:p>
                    <a:p>
                      <a:pPr marL="14604" algn="ctr">
                        <a:lnSpc>
                          <a:spcPts val="819"/>
                        </a:lnSpc>
                      </a:pPr>
                      <a:r>
                        <a:rPr sz="700" b="1" spc="-5" dirty="0">
                          <a:solidFill>
                            <a:srgbClr val="231F20"/>
                          </a:solidFill>
                          <a:latin typeface="Arial"/>
                          <a:cs typeface="Arial"/>
                        </a:rPr>
                        <a:t>(0.43-0.59)</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R="124460" algn="r">
                        <a:lnSpc>
                          <a:spcPct val="100000"/>
                        </a:lnSpc>
                        <a:spcBef>
                          <a:spcPts val="570"/>
                        </a:spcBef>
                      </a:pPr>
                      <a:r>
                        <a:rPr sz="700" b="1" spc="20" dirty="0">
                          <a:solidFill>
                            <a:srgbClr val="231F20"/>
                          </a:solidFill>
                          <a:latin typeface="Arial"/>
                          <a:cs typeface="Arial"/>
                        </a:rPr>
                        <a:t>166</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0.47</a:t>
                      </a:r>
                      <a:endParaRPr sz="700">
                        <a:latin typeface="Arial"/>
                        <a:cs typeface="Arial"/>
                      </a:endParaRPr>
                    </a:p>
                    <a:p>
                      <a:pPr marL="14604" algn="ctr">
                        <a:lnSpc>
                          <a:spcPts val="819"/>
                        </a:lnSpc>
                      </a:pPr>
                      <a:r>
                        <a:rPr sz="700" b="1" spc="-5" dirty="0">
                          <a:solidFill>
                            <a:srgbClr val="231F20"/>
                          </a:solidFill>
                          <a:latin typeface="Arial"/>
                          <a:cs typeface="Arial"/>
                        </a:rPr>
                        <a:t>(0.39-0.54)</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70"/>
                        </a:spcBef>
                      </a:pPr>
                      <a:r>
                        <a:rPr sz="700" b="1" spc="15" dirty="0">
                          <a:solidFill>
                            <a:srgbClr val="231F20"/>
                          </a:solidFill>
                          <a:latin typeface="Arial"/>
                          <a:cs typeface="Arial"/>
                        </a:rPr>
                        <a:t>156</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0.44</a:t>
                      </a:r>
                      <a:endParaRPr sz="700">
                        <a:latin typeface="Arial"/>
                        <a:cs typeface="Arial"/>
                      </a:endParaRPr>
                    </a:p>
                    <a:p>
                      <a:pPr marL="1270" algn="ctr">
                        <a:lnSpc>
                          <a:spcPts val="819"/>
                        </a:lnSpc>
                      </a:pPr>
                      <a:r>
                        <a:rPr sz="700" b="1" spc="-5" dirty="0">
                          <a:solidFill>
                            <a:srgbClr val="231F20"/>
                          </a:solidFill>
                          <a:latin typeface="Arial"/>
                          <a:cs typeface="Arial"/>
                        </a:rPr>
                        <a:t>(0.36-0.51)</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70"/>
                        </a:spcBef>
                      </a:pPr>
                      <a:r>
                        <a:rPr sz="700" b="1" spc="15" dirty="0">
                          <a:solidFill>
                            <a:srgbClr val="231F20"/>
                          </a:solidFill>
                          <a:latin typeface="Arial"/>
                          <a:cs typeface="Arial"/>
                        </a:rPr>
                        <a:t>147</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0.42</a:t>
                      </a:r>
                      <a:endParaRPr sz="700">
                        <a:latin typeface="Arial"/>
                        <a:cs typeface="Arial"/>
                      </a:endParaRPr>
                    </a:p>
                    <a:p>
                      <a:pPr marL="1270" algn="ctr">
                        <a:lnSpc>
                          <a:spcPts val="819"/>
                        </a:lnSpc>
                      </a:pPr>
                      <a:r>
                        <a:rPr sz="700" b="1" spc="-5" dirty="0">
                          <a:solidFill>
                            <a:srgbClr val="231F20"/>
                          </a:solidFill>
                          <a:latin typeface="Arial"/>
                          <a:cs typeface="Arial"/>
                        </a:rPr>
                        <a:t>(0.35–0.49)</a:t>
                      </a:r>
                      <a:endParaRPr sz="700">
                        <a:latin typeface="Arial"/>
                        <a:cs typeface="Arial"/>
                      </a:endParaRPr>
                    </a:p>
                  </a:txBody>
                  <a:tcPr marL="0" marR="0" marT="15875" marB="0">
                    <a:lnL w="9525">
                      <a:solidFill>
                        <a:srgbClr val="005E6D"/>
                      </a:solidFill>
                      <a:prstDash val="solid"/>
                    </a:lnL>
                    <a:solidFill>
                      <a:srgbClr val="E5EEF0"/>
                    </a:solidFill>
                  </a:tcPr>
                </a:tc>
                <a:extLst>
                  <a:ext uri="{0D108BD9-81ED-4DB2-BD59-A6C34878D82A}">
                    <a16:rowId xmlns:a16="http://schemas.microsoft.com/office/drawing/2014/main" val="10021"/>
                  </a:ext>
                </a:extLst>
              </a:tr>
              <a:tr h="256031">
                <a:tc>
                  <a:txBody>
                    <a:bodyPr/>
                    <a:lstStyle/>
                    <a:p>
                      <a:pPr marL="56515">
                        <a:lnSpc>
                          <a:spcPct val="100000"/>
                        </a:lnSpc>
                        <a:spcBef>
                          <a:spcPts val="570"/>
                        </a:spcBef>
                      </a:pPr>
                      <a:r>
                        <a:rPr sz="700" b="1" spc="-5" dirty="0">
                          <a:solidFill>
                            <a:srgbClr val="231F20"/>
                          </a:solidFill>
                          <a:latin typeface="Arial"/>
                          <a:cs typeface="Arial"/>
                        </a:rPr>
                        <a:t>3:</a:t>
                      </a:r>
                      <a:r>
                        <a:rPr sz="700" b="1" spc="20" dirty="0">
                          <a:solidFill>
                            <a:srgbClr val="231F20"/>
                          </a:solidFill>
                          <a:latin typeface="Arial"/>
                          <a:cs typeface="Arial"/>
                        </a:rPr>
                        <a:t> </a:t>
                      </a:r>
                      <a:r>
                        <a:rPr sz="700" b="1" spc="5" dirty="0">
                          <a:solidFill>
                            <a:srgbClr val="231F20"/>
                          </a:solidFill>
                          <a:latin typeface="Arial"/>
                          <a:cs typeface="Arial"/>
                        </a:rPr>
                        <a:t>Philadelphia</a:t>
                      </a:r>
                      <a:endParaRPr sz="700">
                        <a:latin typeface="Arial"/>
                        <a:cs typeface="Arial"/>
                      </a:endParaRPr>
                    </a:p>
                  </a:txBody>
                  <a:tcPr marL="0" marR="0" marT="72390" marB="0">
                    <a:lnR w="19050">
                      <a:solidFill>
                        <a:srgbClr val="005E6D"/>
                      </a:solidFill>
                      <a:prstDash val="solid"/>
                    </a:lnR>
                    <a:solidFill>
                      <a:srgbClr val="FFFFFF"/>
                    </a:solidFill>
                  </a:tcPr>
                </a:tc>
                <a:tc>
                  <a:txBody>
                    <a:bodyPr/>
                    <a:lstStyle/>
                    <a:p>
                      <a:pPr marL="131445">
                        <a:lnSpc>
                          <a:spcPct val="100000"/>
                        </a:lnSpc>
                        <a:spcBef>
                          <a:spcPts val="570"/>
                        </a:spcBef>
                      </a:pPr>
                      <a:r>
                        <a:rPr sz="700" b="1" spc="15" dirty="0">
                          <a:solidFill>
                            <a:srgbClr val="231F20"/>
                          </a:solidFill>
                          <a:latin typeface="Arial"/>
                          <a:cs typeface="Arial"/>
                        </a:rPr>
                        <a:t>126</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0.35</a:t>
                      </a:r>
                      <a:endParaRPr sz="700">
                        <a:latin typeface="Arial"/>
                        <a:cs typeface="Arial"/>
                      </a:endParaRPr>
                    </a:p>
                    <a:p>
                      <a:pPr marL="15240" algn="ctr">
                        <a:lnSpc>
                          <a:spcPts val="819"/>
                        </a:lnSpc>
                      </a:pPr>
                      <a:r>
                        <a:rPr sz="700" b="1" spc="-5" dirty="0">
                          <a:solidFill>
                            <a:srgbClr val="231F20"/>
                          </a:solidFill>
                          <a:latin typeface="Arial"/>
                          <a:cs typeface="Arial"/>
                        </a:rPr>
                        <a:t>(0.28-0.41)</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L="158750">
                        <a:lnSpc>
                          <a:spcPct val="100000"/>
                        </a:lnSpc>
                        <a:spcBef>
                          <a:spcPts val="570"/>
                        </a:spcBef>
                      </a:pPr>
                      <a:r>
                        <a:rPr sz="700" b="1" spc="-35" dirty="0">
                          <a:solidFill>
                            <a:srgbClr val="231F20"/>
                          </a:solidFill>
                          <a:latin typeface="Arial"/>
                          <a:cs typeface="Arial"/>
                        </a:rPr>
                        <a:t>118</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0.32</a:t>
                      </a:r>
                      <a:endParaRPr sz="700">
                        <a:latin typeface="Arial"/>
                        <a:cs typeface="Arial"/>
                      </a:endParaRPr>
                    </a:p>
                    <a:p>
                      <a:pPr marL="15240" algn="ctr">
                        <a:lnSpc>
                          <a:spcPts val="819"/>
                        </a:lnSpc>
                      </a:pPr>
                      <a:r>
                        <a:rPr sz="700" b="1" spc="-5" dirty="0">
                          <a:solidFill>
                            <a:srgbClr val="231F20"/>
                          </a:solidFill>
                          <a:latin typeface="Arial"/>
                          <a:cs typeface="Arial"/>
                        </a:rPr>
                        <a:t>(0.26-0.38)</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R="124460" algn="r">
                        <a:lnSpc>
                          <a:spcPct val="100000"/>
                        </a:lnSpc>
                        <a:spcBef>
                          <a:spcPts val="570"/>
                        </a:spcBef>
                      </a:pPr>
                      <a:r>
                        <a:rPr sz="700" b="1" spc="20" dirty="0">
                          <a:solidFill>
                            <a:srgbClr val="231F20"/>
                          </a:solidFill>
                          <a:latin typeface="Arial"/>
                          <a:cs typeface="Arial"/>
                        </a:rPr>
                        <a:t>128</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0.32</a:t>
                      </a:r>
                      <a:endParaRPr sz="700">
                        <a:latin typeface="Arial"/>
                        <a:cs typeface="Arial"/>
                      </a:endParaRPr>
                    </a:p>
                    <a:p>
                      <a:pPr marL="15240" algn="ctr">
                        <a:lnSpc>
                          <a:spcPts val="819"/>
                        </a:lnSpc>
                      </a:pPr>
                      <a:r>
                        <a:rPr sz="700" b="1" spc="-5" dirty="0">
                          <a:solidFill>
                            <a:srgbClr val="231F20"/>
                          </a:solidFill>
                          <a:latin typeface="Arial"/>
                          <a:cs typeface="Arial"/>
                        </a:rPr>
                        <a:t>(0.27-0.38)</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570"/>
                        </a:spcBef>
                      </a:pPr>
                      <a:r>
                        <a:rPr sz="700" b="1" spc="15" dirty="0">
                          <a:solidFill>
                            <a:srgbClr val="231F20"/>
                          </a:solidFill>
                          <a:latin typeface="Arial"/>
                          <a:cs typeface="Arial"/>
                        </a:rPr>
                        <a:t>130</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0.35</a:t>
                      </a:r>
                      <a:endParaRPr sz="700">
                        <a:latin typeface="Arial"/>
                        <a:cs typeface="Arial"/>
                      </a:endParaRPr>
                    </a:p>
                    <a:p>
                      <a:pPr marL="1270" algn="ctr">
                        <a:lnSpc>
                          <a:spcPts val="819"/>
                        </a:lnSpc>
                      </a:pPr>
                      <a:r>
                        <a:rPr sz="700" b="1" spc="-5" dirty="0">
                          <a:solidFill>
                            <a:srgbClr val="231F20"/>
                          </a:solidFill>
                          <a:latin typeface="Arial"/>
                          <a:cs typeface="Arial"/>
                        </a:rPr>
                        <a:t>(0.29-0.41)</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570"/>
                        </a:spcBef>
                      </a:pPr>
                      <a:r>
                        <a:rPr sz="700" b="1" spc="15" dirty="0">
                          <a:solidFill>
                            <a:srgbClr val="231F20"/>
                          </a:solidFill>
                          <a:latin typeface="Arial"/>
                          <a:cs typeface="Arial"/>
                        </a:rPr>
                        <a:t>126</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5"/>
                        </a:spcBef>
                      </a:pPr>
                      <a:r>
                        <a:rPr sz="700" b="1" dirty="0">
                          <a:solidFill>
                            <a:srgbClr val="231F20"/>
                          </a:solidFill>
                          <a:latin typeface="Arial"/>
                          <a:cs typeface="Arial"/>
                        </a:rPr>
                        <a:t>0.32</a:t>
                      </a:r>
                      <a:endParaRPr sz="700">
                        <a:latin typeface="Arial"/>
                        <a:cs typeface="Arial"/>
                      </a:endParaRPr>
                    </a:p>
                    <a:p>
                      <a:pPr marL="1905" algn="ctr">
                        <a:lnSpc>
                          <a:spcPts val="819"/>
                        </a:lnSpc>
                      </a:pPr>
                      <a:r>
                        <a:rPr sz="700" b="1" spc="-5" dirty="0">
                          <a:solidFill>
                            <a:srgbClr val="231F20"/>
                          </a:solidFill>
                          <a:latin typeface="Arial"/>
                          <a:cs typeface="Arial"/>
                        </a:rPr>
                        <a:t>(0.26–0.38)</a:t>
                      </a:r>
                      <a:endParaRPr sz="700">
                        <a:latin typeface="Arial"/>
                        <a:cs typeface="Arial"/>
                      </a:endParaRPr>
                    </a:p>
                  </a:txBody>
                  <a:tcPr marL="0" marR="0" marT="15875" marB="0">
                    <a:lnL w="9525">
                      <a:solidFill>
                        <a:srgbClr val="005E6D"/>
                      </a:solidFill>
                      <a:prstDash val="solid"/>
                    </a:lnL>
                    <a:solidFill>
                      <a:srgbClr val="FFFFFF"/>
                    </a:solidFill>
                  </a:tcPr>
                </a:tc>
                <a:extLst>
                  <a:ext uri="{0D108BD9-81ED-4DB2-BD59-A6C34878D82A}">
                    <a16:rowId xmlns:a16="http://schemas.microsoft.com/office/drawing/2014/main" val="10022"/>
                  </a:ext>
                </a:extLst>
              </a:tr>
              <a:tr h="256032">
                <a:tc>
                  <a:txBody>
                    <a:bodyPr/>
                    <a:lstStyle/>
                    <a:p>
                      <a:pPr marL="56515">
                        <a:lnSpc>
                          <a:spcPct val="100000"/>
                        </a:lnSpc>
                        <a:spcBef>
                          <a:spcPts val="570"/>
                        </a:spcBef>
                      </a:pPr>
                      <a:r>
                        <a:rPr sz="700" b="1" spc="-5" dirty="0">
                          <a:solidFill>
                            <a:srgbClr val="231F20"/>
                          </a:solidFill>
                          <a:latin typeface="Arial"/>
                          <a:cs typeface="Arial"/>
                        </a:rPr>
                        <a:t>4:</a:t>
                      </a:r>
                      <a:r>
                        <a:rPr sz="700" b="1" spc="10" dirty="0">
                          <a:solidFill>
                            <a:srgbClr val="231F20"/>
                          </a:solidFill>
                          <a:latin typeface="Arial"/>
                          <a:cs typeface="Arial"/>
                        </a:rPr>
                        <a:t> </a:t>
                      </a:r>
                      <a:r>
                        <a:rPr sz="700" b="1" spc="15" dirty="0">
                          <a:solidFill>
                            <a:srgbClr val="231F20"/>
                          </a:solidFill>
                          <a:latin typeface="Arial"/>
                          <a:cs typeface="Arial"/>
                        </a:rPr>
                        <a:t>Atlanta</a:t>
                      </a:r>
                      <a:endParaRPr sz="700">
                        <a:latin typeface="Arial"/>
                        <a:cs typeface="Arial"/>
                      </a:endParaRPr>
                    </a:p>
                  </a:txBody>
                  <a:tcPr marL="0" marR="0" marT="72390" marB="0">
                    <a:lnR w="19050">
                      <a:solidFill>
                        <a:srgbClr val="005E6D"/>
                      </a:solidFill>
                      <a:prstDash val="solid"/>
                    </a:lnR>
                    <a:solidFill>
                      <a:srgbClr val="E5EEF0"/>
                    </a:solidFill>
                  </a:tcPr>
                </a:tc>
                <a:tc>
                  <a:txBody>
                    <a:bodyPr/>
                    <a:lstStyle/>
                    <a:p>
                      <a:pPr marL="132080">
                        <a:lnSpc>
                          <a:spcPct val="100000"/>
                        </a:lnSpc>
                        <a:spcBef>
                          <a:spcPts val="570"/>
                        </a:spcBef>
                      </a:pPr>
                      <a:r>
                        <a:rPr sz="700" b="1" spc="15" dirty="0">
                          <a:solidFill>
                            <a:srgbClr val="231F20"/>
                          </a:solidFill>
                          <a:latin typeface="Arial"/>
                          <a:cs typeface="Arial"/>
                        </a:rPr>
                        <a:t>328</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0"/>
                        </a:spcBef>
                      </a:pPr>
                      <a:r>
                        <a:rPr sz="700" b="1" dirty="0">
                          <a:solidFill>
                            <a:srgbClr val="231F20"/>
                          </a:solidFill>
                          <a:latin typeface="Arial"/>
                          <a:cs typeface="Arial"/>
                        </a:rPr>
                        <a:t>0.43</a:t>
                      </a:r>
                      <a:endParaRPr sz="700">
                        <a:latin typeface="Arial"/>
                        <a:cs typeface="Arial"/>
                      </a:endParaRPr>
                    </a:p>
                    <a:p>
                      <a:pPr marL="15240" algn="ctr">
                        <a:lnSpc>
                          <a:spcPts val="819"/>
                        </a:lnSpc>
                      </a:pPr>
                      <a:r>
                        <a:rPr sz="700" b="1" spc="-5" dirty="0">
                          <a:solidFill>
                            <a:srgbClr val="231F20"/>
                          </a:solidFill>
                          <a:latin typeface="Arial"/>
                          <a:cs typeface="Arial"/>
                        </a:rPr>
                        <a:t>(0.38-0.48)</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E5EEF0"/>
                    </a:solidFill>
                  </a:tcPr>
                </a:tc>
                <a:tc>
                  <a:txBody>
                    <a:bodyPr/>
                    <a:lstStyle/>
                    <a:p>
                      <a:pPr marL="158750">
                        <a:lnSpc>
                          <a:spcPct val="100000"/>
                        </a:lnSpc>
                        <a:spcBef>
                          <a:spcPts val="570"/>
                        </a:spcBef>
                      </a:pPr>
                      <a:r>
                        <a:rPr sz="700" b="1" spc="-35" dirty="0">
                          <a:solidFill>
                            <a:srgbClr val="231F20"/>
                          </a:solidFill>
                          <a:latin typeface="Arial"/>
                          <a:cs typeface="Arial"/>
                        </a:rPr>
                        <a:t>345</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0"/>
                        </a:spcBef>
                      </a:pPr>
                      <a:r>
                        <a:rPr sz="700" b="1" dirty="0">
                          <a:solidFill>
                            <a:srgbClr val="231F20"/>
                          </a:solidFill>
                          <a:latin typeface="Arial"/>
                          <a:cs typeface="Arial"/>
                        </a:rPr>
                        <a:t>0.44</a:t>
                      </a:r>
                      <a:endParaRPr sz="700">
                        <a:latin typeface="Arial"/>
                        <a:cs typeface="Arial"/>
                      </a:endParaRPr>
                    </a:p>
                    <a:p>
                      <a:pPr marL="15240" algn="ctr">
                        <a:lnSpc>
                          <a:spcPts val="819"/>
                        </a:lnSpc>
                      </a:pPr>
                      <a:r>
                        <a:rPr sz="700" b="1" spc="-5" dirty="0">
                          <a:solidFill>
                            <a:srgbClr val="231F20"/>
                          </a:solidFill>
                          <a:latin typeface="Arial"/>
                          <a:cs typeface="Arial"/>
                        </a:rPr>
                        <a:t>(0.39-0.49)</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E5EEF0"/>
                    </a:solidFill>
                  </a:tcPr>
                </a:tc>
                <a:tc>
                  <a:txBody>
                    <a:bodyPr/>
                    <a:lstStyle/>
                    <a:p>
                      <a:pPr marR="123825" algn="r">
                        <a:lnSpc>
                          <a:spcPct val="100000"/>
                        </a:lnSpc>
                        <a:spcBef>
                          <a:spcPts val="570"/>
                        </a:spcBef>
                      </a:pPr>
                      <a:r>
                        <a:rPr sz="700" b="1" spc="20" dirty="0">
                          <a:solidFill>
                            <a:srgbClr val="231F20"/>
                          </a:solidFill>
                          <a:latin typeface="Arial"/>
                          <a:cs typeface="Arial"/>
                        </a:rPr>
                        <a:t>365</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0"/>
                        </a:spcBef>
                      </a:pPr>
                      <a:r>
                        <a:rPr sz="700" b="1" dirty="0">
                          <a:solidFill>
                            <a:srgbClr val="231F20"/>
                          </a:solidFill>
                          <a:latin typeface="Arial"/>
                          <a:cs typeface="Arial"/>
                        </a:rPr>
                        <a:t>0.45</a:t>
                      </a:r>
                      <a:endParaRPr sz="700">
                        <a:latin typeface="Arial"/>
                        <a:cs typeface="Arial"/>
                      </a:endParaRPr>
                    </a:p>
                    <a:p>
                      <a:pPr marL="15875" algn="ctr">
                        <a:lnSpc>
                          <a:spcPts val="819"/>
                        </a:lnSpc>
                      </a:pPr>
                      <a:r>
                        <a:rPr sz="700" b="1" spc="-5" dirty="0">
                          <a:solidFill>
                            <a:srgbClr val="231F20"/>
                          </a:solidFill>
                          <a:latin typeface="Arial"/>
                          <a:cs typeface="Arial"/>
                        </a:rPr>
                        <a:t>(0.41-0.50)</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570"/>
                        </a:spcBef>
                      </a:pPr>
                      <a:r>
                        <a:rPr sz="700" b="1" spc="15" dirty="0">
                          <a:solidFill>
                            <a:srgbClr val="231F20"/>
                          </a:solidFill>
                          <a:latin typeface="Arial"/>
                          <a:cs typeface="Arial"/>
                        </a:rPr>
                        <a:t>346</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0"/>
                        </a:spcBef>
                      </a:pPr>
                      <a:r>
                        <a:rPr sz="700" b="1" dirty="0">
                          <a:solidFill>
                            <a:srgbClr val="231F20"/>
                          </a:solidFill>
                          <a:latin typeface="Arial"/>
                          <a:cs typeface="Arial"/>
                        </a:rPr>
                        <a:t>0.45</a:t>
                      </a:r>
                      <a:endParaRPr sz="700">
                        <a:latin typeface="Arial"/>
                        <a:cs typeface="Arial"/>
                      </a:endParaRPr>
                    </a:p>
                    <a:p>
                      <a:pPr marL="1905" algn="ctr">
                        <a:lnSpc>
                          <a:spcPts val="819"/>
                        </a:lnSpc>
                      </a:pPr>
                      <a:r>
                        <a:rPr sz="700" b="1" spc="-5" dirty="0">
                          <a:solidFill>
                            <a:srgbClr val="231F20"/>
                          </a:solidFill>
                          <a:latin typeface="Arial"/>
                          <a:cs typeface="Arial"/>
                        </a:rPr>
                        <a:t>(0.40-0.50)</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570"/>
                        </a:spcBef>
                      </a:pPr>
                      <a:r>
                        <a:rPr sz="700" b="1" spc="15" dirty="0">
                          <a:solidFill>
                            <a:srgbClr val="231F20"/>
                          </a:solidFill>
                          <a:latin typeface="Arial"/>
                          <a:cs typeface="Arial"/>
                        </a:rPr>
                        <a:t>348</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marL="635" algn="ctr">
                        <a:lnSpc>
                          <a:spcPts val="819"/>
                        </a:lnSpc>
                        <a:spcBef>
                          <a:spcPts val="120"/>
                        </a:spcBef>
                      </a:pPr>
                      <a:r>
                        <a:rPr sz="700" b="1" dirty="0">
                          <a:solidFill>
                            <a:srgbClr val="231F20"/>
                          </a:solidFill>
                          <a:latin typeface="Arial"/>
                          <a:cs typeface="Arial"/>
                        </a:rPr>
                        <a:t>0.42</a:t>
                      </a:r>
                      <a:endParaRPr sz="700">
                        <a:latin typeface="Arial"/>
                        <a:cs typeface="Arial"/>
                      </a:endParaRPr>
                    </a:p>
                    <a:p>
                      <a:pPr marL="1905" algn="ctr">
                        <a:lnSpc>
                          <a:spcPts val="819"/>
                        </a:lnSpc>
                      </a:pPr>
                      <a:r>
                        <a:rPr sz="700" b="1" spc="-5" dirty="0">
                          <a:solidFill>
                            <a:srgbClr val="231F20"/>
                          </a:solidFill>
                          <a:latin typeface="Arial"/>
                          <a:cs typeface="Arial"/>
                        </a:rPr>
                        <a:t>(0.38–0.47)</a:t>
                      </a:r>
                      <a:endParaRPr sz="700">
                        <a:latin typeface="Arial"/>
                        <a:cs typeface="Arial"/>
                      </a:endParaRPr>
                    </a:p>
                  </a:txBody>
                  <a:tcPr marL="0" marR="0" marT="15240" marB="0">
                    <a:lnL w="9525">
                      <a:solidFill>
                        <a:srgbClr val="005E6D"/>
                      </a:solidFill>
                      <a:prstDash val="solid"/>
                    </a:lnL>
                    <a:solidFill>
                      <a:srgbClr val="E5EEF0"/>
                    </a:solidFill>
                  </a:tcPr>
                </a:tc>
                <a:extLst>
                  <a:ext uri="{0D108BD9-81ED-4DB2-BD59-A6C34878D82A}">
                    <a16:rowId xmlns:a16="http://schemas.microsoft.com/office/drawing/2014/main" val="10023"/>
                  </a:ext>
                </a:extLst>
              </a:tr>
              <a:tr h="256032">
                <a:tc>
                  <a:txBody>
                    <a:bodyPr/>
                    <a:lstStyle/>
                    <a:p>
                      <a:pPr marL="56515">
                        <a:lnSpc>
                          <a:spcPct val="100000"/>
                        </a:lnSpc>
                        <a:spcBef>
                          <a:spcPts val="570"/>
                        </a:spcBef>
                      </a:pPr>
                      <a:r>
                        <a:rPr sz="700" b="1" spc="-5" dirty="0">
                          <a:solidFill>
                            <a:srgbClr val="231F20"/>
                          </a:solidFill>
                          <a:latin typeface="Arial"/>
                          <a:cs typeface="Arial"/>
                        </a:rPr>
                        <a:t>5:</a:t>
                      </a:r>
                      <a:r>
                        <a:rPr sz="700" b="1" spc="20" dirty="0">
                          <a:solidFill>
                            <a:srgbClr val="231F20"/>
                          </a:solidFill>
                          <a:latin typeface="Arial"/>
                          <a:cs typeface="Arial"/>
                        </a:rPr>
                        <a:t> </a:t>
                      </a:r>
                      <a:r>
                        <a:rPr sz="700" b="1" spc="-10" dirty="0">
                          <a:solidFill>
                            <a:srgbClr val="231F20"/>
                          </a:solidFill>
                          <a:latin typeface="Arial"/>
                          <a:cs typeface="Arial"/>
                        </a:rPr>
                        <a:t>Chicago</a:t>
                      </a:r>
                      <a:endParaRPr sz="700">
                        <a:latin typeface="Arial"/>
                        <a:cs typeface="Arial"/>
                      </a:endParaRPr>
                    </a:p>
                  </a:txBody>
                  <a:tcPr marL="0" marR="0" marT="72390" marB="0">
                    <a:lnR w="19050">
                      <a:solidFill>
                        <a:srgbClr val="005E6D"/>
                      </a:solidFill>
                      <a:prstDash val="solid"/>
                    </a:lnR>
                    <a:solidFill>
                      <a:srgbClr val="FFFFFF"/>
                    </a:solidFill>
                  </a:tcPr>
                </a:tc>
                <a:tc>
                  <a:txBody>
                    <a:bodyPr/>
                    <a:lstStyle/>
                    <a:p>
                      <a:pPr marL="132080">
                        <a:lnSpc>
                          <a:spcPct val="100000"/>
                        </a:lnSpc>
                        <a:spcBef>
                          <a:spcPts val="570"/>
                        </a:spcBef>
                      </a:pPr>
                      <a:r>
                        <a:rPr sz="700" b="1" spc="15" dirty="0">
                          <a:solidFill>
                            <a:srgbClr val="231F20"/>
                          </a:solidFill>
                          <a:latin typeface="Arial"/>
                          <a:cs typeface="Arial"/>
                        </a:rPr>
                        <a:t>193</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0"/>
                        </a:spcBef>
                      </a:pPr>
                      <a:r>
                        <a:rPr sz="700" b="1" dirty="0">
                          <a:solidFill>
                            <a:srgbClr val="231F20"/>
                          </a:solidFill>
                          <a:latin typeface="Arial"/>
                          <a:cs typeface="Arial"/>
                        </a:rPr>
                        <a:t>0.32</a:t>
                      </a:r>
                      <a:endParaRPr sz="700">
                        <a:latin typeface="Arial"/>
                        <a:cs typeface="Arial"/>
                      </a:endParaRPr>
                    </a:p>
                    <a:p>
                      <a:pPr marL="635" algn="ctr">
                        <a:lnSpc>
                          <a:spcPts val="819"/>
                        </a:lnSpc>
                      </a:pPr>
                      <a:r>
                        <a:rPr sz="700" b="1" spc="-5" dirty="0">
                          <a:solidFill>
                            <a:srgbClr val="231F20"/>
                          </a:solidFill>
                          <a:latin typeface="Arial"/>
                          <a:cs typeface="Arial"/>
                        </a:rPr>
                        <a:t>(0.27-0.36)</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FFFFFF"/>
                    </a:solidFill>
                  </a:tcPr>
                </a:tc>
                <a:tc>
                  <a:txBody>
                    <a:bodyPr/>
                    <a:lstStyle/>
                    <a:p>
                      <a:pPr marL="158750">
                        <a:lnSpc>
                          <a:spcPct val="100000"/>
                        </a:lnSpc>
                        <a:spcBef>
                          <a:spcPts val="570"/>
                        </a:spcBef>
                      </a:pPr>
                      <a:r>
                        <a:rPr sz="700" b="1" spc="-35" dirty="0">
                          <a:solidFill>
                            <a:srgbClr val="231F20"/>
                          </a:solidFill>
                          <a:latin typeface="Arial"/>
                          <a:cs typeface="Arial"/>
                        </a:rPr>
                        <a:t>181</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0"/>
                        </a:spcBef>
                      </a:pPr>
                      <a:r>
                        <a:rPr sz="700" b="1" dirty="0">
                          <a:solidFill>
                            <a:srgbClr val="231F20"/>
                          </a:solidFill>
                          <a:latin typeface="Arial"/>
                          <a:cs typeface="Arial"/>
                        </a:rPr>
                        <a:t>0.29</a:t>
                      </a:r>
                      <a:endParaRPr sz="700">
                        <a:latin typeface="Arial"/>
                        <a:cs typeface="Arial"/>
                      </a:endParaRPr>
                    </a:p>
                    <a:p>
                      <a:pPr marL="15875" algn="ctr">
                        <a:lnSpc>
                          <a:spcPts val="819"/>
                        </a:lnSpc>
                      </a:pPr>
                      <a:r>
                        <a:rPr sz="700" b="1" spc="-5" dirty="0">
                          <a:solidFill>
                            <a:srgbClr val="231F20"/>
                          </a:solidFill>
                          <a:latin typeface="Arial"/>
                          <a:cs typeface="Arial"/>
                        </a:rPr>
                        <a:t>(0.25-0.33)</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FFFFFF"/>
                    </a:solidFill>
                  </a:tcPr>
                </a:tc>
                <a:tc>
                  <a:txBody>
                    <a:bodyPr/>
                    <a:lstStyle/>
                    <a:p>
                      <a:pPr marR="123825" algn="r">
                        <a:lnSpc>
                          <a:spcPct val="100000"/>
                        </a:lnSpc>
                        <a:spcBef>
                          <a:spcPts val="570"/>
                        </a:spcBef>
                      </a:pPr>
                      <a:r>
                        <a:rPr sz="700" b="1" spc="20" dirty="0">
                          <a:solidFill>
                            <a:srgbClr val="231F20"/>
                          </a:solidFill>
                          <a:latin typeface="Arial"/>
                          <a:cs typeface="Arial"/>
                        </a:rPr>
                        <a:t>184</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20"/>
                        </a:spcBef>
                      </a:pPr>
                      <a:r>
                        <a:rPr sz="700" b="1" dirty="0">
                          <a:solidFill>
                            <a:srgbClr val="231F20"/>
                          </a:solidFill>
                          <a:latin typeface="Arial"/>
                          <a:cs typeface="Arial"/>
                        </a:rPr>
                        <a:t>0.29</a:t>
                      </a:r>
                      <a:endParaRPr sz="700">
                        <a:latin typeface="Arial"/>
                        <a:cs typeface="Arial"/>
                      </a:endParaRPr>
                    </a:p>
                    <a:p>
                      <a:pPr marL="635" algn="ctr">
                        <a:lnSpc>
                          <a:spcPts val="819"/>
                        </a:lnSpc>
                      </a:pPr>
                      <a:r>
                        <a:rPr sz="700" b="1" spc="-5" dirty="0">
                          <a:solidFill>
                            <a:srgbClr val="231F20"/>
                          </a:solidFill>
                          <a:latin typeface="Arial"/>
                          <a:cs typeface="Arial"/>
                        </a:rPr>
                        <a:t>(0.24-0.33)</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570"/>
                        </a:spcBef>
                      </a:pPr>
                      <a:r>
                        <a:rPr sz="700" b="1" spc="15" dirty="0">
                          <a:solidFill>
                            <a:srgbClr val="231F20"/>
                          </a:solidFill>
                          <a:latin typeface="Arial"/>
                          <a:cs typeface="Arial"/>
                        </a:rPr>
                        <a:t>174</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marL="635" algn="ctr">
                        <a:lnSpc>
                          <a:spcPts val="819"/>
                        </a:lnSpc>
                        <a:spcBef>
                          <a:spcPts val="120"/>
                        </a:spcBef>
                      </a:pPr>
                      <a:r>
                        <a:rPr sz="700" b="1" dirty="0">
                          <a:solidFill>
                            <a:srgbClr val="231F20"/>
                          </a:solidFill>
                          <a:latin typeface="Arial"/>
                          <a:cs typeface="Arial"/>
                        </a:rPr>
                        <a:t>0.28</a:t>
                      </a:r>
                      <a:endParaRPr sz="700">
                        <a:latin typeface="Arial"/>
                        <a:cs typeface="Arial"/>
                      </a:endParaRPr>
                    </a:p>
                    <a:p>
                      <a:pPr marL="1905" algn="ctr">
                        <a:lnSpc>
                          <a:spcPts val="819"/>
                        </a:lnSpc>
                      </a:pPr>
                      <a:r>
                        <a:rPr sz="700" b="1" spc="-5" dirty="0">
                          <a:solidFill>
                            <a:srgbClr val="231F20"/>
                          </a:solidFill>
                          <a:latin typeface="Arial"/>
                          <a:cs typeface="Arial"/>
                        </a:rPr>
                        <a:t>(0.24-0.33)</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570"/>
                        </a:spcBef>
                      </a:pPr>
                      <a:r>
                        <a:rPr sz="700" b="1" spc="15" dirty="0">
                          <a:solidFill>
                            <a:srgbClr val="231F20"/>
                          </a:solidFill>
                          <a:latin typeface="Arial"/>
                          <a:cs typeface="Arial"/>
                        </a:rPr>
                        <a:t>173</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FFFFFF"/>
                    </a:solidFill>
                  </a:tcPr>
                </a:tc>
                <a:tc>
                  <a:txBody>
                    <a:bodyPr/>
                    <a:lstStyle/>
                    <a:p>
                      <a:pPr marL="635" algn="ctr">
                        <a:lnSpc>
                          <a:spcPts val="819"/>
                        </a:lnSpc>
                        <a:spcBef>
                          <a:spcPts val="120"/>
                        </a:spcBef>
                      </a:pPr>
                      <a:r>
                        <a:rPr sz="700" b="1" dirty="0">
                          <a:solidFill>
                            <a:srgbClr val="231F20"/>
                          </a:solidFill>
                          <a:latin typeface="Arial"/>
                          <a:cs typeface="Arial"/>
                        </a:rPr>
                        <a:t>0.27</a:t>
                      </a:r>
                      <a:endParaRPr sz="700">
                        <a:latin typeface="Arial"/>
                        <a:cs typeface="Arial"/>
                      </a:endParaRPr>
                    </a:p>
                    <a:p>
                      <a:pPr marL="2540" algn="ctr">
                        <a:lnSpc>
                          <a:spcPts val="819"/>
                        </a:lnSpc>
                      </a:pPr>
                      <a:r>
                        <a:rPr sz="700" b="1" spc="-5" dirty="0">
                          <a:solidFill>
                            <a:srgbClr val="231F20"/>
                          </a:solidFill>
                          <a:latin typeface="Arial"/>
                          <a:cs typeface="Arial"/>
                        </a:rPr>
                        <a:t>(0.23–0.31)</a:t>
                      </a:r>
                      <a:endParaRPr sz="700">
                        <a:latin typeface="Arial"/>
                        <a:cs typeface="Arial"/>
                      </a:endParaRPr>
                    </a:p>
                  </a:txBody>
                  <a:tcPr marL="0" marR="0" marT="15240" marB="0">
                    <a:lnL w="9525">
                      <a:solidFill>
                        <a:srgbClr val="005E6D"/>
                      </a:solidFill>
                      <a:prstDash val="solid"/>
                    </a:lnL>
                    <a:solidFill>
                      <a:srgbClr val="FFFFFF"/>
                    </a:solidFill>
                  </a:tcPr>
                </a:tc>
                <a:extLst>
                  <a:ext uri="{0D108BD9-81ED-4DB2-BD59-A6C34878D82A}">
                    <a16:rowId xmlns:a16="http://schemas.microsoft.com/office/drawing/2014/main" val="10024"/>
                  </a:ext>
                </a:extLst>
              </a:tr>
              <a:tr h="256031">
                <a:tc>
                  <a:txBody>
                    <a:bodyPr/>
                    <a:lstStyle/>
                    <a:p>
                      <a:pPr marL="57150">
                        <a:lnSpc>
                          <a:spcPct val="100000"/>
                        </a:lnSpc>
                        <a:spcBef>
                          <a:spcPts val="570"/>
                        </a:spcBef>
                      </a:pPr>
                      <a:r>
                        <a:rPr sz="700" b="1" spc="-5" dirty="0">
                          <a:solidFill>
                            <a:srgbClr val="231F20"/>
                          </a:solidFill>
                          <a:latin typeface="Arial"/>
                          <a:cs typeface="Arial"/>
                        </a:rPr>
                        <a:t>6:</a:t>
                      </a:r>
                      <a:r>
                        <a:rPr sz="700" b="1" spc="20" dirty="0">
                          <a:solidFill>
                            <a:srgbClr val="231F20"/>
                          </a:solidFill>
                          <a:latin typeface="Arial"/>
                          <a:cs typeface="Arial"/>
                        </a:rPr>
                        <a:t> </a:t>
                      </a:r>
                      <a:r>
                        <a:rPr sz="700" b="1" spc="-10" dirty="0">
                          <a:solidFill>
                            <a:srgbClr val="231F20"/>
                          </a:solidFill>
                          <a:latin typeface="Arial"/>
                          <a:cs typeface="Arial"/>
                        </a:rPr>
                        <a:t>Dallas</a:t>
                      </a:r>
                      <a:endParaRPr sz="700">
                        <a:latin typeface="Arial"/>
                        <a:cs typeface="Arial"/>
                      </a:endParaRPr>
                    </a:p>
                  </a:txBody>
                  <a:tcPr marL="0" marR="0" marT="72390" marB="0">
                    <a:lnR w="19050">
                      <a:solidFill>
                        <a:srgbClr val="005E6D"/>
                      </a:solidFill>
                      <a:prstDash val="solid"/>
                    </a:lnR>
                    <a:solidFill>
                      <a:srgbClr val="E5EEF0"/>
                    </a:solidFill>
                  </a:tcPr>
                </a:tc>
                <a:tc>
                  <a:txBody>
                    <a:bodyPr/>
                    <a:lstStyle/>
                    <a:p>
                      <a:pPr marL="132080">
                        <a:lnSpc>
                          <a:spcPct val="100000"/>
                        </a:lnSpc>
                        <a:spcBef>
                          <a:spcPts val="570"/>
                        </a:spcBef>
                      </a:pPr>
                      <a:r>
                        <a:rPr sz="700" b="1" spc="15" dirty="0">
                          <a:solidFill>
                            <a:srgbClr val="231F20"/>
                          </a:solidFill>
                          <a:latin typeface="Arial"/>
                          <a:cs typeface="Arial"/>
                        </a:rPr>
                        <a:t>220</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25"/>
                        </a:lnSpc>
                        <a:spcBef>
                          <a:spcPts val="120"/>
                        </a:spcBef>
                      </a:pPr>
                      <a:r>
                        <a:rPr sz="700" b="1" spc="-10" dirty="0">
                          <a:solidFill>
                            <a:srgbClr val="231F20"/>
                          </a:solidFill>
                          <a:latin typeface="Arial"/>
                          <a:cs typeface="Arial"/>
                        </a:rPr>
                        <a:t>0.5</a:t>
                      </a:r>
                      <a:endParaRPr sz="700">
                        <a:latin typeface="Arial"/>
                        <a:cs typeface="Arial"/>
                      </a:endParaRPr>
                    </a:p>
                    <a:p>
                      <a:pPr marL="14604" algn="ctr">
                        <a:lnSpc>
                          <a:spcPts val="825"/>
                        </a:lnSpc>
                      </a:pPr>
                      <a:r>
                        <a:rPr sz="700" b="1" spc="-5" dirty="0">
                          <a:solidFill>
                            <a:srgbClr val="231F20"/>
                          </a:solidFill>
                          <a:latin typeface="Arial"/>
                          <a:cs typeface="Arial"/>
                        </a:rPr>
                        <a:t>(0.43-0.56)</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E5EEF0"/>
                    </a:solidFill>
                  </a:tcPr>
                </a:tc>
                <a:tc>
                  <a:txBody>
                    <a:bodyPr/>
                    <a:lstStyle/>
                    <a:p>
                      <a:pPr marL="158115">
                        <a:lnSpc>
                          <a:spcPct val="100000"/>
                        </a:lnSpc>
                        <a:spcBef>
                          <a:spcPts val="575"/>
                        </a:spcBef>
                      </a:pPr>
                      <a:r>
                        <a:rPr sz="700" b="1" spc="-35" dirty="0">
                          <a:solidFill>
                            <a:srgbClr val="231F20"/>
                          </a:solidFill>
                          <a:latin typeface="Arial"/>
                          <a:cs typeface="Arial"/>
                        </a:rPr>
                        <a:t>230</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0.51</a:t>
                      </a:r>
                      <a:endParaRPr sz="700">
                        <a:latin typeface="Arial"/>
                        <a:cs typeface="Arial"/>
                      </a:endParaRPr>
                    </a:p>
                    <a:p>
                      <a:pPr marL="14604" algn="ctr">
                        <a:lnSpc>
                          <a:spcPts val="819"/>
                        </a:lnSpc>
                      </a:pPr>
                      <a:r>
                        <a:rPr sz="700" b="1" spc="-5" dirty="0">
                          <a:solidFill>
                            <a:srgbClr val="231F20"/>
                          </a:solidFill>
                          <a:latin typeface="Arial"/>
                          <a:cs typeface="Arial"/>
                        </a:rPr>
                        <a:t>(0.44-0.57)</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R="124460" algn="r">
                        <a:lnSpc>
                          <a:spcPct val="100000"/>
                        </a:lnSpc>
                        <a:spcBef>
                          <a:spcPts val="575"/>
                        </a:spcBef>
                      </a:pPr>
                      <a:r>
                        <a:rPr sz="700" b="1" spc="20" dirty="0">
                          <a:solidFill>
                            <a:srgbClr val="231F20"/>
                          </a:solidFill>
                          <a:latin typeface="Arial"/>
                          <a:cs typeface="Arial"/>
                        </a:rPr>
                        <a:t>247</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0.55</a:t>
                      </a:r>
                      <a:endParaRPr sz="700">
                        <a:latin typeface="Arial"/>
                        <a:cs typeface="Arial"/>
                      </a:endParaRPr>
                    </a:p>
                    <a:p>
                      <a:pPr marL="11430" algn="ctr">
                        <a:lnSpc>
                          <a:spcPts val="819"/>
                        </a:lnSpc>
                      </a:pPr>
                      <a:r>
                        <a:rPr sz="700" b="1" spc="-5" dirty="0">
                          <a:solidFill>
                            <a:srgbClr val="231F20"/>
                          </a:solidFill>
                          <a:latin typeface="Arial"/>
                          <a:cs typeface="Arial"/>
                        </a:rPr>
                        <a:t>(0.48-0.62)</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75"/>
                        </a:spcBef>
                      </a:pPr>
                      <a:r>
                        <a:rPr sz="700" b="1" spc="15" dirty="0">
                          <a:solidFill>
                            <a:srgbClr val="231F20"/>
                          </a:solidFill>
                          <a:latin typeface="Arial"/>
                          <a:cs typeface="Arial"/>
                        </a:rPr>
                        <a:t>230</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0.47</a:t>
                      </a:r>
                      <a:endParaRPr sz="700">
                        <a:latin typeface="Arial"/>
                        <a:cs typeface="Arial"/>
                      </a:endParaRPr>
                    </a:p>
                    <a:p>
                      <a:pPr marL="635" algn="ctr">
                        <a:lnSpc>
                          <a:spcPts val="819"/>
                        </a:lnSpc>
                      </a:pPr>
                      <a:r>
                        <a:rPr sz="700" b="1" spc="-5" dirty="0">
                          <a:solidFill>
                            <a:srgbClr val="231F20"/>
                          </a:solidFill>
                          <a:latin typeface="Arial"/>
                          <a:cs typeface="Arial"/>
                        </a:rPr>
                        <a:t>(0.41-0.53)</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75"/>
                        </a:spcBef>
                      </a:pPr>
                      <a:r>
                        <a:rPr sz="700" b="1" spc="15" dirty="0">
                          <a:solidFill>
                            <a:srgbClr val="231F20"/>
                          </a:solidFill>
                          <a:latin typeface="Arial"/>
                          <a:cs typeface="Arial"/>
                        </a:rPr>
                        <a:t>230</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0.48</a:t>
                      </a:r>
                      <a:endParaRPr sz="700">
                        <a:latin typeface="Arial"/>
                        <a:cs typeface="Arial"/>
                      </a:endParaRPr>
                    </a:p>
                    <a:p>
                      <a:pPr algn="ctr">
                        <a:lnSpc>
                          <a:spcPts val="819"/>
                        </a:lnSpc>
                      </a:pPr>
                      <a:r>
                        <a:rPr sz="700" b="1" spc="-5" dirty="0">
                          <a:solidFill>
                            <a:srgbClr val="231F20"/>
                          </a:solidFill>
                          <a:latin typeface="Arial"/>
                          <a:cs typeface="Arial"/>
                        </a:rPr>
                        <a:t>(0.42–0.55)</a:t>
                      </a:r>
                      <a:endParaRPr sz="700">
                        <a:latin typeface="Arial"/>
                        <a:cs typeface="Arial"/>
                      </a:endParaRPr>
                    </a:p>
                  </a:txBody>
                  <a:tcPr marL="0" marR="0" marT="15875" marB="0">
                    <a:lnL w="9525">
                      <a:solidFill>
                        <a:srgbClr val="005E6D"/>
                      </a:solidFill>
                      <a:prstDash val="solid"/>
                    </a:lnL>
                    <a:solidFill>
                      <a:srgbClr val="E5EEF0"/>
                    </a:solidFill>
                  </a:tcPr>
                </a:tc>
                <a:extLst>
                  <a:ext uri="{0D108BD9-81ED-4DB2-BD59-A6C34878D82A}">
                    <a16:rowId xmlns:a16="http://schemas.microsoft.com/office/drawing/2014/main" val="10025"/>
                  </a:ext>
                </a:extLst>
              </a:tr>
              <a:tr h="256032">
                <a:tc>
                  <a:txBody>
                    <a:bodyPr/>
                    <a:lstStyle/>
                    <a:p>
                      <a:pPr marL="56515">
                        <a:lnSpc>
                          <a:spcPct val="100000"/>
                        </a:lnSpc>
                        <a:spcBef>
                          <a:spcPts val="575"/>
                        </a:spcBef>
                      </a:pPr>
                      <a:r>
                        <a:rPr sz="700" b="1" spc="-5" dirty="0">
                          <a:solidFill>
                            <a:srgbClr val="231F20"/>
                          </a:solidFill>
                          <a:latin typeface="Arial"/>
                          <a:cs typeface="Arial"/>
                        </a:rPr>
                        <a:t>7: </a:t>
                      </a:r>
                      <a:r>
                        <a:rPr sz="700" b="1" spc="-10" dirty="0">
                          <a:solidFill>
                            <a:srgbClr val="231F20"/>
                          </a:solidFill>
                          <a:latin typeface="Arial"/>
                          <a:cs typeface="Arial"/>
                        </a:rPr>
                        <a:t>Kansas</a:t>
                      </a:r>
                      <a:r>
                        <a:rPr sz="700" b="1" spc="25" dirty="0">
                          <a:solidFill>
                            <a:srgbClr val="231F20"/>
                          </a:solidFill>
                          <a:latin typeface="Arial"/>
                          <a:cs typeface="Arial"/>
                        </a:rPr>
                        <a:t> </a:t>
                      </a:r>
                      <a:r>
                        <a:rPr sz="700" b="1" spc="5" dirty="0">
                          <a:solidFill>
                            <a:srgbClr val="231F20"/>
                          </a:solidFill>
                          <a:latin typeface="Arial"/>
                          <a:cs typeface="Arial"/>
                        </a:rPr>
                        <a:t>City</a:t>
                      </a:r>
                      <a:endParaRPr sz="700">
                        <a:latin typeface="Arial"/>
                        <a:cs typeface="Arial"/>
                      </a:endParaRPr>
                    </a:p>
                  </a:txBody>
                  <a:tcPr marL="0" marR="0" marT="73025" marB="0">
                    <a:lnR w="19050">
                      <a:solidFill>
                        <a:srgbClr val="005E6D"/>
                      </a:solidFill>
                      <a:prstDash val="solid"/>
                    </a:lnR>
                    <a:solidFill>
                      <a:srgbClr val="FFFFFF"/>
                    </a:solidFill>
                  </a:tcPr>
                </a:tc>
                <a:tc>
                  <a:txBody>
                    <a:bodyPr/>
                    <a:lstStyle/>
                    <a:p>
                      <a:pPr algn="ctr">
                        <a:lnSpc>
                          <a:spcPct val="100000"/>
                        </a:lnSpc>
                        <a:spcBef>
                          <a:spcPts val="575"/>
                        </a:spcBef>
                      </a:pPr>
                      <a:r>
                        <a:rPr sz="700" b="1" spc="15" dirty="0">
                          <a:solidFill>
                            <a:srgbClr val="231F20"/>
                          </a:solidFill>
                          <a:latin typeface="Arial"/>
                          <a:cs typeface="Arial"/>
                        </a:rPr>
                        <a:t>44</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30"/>
                        </a:spcBef>
                      </a:pPr>
                      <a:r>
                        <a:rPr sz="700" b="1" dirty="0">
                          <a:solidFill>
                            <a:srgbClr val="231F20"/>
                          </a:solidFill>
                          <a:latin typeface="Arial"/>
                          <a:cs typeface="Arial"/>
                        </a:rPr>
                        <a:t>0.26</a:t>
                      </a:r>
                      <a:endParaRPr sz="700">
                        <a:latin typeface="Arial"/>
                        <a:cs typeface="Arial"/>
                      </a:endParaRPr>
                    </a:p>
                    <a:p>
                      <a:pPr marL="11430" algn="ctr">
                        <a:lnSpc>
                          <a:spcPts val="819"/>
                        </a:lnSpc>
                      </a:pPr>
                      <a:r>
                        <a:rPr sz="700" b="1" spc="-5" dirty="0">
                          <a:solidFill>
                            <a:srgbClr val="231F20"/>
                          </a:solidFill>
                          <a:latin typeface="Arial"/>
                          <a:cs typeface="Arial"/>
                        </a:rPr>
                        <a:t>(0.19-0.36)</a:t>
                      </a:r>
                      <a:endParaRPr sz="700">
                        <a:latin typeface="Arial"/>
                        <a:cs typeface="Arial"/>
                      </a:endParaRPr>
                    </a:p>
                  </a:txBody>
                  <a:tcPr marL="0" marR="0" marT="16510" marB="0">
                    <a:lnL w="9525">
                      <a:solidFill>
                        <a:srgbClr val="005E6D"/>
                      </a:solidFill>
                      <a:prstDash val="solid"/>
                    </a:lnL>
                    <a:lnR w="19050">
                      <a:solidFill>
                        <a:srgbClr val="005E6D"/>
                      </a:solidFill>
                      <a:prstDash val="solid"/>
                    </a:lnR>
                    <a:solidFill>
                      <a:srgbClr val="FFFFFF"/>
                    </a:solidFill>
                  </a:tcPr>
                </a:tc>
                <a:tc>
                  <a:txBody>
                    <a:bodyPr/>
                    <a:lstStyle/>
                    <a:p>
                      <a:pPr marL="178435">
                        <a:lnSpc>
                          <a:spcPct val="100000"/>
                        </a:lnSpc>
                        <a:spcBef>
                          <a:spcPts val="575"/>
                        </a:spcBef>
                      </a:pPr>
                      <a:r>
                        <a:rPr sz="700" b="1" spc="-35" dirty="0">
                          <a:solidFill>
                            <a:srgbClr val="231F20"/>
                          </a:solidFill>
                          <a:latin typeface="Arial"/>
                          <a:cs typeface="Arial"/>
                        </a:rPr>
                        <a:t>52</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30"/>
                        </a:spcBef>
                      </a:pPr>
                      <a:r>
                        <a:rPr sz="700" b="1" dirty="0">
                          <a:solidFill>
                            <a:srgbClr val="231F20"/>
                          </a:solidFill>
                          <a:latin typeface="Arial"/>
                          <a:cs typeface="Arial"/>
                        </a:rPr>
                        <a:t>0.33</a:t>
                      </a:r>
                      <a:endParaRPr sz="700">
                        <a:latin typeface="Arial"/>
                        <a:cs typeface="Arial"/>
                      </a:endParaRPr>
                    </a:p>
                    <a:p>
                      <a:pPr marL="12065" algn="ctr">
                        <a:lnSpc>
                          <a:spcPts val="819"/>
                        </a:lnSpc>
                      </a:pPr>
                      <a:r>
                        <a:rPr sz="700" b="1" spc="-5" dirty="0">
                          <a:solidFill>
                            <a:srgbClr val="231F20"/>
                          </a:solidFill>
                          <a:latin typeface="Arial"/>
                          <a:cs typeface="Arial"/>
                        </a:rPr>
                        <a:t>(0.24-0.44)</a:t>
                      </a:r>
                      <a:endParaRPr sz="700">
                        <a:latin typeface="Arial"/>
                        <a:cs typeface="Arial"/>
                      </a:endParaRPr>
                    </a:p>
                  </a:txBody>
                  <a:tcPr marL="0" marR="0" marT="16510" marB="0">
                    <a:lnL w="9525">
                      <a:solidFill>
                        <a:srgbClr val="005E6D"/>
                      </a:solidFill>
                      <a:prstDash val="solid"/>
                    </a:lnL>
                    <a:lnR w="19050">
                      <a:solidFill>
                        <a:srgbClr val="005E6D"/>
                      </a:solidFill>
                      <a:prstDash val="solid"/>
                    </a:lnR>
                    <a:solidFill>
                      <a:srgbClr val="FFFFFF"/>
                    </a:solidFill>
                  </a:tcPr>
                </a:tc>
                <a:tc>
                  <a:txBody>
                    <a:bodyPr/>
                    <a:lstStyle/>
                    <a:p>
                      <a:pPr marR="150495" algn="r">
                        <a:lnSpc>
                          <a:spcPct val="100000"/>
                        </a:lnSpc>
                        <a:spcBef>
                          <a:spcPts val="575"/>
                        </a:spcBef>
                      </a:pPr>
                      <a:r>
                        <a:rPr sz="700" b="1" spc="20" dirty="0">
                          <a:solidFill>
                            <a:srgbClr val="231F20"/>
                          </a:solidFill>
                          <a:latin typeface="Arial"/>
                          <a:cs typeface="Arial"/>
                        </a:rPr>
                        <a:t>50</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30"/>
                        </a:spcBef>
                      </a:pPr>
                      <a:r>
                        <a:rPr sz="700" b="1" dirty="0">
                          <a:solidFill>
                            <a:srgbClr val="231F20"/>
                          </a:solidFill>
                          <a:latin typeface="Arial"/>
                          <a:cs typeface="Arial"/>
                        </a:rPr>
                        <a:t>0.29</a:t>
                      </a:r>
                      <a:endParaRPr sz="700">
                        <a:latin typeface="Arial"/>
                        <a:cs typeface="Arial"/>
                      </a:endParaRPr>
                    </a:p>
                    <a:p>
                      <a:pPr marL="11430" algn="ctr">
                        <a:lnSpc>
                          <a:spcPts val="819"/>
                        </a:lnSpc>
                      </a:pPr>
                      <a:r>
                        <a:rPr sz="700" b="1" spc="-5" dirty="0">
                          <a:solidFill>
                            <a:srgbClr val="231F20"/>
                          </a:solidFill>
                          <a:latin typeface="Arial"/>
                          <a:cs typeface="Arial"/>
                        </a:rPr>
                        <a:t>(0.22-0.39)</a:t>
                      </a:r>
                      <a:endParaRPr sz="700">
                        <a:latin typeface="Arial"/>
                        <a:cs typeface="Arial"/>
                      </a:endParaRPr>
                    </a:p>
                  </a:txBody>
                  <a:tcPr marL="0" marR="0" marT="165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5"/>
                        </a:spcBef>
                      </a:pPr>
                      <a:r>
                        <a:rPr sz="700" b="1" spc="15" dirty="0">
                          <a:solidFill>
                            <a:srgbClr val="231F20"/>
                          </a:solidFill>
                          <a:latin typeface="Arial"/>
                          <a:cs typeface="Arial"/>
                        </a:rPr>
                        <a:t>65</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30"/>
                        </a:spcBef>
                      </a:pPr>
                      <a:r>
                        <a:rPr sz="700" b="1" dirty="0">
                          <a:solidFill>
                            <a:srgbClr val="231F20"/>
                          </a:solidFill>
                          <a:latin typeface="Arial"/>
                          <a:cs typeface="Arial"/>
                        </a:rPr>
                        <a:t>0.38</a:t>
                      </a:r>
                      <a:endParaRPr sz="700">
                        <a:latin typeface="Arial"/>
                        <a:cs typeface="Arial"/>
                      </a:endParaRPr>
                    </a:p>
                    <a:p>
                      <a:pPr marL="1270" algn="ctr">
                        <a:lnSpc>
                          <a:spcPts val="819"/>
                        </a:lnSpc>
                      </a:pPr>
                      <a:r>
                        <a:rPr sz="700" b="1" spc="-5" dirty="0">
                          <a:solidFill>
                            <a:srgbClr val="231F20"/>
                          </a:solidFill>
                          <a:latin typeface="Arial"/>
                          <a:cs typeface="Arial"/>
                        </a:rPr>
                        <a:t>(0.29-0.48)</a:t>
                      </a:r>
                      <a:endParaRPr sz="700">
                        <a:latin typeface="Arial"/>
                        <a:cs typeface="Arial"/>
                      </a:endParaRPr>
                    </a:p>
                  </a:txBody>
                  <a:tcPr marL="0" marR="0" marT="165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75"/>
                        </a:spcBef>
                      </a:pPr>
                      <a:r>
                        <a:rPr sz="700" b="1" spc="15" dirty="0">
                          <a:solidFill>
                            <a:srgbClr val="231F20"/>
                          </a:solidFill>
                          <a:latin typeface="Arial"/>
                          <a:cs typeface="Arial"/>
                        </a:rPr>
                        <a:t>51</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30"/>
                        </a:spcBef>
                      </a:pPr>
                      <a:r>
                        <a:rPr sz="700" b="1" dirty="0">
                          <a:solidFill>
                            <a:srgbClr val="231F20"/>
                          </a:solidFill>
                          <a:latin typeface="Arial"/>
                          <a:cs typeface="Arial"/>
                        </a:rPr>
                        <a:t>0.30</a:t>
                      </a:r>
                      <a:endParaRPr sz="700">
                        <a:latin typeface="Arial"/>
                        <a:cs typeface="Arial"/>
                      </a:endParaRPr>
                    </a:p>
                    <a:p>
                      <a:pPr algn="ctr">
                        <a:lnSpc>
                          <a:spcPts val="819"/>
                        </a:lnSpc>
                      </a:pPr>
                      <a:r>
                        <a:rPr sz="700" b="1" spc="-5" dirty="0">
                          <a:solidFill>
                            <a:srgbClr val="231F20"/>
                          </a:solidFill>
                          <a:latin typeface="Arial"/>
                          <a:cs typeface="Arial"/>
                        </a:rPr>
                        <a:t>(0.22–0.40)</a:t>
                      </a:r>
                      <a:endParaRPr sz="700">
                        <a:latin typeface="Arial"/>
                        <a:cs typeface="Arial"/>
                      </a:endParaRPr>
                    </a:p>
                  </a:txBody>
                  <a:tcPr marL="0" marR="0" marT="16510" marB="0">
                    <a:lnL w="9525">
                      <a:solidFill>
                        <a:srgbClr val="005E6D"/>
                      </a:solidFill>
                      <a:prstDash val="solid"/>
                    </a:lnL>
                    <a:solidFill>
                      <a:srgbClr val="FFFFFF"/>
                    </a:solidFill>
                  </a:tcPr>
                </a:tc>
                <a:extLst>
                  <a:ext uri="{0D108BD9-81ED-4DB2-BD59-A6C34878D82A}">
                    <a16:rowId xmlns:a16="http://schemas.microsoft.com/office/drawing/2014/main" val="10026"/>
                  </a:ext>
                </a:extLst>
              </a:tr>
              <a:tr h="256031">
                <a:tc>
                  <a:txBody>
                    <a:bodyPr/>
                    <a:lstStyle/>
                    <a:p>
                      <a:pPr marL="56515">
                        <a:lnSpc>
                          <a:spcPct val="100000"/>
                        </a:lnSpc>
                        <a:spcBef>
                          <a:spcPts val="575"/>
                        </a:spcBef>
                      </a:pPr>
                      <a:r>
                        <a:rPr sz="700" b="1" spc="-5" dirty="0">
                          <a:solidFill>
                            <a:srgbClr val="231F20"/>
                          </a:solidFill>
                          <a:latin typeface="Arial"/>
                          <a:cs typeface="Arial"/>
                        </a:rPr>
                        <a:t>8:</a:t>
                      </a:r>
                      <a:r>
                        <a:rPr sz="700" b="1" spc="20" dirty="0">
                          <a:solidFill>
                            <a:srgbClr val="231F20"/>
                          </a:solidFill>
                          <a:latin typeface="Arial"/>
                          <a:cs typeface="Arial"/>
                        </a:rPr>
                        <a:t> </a:t>
                      </a:r>
                      <a:r>
                        <a:rPr sz="700" b="1" spc="15" dirty="0">
                          <a:solidFill>
                            <a:srgbClr val="231F20"/>
                          </a:solidFill>
                          <a:latin typeface="Arial"/>
                          <a:cs typeface="Arial"/>
                        </a:rPr>
                        <a:t>Denver</a:t>
                      </a:r>
                      <a:endParaRPr sz="700">
                        <a:latin typeface="Arial"/>
                        <a:cs typeface="Arial"/>
                      </a:endParaRPr>
                    </a:p>
                  </a:txBody>
                  <a:tcPr marL="0" marR="0" marT="73025" marB="0">
                    <a:lnR w="19050">
                      <a:solidFill>
                        <a:srgbClr val="005E6D"/>
                      </a:solidFill>
                      <a:prstDash val="solid"/>
                    </a:lnR>
                    <a:solidFill>
                      <a:srgbClr val="E5EEF0"/>
                    </a:solidFill>
                  </a:tcPr>
                </a:tc>
                <a:tc>
                  <a:txBody>
                    <a:bodyPr/>
                    <a:lstStyle/>
                    <a:p>
                      <a:pPr algn="ctr">
                        <a:lnSpc>
                          <a:spcPct val="100000"/>
                        </a:lnSpc>
                        <a:spcBef>
                          <a:spcPts val="575"/>
                        </a:spcBef>
                      </a:pPr>
                      <a:r>
                        <a:rPr sz="700" b="1" spc="15" dirty="0">
                          <a:solidFill>
                            <a:srgbClr val="231F20"/>
                          </a:solidFill>
                          <a:latin typeface="Arial"/>
                          <a:cs typeface="Arial"/>
                        </a:rPr>
                        <a:t>42</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0.35</a:t>
                      </a:r>
                      <a:endParaRPr sz="700">
                        <a:latin typeface="Arial"/>
                        <a:cs typeface="Arial"/>
                      </a:endParaRPr>
                    </a:p>
                    <a:p>
                      <a:pPr marL="12065" algn="ctr">
                        <a:lnSpc>
                          <a:spcPts val="819"/>
                        </a:lnSpc>
                      </a:pPr>
                      <a:r>
                        <a:rPr sz="700" b="1" spc="-5" dirty="0">
                          <a:solidFill>
                            <a:srgbClr val="231F20"/>
                          </a:solidFill>
                          <a:latin typeface="Arial"/>
                          <a:cs typeface="Arial"/>
                        </a:rPr>
                        <a:t>(0.25-0.47)</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L="176530">
                        <a:lnSpc>
                          <a:spcPct val="100000"/>
                        </a:lnSpc>
                        <a:spcBef>
                          <a:spcPts val="575"/>
                        </a:spcBef>
                      </a:pPr>
                      <a:r>
                        <a:rPr sz="700" b="1" spc="-35" dirty="0">
                          <a:solidFill>
                            <a:srgbClr val="231F20"/>
                          </a:solidFill>
                          <a:latin typeface="Arial"/>
                          <a:cs typeface="Arial"/>
                        </a:rPr>
                        <a:t>35</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0.27</a:t>
                      </a:r>
                      <a:endParaRPr sz="700">
                        <a:latin typeface="Arial"/>
                        <a:cs typeface="Arial"/>
                      </a:endParaRPr>
                    </a:p>
                    <a:p>
                      <a:pPr marL="12065" algn="ctr">
                        <a:lnSpc>
                          <a:spcPts val="819"/>
                        </a:lnSpc>
                      </a:pPr>
                      <a:r>
                        <a:rPr sz="700" b="1" spc="-5" dirty="0">
                          <a:solidFill>
                            <a:srgbClr val="231F20"/>
                          </a:solidFill>
                          <a:latin typeface="Arial"/>
                          <a:cs typeface="Arial"/>
                        </a:rPr>
                        <a:t>(0.19-0.38)</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R="150495" algn="r">
                        <a:lnSpc>
                          <a:spcPct val="100000"/>
                        </a:lnSpc>
                        <a:spcBef>
                          <a:spcPts val="575"/>
                        </a:spcBef>
                      </a:pPr>
                      <a:r>
                        <a:rPr sz="700" b="1" spc="20" dirty="0">
                          <a:solidFill>
                            <a:srgbClr val="231F20"/>
                          </a:solidFill>
                          <a:latin typeface="Arial"/>
                          <a:cs typeface="Arial"/>
                        </a:rPr>
                        <a:t>48</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0.37</a:t>
                      </a:r>
                      <a:endParaRPr sz="700">
                        <a:latin typeface="Arial"/>
                        <a:cs typeface="Arial"/>
                      </a:endParaRPr>
                    </a:p>
                    <a:p>
                      <a:pPr marL="12065" algn="ctr">
                        <a:lnSpc>
                          <a:spcPts val="819"/>
                        </a:lnSpc>
                      </a:pPr>
                      <a:r>
                        <a:rPr sz="700" b="1" spc="-5" dirty="0">
                          <a:solidFill>
                            <a:srgbClr val="231F20"/>
                          </a:solidFill>
                          <a:latin typeface="Arial"/>
                          <a:cs typeface="Arial"/>
                        </a:rPr>
                        <a:t>(0.27-0.49)</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575"/>
                        </a:spcBef>
                      </a:pPr>
                      <a:r>
                        <a:rPr sz="700" b="1" spc="15" dirty="0">
                          <a:solidFill>
                            <a:srgbClr val="231F20"/>
                          </a:solidFill>
                          <a:latin typeface="Arial"/>
                          <a:cs typeface="Arial"/>
                        </a:rPr>
                        <a:t>34</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0.25</a:t>
                      </a:r>
                      <a:endParaRPr sz="700">
                        <a:latin typeface="Arial"/>
                        <a:cs typeface="Arial"/>
                      </a:endParaRPr>
                    </a:p>
                    <a:p>
                      <a:pPr marL="1270" algn="ctr">
                        <a:lnSpc>
                          <a:spcPts val="819"/>
                        </a:lnSpc>
                      </a:pPr>
                      <a:r>
                        <a:rPr sz="700" b="1" spc="-5" dirty="0">
                          <a:solidFill>
                            <a:srgbClr val="231F20"/>
                          </a:solidFill>
                          <a:latin typeface="Arial"/>
                          <a:cs typeface="Arial"/>
                        </a:rPr>
                        <a:t>(0.17-0.35)</a:t>
                      </a:r>
                      <a:endParaRPr sz="700">
                        <a:latin typeface="Arial"/>
                        <a:cs typeface="Arial"/>
                      </a:endParaRPr>
                    </a:p>
                  </a:txBody>
                  <a:tcPr marL="0" marR="0" marT="158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75"/>
                        </a:spcBef>
                      </a:pPr>
                      <a:r>
                        <a:rPr sz="700" b="1" spc="15" dirty="0">
                          <a:solidFill>
                            <a:srgbClr val="231F20"/>
                          </a:solidFill>
                          <a:latin typeface="Arial"/>
                          <a:cs typeface="Arial"/>
                        </a:rPr>
                        <a:t>47</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5"/>
                        </a:spcBef>
                      </a:pPr>
                      <a:r>
                        <a:rPr sz="700" b="1" dirty="0">
                          <a:solidFill>
                            <a:srgbClr val="231F20"/>
                          </a:solidFill>
                          <a:latin typeface="Arial"/>
                          <a:cs typeface="Arial"/>
                        </a:rPr>
                        <a:t>0.32</a:t>
                      </a:r>
                      <a:endParaRPr sz="700">
                        <a:latin typeface="Arial"/>
                        <a:cs typeface="Arial"/>
                      </a:endParaRPr>
                    </a:p>
                    <a:p>
                      <a:pPr algn="ctr">
                        <a:lnSpc>
                          <a:spcPts val="819"/>
                        </a:lnSpc>
                      </a:pPr>
                      <a:r>
                        <a:rPr sz="700" b="1" spc="-5" dirty="0">
                          <a:solidFill>
                            <a:srgbClr val="231F20"/>
                          </a:solidFill>
                          <a:latin typeface="Arial"/>
                          <a:cs typeface="Arial"/>
                        </a:rPr>
                        <a:t>(0.23–0.43)</a:t>
                      </a:r>
                      <a:endParaRPr sz="700">
                        <a:latin typeface="Arial"/>
                        <a:cs typeface="Arial"/>
                      </a:endParaRPr>
                    </a:p>
                  </a:txBody>
                  <a:tcPr marL="0" marR="0" marT="15875" marB="0">
                    <a:lnL w="9525">
                      <a:solidFill>
                        <a:srgbClr val="005E6D"/>
                      </a:solidFill>
                      <a:prstDash val="solid"/>
                    </a:lnL>
                    <a:solidFill>
                      <a:srgbClr val="E5EEF0"/>
                    </a:solidFill>
                  </a:tcPr>
                </a:tc>
                <a:extLst>
                  <a:ext uri="{0D108BD9-81ED-4DB2-BD59-A6C34878D82A}">
                    <a16:rowId xmlns:a16="http://schemas.microsoft.com/office/drawing/2014/main" val="10027"/>
                  </a:ext>
                </a:extLst>
              </a:tr>
              <a:tr h="260603">
                <a:tc>
                  <a:txBody>
                    <a:bodyPr/>
                    <a:lstStyle/>
                    <a:p>
                      <a:pPr marL="56515">
                        <a:lnSpc>
                          <a:spcPct val="100000"/>
                        </a:lnSpc>
                        <a:spcBef>
                          <a:spcPts val="590"/>
                        </a:spcBef>
                      </a:pPr>
                      <a:r>
                        <a:rPr sz="700" b="1" spc="-5" dirty="0">
                          <a:solidFill>
                            <a:srgbClr val="231F20"/>
                          </a:solidFill>
                          <a:latin typeface="Arial"/>
                          <a:cs typeface="Arial"/>
                        </a:rPr>
                        <a:t>9: San</a:t>
                      </a:r>
                      <a:r>
                        <a:rPr sz="700" b="1" spc="-55" dirty="0">
                          <a:solidFill>
                            <a:srgbClr val="231F20"/>
                          </a:solidFill>
                          <a:latin typeface="Arial"/>
                          <a:cs typeface="Arial"/>
                        </a:rPr>
                        <a:t> </a:t>
                      </a:r>
                      <a:r>
                        <a:rPr sz="700" b="1" spc="-25" dirty="0">
                          <a:solidFill>
                            <a:srgbClr val="231F20"/>
                          </a:solidFill>
                          <a:latin typeface="Arial"/>
                          <a:cs typeface="Arial"/>
                        </a:rPr>
                        <a:t>Francisco</a:t>
                      </a:r>
                      <a:endParaRPr sz="700">
                        <a:latin typeface="Arial"/>
                        <a:cs typeface="Arial"/>
                      </a:endParaRPr>
                    </a:p>
                  </a:txBody>
                  <a:tcPr marL="0" marR="0" marT="74930" marB="0">
                    <a:lnR w="19050">
                      <a:solidFill>
                        <a:srgbClr val="005E6D"/>
                      </a:solidFill>
                      <a:prstDash val="solid"/>
                    </a:lnR>
                    <a:solidFill>
                      <a:srgbClr val="FFFFFF"/>
                    </a:solidFill>
                  </a:tcPr>
                </a:tc>
                <a:tc>
                  <a:txBody>
                    <a:bodyPr/>
                    <a:lstStyle/>
                    <a:p>
                      <a:pPr marL="132080">
                        <a:lnSpc>
                          <a:spcPct val="100000"/>
                        </a:lnSpc>
                        <a:spcBef>
                          <a:spcPts val="590"/>
                        </a:spcBef>
                      </a:pPr>
                      <a:r>
                        <a:rPr sz="700" b="1" spc="15" dirty="0">
                          <a:solidFill>
                            <a:srgbClr val="231F20"/>
                          </a:solidFill>
                          <a:latin typeface="Arial"/>
                          <a:cs typeface="Arial"/>
                        </a:rPr>
                        <a:t>416</a:t>
                      </a:r>
                      <a:endParaRPr sz="700">
                        <a:latin typeface="Arial"/>
                        <a:cs typeface="Arial"/>
                      </a:endParaRPr>
                    </a:p>
                  </a:txBody>
                  <a:tcPr marL="0" marR="0" marT="7493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40"/>
                        </a:spcBef>
                      </a:pPr>
                      <a:r>
                        <a:rPr sz="700" b="1" dirty="0">
                          <a:solidFill>
                            <a:srgbClr val="231F20"/>
                          </a:solidFill>
                          <a:latin typeface="Arial"/>
                          <a:cs typeface="Arial"/>
                        </a:rPr>
                        <a:t>0.72</a:t>
                      </a:r>
                      <a:endParaRPr sz="700">
                        <a:latin typeface="Arial"/>
                        <a:cs typeface="Arial"/>
                      </a:endParaRPr>
                    </a:p>
                    <a:p>
                      <a:pPr algn="ctr">
                        <a:lnSpc>
                          <a:spcPts val="819"/>
                        </a:lnSpc>
                      </a:pPr>
                      <a:r>
                        <a:rPr sz="700" b="1" spc="-5" dirty="0">
                          <a:solidFill>
                            <a:srgbClr val="231F20"/>
                          </a:solidFill>
                          <a:latin typeface="Arial"/>
                          <a:cs typeface="Arial"/>
                        </a:rPr>
                        <a:t>(0.65-0.79)</a:t>
                      </a:r>
                      <a:endParaRPr sz="700">
                        <a:latin typeface="Arial"/>
                        <a:cs typeface="Arial"/>
                      </a:endParaRPr>
                    </a:p>
                  </a:txBody>
                  <a:tcPr marL="0" marR="0" marT="17780" marB="0">
                    <a:lnL w="9525">
                      <a:solidFill>
                        <a:srgbClr val="005E6D"/>
                      </a:solidFill>
                      <a:prstDash val="solid"/>
                    </a:lnL>
                    <a:lnR w="19050">
                      <a:solidFill>
                        <a:srgbClr val="005E6D"/>
                      </a:solidFill>
                      <a:prstDash val="solid"/>
                    </a:lnR>
                    <a:solidFill>
                      <a:srgbClr val="FFFFFF"/>
                    </a:solidFill>
                  </a:tcPr>
                </a:tc>
                <a:tc>
                  <a:txBody>
                    <a:bodyPr/>
                    <a:lstStyle/>
                    <a:p>
                      <a:pPr marL="158750">
                        <a:lnSpc>
                          <a:spcPct val="100000"/>
                        </a:lnSpc>
                        <a:spcBef>
                          <a:spcPts val="590"/>
                        </a:spcBef>
                      </a:pPr>
                      <a:r>
                        <a:rPr sz="700" b="1" spc="-35" dirty="0">
                          <a:solidFill>
                            <a:srgbClr val="231F20"/>
                          </a:solidFill>
                          <a:latin typeface="Arial"/>
                          <a:cs typeface="Arial"/>
                        </a:rPr>
                        <a:t>415</a:t>
                      </a:r>
                      <a:endParaRPr sz="700">
                        <a:latin typeface="Arial"/>
                        <a:cs typeface="Arial"/>
                      </a:endParaRPr>
                    </a:p>
                  </a:txBody>
                  <a:tcPr marL="0" marR="0" marT="7493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40"/>
                        </a:spcBef>
                      </a:pPr>
                      <a:r>
                        <a:rPr sz="700" b="1" dirty="0">
                          <a:solidFill>
                            <a:srgbClr val="231F20"/>
                          </a:solidFill>
                          <a:latin typeface="Arial"/>
                          <a:cs typeface="Arial"/>
                        </a:rPr>
                        <a:t>0.73</a:t>
                      </a:r>
                      <a:endParaRPr sz="700">
                        <a:latin typeface="Arial"/>
                        <a:cs typeface="Arial"/>
                      </a:endParaRPr>
                    </a:p>
                    <a:p>
                      <a:pPr marL="12065" algn="ctr">
                        <a:lnSpc>
                          <a:spcPts val="819"/>
                        </a:lnSpc>
                      </a:pPr>
                      <a:r>
                        <a:rPr sz="700" b="1" spc="-5" dirty="0">
                          <a:solidFill>
                            <a:srgbClr val="231F20"/>
                          </a:solidFill>
                          <a:latin typeface="Arial"/>
                          <a:cs typeface="Arial"/>
                        </a:rPr>
                        <a:t>(0.66-0.80)</a:t>
                      </a:r>
                      <a:endParaRPr sz="700">
                        <a:latin typeface="Arial"/>
                        <a:cs typeface="Arial"/>
                      </a:endParaRPr>
                    </a:p>
                  </a:txBody>
                  <a:tcPr marL="0" marR="0" marT="17780" marB="0">
                    <a:lnL w="9525">
                      <a:solidFill>
                        <a:srgbClr val="005E6D"/>
                      </a:solidFill>
                      <a:prstDash val="solid"/>
                    </a:lnL>
                    <a:lnR w="19050">
                      <a:solidFill>
                        <a:srgbClr val="005E6D"/>
                      </a:solidFill>
                      <a:prstDash val="solid"/>
                    </a:lnR>
                    <a:solidFill>
                      <a:srgbClr val="FFFFFF"/>
                    </a:solidFill>
                  </a:tcPr>
                </a:tc>
                <a:tc>
                  <a:txBody>
                    <a:bodyPr/>
                    <a:lstStyle/>
                    <a:p>
                      <a:pPr marR="124460" algn="r">
                        <a:lnSpc>
                          <a:spcPct val="100000"/>
                        </a:lnSpc>
                        <a:spcBef>
                          <a:spcPts val="590"/>
                        </a:spcBef>
                      </a:pPr>
                      <a:r>
                        <a:rPr sz="700" b="1" spc="20" dirty="0">
                          <a:solidFill>
                            <a:srgbClr val="231F20"/>
                          </a:solidFill>
                          <a:latin typeface="Arial"/>
                          <a:cs typeface="Arial"/>
                        </a:rPr>
                        <a:t>393</a:t>
                      </a:r>
                      <a:endParaRPr sz="700">
                        <a:latin typeface="Arial"/>
                        <a:cs typeface="Arial"/>
                      </a:endParaRPr>
                    </a:p>
                  </a:txBody>
                  <a:tcPr marL="0" marR="0" marT="7493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40"/>
                        </a:spcBef>
                      </a:pPr>
                      <a:r>
                        <a:rPr sz="700" b="1" dirty="0">
                          <a:solidFill>
                            <a:srgbClr val="231F20"/>
                          </a:solidFill>
                          <a:latin typeface="Arial"/>
                          <a:cs typeface="Arial"/>
                        </a:rPr>
                        <a:t>0.69</a:t>
                      </a:r>
                      <a:endParaRPr sz="700">
                        <a:latin typeface="Arial"/>
                        <a:cs typeface="Arial"/>
                      </a:endParaRPr>
                    </a:p>
                    <a:p>
                      <a:pPr marL="12065" algn="ctr">
                        <a:lnSpc>
                          <a:spcPts val="819"/>
                        </a:lnSpc>
                      </a:pPr>
                      <a:r>
                        <a:rPr sz="700" b="1" spc="-5" dirty="0">
                          <a:solidFill>
                            <a:srgbClr val="231F20"/>
                          </a:solidFill>
                          <a:latin typeface="Arial"/>
                          <a:cs typeface="Arial"/>
                        </a:rPr>
                        <a:t>(0.62-0.76)</a:t>
                      </a:r>
                      <a:endParaRPr sz="700">
                        <a:latin typeface="Arial"/>
                        <a:cs typeface="Arial"/>
                      </a:endParaRPr>
                    </a:p>
                  </a:txBody>
                  <a:tcPr marL="0" marR="0" marT="1778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590"/>
                        </a:spcBef>
                      </a:pPr>
                      <a:r>
                        <a:rPr sz="700" b="1" spc="15" dirty="0">
                          <a:solidFill>
                            <a:srgbClr val="231F20"/>
                          </a:solidFill>
                          <a:latin typeface="Arial"/>
                          <a:cs typeface="Arial"/>
                        </a:rPr>
                        <a:t>369</a:t>
                      </a:r>
                      <a:endParaRPr sz="700">
                        <a:latin typeface="Arial"/>
                        <a:cs typeface="Arial"/>
                      </a:endParaRPr>
                    </a:p>
                  </a:txBody>
                  <a:tcPr marL="0" marR="0" marT="7493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40"/>
                        </a:spcBef>
                      </a:pPr>
                      <a:r>
                        <a:rPr sz="700" b="1" dirty="0">
                          <a:solidFill>
                            <a:srgbClr val="231F20"/>
                          </a:solidFill>
                          <a:latin typeface="Arial"/>
                          <a:cs typeface="Arial"/>
                        </a:rPr>
                        <a:t>0.62</a:t>
                      </a:r>
                      <a:endParaRPr sz="700">
                        <a:latin typeface="Arial"/>
                        <a:cs typeface="Arial"/>
                      </a:endParaRPr>
                    </a:p>
                    <a:p>
                      <a:pPr marL="1905" algn="ctr">
                        <a:lnSpc>
                          <a:spcPts val="819"/>
                        </a:lnSpc>
                      </a:pPr>
                      <a:r>
                        <a:rPr sz="700" b="1" spc="-5" dirty="0">
                          <a:solidFill>
                            <a:srgbClr val="231F20"/>
                          </a:solidFill>
                          <a:latin typeface="Arial"/>
                          <a:cs typeface="Arial"/>
                        </a:rPr>
                        <a:t>(0.56-0.69)</a:t>
                      </a:r>
                      <a:endParaRPr sz="700">
                        <a:latin typeface="Arial"/>
                        <a:cs typeface="Arial"/>
                      </a:endParaRPr>
                    </a:p>
                  </a:txBody>
                  <a:tcPr marL="0" marR="0" marT="1778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590"/>
                        </a:spcBef>
                      </a:pPr>
                      <a:r>
                        <a:rPr sz="700" b="1" spc="15" dirty="0">
                          <a:solidFill>
                            <a:srgbClr val="231F20"/>
                          </a:solidFill>
                          <a:latin typeface="Arial"/>
                          <a:cs typeface="Arial"/>
                        </a:rPr>
                        <a:t>394</a:t>
                      </a:r>
                      <a:endParaRPr sz="700">
                        <a:latin typeface="Arial"/>
                        <a:cs typeface="Arial"/>
                      </a:endParaRPr>
                    </a:p>
                  </a:txBody>
                  <a:tcPr marL="0" marR="0" marT="7493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40"/>
                        </a:spcBef>
                      </a:pPr>
                      <a:r>
                        <a:rPr sz="700" b="1" dirty="0">
                          <a:solidFill>
                            <a:srgbClr val="231F20"/>
                          </a:solidFill>
                          <a:latin typeface="Arial"/>
                          <a:cs typeface="Arial"/>
                        </a:rPr>
                        <a:t>0.64</a:t>
                      </a:r>
                      <a:endParaRPr sz="700">
                        <a:latin typeface="Arial"/>
                        <a:cs typeface="Arial"/>
                      </a:endParaRPr>
                    </a:p>
                    <a:p>
                      <a:pPr algn="ctr">
                        <a:lnSpc>
                          <a:spcPts val="819"/>
                        </a:lnSpc>
                      </a:pPr>
                      <a:r>
                        <a:rPr sz="700" b="1" spc="-5" dirty="0">
                          <a:solidFill>
                            <a:srgbClr val="231F20"/>
                          </a:solidFill>
                          <a:latin typeface="Arial"/>
                          <a:cs typeface="Arial"/>
                        </a:rPr>
                        <a:t>(0.57–0.70)</a:t>
                      </a:r>
                      <a:endParaRPr sz="700">
                        <a:latin typeface="Arial"/>
                        <a:cs typeface="Arial"/>
                      </a:endParaRPr>
                    </a:p>
                  </a:txBody>
                  <a:tcPr marL="0" marR="0" marT="17780" marB="0">
                    <a:lnL w="9525">
                      <a:solidFill>
                        <a:srgbClr val="005E6D"/>
                      </a:solidFill>
                      <a:prstDash val="solid"/>
                    </a:lnL>
                    <a:solidFill>
                      <a:srgbClr val="FFFFFF"/>
                    </a:solidFill>
                  </a:tcPr>
                </a:tc>
                <a:extLst>
                  <a:ext uri="{0D108BD9-81ED-4DB2-BD59-A6C34878D82A}">
                    <a16:rowId xmlns:a16="http://schemas.microsoft.com/office/drawing/2014/main" val="10028"/>
                  </a:ext>
                </a:extLst>
              </a:tr>
              <a:tr h="256031">
                <a:tc>
                  <a:txBody>
                    <a:bodyPr/>
                    <a:lstStyle/>
                    <a:p>
                      <a:pPr marL="56515">
                        <a:lnSpc>
                          <a:spcPct val="100000"/>
                        </a:lnSpc>
                        <a:spcBef>
                          <a:spcPts val="575"/>
                        </a:spcBef>
                      </a:pPr>
                      <a:r>
                        <a:rPr sz="700" b="1" spc="10" dirty="0">
                          <a:solidFill>
                            <a:srgbClr val="231F20"/>
                          </a:solidFill>
                          <a:latin typeface="Arial"/>
                          <a:cs typeface="Arial"/>
                        </a:rPr>
                        <a:t>10:</a:t>
                      </a:r>
                      <a:r>
                        <a:rPr sz="700" b="1" spc="35" dirty="0">
                          <a:solidFill>
                            <a:srgbClr val="231F20"/>
                          </a:solidFill>
                          <a:latin typeface="Arial"/>
                          <a:cs typeface="Arial"/>
                        </a:rPr>
                        <a:t> </a:t>
                      </a:r>
                      <a:r>
                        <a:rPr sz="700" b="1" spc="15" dirty="0">
                          <a:solidFill>
                            <a:srgbClr val="231F20"/>
                          </a:solidFill>
                          <a:latin typeface="Arial"/>
                          <a:cs typeface="Arial"/>
                        </a:rPr>
                        <a:t>Seattle</a:t>
                      </a:r>
                      <a:endParaRPr sz="700">
                        <a:latin typeface="Arial"/>
                        <a:cs typeface="Arial"/>
                      </a:endParaRPr>
                    </a:p>
                  </a:txBody>
                  <a:tcPr marL="0" marR="0" marT="73025" marB="0">
                    <a:lnR w="19050">
                      <a:solidFill>
                        <a:srgbClr val="005E6D"/>
                      </a:solidFill>
                      <a:prstDash val="solid"/>
                    </a:lnR>
                    <a:solidFill>
                      <a:srgbClr val="E5EEF0"/>
                    </a:solidFill>
                  </a:tcPr>
                </a:tc>
                <a:tc>
                  <a:txBody>
                    <a:bodyPr/>
                    <a:lstStyle/>
                    <a:p>
                      <a:pPr algn="ctr">
                        <a:lnSpc>
                          <a:spcPct val="100000"/>
                        </a:lnSpc>
                        <a:spcBef>
                          <a:spcPts val="575"/>
                        </a:spcBef>
                      </a:pPr>
                      <a:r>
                        <a:rPr sz="700" b="1" spc="15" dirty="0">
                          <a:solidFill>
                            <a:srgbClr val="231F20"/>
                          </a:solidFill>
                          <a:latin typeface="Arial"/>
                          <a:cs typeface="Arial"/>
                        </a:rPr>
                        <a:t>94</a:t>
                      </a:r>
                      <a:endParaRPr sz="700">
                        <a:latin typeface="Arial"/>
                        <a:cs typeface="Arial"/>
                      </a:endParaRPr>
                    </a:p>
                  </a:txBody>
                  <a:tcPr marL="0" marR="0" marT="7302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0"/>
                        </a:spcBef>
                      </a:pPr>
                      <a:r>
                        <a:rPr sz="700" b="1" dirty="0">
                          <a:solidFill>
                            <a:srgbClr val="231F20"/>
                          </a:solidFill>
                          <a:latin typeface="Arial"/>
                          <a:cs typeface="Arial"/>
                        </a:rPr>
                        <a:t>0.56</a:t>
                      </a:r>
                      <a:endParaRPr sz="700">
                        <a:latin typeface="Arial"/>
                        <a:cs typeface="Arial"/>
                      </a:endParaRPr>
                    </a:p>
                    <a:p>
                      <a:pPr marL="15875" algn="ctr">
                        <a:lnSpc>
                          <a:spcPts val="819"/>
                        </a:lnSpc>
                      </a:pPr>
                      <a:r>
                        <a:rPr sz="700" b="1" spc="-5" dirty="0">
                          <a:solidFill>
                            <a:srgbClr val="231F20"/>
                          </a:solidFill>
                          <a:latin typeface="Arial"/>
                          <a:cs typeface="Arial"/>
                        </a:rPr>
                        <a:t>(0.45-0.69)</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E5EEF0"/>
                    </a:solidFill>
                  </a:tcPr>
                </a:tc>
                <a:tc>
                  <a:txBody>
                    <a:bodyPr/>
                    <a:lstStyle/>
                    <a:p>
                      <a:pPr marL="179070">
                        <a:lnSpc>
                          <a:spcPct val="100000"/>
                        </a:lnSpc>
                        <a:spcBef>
                          <a:spcPts val="570"/>
                        </a:spcBef>
                      </a:pPr>
                      <a:r>
                        <a:rPr sz="700" b="1" spc="-35" dirty="0">
                          <a:solidFill>
                            <a:srgbClr val="231F20"/>
                          </a:solidFill>
                          <a:latin typeface="Arial"/>
                          <a:cs typeface="Arial"/>
                        </a:rPr>
                        <a:t>81</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0"/>
                        </a:spcBef>
                      </a:pPr>
                      <a:r>
                        <a:rPr sz="700" b="1" dirty="0">
                          <a:solidFill>
                            <a:srgbClr val="231F20"/>
                          </a:solidFill>
                          <a:latin typeface="Arial"/>
                          <a:cs typeface="Arial"/>
                        </a:rPr>
                        <a:t>0.51</a:t>
                      </a:r>
                      <a:endParaRPr sz="700">
                        <a:latin typeface="Arial"/>
                        <a:cs typeface="Arial"/>
                      </a:endParaRPr>
                    </a:p>
                    <a:p>
                      <a:pPr marL="15875" algn="ctr">
                        <a:lnSpc>
                          <a:spcPts val="819"/>
                        </a:lnSpc>
                      </a:pPr>
                      <a:r>
                        <a:rPr sz="700" b="1" spc="-5" dirty="0">
                          <a:solidFill>
                            <a:srgbClr val="231F20"/>
                          </a:solidFill>
                          <a:latin typeface="Arial"/>
                          <a:cs typeface="Arial"/>
                        </a:rPr>
                        <a:t>(0.40-0.63)</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E5EEF0"/>
                    </a:solidFill>
                  </a:tcPr>
                </a:tc>
                <a:tc>
                  <a:txBody>
                    <a:bodyPr/>
                    <a:lstStyle/>
                    <a:p>
                      <a:pPr marR="149860" algn="r">
                        <a:lnSpc>
                          <a:spcPct val="100000"/>
                        </a:lnSpc>
                        <a:spcBef>
                          <a:spcPts val="570"/>
                        </a:spcBef>
                      </a:pPr>
                      <a:r>
                        <a:rPr sz="700" b="1" spc="20" dirty="0">
                          <a:solidFill>
                            <a:srgbClr val="231F20"/>
                          </a:solidFill>
                          <a:latin typeface="Arial"/>
                          <a:cs typeface="Arial"/>
                        </a:rPr>
                        <a:t>86</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20"/>
                        </a:spcBef>
                      </a:pPr>
                      <a:r>
                        <a:rPr sz="700" b="1" dirty="0">
                          <a:solidFill>
                            <a:srgbClr val="231F20"/>
                          </a:solidFill>
                          <a:latin typeface="Arial"/>
                          <a:cs typeface="Arial"/>
                        </a:rPr>
                        <a:t>0.52</a:t>
                      </a:r>
                      <a:endParaRPr sz="700">
                        <a:latin typeface="Arial"/>
                        <a:cs typeface="Arial"/>
                      </a:endParaRPr>
                    </a:p>
                    <a:p>
                      <a:pPr marL="15875" algn="ctr">
                        <a:lnSpc>
                          <a:spcPts val="819"/>
                        </a:lnSpc>
                      </a:pPr>
                      <a:r>
                        <a:rPr sz="700" b="1" spc="-5" dirty="0">
                          <a:solidFill>
                            <a:srgbClr val="231F20"/>
                          </a:solidFill>
                          <a:latin typeface="Arial"/>
                          <a:cs typeface="Arial"/>
                        </a:rPr>
                        <a:t>(0.41-0.64)</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570"/>
                        </a:spcBef>
                      </a:pPr>
                      <a:r>
                        <a:rPr sz="700" b="1" spc="15" dirty="0">
                          <a:solidFill>
                            <a:srgbClr val="231F20"/>
                          </a:solidFill>
                          <a:latin typeface="Arial"/>
                          <a:cs typeface="Arial"/>
                        </a:rPr>
                        <a:t>81</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marL="635" algn="ctr">
                        <a:lnSpc>
                          <a:spcPts val="819"/>
                        </a:lnSpc>
                        <a:spcBef>
                          <a:spcPts val="120"/>
                        </a:spcBef>
                      </a:pPr>
                      <a:r>
                        <a:rPr sz="700" b="1" dirty="0">
                          <a:solidFill>
                            <a:srgbClr val="231F20"/>
                          </a:solidFill>
                          <a:latin typeface="Arial"/>
                          <a:cs typeface="Arial"/>
                        </a:rPr>
                        <a:t>0.47</a:t>
                      </a:r>
                      <a:endParaRPr sz="700">
                        <a:latin typeface="Arial"/>
                        <a:cs typeface="Arial"/>
                      </a:endParaRPr>
                    </a:p>
                    <a:p>
                      <a:pPr marL="2540" algn="ctr">
                        <a:lnSpc>
                          <a:spcPts val="819"/>
                        </a:lnSpc>
                      </a:pPr>
                      <a:r>
                        <a:rPr sz="700" b="1" spc="-5" dirty="0">
                          <a:solidFill>
                            <a:srgbClr val="231F20"/>
                          </a:solidFill>
                          <a:latin typeface="Arial"/>
                          <a:cs typeface="Arial"/>
                        </a:rPr>
                        <a:t>(0.37-0.59)</a:t>
                      </a:r>
                      <a:endParaRPr sz="700">
                        <a:latin typeface="Arial"/>
                        <a:cs typeface="Arial"/>
                      </a:endParaRPr>
                    </a:p>
                  </a:txBody>
                  <a:tcPr marL="0" marR="0" marT="1524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570"/>
                        </a:spcBef>
                      </a:pPr>
                      <a:r>
                        <a:rPr sz="700" b="1" spc="15" dirty="0">
                          <a:solidFill>
                            <a:srgbClr val="231F20"/>
                          </a:solidFill>
                          <a:latin typeface="Arial"/>
                          <a:cs typeface="Arial"/>
                        </a:rPr>
                        <a:t>103</a:t>
                      </a:r>
                      <a:endParaRPr sz="700">
                        <a:latin typeface="Arial"/>
                        <a:cs typeface="Arial"/>
                      </a:endParaRPr>
                    </a:p>
                  </a:txBody>
                  <a:tcPr marL="0" marR="0" marT="72390" marB="0">
                    <a:lnL w="19050">
                      <a:solidFill>
                        <a:srgbClr val="005E6D"/>
                      </a:solidFill>
                      <a:prstDash val="solid"/>
                    </a:lnL>
                    <a:lnR w="9525">
                      <a:solidFill>
                        <a:srgbClr val="005E6D"/>
                      </a:solidFill>
                      <a:prstDash val="solid"/>
                    </a:lnR>
                    <a:solidFill>
                      <a:srgbClr val="E5EEF0"/>
                    </a:solidFill>
                  </a:tcPr>
                </a:tc>
                <a:tc>
                  <a:txBody>
                    <a:bodyPr/>
                    <a:lstStyle/>
                    <a:p>
                      <a:pPr marL="635" algn="ctr">
                        <a:lnSpc>
                          <a:spcPts val="819"/>
                        </a:lnSpc>
                        <a:spcBef>
                          <a:spcPts val="120"/>
                        </a:spcBef>
                      </a:pPr>
                      <a:r>
                        <a:rPr sz="700" b="1" dirty="0">
                          <a:solidFill>
                            <a:srgbClr val="231F20"/>
                          </a:solidFill>
                          <a:latin typeface="Arial"/>
                          <a:cs typeface="Arial"/>
                        </a:rPr>
                        <a:t>0.58</a:t>
                      </a:r>
                      <a:endParaRPr sz="700" dirty="0">
                        <a:latin typeface="Arial"/>
                        <a:cs typeface="Arial"/>
                      </a:endParaRPr>
                    </a:p>
                    <a:p>
                      <a:pPr marL="2540" algn="ctr">
                        <a:lnSpc>
                          <a:spcPts val="819"/>
                        </a:lnSpc>
                      </a:pPr>
                      <a:r>
                        <a:rPr sz="700" b="1" spc="-5" dirty="0">
                          <a:solidFill>
                            <a:srgbClr val="231F20"/>
                          </a:solidFill>
                          <a:latin typeface="Arial"/>
                          <a:cs typeface="Arial"/>
                        </a:rPr>
                        <a:t>(0.47–0.70)</a:t>
                      </a:r>
                      <a:endParaRPr sz="700" dirty="0">
                        <a:latin typeface="Arial"/>
                        <a:cs typeface="Arial"/>
                      </a:endParaRPr>
                    </a:p>
                  </a:txBody>
                  <a:tcPr marL="0" marR="0" marT="15240" marB="0">
                    <a:lnL w="9525">
                      <a:solidFill>
                        <a:srgbClr val="005E6D"/>
                      </a:solidFill>
                      <a:prstDash val="solid"/>
                    </a:lnL>
                    <a:solidFill>
                      <a:srgbClr val="E5EEF0"/>
                    </a:solidFill>
                  </a:tcPr>
                </a:tc>
                <a:extLst>
                  <a:ext uri="{0D108BD9-81ED-4DB2-BD59-A6C34878D82A}">
                    <a16:rowId xmlns:a16="http://schemas.microsoft.com/office/drawing/2014/main" val="10029"/>
                  </a:ext>
                </a:extLst>
              </a:tr>
            </a:tbl>
          </a:graphicData>
        </a:graphic>
      </p:graphicFrame>
      <p:sp>
        <p:nvSpPr>
          <p:cNvPr id="4" name="object 4"/>
          <p:cNvSpPr txBox="1"/>
          <p:nvPr/>
        </p:nvSpPr>
        <p:spPr>
          <a:xfrm>
            <a:off x="443921" y="8915157"/>
            <a:ext cx="2502535" cy="990600"/>
          </a:xfrm>
          <a:prstGeom prst="rect">
            <a:avLst/>
          </a:prstGeom>
        </p:spPr>
        <p:txBody>
          <a:bodyPr vert="horz" wrap="square" lIns="0" tIns="8255" rIns="0" bIns="0" rtlCol="0">
            <a:spAutoFit/>
          </a:bodyPr>
          <a:lstStyle/>
          <a:p>
            <a:pPr marL="12700" marR="5080">
              <a:lnSpc>
                <a:spcPct val="105100"/>
              </a:lnSpc>
              <a:spcBef>
                <a:spcPts val="65"/>
              </a:spcBef>
            </a:pPr>
            <a:r>
              <a:rPr sz="550" spc="-30" dirty="0">
                <a:solidFill>
                  <a:srgbClr val="231F20"/>
                </a:solidFill>
                <a:latin typeface="Lucida Sans"/>
                <a:cs typeface="Lucida Sans"/>
              </a:rPr>
              <a:t>Source:</a:t>
            </a:r>
            <a:r>
              <a:rPr sz="550" spc="-75" dirty="0">
                <a:solidFill>
                  <a:srgbClr val="231F20"/>
                </a:solidFill>
                <a:latin typeface="Lucida Sans"/>
                <a:cs typeface="Lucida Sans"/>
              </a:rPr>
              <a:t> </a:t>
            </a:r>
            <a:r>
              <a:rPr sz="550" spc="-50" dirty="0">
                <a:solidFill>
                  <a:srgbClr val="231F20"/>
                </a:solidFill>
                <a:latin typeface="Lucida Sans"/>
                <a:cs typeface="Lucida Sans"/>
              </a:rPr>
              <a:t>CDC,</a:t>
            </a:r>
            <a:r>
              <a:rPr sz="550" spc="-100" dirty="0">
                <a:solidFill>
                  <a:srgbClr val="231F20"/>
                </a:solidFill>
                <a:latin typeface="Lucida Sans"/>
                <a:cs typeface="Lucida Sans"/>
              </a:rPr>
              <a:t> </a:t>
            </a:r>
            <a:r>
              <a:rPr sz="550" spc="-30" dirty="0">
                <a:solidFill>
                  <a:srgbClr val="231F20"/>
                </a:solidFill>
                <a:latin typeface="Lucida Sans"/>
                <a:cs typeface="Lucida Sans"/>
              </a:rPr>
              <a:t>National</a:t>
            </a:r>
            <a:r>
              <a:rPr sz="550" spc="-80" dirty="0">
                <a:solidFill>
                  <a:srgbClr val="231F20"/>
                </a:solidFill>
                <a:latin typeface="Lucida Sans"/>
                <a:cs typeface="Lucida Sans"/>
              </a:rPr>
              <a:t> </a:t>
            </a:r>
            <a:r>
              <a:rPr sz="550" spc="-25" dirty="0">
                <a:solidFill>
                  <a:srgbClr val="231F20"/>
                </a:solidFill>
                <a:latin typeface="Lucida Sans"/>
                <a:cs typeface="Lucida Sans"/>
              </a:rPr>
              <a:t>Center</a:t>
            </a:r>
            <a:r>
              <a:rPr sz="550" spc="-114" dirty="0">
                <a:solidFill>
                  <a:srgbClr val="231F20"/>
                </a:solidFill>
                <a:latin typeface="Lucida Sans"/>
                <a:cs typeface="Lucida Sans"/>
              </a:rPr>
              <a:t> </a:t>
            </a:r>
            <a:r>
              <a:rPr sz="550" spc="-15" dirty="0">
                <a:solidFill>
                  <a:srgbClr val="231F20"/>
                </a:solidFill>
                <a:latin typeface="Lucida Sans"/>
                <a:cs typeface="Lucida Sans"/>
              </a:rPr>
              <a:t>for</a:t>
            </a:r>
            <a:r>
              <a:rPr sz="550" spc="-114" dirty="0">
                <a:solidFill>
                  <a:srgbClr val="231F20"/>
                </a:solidFill>
                <a:latin typeface="Lucida Sans"/>
                <a:cs typeface="Lucida Sans"/>
              </a:rPr>
              <a:t> </a:t>
            </a:r>
            <a:r>
              <a:rPr sz="550" spc="-25" dirty="0">
                <a:solidFill>
                  <a:srgbClr val="231F20"/>
                </a:solidFill>
                <a:latin typeface="Lucida Sans"/>
                <a:cs typeface="Lucida Sans"/>
              </a:rPr>
              <a:t>Health</a:t>
            </a:r>
            <a:r>
              <a:rPr sz="550" spc="-95" dirty="0">
                <a:solidFill>
                  <a:srgbClr val="231F20"/>
                </a:solidFill>
                <a:latin typeface="Lucida Sans"/>
                <a:cs typeface="Lucida Sans"/>
              </a:rPr>
              <a:t> </a:t>
            </a:r>
            <a:r>
              <a:rPr sz="550" spc="-35" dirty="0">
                <a:solidFill>
                  <a:srgbClr val="231F20"/>
                </a:solidFill>
                <a:latin typeface="Lucida Sans"/>
                <a:cs typeface="Lucida Sans"/>
              </a:rPr>
              <a:t>Statistics,</a:t>
            </a:r>
            <a:r>
              <a:rPr sz="550" spc="-65" dirty="0">
                <a:solidFill>
                  <a:srgbClr val="231F20"/>
                </a:solidFill>
                <a:latin typeface="Lucida Sans"/>
                <a:cs typeface="Lucida Sans"/>
              </a:rPr>
              <a:t> </a:t>
            </a:r>
            <a:r>
              <a:rPr sz="550" spc="-35" dirty="0">
                <a:solidFill>
                  <a:srgbClr val="231F20"/>
                </a:solidFill>
                <a:latin typeface="Lucida Sans"/>
                <a:cs typeface="Lucida Sans"/>
              </a:rPr>
              <a:t>Multiple</a:t>
            </a:r>
            <a:r>
              <a:rPr sz="550" spc="-45" dirty="0">
                <a:solidFill>
                  <a:srgbClr val="231F20"/>
                </a:solidFill>
                <a:latin typeface="Lucida Sans"/>
                <a:cs typeface="Lucida Sans"/>
              </a:rPr>
              <a:t> </a:t>
            </a:r>
            <a:r>
              <a:rPr sz="550" spc="-30" dirty="0">
                <a:solidFill>
                  <a:srgbClr val="231F20"/>
                </a:solidFill>
                <a:latin typeface="Lucida Sans"/>
                <a:cs typeface="Lucida Sans"/>
              </a:rPr>
              <a:t>Cause</a:t>
            </a:r>
            <a:r>
              <a:rPr sz="550" spc="-100" dirty="0">
                <a:solidFill>
                  <a:srgbClr val="231F20"/>
                </a:solidFill>
                <a:latin typeface="Lucida Sans"/>
                <a:cs typeface="Lucida Sans"/>
              </a:rPr>
              <a:t> </a:t>
            </a:r>
            <a:r>
              <a:rPr sz="550" spc="-10" dirty="0">
                <a:solidFill>
                  <a:srgbClr val="231F20"/>
                </a:solidFill>
                <a:latin typeface="Lucida Sans"/>
                <a:cs typeface="Lucida Sans"/>
              </a:rPr>
              <a:t>of</a:t>
            </a:r>
            <a:r>
              <a:rPr sz="550" spc="-85" dirty="0">
                <a:solidFill>
                  <a:srgbClr val="231F20"/>
                </a:solidFill>
                <a:latin typeface="Lucida Sans"/>
                <a:cs typeface="Lucida Sans"/>
              </a:rPr>
              <a:t> </a:t>
            </a:r>
            <a:r>
              <a:rPr sz="550" spc="-25" dirty="0">
                <a:solidFill>
                  <a:srgbClr val="231F20"/>
                </a:solidFill>
                <a:latin typeface="Lucida Sans"/>
                <a:cs typeface="Lucida Sans"/>
              </a:rPr>
              <a:t>Death</a:t>
            </a:r>
            <a:r>
              <a:rPr sz="550" spc="-100" dirty="0">
                <a:solidFill>
                  <a:srgbClr val="231F20"/>
                </a:solidFill>
                <a:latin typeface="Lucida Sans"/>
                <a:cs typeface="Lucida Sans"/>
              </a:rPr>
              <a:t> </a:t>
            </a:r>
            <a:r>
              <a:rPr sz="550" spc="-20" dirty="0">
                <a:solidFill>
                  <a:srgbClr val="231F20"/>
                </a:solidFill>
                <a:latin typeface="Lucida Sans"/>
                <a:cs typeface="Lucida Sans"/>
              </a:rPr>
              <a:t>1999–  </a:t>
            </a:r>
            <a:r>
              <a:rPr sz="550" spc="-30" dirty="0">
                <a:solidFill>
                  <a:srgbClr val="231F20"/>
                </a:solidFill>
                <a:latin typeface="Lucida Sans"/>
                <a:cs typeface="Lucida Sans"/>
              </a:rPr>
              <a:t>2019</a:t>
            </a:r>
            <a:r>
              <a:rPr sz="550" spc="-55" dirty="0">
                <a:solidFill>
                  <a:srgbClr val="231F20"/>
                </a:solidFill>
                <a:latin typeface="Lucida Sans"/>
                <a:cs typeface="Lucida Sans"/>
              </a:rPr>
              <a:t> </a:t>
            </a:r>
            <a:r>
              <a:rPr sz="550" spc="-15" dirty="0">
                <a:solidFill>
                  <a:srgbClr val="231F20"/>
                </a:solidFill>
                <a:latin typeface="Lucida Sans"/>
                <a:cs typeface="Lucida Sans"/>
              </a:rPr>
              <a:t>on</a:t>
            </a:r>
            <a:r>
              <a:rPr sz="550" spc="-70" dirty="0">
                <a:solidFill>
                  <a:srgbClr val="231F20"/>
                </a:solidFill>
                <a:latin typeface="Lucida Sans"/>
                <a:cs typeface="Lucida Sans"/>
              </a:rPr>
              <a:t> </a:t>
            </a:r>
            <a:r>
              <a:rPr sz="550" spc="-35" dirty="0">
                <a:solidFill>
                  <a:srgbClr val="231F20"/>
                </a:solidFill>
                <a:latin typeface="Lucida Sans"/>
                <a:cs typeface="Lucida Sans"/>
              </a:rPr>
              <a:t>CDC</a:t>
            </a:r>
            <a:r>
              <a:rPr sz="550" spc="-114" dirty="0">
                <a:solidFill>
                  <a:srgbClr val="231F20"/>
                </a:solidFill>
                <a:latin typeface="Lucida Sans"/>
                <a:cs typeface="Lucida Sans"/>
              </a:rPr>
              <a:t> </a:t>
            </a:r>
            <a:r>
              <a:rPr sz="550" dirty="0">
                <a:solidFill>
                  <a:srgbClr val="231F20"/>
                </a:solidFill>
                <a:latin typeface="Lucida Sans"/>
                <a:cs typeface="Lucida Sans"/>
              </a:rPr>
              <a:t>WONDER</a:t>
            </a:r>
            <a:r>
              <a:rPr sz="550" spc="-40" dirty="0">
                <a:solidFill>
                  <a:srgbClr val="231F20"/>
                </a:solidFill>
                <a:latin typeface="Lucida Sans"/>
                <a:cs typeface="Lucida Sans"/>
              </a:rPr>
              <a:t> </a:t>
            </a:r>
            <a:r>
              <a:rPr sz="550" spc="-35" dirty="0">
                <a:solidFill>
                  <a:srgbClr val="231F20"/>
                </a:solidFill>
                <a:latin typeface="Lucida Sans"/>
                <a:cs typeface="Lucida Sans"/>
              </a:rPr>
              <a:t>Online</a:t>
            </a:r>
            <a:r>
              <a:rPr sz="550" spc="-45" dirty="0">
                <a:solidFill>
                  <a:srgbClr val="231F20"/>
                </a:solidFill>
                <a:latin typeface="Lucida Sans"/>
                <a:cs typeface="Lucida Sans"/>
              </a:rPr>
              <a:t> </a:t>
            </a:r>
            <a:r>
              <a:rPr sz="550" spc="-30" dirty="0">
                <a:solidFill>
                  <a:srgbClr val="231F20"/>
                </a:solidFill>
                <a:latin typeface="Lucida Sans"/>
                <a:cs typeface="Lucida Sans"/>
              </a:rPr>
              <a:t>Database.</a:t>
            </a:r>
            <a:r>
              <a:rPr sz="550" spc="-65" dirty="0">
                <a:solidFill>
                  <a:srgbClr val="231F20"/>
                </a:solidFill>
                <a:latin typeface="Lucida Sans"/>
                <a:cs typeface="Lucida Sans"/>
              </a:rPr>
              <a:t> </a:t>
            </a:r>
            <a:r>
              <a:rPr sz="550" spc="-20" dirty="0">
                <a:solidFill>
                  <a:srgbClr val="231F20"/>
                </a:solidFill>
                <a:latin typeface="Lucida Sans"/>
                <a:cs typeface="Lucida Sans"/>
              </a:rPr>
              <a:t>Data</a:t>
            </a:r>
            <a:r>
              <a:rPr sz="550" spc="-80" dirty="0">
                <a:solidFill>
                  <a:srgbClr val="231F20"/>
                </a:solidFill>
                <a:latin typeface="Lucida Sans"/>
                <a:cs typeface="Lucida Sans"/>
              </a:rPr>
              <a:t> </a:t>
            </a:r>
            <a:r>
              <a:rPr sz="550" spc="-15" dirty="0">
                <a:solidFill>
                  <a:srgbClr val="231F20"/>
                </a:solidFill>
                <a:latin typeface="Lucida Sans"/>
                <a:cs typeface="Lucida Sans"/>
              </a:rPr>
              <a:t>are</a:t>
            </a:r>
            <a:r>
              <a:rPr sz="550" spc="-65" dirty="0">
                <a:solidFill>
                  <a:srgbClr val="231F20"/>
                </a:solidFill>
                <a:latin typeface="Lucida Sans"/>
                <a:cs typeface="Lucida Sans"/>
              </a:rPr>
              <a:t> </a:t>
            </a:r>
            <a:r>
              <a:rPr sz="550" spc="-20" dirty="0">
                <a:solidFill>
                  <a:srgbClr val="231F20"/>
                </a:solidFill>
                <a:latin typeface="Lucida Sans"/>
                <a:cs typeface="Lucida Sans"/>
              </a:rPr>
              <a:t>from</a:t>
            </a:r>
            <a:r>
              <a:rPr sz="550" spc="-75" dirty="0">
                <a:solidFill>
                  <a:srgbClr val="231F20"/>
                </a:solidFill>
                <a:latin typeface="Lucida Sans"/>
                <a:cs typeface="Lucida Sans"/>
              </a:rPr>
              <a:t> </a:t>
            </a:r>
            <a:r>
              <a:rPr sz="550" spc="-20" dirty="0">
                <a:solidFill>
                  <a:srgbClr val="231F20"/>
                </a:solidFill>
                <a:latin typeface="Lucida Sans"/>
                <a:cs typeface="Lucida Sans"/>
              </a:rPr>
              <a:t>the</a:t>
            </a:r>
            <a:r>
              <a:rPr sz="550" spc="-35" dirty="0">
                <a:solidFill>
                  <a:srgbClr val="231F20"/>
                </a:solidFill>
                <a:latin typeface="Lucida Sans"/>
                <a:cs typeface="Lucida Sans"/>
              </a:rPr>
              <a:t> </a:t>
            </a:r>
            <a:r>
              <a:rPr sz="550" spc="-25" dirty="0">
                <a:solidFill>
                  <a:srgbClr val="231F20"/>
                </a:solidFill>
                <a:latin typeface="Lucida Sans"/>
                <a:cs typeface="Lucida Sans"/>
              </a:rPr>
              <a:t>2015–2019</a:t>
            </a:r>
            <a:r>
              <a:rPr sz="550" spc="-40" dirty="0">
                <a:solidFill>
                  <a:srgbClr val="231F20"/>
                </a:solidFill>
                <a:latin typeface="Lucida Sans"/>
                <a:cs typeface="Lucida Sans"/>
              </a:rPr>
              <a:t> Multiple  </a:t>
            </a:r>
            <a:r>
              <a:rPr sz="550" spc="-30" dirty="0">
                <a:solidFill>
                  <a:srgbClr val="231F20"/>
                </a:solidFill>
                <a:latin typeface="Lucida Sans"/>
                <a:cs typeface="Lucida Sans"/>
              </a:rPr>
              <a:t>Cause</a:t>
            </a:r>
            <a:r>
              <a:rPr sz="550" spc="-85" dirty="0">
                <a:solidFill>
                  <a:srgbClr val="231F20"/>
                </a:solidFill>
                <a:latin typeface="Lucida Sans"/>
                <a:cs typeface="Lucida Sans"/>
              </a:rPr>
              <a:t> </a:t>
            </a:r>
            <a:r>
              <a:rPr sz="550" spc="-10" dirty="0">
                <a:solidFill>
                  <a:srgbClr val="231F20"/>
                </a:solidFill>
                <a:latin typeface="Lucida Sans"/>
                <a:cs typeface="Lucida Sans"/>
              </a:rPr>
              <a:t>of</a:t>
            </a:r>
            <a:r>
              <a:rPr sz="550" spc="-35" dirty="0">
                <a:solidFill>
                  <a:srgbClr val="231F20"/>
                </a:solidFill>
                <a:latin typeface="Lucida Sans"/>
                <a:cs typeface="Lucida Sans"/>
              </a:rPr>
              <a:t> </a:t>
            </a:r>
            <a:r>
              <a:rPr sz="550" spc="-25" dirty="0">
                <a:solidFill>
                  <a:srgbClr val="231F20"/>
                </a:solidFill>
                <a:latin typeface="Lucida Sans"/>
                <a:cs typeface="Lucida Sans"/>
              </a:rPr>
              <a:t>Death</a:t>
            </a:r>
            <a:r>
              <a:rPr sz="550" spc="-65" dirty="0">
                <a:solidFill>
                  <a:srgbClr val="231F20"/>
                </a:solidFill>
                <a:latin typeface="Lucida Sans"/>
                <a:cs typeface="Lucida Sans"/>
              </a:rPr>
              <a:t> </a:t>
            </a:r>
            <a:r>
              <a:rPr sz="550" spc="-30" dirty="0">
                <a:solidFill>
                  <a:srgbClr val="231F20"/>
                </a:solidFill>
                <a:latin typeface="Lucida Sans"/>
                <a:cs typeface="Lucida Sans"/>
              </a:rPr>
              <a:t>files</a:t>
            </a:r>
            <a:r>
              <a:rPr sz="550" spc="-40" dirty="0">
                <a:solidFill>
                  <a:srgbClr val="231F20"/>
                </a:solidFill>
                <a:latin typeface="Lucida Sans"/>
                <a:cs typeface="Lucida Sans"/>
              </a:rPr>
              <a:t> </a:t>
            </a:r>
            <a:r>
              <a:rPr sz="550" spc="-20" dirty="0">
                <a:solidFill>
                  <a:srgbClr val="231F20"/>
                </a:solidFill>
                <a:latin typeface="Lucida Sans"/>
                <a:cs typeface="Lucida Sans"/>
              </a:rPr>
              <a:t>and</a:t>
            </a:r>
            <a:r>
              <a:rPr sz="550" spc="-65" dirty="0">
                <a:solidFill>
                  <a:srgbClr val="231F20"/>
                </a:solidFill>
                <a:latin typeface="Lucida Sans"/>
                <a:cs typeface="Lucida Sans"/>
              </a:rPr>
              <a:t> </a:t>
            </a:r>
            <a:r>
              <a:rPr sz="550" spc="-15" dirty="0">
                <a:solidFill>
                  <a:srgbClr val="231F20"/>
                </a:solidFill>
                <a:latin typeface="Lucida Sans"/>
                <a:cs typeface="Lucida Sans"/>
              </a:rPr>
              <a:t>are</a:t>
            </a:r>
            <a:r>
              <a:rPr sz="550" spc="-55" dirty="0">
                <a:solidFill>
                  <a:srgbClr val="231F20"/>
                </a:solidFill>
                <a:latin typeface="Lucida Sans"/>
                <a:cs typeface="Lucida Sans"/>
              </a:rPr>
              <a:t> </a:t>
            </a:r>
            <a:r>
              <a:rPr sz="550" spc="-20" dirty="0">
                <a:solidFill>
                  <a:srgbClr val="231F20"/>
                </a:solidFill>
                <a:latin typeface="Lucida Sans"/>
                <a:cs typeface="Lucida Sans"/>
              </a:rPr>
              <a:t>based</a:t>
            </a:r>
            <a:r>
              <a:rPr sz="550" spc="-55" dirty="0">
                <a:solidFill>
                  <a:srgbClr val="231F20"/>
                </a:solidFill>
                <a:latin typeface="Lucida Sans"/>
                <a:cs typeface="Lucida Sans"/>
              </a:rPr>
              <a:t> </a:t>
            </a:r>
            <a:r>
              <a:rPr sz="550" spc="-15" dirty="0">
                <a:solidFill>
                  <a:srgbClr val="231F20"/>
                </a:solidFill>
                <a:latin typeface="Lucida Sans"/>
                <a:cs typeface="Lucida Sans"/>
              </a:rPr>
              <a:t>on</a:t>
            </a:r>
            <a:r>
              <a:rPr sz="550" spc="-65" dirty="0">
                <a:solidFill>
                  <a:srgbClr val="231F20"/>
                </a:solidFill>
                <a:latin typeface="Lucida Sans"/>
                <a:cs typeface="Lucida Sans"/>
              </a:rPr>
              <a:t> </a:t>
            </a:r>
            <a:r>
              <a:rPr sz="550" spc="-35" dirty="0">
                <a:solidFill>
                  <a:srgbClr val="231F20"/>
                </a:solidFill>
                <a:latin typeface="Lucida Sans"/>
                <a:cs typeface="Lucida Sans"/>
              </a:rPr>
              <a:t>information</a:t>
            </a:r>
            <a:r>
              <a:rPr sz="550" spc="-40" dirty="0">
                <a:solidFill>
                  <a:srgbClr val="231F20"/>
                </a:solidFill>
                <a:latin typeface="Lucida Sans"/>
                <a:cs typeface="Lucida Sans"/>
              </a:rPr>
              <a:t> </a:t>
            </a:r>
            <a:r>
              <a:rPr sz="550" spc="-20" dirty="0">
                <a:solidFill>
                  <a:srgbClr val="231F20"/>
                </a:solidFill>
                <a:latin typeface="Lucida Sans"/>
                <a:cs typeface="Lucida Sans"/>
              </a:rPr>
              <a:t>from</a:t>
            </a:r>
            <a:r>
              <a:rPr sz="550" spc="-65" dirty="0">
                <a:solidFill>
                  <a:srgbClr val="231F20"/>
                </a:solidFill>
                <a:latin typeface="Lucida Sans"/>
                <a:cs typeface="Lucida Sans"/>
              </a:rPr>
              <a:t> </a:t>
            </a:r>
            <a:r>
              <a:rPr sz="550" spc="-25" dirty="0">
                <a:solidFill>
                  <a:srgbClr val="231F20"/>
                </a:solidFill>
                <a:latin typeface="Lucida Sans"/>
                <a:cs typeface="Lucida Sans"/>
              </a:rPr>
              <a:t>all</a:t>
            </a:r>
            <a:r>
              <a:rPr sz="550" spc="-60" dirty="0">
                <a:solidFill>
                  <a:srgbClr val="231F20"/>
                </a:solidFill>
                <a:latin typeface="Lucida Sans"/>
                <a:cs typeface="Lucida Sans"/>
              </a:rPr>
              <a:t> </a:t>
            </a:r>
            <a:r>
              <a:rPr sz="550" spc="-20" dirty="0">
                <a:solidFill>
                  <a:srgbClr val="231F20"/>
                </a:solidFill>
                <a:latin typeface="Lucida Sans"/>
                <a:cs typeface="Lucida Sans"/>
              </a:rPr>
              <a:t>death</a:t>
            </a:r>
            <a:r>
              <a:rPr sz="550" spc="-75" dirty="0">
                <a:solidFill>
                  <a:srgbClr val="231F20"/>
                </a:solidFill>
                <a:latin typeface="Lucida Sans"/>
                <a:cs typeface="Lucida Sans"/>
              </a:rPr>
              <a:t> </a:t>
            </a:r>
            <a:r>
              <a:rPr sz="550" spc="-25" dirty="0">
                <a:solidFill>
                  <a:srgbClr val="231F20"/>
                </a:solidFill>
                <a:latin typeface="Lucida Sans"/>
                <a:cs typeface="Lucida Sans"/>
              </a:rPr>
              <a:t>certificates</a:t>
            </a:r>
            <a:r>
              <a:rPr sz="550" spc="-95" dirty="0">
                <a:solidFill>
                  <a:srgbClr val="231F20"/>
                </a:solidFill>
                <a:latin typeface="Lucida Sans"/>
                <a:cs typeface="Lucida Sans"/>
              </a:rPr>
              <a:t> </a:t>
            </a:r>
            <a:r>
              <a:rPr sz="550" spc="-30" dirty="0">
                <a:solidFill>
                  <a:srgbClr val="231F20"/>
                </a:solidFill>
                <a:latin typeface="Lucida Sans"/>
                <a:cs typeface="Lucida Sans"/>
              </a:rPr>
              <a:t>filed  </a:t>
            </a:r>
            <a:r>
              <a:rPr sz="550" spc="-20" dirty="0">
                <a:solidFill>
                  <a:srgbClr val="231F20"/>
                </a:solidFill>
                <a:latin typeface="Lucida Sans"/>
                <a:cs typeface="Lucida Sans"/>
              </a:rPr>
              <a:t>in the </a:t>
            </a:r>
            <a:r>
              <a:rPr sz="550" spc="-25" dirty="0">
                <a:solidFill>
                  <a:srgbClr val="231F20"/>
                </a:solidFill>
                <a:latin typeface="Lucida Sans"/>
                <a:cs typeface="Lucida Sans"/>
              </a:rPr>
              <a:t>vital </a:t>
            </a:r>
            <a:r>
              <a:rPr sz="550" spc="-30" dirty="0">
                <a:solidFill>
                  <a:srgbClr val="231F20"/>
                </a:solidFill>
                <a:latin typeface="Lucida Sans"/>
                <a:cs typeface="Lucida Sans"/>
              </a:rPr>
              <a:t>records offices </a:t>
            </a:r>
            <a:r>
              <a:rPr sz="550" spc="-10" dirty="0">
                <a:solidFill>
                  <a:srgbClr val="231F20"/>
                </a:solidFill>
                <a:latin typeface="Lucida Sans"/>
                <a:cs typeface="Lucida Sans"/>
              </a:rPr>
              <a:t>of </a:t>
            </a:r>
            <a:r>
              <a:rPr sz="550" spc="-20" dirty="0">
                <a:solidFill>
                  <a:srgbClr val="231F20"/>
                </a:solidFill>
                <a:latin typeface="Lucida Sans"/>
                <a:cs typeface="Lucida Sans"/>
              </a:rPr>
              <a:t>the 50 states and the </a:t>
            </a:r>
            <a:r>
              <a:rPr sz="550" spc="-35" dirty="0">
                <a:solidFill>
                  <a:srgbClr val="231F20"/>
                </a:solidFill>
                <a:latin typeface="Lucida Sans"/>
                <a:cs typeface="Lucida Sans"/>
              </a:rPr>
              <a:t>District </a:t>
            </a:r>
            <a:r>
              <a:rPr sz="550" spc="-10" dirty="0">
                <a:solidFill>
                  <a:srgbClr val="231F20"/>
                </a:solidFill>
                <a:latin typeface="Lucida Sans"/>
                <a:cs typeface="Lucida Sans"/>
              </a:rPr>
              <a:t>of </a:t>
            </a:r>
            <a:r>
              <a:rPr sz="550" spc="-35" dirty="0">
                <a:solidFill>
                  <a:srgbClr val="231F20"/>
                </a:solidFill>
                <a:latin typeface="Lucida Sans"/>
                <a:cs typeface="Lucida Sans"/>
              </a:rPr>
              <a:t>Columbia through  </a:t>
            </a:r>
            <a:r>
              <a:rPr sz="550" spc="-20" dirty="0">
                <a:solidFill>
                  <a:srgbClr val="231F20"/>
                </a:solidFill>
                <a:latin typeface="Lucida Sans"/>
                <a:cs typeface="Lucida Sans"/>
              </a:rPr>
              <a:t>the</a:t>
            </a:r>
            <a:r>
              <a:rPr sz="550" spc="-25" dirty="0">
                <a:solidFill>
                  <a:srgbClr val="231F20"/>
                </a:solidFill>
                <a:latin typeface="Lucida Sans"/>
                <a:cs typeface="Lucida Sans"/>
              </a:rPr>
              <a:t> Vital</a:t>
            </a:r>
            <a:r>
              <a:rPr sz="550" spc="-75" dirty="0">
                <a:solidFill>
                  <a:srgbClr val="231F20"/>
                </a:solidFill>
                <a:latin typeface="Lucida Sans"/>
                <a:cs typeface="Lucida Sans"/>
              </a:rPr>
              <a:t> </a:t>
            </a:r>
            <a:r>
              <a:rPr sz="550" spc="-25" dirty="0">
                <a:solidFill>
                  <a:srgbClr val="231F20"/>
                </a:solidFill>
                <a:latin typeface="Lucida Sans"/>
                <a:cs typeface="Lucida Sans"/>
              </a:rPr>
              <a:t>Statistics</a:t>
            </a:r>
            <a:r>
              <a:rPr sz="550" spc="-75" dirty="0">
                <a:solidFill>
                  <a:srgbClr val="231F20"/>
                </a:solidFill>
                <a:latin typeface="Lucida Sans"/>
                <a:cs typeface="Lucida Sans"/>
              </a:rPr>
              <a:t> </a:t>
            </a:r>
            <a:r>
              <a:rPr sz="550" spc="-30" dirty="0">
                <a:solidFill>
                  <a:srgbClr val="231F20"/>
                </a:solidFill>
                <a:latin typeface="Lucida Sans"/>
                <a:cs typeface="Lucida Sans"/>
              </a:rPr>
              <a:t>Cooperative</a:t>
            </a:r>
            <a:r>
              <a:rPr sz="550" spc="-80" dirty="0">
                <a:solidFill>
                  <a:srgbClr val="231F20"/>
                </a:solidFill>
                <a:latin typeface="Lucida Sans"/>
                <a:cs typeface="Lucida Sans"/>
              </a:rPr>
              <a:t> </a:t>
            </a:r>
            <a:r>
              <a:rPr sz="550" spc="-25" dirty="0">
                <a:solidFill>
                  <a:srgbClr val="231F20"/>
                </a:solidFill>
                <a:latin typeface="Lucida Sans"/>
                <a:cs typeface="Lucida Sans"/>
              </a:rPr>
              <a:t>Program.</a:t>
            </a:r>
            <a:r>
              <a:rPr sz="550" spc="-75" dirty="0">
                <a:solidFill>
                  <a:srgbClr val="231F20"/>
                </a:solidFill>
                <a:latin typeface="Lucida Sans"/>
                <a:cs typeface="Lucida Sans"/>
              </a:rPr>
              <a:t> </a:t>
            </a:r>
            <a:r>
              <a:rPr sz="550" spc="-30" dirty="0">
                <a:solidFill>
                  <a:srgbClr val="231F20"/>
                </a:solidFill>
                <a:latin typeface="Lucida Sans"/>
                <a:cs typeface="Lucida Sans"/>
              </a:rPr>
              <a:t>Deaths</a:t>
            </a:r>
            <a:r>
              <a:rPr sz="550" spc="-65" dirty="0">
                <a:solidFill>
                  <a:srgbClr val="231F20"/>
                </a:solidFill>
                <a:latin typeface="Lucida Sans"/>
                <a:cs typeface="Lucida Sans"/>
              </a:rPr>
              <a:t> </a:t>
            </a:r>
            <a:r>
              <a:rPr sz="550" spc="-10" dirty="0">
                <a:solidFill>
                  <a:srgbClr val="231F20"/>
                </a:solidFill>
                <a:latin typeface="Lucida Sans"/>
                <a:cs typeface="Lucida Sans"/>
              </a:rPr>
              <a:t>of</a:t>
            </a:r>
            <a:r>
              <a:rPr sz="550" spc="-30" dirty="0">
                <a:solidFill>
                  <a:srgbClr val="231F20"/>
                </a:solidFill>
                <a:latin typeface="Lucida Sans"/>
                <a:cs typeface="Lucida Sans"/>
              </a:rPr>
              <a:t> </a:t>
            </a:r>
            <a:r>
              <a:rPr sz="550" spc="-35" dirty="0">
                <a:solidFill>
                  <a:srgbClr val="231F20"/>
                </a:solidFill>
                <a:latin typeface="Lucida Sans"/>
                <a:cs typeface="Lucida Sans"/>
              </a:rPr>
              <a:t>nonresidents </a:t>
            </a:r>
            <a:r>
              <a:rPr sz="550" spc="-40" dirty="0">
                <a:solidFill>
                  <a:srgbClr val="231F20"/>
                </a:solidFill>
                <a:latin typeface="Lucida Sans"/>
                <a:cs typeface="Lucida Sans"/>
              </a:rPr>
              <a:t>(e.g.,</a:t>
            </a:r>
            <a:r>
              <a:rPr sz="550" spc="-114" dirty="0">
                <a:solidFill>
                  <a:srgbClr val="231F20"/>
                </a:solidFill>
                <a:latin typeface="Lucida Sans"/>
                <a:cs typeface="Lucida Sans"/>
              </a:rPr>
              <a:t> </a:t>
            </a:r>
            <a:r>
              <a:rPr sz="550" spc="-35" dirty="0">
                <a:solidFill>
                  <a:srgbClr val="231F20"/>
                </a:solidFill>
                <a:latin typeface="Lucida Sans"/>
                <a:cs typeface="Lucida Sans"/>
              </a:rPr>
              <a:t>nonresident  aliens, nationals </a:t>
            </a:r>
            <a:r>
              <a:rPr sz="550" spc="-30" dirty="0">
                <a:solidFill>
                  <a:srgbClr val="231F20"/>
                </a:solidFill>
                <a:latin typeface="Lucida Sans"/>
                <a:cs typeface="Lucida Sans"/>
              </a:rPr>
              <a:t>living abroad, residents </a:t>
            </a:r>
            <a:r>
              <a:rPr sz="550" spc="-10" dirty="0">
                <a:solidFill>
                  <a:srgbClr val="231F20"/>
                </a:solidFill>
                <a:latin typeface="Lucida Sans"/>
                <a:cs typeface="Lucida Sans"/>
              </a:rPr>
              <a:t>of Puerto </a:t>
            </a:r>
            <a:r>
              <a:rPr sz="550" spc="-30" dirty="0">
                <a:solidFill>
                  <a:srgbClr val="231F20"/>
                </a:solidFill>
                <a:latin typeface="Lucida Sans"/>
                <a:cs typeface="Lucida Sans"/>
              </a:rPr>
              <a:t>Rico, Guam, </a:t>
            </a:r>
            <a:r>
              <a:rPr sz="550" spc="-20" dirty="0">
                <a:solidFill>
                  <a:srgbClr val="231F20"/>
                </a:solidFill>
                <a:latin typeface="Lucida Sans"/>
                <a:cs typeface="Lucida Sans"/>
              </a:rPr>
              <a:t>the </a:t>
            </a:r>
            <a:r>
              <a:rPr sz="550" spc="-30" dirty="0">
                <a:solidFill>
                  <a:srgbClr val="231F20"/>
                </a:solidFill>
                <a:latin typeface="Lucida Sans"/>
                <a:cs typeface="Lucida Sans"/>
              </a:rPr>
              <a:t>Virgin </a:t>
            </a:r>
            <a:r>
              <a:rPr sz="550" spc="-40" dirty="0">
                <a:solidFill>
                  <a:srgbClr val="231F20"/>
                </a:solidFill>
                <a:latin typeface="Lucida Sans"/>
                <a:cs typeface="Lucida Sans"/>
              </a:rPr>
              <a:t>Islands,  </a:t>
            </a:r>
            <a:r>
              <a:rPr sz="550" spc="-20" dirty="0">
                <a:solidFill>
                  <a:srgbClr val="231F20"/>
                </a:solidFill>
                <a:latin typeface="Lucida Sans"/>
                <a:cs typeface="Lucida Sans"/>
              </a:rPr>
              <a:t>and</a:t>
            </a:r>
            <a:r>
              <a:rPr sz="550" spc="-85" dirty="0">
                <a:solidFill>
                  <a:srgbClr val="231F20"/>
                </a:solidFill>
                <a:latin typeface="Lucida Sans"/>
                <a:cs typeface="Lucida Sans"/>
              </a:rPr>
              <a:t> </a:t>
            </a:r>
            <a:r>
              <a:rPr sz="550" spc="-20" dirty="0">
                <a:solidFill>
                  <a:srgbClr val="231F20"/>
                </a:solidFill>
                <a:latin typeface="Lucida Sans"/>
                <a:cs typeface="Lucida Sans"/>
              </a:rPr>
              <a:t>other</a:t>
            </a:r>
            <a:r>
              <a:rPr sz="550" spc="-120" dirty="0">
                <a:solidFill>
                  <a:srgbClr val="231F20"/>
                </a:solidFill>
                <a:latin typeface="Lucida Sans"/>
                <a:cs typeface="Lucida Sans"/>
              </a:rPr>
              <a:t> </a:t>
            </a:r>
            <a:r>
              <a:rPr sz="550" spc="10" dirty="0">
                <a:solidFill>
                  <a:srgbClr val="231F20"/>
                </a:solidFill>
                <a:latin typeface="Lucida Sans"/>
                <a:cs typeface="Lucida Sans"/>
              </a:rPr>
              <a:t>US</a:t>
            </a:r>
            <a:r>
              <a:rPr sz="550" spc="-65" dirty="0">
                <a:solidFill>
                  <a:srgbClr val="231F20"/>
                </a:solidFill>
                <a:latin typeface="Lucida Sans"/>
                <a:cs typeface="Lucida Sans"/>
              </a:rPr>
              <a:t> </a:t>
            </a:r>
            <a:r>
              <a:rPr sz="550" spc="-30" dirty="0">
                <a:solidFill>
                  <a:srgbClr val="231F20"/>
                </a:solidFill>
                <a:latin typeface="Lucida Sans"/>
                <a:cs typeface="Lucida Sans"/>
              </a:rPr>
              <a:t>territories)</a:t>
            </a:r>
            <a:r>
              <a:rPr sz="550" spc="-85" dirty="0">
                <a:solidFill>
                  <a:srgbClr val="231F20"/>
                </a:solidFill>
                <a:latin typeface="Lucida Sans"/>
                <a:cs typeface="Lucida Sans"/>
              </a:rPr>
              <a:t> </a:t>
            </a:r>
            <a:r>
              <a:rPr sz="550" spc="-20" dirty="0">
                <a:solidFill>
                  <a:srgbClr val="231F20"/>
                </a:solidFill>
                <a:latin typeface="Lucida Sans"/>
                <a:cs typeface="Lucida Sans"/>
              </a:rPr>
              <a:t>and</a:t>
            </a:r>
            <a:r>
              <a:rPr sz="550" spc="-80" dirty="0">
                <a:solidFill>
                  <a:srgbClr val="231F20"/>
                </a:solidFill>
                <a:latin typeface="Lucida Sans"/>
                <a:cs typeface="Lucida Sans"/>
              </a:rPr>
              <a:t> </a:t>
            </a:r>
            <a:r>
              <a:rPr sz="550" spc="-20" dirty="0">
                <a:solidFill>
                  <a:srgbClr val="231F20"/>
                </a:solidFill>
                <a:latin typeface="Lucida Sans"/>
                <a:cs typeface="Lucida Sans"/>
              </a:rPr>
              <a:t>fetal</a:t>
            </a:r>
            <a:r>
              <a:rPr sz="550" spc="-120" dirty="0">
                <a:solidFill>
                  <a:srgbClr val="231F20"/>
                </a:solidFill>
                <a:latin typeface="Lucida Sans"/>
                <a:cs typeface="Lucida Sans"/>
              </a:rPr>
              <a:t> </a:t>
            </a:r>
            <a:r>
              <a:rPr sz="550" spc="-15" dirty="0">
                <a:solidFill>
                  <a:srgbClr val="231F20"/>
                </a:solidFill>
                <a:latin typeface="Lucida Sans"/>
                <a:cs typeface="Lucida Sans"/>
              </a:rPr>
              <a:t>deathsare</a:t>
            </a:r>
            <a:r>
              <a:rPr sz="550" spc="-90" dirty="0">
                <a:solidFill>
                  <a:srgbClr val="231F20"/>
                </a:solidFill>
                <a:latin typeface="Lucida Sans"/>
                <a:cs typeface="Lucida Sans"/>
              </a:rPr>
              <a:t> </a:t>
            </a:r>
            <a:r>
              <a:rPr sz="550" spc="-35" dirty="0">
                <a:solidFill>
                  <a:srgbClr val="231F20"/>
                </a:solidFill>
                <a:latin typeface="Lucida Sans"/>
                <a:cs typeface="Lucida Sans"/>
              </a:rPr>
              <a:t>excluded.</a:t>
            </a:r>
            <a:r>
              <a:rPr sz="550" spc="-120" dirty="0">
                <a:solidFill>
                  <a:srgbClr val="231F20"/>
                </a:solidFill>
                <a:latin typeface="Lucida Sans"/>
                <a:cs typeface="Lucida Sans"/>
              </a:rPr>
              <a:t> </a:t>
            </a:r>
            <a:r>
              <a:rPr sz="550" spc="-35" dirty="0">
                <a:solidFill>
                  <a:srgbClr val="231F20"/>
                </a:solidFill>
                <a:latin typeface="Lucida Sans"/>
                <a:cs typeface="Lucida Sans"/>
              </a:rPr>
              <a:t>Numbers</a:t>
            </a:r>
            <a:r>
              <a:rPr sz="550" spc="-70" dirty="0">
                <a:solidFill>
                  <a:srgbClr val="231F20"/>
                </a:solidFill>
                <a:latin typeface="Lucida Sans"/>
                <a:cs typeface="Lucida Sans"/>
              </a:rPr>
              <a:t> </a:t>
            </a:r>
            <a:r>
              <a:rPr sz="550" spc="-15" dirty="0">
                <a:solidFill>
                  <a:srgbClr val="231F20"/>
                </a:solidFill>
                <a:latin typeface="Lucida Sans"/>
                <a:cs typeface="Lucida Sans"/>
              </a:rPr>
              <a:t>are</a:t>
            </a:r>
            <a:r>
              <a:rPr sz="550" spc="-80" dirty="0">
                <a:solidFill>
                  <a:srgbClr val="231F20"/>
                </a:solidFill>
                <a:latin typeface="Lucida Sans"/>
                <a:cs typeface="Lucida Sans"/>
              </a:rPr>
              <a:t> </a:t>
            </a:r>
            <a:r>
              <a:rPr sz="550" spc="-35" dirty="0">
                <a:solidFill>
                  <a:srgbClr val="231F20"/>
                </a:solidFill>
                <a:latin typeface="Lucida Sans"/>
                <a:cs typeface="Lucida Sans"/>
              </a:rPr>
              <a:t>slightly</a:t>
            </a:r>
            <a:r>
              <a:rPr sz="550" spc="-100" dirty="0">
                <a:solidFill>
                  <a:srgbClr val="231F20"/>
                </a:solidFill>
                <a:latin typeface="Lucida Sans"/>
                <a:cs typeface="Lucida Sans"/>
              </a:rPr>
              <a:t> </a:t>
            </a:r>
            <a:r>
              <a:rPr sz="550" spc="-20" dirty="0">
                <a:solidFill>
                  <a:srgbClr val="231F20"/>
                </a:solidFill>
                <a:latin typeface="Lucida Sans"/>
                <a:cs typeface="Lucida Sans"/>
              </a:rPr>
              <a:t>lower  than</a:t>
            </a:r>
            <a:r>
              <a:rPr sz="550" spc="-85" dirty="0">
                <a:solidFill>
                  <a:srgbClr val="231F20"/>
                </a:solidFill>
                <a:latin typeface="Lucida Sans"/>
                <a:cs typeface="Lucida Sans"/>
              </a:rPr>
              <a:t> </a:t>
            </a:r>
            <a:r>
              <a:rPr sz="550" spc="-30" dirty="0">
                <a:solidFill>
                  <a:srgbClr val="231F20"/>
                </a:solidFill>
                <a:latin typeface="Lucida Sans"/>
                <a:cs typeface="Lucida Sans"/>
              </a:rPr>
              <a:t>previously</a:t>
            </a:r>
            <a:r>
              <a:rPr sz="550" spc="-95" dirty="0">
                <a:solidFill>
                  <a:srgbClr val="231F20"/>
                </a:solidFill>
                <a:latin typeface="Lucida Sans"/>
                <a:cs typeface="Lucida Sans"/>
              </a:rPr>
              <a:t> </a:t>
            </a:r>
            <a:r>
              <a:rPr sz="550" spc="-20" dirty="0">
                <a:solidFill>
                  <a:srgbClr val="231F20"/>
                </a:solidFill>
                <a:latin typeface="Lucida Sans"/>
                <a:cs typeface="Lucida Sans"/>
              </a:rPr>
              <a:t>reported</a:t>
            </a:r>
            <a:r>
              <a:rPr sz="550" spc="-85" dirty="0">
                <a:solidFill>
                  <a:srgbClr val="231F20"/>
                </a:solidFill>
                <a:latin typeface="Lucida Sans"/>
                <a:cs typeface="Lucida Sans"/>
              </a:rPr>
              <a:t> </a:t>
            </a:r>
            <a:r>
              <a:rPr sz="550" spc="-15" dirty="0">
                <a:solidFill>
                  <a:srgbClr val="231F20"/>
                </a:solidFill>
                <a:latin typeface="Lucida Sans"/>
                <a:cs typeface="Lucida Sans"/>
              </a:rPr>
              <a:t>for</a:t>
            </a:r>
            <a:r>
              <a:rPr sz="550" spc="-65" dirty="0">
                <a:solidFill>
                  <a:srgbClr val="231F20"/>
                </a:solidFill>
                <a:latin typeface="Lucida Sans"/>
                <a:cs typeface="Lucida Sans"/>
              </a:rPr>
              <a:t> </a:t>
            </a:r>
            <a:r>
              <a:rPr sz="550" spc="-25" dirty="0">
                <a:solidFill>
                  <a:srgbClr val="231F20"/>
                </a:solidFill>
                <a:latin typeface="Lucida Sans"/>
                <a:cs typeface="Lucida Sans"/>
              </a:rPr>
              <a:t>2015–2016</a:t>
            </a:r>
            <a:r>
              <a:rPr sz="550" spc="-40" dirty="0">
                <a:solidFill>
                  <a:srgbClr val="231F20"/>
                </a:solidFill>
                <a:latin typeface="Lucida Sans"/>
                <a:cs typeface="Lucida Sans"/>
              </a:rPr>
              <a:t> </a:t>
            </a:r>
            <a:r>
              <a:rPr sz="550" spc="-30" dirty="0">
                <a:solidFill>
                  <a:srgbClr val="231F20"/>
                </a:solidFill>
                <a:latin typeface="Lucida Sans"/>
                <a:cs typeface="Lucida Sans"/>
              </a:rPr>
              <a:t>because</a:t>
            </a:r>
            <a:r>
              <a:rPr sz="550" spc="-35" dirty="0">
                <a:solidFill>
                  <a:srgbClr val="231F20"/>
                </a:solidFill>
                <a:latin typeface="Lucida Sans"/>
                <a:cs typeface="Lucida Sans"/>
              </a:rPr>
              <a:t> </a:t>
            </a:r>
            <a:r>
              <a:rPr sz="550" spc="-10" dirty="0">
                <a:solidFill>
                  <a:srgbClr val="231F20"/>
                </a:solidFill>
                <a:latin typeface="Lucida Sans"/>
                <a:cs typeface="Lucida Sans"/>
              </a:rPr>
              <a:t>of</a:t>
            </a:r>
            <a:r>
              <a:rPr sz="550" spc="-55" dirty="0">
                <a:solidFill>
                  <a:srgbClr val="231F20"/>
                </a:solidFill>
                <a:latin typeface="Lucida Sans"/>
                <a:cs typeface="Lucida Sans"/>
              </a:rPr>
              <a:t> </a:t>
            </a:r>
            <a:r>
              <a:rPr sz="550" spc="-20" dirty="0">
                <a:solidFill>
                  <a:srgbClr val="231F20"/>
                </a:solidFill>
                <a:latin typeface="Lucida Sans"/>
                <a:cs typeface="Lucida Sans"/>
              </a:rPr>
              <a:t>NCHS</a:t>
            </a:r>
            <a:r>
              <a:rPr sz="550" spc="-35" dirty="0">
                <a:solidFill>
                  <a:srgbClr val="231F20"/>
                </a:solidFill>
                <a:latin typeface="Lucida Sans"/>
                <a:cs typeface="Lucida Sans"/>
              </a:rPr>
              <a:t> standards</a:t>
            </a:r>
            <a:r>
              <a:rPr sz="550" spc="-50" dirty="0">
                <a:solidFill>
                  <a:srgbClr val="231F20"/>
                </a:solidFill>
                <a:latin typeface="Lucida Sans"/>
                <a:cs typeface="Lucida Sans"/>
              </a:rPr>
              <a:t> </a:t>
            </a:r>
            <a:r>
              <a:rPr sz="550" spc="-20" dirty="0">
                <a:solidFill>
                  <a:srgbClr val="231F20"/>
                </a:solidFill>
                <a:latin typeface="Lucida Sans"/>
                <a:cs typeface="Lucida Sans"/>
              </a:rPr>
              <a:t>that</a:t>
            </a:r>
            <a:r>
              <a:rPr sz="550" spc="-65" dirty="0">
                <a:solidFill>
                  <a:srgbClr val="231F20"/>
                </a:solidFill>
                <a:latin typeface="Lucida Sans"/>
                <a:cs typeface="Lucida Sans"/>
              </a:rPr>
              <a:t> </a:t>
            </a:r>
            <a:r>
              <a:rPr sz="550" spc="-30" dirty="0">
                <a:solidFill>
                  <a:srgbClr val="231F20"/>
                </a:solidFill>
                <a:latin typeface="Lucida Sans"/>
                <a:cs typeface="Lucida Sans"/>
              </a:rPr>
              <a:t>restrict  displayed</a:t>
            </a:r>
            <a:r>
              <a:rPr sz="550" spc="-105" dirty="0">
                <a:solidFill>
                  <a:srgbClr val="231F20"/>
                </a:solidFill>
                <a:latin typeface="Lucida Sans"/>
                <a:cs typeface="Lucida Sans"/>
              </a:rPr>
              <a:t> </a:t>
            </a:r>
            <a:r>
              <a:rPr sz="550" spc="-15" dirty="0">
                <a:solidFill>
                  <a:srgbClr val="231F20"/>
                </a:solidFill>
                <a:latin typeface="Lucida Sans"/>
                <a:cs typeface="Lucida Sans"/>
              </a:rPr>
              <a:t>data</a:t>
            </a:r>
            <a:r>
              <a:rPr sz="550" spc="-95" dirty="0">
                <a:solidFill>
                  <a:srgbClr val="231F20"/>
                </a:solidFill>
                <a:latin typeface="Lucida Sans"/>
                <a:cs typeface="Lucida Sans"/>
              </a:rPr>
              <a:t> </a:t>
            </a:r>
            <a:r>
              <a:rPr sz="550" spc="-10" dirty="0">
                <a:solidFill>
                  <a:srgbClr val="231F20"/>
                </a:solidFill>
                <a:latin typeface="Lucida Sans"/>
                <a:cs typeface="Lucida Sans"/>
              </a:rPr>
              <a:t>to</a:t>
            </a:r>
            <a:r>
              <a:rPr sz="550" spc="-85" dirty="0">
                <a:solidFill>
                  <a:srgbClr val="231F20"/>
                </a:solidFill>
                <a:latin typeface="Lucida Sans"/>
                <a:cs typeface="Lucida Sans"/>
              </a:rPr>
              <a:t> </a:t>
            </a:r>
            <a:r>
              <a:rPr sz="550" spc="10" dirty="0">
                <a:solidFill>
                  <a:srgbClr val="231F20"/>
                </a:solidFill>
                <a:latin typeface="Lucida Sans"/>
                <a:cs typeface="Lucida Sans"/>
              </a:rPr>
              <a:t>US</a:t>
            </a:r>
            <a:r>
              <a:rPr sz="550" spc="-60" dirty="0">
                <a:solidFill>
                  <a:srgbClr val="231F20"/>
                </a:solidFill>
                <a:latin typeface="Lucida Sans"/>
                <a:cs typeface="Lucida Sans"/>
              </a:rPr>
              <a:t> </a:t>
            </a:r>
            <a:r>
              <a:rPr sz="550" spc="-35" dirty="0">
                <a:solidFill>
                  <a:srgbClr val="231F20"/>
                </a:solidFill>
                <a:latin typeface="Lucida Sans"/>
                <a:cs typeface="Lucida Sans"/>
              </a:rPr>
              <a:t>residents.</a:t>
            </a:r>
            <a:r>
              <a:rPr sz="550" spc="-125" dirty="0">
                <a:solidFill>
                  <a:srgbClr val="231F20"/>
                </a:solidFill>
                <a:latin typeface="Lucida Sans"/>
                <a:cs typeface="Lucida Sans"/>
              </a:rPr>
              <a:t> </a:t>
            </a:r>
            <a:r>
              <a:rPr sz="550" spc="-30" dirty="0">
                <a:solidFill>
                  <a:srgbClr val="231F20"/>
                </a:solidFill>
                <a:latin typeface="Lucida Sans"/>
                <a:cs typeface="Lucida Sans"/>
              </a:rPr>
              <a:t>Accessed</a:t>
            </a:r>
            <a:r>
              <a:rPr sz="550" spc="-80" dirty="0">
                <a:solidFill>
                  <a:srgbClr val="231F20"/>
                </a:solidFill>
                <a:latin typeface="Lucida Sans"/>
                <a:cs typeface="Lucida Sans"/>
              </a:rPr>
              <a:t> </a:t>
            </a:r>
            <a:r>
              <a:rPr sz="550" spc="-5" dirty="0">
                <a:solidFill>
                  <a:srgbClr val="231F20"/>
                </a:solidFill>
                <a:latin typeface="Lucida Sans"/>
                <a:cs typeface="Lucida Sans"/>
              </a:rPr>
              <a:t>at</a:t>
            </a:r>
            <a:r>
              <a:rPr sz="550" spc="-85" dirty="0">
                <a:solidFill>
                  <a:srgbClr val="231F20"/>
                </a:solidFill>
                <a:latin typeface="Lucida Sans"/>
                <a:cs typeface="Lucida Sans"/>
              </a:rPr>
              <a:t> </a:t>
            </a:r>
            <a:r>
              <a:rPr sz="550" u="sng" spc="-40" dirty="0">
                <a:solidFill>
                  <a:srgbClr val="205E9E"/>
                </a:solidFill>
                <a:uFill>
                  <a:solidFill>
                    <a:srgbClr val="205E9E"/>
                  </a:solidFill>
                </a:uFill>
                <a:latin typeface="Lucida Sans"/>
                <a:cs typeface="Lucida Sans"/>
                <a:hlinkClick r:id="rId4"/>
              </a:rPr>
              <a:t>http://wonder.cdc.gov/mcd-icd10.htm</a:t>
            </a:r>
            <a:r>
              <a:rPr sz="550" spc="-40" dirty="0">
                <a:solidFill>
                  <a:srgbClr val="205E9E"/>
                </a:solidFill>
                <a:latin typeface="Lucida Sans"/>
                <a:cs typeface="Lucida Sans"/>
                <a:hlinkClick r:id="rId4"/>
              </a:rPr>
              <a:t>l </a:t>
            </a:r>
            <a:r>
              <a:rPr sz="550" spc="-40" dirty="0">
                <a:solidFill>
                  <a:srgbClr val="205E9E"/>
                </a:solidFill>
                <a:latin typeface="Lucida Sans"/>
                <a:cs typeface="Lucida Sans"/>
              </a:rPr>
              <a:t> </a:t>
            </a:r>
            <a:r>
              <a:rPr sz="550" spc="-15" dirty="0">
                <a:solidFill>
                  <a:srgbClr val="231F20"/>
                </a:solidFill>
                <a:latin typeface="Lucida Sans"/>
                <a:cs typeface="Lucida Sans"/>
              </a:rPr>
              <a:t>on</a:t>
            </a:r>
            <a:r>
              <a:rPr sz="550" spc="-95" dirty="0">
                <a:solidFill>
                  <a:srgbClr val="231F20"/>
                </a:solidFill>
                <a:latin typeface="Lucida Sans"/>
                <a:cs typeface="Lucida Sans"/>
              </a:rPr>
              <a:t> </a:t>
            </a:r>
            <a:r>
              <a:rPr sz="550" spc="-15" dirty="0">
                <a:solidFill>
                  <a:srgbClr val="231F20"/>
                </a:solidFill>
                <a:latin typeface="Lucida Sans"/>
                <a:cs typeface="Lucida Sans"/>
              </a:rPr>
              <a:t>January</a:t>
            </a:r>
            <a:r>
              <a:rPr sz="550" spc="-100" dirty="0">
                <a:solidFill>
                  <a:srgbClr val="231F20"/>
                </a:solidFill>
                <a:latin typeface="Lucida Sans"/>
                <a:cs typeface="Lucida Sans"/>
              </a:rPr>
              <a:t> </a:t>
            </a:r>
            <a:r>
              <a:rPr sz="550" spc="-25" dirty="0">
                <a:solidFill>
                  <a:srgbClr val="231F20"/>
                </a:solidFill>
                <a:latin typeface="Lucida Sans"/>
                <a:cs typeface="Lucida Sans"/>
              </a:rPr>
              <a:t>8,</a:t>
            </a:r>
            <a:r>
              <a:rPr sz="550" spc="-90" dirty="0">
                <a:solidFill>
                  <a:srgbClr val="231F20"/>
                </a:solidFill>
                <a:latin typeface="Lucida Sans"/>
                <a:cs typeface="Lucida Sans"/>
              </a:rPr>
              <a:t> </a:t>
            </a:r>
            <a:r>
              <a:rPr sz="550" spc="-35" dirty="0">
                <a:solidFill>
                  <a:srgbClr val="231F20"/>
                </a:solidFill>
                <a:latin typeface="Lucida Sans"/>
                <a:cs typeface="Lucida Sans"/>
              </a:rPr>
              <a:t>2021.</a:t>
            </a:r>
            <a:r>
              <a:rPr sz="550" spc="-105" dirty="0">
                <a:solidFill>
                  <a:srgbClr val="231F20"/>
                </a:solidFill>
                <a:latin typeface="Lucida Sans"/>
                <a:cs typeface="Lucida Sans"/>
              </a:rPr>
              <a:t> </a:t>
            </a:r>
            <a:r>
              <a:rPr sz="550" spc="-10" dirty="0">
                <a:solidFill>
                  <a:srgbClr val="231F20"/>
                </a:solidFill>
                <a:latin typeface="Lucida Sans"/>
                <a:cs typeface="Lucida Sans"/>
              </a:rPr>
              <a:t>CDCWONDER</a:t>
            </a:r>
            <a:r>
              <a:rPr sz="550" spc="-85" dirty="0">
                <a:solidFill>
                  <a:srgbClr val="231F20"/>
                </a:solidFill>
                <a:latin typeface="Lucida Sans"/>
                <a:cs typeface="Lucida Sans"/>
              </a:rPr>
              <a:t> </a:t>
            </a:r>
            <a:r>
              <a:rPr sz="550" spc="-15" dirty="0">
                <a:solidFill>
                  <a:srgbClr val="231F20"/>
                </a:solidFill>
                <a:latin typeface="Lucida Sans"/>
                <a:cs typeface="Lucida Sans"/>
              </a:rPr>
              <a:t>data</a:t>
            </a:r>
            <a:r>
              <a:rPr sz="550" spc="-90" dirty="0">
                <a:solidFill>
                  <a:srgbClr val="231F20"/>
                </a:solidFill>
                <a:latin typeface="Lucida Sans"/>
                <a:cs typeface="Lucida Sans"/>
              </a:rPr>
              <a:t> </a:t>
            </a:r>
            <a:r>
              <a:rPr sz="550" spc="-15" dirty="0">
                <a:solidFill>
                  <a:srgbClr val="231F20"/>
                </a:solidFill>
                <a:latin typeface="Lucida Sans"/>
                <a:cs typeface="Lucida Sans"/>
              </a:rPr>
              <a:t>set</a:t>
            </a:r>
            <a:r>
              <a:rPr sz="550" spc="-75" dirty="0">
                <a:solidFill>
                  <a:srgbClr val="231F20"/>
                </a:solidFill>
                <a:latin typeface="Lucida Sans"/>
                <a:cs typeface="Lucida Sans"/>
              </a:rPr>
              <a:t> </a:t>
            </a:r>
            <a:r>
              <a:rPr sz="550" spc="-35" dirty="0">
                <a:solidFill>
                  <a:srgbClr val="231F20"/>
                </a:solidFill>
                <a:latin typeface="Lucida Sans"/>
                <a:cs typeface="Lucida Sans"/>
              </a:rPr>
              <a:t>documentation</a:t>
            </a:r>
            <a:r>
              <a:rPr sz="550" spc="-75" dirty="0">
                <a:solidFill>
                  <a:srgbClr val="231F20"/>
                </a:solidFill>
                <a:latin typeface="Lucida Sans"/>
                <a:cs typeface="Lucida Sans"/>
              </a:rPr>
              <a:t> </a:t>
            </a:r>
            <a:r>
              <a:rPr sz="550" spc="-20" dirty="0">
                <a:solidFill>
                  <a:srgbClr val="231F20"/>
                </a:solidFill>
                <a:latin typeface="Lucida Sans"/>
                <a:cs typeface="Lucida Sans"/>
              </a:rPr>
              <a:t>and</a:t>
            </a:r>
            <a:r>
              <a:rPr sz="550" spc="-100" dirty="0">
                <a:solidFill>
                  <a:srgbClr val="231F20"/>
                </a:solidFill>
                <a:latin typeface="Lucida Sans"/>
                <a:cs typeface="Lucida Sans"/>
              </a:rPr>
              <a:t> </a:t>
            </a:r>
            <a:r>
              <a:rPr sz="550" spc="-35" dirty="0">
                <a:solidFill>
                  <a:srgbClr val="231F20"/>
                </a:solidFill>
                <a:latin typeface="Lucida Sans"/>
                <a:cs typeface="Lucida Sans"/>
              </a:rPr>
              <a:t>technical</a:t>
            </a:r>
            <a:r>
              <a:rPr sz="550" spc="-60" dirty="0">
                <a:solidFill>
                  <a:srgbClr val="231F20"/>
                </a:solidFill>
                <a:latin typeface="Lucida Sans"/>
                <a:cs typeface="Lucida Sans"/>
              </a:rPr>
              <a:t> </a:t>
            </a:r>
            <a:r>
              <a:rPr sz="550" spc="-35" dirty="0">
                <a:solidFill>
                  <a:srgbClr val="231F20"/>
                </a:solidFill>
                <a:latin typeface="Lucida Sans"/>
                <a:cs typeface="Lucida Sans"/>
              </a:rPr>
              <a:t>methods  </a:t>
            </a:r>
            <a:r>
              <a:rPr sz="550" spc="-15" dirty="0">
                <a:solidFill>
                  <a:srgbClr val="231F20"/>
                </a:solidFill>
                <a:latin typeface="Lucida Sans"/>
                <a:cs typeface="Lucida Sans"/>
              </a:rPr>
              <a:t>can</a:t>
            </a:r>
            <a:r>
              <a:rPr sz="550" spc="-114" dirty="0">
                <a:solidFill>
                  <a:srgbClr val="231F20"/>
                </a:solidFill>
                <a:latin typeface="Lucida Sans"/>
                <a:cs typeface="Lucida Sans"/>
              </a:rPr>
              <a:t> </a:t>
            </a:r>
            <a:r>
              <a:rPr sz="550" spc="-15" dirty="0">
                <a:solidFill>
                  <a:srgbClr val="231F20"/>
                </a:solidFill>
                <a:latin typeface="Lucida Sans"/>
                <a:cs typeface="Lucida Sans"/>
              </a:rPr>
              <a:t>be</a:t>
            </a:r>
            <a:r>
              <a:rPr sz="550" spc="-75" dirty="0">
                <a:solidFill>
                  <a:srgbClr val="231F20"/>
                </a:solidFill>
                <a:latin typeface="Lucida Sans"/>
                <a:cs typeface="Lucida Sans"/>
              </a:rPr>
              <a:t> </a:t>
            </a:r>
            <a:r>
              <a:rPr sz="550" spc="-30" dirty="0">
                <a:solidFill>
                  <a:srgbClr val="231F20"/>
                </a:solidFill>
                <a:latin typeface="Lucida Sans"/>
                <a:cs typeface="Lucida Sans"/>
              </a:rPr>
              <a:t>accessed</a:t>
            </a:r>
            <a:r>
              <a:rPr sz="550" spc="-80" dirty="0">
                <a:solidFill>
                  <a:srgbClr val="231F20"/>
                </a:solidFill>
                <a:latin typeface="Lucida Sans"/>
                <a:cs typeface="Lucida Sans"/>
              </a:rPr>
              <a:t> </a:t>
            </a:r>
            <a:r>
              <a:rPr sz="550" spc="-5" dirty="0">
                <a:solidFill>
                  <a:srgbClr val="231F20"/>
                </a:solidFill>
                <a:latin typeface="Lucida Sans"/>
                <a:cs typeface="Lucida Sans"/>
              </a:rPr>
              <a:t>at</a:t>
            </a:r>
            <a:r>
              <a:rPr sz="550" spc="-100" dirty="0">
                <a:solidFill>
                  <a:srgbClr val="231F20"/>
                </a:solidFill>
                <a:latin typeface="Lucida Sans"/>
                <a:cs typeface="Lucida Sans"/>
              </a:rPr>
              <a:t> </a:t>
            </a:r>
            <a:r>
              <a:rPr sz="550" u="sng" spc="-40" dirty="0">
                <a:solidFill>
                  <a:srgbClr val="205E9E"/>
                </a:solidFill>
                <a:uFill>
                  <a:solidFill>
                    <a:srgbClr val="205E9E"/>
                  </a:solidFill>
                </a:uFill>
                <a:latin typeface="Lucida Sans"/>
                <a:cs typeface="Lucida Sans"/>
                <a:hlinkClick r:id="rId5"/>
              </a:rPr>
              <a:t>https://wonder.cdc.gov/wonder/help/mcd.html#</a:t>
            </a:r>
            <a:r>
              <a:rPr sz="550" spc="-40" dirty="0">
                <a:solidFill>
                  <a:srgbClr val="231F20"/>
                </a:solidFill>
                <a:latin typeface="Lucida Sans"/>
                <a:cs typeface="Lucida Sans"/>
              </a:rPr>
              <a:t>.</a:t>
            </a:r>
            <a:endParaRPr sz="550">
              <a:latin typeface="Lucida Sans"/>
              <a:cs typeface="Lucida Sans"/>
            </a:endParaRPr>
          </a:p>
        </p:txBody>
      </p:sp>
      <p:sp>
        <p:nvSpPr>
          <p:cNvPr id="5" name="object 5"/>
          <p:cNvSpPr txBox="1"/>
          <p:nvPr/>
        </p:nvSpPr>
        <p:spPr>
          <a:xfrm>
            <a:off x="3072729" y="8908794"/>
            <a:ext cx="4099560" cy="1054735"/>
          </a:xfrm>
          <a:prstGeom prst="rect">
            <a:avLst/>
          </a:prstGeom>
        </p:spPr>
        <p:txBody>
          <a:bodyPr vert="horz" wrap="square" lIns="0" tIns="9525" rIns="0" bIns="0" rtlCol="0">
            <a:spAutoFit/>
          </a:bodyPr>
          <a:lstStyle/>
          <a:p>
            <a:pPr marL="12700" marR="5080" indent="-635">
              <a:lnSpc>
                <a:spcPct val="104099"/>
              </a:lnSpc>
              <a:spcBef>
                <a:spcPts val="75"/>
              </a:spcBef>
            </a:pPr>
            <a:r>
              <a:rPr sz="550" dirty="0">
                <a:solidFill>
                  <a:srgbClr val="231F20"/>
                </a:solidFill>
                <a:latin typeface="Lucida Sans"/>
                <a:cs typeface="Lucida Sans"/>
              </a:rPr>
              <a:t>*</a:t>
            </a:r>
            <a:r>
              <a:rPr sz="550" spc="-120" dirty="0">
                <a:solidFill>
                  <a:srgbClr val="231F20"/>
                </a:solidFill>
                <a:latin typeface="Lucida Sans"/>
                <a:cs typeface="Lucida Sans"/>
              </a:rPr>
              <a:t> </a:t>
            </a:r>
            <a:r>
              <a:rPr sz="550" spc="-10" dirty="0">
                <a:solidFill>
                  <a:srgbClr val="231F20"/>
                </a:solidFill>
                <a:latin typeface="Lucida Sans"/>
                <a:cs typeface="Lucida Sans"/>
              </a:rPr>
              <a:t>Rates</a:t>
            </a:r>
            <a:r>
              <a:rPr sz="550" spc="-105" dirty="0">
                <a:solidFill>
                  <a:srgbClr val="231F20"/>
                </a:solidFill>
                <a:latin typeface="Lucida Sans"/>
                <a:cs typeface="Lucida Sans"/>
              </a:rPr>
              <a:t> </a:t>
            </a:r>
            <a:r>
              <a:rPr sz="550" spc="-15" dirty="0">
                <a:solidFill>
                  <a:srgbClr val="231F20"/>
                </a:solidFill>
                <a:latin typeface="Lucida Sans"/>
                <a:cs typeface="Lucida Sans"/>
              </a:rPr>
              <a:t>for</a:t>
            </a:r>
            <a:r>
              <a:rPr sz="550" spc="-110" dirty="0">
                <a:solidFill>
                  <a:srgbClr val="231F20"/>
                </a:solidFill>
                <a:latin typeface="Lucida Sans"/>
                <a:cs typeface="Lucida Sans"/>
              </a:rPr>
              <a:t> </a:t>
            </a:r>
            <a:r>
              <a:rPr sz="550" spc="-40" dirty="0">
                <a:solidFill>
                  <a:srgbClr val="231F20"/>
                </a:solidFill>
                <a:latin typeface="Lucida Sans"/>
                <a:cs typeface="Lucida Sans"/>
              </a:rPr>
              <a:t>race/ethnicity,</a:t>
            </a:r>
            <a:r>
              <a:rPr sz="550" spc="-120" dirty="0">
                <a:solidFill>
                  <a:srgbClr val="231F20"/>
                </a:solidFill>
                <a:latin typeface="Lucida Sans"/>
                <a:cs typeface="Lucida Sans"/>
              </a:rPr>
              <a:t> </a:t>
            </a:r>
            <a:r>
              <a:rPr sz="550" spc="-40" dirty="0">
                <a:solidFill>
                  <a:srgbClr val="231F20"/>
                </a:solidFill>
                <a:latin typeface="Lucida Sans"/>
                <a:cs typeface="Lucida Sans"/>
              </a:rPr>
              <a:t>sex,</a:t>
            </a:r>
            <a:r>
              <a:rPr sz="550" spc="-105" dirty="0">
                <a:solidFill>
                  <a:srgbClr val="231F20"/>
                </a:solidFill>
                <a:latin typeface="Lucida Sans"/>
                <a:cs typeface="Lucida Sans"/>
              </a:rPr>
              <a:t> </a:t>
            </a:r>
            <a:r>
              <a:rPr sz="550" spc="-10" dirty="0">
                <a:solidFill>
                  <a:srgbClr val="231F20"/>
                </a:solidFill>
                <a:latin typeface="Lucida Sans"/>
                <a:cs typeface="Lucida Sans"/>
              </a:rPr>
              <a:t>HHS</a:t>
            </a:r>
            <a:r>
              <a:rPr sz="550" spc="-70" dirty="0">
                <a:solidFill>
                  <a:srgbClr val="231F20"/>
                </a:solidFill>
                <a:latin typeface="Lucida Sans"/>
                <a:cs typeface="Lucida Sans"/>
              </a:rPr>
              <a:t> </a:t>
            </a:r>
            <a:r>
              <a:rPr sz="550" spc="-30" dirty="0">
                <a:solidFill>
                  <a:srgbClr val="231F20"/>
                </a:solidFill>
                <a:latin typeface="Lucida Sans"/>
                <a:cs typeface="Lucida Sans"/>
              </a:rPr>
              <a:t>region,</a:t>
            </a:r>
            <a:r>
              <a:rPr sz="550" spc="-120" dirty="0">
                <a:solidFill>
                  <a:srgbClr val="231F20"/>
                </a:solidFill>
                <a:latin typeface="Lucida Sans"/>
                <a:cs typeface="Lucida Sans"/>
              </a:rPr>
              <a:t> </a:t>
            </a:r>
            <a:r>
              <a:rPr sz="550" spc="-20" dirty="0">
                <a:solidFill>
                  <a:srgbClr val="231F20"/>
                </a:solidFill>
                <a:latin typeface="Lucida Sans"/>
                <a:cs typeface="Lucida Sans"/>
              </a:rPr>
              <a:t>and</a:t>
            </a:r>
            <a:r>
              <a:rPr sz="550" spc="-85" dirty="0">
                <a:solidFill>
                  <a:srgbClr val="231F20"/>
                </a:solidFill>
                <a:latin typeface="Lucida Sans"/>
                <a:cs typeface="Lucida Sans"/>
              </a:rPr>
              <a:t> </a:t>
            </a:r>
            <a:r>
              <a:rPr sz="550" spc="-20" dirty="0">
                <a:solidFill>
                  <a:srgbClr val="231F20"/>
                </a:solidFill>
                <a:latin typeface="Lucida Sans"/>
                <a:cs typeface="Lucida Sans"/>
              </a:rPr>
              <a:t>the</a:t>
            </a:r>
            <a:r>
              <a:rPr sz="550" spc="-65" dirty="0">
                <a:solidFill>
                  <a:srgbClr val="231F20"/>
                </a:solidFill>
                <a:latin typeface="Lucida Sans"/>
                <a:cs typeface="Lucida Sans"/>
              </a:rPr>
              <a:t> </a:t>
            </a:r>
            <a:r>
              <a:rPr sz="550" spc="-30" dirty="0">
                <a:solidFill>
                  <a:srgbClr val="231F20"/>
                </a:solidFill>
                <a:latin typeface="Lucida Sans"/>
                <a:cs typeface="Lucida Sans"/>
              </a:rPr>
              <a:t>overall</a:t>
            </a:r>
            <a:r>
              <a:rPr sz="550" spc="-114" dirty="0">
                <a:solidFill>
                  <a:srgbClr val="231F20"/>
                </a:solidFill>
                <a:latin typeface="Lucida Sans"/>
                <a:cs typeface="Lucida Sans"/>
              </a:rPr>
              <a:t> </a:t>
            </a:r>
            <a:r>
              <a:rPr sz="550" spc="-15" dirty="0">
                <a:solidFill>
                  <a:srgbClr val="231F20"/>
                </a:solidFill>
                <a:latin typeface="Lucida Sans"/>
                <a:cs typeface="Lucida Sans"/>
              </a:rPr>
              <a:t>total</a:t>
            </a:r>
            <a:r>
              <a:rPr sz="550" spc="-120" dirty="0">
                <a:solidFill>
                  <a:srgbClr val="231F20"/>
                </a:solidFill>
                <a:latin typeface="Lucida Sans"/>
                <a:cs typeface="Lucida Sans"/>
              </a:rPr>
              <a:t> </a:t>
            </a:r>
            <a:r>
              <a:rPr sz="550" spc="-15" dirty="0">
                <a:solidFill>
                  <a:srgbClr val="231F20"/>
                </a:solidFill>
                <a:latin typeface="Lucida Sans"/>
                <a:cs typeface="Lucida Sans"/>
              </a:rPr>
              <a:t>are</a:t>
            </a:r>
            <a:r>
              <a:rPr sz="550" spc="-65" dirty="0">
                <a:solidFill>
                  <a:srgbClr val="231F20"/>
                </a:solidFill>
                <a:latin typeface="Lucida Sans"/>
                <a:cs typeface="Lucida Sans"/>
              </a:rPr>
              <a:t> </a:t>
            </a:r>
            <a:r>
              <a:rPr sz="550" spc="-25" dirty="0">
                <a:solidFill>
                  <a:srgbClr val="231F20"/>
                </a:solidFill>
                <a:latin typeface="Lucida Sans"/>
                <a:cs typeface="Lucida Sans"/>
              </a:rPr>
              <a:t>age-adjusted</a:t>
            </a:r>
            <a:r>
              <a:rPr sz="550" spc="-100" dirty="0">
                <a:solidFill>
                  <a:srgbClr val="231F20"/>
                </a:solidFill>
                <a:latin typeface="Lucida Sans"/>
                <a:cs typeface="Lucida Sans"/>
              </a:rPr>
              <a:t> </a:t>
            </a:r>
            <a:r>
              <a:rPr sz="550" spc="-15" dirty="0">
                <a:solidFill>
                  <a:srgbClr val="231F20"/>
                </a:solidFill>
                <a:latin typeface="Lucida Sans"/>
                <a:cs typeface="Lucida Sans"/>
              </a:rPr>
              <a:t>per</a:t>
            </a:r>
            <a:r>
              <a:rPr sz="550" spc="-95" dirty="0">
                <a:solidFill>
                  <a:srgbClr val="231F20"/>
                </a:solidFill>
                <a:latin typeface="Lucida Sans"/>
                <a:cs typeface="Lucida Sans"/>
              </a:rPr>
              <a:t> </a:t>
            </a:r>
            <a:r>
              <a:rPr sz="550" spc="-40" dirty="0">
                <a:solidFill>
                  <a:srgbClr val="231F20"/>
                </a:solidFill>
                <a:latin typeface="Lucida Sans"/>
                <a:cs typeface="Lucida Sans"/>
              </a:rPr>
              <a:t>100,000</a:t>
            </a:r>
            <a:r>
              <a:rPr sz="550" spc="-70" dirty="0">
                <a:solidFill>
                  <a:srgbClr val="231F20"/>
                </a:solidFill>
                <a:latin typeface="Lucida Sans"/>
                <a:cs typeface="Lucida Sans"/>
              </a:rPr>
              <a:t> </a:t>
            </a:r>
            <a:r>
              <a:rPr sz="550" spc="10" dirty="0">
                <a:solidFill>
                  <a:srgbClr val="231F20"/>
                </a:solidFill>
                <a:latin typeface="Lucida Sans"/>
                <a:cs typeface="Lucida Sans"/>
              </a:rPr>
              <a:t>US</a:t>
            </a:r>
            <a:r>
              <a:rPr sz="550" spc="-55" dirty="0">
                <a:solidFill>
                  <a:srgbClr val="231F20"/>
                </a:solidFill>
                <a:latin typeface="Lucida Sans"/>
                <a:cs typeface="Lucida Sans"/>
              </a:rPr>
              <a:t> </a:t>
            </a:r>
            <a:r>
              <a:rPr sz="550" spc="-25" dirty="0">
                <a:solidFill>
                  <a:srgbClr val="231F20"/>
                </a:solidFill>
                <a:latin typeface="Lucida Sans"/>
                <a:cs typeface="Lucida Sans"/>
              </a:rPr>
              <a:t>standard</a:t>
            </a:r>
            <a:r>
              <a:rPr sz="550" spc="-100" dirty="0">
                <a:solidFill>
                  <a:srgbClr val="231F20"/>
                </a:solidFill>
                <a:latin typeface="Lucida Sans"/>
                <a:cs typeface="Lucida Sans"/>
              </a:rPr>
              <a:t> </a:t>
            </a:r>
            <a:r>
              <a:rPr sz="550" spc="-35" dirty="0">
                <a:solidFill>
                  <a:srgbClr val="231F20"/>
                </a:solidFill>
                <a:latin typeface="Lucida Sans"/>
                <a:cs typeface="Lucida Sans"/>
              </a:rPr>
              <a:t>population</a:t>
            </a:r>
            <a:r>
              <a:rPr sz="550" spc="-105" dirty="0">
                <a:solidFill>
                  <a:srgbClr val="231F20"/>
                </a:solidFill>
                <a:latin typeface="Lucida Sans"/>
                <a:cs typeface="Lucida Sans"/>
              </a:rPr>
              <a:t> </a:t>
            </a:r>
            <a:r>
              <a:rPr sz="550" spc="-35" dirty="0">
                <a:solidFill>
                  <a:srgbClr val="231F20"/>
                </a:solidFill>
                <a:latin typeface="Lucida Sans"/>
                <a:cs typeface="Lucida Sans"/>
              </a:rPr>
              <a:t>during</a:t>
            </a:r>
            <a:r>
              <a:rPr sz="550" spc="-65" dirty="0">
                <a:solidFill>
                  <a:srgbClr val="231F20"/>
                </a:solidFill>
                <a:latin typeface="Lucida Sans"/>
                <a:cs typeface="Lucida Sans"/>
              </a:rPr>
              <a:t> </a:t>
            </a:r>
            <a:r>
              <a:rPr sz="550" spc="-30" dirty="0">
                <a:solidFill>
                  <a:srgbClr val="231F20"/>
                </a:solidFill>
                <a:latin typeface="Lucida Sans"/>
                <a:cs typeface="Lucida Sans"/>
              </a:rPr>
              <a:t>2000</a:t>
            </a:r>
            <a:r>
              <a:rPr sz="550" spc="-75" dirty="0">
                <a:solidFill>
                  <a:srgbClr val="231F20"/>
                </a:solidFill>
                <a:latin typeface="Lucida Sans"/>
                <a:cs typeface="Lucida Sans"/>
              </a:rPr>
              <a:t> </a:t>
            </a:r>
            <a:r>
              <a:rPr sz="550" spc="-25" dirty="0">
                <a:solidFill>
                  <a:srgbClr val="231F20"/>
                </a:solidFill>
                <a:latin typeface="Lucida Sans"/>
                <a:cs typeface="Lucida Sans"/>
              </a:rPr>
              <a:t>by  </a:t>
            </a:r>
            <a:r>
              <a:rPr sz="550" spc="-35" dirty="0">
                <a:solidFill>
                  <a:srgbClr val="231F20"/>
                </a:solidFill>
                <a:latin typeface="Lucida Sans"/>
                <a:cs typeface="Lucida Sans"/>
              </a:rPr>
              <a:t>using</a:t>
            </a:r>
            <a:r>
              <a:rPr sz="550" spc="-100" dirty="0">
                <a:solidFill>
                  <a:srgbClr val="231F20"/>
                </a:solidFill>
                <a:latin typeface="Lucida Sans"/>
                <a:cs typeface="Lucida Sans"/>
              </a:rPr>
              <a:t> </a:t>
            </a:r>
            <a:r>
              <a:rPr sz="550" spc="-20" dirty="0">
                <a:solidFill>
                  <a:srgbClr val="231F20"/>
                </a:solidFill>
                <a:latin typeface="Lucida Sans"/>
                <a:cs typeface="Lucida Sans"/>
              </a:rPr>
              <a:t>the</a:t>
            </a:r>
            <a:r>
              <a:rPr sz="550" spc="-40" dirty="0">
                <a:solidFill>
                  <a:srgbClr val="231F20"/>
                </a:solidFill>
                <a:latin typeface="Lucida Sans"/>
                <a:cs typeface="Lucida Sans"/>
              </a:rPr>
              <a:t> </a:t>
            </a:r>
            <a:r>
              <a:rPr sz="550" spc="-30" dirty="0">
                <a:solidFill>
                  <a:srgbClr val="231F20"/>
                </a:solidFill>
                <a:latin typeface="Lucida Sans"/>
                <a:cs typeface="Lucida Sans"/>
              </a:rPr>
              <a:t>following</a:t>
            </a:r>
            <a:r>
              <a:rPr sz="550" spc="-100" dirty="0">
                <a:solidFill>
                  <a:srgbClr val="231F20"/>
                </a:solidFill>
                <a:latin typeface="Lucida Sans"/>
                <a:cs typeface="Lucida Sans"/>
              </a:rPr>
              <a:t> </a:t>
            </a:r>
            <a:r>
              <a:rPr sz="550" spc="-15" dirty="0">
                <a:solidFill>
                  <a:srgbClr val="231F20"/>
                </a:solidFill>
                <a:latin typeface="Lucida Sans"/>
                <a:cs typeface="Lucida Sans"/>
              </a:rPr>
              <a:t>age</a:t>
            </a:r>
            <a:r>
              <a:rPr sz="550" spc="-70" dirty="0">
                <a:solidFill>
                  <a:srgbClr val="231F20"/>
                </a:solidFill>
                <a:latin typeface="Lucida Sans"/>
                <a:cs typeface="Lucida Sans"/>
              </a:rPr>
              <a:t> </a:t>
            </a:r>
            <a:r>
              <a:rPr sz="550" spc="-30" dirty="0">
                <a:solidFill>
                  <a:srgbClr val="231F20"/>
                </a:solidFill>
                <a:latin typeface="Lucida Sans"/>
                <a:cs typeface="Lucida Sans"/>
              </a:rPr>
              <a:t>group</a:t>
            </a:r>
            <a:r>
              <a:rPr sz="550" spc="-80" dirty="0">
                <a:solidFill>
                  <a:srgbClr val="231F20"/>
                </a:solidFill>
                <a:latin typeface="Lucida Sans"/>
                <a:cs typeface="Lucida Sans"/>
              </a:rPr>
              <a:t> </a:t>
            </a:r>
            <a:r>
              <a:rPr sz="550" spc="-35" dirty="0">
                <a:solidFill>
                  <a:srgbClr val="231F20"/>
                </a:solidFill>
                <a:latin typeface="Lucida Sans"/>
                <a:cs typeface="Lucida Sans"/>
              </a:rPr>
              <a:t>distribution</a:t>
            </a:r>
            <a:r>
              <a:rPr sz="550" spc="-85" dirty="0">
                <a:solidFill>
                  <a:srgbClr val="231F20"/>
                </a:solidFill>
                <a:latin typeface="Lucida Sans"/>
                <a:cs typeface="Lucida Sans"/>
              </a:rPr>
              <a:t> </a:t>
            </a:r>
            <a:r>
              <a:rPr sz="550" spc="-30" dirty="0">
                <a:solidFill>
                  <a:srgbClr val="231F20"/>
                </a:solidFill>
                <a:latin typeface="Lucida Sans"/>
                <a:cs typeface="Lucida Sans"/>
              </a:rPr>
              <a:t>(in</a:t>
            </a:r>
            <a:r>
              <a:rPr sz="550" spc="-70" dirty="0">
                <a:solidFill>
                  <a:srgbClr val="231F20"/>
                </a:solidFill>
                <a:latin typeface="Lucida Sans"/>
                <a:cs typeface="Lucida Sans"/>
              </a:rPr>
              <a:t> </a:t>
            </a:r>
            <a:r>
              <a:rPr sz="550" spc="-30" dirty="0">
                <a:solidFill>
                  <a:srgbClr val="231F20"/>
                </a:solidFill>
                <a:latin typeface="Lucida Sans"/>
                <a:cs typeface="Lucida Sans"/>
              </a:rPr>
              <a:t>years):</a:t>
            </a:r>
            <a:r>
              <a:rPr sz="550" spc="-100" dirty="0">
                <a:solidFill>
                  <a:srgbClr val="231F20"/>
                </a:solidFill>
                <a:latin typeface="Lucida Sans"/>
                <a:cs typeface="Lucida Sans"/>
              </a:rPr>
              <a:t> </a:t>
            </a:r>
            <a:r>
              <a:rPr sz="550" spc="-30" dirty="0">
                <a:solidFill>
                  <a:srgbClr val="231F20"/>
                </a:solidFill>
                <a:latin typeface="Lucida Sans"/>
                <a:cs typeface="Lucida Sans"/>
              </a:rPr>
              <a:t>&lt;1,</a:t>
            </a:r>
            <a:r>
              <a:rPr sz="550" spc="-85" dirty="0">
                <a:solidFill>
                  <a:srgbClr val="231F20"/>
                </a:solidFill>
                <a:latin typeface="Lucida Sans"/>
                <a:cs typeface="Lucida Sans"/>
              </a:rPr>
              <a:t> </a:t>
            </a:r>
            <a:r>
              <a:rPr sz="550" spc="-20" dirty="0">
                <a:solidFill>
                  <a:srgbClr val="231F20"/>
                </a:solidFill>
                <a:latin typeface="Lucida Sans"/>
                <a:cs typeface="Lucida Sans"/>
              </a:rPr>
              <a:t>1–4, 5–14,</a:t>
            </a:r>
            <a:r>
              <a:rPr sz="550" spc="-15" dirty="0">
                <a:solidFill>
                  <a:srgbClr val="231F20"/>
                </a:solidFill>
                <a:latin typeface="Lucida Sans"/>
                <a:cs typeface="Lucida Sans"/>
              </a:rPr>
              <a:t> </a:t>
            </a:r>
            <a:r>
              <a:rPr sz="550" spc="-20" dirty="0">
                <a:solidFill>
                  <a:srgbClr val="231F20"/>
                </a:solidFill>
                <a:latin typeface="Lucida Sans"/>
                <a:cs typeface="Lucida Sans"/>
              </a:rPr>
              <a:t>15–24,</a:t>
            </a:r>
            <a:r>
              <a:rPr sz="550" spc="-50" dirty="0">
                <a:solidFill>
                  <a:srgbClr val="231F20"/>
                </a:solidFill>
                <a:latin typeface="Lucida Sans"/>
                <a:cs typeface="Lucida Sans"/>
              </a:rPr>
              <a:t> </a:t>
            </a:r>
            <a:r>
              <a:rPr sz="550" spc="-20" dirty="0">
                <a:solidFill>
                  <a:srgbClr val="231F20"/>
                </a:solidFill>
                <a:latin typeface="Lucida Sans"/>
                <a:cs typeface="Lucida Sans"/>
              </a:rPr>
              <a:t>25–34,</a:t>
            </a:r>
            <a:r>
              <a:rPr sz="550" spc="-45" dirty="0">
                <a:solidFill>
                  <a:srgbClr val="231F20"/>
                </a:solidFill>
                <a:latin typeface="Lucida Sans"/>
                <a:cs typeface="Lucida Sans"/>
              </a:rPr>
              <a:t> </a:t>
            </a:r>
            <a:r>
              <a:rPr sz="550" spc="-20" dirty="0">
                <a:solidFill>
                  <a:srgbClr val="231F20"/>
                </a:solidFill>
                <a:latin typeface="Lucida Sans"/>
                <a:cs typeface="Lucida Sans"/>
              </a:rPr>
              <a:t>35–44,</a:t>
            </a:r>
            <a:r>
              <a:rPr sz="550" spc="-50" dirty="0">
                <a:solidFill>
                  <a:srgbClr val="231F20"/>
                </a:solidFill>
                <a:latin typeface="Lucida Sans"/>
                <a:cs typeface="Lucida Sans"/>
              </a:rPr>
              <a:t> </a:t>
            </a:r>
            <a:r>
              <a:rPr sz="550" spc="-20" dirty="0">
                <a:solidFill>
                  <a:srgbClr val="231F20"/>
                </a:solidFill>
                <a:latin typeface="Lucida Sans"/>
                <a:cs typeface="Lucida Sans"/>
              </a:rPr>
              <a:t>45–54,</a:t>
            </a:r>
            <a:r>
              <a:rPr sz="550" spc="-45" dirty="0">
                <a:solidFill>
                  <a:srgbClr val="231F20"/>
                </a:solidFill>
                <a:latin typeface="Lucida Sans"/>
                <a:cs typeface="Lucida Sans"/>
              </a:rPr>
              <a:t> </a:t>
            </a:r>
            <a:r>
              <a:rPr sz="550" spc="-20" dirty="0">
                <a:solidFill>
                  <a:srgbClr val="231F20"/>
                </a:solidFill>
                <a:latin typeface="Lucida Sans"/>
                <a:cs typeface="Lucida Sans"/>
              </a:rPr>
              <a:t>55–64,</a:t>
            </a:r>
            <a:r>
              <a:rPr sz="550" spc="-40" dirty="0">
                <a:solidFill>
                  <a:srgbClr val="231F20"/>
                </a:solidFill>
                <a:latin typeface="Lucida Sans"/>
                <a:cs typeface="Lucida Sans"/>
              </a:rPr>
              <a:t> </a:t>
            </a:r>
            <a:r>
              <a:rPr sz="550" spc="-20" dirty="0">
                <a:solidFill>
                  <a:srgbClr val="231F20"/>
                </a:solidFill>
                <a:latin typeface="Lucida Sans"/>
                <a:cs typeface="Lucida Sans"/>
              </a:rPr>
              <a:t>65–74,</a:t>
            </a:r>
            <a:r>
              <a:rPr sz="550" spc="-50" dirty="0">
                <a:solidFill>
                  <a:srgbClr val="231F20"/>
                </a:solidFill>
                <a:latin typeface="Lucida Sans"/>
                <a:cs typeface="Lucida Sans"/>
              </a:rPr>
              <a:t> </a:t>
            </a:r>
            <a:r>
              <a:rPr sz="550" spc="-20" dirty="0">
                <a:solidFill>
                  <a:srgbClr val="231F20"/>
                </a:solidFill>
                <a:latin typeface="Lucida Sans"/>
                <a:cs typeface="Lucida Sans"/>
              </a:rPr>
              <a:t>75–84,</a:t>
            </a:r>
            <a:r>
              <a:rPr sz="550" spc="-45" dirty="0">
                <a:solidFill>
                  <a:srgbClr val="231F20"/>
                </a:solidFill>
                <a:latin typeface="Lucida Sans"/>
                <a:cs typeface="Lucida Sans"/>
              </a:rPr>
              <a:t> </a:t>
            </a:r>
            <a:r>
              <a:rPr sz="550" spc="-20" dirty="0">
                <a:solidFill>
                  <a:srgbClr val="231F20"/>
                </a:solidFill>
                <a:latin typeface="Lucida Sans"/>
                <a:cs typeface="Lucida Sans"/>
              </a:rPr>
              <a:t>and</a:t>
            </a:r>
            <a:r>
              <a:rPr sz="550" spc="-70" dirty="0">
                <a:solidFill>
                  <a:srgbClr val="231F20"/>
                </a:solidFill>
                <a:latin typeface="Lucida Sans"/>
                <a:cs typeface="Lucida Sans"/>
              </a:rPr>
              <a:t> </a:t>
            </a:r>
            <a:r>
              <a:rPr sz="550" spc="-30" dirty="0">
                <a:solidFill>
                  <a:srgbClr val="231F20"/>
                </a:solidFill>
                <a:latin typeface="Lucida Sans"/>
                <a:cs typeface="Lucida Sans"/>
              </a:rPr>
              <a:t>≥85.</a:t>
            </a:r>
            <a:r>
              <a:rPr sz="550" spc="-85" dirty="0">
                <a:solidFill>
                  <a:srgbClr val="231F20"/>
                </a:solidFill>
                <a:latin typeface="Lucida Sans"/>
                <a:cs typeface="Lucida Sans"/>
              </a:rPr>
              <a:t> </a:t>
            </a:r>
            <a:r>
              <a:rPr sz="550" spc="-15" dirty="0">
                <a:solidFill>
                  <a:srgbClr val="231F20"/>
                </a:solidFill>
                <a:latin typeface="Lucida Sans"/>
                <a:cs typeface="Lucida Sans"/>
              </a:rPr>
              <a:t>For  </a:t>
            </a:r>
            <a:r>
              <a:rPr sz="550" spc="-25" dirty="0">
                <a:solidFill>
                  <a:srgbClr val="231F20"/>
                </a:solidFill>
                <a:latin typeface="Lucida Sans"/>
                <a:cs typeface="Lucida Sans"/>
              </a:rPr>
              <a:t>age-adjusted</a:t>
            </a:r>
            <a:r>
              <a:rPr sz="550" spc="-110" dirty="0">
                <a:solidFill>
                  <a:srgbClr val="231F20"/>
                </a:solidFill>
                <a:latin typeface="Lucida Sans"/>
                <a:cs typeface="Lucida Sans"/>
              </a:rPr>
              <a:t> </a:t>
            </a:r>
            <a:r>
              <a:rPr sz="550" spc="-15" dirty="0">
                <a:solidFill>
                  <a:srgbClr val="231F20"/>
                </a:solidFill>
                <a:latin typeface="Lucida Sans"/>
                <a:cs typeface="Lucida Sans"/>
              </a:rPr>
              <a:t>death</a:t>
            </a:r>
            <a:r>
              <a:rPr sz="550" spc="-120" dirty="0">
                <a:solidFill>
                  <a:srgbClr val="231F20"/>
                </a:solidFill>
                <a:latin typeface="Lucida Sans"/>
                <a:cs typeface="Lucida Sans"/>
              </a:rPr>
              <a:t> </a:t>
            </a:r>
            <a:r>
              <a:rPr sz="550" spc="-30" dirty="0">
                <a:solidFill>
                  <a:srgbClr val="231F20"/>
                </a:solidFill>
                <a:latin typeface="Lucida Sans"/>
                <a:cs typeface="Lucida Sans"/>
              </a:rPr>
              <a:t>rates,</a:t>
            </a:r>
            <a:r>
              <a:rPr sz="550" spc="-95" dirty="0">
                <a:solidFill>
                  <a:srgbClr val="231F20"/>
                </a:solidFill>
                <a:latin typeface="Lucida Sans"/>
                <a:cs typeface="Lucida Sans"/>
              </a:rPr>
              <a:t> </a:t>
            </a:r>
            <a:r>
              <a:rPr sz="550" spc="-20" dirty="0">
                <a:solidFill>
                  <a:srgbClr val="231F20"/>
                </a:solidFill>
                <a:latin typeface="Lucida Sans"/>
                <a:cs typeface="Lucida Sans"/>
              </a:rPr>
              <a:t>the</a:t>
            </a:r>
            <a:r>
              <a:rPr sz="550" spc="-55" dirty="0">
                <a:solidFill>
                  <a:srgbClr val="231F20"/>
                </a:solidFill>
                <a:latin typeface="Lucida Sans"/>
                <a:cs typeface="Lucida Sans"/>
              </a:rPr>
              <a:t> </a:t>
            </a:r>
            <a:r>
              <a:rPr sz="550" spc="-25" dirty="0">
                <a:solidFill>
                  <a:srgbClr val="231F20"/>
                </a:solidFill>
                <a:latin typeface="Lucida Sans"/>
                <a:cs typeface="Lucida Sans"/>
              </a:rPr>
              <a:t>age-specific</a:t>
            </a:r>
            <a:r>
              <a:rPr sz="550" spc="-95" dirty="0">
                <a:solidFill>
                  <a:srgbClr val="231F20"/>
                </a:solidFill>
                <a:latin typeface="Lucida Sans"/>
                <a:cs typeface="Lucida Sans"/>
              </a:rPr>
              <a:t> </a:t>
            </a:r>
            <a:r>
              <a:rPr sz="550" spc="-20" dirty="0">
                <a:solidFill>
                  <a:srgbClr val="231F20"/>
                </a:solidFill>
                <a:latin typeface="Lucida Sans"/>
                <a:cs typeface="Lucida Sans"/>
              </a:rPr>
              <a:t>death</a:t>
            </a:r>
            <a:r>
              <a:rPr sz="550" spc="-120" dirty="0">
                <a:solidFill>
                  <a:srgbClr val="231F20"/>
                </a:solidFill>
                <a:latin typeface="Lucida Sans"/>
                <a:cs typeface="Lucida Sans"/>
              </a:rPr>
              <a:t> </a:t>
            </a:r>
            <a:r>
              <a:rPr sz="550" spc="-15" dirty="0">
                <a:solidFill>
                  <a:srgbClr val="231F20"/>
                </a:solidFill>
                <a:latin typeface="Lucida Sans"/>
                <a:cs typeface="Lucida Sans"/>
              </a:rPr>
              <a:t>rate</a:t>
            </a:r>
            <a:r>
              <a:rPr sz="550" spc="-80" dirty="0">
                <a:solidFill>
                  <a:srgbClr val="231F20"/>
                </a:solidFill>
                <a:latin typeface="Lucida Sans"/>
                <a:cs typeface="Lucida Sans"/>
              </a:rPr>
              <a:t> </a:t>
            </a:r>
            <a:r>
              <a:rPr sz="550" spc="-20" dirty="0">
                <a:solidFill>
                  <a:srgbClr val="231F20"/>
                </a:solidFill>
                <a:latin typeface="Lucida Sans"/>
                <a:cs typeface="Lucida Sans"/>
              </a:rPr>
              <a:t>is</a:t>
            </a:r>
            <a:r>
              <a:rPr sz="550" spc="-80" dirty="0">
                <a:solidFill>
                  <a:srgbClr val="231F20"/>
                </a:solidFill>
                <a:latin typeface="Lucida Sans"/>
                <a:cs typeface="Lucida Sans"/>
              </a:rPr>
              <a:t> </a:t>
            </a:r>
            <a:r>
              <a:rPr sz="550" spc="-30" dirty="0">
                <a:solidFill>
                  <a:srgbClr val="231F20"/>
                </a:solidFill>
                <a:latin typeface="Lucida Sans"/>
                <a:cs typeface="Lucida Sans"/>
              </a:rPr>
              <a:t>rounded</a:t>
            </a:r>
            <a:r>
              <a:rPr sz="550" spc="-60" dirty="0">
                <a:solidFill>
                  <a:srgbClr val="231F20"/>
                </a:solidFill>
                <a:latin typeface="Lucida Sans"/>
                <a:cs typeface="Lucida Sans"/>
              </a:rPr>
              <a:t> </a:t>
            </a:r>
            <a:r>
              <a:rPr sz="550" spc="-10" dirty="0">
                <a:solidFill>
                  <a:srgbClr val="231F20"/>
                </a:solidFill>
                <a:latin typeface="Lucida Sans"/>
                <a:cs typeface="Lucida Sans"/>
              </a:rPr>
              <a:t>to</a:t>
            </a:r>
            <a:r>
              <a:rPr sz="550" spc="-75" dirty="0">
                <a:solidFill>
                  <a:srgbClr val="231F20"/>
                </a:solidFill>
                <a:latin typeface="Lucida Sans"/>
                <a:cs typeface="Lucida Sans"/>
              </a:rPr>
              <a:t> </a:t>
            </a:r>
            <a:r>
              <a:rPr sz="550" dirty="0">
                <a:solidFill>
                  <a:srgbClr val="231F20"/>
                </a:solidFill>
                <a:latin typeface="Lucida Sans"/>
                <a:cs typeface="Lucida Sans"/>
              </a:rPr>
              <a:t>1</a:t>
            </a:r>
            <a:r>
              <a:rPr sz="550" spc="-60" dirty="0">
                <a:solidFill>
                  <a:srgbClr val="231F20"/>
                </a:solidFill>
                <a:latin typeface="Lucida Sans"/>
                <a:cs typeface="Lucida Sans"/>
              </a:rPr>
              <a:t> </a:t>
            </a:r>
            <a:r>
              <a:rPr sz="550" spc="-30" dirty="0">
                <a:solidFill>
                  <a:srgbClr val="231F20"/>
                </a:solidFill>
                <a:latin typeface="Lucida Sans"/>
                <a:cs typeface="Lucida Sans"/>
              </a:rPr>
              <a:t>decimal</a:t>
            </a:r>
            <a:r>
              <a:rPr sz="550" spc="-105" dirty="0">
                <a:solidFill>
                  <a:srgbClr val="231F20"/>
                </a:solidFill>
                <a:latin typeface="Lucida Sans"/>
                <a:cs typeface="Lucida Sans"/>
              </a:rPr>
              <a:t> </a:t>
            </a:r>
            <a:r>
              <a:rPr sz="550" spc="-30" dirty="0">
                <a:solidFill>
                  <a:srgbClr val="231F20"/>
                </a:solidFill>
                <a:latin typeface="Lucida Sans"/>
                <a:cs typeface="Lucida Sans"/>
              </a:rPr>
              <a:t>place</a:t>
            </a:r>
            <a:r>
              <a:rPr sz="550" spc="-40" dirty="0">
                <a:solidFill>
                  <a:srgbClr val="231F20"/>
                </a:solidFill>
                <a:latin typeface="Lucida Sans"/>
                <a:cs typeface="Lucida Sans"/>
              </a:rPr>
              <a:t> </a:t>
            </a:r>
            <a:r>
              <a:rPr sz="550" spc="-30" dirty="0">
                <a:solidFill>
                  <a:srgbClr val="231F20"/>
                </a:solidFill>
                <a:latin typeface="Lucida Sans"/>
                <a:cs typeface="Lucida Sans"/>
              </a:rPr>
              <a:t>before</a:t>
            </a:r>
            <a:r>
              <a:rPr sz="550" spc="-65" dirty="0">
                <a:solidFill>
                  <a:srgbClr val="231F20"/>
                </a:solidFill>
                <a:latin typeface="Lucida Sans"/>
                <a:cs typeface="Lucida Sans"/>
              </a:rPr>
              <a:t> </a:t>
            </a:r>
            <a:r>
              <a:rPr sz="550" spc="-30" dirty="0">
                <a:solidFill>
                  <a:srgbClr val="231F20"/>
                </a:solidFill>
                <a:latin typeface="Lucida Sans"/>
                <a:cs typeface="Lucida Sans"/>
              </a:rPr>
              <a:t>proceeding</a:t>
            </a:r>
            <a:r>
              <a:rPr sz="550" spc="-105" dirty="0">
                <a:solidFill>
                  <a:srgbClr val="231F20"/>
                </a:solidFill>
                <a:latin typeface="Lucida Sans"/>
                <a:cs typeface="Lucida Sans"/>
              </a:rPr>
              <a:t> </a:t>
            </a:r>
            <a:r>
              <a:rPr sz="550" spc="-10" dirty="0">
                <a:solidFill>
                  <a:srgbClr val="231F20"/>
                </a:solidFill>
                <a:latin typeface="Lucida Sans"/>
                <a:cs typeface="Lucida Sans"/>
              </a:rPr>
              <a:t>to</a:t>
            </a:r>
            <a:r>
              <a:rPr sz="550" spc="-85" dirty="0">
                <a:solidFill>
                  <a:srgbClr val="231F20"/>
                </a:solidFill>
                <a:latin typeface="Lucida Sans"/>
                <a:cs typeface="Lucida Sans"/>
              </a:rPr>
              <a:t> </a:t>
            </a:r>
            <a:r>
              <a:rPr sz="550" spc="-20" dirty="0">
                <a:solidFill>
                  <a:srgbClr val="231F20"/>
                </a:solidFill>
                <a:latin typeface="Lucida Sans"/>
                <a:cs typeface="Lucida Sans"/>
              </a:rPr>
              <a:t>the</a:t>
            </a:r>
            <a:r>
              <a:rPr sz="550" spc="-65" dirty="0">
                <a:solidFill>
                  <a:srgbClr val="231F20"/>
                </a:solidFill>
                <a:latin typeface="Lucida Sans"/>
                <a:cs typeface="Lucida Sans"/>
              </a:rPr>
              <a:t> </a:t>
            </a:r>
            <a:r>
              <a:rPr sz="550" spc="-30" dirty="0">
                <a:solidFill>
                  <a:srgbClr val="231F20"/>
                </a:solidFill>
                <a:latin typeface="Lucida Sans"/>
                <a:cs typeface="Lucida Sans"/>
              </a:rPr>
              <a:t>next</a:t>
            </a:r>
            <a:r>
              <a:rPr sz="550" spc="-90" dirty="0">
                <a:solidFill>
                  <a:srgbClr val="231F20"/>
                </a:solidFill>
                <a:latin typeface="Lucida Sans"/>
                <a:cs typeface="Lucida Sans"/>
              </a:rPr>
              <a:t> </a:t>
            </a:r>
            <a:r>
              <a:rPr sz="550" spc="-15" dirty="0">
                <a:solidFill>
                  <a:srgbClr val="231F20"/>
                </a:solidFill>
                <a:latin typeface="Lucida Sans"/>
                <a:cs typeface="Lucida Sans"/>
              </a:rPr>
              <a:t>step</a:t>
            </a:r>
            <a:r>
              <a:rPr sz="550" spc="-100" dirty="0">
                <a:solidFill>
                  <a:srgbClr val="231F20"/>
                </a:solidFill>
                <a:latin typeface="Lucida Sans"/>
                <a:cs typeface="Lucida Sans"/>
              </a:rPr>
              <a:t> </a:t>
            </a:r>
            <a:r>
              <a:rPr sz="550" spc="-20" dirty="0">
                <a:solidFill>
                  <a:srgbClr val="231F20"/>
                </a:solidFill>
                <a:latin typeface="Lucida Sans"/>
                <a:cs typeface="Lucida Sans"/>
              </a:rPr>
              <a:t>in</a:t>
            </a:r>
            <a:r>
              <a:rPr sz="550" spc="-75" dirty="0">
                <a:solidFill>
                  <a:srgbClr val="231F20"/>
                </a:solidFill>
                <a:latin typeface="Lucida Sans"/>
                <a:cs typeface="Lucida Sans"/>
              </a:rPr>
              <a:t> </a:t>
            </a:r>
            <a:r>
              <a:rPr sz="550" spc="-20" dirty="0">
                <a:solidFill>
                  <a:srgbClr val="231F20"/>
                </a:solidFill>
                <a:latin typeface="Lucida Sans"/>
                <a:cs typeface="Lucida Sans"/>
              </a:rPr>
              <a:t>the</a:t>
            </a:r>
            <a:r>
              <a:rPr sz="550" spc="-65" dirty="0">
                <a:solidFill>
                  <a:srgbClr val="231F20"/>
                </a:solidFill>
                <a:latin typeface="Lucida Sans"/>
                <a:cs typeface="Lucida Sans"/>
              </a:rPr>
              <a:t> </a:t>
            </a:r>
            <a:r>
              <a:rPr sz="550" spc="-35" dirty="0">
                <a:solidFill>
                  <a:srgbClr val="231F20"/>
                </a:solidFill>
                <a:latin typeface="Lucida Sans"/>
                <a:cs typeface="Lucida Sans"/>
              </a:rPr>
              <a:t>calculation  </a:t>
            </a:r>
            <a:r>
              <a:rPr sz="550" spc="-10" dirty="0">
                <a:solidFill>
                  <a:srgbClr val="231F20"/>
                </a:solidFill>
                <a:latin typeface="Lucida Sans"/>
                <a:cs typeface="Lucida Sans"/>
              </a:rPr>
              <a:t>of</a:t>
            </a:r>
            <a:r>
              <a:rPr sz="550" spc="-100" dirty="0">
                <a:solidFill>
                  <a:srgbClr val="231F20"/>
                </a:solidFill>
                <a:latin typeface="Lucida Sans"/>
                <a:cs typeface="Lucida Sans"/>
              </a:rPr>
              <a:t> </a:t>
            </a:r>
            <a:r>
              <a:rPr sz="550" spc="-25" dirty="0">
                <a:solidFill>
                  <a:srgbClr val="231F20"/>
                </a:solidFill>
                <a:latin typeface="Lucida Sans"/>
                <a:cs typeface="Lucida Sans"/>
              </a:rPr>
              <a:t>age-adjusted</a:t>
            </a:r>
            <a:r>
              <a:rPr sz="550" spc="-100" dirty="0">
                <a:solidFill>
                  <a:srgbClr val="231F20"/>
                </a:solidFill>
                <a:latin typeface="Lucida Sans"/>
                <a:cs typeface="Lucida Sans"/>
              </a:rPr>
              <a:t> </a:t>
            </a:r>
            <a:r>
              <a:rPr sz="550" spc="-20" dirty="0">
                <a:solidFill>
                  <a:srgbClr val="231F20"/>
                </a:solidFill>
                <a:latin typeface="Lucida Sans"/>
                <a:cs typeface="Lucida Sans"/>
              </a:rPr>
              <a:t>death</a:t>
            </a:r>
            <a:r>
              <a:rPr sz="550" spc="-120" dirty="0">
                <a:solidFill>
                  <a:srgbClr val="231F20"/>
                </a:solidFill>
                <a:latin typeface="Lucida Sans"/>
                <a:cs typeface="Lucida Sans"/>
              </a:rPr>
              <a:t> </a:t>
            </a:r>
            <a:r>
              <a:rPr sz="550" spc="-15" dirty="0">
                <a:solidFill>
                  <a:srgbClr val="231F20"/>
                </a:solidFill>
                <a:latin typeface="Lucida Sans"/>
                <a:cs typeface="Lucida Sans"/>
              </a:rPr>
              <a:t>rates</a:t>
            </a:r>
            <a:r>
              <a:rPr sz="550" spc="-120" dirty="0">
                <a:solidFill>
                  <a:srgbClr val="231F20"/>
                </a:solidFill>
                <a:latin typeface="Lucida Sans"/>
                <a:cs typeface="Lucida Sans"/>
              </a:rPr>
              <a:t> </a:t>
            </a:r>
            <a:r>
              <a:rPr sz="550" spc="-15" dirty="0">
                <a:solidFill>
                  <a:srgbClr val="231F20"/>
                </a:solidFill>
                <a:latin typeface="Lucida Sans"/>
                <a:cs typeface="Lucida Sans"/>
              </a:rPr>
              <a:t>for</a:t>
            </a:r>
            <a:r>
              <a:rPr sz="550" spc="-110" dirty="0">
                <a:solidFill>
                  <a:srgbClr val="231F20"/>
                </a:solidFill>
                <a:latin typeface="Lucida Sans"/>
                <a:cs typeface="Lucida Sans"/>
              </a:rPr>
              <a:t> </a:t>
            </a:r>
            <a:r>
              <a:rPr sz="550" spc="-20" dirty="0">
                <a:solidFill>
                  <a:srgbClr val="231F20"/>
                </a:solidFill>
                <a:latin typeface="Lucida Sans"/>
                <a:cs typeface="Lucida Sans"/>
              </a:rPr>
              <a:t>NCHS</a:t>
            </a:r>
            <a:r>
              <a:rPr sz="550" spc="-70" dirty="0">
                <a:solidFill>
                  <a:srgbClr val="231F20"/>
                </a:solidFill>
                <a:latin typeface="Lucida Sans"/>
                <a:cs typeface="Lucida Sans"/>
              </a:rPr>
              <a:t> </a:t>
            </a:r>
            <a:r>
              <a:rPr sz="550" spc="-35" dirty="0">
                <a:solidFill>
                  <a:srgbClr val="231F20"/>
                </a:solidFill>
                <a:latin typeface="Lucida Sans"/>
                <a:cs typeface="Lucida Sans"/>
              </a:rPr>
              <a:t>Multiple</a:t>
            </a:r>
            <a:r>
              <a:rPr sz="550" spc="-40" dirty="0">
                <a:solidFill>
                  <a:srgbClr val="231F20"/>
                </a:solidFill>
                <a:latin typeface="Lucida Sans"/>
                <a:cs typeface="Lucida Sans"/>
              </a:rPr>
              <a:t> </a:t>
            </a:r>
            <a:r>
              <a:rPr sz="550" spc="-30" dirty="0">
                <a:solidFill>
                  <a:srgbClr val="231F20"/>
                </a:solidFill>
                <a:latin typeface="Lucida Sans"/>
                <a:cs typeface="Lucida Sans"/>
              </a:rPr>
              <a:t>Cause</a:t>
            </a:r>
            <a:r>
              <a:rPr sz="550" spc="-95" dirty="0">
                <a:solidFill>
                  <a:srgbClr val="231F20"/>
                </a:solidFill>
                <a:latin typeface="Lucida Sans"/>
                <a:cs typeface="Lucida Sans"/>
              </a:rPr>
              <a:t> </a:t>
            </a:r>
            <a:r>
              <a:rPr sz="550" spc="-10" dirty="0">
                <a:solidFill>
                  <a:srgbClr val="231F20"/>
                </a:solidFill>
                <a:latin typeface="Lucida Sans"/>
                <a:cs typeface="Lucida Sans"/>
              </a:rPr>
              <a:t>of</a:t>
            </a:r>
            <a:r>
              <a:rPr sz="550" spc="-100" dirty="0">
                <a:solidFill>
                  <a:srgbClr val="231F20"/>
                </a:solidFill>
                <a:latin typeface="Lucida Sans"/>
                <a:cs typeface="Lucida Sans"/>
              </a:rPr>
              <a:t> </a:t>
            </a:r>
            <a:r>
              <a:rPr sz="550" spc="-25" dirty="0">
                <a:solidFill>
                  <a:srgbClr val="231F20"/>
                </a:solidFill>
                <a:latin typeface="Lucida Sans"/>
                <a:cs typeface="Lucida Sans"/>
              </a:rPr>
              <a:t>Death</a:t>
            </a:r>
            <a:r>
              <a:rPr sz="550" spc="-90" dirty="0">
                <a:solidFill>
                  <a:srgbClr val="231F20"/>
                </a:solidFill>
                <a:latin typeface="Lucida Sans"/>
                <a:cs typeface="Lucida Sans"/>
              </a:rPr>
              <a:t> </a:t>
            </a:r>
            <a:r>
              <a:rPr sz="550" spc="-15" dirty="0">
                <a:solidFill>
                  <a:srgbClr val="231F20"/>
                </a:solidFill>
                <a:latin typeface="Lucida Sans"/>
                <a:cs typeface="Lucida Sans"/>
              </a:rPr>
              <a:t>on</a:t>
            </a:r>
            <a:r>
              <a:rPr sz="550" spc="-95" dirty="0">
                <a:solidFill>
                  <a:srgbClr val="231F20"/>
                </a:solidFill>
                <a:latin typeface="Lucida Sans"/>
                <a:cs typeface="Lucida Sans"/>
              </a:rPr>
              <a:t> </a:t>
            </a:r>
            <a:r>
              <a:rPr sz="550" spc="-15" dirty="0">
                <a:solidFill>
                  <a:srgbClr val="231F20"/>
                </a:solidFill>
                <a:latin typeface="Lucida Sans"/>
                <a:cs typeface="Lucida Sans"/>
              </a:rPr>
              <a:t>CDCWONDER.</a:t>
            </a:r>
            <a:r>
              <a:rPr sz="550" spc="-65" dirty="0">
                <a:solidFill>
                  <a:srgbClr val="231F20"/>
                </a:solidFill>
                <a:latin typeface="Lucida Sans"/>
                <a:cs typeface="Lucida Sans"/>
              </a:rPr>
              <a:t> </a:t>
            </a:r>
            <a:r>
              <a:rPr sz="550" spc="-30" dirty="0">
                <a:solidFill>
                  <a:srgbClr val="231F20"/>
                </a:solidFill>
                <a:latin typeface="Lucida Sans"/>
                <a:cs typeface="Lucida Sans"/>
              </a:rPr>
              <a:t>Thisrounding</a:t>
            </a:r>
            <a:r>
              <a:rPr sz="550" spc="-95" dirty="0">
                <a:solidFill>
                  <a:srgbClr val="231F20"/>
                </a:solidFill>
                <a:latin typeface="Lucida Sans"/>
                <a:cs typeface="Lucida Sans"/>
              </a:rPr>
              <a:t> </a:t>
            </a:r>
            <a:r>
              <a:rPr sz="550" spc="-15" dirty="0">
                <a:solidFill>
                  <a:srgbClr val="231F20"/>
                </a:solidFill>
                <a:latin typeface="Lucida Sans"/>
                <a:cs typeface="Lucida Sans"/>
              </a:rPr>
              <a:t>step</a:t>
            </a:r>
            <a:r>
              <a:rPr sz="550" spc="-100" dirty="0">
                <a:solidFill>
                  <a:srgbClr val="231F20"/>
                </a:solidFill>
                <a:latin typeface="Lucida Sans"/>
                <a:cs typeface="Lucida Sans"/>
              </a:rPr>
              <a:t> </a:t>
            </a:r>
            <a:r>
              <a:rPr sz="550" spc="-35" dirty="0">
                <a:solidFill>
                  <a:srgbClr val="231F20"/>
                </a:solidFill>
                <a:latin typeface="Lucida Sans"/>
                <a:cs typeface="Lucida Sans"/>
              </a:rPr>
              <a:t>might</a:t>
            </a:r>
            <a:r>
              <a:rPr sz="550" spc="-60" dirty="0">
                <a:solidFill>
                  <a:srgbClr val="231F20"/>
                </a:solidFill>
                <a:latin typeface="Lucida Sans"/>
                <a:cs typeface="Lucida Sans"/>
              </a:rPr>
              <a:t> </a:t>
            </a:r>
            <a:r>
              <a:rPr sz="550" spc="-20" dirty="0">
                <a:solidFill>
                  <a:srgbClr val="231F20"/>
                </a:solidFill>
                <a:latin typeface="Lucida Sans"/>
                <a:cs typeface="Lucida Sans"/>
              </a:rPr>
              <a:t>affect</a:t>
            </a:r>
            <a:r>
              <a:rPr sz="550" spc="-100" dirty="0">
                <a:solidFill>
                  <a:srgbClr val="231F20"/>
                </a:solidFill>
                <a:latin typeface="Lucida Sans"/>
                <a:cs typeface="Lucida Sans"/>
              </a:rPr>
              <a:t> </a:t>
            </a:r>
            <a:r>
              <a:rPr sz="550" spc="-20" dirty="0">
                <a:solidFill>
                  <a:srgbClr val="231F20"/>
                </a:solidFill>
                <a:latin typeface="Lucida Sans"/>
                <a:cs typeface="Lucida Sans"/>
              </a:rPr>
              <a:t>the</a:t>
            </a:r>
            <a:r>
              <a:rPr sz="550" spc="-70" dirty="0">
                <a:solidFill>
                  <a:srgbClr val="231F20"/>
                </a:solidFill>
                <a:latin typeface="Lucida Sans"/>
                <a:cs typeface="Lucida Sans"/>
              </a:rPr>
              <a:t> </a:t>
            </a:r>
            <a:r>
              <a:rPr sz="550" spc="-35" dirty="0">
                <a:solidFill>
                  <a:srgbClr val="231F20"/>
                </a:solidFill>
                <a:latin typeface="Lucida Sans"/>
                <a:cs typeface="Lucida Sans"/>
              </a:rPr>
              <a:t>precision</a:t>
            </a:r>
            <a:r>
              <a:rPr sz="550" spc="-90" dirty="0">
                <a:solidFill>
                  <a:srgbClr val="231F20"/>
                </a:solidFill>
                <a:latin typeface="Lucida Sans"/>
                <a:cs typeface="Lucida Sans"/>
              </a:rPr>
              <a:t> </a:t>
            </a:r>
            <a:r>
              <a:rPr sz="550" spc="-10" dirty="0">
                <a:solidFill>
                  <a:srgbClr val="231F20"/>
                </a:solidFill>
                <a:latin typeface="Lucida Sans"/>
                <a:cs typeface="Lucida Sans"/>
              </a:rPr>
              <a:t>of</a:t>
            </a:r>
            <a:r>
              <a:rPr sz="550" spc="-100" dirty="0">
                <a:solidFill>
                  <a:srgbClr val="231F20"/>
                </a:solidFill>
                <a:latin typeface="Lucida Sans"/>
                <a:cs typeface="Lucida Sans"/>
              </a:rPr>
              <a:t> </a:t>
            </a:r>
            <a:r>
              <a:rPr sz="550" spc="-15" dirty="0">
                <a:solidFill>
                  <a:srgbClr val="231F20"/>
                </a:solidFill>
                <a:latin typeface="Lucida Sans"/>
                <a:cs typeface="Lucida Sans"/>
              </a:rPr>
              <a:t>rates  </a:t>
            </a:r>
            <a:r>
              <a:rPr sz="550" spc="-30" dirty="0">
                <a:solidFill>
                  <a:srgbClr val="231F20"/>
                </a:solidFill>
                <a:latin typeface="Lucida Sans"/>
                <a:cs typeface="Lucida Sans"/>
              </a:rPr>
              <a:t>calculated</a:t>
            </a:r>
            <a:r>
              <a:rPr sz="550" spc="-80" dirty="0">
                <a:solidFill>
                  <a:srgbClr val="231F20"/>
                </a:solidFill>
                <a:latin typeface="Lucida Sans"/>
                <a:cs typeface="Lucida Sans"/>
              </a:rPr>
              <a:t> </a:t>
            </a:r>
            <a:r>
              <a:rPr sz="550" spc="-15" dirty="0">
                <a:solidFill>
                  <a:srgbClr val="231F20"/>
                </a:solidFill>
                <a:latin typeface="Lucida Sans"/>
                <a:cs typeface="Lucida Sans"/>
              </a:rPr>
              <a:t>for</a:t>
            </a:r>
            <a:r>
              <a:rPr sz="550" spc="-114" dirty="0">
                <a:solidFill>
                  <a:srgbClr val="231F20"/>
                </a:solidFill>
                <a:latin typeface="Lucida Sans"/>
                <a:cs typeface="Lucida Sans"/>
              </a:rPr>
              <a:t> </a:t>
            </a:r>
            <a:r>
              <a:rPr sz="550" spc="-30" dirty="0">
                <a:solidFill>
                  <a:srgbClr val="231F20"/>
                </a:solidFill>
                <a:latin typeface="Lucida Sans"/>
                <a:cs typeface="Lucida Sans"/>
              </a:rPr>
              <a:t>small</a:t>
            </a:r>
            <a:r>
              <a:rPr sz="550" spc="-110" dirty="0">
                <a:solidFill>
                  <a:srgbClr val="231F20"/>
                </a:solidFill>
                <a:latin typeface="Lucida Sans"/>
                <a:cs typeface="Lucida Sans"/>
              </a:rPr>
              <a:t> </a:t>
            </a:r>
            <a:r>
              <a:rPr sz="550" spc="-35" dirty="0">
                <a:solidFill>
                  <a:srgbClr val="231F20"/>
                </a:solidFill>
                <a:latin typeface="Lucida Sans"/>
                <a:cs typeface="Lucida Sans"/>
              </a:rPr>
              <a:t>numbers</a:t>
            </a:r>
            <a:r>
              <a:rPr sz="550" spc="-75" dirty="0">
                <a:solidFill>
                  <a:srgbClr val="231F20"/>
                </a:solidFill>
                <a:latin typeface="Lucida Sans"/>
                <a:cs typeface="Lucida Sans"/>
              </a:rPr>
              <a:t> </a:t>
            </a:r>
            <a:r>
              <a:rPr sz="550" spc="-10" dirty="0">
                <a:solidFill>
                  <a:srgbClr val="231F20"/>
                </a:solidFill>
                <a:latin typeface="Lucida Sans"/>
                <a:cs typeface="Lucida Sans"/>
              </a:rPr>
              <a:t>of</a:t>
            </a:r>
            <a:r>
              <a:rPr sz="550" spc="-105" dirty="0">
                <a:solidFill>
                  <a:srgbClr val="231F20"/>
                </a:solidFill>
                <a:latin typeface="Lucida Sans"/>
                <a:cs typeface="Lucida Sans"/>
              </a:rPr>
              <a:t> </a:t>
            </a:r>
            <a:r>
              <a:rPr sz="550" spc="-30" dirty="0">
                <a:solidFill>
                  <a:srgbClr val="231F20"/>
                </a:solidFill>
                <a:latin typeface="Lucida Sans"/>
                <a:cs typeface="Lucida Sans"/>
              </a:rPr>
              <a:t>deaths.</a:t>
            </a:r>
            <a:r>
              <a:rPr sz="550" spc="-85" dirty="0">
                <a:solidFill>
                  <a:srgbClr val="231F20"/>
                </a:solidFill>
                <a:latin typeface="Lucida Sans"/>
                <a:cs typeface="Lucida Sans"/>
              </a:rPr>
              <a:t> </a:t>
            </a:r>
            <a:r>
              <a:rPr sz="550" spc="-35" dirty="0">
                <a:solidFill>
                  <a:srgbClr val="231F20"/>
                </a:solidFill>
                <a:latin typeface="Lucida Sans"/>
                <a:cs typeface="Lucida Sans"/>
              </a:rPr>
              <a:t>Missing</a:t>
            </a:r>
            <a:r>
              <a:rPr sz="550" spc="-100" dirty="0">
                <a:solidFill>
                  <a:srgbClr val="231F20"/>
                </a:solidFill>
                <a:latin typeface="Lucida Sans"/>
                <a:cs typeface="Lucida Sans"/>
              </a:rPr>
              <a:t> </a:t>
            </a:r>
            <a:r>
              <a:rPr sz="550" spc="-15" dirty="0">
                <a:solidFill>
                  <a:srgbClr val="231F20"/>
                </a:solidFill>
                <a:latin typeface="Lucida Sans"/>
                <a:cs typeface="Lucida Sans"/>
              </a:rPr>
              <a:t>data</a:t>
            </a:r>
            <a:r>
              <a:rPr sz="550" spc="-110" dirty="0">
                <a:solidFill>
                  <a:srgbClr val="231F20"/>
                </a:solidFill>
                <a:latin typeface="Lucida Sans"/>
                <a:cs typeface="Lucida Sans"/>
              </a:rPr>
              <a:t> </a:t>
            </a:r>
            <a:r>
              <a:rPr sz="550" spc="-15" dirty="0">
                <a:solidFill>
                  <a:srgbClr val="231F20"/>
                </a:solidFill>
                <a:latin typeface="Lucida Sans"/>
                <a:cs typeface="Lucida Sans"/>
              </a:rPr>
              <a:t>are</a:t>
            </a:r>
            <a:r>
              <a:rPr sz="550" spc="-90" dirty="0">
                <a:solidFill>
                  <a:srgbClr val="231F20"/>
                </a:solidFill>
                <a:latin typeface="Lucida Sans"/>
                <a:cs typeface="Lucida Sans"/>
              </a:rPr>
              <a:t> </a:t>
            </a:r>
            <a:r>
              <a:rPr sz="550" spc="-20" dirty="0">
                <a:solidFill>
                  <a:srgbClr val="231F20"/>
                </a:solidFill>
                <a:latin typeface="Lucida Sans"/>
                <a:cs typeface="Lucida Sans"/>
              </a:rPr>
              <a:t>not</a:t>
            </a:r>
            <a:r>
              <a:rPr sz="550" spc="-105" dirty="0">
                <a:solidFill>
                  <a:srgbClr val="231F20"/>
                </a:solidFill>
                <a:latin typeface="Lucida Sans"/>
                <a:cs typeface="Lucida Sans"/>
              </a:rPr>
              <a:t> </a:t>
            </a:r>
            <a:r>
              <a:rPr sz="550" spc="-35" dirty="0">
                <a:solidFill>
                  <a:srgbClr val="231F20"/>
                </a:solidFill>
                <a:latin typeface="Lucida Sans"/>
                <a:cs typeface="Lucida Sans"/>
              </a:rPr>
              <a:t>included.</a:t>
            </a:r>
            <a:endParaRPr sz="550">
              <a:latin typeface="Lucida Sans"/>
              <a:cs typeface="Lucida Sans"/>
            </a:endParaRPr>
          </a:p>
          <a:p>
            <a:pPr marL="12700" marR="78740" indent="-635">
              <a:lnSpc>
                <a:spcPct val="103800"/>
              </a:lnSpc>
              <a:spcBef>
                <a:spcPts val="225"/>
              </a:spcBef>
            </a:pPr>
            <a:r>
              <a:rPr sz="450" baseline="27777" dirty="0">
                <a:solidFill>
                  <a:srgbClr val="231F20"/>
                </a:solidFill>
                <a:latin typeface="Lucida Sans"/>
                <a:cs typeface="Lucida Sans"/>
              </a:rPr>
              <a:t>¶</a:t>
            </a:r>
            <a:r>
              <a:rPr sz="450" spc="60" baseline="27777" dirty="0">
                <a:solidFill>
                  <a:srgbClr val="231F20"/>
                </a:solidFill>
                <a:latin typeface="Lucida Sans"/>
                <a:cs typeface="Lucida Sans"/>
              </a:rPr>
              <a:t> </a:t>
            </a:r>
            <a:r>
              <a:rPr sz="550" spc="10" dirty="0">
                <a:solidFill>
                  <a:srgbClr val="231F20"/>
                </a:solidFill>
                <a:latin typeface="Lucida Sans"/>
                <a:cs typeface="Lucida Sans"/>
              </a:rPr>
              <a:t>US</a:t>
            </a:r>
            <a:r>
              <a:rPr sz="550" spc="-50" dirty="0">
                <a:solidFill>
                  <a:srgbClr val="231F20"/>
                </a:solidFill>
                <a:latin typeface="Lucida Sans"/>
                <a:cs typeface="Lucida Sans"/>
              </a:rPr>
              <a:t> </a:t>
            </a:r>
            <a:r>
              <a:rPr sz="550" spc="-25" dirty="0">
                <a:solidFill>
                  <a:srgbClr val="231F20"/>
                </a:solidFill>
                <a:latin typeface="Lucida Sans"/>
                <a:cs typeface="Lucida Sans"/>
              </a:rPr>
              <a:t>Department</a:t>
            </a:r>
            <a:r>
              <a:rPr sz="550" spc="-114" dirty="0">
                <a:solidFill>
                  <a:srgbClr val="231F20"/>
                </a:solidFill>
                <a:latin typeface="Lucida Sans"/>
                <a:cs typeface="Lucida Sans"/>
              </a:rPr>
              <a:t> </a:t>
            </a:r>
            <a:r>
              <a:rPr sz="550" spc="-10" dirty="0">
                <a:solidFill>
                  <a:srgbClr val="231F20"/>
                </a:solidFill>
                <a:latin typeface="Lucida Sans"/>
                <a:cs typeface="Lucida Sans"/>
              </a:rPr>
              <a:t>of</a:t>
            </a:r>
            <a:r>
              <a:rPr sz="550" spc="-95" dirty="0">
                <a:solidFill>
                  <a:srgbClr val="231F20"/>
                </a:solidFill>
                <a:latin typeface="Lucida Sans"/>
                <a:cs typeface="Lucida Sans"/>
              </a:rPr>
              <a:t> </a:t>
            </a:r>
            <a:r>
              <a:rPr sz="550" spc="-25" dirty="0">
                <a:solidFill>
                  <a:srgbClr val="231F20"/>
                </a:solidFill>
                <a:latin typeface="Lucida Sans"/>
                <a:cs typeface="Lucida Sans"/>
              </a:rPr>
              <a:t>Health</a:t>
            </a:r>
            <a:r>
              <a:rPr sz="550" spc="-90" dirty="0">
                <a:solidFill>
                  <a:srgbClr val="231F20"/>
                </a:solidFill>
                <a:latin typeface="Lucida Sans"/>
                <a:cs typeface="Lucida Sans"/>
              </a:rPr>
              <a:t> </a:t>
            </a:r>
            <a:r>
              <a:rPr sz="550" spc="-20" dirty="0">
                <a:solidFill>
                  <a:srgbClr val="231F20"/>
                </a:solidFill>
                <a:latin typeface="Lucida Sans"/>
                <a:cs typeface="Lucida Sans"/>
              </a:rPr>
              <a:t>and</a:t>
            </a:r>
            <a:r>
              <a:rPr sz="550" spc="-75" dirty="0">
                <a:solidFill>
                  <a:srgbClr val="231F20"/>
                </a:solidFill>
                <a:latin typeface="Lucida Sans"/>
                <a:cs typeface="Lucida Sans"/>
              </a:rPr>
              <a:t> </a:t>
            </a:r>
            <a:r>
              <a:rPr sz="550" spc="-30" dirty="0">
                <a:solidFill>
                  <a:srgbClr val="231F20"/>
                </a:solidFill>
                <a:latin typeface="Lucida Sans"/>
                <a:cs typeface="Lucida Sans"/>
              </a:rPr>
              <a:t>Human</a:t>
            </a:r>
            <a:r>
              <a:rPr sz="550" spc="-90" dirty="0">
                <a:solidFill>
                  <a:srgbClr val="231F20"/>
                </a:solidFill>
                <a:latin typeface="Lucida Sans"/>
                <a:cs typeface="Lucida Sans"/>
              </a:rPr>
              <a:t> </a:t>
            </a:r>
            <a:r>
              <a:rPr sz="550" spc="-20" dirty="0">
                <a:solidFill>
                  <a:srgbClr val="231F20"/>
                </a:solidFill>
                <a:latin typeface="Lucida Sans"/>
                <a:cs typeface="Lucida Sans"/>
              </a:rPr>
              <a:t>Services</a:t>
            </a:r>
            <a:r>
              <a:rPr sz="550" spc="-114" dirty="0">
                <a:solidFill>
                  <a:srgbClr val="231F20"/>
                </a:solidFill>
                <a:latin typeface="Lucida Sans"/>
                <a:cs typeface="Lucida Sans"/>
              </a:rPr>
              <a:t> </a:t>
            </a:r>
            <a:r>
              <a:rPr sz="550" spc="-20" dirty="0">
                <a:solidFill>
                  <a:srgbClr val="231F20"/>
                </a:solidFill>
                <a:latin typeface="Lucida Sans"/>
                <a:cs typeface="Lucida Sans"/>
              </a:rPr>
              <a:t>(HHS)</a:t>
            </a:r>
            <a:r>
              <a:rPr sz="550" spc="-75" dirty="0">
                <a:solidFill>
                  <a:srgbClr val="231F20"/>
                </a:solidFill>
                <a:latin typeface="Lucida Sans"/>
                <a:cs typeface="Lucida Sans"/>
              </a:rPr>
              <a:t> </a:t>
            </a:r>
            <a:r>
              <a:rPr sz="550" spc="-20" dirty="0">
                <a:solidFill>
                  <a:srgbClr val="231F20"/>
                </a:solidFill>
                <a:latin typeface="Lucida Sans"/>
                <a:cs typeface="Lucida Sans"/>
              </a:rPr>
              <a:t>regionswere</a:t>
            </a:r>
            <a:r>
              <a:rPr sz="550" spc="-100" dirty="0">
                <a:solidFill>
                  <a:srgbClr val="231F20"/>
                </a:solidFill>
                <a:latin typeface="Lucida Sans"/>
                <a:cs typeface="Lucida Sans"/>
              </a:rPr>
              <a:t> </a:t>
            </a:r>
            <a:r>
              <a:rPr sz="550" spc="-30" dirty="0">
                <a:solidFill>
                  <a:srgbClr val="231F20"/>
                </a:solidFill>
                <a:latin typeface="Lucida Sans"/>
                <a:cs typeface="Lucida Sans"/>
              </a:rPr>
              <a:t>categorized</a:t>
            </a:r>
            <a:r>
              <a:rPr sz="550" spc="-100" dirty="0">
                <a:solidFill>
                  <a:srgbClr val="231F20"/>
                </a:solidFill>
                <a:latin typeface="Lucida Sans"/>
                <a:cs typeface="Lucida Sans"/>
              </a:rPr>
              <a:t> </a:t>
            </a:r>
            <a:r>
              <a:rPr sz="550" spc="-35" dirty="0">
                <a:solidFill>
                  <a:srgbClr val="231F20"/>
                </a:solidFill>
                <a:latin typeface="Lucida Sans"/>
                <a:cs typeface="Lucida Sans"/>
              </a:rPr>
              <a:t>according</a:t>
            </a:r>
            <a:r>
              <a:rPr sz="550" spc="-100" dirty="0">
                <a:solidFill>
                  <a:srgbClr val="231F20"/>
                </a:solidFill>
                <a:latin typeface="Lucida Sans"/>
                <a:cs typeface="Lucida Sans"/>
              </a:rPr>
              <a:t> </a:t>
            </a:r>
            <a:r>
              <a:rPr sz="550" spc="-10" dirty="0">
                <a:solidFill>
                  <a:srgbClr val="231F20"/>
                </a:solidFill>
                <a:latin typeface="Lucida Sans"/>
                <a:cs typeface="Lucida Sans"/>
              </a:rPr>
              <a:t>to</a:t>
            </a:r>
            <a:r>
              <a:rPr sz="550" spc="-85" dirty="0">
                <a:solidFill>
                  <a:srgbClr val="231F20"/>
                </a:solidFill>
                <a:latin typeface="Lucida Sans"/>
                <a:cs typeface="Lucida Sans"/>
              </a:rPr>
              <a:t> </a:t>
            </a:r>
            <a:r>
              <a:rPr sz="550" spc="-20" dirty="0">
                <a:solidFill>
                  <a:srgbClr val="231F20"/>
                </a:solidFill>
                <a:latin typeface="Lucida Sans"/>
                <a:cs typeface="Lucida Sans"/>
              </a:rPr>
              <a:t>the</a:t>
            </a:r>
            <a:r>
              <a:rPr sz="550" spc="-60" dirty="0">
                <a:solidFill>
                  <a:srgbClr val="231F20"/>
                </a:solidFill>
                <a:latin typeface="Lucida Sans"/>
                <a:cs typeface="Lucida Sans"/>
              </a:rPr>
              <a:t> </a:t>
            </a:r>
            <a:r>
              <a:rPr sz="550" spc="-35" dirty="0">
                <a:solidFill>
                  <a:srgbClr val="231F20"/>
                </a:solidFill>
                <a:latin typeface="Lucida Sans"/>
                <a:cs typeface="Lucida Sans"/>
              </a:rPr>
              <a:t>grouping</a:t>
            </a:r>
            <a:r>
              <a:rPr sz="550" spc="-90" dirty="0">
                <a:solidFill>
                  <a:srgbClr val="231F20"/>
                </a:solidFill>
                <a:latin typeface="Lucida Sans"/>
                <a:cs typeface="Lucida Sans"/>
              </a:rPr>
              <a:t> </a:t>
            </a:r>
            <a:r>
              <a:rPr sz="550" spc="-10" dirty="0">
                <a:solidFill>
                  <a:srgbClr val="231F20"/>
                </a:solidFill>
                <a:latin typeface="Lucida Sans"/>
                <a:cs typeface="Lucida Sans"/>
              </a:rPr>
              <a:t>of</a:t>
            </a:r>
            <a:r>
              <a:rPr sz="550" spc="-95" dirty="0">
                <a:solidFill>
                  <a:srgbClr val="231F20"/>
                </a:solidFill>
                <a:latin typeface="Lucida Sans"/>
                <a:cs typeface="Lucida Sans"/>
              </a:rPr>
              <a:t> </a:t>
            </a:r>
            <a:r>
              <a:rPr sz="550" spc="-15" dirty="0">
                <a:solidFill>
                  <a:srgbClr val="231F20"/>
                </a:solidFill>
                <a:latin typeface="Lucida Sans"/>
                <a:cs typeface="Lucida Sans"/>
              </a:rPr>
              <a:t>statesand</a:t>
            </a:r>
            <a:r>
              <a:rPr sz="550" spc="-75" dirty="0">
                <a:solidFill>
                  <a:srgbClr val="231F20"/>
                </a:solidFill>
                <a:latin typeface="Lucida Sans"/>
                <a:cs typeface="Lucida Sans"/>
              </a:rPr>
              <a:t> </a:t>
            </a:r>
            <a:r>
              <a:rPr sz="550" spc="10" dirty="0">
                <a:solidFill>
                  <a:srgbClr val="231F20"/>
                </a:solidFill>
                <a:latin typeface="Lucida Sans"/>
                <a:cs typeface="Lucida Sans"/>
              </a:rPr>
              <a:t>US</a:t>
            </a:r>
            <a:r>
              <a:rPr sz="550" spc="-50" dirty="0">
                <a:solidFill>
                  <a:srgbClr val="231F20"/>
                </a:solidFill>
                <a:latin typeface="Lucida Sans"/>
                <a:cs typeface="Lucida Sans"/>
              </a:rPr>
              <a:t> </a:t>
            </a:r>
            <a:r>
              <a:rPr sz="550" spc="-30" dirty="0">
                <a:solidFill>
                  <a:srgbClr val="231F20"/>
                </a:solidFill>
                <a:latin typeface="Lucida Sans"/>
                <a:cs typeface="Lucida Sans"/>
              </a:rPr>
              <a:t>territories  </a:t>
            </a:r>
            <a:r>
              <a:rPr sz="550" spc="-35" dirty="0">
                <a:solidFill>
                  <a:srgbClr val="231F20"/>
                </a:solidFill>
                <a:latin typeface="Lucida Sans"/>
                <a:cs typeface="Lucida Sans"/>
              </a:rPr>
              <a:t>assigned</a:t>
            </a:r>
            <a:r>
              <a:rPr sz="550" spc="-114" dirty="0">
                <a:solidFill>
                  <a:srgbClr val="231F20"/>
                </a:solidFill>
                <a:latin typeface="Lucida Sans"/>
                <a:cs typeface="Lucida Sans"/>
              </a:rPr>
              <a:t> </a:t>
            </a:r>
            <a:r>
              <a:rPr sz="550" spc="-20" dirty="0">
                <a:solidFill>
                  <a:srgbClr val="231F20"/>
                </a:solidFill>
                <a:latin typeface="Lucida Sans"/>
                <a:cs typeface="Lucida Sans"/>
              </a:rPr>
              <a:t>under</a:t>
            </a:r>
            <a:r>
              <a:rPr sz="550" spc="-95" dirty="0">
                <a:solidFill>
                  <a:srgbClr val="231F20"/>
                </a:solidFill>
                <a:latin typeface="Lucida Sans"/>
                <a:cs typeface="Lucida Sans"/>
              </a:rPr>
              <a:t> </a:t>
            </a:r>
            <a:r>
              <a:rPr sz="550" spc="-15" dirty="0">
                <a:solidFill>
                  <a:srgbClr val="231F20"/>
                </a:solidFill>
                <a:latin typeface="Lucida Sans"/>
                <a:cs typeface="Lucida Sans"/>
              </a:rPr>
              <a:t>each</a:t>
            </a:r>
            <a:r>
              <a:rPr sz="550" spc="-105" dirty="0">
                <a:solidFill>
                  <a:srgbClr val="231F20"/>
                </a:solidFill>
                <a:latin typeface="Lucida Sans"/>
                <a:cs typeface="Lucida Sans"/>
              </a:rPr>
              <a:t> </a:t>
            </a:r>
            <a:r>
              <a:rPr sz="550" spc="-10" dirty="0">
                <a:solidFill>
                  <a:srgbClr val="231F20"/>
                </a:solidFill>
                <a:latin typeface="Lucida Sans"/>
                <a:cs typeface="Lucida Sans"/>
              </a:rPr>
              <a:t>of</a:t>
            </a:r>
            <a:r>
              <a:rPr sz="550" spc="-100" dirty="0">
                <a:solidFill>
                  <a:srgbClr val="231F20"/>
                </a:solidFill>
                <a:latin typeface="Lucida Sans"/>
                <a:cs typeface="Lucida Sans"/>
              </a:rPr>
              <a:t> </a:t>
            </a:r>
            <a:r>
              <a:rPr sz="550" spc="-20" dirty="0">
                <a:solidFill>
                  <a:srgbClr val="231F20"/>
                </a:solidFill>
                <a:latin typeface="Lucida Sans"/>
                <a:cs typeface="Lucida Sans"/>
              </a:rPr>
              <a:t>the</a:t>
            </a:r>
            <a:r>
              <a:rPr sz="550" spc="-85" dirty="0">
                <a:solidFill>
                  <a:srgbClr val="231F20"/>
                </a:solidFill>
                <a:latin typeface="Lucida Sans"/>
                <a:cs typeface="Lucida Sans"/>
              </a:rPr>
              <a:t> </a:t>
            </a:r>
            <a:r>
              <a:rPr sz="550" spc="-20" dirty="0">
                <a:solidFill>
                  <a:srgbClr val="231F20"/>
                </a:solidFill>
                <a:latin typeface="Lucida Sans"/>
                <a:cs typeface="Lucida Sans"/>
              </a:rPr>
              <a:t>10</a:t>
            </a:r>
            <a:r>
              <a:rPr sz="550" spc="-65" dirty="0">
                <a:solidFill>
                  <a:srgbClr val="231F20"/>
                </a:solidFill>
                <a:latin typeface="Lucida Sans"/>
                <a:cs typeface="Lucida Sans"/>
              </a:rPr>
              <a:t> </a:t>
            </a:r>
            <a:r>
              <a:rPr sz="550" spc="-10" dirty="0">
                <a:solidFill>
                  <a:srgbClr val="231F20"/>
                </a:solidFill>
                <a:latin typeface="Lucida Sans"/>
                <a:cs typeface="Lucida Sans"/>
              </a:rPr>
              <a:t>HHS</a:t>
            </a:r>
            <a:r>
              <a:rPr sz="550" spc="-75" dirty="0">
                <a:solidFill>
                  <a:srgbClr val="231F20"/>
                </a:solidFill>
                <a:latin typeface="Lucida Sans"/>
                <a:cs typeface="Lucida Sans"/>
              </a:rPr>
              <a:t> </a:t>
            </a:r>
            <a:r>
              <a:rPr sz="550" spc="-25" dirty="0">
                <a:solidFill>
                  <a:srgbClr val="231F20"/>
                </a:solidFill>
                <a:latin typeface="Lucida Sans"/>
                <a:cs typeface="Lucida Sans"/>
              </a:rPr>
              <a:t>regionaloffices</a:t>
            </a:r>
            <a:r>
              <a:rPr sz="550" spc="-70" dirty="0">
                <a:solidFill>
                  <a:srgbClr val="231F20"/>
                </a:solidFill>
                <a:latin typeface="Lucida Sans"/>
                <a:cs typeface="Lucida Sans"/>
              </a:rPr>
              <a:t> </a:t>
            </a:r>
            <a:r>
              <a:rPr sz="550" spc="-45" dirty="0">
                <a:solidFill>
                  <a:srgbClr val="231F20"/>
                </a:solidFill>
                <a:latin typeface="Lucida Sans"/>
                <a:cs typeface="Lucida Sans"/>
              </a:rPr>
              <a:t>(</a:t>
            </a:r>
            <a:r>
              <a:rPr sz="550" u="sng" spc="-45" dirty="0">
                <a:solidFill>
                  <a:srgbClr val="205E9E"/>
                </a:solidFill>
                <a:uFill>
                  <a:solidFill>
                    <a:srgbClr val="205E9E"/>
                  </a:solidFill>
                </a:uFill>
                <a:latin typeface="Lucida Sans"/>
                <a:cs typeface="Lucida Sans"/>
                <a:hlinkClick r:id="rId6"/>
              </a:rPr>
              <a:t>https://www.hhs.gov/about/agencies/iea/regional-offices/index.htm</a:t>
            </a:r>
            <a:r>
              <a:rPr sz="550" spc="-45" dirty="0">
                <a:solidFill>
                  <a:srgbClr val="205E9E"/>
                </a:solidFill>
                <a:latin typeface="Lucida Sans"/>
                <a:cs typeface="Lucida Sans"/>
              </a:rPr>
              <a:t>l</a:t>
            </a:r>
            <a:r>
              <a:rPr sz="550" spc="-45" dirty="0">
                <a:solidFill>
                  <a:srgbClr val="231F20"/>
                </a:solidFill>
                <a:latin typeface="Lucida Sans"/>
                <a:cs typeface="Lucida Sans"/>
              </a:rPr>
              <a:t>).</a:t>
            </a:r>
            <a:endParaRPr sz="550">
              <a:latin typeface="Lucida Sans"/>
              <a:cs typeface="Lucida Sans"/>
            </a:endParaRPr>
          </a:p>
          <a:p>
            <a:pPr marL="12700" marR="440690">
              <a:lnSpc>
                <a:spcPct val="105500"/>
              </a:lnSpc>
              <a:spcBef>
                <a:spcPts val="50"/>
              </a:spcBef>
            </a:pPr>
            <a:r>
              <a:rPr sz="550" spc="-35" dirty="0">
                <a:solidFill>
                  <a:srgbClr val="231F20"/>
                </a:solidFill>
                <a:latin typeface="Lucida Sans"/>
                <a:cs typeface="Lucida Sans"/>
              </a:rPr>
              <a:t>†Cause</a:t>
            </a:r>
            <a:r>
              <a:rPr sz="550" spc="-105" dirty="0">
                <a:solidFill>
                  <a:srgbClr val="231F20"/>
                </a:solidFill>
                <a:latin typeface="Lucida Sans"/>
                <a:cs typeface="Lucida Sans"/>
              </a:rPr>
              <a:t> </a:t>
            </a:r>
            <a:r>
              <a:rPr sz="550" spc="-10" dirty="0">
                <a:solidFill>
                  <a:srgbClr val="231F20"/>
                </a:solidFill>
                <a:latin typeface="Lucida Sans"/>
                <a:cs typeface="Lucida Sans"/>
              </a:rPr>
              <a:t>of</a:t>
            </a:r>
            <a:r>
              <a:rPr sz="550" spc="-85" dirty="0">
                <a:solidFill>
                  <a:srgbClr val="231F20"/>
                </a:solidFill>
                <a:latin typeface="Lucida Sans"/>
                <a:cs typeface="Lucida Sans"/>
              </a:rPr>
              <a:t> </a:t>
            </a:r>
            <a:r>
              <a:rPr sz="550" spc="-20" dirty="0">
                <a:solidFill>
                  <a:srgbClr val="231F20"/>
                </a:solidFill>
                <a:latin typeface="Lucida Sans"/>
                <a:cs typeface="Lucida Sans"/>
              </a:rPr>
              <a:t>death</a:t>
            </a:r>
            <a:r>
              <a:rPr sz="550" spc="-105" dirty="0">
                <a:solidFill>
                  <a:srgbClr val="231F20"/>
                </a:solidFill>
                <a:latin typeface="Lucida Sans"/>
                <a:cs typeface="Lucida Sans"/>
              </a:rPr>
              <a:t> </a:t>
            </a:r>
            <a:r>
              <a:rPr sz="550" spc="-20" dirty="0">
                <a:solidFill>
                  <a:srgbClr val="231F20"/>
                </a:solidFill>
                <a:latin typeface="Lucida Sans"/>
                <a:cs typeface="Lucida Sans"/>
              </a:rPr>
              <a:t>is</a:t>
            </a:r>
            <a:r>
              <a:rPr sz="550" spc="-90" dirty="0">
                <a:solidFill>
                  <a:srgbClr val="231F20"/>
                </a:solidFill>
                <a:latin typeface="Lucida Sans"/>
                <a:cs typeface="Lucida Sans"/>
              </a:rPr>
              <a:t> </a:t>
            </a:r>
            <a:r>
              <a:rPr sz="550" spc="-30" dirty="0">
                <a:solidFill>
                  <a:srgbClr val="231F20"/>
                </a:solidFill>
                <a:latin typeface="Lucida Sans"/>
                <a:cs typeface="Lucida Sans"/>
              </a:rPr>
              <a:t>defined</a:t>
            </a:r>
            <a:r>
              <a:rPr sz="550" spc="-45" dirty="0">
                <a:solidFill>
                  <a:srgbClr val="231F20"/>
                </a:solidFill>
                <a:latin typeface="Lucida Sans"/>
                <a:cs typeface="Lucida Sans"/>
              </a:rPr>
              <a:t> </a:t>
            </a:r>
            <a:r>
              <a:rPr sz="550" spc="-10" dirty="0">
                <a:solidFill>
                  <a:srgbClr val="231F20"/>
                </a:solidFill>
                <a:latin typeface="Lucida Sans"/>
                <a:cs typeface="Lucida Sans"/>
              </a:rPr>
              <a:t>as</a:t>
            </a:r>
            <a:r>
              <a:rPr sz="550" spc="-90" dirty="0">
                <a:solidFill>
                  <a:srgbClr val="231F20"/>
                </a:solidFill>
                <a:latin typeface="Lucida Sans"/>
                <a:cs typeface="Lucida Sans"/>
              </a:rPr>
              <a:t> </a:t>
            </a:r>
            <a:r>
              <a:rPr sz="550" dirty="0">
                <a:solidFill>
                  <a:srgbClr val="231F20"/>
                </a:solidFill>
                <a:latin typeface="Lucida Sans"/>
                <a:cs typeface="Lucida Sans"/>
              </a:rPr>
              <a:t>1</a:t>
            </a:r>
            <a:r>
              <a:rPr sz="550" spc="-75" dirty="0">
                <a:solidFill>
                  <a:srgbClr val="231F20"/>
                </a:solidFill>
                <a:latin typeface="Lucida Sans"/>
                <a:cs typeface="Lucida Sans"/>
              </a:rPr>
              <a:t> </a:t>
            </a:r>
            <a:r>
              <a:rPr sz="550" spc="-10" dirty="0">
                <a:solidFill>
                  <a:srgbClr val="231F20"/>
                </a:solidFill>
                <a:latin typeface="Lucida Sans"/>
                <a:cs typeface="Lucida Sans"/>
              </a:rPr>
              <a:t>of</a:t>
            </a:r>
            <a:r>
              <a:rPr sz="550" spc="-110" dirty="0">
                <a:solidFill>
                  <a:srgbClr val="231F20"/>
                </a:solidFill>
                <a:latin typeface="Lucida Sans"/>
                <a:cs typeface="Lucida Sans"/>
              </a:rPr>
              <a:t> </a:t>
            </a:r>
            <a:r>
              <a:rPr sz="550" spc="-20" dirty="0">
                <a:solidFill>
                  <a:srgbClr val="231F20"/>
                </a:solidFill>
                <a:latin typeface="Lucida Sans"/>
                <a:cs typeface="Lucida Sans"/>
              </a:rPr>
              <a:t>the</a:t>
            </a:r>
            <a:r>
              <a:rPr sz="550" spc="-55" dirty="0">
                <a:solidFill>
                  <a:srgbClr val="231F20"/>
                </a:solidFill>
                <a:latin typeface="Lucida Sans"/>
                <a:cs typeface="Lucida Sans"/>
              </a:rPr>
              <a:t> </a:t>
            </a:r>
            <a:r>
              <a:rPr sz="550" spc="-35" dirty="0">
                <a:solidFill>
                  <a:srgbClr val="231F20"/>
                </a:solidFill>
                <a:latin typeface="Lucida Sans"/>
                <a:cs typeface="Lucida Sans"/>
              </a:rPr>
              <a:t>multiple</a:t>
            </a:r>
            <a:r>
              <a:rPr sz="550" spc="-65" dirty="0">
                <a:solidFill>
                  <a:srgbClr val="231F20"/>
                </a:solidFill>
                <a:latin typeface="Lucida Sans"/>
                <a:cs typeface="Lucida Sans"/>
              </a:rPr>
              <a:t> </a:t>
            </a:r>
            <a:r>
              <a:rPr sz="550" spc="-30" dirty="0">
                <a:solidFill>
                  <a:srgbClr val="231F20"/>
                </a:solidFill>
                <a:latin typeface="Lucida Sans"/>
                <a:cs typeface="Lucida Sans"/>
              </a:rPr>
              <a:t>causes</a:t>
            </a:r>
            <a:r>
              <a:rPr sz="550" spc="-80" dirty="0">
                <a:solidFill>
                  <a:srgbClr val="231F20"/>
                </a:solidFill>
                <a:latin typeface="Lucida Sans"/>
                <a:cs typeface="Lucida Sans"/>
              </a:rPr>
              <a:t> </a:t>
            </a:r>
            <a:r>
              <a:rPr sz="550" spc="-10" dirty="0">
                <a:solidFill>
                  <a:srgbClr val="231F20"/>
                </a:solidFill>
                <a:latin typeface="Lucida Sans"/>
                <a:cs typeface="Lucida Sans"/>
              </a:rPr>
              <a:t>of</a:t>
            </a:r>
            <a:r>
              <a:rPr sz="550" spc="-100" dirty="0">
                <a:solidFill>
                  <a:srgbClr val="231F20"/>
                </a:solidFill>
                <a:latin typeface="Lucida Sans"/>
                <a:cs typeface="Lucida Sans"/>
              </a:rPr>
              <a:t> </a:t>
            </a:r>
            <a:r>
              <a:rPr sz="550" spc="-15" dirty="0">
                <a:solidFill>
                  <a:srgbClr val="231F20"/>
                </a:solidFill>
                <a:latin typeface="Lucida Sans"/>
                <a:cs typeface="Lucida Sans"/>
              </a:rPr>
              <a:t>death</a:t>
            </a:r>
            <a:r>
              <a:rPr sz="550" spc="-120" dirty="0">
                <a:solidFill>
                  <a:srgbClr val="231F20"/>
                </a:solidFill>
                <a:latin typeface="Lucida Sans"/>
                <a:cs typeface="Lucida Sans"/>
              </a:rPr>
              <a:t> </a:t>
            </a:r>
            <a:r>
              <a:rPr sz="550" spc="-20" dirty="0">
                <a:solidFill>
                  <a:srgbClr val="231F20"/>
                </a:solidFill>
                <a:latin typeface="Lucida Sans"/>
                <a:cs typeface="Lucida Sans"/>
              </a:rPr>
              <a:t>and</a:t>
            </a:r>
            <a:r>
              <a:rPr sz="550" spc="-80" dirty="0">
                <a:solidFill>
                  <a:srgbClr val="231F20"/>
                </a:solidFill>
                <a:latin typeface="Lucida Sans"/>
                <a:cs typeface="Lucida Sans"/>
              </a:rPr>
              <a:t> </a:t>
            </a:r>
            <a:r>
              <a:rPr sz="550" spc="-20" dirty="0">
                <a:solidFill>
                  <a:srgbClr val="231F20"/>
                </a:solidFill>
                <a:latin typeface="Lucida Sans"/>
                <a:cs typeface="Lucida Sans"/>
              </a:rPr>
              <a:t>is</a:t>
            </a:r>
            <a:r>
              <a:rPr sz="550" spc="-80" dirty="0">
                <a:solidFill>
                  <a:srgbClr val="231F20"/>
                </a:solidFill>
                <a:latin typeface="Lucida Sans"/>
                <a:cs typeface="Lucida Sans"/>
              </a:rPr>
              <a:t> </a:t>
            </a:r>
            <a:r>
              <a:rPr sz="550" spc="-20" dirty="0">
                <a:solidFill>
                  <a:srgbClr val="231F20"/>
                </a:solidFill>
                <a:latin typeface="Lucida Sans"/>
                <a:cs typeface="Lucida Sans"/>
              </a:rPr>
              <a:t>based</a:t>
            </a:r>
            <a:r>
              <a:rPr sz="550" spc="-100" dirty="0">
                <a:solidFill>
                  <a:srgbClr val="231F20"/>
                </a:solidFill>
                <a:latin typeface="Lucida Sans"/>
                <a:cs typeface="Lucida Sans"/>
              </a:rPr>
              <a:t> </a:t>
            </a:r>
            <a:r>
              <a:rPr sz="550" spc="-15" dirty="0">
                <a:solidFill>
                  <a:srgbClr val="231F20"/>
                </a:solidFill>
                <a:latin typeface="Lucida Sans"/>
                <a:cs typeface="Lucida Sans"/>
              </a:rPr>
              <a:t>on</a:t>
            </a:r>
            <a:r>
              <a:rPr sz="550" spc="-90" dirty="0">
                <a:solidFill>
                  <a:srgbClr val="231F20"/>
                </a:solidFill>
                <a:latin typeface="Lucida Sans"/>
                <a:cs typeface="Lucida Sans"/>
              </a:rPr>
              <a:t> </a:t>
            </a:r>
            <a:r>
              <a:rPr sz="550" spc="-20" dirty="0">
                <a:solidFill>
                  <a:srgbClr val="231F20"/>
                </a:solidFill>
                <a:latin typeface="Lucida Sans"/>
                <a:cs typeface="Lucida Sans"/>
              </a:rPr>
              <a:t>the</a:t>
            </a:r>
            <a:r>
              <a:rPr sz="550" spc="-70" dirty="0">
                <a:solidFill>
                  <a:srgbClr val="231F20"/>
                </a:solidFill>
                <a:latin typeface="Lucida Sans"/>
                <a:cs typeface="Lucida Sans"/>
              </a:rPr>
              <a:t> </a:t>
            </a:r>
            <a:r>
              <a:rPr sz="550" spc="-35" dirty="0">
                <a:solidFill>
                  <a:srgbClr val="231F20"/>
                </a:solidFill>
                <a:latin typeface="Lucida Sans"/>
                <a:cs typeface="Lucida Sans"/>
              </a:rPr>
              <a:t>International</a:t>
            </a:r>
            <a:r>
              <a:rPr sz="550" spc="-75" dirty="0">
                <a:solidFill>
                  <a:srgbClr val="231F20"/>
                </a:solidFill>
                <a:latin typeface="Lucida Sans"/>
                <a:cs typeface="Lucida Sans"/>
              </a:rPr>
              <a:t> </a:t>
            </a:r>
            <a:r>
              <a:rPr sz="550" spc="-35" dirty="0">
                <a:solidFill>
                  <a:srgbClr val="231F20"/>
                </a:solidFill>
                <a:latin typeface="Lucida Sans"/>
                <a:cs typeface="Lucida Sans"/>
              </a:rPr>
              <a:t>Classification</a:t>
            </a:r>
            <a:r>
              <a:rPr sz="550" spc="-114" dirty="0">
                <a:solidFill>
                  <a:srgbClr val="231F20"/>
                </a:solidFill>
                <a:latin typeface="Lucida Sans"/>
                <a:cs typeface="Lucida Sans"/>
              </a:rPr>
              <a:t> </a:t>
            </a:r>
            <a:r>
              <a:rPr sz="550" spc="-10" dirty="0">
                <a:solidFill>
                  <a:srgbClr val="231F20"/>
                </a:solidFill>
                <a:latin typeface="Lucida Sans"/>
                <a:cs typeface="Lucida Sans"/>
              </a:rPr>
              <a:t>of</a:t>
            </a:r>
            <a:r>
              <a:rPr sz="550" spc="-100" dirty="0">
                <a:solidFill>
                  <a:srgbClr val="231F20"/>
                </a:solidFill>
                <a:latin typeface="Lucida Sans"/>
                <a:cs typeface="Lucida Sans"/>
              </a:rPr>
              <a:t> </a:t>
            </a:r>
            <a:r>
              <a:rPr sz="550" spc="-40" dirty="0">
                <a:solidFill>
                  <a:srgbClr val="231F20"/>
                </a:solidFill>
                <a:latin typeface="Lucida Sans"/>
                <a:cs typeface="Lucida Sans"/>
              </a:rPr>
              <a:t>Diseases,  </a:t>
            </a:r>
            <a:r>
              <a:rPr sz="550" spc="-30" dirty="0">
                <a:solidFill>
                  <a:srgbClr val="231F20"/>
                </a:solidFill>
                <a:latin typeface="Lucida Sans"/>
                <a:cs typeface="Lucida Sans"/>
              </a:rPr>
              <a:t>10th</a:t>
            </a:r>
            <a:r>
              <a:rPr sz="550" spc="-85" dirty="0">
                <a:solidFill>
                  <a:srgbClr val="231F20"/>
                </a:solidFill>
                <a:latin typeface="Lucida Sans"/>
                <a:cs typeface="Lucida Sans"/>
              </a:rPr>
              <a:t> </a:t>
            </a:r>
            <a:r>
              <a:rPr sz="550" spc="-5" dirty="0">
                <a:solidFill>
                  <a:srgbClr val="231F20"/>
                </a:solidFill>
                <a:latin typeface="Lucida Sans"/>
                <a:cs typeface="Lucida Sans"/>
              </a:rPr>
              <a:t>Rev</a:t>
            </a:r>
            <a:r>
              <a:rPr sz="550" spc="-90" dirty="0">
                <a:solidFill>
                  <a:srgbClr val="231F20"/>
                </a:solidFill>
                <a:latin typeface="Lucida Sans"/>
                <a:cs typeface="Lucida Sans"/>
              </a:rPr>
              <a:t> </a:t>
            </a:r>
            <a:r>
              <a:rPr sz="550" spc="-35" dirty="0">
                <a:solidFill>
                  <a:srgbClr val="231F20"/>
                </a:solidFill>
                <a:latin typeface="Lucida Sans"/>
                <a:cs typeface="Lucida Sans"/>
              </a:rPr>
              <a:t>(ICD-10)</a:t>
            </a:r>
            <a:r>
              <a:rPr sz="550" spc="-70" dirty="0">
                <a:solidFill>
                  <a:srgbClr val="231F20"/>
                </a:solidFill>
                <a:latin typeface="Lucida Sans"/>
                <a:cs typeface="Lucida Sans"/>
              </a:rPr>
              <a:t> </a:t>
            </a:r>
            <a:r>
              <a:rPr sz="550" spc="-25" dirty="0">
                <a:solidFill>
                  <a:srgbClr val="231F20"/>
                </a:solidFill>
                <a:latin typeface="Lucida Sans"/>
                <a:cs typeface="Lucida Sans"/>
              </a:rPr>
              <a:t>codes</a:t>
            </a:r>
            <a:r>
              <a:rPr sz="550" spc="-100" dirty="0">
                <a:solidFill>
                  <a:srgbClr val="231F20"/>
                </a:solidFill>
                <a:latin typeface="Lucida Sans"/>
                <a:cs typeface="Lucida Sans"/>
              </a:rPr>
              <a:t> </a:t>
            </a:r>
            <a:r>
              <a:rPr sz="550" spc="-20" dirty="0">
                <a:solidFill>
                  <a:srgbClr val="231F20"/>
                </a:solidFill>
                <a:latin typeface="Lucida Sans"/>
                <a:cs typeface="Lucida Sans"/>
              </a:rPr>
              <a:t>B16,</a:t>
            </a:r>
            <a:r>
              <a:rPr sz="550" spc="-85" dirty="0">
                <a:solidFill>
                  <a:srgbClr val="231F20"/>
                </a:solidFill>
                <a:latin typeface="Lucida Sans"/>
                <a:cs typeface="Lucida Sans"/>
              </a:rPr>
              <a:t> </a:t>
            </a:r>
            <a:r>
              <a:rPr sz="550" spc="-35" dirty="0">
                <a:solidFill>
                  <a:srgbClr val="231F20"/>
                </a:solidFill>
                <a:latin typeface="Lucida Sans"/>
                <a:cs typeface="Lucida Sans"/>
              </a:rPr>
              <a:t>B17.0,</a:t>
            </a:r>
            <a:r>
              <a:rPr sz="550" spc="-75" dirty="0">
                <a:solidFill>
                  <a:srgbClr val="231F20"/>
                </a:solidFill>
                <a:latin typeface="Lucida Sans"/>
                <a:cs typeface="Lucida Sans"/>
              </a:rPr>
              <a:t> </a:t>
            </a:r>
            <a:r>
              <a:rPr sz="550" spc="-35" dirty="0">
                <a:solidFill>
                  <a:srgbClr val="231F20"/>
                </a:solidFill>
                <a:latin typeface="Lucida Sans"/>
                <a:cs typeface="Lucida Sans"/>
              </a:rPr>
              <a:t>B18.0,</a:t>
            </a:r>
            <a:r>
              <a:rPr sz="550" spc="-75" dirty="0">
                <a:solidFill>
                  <a:srgbClr val="231F20"/>
                </a:solidFill>
                <a:latin typeface="Lucida Sans"/>
                <a:cs typeface="Lucida Sans"/>
              </a:rPr>
              <a:t> </a:t>
            </a:r>
            <a:r>
              <a:rPr sz="550" spc="-25" dirty="0">
                <a:solidFill>
                  <a:srgbClr val="231F20"/>
                </a:solidFill>
                <a:latin typeface="Lucida Sans"/>
                <a:cs typeface="Lucida Sans"/>
              </a:rPr>
              <a:t>B18.1</a:t>
            </a:r>
            <a:r>
              <a:rPr sz="550" spc="-80" dirty="0">
                <a:solidFill>
                  <a:srgbClr val="231F20"/>
                </a:solidFill>
                <a:latin typeface="Lucida Sans"/>
                <a:cs typeface="Lucida Sans"/>
              </a:rPr>
              <a:t> </a:t>
            </a:r>
            <a:r>
              <a:rPr sz="550" spc="-35" dirty="0">
                <a:solidFill>
                  <a:srgbClr val="231F20"/>
                </a:solidFill>
                <a:latin typeface="Lucida Sans"/>
                <a:cs typeface="Lucida Sans"/>
              </a:rPr>
              <a:t>(hepatitis</a:t>
            </a:r>
            <a:r>
              <a:rPr sz="550" spc="-85" dirty="0">
                <a:solidFill>
                  <a:srgbClr val="231F20"/>
                </a:solidFill>
                <a:latin typeface="Lucida Sans"/>
                <a:cs typeface="Lucida Sans"/>
              </a:rPr>
              <a:t> </a:t>
            </a:r>
            <a:r>
              <a:rPr sz="550" spc="-25" dirty="0">
                <a:solidFill>
                  <a:srgbClr val="231F20"/>
                </a:solidFill>
                <a:latin typeface="Lucida Sans"/>
                <a:cs typeface="Lucida Sans"/>
              </a:rPr>
              <a:t>B).</a:t>
            </a:r>
            <a:endParaRPr sz="550">
              <a:latin typeface="Lucida Sans"/>
              <a:cs typeface="Lucida Sans"/>
            </a:endParaRPr>
          </a:p>
          <a:p>
            <a:pPr marL="12700" marR="223520">
              <a:lnSpc>
                <a:spcPts val="840"/>
              </a:lnSpc>
              <a:spcBef>
                <a:spcPts val="30"/>
              </a:spcBef>
            </a:pPr>
            <a:r>
              <a:rPr sz="550" dirty="0">
                <a:solidFill>
                  <a:srgbClr val="231F20"/>
                </a:solidFill>
                <a:latin typeface="Lucida Sans"/>
                <a:cs typeface="Lucida Sans"/>
              </a:rPr>
              <a:t>UR</a:t>
            </a:r>
            <a:r>
              <a:rPr sz="450" baseline="27777" dirty="0">
                <a:solidFill>
                  <a:srgbClr val="231F20"/>
                </a:solidFill>
                <a:latin typeface="Lucida Sans"/>
                <a:cs typeface="Lucida Sans"/>
              </a:rPr>
              <a:t>§</a:t>
            </a:r>
            <a:r>
              <a:rPr sz="450" spc="44" baseline="27777" dirty="0">
                <a:solidFill>
                  <a:srgbClr val="231F20"/>
                </a:solidFill>
                <a:latin typeface="Lucida Sans"/>
                <a:cs typeface="Lucida Sans"/>
              </a:rPr>
              <a:t> </a:t>
            </a:r>
            <a:r>
              <a:rPr sz="550" spc="-35" dirty="0">
                <a:solidFill>
                  <a:srgbClr val="231F20"/>
                </a:solidFill>
                <a:latin typeface="Lucida Sans"/>
                <a:cs typeface="Lucida Sans"/>
              </a:rPr>
              <a:t>Unreliable</a:t>
            </a:r>
            <a:r>
              <a:rPr sz="550" spc="-90" dirty="0">
                <a:solidFill>
                  <a:srgbClr val="231F20"/>
                </a:solidFill>
                <a:latin typeface="Lucida Sans"/>
                <a:cs typeface="Lucida Sans"/>
              </a:rPr>
              <a:t> </a:t>
            </a:r>
            <a:r>
              <a:rPr sz="550" spc="-25" dirty="0">
                <a:solidFill>
                  <a:srgbClr val="231F20"/>
                </a:solidFill>
                <a:latin typeface="Lucida Sans"/>
                <a:cs typeface="Lucida Sans"/>
              </a:rPr>
              <a:t>rate:</a:t>
            </a:r>
            <a:r>
              <a:rPr sz="550" spc="-105" dirty="0">
                <a:solidFill>
                  <a:srgbClr val="231F20"/>
                </a:solidFill>
                <a:latin typeface="Lucida Sans"/>
                <a:cs typeface="Lucida Sans"/>
              </a:rPr>
              <a:t> </a:t>
            </a:r>
            <a:r>
              <a:rPr sz="550" spc="-15" dirty="0">
                <a:solidFill>
                  <a:srgbClr val="231F20"/>
                </a:solidFill>
                <a:latin typeface="Lucida Sans"/>
                <a:cs typeface="Lucida Sans"/>
              </a:rPr>
              <a:t>Rates</a:t>
            </a:r>
            <a:r>
              <a:rPr sz="550" spc="-105" dirty="0">
                <a:solidFill>
                  <a:srgbClr val="231F20"/>
                </a:solidFill>
                <a:latin typeface="Lucida Sans"/>
                <a:cs typeface="Lucida Sans"/>
              </a:rPr>
              <a:t> </a:t>
            </a:r>
            <a:r>
              <a:rPr sz="550" spc="-15" dirty="0">
                <a:solidFill>
                  <a:srgbClr val="231F20"/>
                </a:solidFill>
                <a:latin typeface="Lucida Sans"/>
                <a:cs typeface="Lucida Sans"/>
              </a:rPr>
              <a:t>where</a:t>
            </a:r>
            <a:r>
              <a:rPr sz="550" spc="-105" dirty="0">
                <a:solidFill>
                  <a:srgbClr val="231F20"/>
                </a:solidFill>
                <a:latin typeface="Lucida Sans"/>
                <a:cs typeface="Lucida Sans"/>
              </a:rPr>
              <a:t> </a:t>
            </a:r>
            <a:r>
              <a:rPr sz="550" spc="-15" dirty="0">
                <a:solidFill>
                  <a:srgbClr val="231F20"/>
                </a:solidFill>
                <a:latin typeface="Lucida Sans"/>
                <a:cs typeface="Lucida Sans"/>
              </a:rPr>
              <a:t>death</a:t>
            </a:r>
            <a:r>
              <a:rPr sz="550" spc="-125" dirty="0">
                <a:solidFill>
                  <a:srgbClr val="231F20"/>
                </a:solidFill>
                <a:latin typeface="Lucida Sans"/>
                <a:cs typeface="Lucida Sans"/>
              </a:rPr>
              <a:t> </a:t>
            </a:r>
            <a:r>
              <a:rPr sz="550" spc="-30" dirty="0">
                <a:solidFill>
                  <a:srgbClr val="231F20"/>
                </a:solidFill>
                <a:latin typeface="Lucida Sans"/>
                <a:cs typeface="Lucida Sans"/>
              </a:rPr>
              <a:t>counts</a:t>
            </a:r>
            <a:r>
              <a:rPr sz="550" spc="-95" dirty="0">
                <a:solidFill>
                  <a:srgbClr val="231F20"/>
                </a:solidFill>
                <a:latin typeface="Lucida Sans"/>
                <a:cs typeface="Lucida Sans"/>
              </a:rPr>
              <a:t> </a:t>
            </a:r>
            <a:r>
              <a:rPr sz="550" spc="-10" dirty="0">
                <a:solidFill>
                  <a:srgbClr val="231F20"/>
                </a:solidFill>
                <a:latin typeface="Lucida Sans"/>
                <a:cs typeface="Lucida Sans"/>
              </a:rPr>
              <a:t>were</a:t>
            </a:r>
            <a:r>
              <a:rPr sz="550" spc="-105" dirty="0">
                <a:solidFill>
                  <a:srgbClr val="231F20"/>
                </a:solidFill>
                <a:latin typeface="Lucida Sans"/>
                <a:cs typeface="Lucida Sans"/>
              </a:rPr>
              <a:t> </a:t>
            </a:r>
            <a:r>
              <a:rPr sz="550" spc="-30" dirty="0">
                <a:solidFill>
                  <a:srgbClr val="231F20"/>
                </a:solidFill>
                <a:latin typeface="Lucida Sans"/>
                <a:cs typeface="Lucida Sans"/>
              </a:rPr>
              <a:t>&lt;20</a:t>
            </a:r>
            <a:r>
              <a:rPr sz="550" spc="-85" dirty="0">
                <a:solidFill>
                  <a:srgbClr val="231F20"/>
                </a:solidFill>
                <a:latin typeface="Lucida Sans"/>
                <a:cs typeface="Lucida Sans"/>
              </a:rPr>
              <a:t> </a:t>
            </a:r>
            <a:r>
              <a:rPr sz="550" spc="-15" dirty="0">
                <a:solidFill>
                  <a:srgbClr val="231F20"/>
                </a:solidFill>
                <a:latin typeface="Lucida Sans"/>
                <a:cs typeface="Lucida Sans"/>
              </a:rPr>
              <a:t>were</a:t>
            </a:r>
            <a:r>
              <a:rPr sz="550" spc="-105" dirty="0">
                <a:solidFill>
                  <a:srgbClr val="231F20"/>
                </a:solidFill>
                <a:latin typeface="Lucida Sans"/>
                <a:cs typeface="Lucida Sans"/>
              </a:rPr>
              <a:t> </a:t>
            </a:r>
            <a:r>
              <a:rPr sz="550" spc="-20" dirty="0">
                <a:solidFill>
                  <a:srgbClr val="231F20"/>
                </a:solidFill>
                <a:latin typeface="Lucida Sans"/>
                <a:cs typeface="Lucida Sans"/>
              </a:rPr>
              <a:t>not</a:t>
            </a:r>
            <a:r>
              <a:rPr sz="550" spc="-80" dirty="0">
                <a:solidFill>
                  <a:srgbClr val="231F20"/>
                </a:solidFill>
                <a:latin typeface="Lucida Sans"/>
                <a:cs typeface="Lucida Sans"/>
              </a:rPr>
              <a:t> </a:t>
            </a:r>
            <a:r>
              <a:rPr sz="550" spc="-30" dirty="0">
                <a:solidFill>
                  <a:srgbClr val="231F20"/>
                </a:solidFill>
                <a:latin typeface="Lucida Sans"/>
                <a:cs typeface="Lucida Sans"/>
              </a:rPr>
              <a:t>displayed</a:t>
            </a:r>
            <a:r>
              <a:rPr sz="550" spc="-110" dirty="0">
                <a:solidFill>
                  <a:srgbClr val="231F20"/>
                </a:solidFill>
                <a:latin typeface="Lucida Sans"/>
                <a:cs typeface="Lucida Sans"/>
              </a:rPr>
              <a:t> </a:t>
            </a:r>
            <a:r>
              <a:rPr sz="550" spc="-30" dirty="0">
                <a:solidFill>
                  <a:srgbClr val="231F20"/>
                </a:solidFill>
                <a:latin typeface="Lucida Sans"/>
                <a:cs typeface="Lucida Sans"/>
              </a:rPr>
              <a:t>because</a:t>
            </a:r>
            <a:r>
              <a:rPr sz="550" spc="-55" dirty="0">
                <a:solidFill>
                  <a:srgbClr val="231F20"/>
                </a:solidFill>
                <a:latin typeface="Lucida Sans"/>
                <a:cs typeface="Lucida Sans"/>
              </a:rPr>
              <a:t> </a:t>
            </a:r>
            <a:r>
              <a:rPr sz="550" spc="-10" dirty="0">
                <a:solidFill>
                  <a:srgbClr val="231F20"/>
                </a:solidFill>
                <a:latin typeface="Lucida Sans"/>
                <a:cs typeface="Lucida Sans"/>
              </a:rPr>
              <a:t>of</a:t>
            </a:r>
            <a:r>
              <a:rPr sz="550" spc="-110" dirty="0">
                <a:solidFill>
                  <a:srgbClr val="231F20"/>
                </a:solidFill>
                <a:latin typeface="Lucida Sans"/>
                <a:cs typeface="Lucida Sans"/>
              </a:rPr>
              <a:t> </a:t>
            </a:r>
            <a:r>
              <a:rPr sz="550" spc="-20" dirty="0">
                <a:solidFill>
                  <a:srgbClr val="231F20"/>
                </a:solidFill>
                <a:latin typeface="Lucida Sans"/>
                <a:cs typeface="Lucida Sans"/>
              </a:rPr>
              <a:t>the</a:t>
            </a:r>
            <a:r>
              <a:rPr sz="550" spc="-70" dirty="0">
                <a:solidFill>
                  <a:srgbClr val="231F20"/>
                </a:solidFill>
                <a:latin typeface="Lucida Sans"/>
                <a:cs typeface="Lucida Sans"/>
              </a:rPr>
              <a:t> </a:t>
            </a:r>
            <a:r>
              <a:rPr sz="550" spc="-35" dirty="0">
                <a:solidFill>
                  <a:srgbClr val="231F20"/>
                </a:solidFill>
                <a:latin typeface="Lucida Sans"/>
                <a:cs typeface="Lucida Sans"/>
              </a:rPr>
              <a:t>instability</a:t>
            </a:r>
            <a:r>
              <a:rPr sz="550" spc="-100" dirty="0">
                <a:solidFill>
                  <a:srgbClr val="231F20"/>
                </a:solidFill>
                <a:latin typeface="Lucida Sans"/>
                <a:cs typeface="Lucida Sans"/>
              </a:rPr>
              <a:t> </a:t>
            </a:r>
            <a:r>
              <a:rPr sz="550" spc="-30" dirty="0">
                <a:solidFill>
                  <a:srgbClr val="231F20"/>
                </a:solidFill>
                <a:latin typeface="Lucida Sans"/>
                <a:cs typeface="Lucida Sans"/>
              </a:rPr>
              <a:t>associated</a:t>
            </a:r>
            <a:r>
              <a:rPr sz="550" spc="-100" dirty="0">
                <a:solidFill>
                  <a:srgbClr val="231F20"/>
                </a:solidFill>
                <a:latin typeface="Lucida Sans"/>
                <a:cs typeface="Lucida Sans"/>
              </a:rPr>
              <a:t> </a:t>
            </a:r>
            <a:r>
              <a:rPr sz="550" spc="-10" dirty="0">
                <a:solidFill>
                  <a:srgbClr val="231F20"/>
                </a:solidFill>
                <a:latin typeface="Lucida Sans"/>
                <a:cs typeface="Lucida Sans"/>
              </a:rPr>
              <a:t>withthose</a:t>
            </a:r>
            <a:r>
              <a:rPr sz="550" spc="-105" dirty="0">
                <a:solidFill>
                  <a:srgbClr val="231F20"/>
                </a:solidFill>
                <a:latin typeface="Lucida Sans"/>
                <a:cs typeface="Lucida Sans"/>
              </a:rPr>
              <a:t> </a:t>
            </a:r>
            <a:r>
              <a:rPr sz="550" spc="-30" dirty="0">
                <a:solidFill>
                  <a:srgbClr val="231F20"/>
                </a:solidFill>
                <a:latin typeface="Lucida Sans"/>
                <a:cs typeface="Lucida Sans"/>
              </a:rPr>
              <a:t>rates.  </a:t>
            </a:r>
            <a:r>
              <a:rPr sz="550" spc="-5" dirty="0">
                <a:solidFill>
                  <a:srgbClr val="231F20"/>
                </a:solidFill>
                <a:latin typeface="Lucida Sans"/>
                <a:cs typeface="Lucida Sans"/>
              </a:rPr>
              <a:t>For</a:t>
            </a:r>
            <a:r>
              <a:rPr sz="550" spc="-114" dirty="0">
                <a:solidFill>
                  <a:srgbClr val="231F20"/>
                </a:solidFill>
                <a:latin typeface="Lucida Sans"/>
                <a:cs typeface="Lucida Sans"/>
              </a:rPr>
              <a:t> </a:t>
            </a:r>
            <a:r>
              <a:rPr sz="550" spc="-20" dirty="0">
                <a:solidFill>
                  <a:srgbClr val="231F20"/>
                </a:solidFill>
                <a:latin typeface="Lucida Sans"/>
                <a:cs typeface="Lucida Sans"/>
              </a:rPr>
              <a:t>the</a:t>
            </a:r>
            <a:r>
              <a:rPr sz="550" spc="-90" dirty="0">
                <a:solidFill>
                  <a:srgbClr val="231F20"/>
                </a:solidFill>
                <a:latin typeface="Lucida Sans"/>
                <a:cs typeface="Lucida Sans"/>
              </a:rPr>
              <a:t> </a:t>
            </a:r>
            <a:r>
              <a:rPr sz="550" spc="-35" dirty="0">
                <a:solidFill>
                  <a:srgbClr val="231F20"/>
                </a:solidFill>
                <a:latin typeface="Lucida Sans"/>
                <a:cs typeface="Lucida Sans"/>
              </a:rPr>
              <a:t>purposes</a:t>
            </a:r>
            <a:r>
              <a:rPr sz="550" spc="-85" dirty="0">
                <a:solidFill>
                  <a:srgbClr val="231F20"/>
                </a:solidFill>
                <a:latin typeface="Lucida Sans"/>
                <a:cs typeface="Lucida Sans"/>
              </a:rPr>
              <a:t> </a:t>
            </a:r>
            <a:r>
              <a:rPr sz="550" spc="-10" dirty="0">
                <a:solidFill>
                  <a:srgbClr val="231F20"/>
                </a:solidFill>
                <a:latin typeface="Lucida Sans"/>
                <a:cs typeface="Lucida Sans"/>
              </a:rPr>
              <a:t>of</a:t>
            </a:r>
            <a:r>
              <a:rPr sz="550" spc="-110" dirty="0">
                <a:solidFill>
                  <a:srgbClr val="231F20"/>
                </a:solidFill>
                <a:latin typeface="Lucida Sans"/>
                <a:cs typeface="Lucida Sans"/>
              </a:rPr>
              <a:t> </a:t>
            </a:r>
            <a:r>
              <a:rPr sz="550" spc="-30" dirty="0">
                <a:solidFill>
                  <a:srgbClr val="231F20"/>
                </a:solidFill>
                <a:latin typeface="Lucida Sans"/>
                <a:cs typeface="Lucida Sans"/>
              </a:rPr>
              <a:t>this</a:t>
            </a:r>
            <a:r>
              <a:rPr sz="550" spc="-85" dirty="0">
                <a:solidFill>
                  <a:srgbClr val="231F20"/>
                </a:solidFill>
                <a:latin typeface="Lucida Sans"/>
                <a:cs typeface="Lucida Sans"/>
              </a:rPr>
              <a:t> </a:t>
            </a:r>
            <a:r>
              <a:rPr sz="550" spc="-30" dirty="0">
                <a:solidFill>
                  <a:srgbClr val="231F20"/>
                </a:solidFill>
                <a:latin typeface="Lucida Sans"/>
                <a:cs typeface="Lucida Sans"/>
              </a:rPr>
              <a:t>report,</a:t>
            </a:r>
            <a:r>
              <a:rPr sz="550" spc="-100" dirty="0">
                <a:solidFill>
                  <a:srgbClr val="231F20"/>
                </a:solidFill>
                <a:latin typeface="Lucida Sans"/>
                <a:cs typeface="Lucida Sans"/>
              </a:rPr>
              <a:t> </a:t>
            </a:r>
            <a:r>
              <a:rPr sz="550" spc="-20" dirty="0">
                <a:solidFill>
                  <a:srgbClr val="231F20"/>
                </a:solidFill>
                <a:latin typeface="Lucida Sans"/>
                <a:cs typeface="Lucida Sans"/>
              </a:rPr>
              <a:t>regionswith</a:t>
            </a:r>
            <a:r>
              <a:rPr sz="550" spc="-125" dirty="0">
                <a:solidFill>
                  <a:srgbClr val="231F20"/>
                </a:solidFill>
                <a:latin typeface="Lucida Sans"/>
                <a:cs typeface="Lucida Sans"/>
              </a:rPr>
              <a:t> </a:t>
            </a:r>
            <a:r>
              <a:rPr sz="550" spc="10" dirty="0">
                <a:solidFill>
                  <a:srgbClr val="231F20"/>
                </a:solidFill>
                <a:latin typeface="Lucida Sans"/>
                <a:cs typeface="Lucida Sans"/>
              </a:rPr>
              <a:t>US</a:t>
            </a:r>
            <a:r>
              <a:rPr sz="550" spc="-85" dirty="0">
                <a:solidFill>
                  <a:srgbClr val="231F20"/>
                </a:solidFill>
                <a:latin typeface="Lucida Sans"/>
                <a:cs typeface="Lucida Sans"/>
              </a:rPr>
              <a:t> </a:t>
            </a:r>
            <a:r>
              <a:rPr sz="550" spc="-30" dirty="0">
                <a:solidFill>
                  <a:srgbClr val="231F20"/>
                </a:solidFill>
                <a:latin typeface="Lucida Sans"/>
                <a:cs typeface="Lucida Sans"/>
              </a:rPr>
              <a:t>territories</a:t>
            </a:r>
            <a:r>
              <a:rPr sz="550" spc="-100" dirty="0">
                <a:solidFill>
                  <a:srgbClr val="231F20"/>
                </a:solidFill>
                <a:latin typeface="Lucida Sans"/>
                <a:cs typeface="Lucida Sans"/>
              </a:rPr>
              <a:t> </a:t>
            </a:r>
            <a:r>
              <a:rPr sz="550" spc="-35" dirty="0">
                <a:solidFill>
                  <a:srgbClr val="231F20"/>
                </a:solidFill>
                <a:latin typeface="Lucida Sans"/>
                <a:cs typeface="Lucida Sans"/>
              </a:rPr>
              <a:t>(Regions</a:t>
            </a:r>
            <a:r>
              <a:rPr sz="550" spc="-85" dirty="0">
                <a:solidFill>
                  <a:srgbClr val="231F20"/>
                </a:solidFill>
                <a:latin typeface="Lucida Sans"/>
                <a:cs typeface="Lucida Sans"/>
              </a:rPr>
              <a:t> </a:t>
            </a:r>
            <a:r>
              <a:rPr sz="550" dirty="0">
                <a:solidFill>
                  <a:srgbClr val="231F20"/>
                </a:solidFill>
                <a:latin typeface="Lucida Sans"/>
                <a:cs typeface="Lucida Sans"/>
              </a:rPr>
              <a:t>2</a:t>
            </a:r>
            <a:r>
              <a:rPr sz="550" spc="-90" dirty="0">
                <a:solidFill>
                  <a:srgbClr val="231F20"/>
                </a:solidFill>
                <a:latin typeface="Lucida Sans"/>
                <a:cs typeface="Lucida Sans"/>
              </a:rPr>
              <a:t> </a:t>
            </a:r>
            <a:r>
              <a:rPr sz="550" spc="-20" dirty="0">
                <a:solidFill>
                  <a:srgbClr val="231F20"/>
                </a:solidFill>
                <a:latin typeface="Lucida Sans"/>
                <a:cs typeface="Lucida Sans"/>
              </a:rPr>
              <a:t>and</a:t>
            </a:r>
            <a:r>
              <a:rPr sz="550" spc="-105" dirty="0">
                <a:solidFill>
                  <a:srgbClr val="231F20"/>
                </a:solidFill>
                <a:latin typeface="Lucida Sans"/>
                <a:cs typeface="Lucida Sans"/>
              </a:rPr>
              <a:t> </a:t>
            </a:r>
            <a:r>
              <a:rPr sz="550" spc="-20" dirty="0">
                <a:solidFill>
                  <a:srgbClr val="231F20"/>
                </a:solidFill>
                <a:latin typeface="Lucida Sans"/>
                <a:cs typeface="Lucida Sans"/>
              </a:rPr>
              <a:t>9)</a:t>
            </a:r>
            <a:r>
              <a:rPr sz="550" spc="-90" dirty="0">
                <a:solidFill>
                  <a:srgbClr val="231F20"/>
                </a:solidFill>
                <a:latin typeface="Lucida Sans"/>
                <a:cs typeface="Lucida Sans"/>
              </a:rPr>
              <a:t> </a:t>
            </a:r>
            <a:r>
              <a:rPr sz="550" spc="-30" dirty="0">
                <a:solidFill>
                  <a:srgbClr val="231F20"/>
                </a:solidFill>
                <a:latin typeface="Lucida Sans"/>
                <a:cs typeface="Lucida Sans"/>
              </a:rPr>
              <a:t>contain</a:t>
            </a:r>
            <a:r>
              <a:rPr sz="550" spc="-95" dirty="0">
                <a:solidFill>
                  <a:srgbClr val="231F20"/>
                </a:solidFill>
                <a:latin typeface="Lucida Sans"/>
                <a:cs typeface="Lucida Sans"/>
              </a:rPr>
              <a:t> </a:t>
            </a:r>
            <a:r>
              <a:rPr sz="550" spc="-15" dirty="0">
                <a:solidFill>
                  <a:srgbClr val="231F20"/>
                </a:solidFill>
                <a:latin typeface="Lucida Sans"/>
                <a:cs typeface="Lucida Sans"/>
              </a:rPr>
              <a:t>data</a:t>
            </a:r>
            <a:r>
              <a:rPr sz="550" spc="-110" dirty="0">
                <a:solidFill>
                  <a:srgbClr val="231F20"/>
                </a:solidFill>
                <a:latin typeface="Lucida Sans"/>
                <a:cs typeface="Lucida Sans"/>
              </a:rPr>
              <a:t> </a:t>
            </a:r>
            <a:r>
              <a:rPr sz="550" spc="-20" dirty="0">
                <a:solidFill>
                  <a:srgbClr val="231F20"/>
                </a:solidFill>
                <a:latin typeface="Lucida Sans"/>
                <a:cs typeface="Lucida Sans"/>
              </a:rPr>
              <a:t>from</a:t>
            </a:r>
            <a:r>
              <a:rPr sz="550" spc="-114" dirty="0">
                <a:solidFill>
                  <a:srgbClr val="231F20"/>
                </a:solidFill>
                <a:latin typeface="Lucida Sans"/>
                <a:cs typeface="Lucida Sans"/>
              </a:rPr>
              <a:t> </a:t>
            </a:r>
            <a:r>
              <a:rPr sz="550" spc="-25" dirty="0">
                <a:solidFill>
                  <a:srgbClr val="231F20"/>
                </a:solidFill>
                <a:latin typeface="Lucida Sans"/>
                <a:cs typeface="Lucida Sans"/>
              </a:rPr>
              <a:t>statesonly.</a:t>
            </a:r>
            <a:endParaRPr sz="550">
              <a:latin typeface="Lucida Sans"/>
              <a:cs typeface="Lucida Sans"/>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457" y="264210"/>
            <a:ext cx="6817359" cy="1212215"/>
          </a:xfrm>
          <a:prstGeom prst="rect">
            <a:avLst/>
          </a:prstGeom>
        </p:spPr>
        <p:txBody>
          <a:bodyPr vert="horz" wrap="square" lIns="0" tIns="13335" rIns="0" bIns="0" rtlCol="0">
            <a:spAutoFit/>
          </a:bodyPr>
          <a:lstStyle/>
          <a:p>
            <a:pPr marL="52324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52324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5080">
              <a:lnSpc>
                <a:spcPct val="107100"/>
              </a:lnSpc>
            </a:pPr>
            <a:r>
              <a:rPr sz="1400" b="1" spc="-5" dirty="0">
                <a:solidFill>
                  <a:srgbClr val="005E6D"/>
                </a:solidFill>
                <a:latin typeface="Century Gothic"/>
                <a:cs typeface="Century Gothic"/>
              </a:rPr>
              <a:t>Table </a:t>
            </a:r>
            <a:r>
              <a:rPr sz="1400" b="1" spc="35" dirty="0">
                <a:solidFill>
                  <a:srgbClr val="005E6D"/>
                </a:solidFill>
                <a:latin typeface="Century Gothic"/>
                <a:cs typeface="Century Gothic"/>
              </a:rPr>
              <a:t>2.8. </a:t>
            </a:r>
            <a:r>
              <a:rPr sz="1400" b="1" spc="10" dirty="0">
                <a:solidFill>
                  <a:srgbClr val="8C2689"/>
                </a:solidFill>
                <a:latin typeface="Century Gothic"/>
                <a:cs typeface="Century Gothic"/>
              </a:rPr>
              <a:t>Number </a:t>
            </a:r>
            <a:r>
              <a:rPr sz="1400" b="1" spc="-25" dirty="0">
                <a:solidFill>
                  <a:srgbClr val="8C2689"/>
                </a:solidFill>
                <a:latin typeface="Century Gothic"/>
                <a:cs typeface="Century Gothic"/>
              </a:rPr>
              <a:t>and </a:t>
            </a:r>
            <a:r>
              <a:rPr sz="1400" b="1" spc="25" dirty="0">
                <a:solidFill>
                  <a:srgbClr val="8C2689"/>
                </a:solidFill>
                <a:latin typeface="Century Gothic"/>
                <a:cs typeface="Century Gothic"/>
              </a:rPr>
              <a:t>rates* </a:t>
            </a:r>
            <a:r>
              <a:rPr sz="1400" b="1" spc="35" dirty="0">
                <a:solidFill>
                  <a:srgbClr val="8C2689"/>
                </a:solidFill>
                <a:latin typeface="Century Gothic"/>
                <a:cs typeface="Century Gothic"/>
              </a:rPr>
              <a:t>of </a:t>
            </a:r>
            <a:r>
              <a:rPr sz="1400" b="1" spc="15" dirty="0">
                <a:solidFill>
                  <a:srgbClr val="8C2689"/>
                </a:solidFill>
                <a:latin typeface="Century Gothic"/>
                <a:cs typeface="Century Gothic"/>
              </a:rPr>
              <a:t>deaths </a:t>
            </a:r>
            <a:r>
              <a:rPr sz="1400" b="1" spc="80" dirty="0">
                <a:solidFill>
                  <a:srgbClr val="8C2689"/>
                </a:solidFill>
                <a:latin typeface="Century Gothic"/>
                <a:cs typeface="Century Gothic"/>
              </a:rPr>
              <a:t>with </a:t>
            </a:r>
            <a:r>
              <a:rPr sz="1400" b="1" spc="50" dirty="0">
                <a:solidFill>
                  <a:srgbClr val="8C2689"/>
                </a:solidFill>
                <a:latin typeface="Century Gothic"/>
                <a:cs typeface="Century Gothic"/>
              </a:rPr>
              <a:t>hepatitis </a:t>
            </a:r>
            <a:r>
              <a:rPr sz="1400" b="1" dirty="0">
                <a:solidFill>
                  <a:srgbClr val="8C2689"/>
                </a:solidFill>
                <a:latin typeface="Century Gothic"/>
                <a:cs typeface="Century Gothic"/>
              </a:rPr>
              <a:t>B </a:t>
            </a:r>
            <a:r>
              <a:rPr sz="1400" b="1" spc="65" dirty="0">
                <a:solidFill>
                  <a:srgbClr val="8C2689"/>
                </a:solidFill>
                <a:latin typeface="Century Gothic"/>
                <a:cs typeface="Century Gothic"/>
              </a:rPr>
              <a:t>virus </a:t>
            </a:r>
            <a:r>
              <a:rPr sz="1400" b="1" spc="40" dirty="0">
                <a:solidFill>
                  <a:srgbClr val="8C2689"/>
                </a:solidFill>
                <a:latin typeface="Century Gothic"/>
                <a:cs typeface="Century Gothic"/>
              </a:rPr>
              <a:t>infections</a:t>
            </a:r>
            <a:r>
              <a:rPr sz="1400" b="1" spc="-204" dirty="0">
                <a:solidFill>
                  <a:srgbClr val="8C2689"/>
                </a:solidFill>
                <a:latin typeface="Century Gothic"/>
                <a:cs typeface="Century Gothic"/>
              </a:rPr>
              <a:t> </a:t>
            </a:r>
            <a:r>
              <a:rPr sz="1400" b="1" spc="45" dirty="0">
                <a:solidFill>
                  <a:srgbClr val="8C2689"/>
                </a:solidFill>
                <a:latin typeface="Century Gothic"/>
                <a:cs typeface="Century Gothic"/>
              </a:rPr>
              <a:t>listed  </a:t>
            </a:r>
            <a:r>
              <a:rPr sz="1400" b="1" spc="-10" dirty="0">
                <a:solidFill>
                  <a:srgbClr val="8C2689"/>
                </a:solidFill>
                <a:latin typeface="Century Gothic"/>
                <a:cs typeface="Century Gothic"/>
              </a:rPr>
              <a:t>as </a:t>
            </a:r>
            <a:r>
              <a:rPr sz="1400" b="1" spc="-15" dirty="0">
                <a:solidFill>
                  <a:srgbClr val="8C2689"/>
                </a:solidFill>
                <a:latin typeface="Century Gothic"/>
                <a:cs typeface="Century Gothic"/>
              </a:rPr>
              <a:t>acause </a:t>
            </a:r>
            <a:r>
              <a:rPr sz="1400" b="1" spc="35" dirty="0">
                <a:solidFill>
                  <a:srgbClr val="8C2689"/>
                </a:solidFill>
                <a:latin typeface="Century Gothic"/>
                <a:cs typeface="Century Gothic"/>
              </a:rPr>
              <a:t>of </a:t>
            </a:r>
            <a:r>
              <a:rPr sz="1400" b="1" spc="-35" dirty="0">
                <a:solidFill>
                  <a:srgbClr val="8C2689"/>
                </a:solidFill>
                <a:latin typeface="Century Gothic"/>
                <a:cs typeface="Century Gothic"/>
              </a:rPr>
              <a:t>death† </a:t>
            </a:r>
            <a:r>
              <a:rPr sz="1400" b="1" spc="-30" dirty="0">
                <a:solidFill>
                  <a:srgbClr val="8C2689"/>
                </a:solidFill>
                <a:latin typeface="Century Gothic"/>
                <a:cs typeface="Century Gothic"/>
              </a:rPr>
              <a:t>among </a:t>
            </a:r>
            <a:r>
              <a:rPr sz="1400" b="1" spc="50" dirty="0">
                <a:solidFill>
                  <a:srgbClr val="8C2689"/>
                </a:solidFill>
                <a:latin typeface="Century Gothic"/>
                <a:cs typeface="Century Gothic"/>
              </a:rPr>
              <a:t>residents, </a:t>
            </a:r>
            <a:r>
              <a:rPr sz="1400" b="1" spc="-20" dirty="0">
                <a:solidFill>
                  <a:srgbClr val="8C2689"/>
                </a:solidFill>
                <a:latin typeface="Century Gothic"/>
                <a:cs typeface="Century Gothic"/>
              </a:rPr>
              <a:t>by </a:t>
            </a:r>
            <a:r>
              <a:rPr sz="1400" b="1" spc="-25" dirty="0">
                <a:solidFill>
                  <a:srgbClr val="8C2689"/>
                </a:solidFill>
                <a:latin typeface="Century Gothic"/>
                <a:cs typeface="Century Gothic"/>
              </a:rPr>
              <a:t>demographic </a:t>
            </a:r>
            <a:r>
              <a:rPr sz="1400" b="1" spc="30" dirty="0">
                <a:solidFill>
                  <a:srgbClr val="8C2689"/>
                </a:solidFill>
                <a:latin typeface="Century Gothic"/>
                <a:cs typeface="Century Gothic"/>
              </a:rPr>
              <a:t>characteristics</a:t>
            </a:r>
            <a:r>
              <a:rPr sz="1400" b="1" spc="-195" dirty="0">
                <a:solidFill>
                  <a:srgbClr val="8C2689"/>
                </a:solidFill>
                <a:latin typeface="Century Gothic"/>
                <a:cs typeface="Century Gothic"/>
              </a:rPr>
              <a:t> </a:t>
            </a:r>
            <a:r>
              <a:rPr sz="1400" b="1" dirty="0">
                <a:solidFill>
                  <a:srgbClr val="8C2689"/>
                </a:solidFill>
                <a:latin typeface="Century Gothic"/>
                <a:cs typeface="Century Gothic"/>
              </a:rPr>
              <a:t>—</a:t>
            </a:r>
            <a:endParaRPr sz="1400">
              <a:latin typeface="Century Gothic"/>
              <a:cs typeface="Century Gothic"/>
            </a:endParaRPr>
          </a:p>
          <a:p>
            <a:pPr marL="12700">
              <a:lnSpc>
                <a:spcPct val="100000"/>
              </a:lnSpc>
              <a:spcBef>
                <a:spcPts val="240"/>
              </a:spcBef>
            </a:pPr>
            <a:r>
              <a:rPr sz="1400" b="1" spc="45" dirty="0">
                <a:solidFill>
                  <a:srgbClr val="8C2689"/>
                </a:solidFill>
                <a:latin typeface="Century Gothic"/>
                <a:cs typeface="Century Gothic"/>
              </a:rPr>
              <a:t>United </a:t>
            </a:r>
            <a:r>
              <a:rPr sz="1400" b="1" spc="60" dirty="0">
                <a:solidFill>
                  <a:srgbClr val="8C2689"/>
                </a:solidFill>
                <a:latin typeface="Century Gothic"/>
                <a:cs typeface="Century Gothic"/>
              </a:rPr>
              <a:t>States,</a:t>
            </a:r>
            <a:r>
              <a:rPr sz="1400" b="1" spc="-10" dirty="0">
                <a:solidFill>
                  <a:srgbClr val="8C2689"/>
                </a:solidFill>
                <a:latin typeface="Century Gothic"/>
                <a:cs typeface="Century Gothic"/>
              </a:rPr>
              <a:t> </a:t>
            </a:r>
            <a:r>
              <a:rPr sz="1400" b="1" spc="90" dirty="0">
                <a:solidFill>
                  <a:srgbClr val="8C2689"/>
                </a:solidFill>
                <a:latin typeface="Century Gothic"/>
                <a:cs typeface="Century Gothic"/>
              </a:rPr>
              <a:t>2015–2019</a:t>
            </a:r>
            <a:endParaRPr sz="1400">
              <a:latin typeface="Century Gothic"/>
              <a:cs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5430774"/>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p:nvPr/>
        </p:nvSpPr>
        <p:spPr>
          <a:xfrm>
            <a:off x="431291" y="5568696"/>
            <a:ext cx="6967727" cy="1021079"/>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57200" y="5594604"/>
          <a:ext cx="6861175" cy="905002"/>
        </p:xfrm>
        <a:graphic>
          <a:graphicData uri="http://schemas.openxmlformats.org/drawingml/2006/table">
            <a:tbl>
              <a:tblPr firstRow="1" bandRow="1">
                <a:tableStyleId>{2D5ABB26-0587-4C30-8999-92F81FD0307C}</a:tableStyleId>
              </a:tblPr>
              <a:tblGrid>
                <a:gridCol w="1527175">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666750">
                  <a:extLst>
                    <a:ext uri="{9D8B030D-6E8A-4147-A177-3AD203B41FA5}">
                      <a16:colId xmlns:a16="http://schemas.microsoft.com/office/drawing/2014/main" val="20004"/>
                    </a:ext>
                  </a:extLst>
                </a:gridCol>
                <a:gridCol w="666750">
                  <a:extLst>
                    <a:ext uri="{9D8B030D-6E8A-4147-A177-3AD203B41FA5}">
                      <a16:colId xmlns:a16="http://schemas.microsoft.com/office/drawing/2014/main" val="20005"/>
                    </a:ext>
                  </a:extLst>
                </a:gridCol>
                <a:gridCol w="666750">
                  <a:extLst>
                    <a:ext uri="{9D8B030D-6E8A-4147-A177-3AD203B41FA5}">
                      <a16:colId xmlns:a16="http://schemas.microsoft.com/office/drawing/2014/main" val="20006"/>
                    </a:ext>
                  </a:extLst>
                </a:gridCol>
                <a:gridCol w="666750">
                  <a:extLst>
                    <a:ext uri="{9D8B030D-6E8A-4147-A177-3AD203B41FA5}">
                      <a16:colId xmlns:a16="http://schemas.microsoft.com/office/drawing/2014/main" val="20007"/>
                    </a:ext>
                  </a:extLst>
                </a:gridCol>
                <a:gridCol w="666750">
                  <a:extLst>
                    <a:ext uri="{9D8B030D-6E8A-4147-A177-3AD203B41FA5}">
                      <a16:colId xmlns:a16="http://schemas.microsoft.com/office/drawing/2014/main" val="20008"/>
                    </a:ext>
                  </a:extLst>
                </a:gridCol>
              </a:tblGrid>
              <a:tr h="339852">
                <a:tc>
                  <a:txBody>
                    <a:bodyPr/>
                    <a:lstStyle/>
                    <a:p>
                      <a:pPr>
                        <a:lnSpc>
                          <a:spcPct val="100000"/>
                        </a:lnSpc>
                        <a:spcBef>
                          <a:spcPts val="25"/>
                        </a:spcBef>
                      </a:pPr>
                      <a:endParaRPr sz="700">
                        <a:latin typeface="Times New Roman"/>
                        <a:cs typeface="Times New Roman"/>
                      </a:endParaRPr>
                    </a:p>
                    <a:p>
                      <a:pPr marL="8255" algn="ctr">
                        <a:lnSpc>
                          <a:spcPct val="100000"/>
                        </a:lnSpc>
                      </a:pPr>
                      <a:r>
                        <a:rPr sz="800" b="1" dirty="0">
                          <a:solidFill>
                            <a:srgbClr val="FFFFFF"/>
                          </a:solidFill>
                          <a:latin typeface="Lucida Sans"/>
                          <a:cs typeface="Lucida Sans"/>
                        </a:rPr>
                        <a:t>Acute Hepatitis</a:t>
                      </a:r>
                      <a:r>
                        <a:rPr sz="800" b="1" spc="-190" dirty="0">
                          <a:solidFill>
                            <a:srgbClr val="FFFFFF"/>
                          </a:solidFill>
                          <a:latin typeface="Lucida Sans"/>
                          <a:cs typeface="Lucida Sans"/>
                        </a:rPr>
                        <a:t> </a:t>
                      </a:r>
                      <a:r>
                        <a:rPr sz="800" b="1" dirty="0">
                          <a:solidFill>
                            <a:srgbClr val="FFFFFF"/>
                          </a:solidFill>
                          <a:latin typeface="Lucida Sans"/>
                          <a:cs typeface="Lucida Sans"/>
                        </a:rPr>
                        <a:t>C</a:t>
                      </a:r>
                      <a:endParaRPr sz="800">
                        <a:latin typeface="Lucida Sans"/>
                        <a:cs typeface="Lucida Sans"/>
                      </a:endParaRPr>
                    </a:p>
                  </a:txBody>
                  <a:tcPr marL="0" marR="0" marT="3175" marB="0">
                    <a:lnR w="1905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3810" algn="ctr">
                        <a:lnSpc>
                          <a:spcPct val="100000"/>
                        </a:lnSpc>
                      </a:pPr>
                      <a:r>
                        <a:rPr sz="800" b="1" spc="-10" dirty="0">
                          <a:solidFill>
                            <a:srgbClr val="FFFFFF"/>
                          </a:solidFill>
                          <a:latin typeface="Lucida Sans"/>
                          <a:cs typeface="Lucida Sans"/>
                        </a:rPr>
                        <a:t>2012</a:t>
                      </a:r>
                      <a:endParaRPr sz="800">
                        <a:latin typeface="Lucida Sans"/>
                        <a:cs typeface="Lucida Sans"/>
                      </a:endParaRPr>
                    </a:p>
                  </a:txBody>
                  <a:tcPr marL="0" marR="0" marT="3175" marB="0">
                    <a:lnL w="1905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3810" algn="ctr">
                        <a:lnSpc>
                          <a:spcPct val="100000"/>
                        </a:lnSpc>
                      </a:pPr>
                      <a:r>
                        <a:rPr sz="800" b="1" spc="-10" dirty="0">
                          <a:solidFill>
                            <a:srgbClr val="FFFFFF"/>
                          </a:solidFill>
                          <a:latin typeface="Lucida Sans"/>
                          <a:cs typeface="Lucida Sans"/>
                        </a:rPr>
                        <a:t>2013</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208279">
                        <a:lnSpc>
                          <a:spcPct val="100000"/>
                        </a:lnSpc>
                      </a:pPr>
                      <a:r>
                        <a:rPr sz="800" b="1" spc="-10" dirty="0">
                          <a:solidFill>
                            <a:srgbClr val="FFFFFF"/>
                          </a:solidFill>
                          <a:latin typeface="Lucida Sans"/>
                          <a:cs typeface="Lucida Sans"/>
                        </a:rPr>
                        <a:t>2014</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3810" algn="ctr">
                        <a:lnSpc>
                          <a:spcPct val="100000"/>
                        </a:lnSpc>
                      </a:pPr>
                      <a:r>
                        <a:rPr sz="800" b="1" spc="-10" dirty="0">
                          <a:solidFill>
                            <a:srgbClr val="FFFFFF"/>
                          </a:solidFill>
                          <a:latin typeface="Lucida Sans"/>
                          <a:cs typeface="Lucida Sans"/>
                        </a:rPr>
                        <a:t>2015</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208279">
                        <a:lnSpc>
                          <a:spcPct val="100000"/>
                        </a:lnSpc>
                      </a:pPr>
                      <a:r>
                        <a:rPr sz="800" b="1" spc="-10" dirty="0">
                          <a:solidFill>
                            <a:srgbClr val="FFFFFF"/>
                          </a:solidFill>
                          <a:latin typeface="Lucida Sans"/>
                          <a:cs typeface="Lucida Sans"/>
                        </a:rPr>
                        <a:t>2016</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R="195580" algn="r">
                        <a:lnSpc>
                          <a:spcPct val="100000"/>
                        </a:lnSpc>
                      </a:pPr>
                      <a:r>
                        <a:rPr sz="800" b="1" spc="-10" dirty="0">
                          <a:solidFill>
                            <a:srgbClr val="FFFFFF"/>
                          </a:solidFill>
                          <a:latin typeface="Lucida Sans"/>
                          <a:cs typeface="Lucida Sans"/>
                        </a:rPr>
                        <a:t>2017</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194945">
                        <a:lnSpc>
                          <a:spcPct val="100000"/>
                        </a:lnSpc>
                      </a:pPr>
                      <a:r>
                        <a:rPr sz="800" b="1" spc="25" dirty="0">
                          <a:solidFill>
                            <a:srgbClr val="FFFFFF"/>
                          </a:solidFill>
                          <a:latin typeface="Lucida Sans"/>
                          <a:cs typeface="Lucida Sans"/>
                        </a:rPr>
                        <a:t>2018</a:t>
                      </a:r>
                      <a:endParaRPr sz="800">
                        <a:latin typeface="Lucida Sans"/>
                        <a:cs typeface="Lucida Sans"/>
                      </a:endParaRPr>
                    </a:p>
                  </a:txBody>
                  <a:tcPr marL="0" marR="0" marT="3175" marB="0">
                    <a:lnL w="12700">
                      <a:solidFill>
                        <a:srgbClr val="FFFFFF"/>
                      </a:solidFill>
                      <a:prstDash val="solid"/>
                    </a:lnL>
                    <a:lnR w="12700">
                      <a:solidFill>
                        <a:srgbClr val="FFFFFF"/>
                      </a:solidFill>
                      <a:prstDash val="solid"/>
                    </a:lnR>
                    <a:solidFill>
                      <a:srgbClr val="005E6D"/>
                    </a:solidFill>
                  </a:tcPr>
                </a:tc>
                <a:tc>
                  <a:txBody>
                    <a:bodyPr/>
                    <a:lstStyle/>
                    <a:p>
                      <a:pPr>
                        <a:lnSpc>
                          <a:spcPct val="100000"/>
                        </a:lnSpc>
                        <a:spcBef>
                          <a:spcPts val="25"/>
                        </a:spcBef>
                      </a:pPr>
                      <a:endParaRPr sz="700">
                        <a:latin typeface="Times New Roman"/>
                        <a:cs typeface="Times New Roman"/>
                      </a:endParaRPr>
                    </a:p>
                    <a:p>
                      <a:pPr marL="3810" algn="ctr">
                        <a:lnSpc>
                          <a:spcPct val="100000"/>
                        </a:lnSpc>
                      </a:pPr>
                      <a:r>
                        <a:rPr sz="800" b="1" spc="25" dirty="0">
                          <a:solidFill>
                            <a:srgbClr val="FFFFFF"/>
                          </a:solidFill>
                          <a:latin typeface="Lucida Sans"/>
                          <a:cs typeface="Lucida Sans"/>
                        </a:rPr>
                        <a:t>2019</a:t>
                      </a:r>
                      <a:endParaRPr sz="800">
                        <a:latin typeface="Lucida Sans"/>
                        <a:cs typeface="Lucida Sans"/>
                      </a:endParaRPr>
                    </a:p>
                  </a:txBody>
                  <a:tcPr marL="0" marR="0" marT="3175" marB="0">
                    <a:lnL w="12700">
                      <a:solidFill>
                        <a:srgbClr val="FFFFFF"/>
                      </a:solidFill>
                      <a:prstDash val="solid"/>
                    </a:lnL>
                    <a:solidFill>
                      <a:srgbClr val="005E6D"/>
                    </a:solidFill>
                  </a:tcPr>
                </a:tc>
                <a:extLst>
                  <a:ext uri="{0D108BD9-81ED-4DB2-BD59-A6C34878D82A}">
                    <a16:rowId xmlns:a16="http://schemas.microsoft.com/office/drawing/2014/main" val="10000"/>
                  </a:ext>
                </a:extLst>
              </a:tr>
              <a:tr h="279400">
                <a:tc>
                  <a:txBody>
                    <a:bodyPr/>
                    <a:lstStyle/>
                    <a:p>
                      <a:pPr marL="635" algn="ctr">
                        <a:lnSpc>
                          <a:spcPct val="100000"/>
                        </a:lnSpc>
                        <a:spcBef>
                          <a:spcPts val="600"/>
                        </a:spcBef>
                      </a:pPr>
                      <a:r>
                        <a:rPr sz="800" b="1" spc="-10" dirty="0">
                          <a:solidFill>
                            <a:srgbClr val="231F20"/>
                          </a:solidFill>
                          <a:latin typeface="Tahoma"/>
                          <a:cs typeface="Tahoma"/>
                        </a:rPr>
                        <a:t>Reported </a:t>
                      </a:r>
                      <a:r>
                        <a:rPr sz="800" b="1" spc="-20" dirty="0">
                          <a:solidFill>
                            <a:srgbClr val="231F20"/>
                          </a:solidFill>
                          <a:latin typeface="Tahoma"/>
                          <a:cs typeface="Tahoma"/>
                        </a:rPr>
                        <a:t>acute</a:t>
                      </a:r>
                      <a:r>
                        <a:rPr sz="800" b="1" spc="-55" dirty="0">
                          <a:solidFill>
                            <a:srgbClr val="231F20"/>
                          </a:solidFill>
                          <a:latin typeface="Tahoma"/>
                          <a:cs typeface="Tahoma"/>
                        </a:rPr>
                        <a:t> </a:t>
                      </a:r>
                      <a:r>
                        <a:rPr sz="800" b="1" spc="-15" dirty="0">
                          <a:solidFill>
                            <a:srgbClr val="231F20"/>
                          </a:solidFill>
                          <a:latin typeface="Tahoma"/>
                          <a:cs typeface="Tahoma"/>
                        </a:rPr>
                        <a:t>cases</a:t>
                      </a:r>
                      <a:endParaRPr sz="800">
                        <a:latin typeface="Tahoma"/>
                        <a:cs typeface="Tahoma"/>
                      </a:endParaRPr>
                    </a:p>
                  </a:txBody>
                  <a:tcPr marL="0" marR="0" marT="76200" marB="0">
                    <a:lnR w="19050">
                      <a:solidFill>
                        <a:srgbClr val="005E6D"/>
                      </a:solidFill>
                      <a:prstDash val="solid"/>
                    </a:lnR>
                    <a:solidFill>
                      <a:srgbClr val="FFFFFF"/>
                    </a:solidFill>
                  </a:tcPr>
                </a:tc>
                <a:tc>
                  <a:txBody>
                    <a:bodyPr/>
                    <a:lstStyle/>
                    <a:p>
                      <a:pPr marL="5080" algn="ctr">
                        <a:lnSpc>
                          <a:spcPct val="100000"/>
                        </a:lnSpc>
                        <a:spcBef>
                          <a:spcPts val="600"/>
                        </a:spcBef>
                      </a:pPr>
                      <a:r>
                        <a:rPr sz="800" b="1" spc="-20" dirty="0">
                          <a:solidFill>
                            <a:srgbClr val="231F20"/>
                          </a:solidFill>
                          <a:latin typeface="Tahoma"/>
                          <a:cs typeface="Tahoma"/>
                        </a:rPr>
                        <a:t>1,778</a:t>
                      </a:r>
                      <a:endParaRPr sz="800">
                        <a:latin typeface="Tahoma"/>
                        <a:cs typeface="Tahoma"/>
                      </a:endParaRPr>
                    </a:p>
                  </a:txBody>
                  <a:tcPr marL="0" marR="0" marT="76200" marB="0">
                    <a:lnL w="19050">
                      <a:solidFill>
                        <a:srgbClr val="005E6D"/>
                      </a:solidFill>
                      <a:prstDash val="solid"/>
                    </a:lnL>
                    <a:lnR w="12700">
                      <a:solidFill>
                        <a:srgbClr val="005E6D"/>
                      </a:solidFill>
                      <a:prstDash val="solid"/>
                    </a:lnR>
                    <a:solidFill>
                      <a:srgbClr val="FFFFFF"/>
                    </a:solidFill>
                  </a:tcPr>
                </a:tc>
                <a:tc>
                  <a:txBody>
                    <a:bodyPr/>
                    <a:lstStyle/>
                    <a:p>
                      <a:pPr marL="1905" algn="ctr">
                        <a:lnSpc>
                          <a:spcPct val="100000"/>
                        </a:lnSpc>
                        <a:spcBef>
                          <a:spcPts val="600"/>
                        </a:spcBef>
                      </a:pPr>
                      <a:r>
                        <a:rPr sz="800" b="1" spc="-20" dirty="0">
                          <a:solidFill>
                            <a:srgbClr val="231F20"/>
                          </a:solidFill>
                          <a:latin typeface="Tahoma"/>
                          <a:cs typeface="Tahoma"/>
                        </a:rPr>
                        <a:t>2,138</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marL="194945">
                        <a:lnSpc>
                          <a:spcPct val="100000"/>
                        </a:lnSpc>
                        <a:spcBef>
                          <a:spcPts val="600"/>
                        </a:spcBef>
                      </a:pPr>
                      <a:r>
                        <a:rPr sz="800" b="1" spc="-20" dirty="0">
                          <a:solidFill>
                            <a:srgbClr val="231F20"/>
                          </a:solidFill>
                          <a:latin typeface="Tahoma"/>
                          <a:cs typeface="Tahoma"/>
                        </a:rPr>
                        <a:t>2,194</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marL="1905" algn="ctr">
                        <a:lnSpc>
                          <a:spcPct val="100000"/>
                        </a:lnSpc>
                        <a:spcBef>
                          <a:spcPts val="600"/>
                        </a:spcBef>
                      </a:pPr>
                      <a:r>
                        <a:rPr sz="800" b="1" spc="-20" dirty="0">
                          <a:solidFill>
                            <a:srgbClr val="231F20"/>
                          </a:solidFill>
                          <a:latin typeface="Tahoma"/>
                          <a:cs typeface="Tahoma"/>
                        </a:rPr>
                        <a:t>2,436</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marL="194945">
                        <a:lnSpc>
                          <a:spcPct val="100000"/>
                        </a:lnSpc>
                        <a:spcBef>
                          <a:spcPts val="600"/>
                        </a:spcBef>
                      </a:pPr>
                      <a:r>
                        <a:rPr sz="800" b="1" spc="-20" dirty="0">
                          <a:solidFill>
                            <a:srgbClr val="231F20"/>
                          </a:solidFill>
                          <a:latin typeface="Tahoma"/>
                          <a:cs typeface="Tahoma"/>
                        </a:rPr>
                        <a:t>2,967</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marR="184785" algn="r">
                        <a:lnSpc>
                          <a:spcPct val="100000"/>
                        </a:lnSpc>
                        <a:spcBef>
                          <a:spcPts val="600"/>
                        </a:spcBef>
                      </a:pPr>
                      <a:r>
                        <a:rPr sz="800" b="1" spc="-20" dirty="0">
                          <a:solidFill>
                            <a:srgbClr val="231F20"/>
                          </a:solidFill>
                          <a:latin typeface="Tahoma"/>
                          <a:cs typeface="Tahoma"/>
                        </a:rPr>
                        <a:t>3</a:t>
                      </a:r>
                      <a:r>
                        <a:rPr sz="800" b="1" spc="-25" dirty="0">
                          <a:solidFill>
                            <a:srgbClr val="231F20"/>
                          </a:solidFill>
                          <a:latin typeface="Tahoma"/>
                          <a:cs typeface="Tahoma"/>
                        </a:rPr>
                        <a:t>,</a:t>
                      </a:r>
                      <a:r>
                        <a:rPr sz="800" b="1" spc="-20" dirty="0">
                          <a:solidFill>
                            <a:srgbClr val="231F20"/>
                          </a:solidFill>
                          <a:latin typeface="Tahoma"/>
                          <a:cs typeface="Tahoma"/>
                        </a:rPr>
                        <a:t>216</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marL="173355">
                        <a:lnSpc>
                          <a:spcPct val="100000"/>
                        </a:lnSpc>
                        <a:spcBef>
                          <a:spcPts val="600"/>
                        </a:spcBef>
                      </a:pPr>
                      <a:r>
                        <a:rPr sz="800" b="1" spc="25" dirty="0">
                          <a:solidFill>
                            <a:srgbClr val="231F20"/>
                          </a:solidFill>
                          <a:latin typeface="Tahoma"/>
                          <a:cs typeface="Tahoma"/>
                        </a:rPr>
                        <a:t>3,621</a:t>
                      </a:r>
                      <a:endParaRPr sz="800">
                        <a:latin typeface="Tahoma"/>
                        <a:cs typeface="Tahoma"/>
                      </a:endParaRPr>
                    </a:p>
                  </a:txBody>
                  <a:tcPr marL="0" marR="0" marT="76200" marB="0">
                    <a:lnL w="12700">
                      <a:solidFill>
                        <a:srgbClr val="005E6D"/>
                      </a:solidFill>
                      <a:prstDash val="solid"/>
                    </a:lnL>
                    <a:lnR w="12700">
                      <a:solidFill>
                        <a:srgbClr val="005E6D"/>
                      </a:solidFill>
                      <a:prstDash val="solid"/>
                    </a:lnR>
                    <a:solidFill>
                      <a:srgbClr val="FFFFFF"/>
                    </a:solidFill>
                  </a:tcPr>
                </a:tc>
                <a:tc>
                  <a:txBody>
                    <a:bodyPr/>
                    <a:lstStyle/>
                    <a:p>
                      <a:pPr algn="ctr">
                        <a:lnSpc>
                          <a:spcPct val="100000"/>
                        </a:lnSpc>
                        <a:spcBef>
                          <a:spcPts val="600"/>
                        </a:spcBef>
                      </a:pPr>
                      <a:r>
                        <a:rPr sz="800" b="1" spc="25" dirty="0">
                          <a:solidFill>
                            <a:srgbClr val="231F20"/>
                          </a:solidFill>
                          <a:latin typeface="Tahoma"/>
                          <a:cs typeface="Tahoma"/>
                        </a:rPr>
                        <a:t>4,136</a:t>
                      </a:r>
                      <a:endParaRPr sz="800">
                        <a:latin typeface="Tahoma"/>
                        <a:cs typeface="Tahoma"/>
                      </a:endParaRPr>
                    </a:p>
                  </a:txBody>
                  <a:tcPr marL="0" marR="0" marT="76200" marB="0">
                    <a:lnL w="12700">
                      <a:solidFill>
                        <a:srgbClr val="005E6D"/>
                      </a:solidFill>
                      <a:prstDash val="solid"/>
                    </a:lnL>
                    <a:solidFill>
                      <a:srgbClr val="FFFFFF"/>
                    </a:solidFill>
                  </a:tcPr>
                </a:tc>
                <a:extLst>
                  <a:ext uri="{0D108BD9-81ED-4DB2-BD59-A6C34878D82A}">
                    <a16:rowId xmlns:a16="http://schemas.microsoft.com/office/drawing/2014/main" val="10001"/>
                  </a:ext>
                </a:extLst>
              </a:tr>
              <a:tr h="285750">
                <a:tc>
                  <a:txBody>
                    <a:bodyPr/>
                    <a:lstStyle/>
                    <a:p>
                      <a:pPr marL="1905" algn="ctr">
                        <a:lnSpc>
                          <a:spcPct val="100000"/>
                        </a:lnSpc>
                        <a:spcBef>
                          <a:spcPts val="625"/>
                        </a:spcBef>
                      </a:pPr>
                      <a:r>
                        <a:rPr sz="800" b="1" spc="-15" dirty="0">
                          <a:solidFill>
                            <a:srgbClr val="231F20"/>
                          </a:solidFill>
                          <a:latin typeface="Tahoma"/>
                          <a:cs typeface="Tahoma"/>
                        </a:rPr>
                        <a:t>Estimated </a:t>
                      </a:r>
                      <a:r>
                        <a:rPr sz="800" b="1" spc="-20" dirty="0">
                          <a:solidFill>
                            <a:srgbClr val="231F20"/>
                          </a:solidFill>
                          <a:latin typeface="Tahoma"/>
                          <a:cs typeface="Tahoma"/>
                        </a:rPr>
                        <a:t>acute</a:t>
                      </a:r>
                      <a:r>
                        <a:rPr sz="800" b="1" spc="-50" dirty="0">
                          <a:solidFill>
                            <a:srgbClr val="231F20"/>
                          </a:solidFill>
                          <a:latin typeface="Tahoma"/>
                          <a:cs typeface="Tahoma"/>
                        </a:rPr>
                        <a:t> </a:t>
                      </a:r>
                      <a:r>
                        <a:rPr sz="800" b="1" spc="-15" dirty="0">
                          <a:solidFill>
                            <a:srgbClr val="231F20"/>
                          </a:solidFill>
                          <a:latin typeface="Tahoma"/>
                          <a:cs typeface="Tahoma"/>
                        </a:rPr>
                        <a:t>infections</a:t>
                      </a:r>
                      <a:endParaRPr sz="800">
                        <a:latin typeface="Tahoma"/>
                        <a:cs typeface="Tahoma"/>
                      </a:endParaRPr>
                    </a:p>
                  </a:txBody>
                  <a:tcPr marL="0" marR="0" marT="79375" marB="0">
                    <a:lnR w="19050">
                      <a:solidFill>
                        <a:srgbClr val="005E6D"/>
                      </a:solidFill>
                      <a:prstDash val="solid"/>
                    </a:lnR>
                    <a:solidFill>
                      <a:srgbClr val="E5EEF0"/>
                    </a:solidFill>
                  </a:tcPr>
                </a:tc>
                <a:tc>
                  <a:txBody>
                    <a:bodyPr/>
                    <a:lstStyle/>
                    <a:p>
                      <a:pPr marL="3810" algn="ctr">
                        <a:lnSpc>
                          <a:spcPct val="100000"/>
                        </a:lnSpc>
                        <a:spcBef>
                          <a:spcPts val="625"/>
                        </a:spcBef>
                      </a:pPr>
                      <a:r>
                        <a:rPr sz="800" b="1" spc="-20" dirty="0">
                          <a:solidFill>
                            <a:srgbClr val="231F20"/>
                          </a:solidFill>
                          <a:latin typeface="Tahoma"/>
                          <a:cs typeface="Tahoma"/>
                        </a:rPr>
                        <a:t>24,700</a:t>
                      </a:r>
                      <a:endParaRPr sz="800">
                        <a:latin typeface="Tahoma"/>
                        <a:cs typeface="Tahoma"/>
                      </a:endParaRPr>
                    </a:p>
                  </a:txBody>
                  <a:tcPr marL="0" marR="0" marT="79375" marB="0">
                    <a:lnL w="19050">
                      <a:solidFill>
                        <a:srgbClr val="005E6D"/>
                      </a:solidFill>
                      <a:prstDash val="solid"/>
                    </a:lnL>
                    <a:lnR w="12700">
                      <a:solidFill>
                        <a:srgbClr val="005E6D"/>
                      </a:solidFill>
                      <a:prstDash val="solid"/>
                    </a:lnR>
                    <a:solidFill>
                      <a:srgbClr val="E5EEF0"/>
                    </a:solidFill>
                  </a:tcPr>
                </a:tc>
                <a:tc>
                  <a:txBody>
                    <a:bodyPr/>
                    <a:lstStyle/>
                    <a:p>
                      <a:pPr marL="3810" algn="ctr">
                        <a:lnSpc>
                          <a:spcPct val="100000"/>
                        </a:lnSpc>
                        <a:spcBef>
                          <a:spcPts val="625"/>
                        </a:spcBef>
                      </a:pPr>
                      <a:r>
                        <a:rPr sz="800" b="1" spc="-20" dirty="0">
                          <a:solidFill>
                            <a:srgbClr val="231F20"/>
                          </a:solidFill>
                          <a:latin typeface="Tahoma"/>
                          <a:cs typeface="Tahoma"/>
                        </a:rPr>
                        <a:t>29,700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marL="163195">
                        <a:lnSpc>
                          <a:spcPct val="100000"/>
                        </a:lnSpc>
                        <a:spcBef>
                          <a:spcPts val="625"/>
                        </a:spcBef>
                      </a:pPr>
                      <a:r>
                        <a:rPr sz="800" b="1" spc="-20" dirty="0">
                          <a:solidFill>
                            <a:srgbClr val="231F20"/>
                          </a:solidFill>
                          <a:latin typeface="Tahoma"/>
                          <a:cs typeface="Tahoma"/>
                        </a:rPr>
                        <a:t>30,500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marL="3810" algn="ctr">
                        <a:lnSpc>
                          <a:spcPct val="100000"/>
                        </a:lnSpc>
                        <a:spcBef>
                          <a:spcPts val="625"/>
                        </a:spcBef>
                      </a:pPr>
                      <a:r>
                        <a:rPr sz="800" b="1" spc="-20" dirty="0">
                          <a:solidFill>
                            <a:srgbClr val="231F20"/>
                          </a:solidFill>
                          <a:latin typeface="Tahoma"/>
                          <a:cs typeface="Tahoma"/>
                        </a:rPr>
                        <a:t>33,900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marL="163195">
                        <a:lnSpc>
                          <a:spcPct val="100000"/>
                        </a:lnSpc>
                        <a:spcBef>
                          <a:spcPts val="625"/>
                        </a:spcBef>
                      </a:pPr>
                      <a:r>
                        <a:rPr sz="800" b="1" spc="-20" dirty="0">
                          <a:solidFill>
                            <a:srgbClr val="231F20"/>
                          </a:solidFill>
                          <a:latin typeface="Tahoma"/>
                          <a:cs typeface="Tahoma"/>
                        </a:rPr>
                        <a:t>41,200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marR="153035" algn="r">
                        <a:lnSpc>
                          <a:spcPct val="100000"/>
                        </a:lnSpc>
                        <a:spcBef>
                          <a:spcPts val="625"/>
                        </a:spcBef>
                      </a:pPr>
                      <a:r>
                        <a:rPr sz="800" b="1" spc="-20" dirty="0">
                          <a:solidFill>
                            <a:srgbClr val="231F20"/>
                          </a:solidFill>
                          <a:latin typeface="Tahoma"/>
                          <a:cs typeface="Tahoma"/>
                        </a:rPr>
                        <a:t>44</a:t>
                      </a:r>
                      <a:r>
                        <a:rPr sz="800" b="1" spc="-25" dirty="0">
                          <a:solidFill>
                            <a:srgbClr val="231F20"/>
                          </a:solidFill>
                          <a:latin typeface="Tahoma"/>
                          <a:cs typeface="Tahoma"/>
                        </a:rPr>
                        <a:t>,</a:t>
                      </a:r>
                      <a:r>
                        <a:rPr sz="800" b="1" spc="-20" dirty="0">
                          <a:solidFill>
                            <a:srgbClr val="231F20"/>
                          </a:solidFill>
                          <a:latin typeface="Tahoma"/>
                          <a:cs typeface="Tahoma"/>
                        </a:rPr>
                        <a:t>700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marL="138430">
                        <a:lnSpc>
                          <a:spcPct val="100000"/>
                        </a:lnSpc>
                        <a:spcBef>
                          <a:spcPts val="625"/>
                        </a:spcBef>
                      </a:pPr>
                      <a:r>
                        <a:rPr sz="800" b="1" spc="25" dirty="0">
                          <a:solidFill>
                            <a:srgbClr val="231F20"/>
                          </a:solidFill>
                          <a:latin typeface="Tahoma"/>
                          <a:cs typeface="Tahoma"/>
                        </a:rPr>
                        <a:t>50,300</a:t>
                      </a:r>
                      <a:endParaRPr sz="800">
                        <a:latin typeface="Tahoma"/>
                        <a:cs typeface="Tahoma"/>
                      </a:endParaRPr>
                    </a:p>
                  </a:txBody>
                  <a:tcPr marL="0" marR="0" marT="79375" marB="0">
                    <a:lnL w="12700">
                      <a:solidFill>
                        <a:srgbClr val="005E6D"/>
                      </a:solidFill>
                      <a:prstDash val="solid"/>
                    </a:lnL>
                    <a:lnR w="12700">
                      <a:solidFill>
                        <a:srgbClr val="005E6D"/>
                      </a:solidFill>
                      <a:prstDash val="solid"/>
                    </a:lnR>
                    <a:solidFill>
                      <a:srgbClr val="E5EEF0"/>
                    </a:solidFill>
                  </a:tcPr>
                </a:tc>
                <a:tc>
                  <a:txBody>
                    <a:bodyPr/>
                    <a:lstStyle/>
                    <a:p>
                      <a:pPr algn="ctr">
                        <a:lnSpc>
                          <a:spcPct val="100000"/>
                        </a:lnSpc>
                        <a:spcBef>
                          <a:spcPts val="625"/>
                        </a:spcBef>
                      </a:pPr>
                      <a:r>
                        <a:rPr sz="800" b="1" spc="25" dirty="0">
                          <a:solidFill>
                            <a:srgbClr val="231F20"/>
                          </a:solidFill>
                          <a:latin typeface="Tahoma"/>
                          <a:cs typeface="Tahoma"/>
                        </a:rPr>
                        <a:t>57,500</a:t>
                      </a:r>
                      <a:endParaRPr sz="800">
                        <a:latin typeface="Tahoma"/>
                        <a:cs typeface="Tahoma"/>
                      </a:endParaRPr>
                    </a:p>
                  </a:txBody>
                  <a:tcPr marL="0" marR="0" marT="79375" marB="0">
                    <a:lnL w="12700">
                      <a:solidFill>
                        <a:srgbClr val="005E6D"/>
                      </a:solidFill>
                      <a:prstDash val="solid"/>
                    </a:lnL>
                    <a:solidFill>
                      <a:srgbClr val="E5EEF0"/>
                    </a:solidFill>
                  </a:tcPr>
                </a:tc>
                <a:extLst>
                  <a:ext uri="{0D108BD9-81ED-4DB2-BD59-A6C34878D82A}">
                    <a16:rowId xmlns:a16="http://schemas.microsoft.com/office/drawing/2014/main" val="10002"/>
                  </a:ext>
                </a:extLst>
              </a:tr>
            </a:tbl>
          </a:graphicData>
        </a:graphic>
      </p:graphicFrame>
      <p:sp>
        <p:nvSpPr>
          <p:cNvPr id="5" name="object 5"/>
          <p:cNvSpPr txBox="1"/>
          <p:nvPr/>
        </p:nvSpPr>
        <p:spPr>
          <a:xfrm>
            <a:off x="443726" y="6615937"/>
            <a:ext cx="6633209" cy="52959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a:t>
            </a:r>
            <a:r>
              <a:rPr sz="700" spc="-150" dirty="0">
                <a:solidFill>
                  <a:srgbClr val="231F20"/>
                </a:solidFill>
                <a:latin typeface="Century Gothic"/>
                <a:cs typeface="Century Gothic"/>
              </a:rPr>
              <a:t> </a:t>
            </a:r>
            <a:r>
              <a:rPr sz="700" spc="-30" dirty="0">
                <a:solidFill>
                  <a:srgbClr val="231F20"/>
                </a:solidFill>
                <a:latin typeface="Century Gothic"/>
                <a:cs typeface="Century Gothic"/>
              </a:rPr>
              <a:t>Surveillance </a:t>
            </a:r>
            <a:r>
              <a:rPr sz="700" spc="-5" dirty="0">
                <a:solidFill>
                  <a:srgbClr val="231F20"/>
                </a:solidFill>
                <a:latin typeface="Century Gothic"/>
                <a:cs typeface="Century Gothic"/>
              </a:rPr>
              <a:t>System.</a:t>
            </a:r>
            <a:endParaRPr sz="700">
              <a:latin typeface="Century Gothic"/>
              <a:cs typeface="Century Gothic"/>
            </a:endParaRPr>
          </a:p>
          <a:p>
            <a:pPr marL="12700" marR="5080">
              <a:lnSpc>
                <a:spcPct val="107100"/>
              </a:lnSpc>
              <a:spcBef>
                <a:spcPts val="430"/>
              </a:spcBef>
            </a:pPr>
            <a:r>
              <a:rPr sz="700" spc="-10" dirty="0">
                <a:solidFill>
                  <a:srgbClr val="231F20"/>
                </a:solidFill>
                <a:latin typeface="Century Gothic"/>
                <a:cs typeface="Century Gothic"/>
              </a:rPr>
              <a:t>*The </a:t>
            </a:r>
            <a:r>
              <a:rPr sz="700" spc="-20" dirty="0">
                <a:solidFill>
                  <a:srgbClr val="231F20"/>
                </a:solidFill>
                <a:latin typeface="Century Gothic"/>
                <a:cs typeface="Century Gothic"/>
              </a:rPr>
              <a:t>number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estimated </a:t>
            </a:r>
            <a:r>
              <a:rPr sz="700" spc="-10" dirty="0">
                <a:solidFill>
                  <a:srgbClr val="231F20"/>
                </a:solidFill>
                <a:latin typeface="Century Gothic"/>
                <a:cs typeface="Century Gothic"/>
              </a:rPr>
              <a:t>viral </a:t>
            </a:r>
            <a:r>
              <a:rPr sz="700" spc="-20" dirty="0">
                <a:solidFill>
                  <a:srgbClr val="231F20"/>
                </a:solidFill>
                <a:latin typeface="Century Gothic"/>
                <a:cs typeface="Century Gothic"/>
              </a:rPr>
              <a:t>hepatitis infections was </a:t>
            </a:r>
            <a:r>
              <a:rPr sz="700" spc="-30" dirty="0">
                <a:solidFill>
                  <a:srgbClr val="231F20"/>
                </a:solidFill>
                <a:latin typeface="Century Gothic"/>
                <a:cs typeface="Century Gothic"/>
              </a:rPr>
              <a:t>determined </a:t>
            </a:r>
            <a:r>
              <a:rPr sz="700" spc="-20" dirty="0">
                <a:solidFill>
                  <a:srgbClr val="231F20"/>
                </a:solidFill>
                <a:latin typeface="Century Gothic"/>
                <a:cs typeface="Century Gothic"/>
              </a:rPr>
              <a:t>by </a:t>
            </a:r>
            <a:r>
              <a:rPr sz="700" spc="-5" dirty="0">
                <a:solidFill>
                  <a:srgbClr val="231F20"/>
                </a:solidFill>
                <a:latin typeface="Century Gothic"/>
                <a:cs typeface="Century Gothic"/>
              </a:rPr>
              <a:t>multiplying </a:t>
            </a:r>
            <a:r>
              <a:rPr sz="700" spc="-25" dirty="0">
                <a:solidFill>
                  <a:srgbClr val="231F20"/>
                </a:solidFill>
                <a:latin typeface="Century Gothic"/>
                <a:cs typeface="Century Gothic"/>
              </a:rPr>
              <a:t>the </a:t>
            </a:r>
            <a:r>
              <a:rPr sz="700" spc="-20" dirty="0">
                <a:solidFill>
                  <a:srgbClr val="231F20"/>
                </a:solidFill>
                <a:latin typeface="Century Gothic"/>
                <a:cs typeface="Century Gothic"/>
              </a:rPr>
              <a:t>number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reported </a:t>
            </a:r>
            <a:r>
              <a:rPr sz="700" spc="-20" dirty="0">
                <a:solidFill>
                  <a:srgbClr val="231F20"/>
                </a:solidFill>
                <a:latin typeface="Century Gothic"/>
                <a:cs typeface="Century Gothic"/>
              </a:rPr>
              <a:t>cases </a:t>
            </a:r>
            <a:r>
              <a:rPr sz="700" spc="-15" dirty="0">
                <a:solidFill>
                  <a:srgbClr val="231F20"/>
                </a:solidFill>
                <a:latin typeface="Century Gothic"/>
                <a:cs typeface="Century Gothic"/>
              </a:rPr>
              <a:t>that </a:t>
            </a:r>
            <a:r>
              <a:rPr sz="700" spc="-25" dirty="0">
                <a:solidFill>
                  <a:srgbClr val="231F20"/>
                </a:solidFill>
                <a:latin typeface="Century Gothic"/>
                <a:cs typeface="Century Gothic"/>
              </a:rPr>
              <a:t>met the </a:t>
            </a:r>
            <a:r>
              <a:rPr sz="700" spc="-15" dirty="0">
                <a:solidFill>
                  <a:srgbClr val="231F20"/>
                </a:solidFill>
                <a:latin typeface="Century Gothic"/>
                <a:cs typeface="Century Gothic"/>
              </a:rPr>
              <a:t>classification </a:t>
            </a:r>
            <a:r>
              <a:rPr sz="700" spc="-20" dirty="0">
                <a:solidFill>
                  <a:srgbClr val="231F20"/>
                </a:solidFill>
                <a:latin typeface="Century Gothic"/>
                <a:cs typeface="Century Gothic"/>
              </a:rPr>
              <a:t>criteria </a:t>
            </a:r>
            <a:r>
              <a:rPr sz="700" dirty="0">
                <a:solidFill>
                  <a:srgbClr val="231F20"/>
                </a:solidFill>
                <a:latin typeface="Century Gothic"/>
                <a:cs typeface="Century Gothic"/>
              </a:rPr>
              <a:t>for </a:t>
            </a:r>
            <a:r>
              <a:rPr sz="700" spc="-30" dirty="0">
                <a:solidFill>
                  <a:srgbClr val="231F20"/>
                </a:solidFill>
                <a:latin typeface="Century Gothic"/>
                <a:cs typeface="Century Gothic"/>
              </a:rPr>
              <a:t>aconfirmed  </a:t>
            </a:r>
            <a:r>
              <a:rPr sz="700" spc="-45" dirty="0">
                <a:solidFill>
                  <a:srgbClr val="231F20"/>
                </a:solidFill>
                <a:latin typeface="Century Gothic"/>
                <a:cs typeface="Century Gothic"/>
              </a:rPr>
              <a:t>case </a:t>
            </a:r>
            <a:r>
              <a:rPr sz="700" spc="-20" dirty="0">
                <a:solidFill>
                  <a:srgbClr val="231F20"/>
                </a:solidFill>
                <a:latin typeface="Century Gothic"/>
                <a:cs typeface="Century Gothic"/>
              </a:rPr>
              <a:t>by </a:t>
            </a:r>
            <a:r>
              <a:rPr sz="700" spc="-25" dirty="0">
                <a:solidFill>
                  <a:srgbClr val="231F20"/>
                </a:solidFill>
                <a:latin typeface="Century Gothic"/>
                <a:cs typeface="Century Gothic"/>
              </a:rPr>
              <a:t>afactor </a:t>
            </a:r>
            <a:r>
              <a:rPr sz="700" spc="-15" dirty="0">
                <a:solidFill>
                  <a:srgbClr val="231F20"/>
                </a:solidFill>
                <a:latin typeface="Century Gothic"/>
                <a:cs typeface="Century Gothic"/>
              </a:rPr>
              <a:t>that </a:t>
            </a:r>
            <a:r>
              <a:rPr sz="700" spc="-30" dirty="0">
                <a:solidFill>
                  <a:srgbClr val="231F20"/>
                </a:solidFill>
                <a:latin typeface="Century Gothic"/>
                <a:cs typeface="Century Gothic"/>
              </a:rPr>
              <a:t>adjusted </a:t>
            </a:r>
            <a:r>
              <a:rPr sz="700" dirty="0">
                <a:solidFill>
                  <a:srgbClr val="231F20"/>
                </a:solidFill>
                <a:latin typeface="Century Gothic"/>
                <a:cs typeface="Century Gothic"/>
              </a:rPr>
              <a:t>for </a:t>
            </a:r>
            <a:r>
              <a:rPr sz="700" spc="-25" dirty="0">
                <a:solidFill>
                  <a:srgbClr val="231F20"/>
                </a:solidFill>
                <a:latin typeface="Century Gothic"/>
                <a:cs typeface="Century Gothic"/>
              </a:rPr>
              <a:t>underascertainment </a:t>
            </a:r>
            <a:r>
              <a:rPr sz="700" spc="-45" dirty="0">
                <a:solidFill>
                  <a:srgbClr val="231F20"/>
                </a:solidFill>
                <a:latin typeface="Century Gothic"/>
                <a:cs typeface="Century Gothic"/>
              </a:rPr>
              <a:t>and </a:t>
            </a:r>
            <a:r>
              <a:rPr sz="700" spc="-20" dirty="0">
                <a:solidFill>
                  <a:srgbClr val="231F20"/>
                </a:solidFill>
                <a:latin typeface="Century Gothic"/>
                <a:cs typeface="Century Gothic"/>
              </a:rPr>
              <a:t>underreporting. </a:t>
            </a:r>
            <a:r>
              <a:rPr sz="700" spc="-10" dirty="0">
                <a:solidFill>
                  <a:srgbClr val="231F20"/>
                </a:solidFill>
                <a:latin typeface="Century Gothic"/>
                <a:cs typeface="Century Gothic"/>
              </a:rPr>
              <a:t>The </a:t>
            </a:r>
            <a:r>
              <a:rPr sz="700" spc="25" dirty="0">
                <a:solidFill>
                  <a:srgbClr val="231F20"/>
                </a:solidFill>
                <a:latin typeface="Century Gothic"/>
                <a:cs typeface="Century Gothic"/>
              </a:rPr>
              <a:t>95% </a:t>
            </a:r>
            <a:r>
              <a:rPr sz="700" spc="-20" dirty="0">
                <a:solidFill>
                  <a:srgbClr val="231F20"/>
                </a:solidFill>
                <a:latin typeface="Century Gothic"/>
                <a:cs typeface="Century Gothic"/>
              </a:rPr>
              <a:t>bootstrap </a:t>
            </a:r>
            <a:r>
              <a:rPr sz="700" spc="-50" dirty="0">
                <a:solidFill>
                  <a:srgbClr val="231F20"/>
                </a:solidFill>
                <a:latin typeface="Century Gothic"/>
                <a:cs typeface="Century Gothic"/>
              </a:rPr>
              <a:t>confidence </a:t>
            </a:r>
            <a:r>
              <a:rPr sz="700" spc="-10" dirty="0">
                <a:solidFill>
                  <a:srgbClr val="231F20"/>
                </a:solidFill>
                <a:latin typeface="Century Gothic"/>
                <a:cs typeface="Century Gothic"/>
              </a:rPr>
              <a:t>intervals </a:t>
            </a:r>
            <a:r>
              <a:rPr sz="70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estimated </a:t>
            </a:r>
            <a:r>
              <a:rPr sz="700" spc="-20" dirty="0">
                <a:solidFill>
                  <a:srgbClr val="231F20"/>
                </a:solidFill>
                <a:latin typeface="Century Gothic"/>
                <a:cs typeface="Century Gothic"/>
              </a:rPr>
              <a:t>number </a:t>
            </a:r>
            <a:r>
              <a:rPr sz="700" spc="-10" dirty="0">
                <a:solidFill>
                  <a:srgbClr val="231F20"/>
                </a:solidFill>
                <a:latin typeface="Century Gothic"/>
                <a:cs typeface="Century Gothic"/>
              </a:rPr>
              <a:t>of </a:t>
            </a:r>
            <a:r>
              <a:rPr sz="700" spc="-20" dirty="0">
                <a:solidFill>
                  <a:srgbClr val="231F20"/>
                </a:solidFill>
                <a:latin typeface="Century Gothic"/>
                <a:cs typeface="Century Gothic"/>
              </a:rPr>
              <a:t>infections </a:t>
            </a:r>
            <a:r>
              <a:rPr sz="700" spc="-30" dirty="0">
                <a:solidFill>
                  <a:srgbClr val="231F20"/>
                </a:solidFill>
                <a:latin typeface="Century Gothic"/>
                <a:cs typeface="Century Gothic"/>
              </a:rPr>
              <a:t>are  displayed </a:t>
            </a:r>
            <a:r>
              <a:rPr sz="700" spc="-10" dirty="0">
                <a:solidFill>
                  <a:srgbClr val="231F20"/>
                </a:solidFill>
                <a:latin typeface="Century Gothic"/>
                <a:cs typeface="Century Gothic"/>
              </a:rPr>
              <a:t>in </a:t>
            </a:r>
            <a:r>
              <a:rPr sz="700" spc="-25" dirty="0">
                <a:solidFill>
                  <a:srgbClr val="231F20"/>
                </a:solidFill>
                <a:latin typeface="Century Gothic"/>
                <a:cs typeface="Century Gothic"/>
              </a:rPr>
              <a:t>the</a:t>
            </a:r>
            <a:r>
              <a:rPr sz="700" spc="-45" dirty="0">
                <a:solidFill>
                  <a:srgbClr val="231F20"/>
                </a:solidFill>
                <a:latin typeface="Century Gothic"/>
                <a:cs typeface="Century Gothic"/>
              </a:rPr>
              <a:t> </a:t>
            </a:r>
            <a:r>
              <a:rPr sz="700" spc="-30" dirty="0">
                <a:solidFill>
                  <a:srgbClr val="8C2689"/>
                </a:solidFill>
                <a:latin typeface="Century Gothic"/>
                <a:cs typeface="Century Gothic"/>
              </a:rPr>
              <a:t>Appendix</a:t>
            </a:r>
            <a:r>
              <a:rPr sz="700" spc="-30" dirty="0">
                <a:solidFill>
                  <a:srgbClr val="231F20"/>
                </a:solidFill>
                <a:latin typeface="Century Gothic"/>
                <a:cs typeface="Century Gothic"/>
              </a:rPr>
              <a:t>.</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5"/>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8"/>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8"/>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5734"/>
            <a:ext cx="6816725" cy="1102360"/>
          </a:xfrm>
          <a:prstGeom prst="rect">
            <a:avLst/>
          </a:prstGeom>
        </p:spPr>
        <p:txBody>
          <a:bodyPr vert="horz" wrap="square" lIns="0" tIns="13335" rIns="0" bIns="0" rtlCol="0">
            <a:spAutoFit/>
          </a:bodyPr>
          <a:lstStyle/>
          <a:p>
            <a:pPr marL="5232400">
              <a:lnSpc>
                <a:spcPts val="1230"/>
              </a:lnSpc>
              <a:spcBef>
                <a:spcPts val="105"/>
              </a:spcBef>
            </a:pPr>
            <a:r>
              <a:rPr sz="1000" b="1" spc="45" dirty="0">
                <a:solidFill>
                  <a:srgbClr val="005E6D"/>
                </a:solidFill>
                <a:latin typeface="Century Gothic"/>
                <a:cs typeface="Century Gothic"/>
              </a:rPr>
              <a:t>2019</a:t>
            </a:r>
            <a:r>
              <a:rPr sz="1000" b="1" spc="165" dirty="0">
                <a:solidFill>
                  <a:srgbClr val="005E6D"/>
                </a:solidFill>
                <a:latin typeface="Century Gothic"/>
                <a:cs typeface="Century Gothic"/>
              </a:rPr>
              <a:t> </a:t>
            </a:r>
            <a:r>
              <a:rPr sz="1050" b="1" spc="80" dirty="0">
                <a:solidFill>
                  <a:srgbClr val="8C2689"/>
                </a:solidFill>
                <a:latin typeface="Century Gothic"/>
                <a:cs typeface="Century Gothic"/>
              </a:rPr>
              <a:t>VIRAL</a:t>
            </a:r>
            <a:r>
              <a:rPr sz="1050" b="1" spc="20" dirty="0">
                <a:solidFill>
                  <a:srgbClr val="8C2689"/>
                </a:solidFill>
                <a:latin typeface="Century Gothic"/>
                <a:cs typeface="Century Gothic"/>
              </a:rPr>
              <a:t> </a:t>
            </a:r>
            <a:r>
              <a:rPr sz="1050" b="1" dirty="0">
                <a:solidFill>
                  <a:srgbClr val="8C2689"/>
                </a:solidFill>
                <a:latin typeface="Century Gothic"/>
                <a:cs typeface="Century Gothic"/>
              </a:rPr>
              <a:t>H</a:t>
            </a:r>
            <a:r>
              <a:rPr sz="1050" b="1" spc="-170" dirty="0">
                <a:solidFill>
                  <a:srgbClr val="8C2689"/>
                </a:solidFill>
                <a:latin typeface="Century Gothic"/>
                <a:cs typeface="Century Gothic"/>
              </a:rPr>
              <a:t> </a:t>
            </a:r>
            <a:r>
              <a:rPr sz="1050" b="1" dirty="0">
                <a:solidFill>
                  <a:srgbClr val="8C2689"/>
                </a:solidFill>
                <a:latin typeface="Century Gothic"/>
                <a:cs typeface="Century Gothic"/>
              </a:rPr>
              <a:t>E</a:t>
            </a:r>
            <a:r>
              <a:rPr sz="1050" b="1" spc="-165"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2400">
              <a:lnSpc>
                <a:spcPts val="1230"/>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296545">
              <a:lnSpc>
                <a:spcPct val="107100"/>
              </a:lnSpc>
              <a:spcBef>
                <a:spcPts val="1030"/>
              </a:spcBef>
            </a:pPr>
            <a:r>
              <a:rPr sz="1400" b="1" spc="-30" dirty="0">
                <a:solidFill>
                  <a:srgbClr val="005E6D"/>
                </a:solidFill>
                <a:latin typeface="Lucida Sans"/>
                <a:cs typeface="Lucida Sans"/>
              </a:rPr>
              <a:t>Figure</a:t>
            </a:r>
            <a:r>
              <a:rPr sz="1400" b="1" spc="-55" dirty="0">
                <a:solidFill>
                  <a:srgbClr val="005E6D"/>
                </a:solidFill>
                <a:latin typeface="Lucida Sans"/>
                <a:cs typeface="Lucida Sans"/>
              </a:rPr>
              <a:t> </a:t>
            </a:r>
            <a:r>
              <a:rPr sz="1400" b="1" spc="5" dirty="0">
                <a:solidFill>
                  <a:srgbClr val="005E6D"/>
                </a:solidFill>
                <a:latin typeface="Lucida Sans"/>
                <a:cs typeface="Lucida Sans"/>
              </a:rPr>
              <a:t>3.1.</a:t>
            </a:r>
            <a:r>
              <a:rPr sz="1400" b="1" spc="-55" dirty="0">
                <a:solidFill>
                  <a:srgbClr val="005E6D"/>
                </a:solidFill>
                <a:latin typeface="Lucida Sans"/>
                <a:cs typeface="Lucida Sans"/>
              </a:rPr>
              <a:t> </a:t>
            </a:r>
            <a:r>
              <a:rPr sz="1400" b="1" spc="-35" dirty="0">
                <a:solidFill>
                  <a:srgbClr val="8C2689"/>
                </a:solidFill>
                <a:latin typeface="Lucida Sans"/>
                <a:cs typeface="Lucida Sans"/>
              </a:rPr>
              <a:t>Number</a:t>
            </a:r>
            <a:r>
              <a:rPr sz="1400" b="1" spc="-145" dirty="0">
                <a:solidFill>
                  <a:srgbClr val="8C2689"/>
                </a:solidFill>
                <a:latin typeface="Lucida Sans"/>
                <a:cs typeface="Lucida Sans"/>
              </a:rPr>
              <a:t> </a:t>
            </a:r>
            <a:r>
              <a:rPr sz="1400" b="1" spc="-15" dirty="0">
                <a:solidFill>
                  <a:srgbClr val="8C2689"/>
                </a:solidFill>
                <a:latin typeface="Lucida Sans"/>
                <a:cs typeface="Lucida Sans"/>
              </a:rPr>
              <a:t>of</a:t>
            </a:r>
            <a:r>
              <a:rPr sz="1400" b="1" spc="-110" dirty="0">
                <a:solidFill>
                  <a:srgbClr val="8C2689"/>
                </a:solidFill>
                <a:latin typeface="Lucida Sans"/>
                <a:cs typeface="Lucida Sans"/>
              </a:rPr>
              <a:t> </a:t>
            </a:r>
            <a:r>
              <a:rPr sz="1400" b="1" spc="-15" dirty="0">
                <a:solidFill>
                  <a:srgbClr val="8C2689"/>
                </a:solidFill>
                <a:latin typeface="Lucida Sans"/>
                <a:cs typeface="Lucida Sans"/>
              </a:rPr>
              <a:t>reported</a:t>
            </a:r>
            <a:r>
              <a:rPr sz="1400" b="1" spc="-95" dirty="0">
                <a:solidFill>
                  <a:srgbClr val="8C2689"/>
                </a:solidFill>
                <a:latin typeface="Lucida Sans"/>
                <a:cs typeface="Lucida Sans"/>
              </a:rPr>
              <a:t> </a:t>
            </a:r>
            <a:r>
              <a:rPr sz="1400" b="1" dirty="0">
                <a:solidFill>
                  <a:srgbClr val="8C2689"/>
                </a:solidFill>
                <a:latin typeface="Lucida Sans"/>
                <a:cs typeface="Lucida Sans"/>
              </a:rPr>
              <a:t>acute</a:t>
            </a:r>
            <a:r>
              <a:rPr sz="1400" b="1" spc="-85"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25" dirty="0">
                <a:solidFill>
                  <a:srgbClr val="8C2689"/>
                </a:solidFill>
                <a:latin typeface="Lucida Sans"/>
                <a:cs typeface="Lucida Sans"/>
              </a:rPr>
              <a:t> </a:t>
            </a:r>
            <a:r>
              <a:rPr sz="1400" b="1" dirty="0">
                <a:solidFill>
                  <a:srgbClr val="8C2689"/>
                </a:solidFill>
                <a:latin typeface="Lucida Sans"/>
                <a:cs typeface="Lucida Sans"/>
              </a:rPr>
              <a:t>C</a:t>
            </a:r>
            <a:r>
              <a:rPr sz="1400" b="1" spc="-245" dirty="0">
                <a:solidFill>
                  <a:srgbClr val="8C2689"/>
                </a:solidFill>
                <a:latin typeface="Lucida Sans"/>
                <a:cs typeface="Lucida Sans"/>
              </a:rPr>
              <a:t> </a:t>
            </a:r>
            <a:r>
              <a:rPr sz="1400" b="1" spc="-35" dirty="0">
                <a:solidFill>
                  <a:srgbClr val="8C2689"/>
                </a:solidFill>
                <a:latin typeface="Lucida Sans"/>
                <a:cs typeface="Lucida Sans"/>
              </a:rPr>
              <a:t>virus</a:t>
            </a:r>
            <a:r>
              <a:rPr sz="1400" b="1" spc="-100" dirty="0">
                <a:solidFill>
                  <a:srgbClr val="8C2689"/>
                </a:solidFill>
                <a:latin typeface="Lucida Sans"/>
                <a:cs typeface="Lucida Sans"/>
              </a:rPr>
              <a:t> </a:t>
            </a:r>
            <a:r>
              <a:rPr sz="1400" b="1" spc="-15" dirty="0">
                <a:solidFill>
                  <a:srgbClr val="8C2689"/>
                </a:solidFill>
                <a:latin typeface="Lucida Sans"/>
                <a:cs typeface="Lucida Sans"/>
              </a:rPr>
              <a:t>infection</a:t>
            </a:r>
            <a:r>
              <a:rPr sz="1400" b="1" spc="-125" dirty="0">
                <a:solidFill>
                  <a:srgbClr val="8C2689"/>
                </a:solidFill>
                <a:latin typeface="Lucida Sans"/>
                <a:cs typeface="Lucida Sans"/>
              </a:rPr>
              <a:t> </a:t>
            </a:r>
            <a:r>
              <a:rPr sz="1400" b="1" spc="-30" dirty="0">
                <a:solidFill>
                  <a:srgbClr val="8C2689"/>
                </a:solidFill>
                <a:latin typeface="Lucida Sans"/>
                <a:cs typeface="Lucida Sans"/>
              </a:rPr>
              <a:t>cases</a:t>
            </a:r>
            <a:r>
              <a:rPr sz="1400" b="1" spc="-85" dirty="0">
                <a:solidFill>
                  <a:srgbClr val="8C2689"/>
                </a:solidFill>
                <a:latin typeface="Lucida Sans"/>
                <a:cs typeface="Lucida Sans"/>
              </a:rPr>
              <a:t> </a:t>
            </a:r>
            <a:r>
              <a:rPr sz="1400" b="1" spc="-20" dirty="0">
                <a:solidFill>
                  <a:srgbClr val="8C2689"/>
                </a:solidFill>
                <a:latin typeface="Lucida Sans"/>
                <a:cs typeface="Lucida Sans"/>
              </a:rPr>
              <a:t>and  </a:t>
            </a:r>
            <a:r>
              <a:rPr sz="1400" b="1" spc="-10" dirty="0">
                <a:solidFill>
                  <a:srgbClr val="8C2689"/>
                </a:solidFill>
                <a:latin typeface="Lucida Sans"/>
                <a:cs typeface="Lucida Sans"/>
              </a:rPr>
              <a:t>estimated</a:t>
            </a:r>
            <a:r>
              <a:rPr sz="1400" b="1" spc="-40" dirty="0">
                <a:solidFill>
                  <a:srgbClr val="8C2689"/>
                </a:solidFill>
                <a:latin typeface="Lucida Sans"/>
                <a:cs typeface="Lucida Sans"/>
              </a:rPr>
              <a:t> </a:t>
            </a:r>
            <a:r>
              <a:rPr sz="1400" b="1" spc="-25" dirty="0">
                <a:solidFill>
                  <a:srgbClr val="8C2689"/>
                </a:solidFill>
                <a:latin typeface="Lucida Sans"/>
                <a:cs typeface="Lucida Sans"/>
              </a:rPr>
              <a:t>infections*</a:t>
            </a:r>
            <a:r>
              <a:rPr sz="1400" b="1" spc="-60" dirty="0">
                <a:solidFill>
                  <a:srgbClr val="8C2689"/>
                </a:solidFill>
                <a:latin typeface="Lucida Sans"/>
                <a:cs typeface="Lucida Sans"/>
              </a:rPr>
              <a:t> </a:t>
            </a:r>
            <a:r>
              <a:rPr sz="1400" b="1" dirty="0">
                <a:solidFill>
                  <a:srgbClr val="8C2689"/>
                </a:solidFill>
                <a:latin typeface="Lucida Sans"/>
                <a:cs typeface="Lucida Sans"/>
              </a:rPr>
              <a:t>—</a:t>
            </a:r>
            <a:r>
              <a:rPr sz="1400" b="1" spc="-125" dirty="0">
                <a:solidFill>
                  <a:srgbClr val="8C2689"/>
                </a:solidFill>
                <a:latin typeface="Lucida Sans"/>
                <a:cs typeface="Lucida Sans"/>
              </a:rPr>
              <a:t> </a:t>
            </a:r>
            <a:r>
              <a:rPr sz="1400" b="1" spc="-10" dirty="0">
                <a:solidFill>
                  <a:srgbClr val="8C2689"/>
                </a:solidFill>
                <a:latin typeface="Lucida Sans"/>
                <a:cs typeface="Lucida Sans"/>
              </a:rPr>
              <a:t>United</a:t>
            </a:r>
            <a:r>
              <a:rPr sz="1400" b="1" spc="-60" dirty="0">
                <a:solidFill>
                  <a:srgbClr val="8C2689"/>
                </a:solidFill>
                <a:latin typeface="Lucida Sans"/>
                <a:cs typeface="Lucida Sans"/>
              </a:rPr>
              <a:t> </a:t>
            </a:r>
            <a:r>
              <a:rPr sz="1400" b="1" spc="25" dirty="0">
                <a:solidFill>
                  <a:srgbClr val="8C2689"/>
                </a:solidFill>
                <a:latin typeface="Lucida Sans"/>
                <a:cs typeface="Lucida Sans"/>
              </a:rPr>
              <a:t>States,</a:t>
            </a:r>
            <a:r>
              <a:rPr sz="1400" b="1" spc="-330" dirty="0">
                <a:solidFill>
                  <a:srgbClr val="8C2689"/>
                </a:solidFill>
                <a:latin typeface="Lucida Sans"/>
                <a:cs typeface="Lucida Sans"/>
              </a:rPr>
              <a:t> </a:t>
            </a:r>
            <a:r>
              <a:rPr sz="1400" b="1" spc="-10" dirty="0">
                <a:solidFill>
                  <a:srgbClr val="8C2689"/>
                </a:solidFill>
                <a:latin typeface="Lucida Sans"/>
                <a:cs typeface="Lucida Sans"/>
              </a:rPr>
              <a:t>2012–2019</a:t>
            </a:r>
            <a:endParaRPr sz="1400">
              <a:latin typeface="Lucida Sans"/>
              <a:cs typeface="Lucida Sans"/>
            </a:endParaRPr>
          </a:p>
        </p:txBody>
      </p:sp>
      <p:sp>
        <p:nvSpPr>
          <p:cNvPr id="13" name="object 13" descr="The number of reported cases and estimated infections of acute hepatitis C in the United States during 2012–2019. The reported cases of acute hepatitis C increased each year during 2012–2019. During 2019, the number of reported cases was 4,136, which corresponds to 57,500 estimated infections after adjusting for case underascertainment and underreporting. "/>
          <p:cNvSpPr/>
          <p:nvPr/>
        </p:nvSpPr>
        <p:spPr>
          <a:xfrm>
            <a:off x="509015" y="1786129"/>
            <a:ext cx="6778739" cy="356006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991" y="9387144"/>
            <a:ext cx="1192530" cy="254635"/>
          </a:xfrm>
          <a:prstGeom prst="rect">
            <a:avLst/>
          </a:prstGeom>
        </p:spPr>
        <p:txBody>
          <a:bodyPr vert="horz" wrap="square" lIns="0" tIns="12700" rIns="0" bIns="0" rtlCol="0">
            <a:spAutoFit/>
          </a:bodyPr>
          <a:lstStyle/>
          <a:p>
            <a:pPr marL="12700" marR="5080">
              <a:lnSpc>
                <a:spcPct val="115399"/>
              </a:lnSpc>
              <a:spcBef>
                <a:spcPts val="100"/>
              </a:spcBef>
            </a:pPr>
            <a:r>
              <a:rPr sz="650" spc="-30" dirty="0">
                <a:solidFill>
                  <a:srgbClr val="231F20"/>
                </a:solidFill>
                <a:latin typeface="Lucida Sans"/>
                <a:cs typeface="Lucida Sans"/>
              </a:rPr>
              <a:t>Source: </a:t>
            </a:r>
            <a:r>
              <a:rPr sz="650" spc="-45" dirty="0">
                <a:solidFill>
                  <a:srgbClr val="231F20"/>
                </a:solidFill>
                <a:latin typeface="Lucida Sans"/>
                <a:cs typeface="Lucida Sans"/>
              </a:rPr>
              <a:t>CDC, </a:t>
            </a:r>
            <a:r>
              <a:rPr sz="650" spc="-30" dirty="0">
                <a:solidFill>
                  <a:srgbClr val="231F20"/>
                </a:solidFill>
                <a:latin typeface="Lucida Sans"/>
                <a:cs typeface="Lucida Sans"/>
              </a:rPr>
              <a:t>National</a:t>
            </a:r>
            <a:r>
              <a:rPr sz="650" spc="-160" dirty="0">
                <a:solidFill>
                  <a:srgbClr val="231F20"/>
                </a:solidFill>
                <a:latin typeface="Lucida Sans"/>
                <a:cs typeface="Lucida Sans"/>
              </a:rPr>
              <a:t> </a:t>
            </a:r>
            <a:r>
              <a:rPr sz="650" spc="-35" dirty="0">
                <a:solidFill>
                  <a:srgbClr val="231F20"/>
                </a:solidFill>
                <a:latin typeface="Lucida Sans"/>
                <a:cs typeface="Lucida Sans"/>
              </a:rPr>
              <a:t>Notifiable  </a:t>
            </a:r>
            <a:r>
              <a:rPr sz="650" spc="-30" dirty="0">
                <a:solidFill>
                  <a:srgbClr val="231F20"/>
                </a:solidFill>
                <a:latin typeface="Lucida Sans"/>
                <a:cs typeface="Lucida Sans"/>
              </a:rPr>
              <a:t>Diseases Surveillance</a:t>
            </a:r>
            <a:r>
              <a:rPr sz="650" spc="-40" dirty="0">
                <a:solidFill>
                  <a:srgbClr val="231F20"/>
                </a:solidFill>
                <a:latin typeface="Lucida Sans"/>
                <a:cs typeface="Lucida Sans"/>
              </a:rPr>
              <a:t> </a:t>
            </a:r>
            <a:r>
              <a:rPr sz="650" spc="-25" dirty="0">
                <a:solidFill>
                  <a:srgbClr val="231F20"/>
                </a:solidFill>
                <a:latin typeface="Lucida Sans"/>
                <a:cs typeface="Lucida Sans"/>
              </a:rPr>
              <a:t>System.</a:t>
            </a:r>
            <a:endParaRPr sz="650">
              <a:latin typeface="Lucida Sans"/>
              <a:cs typeface="Lucida Sans"/>
            </a:endParaRPr>
          </a:p>
        </p:txBody>
      </p:sp>
      <p:sp>
        <p:nvSpPr>
          <p:cNvPr id="3" name="object 3"/>
          <p:cNvSpPr txBox="1"/>
          <p:nvPr/>
        </p:nvSpPr>
        <p:spPr>
          <a:xfrm>
            <a:off x="444074" y="9701433"/>
            <a:ext cx="1202690" cy="124460"/>
          </a:xfrm>
          <a:prstGeom prst="rect">
            <a:avLst/>
          </a:prstGeom>
        </p:spPr>
        <p:txBody>
          <a:bodyPr vert="horz" wrap="square" lIns="0" tIns="12065" rIns="0" bIns="0" rtlCol="0">
            <a:spAutoFit/>
          </a:bodyPr>
          <a:lstStyle/>
          <a:p>
            <a:pPr marL="12700">
              <a:lnSpc>
                <a:spcPct val="100000"/>
              </a:lnSpc>
              <a:spcBef>
                <a:spcPts val="95"/>
              </a:spcBef>
            </a:pPr>
            <a:r>
              <a:rPr sz="650" spc="-5" dirty="0">
                <a:solidFill>
                  <a:srgbClr val="231F20"/>
                </a:solidFill>
                <a:latin typeface="Lucida Sans"/>
                <a:cs typeface="Lucida Sans"/>
              </a:rPr>
              <a:t>*</a:t>
            </a:r>
            <a:r>
              <a:rPr sz="650" spc="-155" dirty="0">
                <a:solidFill>
                  <a:srgbClr val="231F20"/>
                </a:solidFill>
                <a:latin typeface="Lucida Sans"/>
                <a:cs typeface="Lucida Sans"/>
              </a:rPr>
              <a:t> </a:t>
            </a:r>
            <a:r>
              <a:rPr sz="650" spc="-10" dirty="0">
                <a:solidFill>
                  <a:srgbClr val="231F20"/>
                </a:solidFill>
                <a:latin typeface="Lucida Sans"/>
                <a:cs typeface="Lucida Sans"/>
              </a:rPr>
              <a:t>Rates</a:t>
            </a:r>
            <a:r>
              <a:rPr sz="650" spc="-20" dirty="0">
                <a:solidFill>
                  <a:srgbClr val="231F20"/>
                </a:solidFill>
                <a:latin typeface="Lucida Sans"/>
                <a:cs typeface="Lucida Sans"/>
              </a:rPr>
              <a:t> </a:t>
            </a:r>
            <a:r>
              <a:rPr sz="650" spc="-25" dirty="0">
                <a:solidFill>
                  <a:srgbClr val="231F20"/>
                </a:solidFill>
                <a:latin typeface="Lucida Sans"/>
                <a:cs typeface="Lucida Sans"/>
              </a:rPr>
              <a:t>per100,000</a:t>
            </a:r>
            <a:r>
              <a:rPr sz="650" spc="-60" dirty="0">
                <a:solidFill>
                  <a:srgbClr val="231F20"/>
                </a:solidFill>
                <a:latin typeface="Lucida Sans"/>
                <a:cs typeface="Lucida Sans"/>
              </a:rPr>
              <a:t> </a:t>
            </a:r>
            <a:r>
              <a:rPr sz="650" spc="-30" dirty="0">
                <a:solidFill>
                  <a:srgbClr val="231F20"/>
                </a:solidFill>
                <a:latin typeface="Lucida Sans"/>
                <a:cs typeface="Lucida Sans"/>
              </a:rPr>
              <a:t>population.</a:t>
            </a:r>
            <a:endParaRPr sz="650">
              <a:latin typeface="Lucida Sans"/>
              <a:cs typeface="Lucida Sans"/>
            </a:endParaRPr>
          </a:p>
        </p:txBody>
      </p:sp>
      <p:sp>
        <p:nvSpPr>
          <p:cNvPr id="4" name="object 4"/>
          <p:cNvSpPr txBox="1"/>
          <p:nvPr/>
        </p:nvSpPr>
        <p:spPr>
          <a:xfrm>
            <a:off x="1791089" y="9389119"/>
            <a:ext cx="1624965" cy="481330"/>
          </a:xfrm>
          <a:prstGeom prst="rect">
            <a:avLst/>
          </a:prstGeom>
        </p:spPr>
        <p:txBody>
          <a:bodyPr vert="horz" wrap="square" lIns="0" tIns="13335" rIns="0" bIns="0" rtlCol="0">
            <a:spAutoFit/>
          </a:bodyPr>
          <a:lstStyle/>
          <a:p>
            <a:pPr marL="12700" marR="5080">
              <a:lnSpc>
                <a:spcPct val="114799"/>
              </a:lnSpc>
              <a:spcBef>
                <a:spcPts val="105"/>
              </a:spcBef>
            </a:pPr>
            <a:r>
              <a:rPr sz="650" spc="-30" dirty="0">
                <a:solidFill>
                  <a:srgbClr val="231F20"/>
                </a:solidFill>
                <a:latin typeface="Lucida Sans"/>
                <a:cs typeface="Lucida Sans"/>
              </a:rPr>
              <a:t>†Reported </a:t>
            </a:r>
            <a:r>
              <a:rPr sz="650" spc="-25" dirty="0">
                <a:solidFill>
                  <a:srgbClr val="231F20"/>
                </a:solidFill>
                <a:latin typeface="Lucida Sans"/>
                <a:cs typeface="Lucida Sans"/>
              </a:rPr>
              <a:t>cases </a:t>
            </a:r>
            <a:r>
              <a:rPr sz="650" spc="-15" dirty="0">
                <a:solidFill>
                  <a:srgbClr val="231F20"/>
                </a:solidFill>
                <a:latin typeface="Lucida Sans"/>
                <a:cs typeface="Lucida Sans"/>
              </a:rPr>
              <a:t>that </a:t>
            </a:r>
            <a:r>
              <a:rPr sz="650" spc="-20" dirty="0">
                <a:solidFill>
                  <a:srgbClr val="231F20"/>
                </a:solidFill>
                <a:latin typeface="Lucida Sans"/>
                <a:cs typeface="Lucida Sans"/>
              </a:rPr>
              <a:t>met </a:t>
            </a:r>
            <a:r>
              <a:rPr sz="650" spc="-15" dirty="0">
                <a:solidFill>
                  <a:srgbClr val="231F20"/>
                </a:solidFill>
                <a:latin typeface="Lucida Sans"/>
                <a:cs typeface="Lucida Sans"/>
              </a:rPr>
              <a:t>the </a:t>
            </a:r>
            <a:r>
              <a:rPr sz="650" spc="-30" dirty="0">
                <a:solidFill>
                  <a:srgbClr val="231F20"/>
                </a:solidFill>
                <a:latin typeface="Lucida Sans"/>
                <a:cs typeface="Lucida Sans"/>
              </a:rPr>
              <a:t>classification  criteria </a:t>
            </a:r>
            <a:r>
              <a:rPr sz="650" spc="-15" dirty="0">
                <a:solidFill>
                  <a:srgbClr val="231F20"/>
                </a:solidFill>
                <a:latin typeface="Lucida Sans"/>
                <a:cs typeface="Lucida Sans"/>
              </a:rPr>
              <a:t>for </a:t>
            </a:r>
            <a:r>
              <a:rPr sz="650" spc="-5" dirty="0">
                <a:solidFill>
                  <a:srgbClr val="231F20"/>
                </a:solidFill>
                <a:latin typeface="Lucida Sans"/>
                <a:cs typeface="Lucida Sans"/>
              </a:rPr>
              <a:t>a </a:t>
            </a:r>
            <a:r>
              <a:rPr sz="650" spc="-30" dirty="0">
                <a:solidFill>
                  <a:srgbClr val="231F20"/>
                </a:solidFill>
                <a:latin typeface="Lucida Sans"/>
                <a:cs typeface="Lucida Sans"/>
              </a:rPr>
              <a:t>confirmed </a:t>
            </a:r>
            <a:r>
              <a:rPr sz="650" spc="-25" dirty="0">
                <a:solidFill>
                  <a:srgbClr val="231F20"/>
                </a:solidFill>
                <a:latin typeface="Lucida Sans"/>
                <a:cs typeface="Lucida Sans"/>
              </a:rPr>
              <a:t>case. </a:t>
            </a:r>
            <a:r>
              <a:rPr sz="650" dirty="0">
                <a:solidFill>
                  <a:srgbClr val="231F20"/>
                </a:solidFill>
                <a:latin typeface="Lucida Sans"/>
                <a:cs typeface="Lucida Sans"/>
              </a:rPr>
              <a:t>For </a:t>
            </a:r>
            <a:r>
              <a:rPr sz="650" spc="-15" dirty="0">
                <a:solidFill>
                  <a:srgbClr val="231F20"/>
                </a:solidFill>
                <a:latin typeface="Lucida Sans"/>
                <a:cs typeface="Lucida Sans"/>
              </a:rPr>
              <a:t>the </a:t>
            </a:r>
            <a:r>
              <a:rPr sz="650" spc="-25" dirty="0">
                <a:solidFill>
                  <a:srgbClr val="231F20"/>
                </a:solidFill>
                <a:latin typeface="Lucida Sans"/>
                <a:cs typeface="Lucida Sans"/>
              </a:rPr>
              <a:t>case  </a:t>
            </a:r>
            <a:r>
              <a:rPr sz="650" spc="-30" dirty="0">
                <a:solidFill>
                  <a:srgbClr val="231F20"/>
                </a:solidFill>
                <a:latin typeface="Lucida Sans"/>
                <a:cs typeface="Lucida Sans"/>
              </a:rPr>
              <a:t>definition, </a:t>
            </a:r>
            <a:r>
              <a:rPr sz="650" spc="-15" dirty="0">
                <a:solidFill>
                  <a:srgbClr val="231F20"/>
                </a:solidFill>
                <a:latin typeface="Lucida Sans"/>
                <a:cs typeface="Lucida Sans"/>
              </a:rPr>
              <a:t>see </a:t>
            </a:r>
            <a:r>
              <a:rPr sz="650" u="sng" spc="-40" dirty="0">
                <a:solidFill>
                  <a:srgbClr val="205E9E"/>
                </a:solidFill>
                <a:uFill>
                  <a:solidFill>
                    <a:srgbClr val="205E9E"/>
                  </a:solidFill>
                </a:uFill>
                <a:latin typeface="Lucida Sans"/>
                <a:cs typeface="Lucida Sans"/>
                <a:hlinkClick r:id="rId2"/>
              </a:rPr>
              <a:t>https://ndc.services.cdc.gov/ </a:t>
            </a:r>
            <a:r>
              <a:rPr sz="650" spc="-40" dirty="0">
                <a:solidFill>
                  <a:srgbClr val="205E9E"/>
                </a:solidFill>
                <a:latin typeface="Lucida Sans"/>
                <a:cs typeface="Lucida Sans"/>
              </a:rPr>
              <a:t> </a:t>
            </a:r>
            <a:r>
              <a:rPr sz="650" u="sng" spc="-25" dirty="0">
                <a:solidFill>
                  <a:srgbClr val="205E9E"/>
                </a:solidFill>
                <a:uFill>
                  <a:solidFill>
                    <a:srgbClr val="205E9E"/>
                  </a:solidFill>
                </a:uFill>
                <a:latin typeface="Lucida Sans"/>
                <a:cs typeface="Lucida Sans"/>
                <a:hlinkClick r:id="rId2"/>
              </a:rPr>
              <a:t>conditions/hepatitis-c-acute/</a:t>
            </a:r>
            <a:r>
              <a:rPr sz="650" spc="-25" dirty="0">
                <a:solidFill>
                  <a:srgbClr val="231F20"/>
                </a:solidFill>
                <a:latin typeface="Lucida Sans"/>
                <a:cs typeface="Lucida Sans"/>
              </a:rPr>
              <a:t>.</a:t>
            </a:r>
            <a:endParaRPr sz="650">
              <a:latin typeface="Lucida Sans"/>
              <a:cs typeface="Lucida Sans"/>
            </a:endParaRPr>
          </a:p>
        </p:txBody>
      </p:sp>
      <p:sp>
        <p:nvSpPr>
          <p:cNvPr id="5" name="object 5"/>
          <p:cNvSpPr txBox="1"/>
          <p:nvPr/>
        </p:nvSpPr>
        <p:spPr>
          <a:xfrm>
            <a:off x="3555979" y="9401735"/>
            <a:ext cx="3457575" cy="487680"/>
          </a:xfrm>
          <a:prstGeom prst="rect">
            <a:avLst/>
          </a:prstGeom>
        </p:spPr>
        <p:txBody>
          <a:bodyPr vert="horz" wrap="square" lIns="0" tIns="12700" rIns="0" bIns="0" rtlCol="0">
            <a:spAutoFit/>
          </a:bodyPr>
          <a:lstStyle/>
          <a:p>
            <a:pPr marL="12700" marR="5080">
              <a:lnSpc>
                <a:spcPct val="115399"/>
              </a:lnSpc>
              <a:spcBef>
                <a:spcPts val="100"/>
              </a:spcBef>
            </a:pPr>
            <a:r>
              <a:rPr sz="650" spc="-35" dirty="0">
                <a:solidFill>
                  <a:srgbClr val="231F20"/>
                </a:solidFill>
                <a:latin typeface="Lucida Sans"/>
                <a:cs typeface="Lucida Sans"/>
              </a:rPr>
              <a:t>Only</a:t>
            </a:r>
            <a:r>
              <a:rPr sz="650" spc="-100" dirty="0">
                <a:solidFill>
                  <a:srgbClr val="231F20"/>
                </a:solidFill>
                <a:latin typeface="Lucida Sans"/>
                <a:cs typeface="Lucida Sans"/>
              </a:rPr>
              <a:t> </a:t>
            </a:r>
            <a:r>
              <a:rPr sz="650" spc="-30" dirty="0">
                <a:solidFill>
                  <a:srgbClr val="231F20"/>
                </a:solidFill>
                <a:latin typeface="Lucida Sans"/>
                <a:cs typeface="Lucida Sans"/>
              </a:rPr>
              <a:t>states</a:t>
            </a:r>
            <a:r>
              <a:rPr sz="650" spc="-75" dirty="0">
                <a:solidFill>
                  <a:srgbClr val="231F20"/>
                </a:solidFill>
                <a:latin typeface="Lucida Sans"/>
                <a:cs typeface="Lucida Sans"/>
              </a:rPr>
              <a:t> </a:t>
            </a:r>
            <a:r>
              <a:rPr sz="650" spc="-25" dirty="0">
                <a:solidFill>
                  <a:srgbClr val="231F20"/>
                </a:solidFill>
                <a:latin typeface="Lucida Sans"/>
                <a:cs typeface="Lucida Sans"/>
              </a:rPr>
              <a:t>with</a:t>
            </a:r>
            <a:r>
              <a:rPr sz="650" spc="-65" dirty="0">
                <a:solidFill>
                  <a:srgbClr val="231F20"/>
                </a:solidFill>
                <a:latin typeface="Lucida Sans"/>
                <a:cs typeface="Lucida Sans"/>
              </a:rPr>
              <a:t> </a:t>
            </a:r>
            <a:r>
              <a:rPr sz="650" spc="-25" dirty="0">
                <a:solidFill>
                  <a:srgbClr val="231F20"/>
                </a:solidFill>
                <a:latin typeface="Lucida Sans"/>
                <a:cs typeface="Lucida Sans"/>
              </a:rPr>
              <a:t>rates</a:t>
            </a:r>
            <a:r>
              <a:rPr sz="650" spc="-50" dirty="0">
                <a:solidFill>
                  <a:srgbClr val="231F20"/>
                </a:solidFill>
                <a:latin typeface="Lucida Sans"/>
                <a:cs typeface="Lucida Sans"/>
              </a:rPr>
              <a:t> </a:t>
            </a:r>
            <a:r>
              <a:rPr sz="650" spc="-25" dirty="0">
                <a:solidFill>
                  <a:srgbClr val="231F20"/>
                </a:solidFill>
                <a:latin typeface="Lucida Sans"/>
                <a:cs typeface="Lucida Sans"/>
              </a:rPr>
              <a:t>for</a:t>
            </a:r>
            <a:r>
              <a:rPr sz="650" spc="-75" dirty="0">
                <a:solidFill>
                  <a:srgbClr val="231F20"/>
                </a:solidFill>
                <a:latin typeface="Lucida Sans"/>
                <a:cs typeface="Lucida Sans"/>
              </a:rPr>
              <a:t> </a:t>
            </a:r>
            <a:r>
              <a:rPr sz="650" spc="-35" dirty="0">
                <a:solidFill>
                  <a:srgbClr val="231F20"/>
                </a:solidFill>
                <a:latin typeface="Lucida Sans"/>
                <a:cs typeface="Lucida Sans"/>
              </a:rPr>
              <a:t>2018</a:t>
            </a:r>
            <a:r>
              <a:rPr sz="650" spc="-80" dirty="0">
                <a:solidFill>
                  <a:srgbClr val="231F20"/>
                </a:solidFill>
                <a:latin typeface="Lucida Sans"/>
                <a:cs typeface="Lucida Sans"/>
              </a:rPr>
              <a:t> </a:t>
            </a:r>
            <a:r>
              <a:rPr sz="650" spc="-25" dirty="0">
                <a:solidFill>
                  <a:srgbClr val="231F20"/>
                </a:solidFill>
                <a:latin typeface="Lucida Sans"/>
                <a:cs typeface="Lucida Sans"/>
              </a:rPr>
              <a:t>and</a:t>
            </a:r>
            <a:r>
              <a:rPr sz="650" spc="-70" dirty="0">
                <a:solidFill>
                  <a:srgbClr val="231F20"/>
                </a:solidFill>
                <a:latin typeface="Lucida Sans"/>
                <a:cs typeface="Lucida Sans"/>
              </a:rPr>
              <a:t> </a:t>
            </a:r>
            <a:r>
              <a:rPr sz="650" spc="-35" dirty="0">
                <a:solidFill>
                  <a:srgbClr val="231F20"/>
                </a:solidFill>
                <a:latin typeface="Lucida Sans"/>
                <a:cs typeface="Lucida Sans"/>
              </a:rPr>
              <a:t>2019</a:t>
            </a:r>
            <a:r>
              <a:rPr sz="650" spc="-65" dirty="0">
                <a:solidFill>
                  <a:srgbClr val="231F20"/>
                </a:solidFill>
                <a:latin typeface="Lucida Sans"/>
                <a:cs typeface="Lucida Sans"/>
              </a:rPr>
              <a:t> </a:t>
            </a:r>
            <a:r>
              <a:rPr sz="650" spc="-20" dirty="0">
                <a:solidFill>
                  <a:srgbClr val="231F20"/>
                </a:solidFill>
                <a:latin typeface="Lucida Sans"/>
                <a:cs typeface="Lucida Sans"/>
              </a:rPr>
              <a:t>are</a:t>
            </a:r>
            <a:r>
              <a:rPr sz="650" spc="-85" dirty="0">
                <a:solidFill>
                  <a:srgbClr val="231F20"/>
                </a:solidFill>
                <a:latin typeface="Lucida Sans"/>
                <a:cs typeface="Lucida Sans"/>
              </a:rPr>
              <a:t> </a:t>
            </a:r>
            <a:r>
              <a:rPr sz="650" spc="-40" dirty="0">
                <a:solidFill>
                  <a:srgbClr val="231F20"/>
                </a:solidFill>
                <a:latin typeface="Lucida Sans"/>
                <a:cs typeface="Lucida Sans"/>
              </a:rPr>
              <a:t>shown.</a:t>
            </a:r>
            <a:r>
              <a:rPr sz="650" spc="-75" dirty="0">
                <a:solidFill>
                  <a:srgbClr val="231F20"/>
                </a:solidFill>
                <a:latin typeface="Lucida Sans"/>
                <a:cs typeface="Lucida Sans"/>
              </a:rPr>
              <a:t> </a:t>
            </a:r>
            <a:r>
              <a:rPr sz="650" spc="-30" dirty="0">
                <a:solidFill>
                  <a:srgbClr val="231F20"/>
                </a:solidFill>
                <a:latin typeface="Lucida Sans"/>
                <a:cs typeface="Lucida Sans"/>
              </a:rPr>
              <a:t>State/jurisdiction</a:t>
            </a:r>
            <a:r>
              <a:rPr sz="650" spc="-125" dirty="0">
                <a:solidFill>
                  <a:srgbClr val="231F20"/>
                </a:solidFill>
                <a:latin typeface="Lucida Sans"/>
                <a:cs typeface="Lucida Sans"/>
              </a:rPr>
              <a:t> </a:t>
            </a:r>
            <a:r>
              <a:rPr sz="650" spc="-25" dirty="0">
                <a:solidFill>
                  <a:srgbClr val="231F20"/>
                </a:solidFill>
                <a:latin typeface="Lucida Sans"/>
                <a:cs typeface="Lucida Sans"/>
              </a:rPr>
              <a:t>and</a:t>
            </a:r>
            <a:r>
              <a:rPr sz="650" spc="-85" dirty="0">
                <a:solidFill>
                  <a:srgbClr val="231F20"/>
                </a:solidFill>
                <a:latin typeface="Lucida Sans"/>
                <a:cs typeface="Lucida Sans"/>
              </a:rPr>
              <a:t> </a:t>
            </a:r>
            <a:r>
              <a:rPr sz="650" spc="-20" dirty="0">
                <a:solidFill>
                  <a:srgbClr val="231F20"/>
                </a:solidFill>
                <a:latin typeface="Lucida Sans"/>
                <a:cs typeface="Lucida Sans"/>
              </a:rPr>
              <a:t>year</a:t>
            </a:r>
            <a:r>
              <a:rPr sz="650" spc="-95" dirty="0">
                <a:solidFill>
                  <a:srgbClr val="231F20"/>
                </a:solidFill>
                <a:latin typeface="Lucida Sans"/>
                <a:cs typeface="Lucida Sans"/>
              </a:rPr>
              <a:t> </a:t>
            </a:r>
            <a:r>
              <a:rPr sz="650" spc="-25" dirty="0">
                <a:solidFill>
                  <a:srgbClr val="231F20"/>
                </a:solidFill>
                <a:latin typeface="Lucida Sans"/>
                <a:cs typeface="Lucida Sans"/>
              </a:rPr>
              <a:t>for</a:t>
            </a:r>
            <a:r>
              <a:rPr sz="650" spc="-80" dirty="0">
                <a:solidFill>
                  <a:srgbClr val="231F20"/>
                </a:solidFill>
                <a:latin typeface="Lucida Sans"/>
                <a:cs typeface="Lucida Sans"/>
              </a:rPr>
              <a:t> </a:t>
            </a:r>
            <a:r>
              <a:rPr sz="650" spc="-20" dirty="0">
                <a:solidFill>
                  <a:srgbClr val="231F20"/>
                </a:solidFill>
                <a:latin typeface="Lucida Sans"/>
                <a:cs typeface="Lucida Sans"/>
              </a:rPr>
              <a:t>no</a:t>
            </a:r>
            <a:r>
              <a:rPr sz="650" spc="-85" dirty="0">
                <a:solidFill>
                  <a:srgbClr val="231F20"/>
                </a:solidFill>
                <a:latin typeface="Lucida Sans"/>
                <a:cs typeface="Lucida Sans"/>
              </a:rPr>
              <a:t> </a:t>
            </a:r>
            <a:r>
              <a:rPr sz="650" spc="-35" dirty="0">
                <a:solidFill>
                  <a:srgbClr val="231F20"/>
                </a:solidFill>
                <a:latin typeface="Lucida Sans"/>
                <a:cs typeface="Lucida Sans"/>
              </a:rPr>
              <a:t>reported  </a:t>
            </a:r>
            <a:r>
              <a:rPr sz="650" spc="-40" dirty="0">
                <a:solidFill>
                  <a:srgbClr val="231F20"/>
                </a:solidFill>
                <a:latin typeface="Lucida Sans"/>
                <a:cs typeface="Lucida Sans"/>
              </a:rPr>
              <a:t>cases:</a:t>
            </a:r>
            <a:r>
              <a:rPr sz="650" spc="-50" dirty="0">
                <a:solidFill>
                  <a:srgbClr val="231F20"/>
                </a:solidFill>
                <a:latin typeface="Lucida Sans"/>
                <a:cs typeface="Lucida Sans"/>
              </a:rPr>
              <a:t> </a:t>
            </a:r>
            <a:r>
              <a:rPr sz="650" spc="-25" dirty="0">
                <a:solidFill>
                  <a:srgbClr val="231F20"/>
                </a:solidFill>
                <a:latin typeface="Lucida Sans"/>
                <a:cs typeface="Lucida Sans"/>
              </a:rPr>
              <a:t>North</a:t>
            </a:r>
            <a:r>
              <a:rPr sz="650" spc="-75" dirty="0">
                <a:solidFill>
                  <a:srgbClr val="231F20"/>
                </a:solidFill>
                <a:latin typeface="Lucida Sans"/>
                <a:cs typeface="Lucida Sans"/>
              </a:rPr>
              <a:t> </a:t>
            </a:r>
            <a:r>
              <a:rPr sz="650" spc="-35" dirty="0">
                <a:solidFill>
                  <a:srgbClr val="231F20"/>
                </a:solidFill>
                <a:latin typeface="Lucida Sans"/>
                <a:cs typeface="Lucida Sans"/>
              </a:rPr>
              <a:t>Dakota</a:t>
            </a:r>
            <a:r>
              <a:rPr sz="650" spc="-80" dirty="0">
                <a:solidFill>
                  <a:srgbClr val="231F20"/>
                </a:solidFill>
                <a:latin typeface="Lucida Sans"/>
                <a:cs typeface="Lucida Sans"/>
              </a:rPr>
              <a:t> </a:t>
            </a:r>
            <a:r>
              <a:rPr sz="650" spc="-40" dirty="0">
                <a:solidFill>
                  <a:srgbClr val="231F20"/>
                </a:solidFill>
                <a:latin typeface="Lucida Sans"/>
                <a:cs typeface="Lucida Sans"/>
              </a:rPr>
              <a:t>(2019),</a:t>
            </a:r>
            <a:r>
              <a:rPr sz="650" spc="-85" dirty="0">
                <a:solidFill>
                  <a:srgbClr val="231F20"/>
                </a:solidFill>
                <a:latin typeface="Lucida Sans"/>
                <a:cs typeface="Lucida Sans"/>
              </a:rPr>
              <a:t> </a:t>
            </a:r>
            <a:r>
              <a:rPr sz="650" spc="-25" dirty="0">
                <a:solidFill>
                  <a:srgbClr val="231F20"/>
                </a:solidFill>
                <a:latin typeface="Lucida Sans"/>
                <a:cs typeface="Lucida Sans"/>
              </a:rPr>
              <a:t>Hawaii</a:t>
            </a:r>
            <a:r>
              <a:rPr sz="650" spc="-125" dirty="0">
                <a:solidFill>
                  <a:srgbClr val="231F20"/>
                </a:solidFill>
                <a:latin typeface="Lucida Sans"/>
                <a:cs typeface="Lucida Sans"/>
              </a:rPr>
              <a:t> </a:t>
            </a:r>
            <a:r>
              <a:rPr sz="650" spc="-40" dirty="0">
                <a:solidFill>
                  <a:srgbClr val="231F20"/>
                </a:solidFill>
                <a:latin typeface="Lucida Sans"/>
                <a:cs typeface="Lucida Sans"/>
              </a:rPr>
              <a:t>(2018);</a:t>
            </a:r>
            <a:r>
              <a:rPr sz="650" spc="-60" dirty="0">
                <a:solidFill>
                  <a:srgbClr val="231F20"/>
                </a:solidFill>
                <a:latin typeface="Lucida Sans"/>
                <a:cs typeface="Lucida Sans"/>
              </a:rPr>
              <a:t> </a:t>
            </a:r>
            <a:r>
              <a:rPr sz="650" spc="-25" dirty="0">
                <a:solidFill>
                  <a:srgbClr val="231F20"/>
                </a:solidFill>
                <a:latin typeface="Lucida Sans"/>
                <a:cs typeface="Lucida Sans"/>
              </a:rPr>
              <a:t>for</a:t>
            </a:r>
            <a:r>
              <a:rPr sz="650" spc="-75" dirty="0">
                <a:solidFill>
                  <a:srgbClr val="231F20"/>
                </a:solidFill>
                <a:latin typeface="Lucida Sans"/>
                <a:cs typeface="Lucida Sans"/>
              </a:rPr>
              <a:t> </a:t>
            </a:r>
            <a:r>
              <a:rPr sz="650" spc="-25" dirty="0">
                <a:solidFill>
                  <a:srgbClr val="231F20"/>
                </a:solidFill>
                <a:latin typeface="Lucida Sans"/>
                <a:cs typeface="Lucida Sans"/>
              </a:rPr>
              <a:t>not</a:t>
            </a:r>
            <a:r>
              <a:rPr sz="650" spc="-80" dirty="0">
                <a:solidFill>
                  <a:srgbClr val="231F20"/>
                </a:solidFill>
                <a:latin typeface="Lucida Sans"/>
                <a:cs typeface="Lucida Sans"/>
              </a:rPr>
              <a:t> </a:t>
            </a:r>
            <a:r>
              <a:rPr sz="650" spc="-30" dirty="0">
                <a:solidFill>
                  <a:srgbClr val="231F20"/>
                </a:solidFill>
                <a:latin typeface="Lucida Sans"/>
                <a:cs typeface="Lucida Sans"/>
              </a:rPr>
              <a:t>reportable</a:t>
            </a:r>
            <a:r>
              <a:rPr sz="650" spc="-70" dirty="0">
                <a:solidFill>
                  <a:srgbClr val="231F20"/>
                </a:solidFill>
                <a:latin typeface="Lucida Sans"/>
                <a:cs typeface="Lucida Sans"/>
              </a:rPr>
              <a:t> </a:t>
            </a:r>
            <a:r>
              <a:rPr sz="650" spc="-40" dirty="0">
                <a:solidFill>
                  <a:srgbClr val="231F20"/>
                </a:solidFill>
                <a:latin typeface="Lucida Sans"/>
                <a:cs typeface="Lucida Sans"/>
              </a:rPr>
              <a:t>condition;</a:t>
            </a:r>
            <a:r>
              <a:rPr sz="650" spc="-60" dirty="0">
                <a:solidFill>
                  <a:srgbClr val="231F20"/>
                </a:solidFill>
                <a:latin typeface="Lucida Sans"/>
                <a:cs typeface="Lucida Sans"/>
              </a:rPr>
              <a:t> </a:t>
            </a:r>
            <a:r>
              <a:rPr sz="650" spc="-35" dirty="0">
                <a:solidFill>
                  <a:srgbClr val="231F20"/>
                </a:solidFill>
                <a:latin typeface="Lucida Sans"/>
                <a:cs typeface="Lucida Sans"/>
              </a:rPr>
              <a:t>Alaska</a:t>
            </a:r>
            <a:r>
              <a:rPr sz="650" spc="-70" dirty="0">
                <a:solidFill>
                  <a:srgbClr val="231F20"/>
                </a:solidFill>
                <a:latin typeface="Lucida Sans"/>
                <a:cs typeface="Lucida Sans"/>
              </a:rPr>
              <a:t> </a:t>
            </a:r>
            <a:r>
              <a:rPr sz="650" spc="-40" dirty="0">
                <a:solidFill>
                  <a:srgbClr val="231F20"/>
                </a:solidFill>
                <a:latin typeface="Lucida Sans"/>
                <a:cs typeface="Lucida Sans"/>
              </a:rPr>
              <a:t>(2018,</a:t>
            </a:r>
            <a:r>
              <a:rPr sz="650" spc="-110" dirty="0">
                <a:solidFill>
                  <a:srgbClr val="231F20"/>
                </a:solidFill>
                <a:latin typeface="Lucida Sans"/>
                <a:cs typeface="Lucida Sans"/>
              </a:rPr>
              <a:t> </a:t>
            </a:r>
            <a:r>
              <a:rPr sz="650" spc="-40" dirty="0">
                <a:solidFill>
                  <a:srgbClr val="231F20"/>
                </a:solidFill>
                <a:latin typeface="Lucida Sans"/>
                <a:cs typeface="Lucida Sans"/>
              </a:rPr>
              <a:t>2019);</a:t>
            </a:r>
            <a:endParaRPr sz="650">
              <a:latin typeface="Lucida Sans"/>
              <a:cs typeface="Lucida Sans"/>
            </a:endParaRPr>
          </a:p>
          <a:p>
            <a:pPr marL="12700">
              <a:lnSpc>
                <a:spcPct val="100000"/>
              </a:lnSpc>
              <a:spcBef>
                <a:spcPts val="180"/>
              </a:spcBef>
            </a:pPr>
            <a:r>
              <a:rPr sz="650" spc="-25" dirty="0">
                <a:solidFill>
                  <a:srgbClr val="231F20"/>
                </a:solidFill>
                <a:latin typeface="Lucida Sans"/>
                <a:cs typeface="Lucida Sans"/>
              </a:rPr>
              <a:t>for</a:t>
            </a:r>
            <a:r>
              <a:rPr sz="650" spc="-85" dirty="0">
                <a:solidFill>
                  <a:srgbClr val="231F20"/>
                </a:solidFill>
                <a:latin typeface="Lucida Sans"/>
                <a:cs typeface="Lucida Sans"/>
              </a:rPr>
              <a:t> </a:t>
            </a:r>
            <a:r>
              <a:rPr sz="650" spc="-40" dirty="0">
                <a:solidFill>
                  <a:srgbClr val="231F20"/>
                </a:solidFill>
                <a:latin typeface="Lucida Sans"/>
                <a:cs typeface="Lucida Sans"/>
              </a:rPr>
              <a:t>unavailable</a:t>
            </a:r>
            <a:r>
              <a:rPr sz="650" spc="-60" dirty="0">
                <a:solidFill>
                  <a:srgbClr val="231F20"/>
                </a:solidFill>
                <a:latin typeface="Lucida Sans"/>
                <a:cs typeface="Lucida Sans"/>
              </a:rPr>
              <a:t> </a:t>
            </a:r>
            <a:r>
              <a:rPr sz="650" spc="-25" dirty="0">
                <a:solidFill>
                  <a:srgbClr val="231F20"/>
                </a:solidFill>
                <a:latin typeface="Lucida Sans"/>
                <a:cs typeface="Lucida Sans"/>
              </a:rPr>
              <a:t>data:</a:t>
            </a:r>
            <a:r>
              <a:rPr sz="650" spc="-135" dirty="0">
                <a:solidFill>
                  <a:srgbClr val="231F20"/>
                </a:solidFill>
                <a:latin typeface="Lucida Sans"/>
                <a:cs typeface="Lucida Sans"/>
              </a:rPr>
              <a:t> </a:t>
            </a:r>
            <a:r>
              <a:rPr sz="650" spc="-40" dirty="0">
                <a:solidFill>
                  <a:srgbClr val="231F20"/>
                </a:solidFill>
                <a:latin typeface="Lucida Sans"/>
                <a:cs typeface="Lucida Sans"/>
              </a:rPr>
              <a:t>Arizona</a:t>
            </a:r>
            <a:r>
              <a:rPr sz="650" spc="-50" dirty="0">
                <a:solidFill>
                  <a:srgbClr val="231F20"/>
                </a:solidFill>
                <a:latin typeface="Lucida Sans"/>
                <a:cs typeface="Lucida Sans"/>
              </a:rPr>
              <a:t> </a:t>
            </a:r>
            <a:r>
              <a:rPr sz="650" spc="-40" dirty="0">
                <a:solidFill>
                  <a:srgbClr val="231F20"/>
                </a:solidFill>
                <a:latin typeface="Lucida Sans"/>
                <a:cs typeface="Lucida Sans"/>
              </a:rPr>
              <a:t>(2018,</a:t>
            </a:r>
            <a:r>
              <a:rPr sz="650" spc="-95" dirty="0">
                <a:solidFill>
                  <a:srgbClr val="231F20"/>
                </a:solidFill>
                <a:latin typeface="Lucida Sans"/>
                <a:cs typeface="Lucida Sans"/>
              </a:rPr>
              <a:t> </a:t>
            </a:r>
            <a:r>
              <a:rPr sz="650" spc="-40" dirty="0">
                <a:solidFill>
                  <a:srgbClr val="231F20"/>
                </a:solidFill>
                <a:latin typeface="Lucida Sans"/>
                <a:cs typeface="Lucida Sans"/>
              </a:rPr>
              <a:t>2019),</a:t>
            </a:r>
            <a:r>
              <a:rPr sz="650" spc="-114" dirty="0">
                <a:solidFill>
                  <a:srgbClr val="231F20"/>
                </a:solidFill>
                <a:latin typeface="Lucida Sans"/>
                <a:cs typeface="Lucida Sans"/>
              </a:rPr>
              <a:t> </a:t>
            </a:r>
            <a:r>
              <a:rPr sz="650" spc="-30" dirty="0">
                <a:solidFill>
                  <a:srgbClr val="231F20"/>
                </a:solidFill>
                <a:latin typeface="Lucida Sans"/>
                <a:cs typeface="Lucida Sans"/>
              </a:rPr>
              <a:t>Delaware</a:t>
            </a:r>
            <a:r>
              <a:rPr sz="650" spc="-105" dirty="0">
                <a:solidFill>
                  <a:srgbClr val="231F20"/>
                </a:solidFill>
                <a:latin typeface="Lucida Sans"/>
                <a:cs typeface="Lucida Sans"/>
              </a:rPr>
              <a:t> </a:t>
            </a:r>
            <a:r>
              <a:rPr sz="650" spc="-40" dirty="0">
                <a:solidFill>
                  <a:srgbClr val="231F20"/>
                </a:solidFill>
                <a:latin typeface="Lucida Sans"/>
                <a:cs typeface="Lucida Sans"/>
              </a:rPr>
              <a:t>(2018,</a:t>
            </a:r>
            <a:r>
              <a:rPr sz="650" spc="-95" dirty="0">
                <a:solidFill>
                  <a:srgbClr val="231F20"/>
                </a:solidFill>
                <a:latin typeface="Lucida Sans"/>
                <a:cs typeface="Lucida Sans"/>
              </a:rPr>
              <a:t> </a:t>
            </a:r>
            <a:r>
              <a:rPr sz="650" spc="-40" dirty="0">
                <a:solidFill>
                  <a:srgbClr val="231F20"/>
                </a:solidFill>
                <a:latin typeface="Lucida Sans"/>
                <a:cs typeface="Lucida Sans"/>
              </a:rPr>
              <a:t>2019),</a:t>
            </a:r>
            <a:r>
              <a:rPr sz="650" spc="-110" dirty="0">
                <a:solidFill>
                  <a:srgbClr val="231F20"/>
                </a:solidFill>
                <a:latin typeface="Lucida Sans"/>
                <a:cs typeface="Lucida Sans"/>
              </a:rPr>
              <a:t> </a:t>
            </a:r>
            <a:r>
              <a:rPr sz="650" spc="-30" dirty="0">
                <a:solidFill>
                  <a:srgbClr val="231F20"/>
                </a:solidFill>
                <a:latin typeface="Lucida Sans"/>
                <a:cs typeface="Lucida Sans"/>
              </a:rPr>
              <a:t>District</a:t>
            </a:r>
            <a:r>
              <a:rPr sz="650" spc="-85" dirty="0">
                <a:solidFill>
                  <a:srgbClr val="231F20"/>
                </a:solidFill>
                <a:latin typeface="Lucida Sans"/>
                <a:cs typeface="Lucida Sans"/>
              </a:rPr>
              <a:t> </a:t>
            </a:r>
            <a:r>
              <a:rPr sz="650" spc="-20" dirty="0">
                <a:solidFill>
                  <a:srgbClr val="231F20"/>
                </a:solidFill>
                <a:latin typeface="Lucida Sans"/>
                <a:cs typeface="Lucida Sans"/>
              </a:rPr>
              <a:t>of</a:t>
            </a:r>
            <a:r>
              <a:rPr sz="650" spc="-95" dirty="0">
                <a:solidFill>
                  <a:srgbClr val="231F20"/>
                </a:solidFill>
                <a:latin typeface="Lucida Sans"/>
                <a:cs typeface="Lucida Sans"/>
              </a:rPr>
              <a:t> </a:t>
            </a:r>
            <a:r>
              <a:rPr sz="650" spc="-50" dirty="0">
                <a:solidFill>
                  <a:srgbClr val="231F20"/>
                </a:solidFill>
                <a:latin typeface="Lucida Sans"/>
                <a:cs typeface="Lucida Sans"/>
              </a:rPr>
              <a:t>Columbia</a:t>
            </a:r>
            <a:endParaRPr sz="650">
              <a:latin typeface="Lucida Sans"/>
              <a:cs typeface="Lucida Sans"/>
            </a:endParaRPr>
          </a:p>
          <a:p>
            <a:pPr marL="12700">
              <a:lnSpc>
                <a:spcPct val="100000"/>
              </a:lnSpc>
              <a:spcBef>
                <a:spcPts val="95"/>
              </a:spcBef>
            </a:pPr>
            <a:r>
              <a:rPr sz="650" spc="-40" dirty="0">
                <a:solidFill>
                  <a:srgbClr val="231F20"/>
                </a:solidFill>
                <a:latin typeface="Lucida Sans"/>
                <a:cs typeface="Lucida Sans"/>
              </a:rPr>
              <a:t>(2018,</a:t>
            </a:r>
            <a:r>
              <a:rPr sz="650" spc="-100" dirty="0">
                <a:solidFill>
                  <a:srgbClr val="231F20"/>
                </a:solidFill>
                <a:latin typeface="Lucida Sans"/>
                <a:cs typeface="Lucida Sans"/>
              </a:rPr>
              <a:t> </a:t>
            </a:r>
            <a:r>
              <a:rPr sz="650" spc="-40" dirty="0">
                <a:solidFill>
                  <a:srgbClr val="231F20"/>
                </a:solidFill>
                <a:latin typeface="Lucida Sans"/>
                <a:cs typeface="Lucida Sans"/>
              </a:rPr>
              <a:t>2019),</a:t>
            </a:r>
            <a:r>
              <a:rPr sz="650" spc="-110" dirty="0">
                <a:solidFill>
                  <a:srgbClr val="231F20"/>
                </a:solidFill>
                <a:latin typeface="Lucida Sans"/>
                <a:cs typeface="Lucida Sans"/>
              </a:rPr>
              <a:t> </a:t>
            </a:r>
            <a:r>
              <a:rPr sz="650" spc="-25" dirty="0">
                <a:solidFill>
                  <a:srgbClr val="231F20"/>
                </a:solidFill>
                <a:latin typeface="Lucida Sans"/>
                <a:cs typeface="Lucida Sans"/>
              </a:rPr>
              <a:t>Iowa</a:t>
            </a:r>
            <a:r>
              <a:rPr sz="650" spc="-55" dirty="0">
                <a:solidFill>
                  <a:srgbClr val="231F20"/>
                </a:solidFill>
                <a:latin typeface="Lucida Sans"/>
                <a:cs typeface="Lucida Sans"/>
              </a:rPr>
              <a:t> </a:t>
            </a:r>
            <a:r>
              <a:rPr sz="650" spc="-40" dirty="0">
                <a:solidFill>
                  <a:srgbClr val="231F20"/>
                </a:solidFill>
                <a:latin typeface="Lucida Sans"/>
                <a:cs typeface="Lucida Sans"/>
              </a:rPr>
              <a:t>(2018,</a:t>
            </a:r>
            <a:r>
              <a:rPr sz="650" spc="-110" dirty="0">
                <a:solidFill>
                  <a:srgbClr val="231F20"/>
                </a:solidFill>
                <a:latin typeface="Lucida Sans"/>
                <a:cs typeface="Lucida Sans"/>
              </a:rPr>
              <a:t> </a:t>
            </a:r>
            <a:r>
              <a:rPr sz="650" spc="-40" dirty="0">
                <a:solidFill>
                  <a:srgbClr val="231F20"/>
                </a:solidFill>
                <a:latin typeface="Lucida Sans"/>
                <a:cs typeface="Lucida Sans"/>
              </a:rPr>
              <a:t>2019),Mississippi</a:t>
            </a:r>
            <a:r>
              <a:rPr sz="650" spc="-35" dirty="0">
                <a:solidFill>
                  <a:srgbClr val="231F20"/>
                </a:solidFill>
                <a:latin typeface="Lucida Sans"/>
                <a:cs typeface="Lucida Sans"/>
              </a:rPr>
              <a:t> </a:t>
            </a:r>
            <a:r>
              <a:rPr sz="650" spc="-40" dirty="0">
                <a:solidFill>
                  <a:srgbClr val="231F20"/>
                </a:solidFill>
                <a:latin typeface="Lucida Sans"/>
                <a:cs typeface="Lucida Sans"/>
              </a:rPr>
              <a:t>(2018,</a:t>
            </a:r>
            <a:r>
              <a:rPr sz="650" spc="-95" dirty="0">
                <a:solidFill>
                  <a:srgbClr val="231F20"/>
                </a:solidFill>
                <a:latin typeface="Lucida Sans"/>
                <a:cs typeface="Lucida Sans"/>
              </a:rPr>
              <a:t> </a:t>
            </a:r>
            <a:r>
              <a:rPr sz="650" spc="-40" dirty="0">
                <a:solidFill>
                  <a:srgbClr val="231F20"/>
                </a:solidFill>
                <a:latin typeface="Lucida Sans"/>
                <a:cs typeface="Lucida Sans"/>
              </a:rPr>
              <a:t>2019),</a:t>
            </a:r>
            <a:r>
              <a:rPr sz="650" spc="-114" dirty="0">
                <a:solidFill>
                  <a:srgbClr val="231F20"/>
                </a:solidFill>
                <a:latin typeface="Lucida Sans"/>
                <a:cs typeface="Lucida Sans"/>
              </a:rPr>
              <a:t> </a:t>
            </a:r>
            <a:r>
              <a:rPr sz="650" spc="-30" dirty="0">
                <a:solidFill>
                  <a:srgbClr val="231F20"/>
                </a:solidFill>
                <a:latin typeface="Lucida Sans"/>
                <a:cs typeface="Lucida Sans"/>
              </a:rPr>
              <a:t>Rhode Island</a:t>
            </a:r>
            <a:r>
              <a:rPr sz="650" spc="-85" dirty="0">
                <a:solidFill>
                  <a:srgbClr val="231F20"/>
                </a:solidFill>
                <a:latin typeface="Lucida Sans"/>
                <a:cs typeface="Lucida Sans"/>
              </a:rPr>
              <a:t> </a:t>
            </a:r>
            <a:r>
              <a:rPr sz="650" spc="-40" dirty="0">
                <a:solidFill>
                  <a:srgbClr val="231F20"/>
                </a:solidFill>
                <a:latin typeface="Lucida Sans"/>
                <a:cs typeface="Lucida Sans"/>
              </a:rPr>
              <a:t>(2018,</a:t>
            </a:r>
            <a:r>
              <a:rPr sz="650" spc="-95" dirty="0">
                <a:solidFill>
                  <a:srgbClr val="231F20"/>
                </a:solidFill>
                <a:latin typeface="Lucida Sans"/>
                <a:cs typeface="Lucida Sans"/>
              </a:rPr>
              <a:t> </a:t>
            </a:r>
            <a:r>
              <a:rPr sz="650" spc="-50" dirty="0">
                <a:solidFill>
                  <a:srgbClr val="231F20"/>
                </a:solidFill>
                <a:latin typeface="Lucida Sans"/>
                <a:cs typeface="Lucida Sans"/>
              </a:rPr>
              <a:t>2019).</a:t>
            </a:r>
            <a:endParaRPr sz="650">
              <a:latin typeface="Lucida Sans"/>
              <a:cs typeface="Lucida Sans"/>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4210"/>
            <a:ext cx="6818630" cy="968375"/>
          </a:xfrm>
          <a:prstGeom prst="rect">
            <a:avLst/>
          </a:prstGeom>
        </p:spPr>
        <p:txBody>
          <a:bodyPr vert="horz" wrap="square" lIns="0" tIns="13335" rIns="0" bIns="0" rtlCol="0">
            <a:spAutoFit/>
          </a:bodyPr>
          <a:lstStyle/>
          <a:p>
            <a:pPr marL="5232400">
              <a:lnSpc>
                <a:spcPts val="1235"/>
              </a:lnSpc>
              <a:spcBef>
                <a:spcPts val="105"/>
              </a:spcBef>
            </a:pPr>
            <a:r>
              <a:rPr sz="1000" b="1" spc="20" dirty="0">
                <a:solidFill>
                  <a:srgbClr val="005E6D"/>
                </a:solidFill>
                <a:latin typeface="Microsoft JhengHei UI"/>
                <a:cs typeface="Microsoft JhengHei UI"/>
              </a:rPr>
              <a:t>2019</a:t>
            </a:r>
            <a:r>
              <a:rPr sz="1000" b="1" spc="105" dirty="0">
                <a:solidFill>
                  <a:srgbClr val="005E6D"/>
                </a:solidFill>
                <a:latin typeface="Microsoft JhengHei UI"/>
                <a:cs typeface="Microsoft JhengHei UI"/>
              </a:rPr>
              <a:t> </a:t>
            </a:r>
            <a:r>
              <a:rPr sz="1050" b="1" spc="80" dirty="0">
                <a:solidFill>
                  <a:srgbClr val="8C2689"/>
                </a:solidFill>
                <a:latin typeface="Century Gothic"/>
                <a:cs typeface="Century Gothic"/>
              </a:rPr>
              <a:t>VIRAL</a:t>
            </a:r>
            <a:r>
              <a:rPr sz="1050" b="1" spc="85" dirty="0">
                <a:solidFill>
                  <a:srgbClr val="8C2689"/>
                </a:solidFill>
                <a:latin typeface="Century Gothic"/>
                <a:cs typeface="Century Gothic"/>
              </a:rPr>
              <a:t> </a:t>
            </a:r>
            <a:r>
              <a:rPr sz="1050" b="1" dirty="0">
                <a:solidFill>
                  <a:srgbClr val="8C2689"/>
                </a:solidFill>
                <a:latin typeface="Century Gothic"/>
                <a:cs typeface="Century Gothic"/>
              </a:rPr>
              <a:t>H</a:t>
            </a:r>
            <a:r>
              <a:rPr sz="1050" b="1" spc="-165" dirty="0">
                <a:solidFill>
                  <a:srgbClr val="8C2689"/>
                </a:solidFill>
                <a:latin typeface="Century Gothic"/>
                <a:cs typeface="Century Gothic"/>
              </a:rPr>
              <a:t> </a:t>
            </a:r>
            <a:r>
              <a:rPr sz="1050" b="1" dirty="0">
                <a:solidFill>
                  <a:srgbClr val="8C2689"/>
                </a:solidFill>
                <a:latin typeface="Century Gothic"/>
                <a:cs typeface="Century Gothic"/>
              </a:rPr>
              <a:t>E</a:t>
            </a:r>
            <a:r>
              <a:rPr sz="1050" b="1" spc="-170"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2400">
              <a:lnSpc>
                <a:spcPts val="1235"/>
              </a:lnSpc>
            </a:pPr>
            <a:r>
              <a:rPr sz="1050" spc="25" dirty="0">
                <a:solidFill>
                  <a:srgbClr val="005E6D"/>
                </a:solidFill>
                <a:latin typeface="Century Gothic"/>
                <a:cs typeface="Century Gothic"/>
              </a:rPr>
              <a:t>SURVEILLANCE</a:t>
            </a:r>
            <a:r>
              <a:rPr sz="1050" spc="15"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127000" indent="-635">
              <a:lnSpc>
                <a:spcPct val="107100"/>
              </a:lnSpc>
            </a:pPr>
            <a:r>
              <a:rPr sz="1400" b="1" spc="-30" dirty="0">
                <a:solidFill>
                  <a:srgbClr val="005E6D"/>
                </a:solidFill>
                <a:latin typeface="Lucida Sans"/>
                <a:cs typeface="Lucida Sans"/>
              </a:rPr>
              <a:t>Figure</a:t>
            </a:r>
            <a:r>
              <a:rPr sz="1400" b="1" spc="-55" dirty="0">
                <a:solidFill>
                  <a:srgbClr val="005E6D"/>
                </a:solidFill>
                <a:latin typeface="Lucida Sans"/>
                <a:cs typeface="Lucida Sans"/>
              </a:rPr>
              <a:t> </a:t>
            </a:r>
            <a:r>
              <a:rPr sz="1400" b="1" spc="5" dirty="0">
                <a:solidFill>
                  <a:srgbClr val="005E6D"/>
                </a:solidFill>
                <a:latin typeface="Lucida Sans"/>
                <a:cs typeface="Lucida Sans"/>
              </a:rPr>
              <a:t>3.2.</a:t>
            </a:r>
            <a:r>
              <a:rPr sz="1400" b="1" spc="-60" dirty="0">
                <a:solidFill>
                  <a:srgbClr val="005E6D"/>
                </a:solidFill>
                <a:latin typeface="Lucida Sans"/>
                <a:cs typeface="Lucida Sans"/>
              </a:rPr>
              <a:t> </a:t>
            </a:r>
            <a:r>
              <a:rPr sz="1400" b="1" spc="-15" dirty="0">
                <a:solidFill>
                  <a:srgbClr val="8C2689"/>
                </a:solidFill>
                <a:latin typeface="Lucida Sans"/>
                <a:cs typeface="Lucida Sans"/>
              </a:rPr>
              <a:t>Rates*</a:t>
            </a:r>
            <a:r>
              <a:rPr sz="1400" b="1" spc="-114" dirty="0">
                <a:solidFill>
                  <a:srgbClr val="8C2689"/>
                </a:solidFill>
                <a:latin typeface="Lucida Sans"/>
                <a:cs typeface="Lucida Sans"/>
              </a:rPr>
              <a:t> </a:t>
            </a:r>
            <a:r>
              <a:rPr sz="1400" b="1" spc="-15" dirty="0">
                <a:solidFill>
                  <a:srgbClr val="8C2689"/>
                </a:solidFill>
                <a:latin typeface="Lucida Sans"/>
                <a:cs typeface="Lucida Sans"/>
              </a:rPr>
              <a:t>of</a:t>
            </a:r>
            <a:r>
              <a:rPr sz="1400" b="1" spc="-125" dirty="0">
                <a:solidFill>
                  <a:srgbClr val="8C2689"/>
                </a:solidFill>
                <a:latin typeface="Lucida Sans"/>
                <a:cs typeface="Lucida Sans"/>
              </a:rPr>
              <a:t> </a:t>
            </a:r>
            <a:r>
              <a:rPr sz="1400" b="1" spc="-15" dirty="0">
                <a:solidFill>
                  <a:srgbClr val="8C2689"/>
                </a:solidFill>
                <a:latin typeface="Lucida Sans"/>
                <a:cs typeface="Lucida Sans"/>
              </a:rPr>
              <a:t>reported</a:t>
            </a:r>
            <a:r>
              <a:rPr sz="1400" b="1" spc="-80" dirty="0">
                <a:solidFill>
                  <a:srgbClr val="8C2689"/>
                </a:solidFill>
                <a:latin typeface="Lucida Sans"/>
                <a:cs typeface="Lucida Sans"/>
              </a:rPr>
              <a:t> </a:t>
            </a:r>
            <a:r>
              <a:rPr sz="1400" b="1" dirty="0">
                <a:solidFill>
                  <a:srgbClr val="8C2689"/>
                </a:solidFill>
                <a:latin typeface="Lucida Sans"/>
                <a:cs typeface="Lucida Sans"/>
              </a:rPr>
              <a:t>acute</a:t>
            </a:r>
            <a:r>
              <a:rPr sz="1400" b="1" spc="-90"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35" dirty="0">
                <a:solidFill>
                  <a:srgbClr val="8C2689"/>
                </a:solidFill>
                <a:latin typeface="Lucida Sans"/>
                <a:cs typeface="Lucida Sans"/>
              </a:rPr>
              <a:t> </a:t>
            </a:r>
            <a:r>
              <a:rPr sz="1400" b="1" spc="-110" dirty="0">
                <a:solidFill>
                  <a:srgbClr val="8C2689"/>
                </a:solidFill>
                <a:latin typeface="Lucida Sans"/>
                <a:cs typeface="Lucida Sans"/>
              </a:rPr>
              <a:t>C†</a:t>
            </a:r>
            <a:r>
              <a:rPr sz="1400" b="1" spc="-325" dirty="0">
                <a:solidFill>
                  <a:srgbClr val="8C2689"/>
                </a:solidFill>
                <a:latin typeface="Lucida Sans"/>
                <a:cs typeface="Lucida Sans"/>
              </a:rPr>
              <a:t> </a:t>
            </a:r>
            <a:r>
              <a:rPr sz="1400" b="1" spc="-35" dirty="0">
                <a:solidFill>
                  <a:srgbClr val="8C2689"/>
                </a:solidFill>
                <a:latin typeface="Lucida Sans"/>
                <a:cs typeface="Lucida Sans"/>
              </a:rPr>
              <a:t>virus</a:t>
            </a:r>
            <a:r>
              <a:rPr sz="1400" b="1" spc="-100" dirty="0">
                <a:solidFill>
                  <a:srgbClr val="8C2689"/>
                </a:solidFill>
                <a:latin typeface="Lucida Sans"/>
                <a:cs typeface="Lucida Sans"/>
              </a:rPr>
              <a:t> </a:t>
            </a:r>
            <a:r>
              <a:rPr sz="1400" b="1" spc="-15" dirty="0">
                <a:solidFill>
                  <a:srgbClr val="8C2689"/>
                </a:solidFill>
                <a:latin typeface="Lucida Sans"/>
                <a:cs typeface="Lucida Sans"/>
              </a:rPr>
              <a:t>infections,</a:t>
            </a:r>
            <a:r>
              <a:rPr sz="1400" b="1" spc="-60" dirty="0">
                <a:solidFill>
                  <a:srgbClr val="8C2689"/>
                </a:solidFill>
                <a:latin typeface="Lucida Sans"/>
                <a:cs typeface="Lucida Sans"/>
              </a:rPr>
              <a:t> </a:t>
            </a:r>
            <a:r>
              <a:rPr sz="1400" b="1" spc="-20" dirty="0">
                <a:solidFill>
                  <a:srgbClr val="8C2689"/>
                </a:solidFill>
                <a:latin typeface="Lucida Sans"/>
                <a:cs typeface="Lucida Sans"/>
              </a:rPr>
              <a:t>by</a:t>
            </a:r>
            <a:r>
              <a:rPr sz="1400" b="1" spc="-160" dirty="0">
                <a:solidFill>
                  <a:srgbClr val="8C2689"/>
                </a:solidFill>
                <a:latin typeface="Lucida Sans"/>
                <a:cs typeface="Lucida Sans"/>
              </a:rPr>
              <a:t> </a:t>
            </a:r>
            <a:r>
              <a:rPr sz="1400" b="1" spc="10" dirty="0">
                <a:solidFill>
                  <a:srgbClr val="8C2689"/>
                </a:solidFill>
                <a:latin typeface="Lucida Sans"/>
                <a:cs typeface="Lucida Sans"/>
              </a:rPr>
              <a:t>state</a:t>
            </a:r>
            <a:r>
              <a:rPr sz="1400" b="1" spc="-90" dirty="0">
                <a:solidFill>
                  <a:srgbClr val="8C2689"/>
                </a:solidFill>
                <a:latin typeface="Lucida Sans"/>
                <a:cs typeface="Lucida Sans"/>
              </a:rPr>
              <a:t> </a:t>
            </a:r>
            <a:r>
              <a:rPr sz="1400" b="1" dirty="0">
                <a:solidFill>
                  <a:srgbClr val="8C2689"/>
                </a:solidFill>
                <a:latin typeface="Lucida Sans"/>
                <a:cs typeface="Lucida Sans"/>
              </a:rPr>
              <a:t>—  </a:t>
            </a:r>
            <a:r>
              <a:rPr sz="1400" b="1" spc="-10" dirty="0">
                <a:solidFill>
                  <a:srgbClr val="8C2689"/>
                </a:solidFill>
                <a:latin typeface="Lucida Sans"/>
                <a:cs typeface="Lucida Sans"/>
              </a:rPr>
              <a:t>United </a:t>
            </a:r>
            <a:r>
              <a:rPr sz="1400" b="1" spc="25" dirty="0">
                <a:solidFill>
                  <a:srgbClr val="8C2689"/>
                </a:solidFill>
                <a:latin typeface="Lucida Sans"/>
                <a:cs typeface="Lucida Sans"/>
              </a:rPr>
              <a:t>States,</a:t>
            </a:r>
            <a:r>
              <a:rPr sz="1400" b="1" spc="-225" dirty="0">
                <a:solidFill>
                  <a:srgbClr val="8C2689"/>
                </a:solidFill>
                <a:latin typeface="Lucida Sans"/>
                <a:cs typeface="Lucida Sans"/>
              </a:rPr>
              <a:t> </a:t>
            </a:r>
            <a:r>
              <a:rPr sz="1400" b="1" spc="-10" dirty="0">
                <a:solidFill>
                  <a:srgbClr val="8C2689"/>
                </a:solidFill>
                <a:latin typeface="Lucida Sans"/>
                <a:cs typeface="Lucida Sans"/>
              </a:rPr>
              <a:t>2018–2019</a:t>
            </a:r>
            <a:endParaRPr sz="1400">
              <a:latin typeface="Lucida Sans"/>
              <a:cs typeface="Lucida Sans"/>
            </a:endParaRPr>
          </a:p>
        </p:txBody>
      </p:sp>
      <p:sp>
        <p:nvSpPr>
          <p:cNvPr id="13" name="object 13"/>
          <p:cNvSpPr/>
          <p:nvPr/>
        </p:nvSpPr>
        <p:spPr>
          <a:xfrm>
            <a:off x="419100" y="1283208"/>
            <a:ext cx="6920483" cy="8170163"/>
          </a:xfrm>
          <a:prstGeom prst="rect">
            <a:avLst/>
          </a:prstGeom>
          <a:blipFill>
            <a:blip r:embed="rId4" cstate="print"/>
            <a:stretch>
              <a:fillRect/>
            </a:stretch>
          </a:blipFill>
        </p:spPr>
        <p:txBody>
          <a:bodyPr wrap="square" lIns="0" tIns="0" rIns="0" bIns="0" rtlCol="0"/>
          <a:lstStyle/>
          <a:p>
            <a:endParaRPr/>
          </a:p>
        </p:txBody>
      </p:sp>
      <p:sp>
        <p:nvSpPr>
          <p:cNvPr id="14" name="object 14" descr="The distribution of rates of acute hepatitis C by state or jurisdiction, for 2018 and 2019, sorted from the highest to lowest rate for 2019. The US rate during 2019 was 1.3 cases per 100,000 population. Indiana and West Virginia had the highest rates of reported acute hepatitis C during 2019."/>
          <p:cNvSpPr/>
          <p:nvPr/>
        </p:nvSpPr>
        <p:spPr>
          <a:xfrm>
            <a:off x="445008" y="1309116"/>
            <a:ext cx="6813803" cy="806348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6147054"/>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p:nvPr/>
        </p:nvSpPr>
        <p:spPr>
          <a:xfrm>
            <a:off x="431291" y="6260592"/>
            <a:ext cx="4404359" cy="2185415"/>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57657" y="6286500"/>
          <a:ext cx="4288790" cy="2068956"/>
        </p:xfrm>
        <a:graphic>
          <a:graphicData uri="http://schemas.openxmlformats.org/drawingml/2006/table">
            <a:tbl>
              <a:tblPr firstRow="1" bandRow="1">
                <a:tableStyleId>{2D5ABB26-0587-4C30-8999-92F81FD0307C}</a:tableStyleId>
              </a:tblPr>
              <a:tblGrid>
                <a:gridCol w="557530">
                  <a:extLst>
                    <a:ext uri="{9D8B030D-6E8A-4147-A177-3AD203B41FA5}">
                      <a16:colId xmlns:a16="http://schemas.microsoft.com/office/drawing/2014/main" val="20000"/>
                    </a:ext>
                  </a:extLst>
                </a:gridCol>
                <a:gridCol w="1069975">
                  <a:extLst>
                    <a:ext uri="{9D8B030D-6E8A-4147-A177-3AD203B41FA5}">
                      <a16:colId xmlns:a16="http://schemas.microsoft.com/office/drawing/2014/main" val="20001"/>
                    </a:ext>
                  </a:extLst>
                </a:gridCol>
                <a:gridCol w="2661285">
                  <a:extLst>
                    <a:ext uri="{9D8B030D-6E8A-4147-A177-3AD203B41FA5}">
                      <a16:colId xmlns:a16="http://schemas.microsoft.com/office/drawing/2014/main" val="20002"/>
                    </a:ext>
                  </a:extLst>
                </a:gridCol>
              </a:tblGrid>
              <a:tr h="360806">
                <a:tc>
                  <a:txBody>
                    <a:bodyPr/>
                    <a:lstStyle/>
                    <a:p>
                      <a:pPr marL="182880" marR="175260" indent="-43180">
                        <a:lnSpc>
                          <a:spcPct val="105000"/>
                        </a:lnSpc>
                        <a:spcBef>
                          <a:spcPts val="285"/>
                        </a:spcBef>
                      </a:pPr>
                      <a:r>
                        <a:rPr sz="800" b="1" spc="5" dirty="0">
                          <a:solidFill>
                            <a:srgbClr val="FFFFFF"/>
                          </a:solidFill>
                          <a:latin typeface="Calibri"/>
                          <a:cs typeface="Calibri"/>
                        </a:rPr>
                        <a:t>C</a:t>
                      </a:r>
                      <a:r>
                        <a:rPr sz="800" b="1" spc="20" dirty="0">
                          <a:solidFill>
                            <a:srgbClr val="FFFFFF"/>
                          </a:solidFill>
                          <a:latin typeface="Calibri"/>
                          <a:cs typeface="Calibri"/>
                        </a:rPr>
                        <a:t>o</a:t>
                      </a:r>
                      <a:r>
                        <a:rPr sz="800" b="1" spc="15" dirty="0">
                          <a:solidFill>
                            <a:srgbClr val="FFFFFF"/>
                          </a:solidFill>
                          <a:latin typeface="Calibri"/>
                          <a:cs typeface="Calibri"/>
                        </a:rPr>
                        <a:t>l</a:t>
                      </a:r>
                      <a:r>
                        <a:rPr sz="800" b="1" spc="20" dirty="0">
                          <a:solidFill>
                            <a:srgbClr val="FFFFFF"/>
                          </a:solidFill>
                          <a:latin typeface="Calibri"/>
                          <a:cs typeface="Calibri"/>
                        </a:rPr>
                        <a:t>o</a:t>
                      </a:r>
                      <a:r>
                        <a:rPr sz="800" b="1" dirty="0">
                          <a:solidFill>
                            <a:srgbClr val="FFFFFF"/>
                          </a:solidFill>
                          <a:latin typeface="Calibri"/>
                          <a:cs typeface="Calibri"/>
                        </a:rPr>
                        <a:t>r  Key</a:t>
                      </a:r>
                      <a:endParaRPr sz="800">
                        <a:latin typeface="Calibri"/>
                        <a:cs typeface="Calibri"/>
                      </a:endParaRPr>
                    </a:p>
                  </a:txBody>
                  <a:tcPr marL="0" marR="0" marT="36195" marB="0">
                    <a:lnR w="19050">
                      <a:solidFill>
                        <a:srgbClr val="FFFFFF"/>
                      </a:solidFill>
                      <a:prstDash val="solid"/>
                    </a:lnR>
                    <a:solidFill>
                      <a:srgbClr val="005E6D"/>
                    </a:solidFill>
                  </a:tcPr>
                </a:tc>
                <a:tc>
                  <a:txBody>
                    <a:bodyPr/>
                    <a:lstStyle/>
                    <a:p>
                      <a:pPr marL="254000" marR="251460" indent="-94615">
                        <a:lnSpc>
                          <a:spcPct val="105000"/>
                        </a:lnSpc>
                        <a:spcBef>
                          <a:spcPts val="285"/>
                        </a:spcBef>
                      </a:pPr>
                      <a:r>
                        <a:rPr sz="800" b="1" spc="15" dirty="0">
                          <a:solidFill>
                            <a:srgbClr val="FFFFFF"/>
                          </a:solidFill>
                          <a:latin typeface="Calibri"/>
                          <a:cs typeface="Calibri"/>
                        </a:rPr>
                        <a:t>C</a:t>
                      </a:r>
                      <a:r>
                        <a:rPr sz="800" b="1" spc="20" dirty="0">
                          <a:solidFill>
                            <a:srgbClr val="FFFFFF"/>
                          </a:solidFill>
                          <a:latin typeface="Calibri"/>
                          <a:cs typeface="Calibri"/>
                        </a:rPr>
                        <a:t>a</a:t>
                      </a:r>
                      <a:r>
                        <a:rPr sz="800" b="1" spc="25" dirty="0">
                          <a:solidFill>
                            <a:srgbClr val="FFFFFF"/>
                          </a:solidFill>
                          <a:latin typeface="Calibri"/>
                          <a:cs typeface="Calibri"/>
                        </a:rPr>
                        <a:t>ses/</a:t>
                      </a:r>
                      <a:r>
                        <a:rPr sz="800" b="1" spc="20" dirty="0">
                          <a:solidFill>
                            <a:srgbClr val="FFFFFF"/>
                          </a:solidFill>
                          <a:latin typeface="Calibri"/>
                          <a:cs typeface="Calibri"/>
                        </a:rPr>
                        <a:t>1</a:t>
                      </a:r>
                      <a:r>
                        <a:rPr sz="800" b="1" spc="10" dirty="0">
                          <a:solidFill>
                            <a:srgbClr val="FFFFFF"/>
                          </a:solidFill>
                          <a:latin typeface="Calibri"/>
                          <a:cs typeface="Calibri"/>
                        </a:rPr>
                        <a:t>00</a:t>
                      </a:r>
                      <a:r>
                        <a:rPr sz="800" b="1" spc="20" dirty="0">
                          <a:solidFill>
                            <a:srgbClr val="FFFFFF"/>
                          </a:solidFill>
                          <a:latin typeface="Calibri"/>
                          <a:cs typeface="Calibri"/>
                        </a:rPr>
                        <a:t>,0</a:t>
                      </a:r>
                      <a:r>
                        <a:rPr sz="800" b="1" spc="10" dirty="0">
                          <a:solidFill>
                            <a:srgbClr val="FFFFFF"/>
                          </a:solidFill>
                          <a:latin typeface="Calibri"/>
                          <a:cs typeface="Calibri"/>
                        </a:rPr>
                        <a:t>0</a:t>
                      </a:r>
                      <a:r>
                        <a:rPr sz="800" b="1" dirty="0">
                          <a:solidFill>
                            <a:srgbClr val="FFFFFF"/>
                          </a:solidFill>
                          <a:latin typeface="Calibri"/>
                          <a:cs typeface="Calibri"/>
                        </a:rPr>
                        <a:t>0  </a:t>
                      </a:r>
                      <a:r>
                        <a:rPr sz="800" b="1" spc="5" dirty="0">
                          <a:solidFill>
                            <a:srgbClr val="FFFFFF"/>
                          </a:solidFill>
                          <a:latin typeface="Calibri"/>
                          <a:cs typeface="Calibri"/>
                        </a:rPr>
                        <a:t>Population</a:t>
                      </a:r>
                      <a:endParaRPr sz="800">
                        <a:latin typeface="Calibri"/>
                        <a:cs typeface="Calibri"/>
                      </a:endParaRPr>
                    </a:p>
                  </a:txBody>
                  <a:tcPr marL="0" marR="0" marT="36195" marB="0">
                    <a:lnL w="19050">
                      <a:solidFill>
                        <a:srgbClr val="FFFFFF"/>
                      </a:solidFill>
                      <a:prstDash val="solid"/>
                    </a:lnL>
                    <a:lnR w="19050">
                      <a:solidFill>
                        <a:srgbClr val="FFFFFF"/>
                      </a:solidFill>
                      <a:prstDash val="solid"/>
                    </a:lnR>
                    <a:solidFill>
                      <a:srgbClr val="005E6D"/>
                    </a:solidFill>
                  </a:tcPr>
                </a:tc>
                <a:tc>
                  <a:txBody>
                    <a:bodyPr/>
                    <a:lstStyle/>
                    <a:p>
                      <a:pPr>
                        <a:lnSpc>
                          <a:spcPct val="100000"/>
                        </a:lnSpc>
                        <a:spcBef>
                          <a:spcPts val="50"/>
                        </a:spcBef>
                      </a:pPr>
                      <a:endParaRPr sz="750">
                        <a:latin typeface="Times New Roman"/>
                        <a:cs typeface="Times New Roman"/>
                      </a:endParaRPr>
                    </a:p>
                    <a:p>
                      <a:pPr marL="813435">
                        <a:lnSpc>
                          <a:spcPct val="100000"/>
                        </a:lnSpc>
                      </a:pPr>
                      <a:r>
                        <a:rPr sz="800" b="1" spc="5" dirty="0">
                          <a:solidFill>
                            <a:srgbClr val="FFFFFF"/>
                          </a:solidFill>
                          <a:latin typeface="Calibri"/>
                          <a:cs typeface="Calibri"/>
                        </a:rPr>
                        <a:t>State or</a:t>
                      </a:r>
                      <a:r>
                        <a:rPr sz="800" b="1" spc="25" dirty="0">
                          <a:solidFill>
                            <a:srgbClr val="FFFFFF"/>
                          </a:solidFill>
                          <a:latin typeface="Calibri"/>
                          <a:cs typeface="Calibri"/>
                        </a:rPr>
                        <a:t> </a:t>
                      </a:r>
                      <a:r>
                        <a:rPr sz="800" b="1" spc="5" dirty="0">
                          <a:solidFill>
                            <a:srgbClr val="FFFFFF"/>
                          </a:solidFill>
                          <a:latin typeface="Calibri"/>
                          <a:cs typeface="Calibri"/>
                        </a:rPr>
                        <a:t>Jurisdiction</a:t>
                      </a:r>
                      <a:endParaRPr sz="800">
                        <a:latin typeface="Calibri"/>
                        <a:cs typeface="Calibri"/>
                      </a:endParaRPr>
                    </a:p>
                  </a:txBody>
                  <a:tcPr marL="0" marR="0" marT="6350" marB="0">
                    <a:lnL w="19050">
                      <a:solidFill>
                        <a:srgbClr val="FFFFFF"/>
                      </a:solidFill>
                      <a:prstDash val="solid"/>
                    </a:lnL>
                    <a:solidFill>
                      <a:srgbClr val="005E6D"/>
                    </a:solidFill>
                  </a:tcPr>
                </a:tc>
                <a:extLst>
                  <a:ext uri="{0D108BD9-81ED-4DB2-BD59-A6C34878D82A}">
                    <a16:rowId xmlns:a16="http://schemas.microsoft.com/office/drawing/2014/main" val="10000"/>
                  </a:ext>
                </a:extLst>
              </a:tr>
              <a:tr h="279400">
                <a:tc>
                  <a:txBody>
                    <a:bodyPr/>
                    <a:lstStyle/>
                    <a:p>
                      <a:pPr>
                        <a:lnSpc>
                          <a:spcPct val="100000"/>
                        </a:lnSpc>
                      </a:pPr>
                      <a:endParaRPr sz="900">
                        <a:latin typeface="Times New Roman"/>
                        <a:cs typeface="Times New Roman"/>
                      </a:endParaRPr>
                    </a:p>
                  </a:txBody>
                  <a:tcPr marL="0" marR="0" marT="0" marB="0">
                    <a:lnB w="19050">
                      <a:solidFill>
                        <a:srgbClr val="FFFFFF"/>
                      </a:solidFill>
                      <a:prstDash val="solid"/>
                    </a:lnB>
                    <a:solidFill>
                      <a:srgbClr val="D7E3E7"/>
                    </a:solidFill>
                  </a:tcPr>
                </a:tc>
                <a:tc>
                  <a:txBody>
                    <a:bodyPr/>
                    <a:lstStyle/>
                    <a:p>
                      <a:pPr marR="372110" algn="r">
                        <a:lnSpc>
                          <a:spcPct val="100000"/>
                        </a:lnSpc>
                        <a:spcBef>
                          <a:spcPts val="530"/>
                        </a:spcBef>
                      </a:pPr>
                      <a:r>
                        <a:rPr sz="800" b="1" spc="20" dirty="0">
                          <a:solidFill>
                            <a:srgbClr val="231F20"/>
                          </a:solidFill>
                          <a:latin typeface="Calibri"/>
                          <a:cs typeface="Calibri"/>
                        </a:rPr>
                        <a:t>0.0</a:t>
                      </a:r>
                      <a:r>
                        <a:rPr sz="800" b="1" spc="25" dirty="0">
                          <a:solidFill>
                            <a:srgbClr val="231F20"/>
                          </a:solidFill>
                          <a:latin typeface="Calibri"/>
                          <a:cs typeface="Calibri"/>
                        </a:rPr>
                        <a:t>-</a:t>
                      </a:r>
                      <a:r>
                        <a:rPr sz="800" b="1" spc="10" dirty="0">
                          <a:solidFill>
                            <a:srgbClr val="231F20"/>
                          </a:solidFill>
                          <a:latin typeface="Calibri"/>
                          <a:cs typeface="Calibri"/>
                        </a:rPr>
                        <a:t>0.</a:t>
                      </a:r>
                      <a:r>
                        <a:rPr sz="800" b="1" dirty="0">
                          <a:solidFill>
                            <a:srgbClr val="231F20"/>
                          </a:solidFill>
                          <a:latin typeface="Calibri"/>
                          <a:cs typeface="Calibri"/>
                        </a:rPr>
                        <a:t>6</a:t>
                      </a:r>
                      <a:endParaRPr sz="800">
                        <a:latin typeface="Calibri"/>
                        <a:cs typeface="Calibri"/>
                      </a:endParaRPr>
                    </a:p>
                  </a:txBody>
                  <a:tcPr marL="0" marR="0" marT="67310" marB="0">
                    <a:solidFill>
                      <a:srgbClr val="FFFFFF"/>
                    </a:solidFill>
                  </a:tcPr>
                </a:tc>
                <a:tc>
                  <a:txBody>
                    <a:bodyPr/>
                    <a:lstStyle/>
                    <a:p>
                      <a:pPr marL="57150">
                        <a:lnSpc>
                          <a:spcPct val="100000"/>
                        </a:lnSpc>
                        <a:spcBef>
                          <a:spcPts val="530"/>
                        </a:spcBef>
                      </a:pPr>
                      <a:r>
                        <a:rPr sz="800" b="1" spc="10" dirty="0">
                          <a:solidFill>
                            <a:srgbClr val="231F20"/>
                          </a:solidFill>
                          <a:latin typeface="Calibri"/>
                          <a:cs typeface="Calibri"/>
                        </a:rPr>
                        <a:t>AK,</a:t>
                      </a:r>
                      <a:r>
                        <a:rPr sz="800" b="1" spc="30" dirty="0">
                          <a:solidFill>
                            <a:srgbClr val="231F20"/>
                          </a:solidFill>
                          <a:latin typeface="Calibri"/>
                          <a:cs typeface="Calibri"/>
                        </a:rPr>
                        <a:t> </a:t>
                      </a:r>
                      <a:r>
                        <a:rPr sz="800" b="1" spc="5" dirty="0">
                          <a:solidFill>
                            <a:srgbClr val="231F20"/>
                          </a:solidFill>
                          <a:latin typeface="Calibri"/>
                          <a:cs typeface="Calibri"/>
                        </a:rPr>
                        <a:t>CA,</a:t>
                      </a:r>
                      <a:r>
                        <a:rPr sz="800" b="1" spc="40" dirty="0">
                          <a:solidFill>
                            <a:srgbClr val="231F20"/>
                          </a:solidFill>
                          <a:latin typeface="Calibri"/>
                          <a:cs typeface="Calibri"/>
                        </a:rPr>
                        <a:t> </a:t>
                      </a:r>
                      <a:r>
                        <a:rPr sz="800" b="1" spc="-10" dirty="0">
                          <a:solidFill>
                            <a:srgbClr val="231F20"/>
                          </a:solidFill>
                          <a:latin typeface="Calibri"/>
                          <a:cs typeface="Calibri"/>
                        </a:rPr>
                        <a:t>CT,</a:t>
                      </a:r>
                      <a:r>
                        <a:rPr sz="800" b="1" spc="40" dirty="0">
                          <a:solidFill>
                            <a:srgbClr val="231F20"/>
                          </a:solidFill>
                          <a:latin typeface="Calibri"/>
                          <a:cs typeface="Calibri"/>
                        </a:rPr>
                        <a:t> </a:t>
                      </a:r>
                      <a:r>
                        <a:rPr sz="800" b="1" spc="5" dirty="0">
                          <a:solidFill>
                            <a:srgbClr val="231F20"/>
                          </a:solidFill>
                          <a:latin typeface="Calibri"/>
                          <a:cs typeface="Calibri"/>
                        </a:rPr>
                        <a:t>HI,</a:t>
                      </a:r>
                      <a:r>
                        <a:rPr sz="800" b="1" spc="30" dirty="0">
                          <a:solidFill>
                            <a:srgbClr val="231F20"/>
                          </a:solidFill>
                          <a:latin typeface="Calibri"/>
                          <a:cs typeface="Calibri"/>
                        </a:rPr>
                        <a:t> </a:t>
                      </a:r>
                      <a:r>
                        <a:rPr sz="800" b="1" spc="5" dirty="0">
                          <a:solidFill>
                            <a:srgbClr val="231F20"/>
                          </a:solidFill>
                          <a:latin typeface="Calibri"/>
                          <a:cs typeface="Calibri"/>
                        </a:rPr>
                        <a:t>IA,</a:t>
                      </a:r>
                      <a:r>
                        <a:rPr sz="800" b="1" spc="40" dirty="0">
                          <a:solidFill>
                            <a:srgbClr val="231F20"/>
                          </a:solidFill>
                          <a:latin typeface="Calibri"/>
                          <a:cs typeface="Calibri"/>
                        </a:rPr>
                        <a:t> </a:t>
                      </a:r>
                      <a:r>
                        <a:rPr sz="800" b="1" dirty="0">
                          <a:solidFill>
                            <a:srgbClr val="231F20"/>
                          </a:solidFill>
                          <a:latin typeface="Calibri"/>
                          <a:cs typeface="Calibri"/>
                        </a:rPr>
                        <a:t>KS,</a:t>
                      </a:r>
                      <a:r>
                        <a:rPr sz="800" b="1" spc="30" dirty="0">
                          <a:solidFill>
                            <a:srgbClr val="231F20"/>
                          </a:solidFill>
                          <a:latin typeface="Calibri"/>
                          <a:cs typeface="Calibri"/>
                        </a:rPr>
                        <a:t> </a:t>
                      </a:r>
                      <a:r>
                        <a:rPr sz="800" b="1" spc="-5" dirty="0">
                          <a:solidFill>
                            <a:srgbClr val="231F20"/>
                          </a:solidFill>
                          <a:latin typeface="Calibri"/>
                          <a:cs typeface="Calibri"/>
                        </a:rPr>
                        <a:t>ND,</a:t>
                      </a:r>
                      <a:r>
                        <a:rPr sz="800" b="1" spc="30" dirty="0">
                          <a:solidFill>
                            <a:srgbClr val="231F20"/>
                          </a:solidFill>
                          <a:latin typeface="Calibri"/>
                          <a:cs typeface="Calibri"/>
                        </a:rPr>
                        <a:t> </a:t>
                      </a:r>
                      <a:r>
                        <a:rPr sz="800" b="1" spc="5" dirty="0">
                          <a:solidFill>
                            <a:srgbClr val="231F20"/>
                          </a:solidFill>
                          <a:latin typeface="Calibri"/>
                          <a:cs typeface="Calibri"/>
                        </a:rPr>
                        <a:t>OK,</a:t>
                      </a:r>
                      <a:r>
                        <a:rPr sz="800" b="1" spc="30" dirty="0">
                          <a:solidFill>
                            <a:srgbClr val="231F20"/>
                          </a:solidFill>
                          <a:latin typeface="Calibri"/>
                          <a:cs typeface="Calibri"/>
                        </a:rPr>
                        <a:t> </a:t>
                      </a:r>
                      <a:r>
                        <a:rPr sz="800" b="1" spc="5" dirty="0">
                          <a:solidFill>
                            <a:srgbClr val="231F20"/>
                          </a:solidFill>
                          <a:latin typeface="Calibri"/>
                          <a:cs typeface="Calibri"/>
                        </a:rPr>
                        <a:t>OR,</a:t>
                      </a:r>
                      <a:r>
                        <a:rPr sz="800" b="1" spc="40" dirty="0">
                          <a:solidFill>
                            <a:srgbClr val="231F20"/>
                          </a:solidFill>
                          <a:latin typeface="Calibri"/>
                          <a:cs typeface="Calibri"/>
                        </a:rPr>
                        <a:t> </a:t>
                      </a:r>
                      <a:r>
                        <a:rPr sz="800" b="1" spc="5" dirty="0">
                          <a:solidFill>
                            <a:srgbClr val="231F20"/>
                          </a:solidFill>
                          <a:latin typeface="Calibri"/>
                          <a:cs typeface="Calibri"/>
                        </a:rPr>
                        <a:t>RI, TX,</a:t>
                      </a:r>
                      <a:r>
                        <a:rPr sz="800" b="1" spc="40" dirty="0">
                          <a:solidFill>
                            <a:srgbClr val="231F20"/>
                          </a:solidFill>
                          <a:latin typeface="Calibri"/>
                          <a:cs typeface="Calibri"/>
                        </a:rPr>
                        <a:t> </a:t>
                      </a:r>
                      <a:r>
                        <a:rPr sz="800" b="1" spc="-10" dirty="0">
                          <a:solidFill>
                            <a:srgbClr val="231F20"/>
                          </a:solidFill>
                          <a:latin typeface="Calibri"/>
                          <a:cs typeface="Calibri"/>
                        </a:rPr>
                        <a:t>UT,</a:t>
                      </a:r>
                      <a:r>
                        <a:rPr sz="800" b="1" spc="15" dirty="0">
                          <a:solidFill>
                            <a:srgbClr val="231F20"/>
                          </a:solidFill>
                          <a:latin typeface="Calibri"/>
                          <a:cs typeface="Calibri"/>
                        </a:rPr>
                        <a:t> </a:t>
                      </a:r>
                      <a:r>
                        <a:rPr sz="800" b="1" spc="25" dirty="0">
                          <a:solidFill>
                            <a:srgbClr val="231F20"/>
                          </a:solidFill>
                          <a:latin typeface="Calibri"/>
                          <a:cs typeface="Calibri"/>
                        </a:rPr>
                        <a:t>WI</a:t>
                      </a:r>
                      <a:endParaRPr sz="800">
                        <a:latin typeface="Calibri"/>
                        <a:cs typeface="Calibri"/>
                      </a:endParaRPr>
                    </a:p>
                  </a:txBody>
                  <a:tcPr marL="0" marR="0" marT="67310" marB="0">
                    <a:solidFill>
                      <a:srgbClr val="FFFFFF"/>
                    </a:solidFill>
                  </a:tcPr>
                </a:tc>
                <a:extLst>
                  <a:ext uri="{0D108BD9-81ED-4DB2-BD59-A6C34878D82A}">
                    <a16:rowId xmlns:a16="http://schemas.microsoft.com/office/drawing/2014/main" val="10001"/>
                  </a:ext>
                </a:extLst>
              </a:tr>
              <a:tr h="285750">
                <a:tc>
                  <a:txBody>
                    <a:bodyPr/>
                    <a:lstStyle/>
                    <a:p>
                      <a:pPr>
                        <a:lnSpc>
                          <a:spcPct val="100000"/>
                        </a:lnSpc>
                      </a:pPr>
                      <a:endParaRPr sz="9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99BDC5"/>
                    </a:solidFill>
                  </a:tcPr>
                </a:tc>
                <a:tc>
                  <a:txBody>
                    <a:bodyPr/>
                    <a:lstStyle/>
                    <a:p>
                      <a:pPr marR="372110" algn="r">
                        <a:lnSpc>
                          <a:spcPct val="100000"/>
                        </a:lnSpc>
                        <a:spcBef>
                          <a:spcPts val="580"/>
                        </a:spcBef>
                      </a:pPr>
                      <a:r>
                        <a:rPr sz="800" b="1" spc="20" dirty="0">
                          <a:solidFill>
                            <a:srgbClr val="231F20"/>
                          </a:solidFill>
                          <a:latin typeface="Calibri"/>
                          <a:cs typeface="Calibri"/>
                        </a:rPr>
                        <a:t>0.7</a:t>
                      </a:r>
                      <a:r>
                        <a:rPr sz="800" b="1" spc="25" dirty="0">
                          <a:solidFill>
                            <a:srgbClr val="231F20"/>
                          </a:solidFill>
                          <a:latin typeface="Calibri"/>
                          <a:cs typeface="Calibri"/>
                        </a:rPr>
                        <a:t>-</a:t>
                      </a:r>
                      <a:r>
                        <a:rPr sz="800" b="1" spc="10" dirty="0">
                          <a:solidFill>
                            <a:srgbClr val="231F20"/>
                          </a:solidFill>
                          <a:latin typeface="Calibri"/>
                          <a:cs typeface="Calibri"/>
                        </a:rPr>
                        <a:t>1.</a:t>
                      </a:r>
                      <a:r>
                        <a:rPr sz="800" b="1" dirty="0">
                          <a:solidFill>
                            <a:srgbClr val="231F20"/>
                          </a:solidFill>
                          <a:latin typeface="Calibri"/>
                          <a:cs typeface="Calibri"/>
                        </a:rPr>
                        <a:t>4</a:t>
                      </a:r>
                      <a:endParaRPr sz="800">
                        <a:latin typeface="Calibri"/>
                        <a:cs typeface="Calibri"/>
                      </a:endParaRPr>
                    </a:p>
                  </a:txBody>
                  <a:tcPr marL="0" marR="0" marT="73660" marB="0">
                    <a:lnL w="19050">
                      <a:solidFill>
                        <a:srgbClr val="FFFFFF"/>
                      </a:solidFill>
                      <a:prstDash val="solid"/>
                    </a:lnL>
                    <a:lnR w="9525">
                      <a:solidFill>
                        <a:srgbClr val="FFFFFF"/>
                      </a:solidFill>
                      <a:prstDash val="solid"/>
                    </a:lnR>
                    <a:lnB w="19050">
                      <a:solidFill>
                        <a:srgbClr val="FFFFFF"/>
                      </a:solidFill>
                      <a:prstDash val="solid"/>
                    </a:lnB>
                    <a:solidFill>
                      <a:srgbClr val="E5EEF0"/>
                    </a:solidFill>
                  </a:tcPr>
                </a:tc>
                <a:tc>
                  <a:txBody>
                    <a:bodyPr/>
                    <a:lstStyle/>
                    <a:p>
                      <a:pPr marL="57150">
                        <a:lnSpc>
                          <a:spcPct val="100000"/>
                        </a:lnSpc>
                        <a:spcBef>
                          <a:spcPts val="580"/>
                        </a:spcBef>
                      </a:pPr>
                      <a:r>
                        <a:rPr sz="800" b="1" spc="10" dirty="0">
                          <a:solidFill>
                            <a:srgbClr val="231F20"/>
                          </a:solidFill>
                          <a:latin typeface="Calibri"/>
                          <a:cs typeface="Calibri"/>
                        </a:rPr>
                        <a:t>MI, MN, </a:t>
                      </a:r>
                      <a:r>
                        <a:rPr sz="800" b="1" spc="-10" dirty="0">
                          <a:solidFill>
                            <a:srgbClr val="231F20"/>
                          </a:solidFill>
                          <a:latin typeface="Calibri"/>
                          <a:cs typeface="Calibri"/>
                        </a:rPr>
                        <a:t>MT, </a:t>
                      </a:r>
                      <a:r>
                        <a:rPr sz="800" b="1" spc="10" dirty="0">
                          <a:solidFill>
                            <a:srgbClr val="231F20"/>
                          </a:solidFill>
                          <a:latin typeface="Calibri"/>
                          <a:cs typeface="Calibri"/>
                        </a:rPr>
                        <a:t>NE,</a:t>
                      </a:r>
                      <a:r>
                        <a:rPr sz="800" b="1" spc="90" dirty="0">
                          <a:solidFill>
                            <a:srgbClr val="231F20"/>
                          </a:solidFill>
                          <a:latin typeface="Calibri"/>
                          <a:cs typeface="Calibri"/>
                        </a:rPr>
                        <a:t> </a:t>
                      </a:r>
                      <a:r>
                        <a:rPr sz="800" b="1" spc="10" dirty="0">
                          <a:solidFill>
                            <a:srgbClr val="231F20"/>
                          </a:solidFill>
                          <a:latin typeface="Calibri"/>
                          <a:cs typeface="Calibri"/>
                        </a:rPr>
                        <a:t>SD</a:t>
                      </a:r>
                      <a:endParaRPr sz="800">
                        <a:latin typeface="Calibri"/>
                        <a:cs typeface="Calibri"/>
                      </a:endParaRPr>
                    </a:p>
                  </a:txBody>
                  <a:tcPr marL="0" marR="0" marT="73660" marB="0">
                    <a:lnL w="9525">
                      <a:solidFill>
                        <a:srgbClr val="FFFFFF"/>
                      </a:solidFill>
                      <a:prstDash val="solid"/>
                    </a:lnL>
                    <a:lnB w="19050">
                      <a:solidFill>
                        <a:srgbClr val="FFFFFF"/>
                      </a:solidFill>
                      <a:prstDash val="solid"/>
                    </a:lnB>
                    <a:solidFill>
                      <a:srgbClr val="E5EEF0"/>
                    </a:solidFill>
                  </a:tcPr>
                </a:tc>
                <a:extLst>
                  <a:ext uri="{0D108BD9-81ED-4DB2-BD59-A6C34878D82A}">
                    <a16:rowId xmlns:a16="http://schemas.microsoft.com/office/drawing/2014/main" val="10002"/>
                  </a:ext>
                </a:extLst>
              </a:tr>
              <a:tr h="285750">
                <a:tc>
                  <a:txBody>
                    <a:bodyPr/>
                    <a:lstStyle/>
                    <a:p>
                      <a:pPr>
                        <a:lnSpc>
                          <a:spcPct val="100000"/>
                        </a:lnSpc>
                      </a:pPr>
                      <a:endParaRPr sz="900">
                        <a:latin typeface="Times New Roman"/>
                        <a:cs typeface="Times New Roman"/>
                      </a:endParaRPr>
                    </a:p>
                  </a:txBody>
                  <a:tcPr marL="0" marR="0" marT="0" marB="0">
                    <a:lnT w="19050">
                      <a:solidFill>
                        <a:srgbClr val="FFFFFF"/>
                      </a:solidFill>
                      <a:prstDash val="solid"/>
                    </a:lnT>
                    <a:lnB w="19050">
                      <a:solidFill>
                        <a:srgbClr val="FFFFFF"/>
                      </a:solidFill>
                      <a:prstDash val="solid"/>
                    </a:lnB>
                    <a:solidFill>
                      <a:srgbClr val="4A909B"/>
                    </a:solidFill>
                  </a:tcPr>
                </a:tc>
                <a:tc>
                  <a:txBody>
                    <a:bodyPr/>
                    <a:lstStyle/>
                    <a:p>
                      <a:pPr marR="372110" algn="r">
                        <a:lnSpc>
                          <a:spcPct val="100000"/>
                        </a:lnSpc>
                        <a:spcBef>
                          <a:spcPts val="580"/>
                        </a:spcBef>
                      </a:pPr>
                      <a:r>
                        <a:rPr sz="800" b="1" spc="20" dirty="0">
                          <a:solidFill>
                            <a:srgbClr val="231F20"/>
                          </a:solidFill>
                          <a:latin typeface="Calibri"/>
                          <a:cs typeface="Calibri"/>
                        </a:rPr>
                        <a:t>1.5</a:t>
                      </a:r>
                      <a:r>
                        <a:rPr sz="800" b="1" spc="25" dirty="0">
                          <a:solidFill>
                            <a:srgbClr val="231F20"/>
                          </a:solidFill>
                          <a:latin typeface="Calibri"/>
                          <a:cs typeface="Calibri"/>
                        </a:rPr>
                        <a:t>-</a:t>
                      </a:r>
                      <a:r>
                        <a:rPr sz="800" b="1" spc="10" dirty="0">
                          <a:solidFill>
                            <a:srgbClr val="231F20"/>
                          </a:solidFill>
                          <a:latin typeface="Calibri"/>
                          <a:cs typeface="Calibri"/>
                        </a:rPr>
                        <a:t>3.</a:t>
                      </a:r>
                      <a:r>
                        <a:rPr sz="800" b="1" dirty="0">
                          <a:solidFill>
                            <a:srgbClr val="231F20"/>
                          </a:solidFill>
                          <a:latin typeface="Calibri"/>
                          <a:cs typeface="Calibri"/>
                        </a:rPr>
                        <a:t>0</a:t>
                      </a:r>
                      <a:endParaRPr sz="800">
                        <a:latin typeface="Calibri"/>
                        <a:cs typeface="Calibri"/>
                      </a:endParaRPr>
                    </a:p>
                  </a:txBody>
                  <a:tcPr marL="0" marR="0" marT="73660" marB="0">
                    <a:lnT w="19050" cap="flat" cmpd="sng" algn="ctr">
                      <a:solidFill>
                        <a:srgbClr val="FFFFFF"/>
                      </a:solidFill>
                      <a:prstDash val="solid"/>
                      <a:round/>
                      <a:headEnd type="none" w="med" len="med"/>
                      <a:tailEnd type="none" w="med" len="med"/>
                    </a:lnT>
                    <a:solidFill>
                      <a:srgbClr val="FFFFFF"/>
                    </a:solidFill>
                  </a:tcPr>
                </a:tc>
                <a:tc>
                  <a:txBody>
                    <a:bodyPr/>
                    <a:lstStyle/>
                    <a:p>
                      <a:pPr marL="57150">
                        <a:lnSpc>
                          <a:spcPct val="100000"/>
                        </a:lnSpc>
                        <a:spcBef>
                          <a:spcPts val="580"/>
                        </a:spcBef>
                      </a:pPr>
                      <a:r>
                        <a:rPr sz="800" b="1" spc="5" dirty="0">
                          <a:solidFill>
                            <a:srgbClr val="231F20"/>
                          </a:solidFill>
                          <a:latin typeface="Calibri"/>
                          <a:cs typeface="Calibri"/>
                        </a:rPr>
                        <a:t>DC, IL, </a:t>
                      </a:r>
                      <a:r>
                        <a:rPr sz="800" b="1" spc="10" dirty="0">
                          <a:solidFill>
                            <a:srgbClr val="231F20"/>
                          </a:solidFill>
                          <a:latin typeface="Calibri"/>
                          <a:cs typeface="Calibri"/>
                        </a:rPr>
                        <a:t>MA, </a:t>
                      </a:r>
                      <a:r>
                        <a:rPr sz="800" b="1" dirty="0">
                          <a:solidFill>
                            <a:srgbClr val="231F20"/>
                          </a:solidFill>
                          <a:latin typeface="Calibri"/>
                          <a:cs typeface="Calibri"/>
                        </a:rPr>
                        <a:t>MD, </a:t>
                      </a:r>
                      <a:r>
                        <a:rPr sz="800" b="1" spc="5" dirty="0">
                          <a:solidFill>
                            <a:srgbClr val="231F20"/>
                          </a:solidFill>
                          <a:latin typeface="Calibri"/>
                          <a:cs typeface="Calibri"/>
                        </a:rPr>
                        <a:t>NC, </a:t>
                      </a:r>
                      <a:r>
                        <a:rPr sz="800" b="1" spc="-10" dirty="0">
                          <a:solidFill>
                            <a:srgbClr val="231F20"/>
                          </a:solidFill>
                          <a:latin typeface="Calibri"/>
                          <a:cs typeface="Calibri"/>
                        </a:rPr>
                        <a:t>NY, VT, </a:t>
                      </a:r>
                      <a:r>
                        <a:rPr sz="800" b="1" dirty="0">
                          <a:solidFill>
                            <a:srgbClr val="231F20"/>
                          </a:solidFill>
                          <a:latin typeface="Calibri"/>
                          <a:cs typeface="Calibri"/>
                        </a:rPr>
                        <a:t>WA,</a:t>
                      </a:r>
                      <a:r>
                        <a:rPr sz="800" b="1" spc="-20" dirty="0">
                          <a:solidFill>
                            <a:srgbClr val="231F20"/>
                          </a:solidFill>
                          <a:latin typeface="Calibri"/>
                          <a:cs typeface="Calibri"/>
                        </a:rPr>
                        <a:t> </a:t>
                      </a:r>
                      <a:r>
                        <a:rPr sz="800" b="1" spc="25" dirty="0">
                          <a:solidFill>
                            <a:srgbClr val="231F20"/>
                          </a:solidFill>
                          <a:latin typeface="Calibri"/>
                          <a:cs typeface="Calibri"/>
                        </a:rPr>
                        <a:t>WY</a:t>
                      </a:r>
                      <a:endParaRPr sz="800">
                        <a:latin typeface="Calibri"/>
                        <a:cs typeface="Calibri"/>
                      </a:endParaRPr>
                    </a:p>
                  </a:txBody>
                  <a:tcPr marL="0" marR="0" marT="73660" marB="0">
                    <a:lnT w="19050" cap="flat" cmpd="sng" algn="ctr">
                      <a:solidFill>
                        <a:srgbClr val="FFFFFF"/>
                      </a:solidFill>
                      <a:prstDash val="solid"/>
                      <a:round/>
                      <a:headEnd type="none" w="med" len="med"/>
                      <a:tailEnd type="none" w="med" len="med"/>
                    </a:lnT>
                    <a:solidFill>
                      <a:srgbClr val="FFFFFF"/>
                    </a:solidFill>
                  </a:tcPr>
                </a:tc>
                <a:extLst>
                  <a:ext uri="{0D108BD9-81ED-4DB2-BD59-A6C34878D82A}">
                    <a16:rowId xmlns:a16="http://schemas.microsoft.com/office/drawing/2014/main" val="10003"/>
                  </a:ext>
                </a:extLst>
              </a:tr>
              <a:tr h="285750">
                <a:tc>
                  <a:txBody>
                    <a:bodyPr/>
                    <a:lstStyle/>
                    <a:p>
                      <a:pPr>
                        <a:lnSpc>
                          <a:spcPct val="100000"/>
                        </a:lnSpc>
                      </a:pPr>
                      <a:endParaRPr sz="9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135E6D"/>
                    </a:solidFill>
                  </a:tcPr>
                </a:tc>
                <a:tc>
                  <a:txBody>
                    <a:bodyPr/>
                    <a:lstStyle/>
                    <a:p>
                      <a:pPr marR="372110" algn="r">
                        <a:lnSpc>
                          <a:spcPct val="100000"/>
                        </a:lnSpc>
                        <a:spcBef>
                          <a:spcPts val="580"/>
                        </a:spcBef>
                      </a:pPr>
                      <a:r>
                        <a:rPr sz="800" b="1" spc="20" dirty="0">
                          <a:solidFill>
                            <a:srgbClr val="231F20"/>
                          </a:solidFill>
                          <a:latin typeface="Calibri"/>
                          <a:cs typeface="Calibri"/>
                        </a:rPr>
                        <a:t>3.1</a:t>
                      </a:r>
                      <a:r>
                        <a:rPr sz="800" b="1" spc="25" dirty="0">
                          <a:solidFill>
                            <a:srgbClr val="231F20"/>
                          </a:solidFill>
                          <a:latin typeface="Calibri"/>
                          <a:cs typeface="Calibri"/>
                        </a:rPr>
                        <a:t>-</a:t>
                      </a:r>
                      <a:r>
                        <a:rPr sz="800" b="1" spc="10" dirty="0">
                          <a:solidFill>
                            <a:srgbClr val="231F20"/>
                          </a:solidFill>
                          <a:latin typeface="Calibri"/>
                          <a:cs typeface="Calibri"/>
                        </a:rPr>
                        <a:t>5.</a:t>
                      </a:r>
                      <a:r>
                        <a:rPr sz="800" b="1" dirty="0">
                          <a:solidFill>
                            <a:srgbClr val="231F20"/>
                          </a:solidFill>
                          <a:latin typeface="Calibri"/>
                          <a:cs typeface="Calibri"/>
                        </a:rPr>
                        <a:t>5</a:t>
                      </a:r>
                      <a:endParaRPr sz="800">
                        <a:latin typeface="Calibri"/>
                        <a:cs typeface="Calibri"/>
                      </a:endParaRPr>
                    </a:p>
                  </a:txBody>
                  <a:tcPr marL="0" marR="0" marT="73660" marB="0">
                    <a:lnL w="19050">
                      <a:solidFill>
                        <a:srgbClr val="FFFFFF"/>
                      </a:solidFill>
                      <a:prstDash val="solid"/>
                    </a:lnL>
                    <a:lnR w="9525">
                      <a:solidFill>
                        <a:srgbClr val="FFFFFF"/>
                      </a:solidFill>
                      <a:prstDash val="solid"/>
                    </a:lnR>
                    <a:lnB w="19050">
                      <a:solidFill>
                        <a:srgbClr val="FFFFFF"/>
                      </a:solidFill>
                      <a:prstDash val="solid"/>
                    </a:lnB>
                    <a:solidFill>
                      <a:srgbClr val="E5EEF0"/>
                    </a:solidFill>
                  </a:tcPr>
                </a:tc>
                <a:tc>
                  <a:txBody>
                    <a:bodyPr/>
                    <a:lstStyle/>
                    <a:p>
                      <a:pPr marL="57150">
                        <a:lnSpc>
                          <a:spcPct val="100000"/>
                        </a:lnSpc>
                        <a:spcBef>
                          <a:spcPts val="580"/>
                        </a:spcBef>
                      </a:pPr>
                      <a:r>
                        <a:rPr sz="800" b="1" spc="5" dirty="0">
                          <a:solidFill>
                            <a:srgbClr val="231F20"/>
                          </a:solidFill>
                          <a:latin typeface="Calibri"/>
                          <a:cs typeface="Calibri"/>
                        </a:rPr>
                        <a:t>AL, DE, </a:t>
                      </a:r>
                      <a:r>
                        <a:rPr sz="800" b="1" spc="-5" dirty="0">
                          <a:solidFill>
                            <a:srgbClr val="231F20"/>
                          </a:solidFill>
                          <a:latin typeface="Calibri"/>
                          <a:cs typeface="Calibri"/>
                        </a:rPr>
                        <a:t>ID, </a:t>
                      </a:r>
                      <a:r>
                        <a:rPr sz="800" b="1" spc="10" dirty="0">
                          <a:solidFill>
                            <a:srgbClr val="231F20"/>
                          </a:solidFill>
                          <a:latin typeface="Calibri"/>
                          <a:cs typeface="Calibri"/>
                        </a:rPr>
                        <a:t>ME, MS, NM, </a:t>
                      </a:r>
                      <a:r>
                        <a:rPr sz="800" b="1" spc="-10" dirty="0">
                          <a:solidFill>
                            <a:srgbClr val="231F20"/>
                          </a:solidFill>
                          <a:latin typeface="Calibri"/>
                          <a:cs typeface="Calibri"/>
                        </a:rPr>
                        <a:t>NV, </a:t>
                      </a:r>
                      <a:r>
                        <a:rPr sz="800" b="1" dirty="0">
                          <a:solidFill>
                            <a:srgbClr val="231F20"/>
                          </a:solidFill>
                          <a:latin typeface="Calibri"/>
                          <a:cs typeface="Calibri"/>
                        </a:rPr>
                        <a:t>PA,</a:t>
                      </a:r>
                      <a:r>
                        <a:rPr sz="800" b="1" spc="-25" dirty="0">
                          <a:solidFill>
                            <a:srgbClr val="231F20"/>
                          </a:solidFill>
                          <a:latin typeface="Calibri"/>
                          <a:cs typeface="Calibri"/>
                        </a:rPr>
                        <a:t> </a:t>
                      </a:r>
                      <a:r>
                        <a:rPr sz="800" b="1" spc="-10" dirty="0">
                          <a:solidFill>
                            <a:srgbClr val="231F20"/>
                          </a:solidFill>
                          <a:latin typeface="Calibri"/>
                          <a:cs typeface="Calibri"/>
                        </a:rPr>
                        <a:t>VA</a:t>
                      </a:r>
                      <a:endParaRPr sz="800">
                        <a:latin typeface="Calibri"/>
                        <a:cs typeface="Calibri"/>
                      </a:endParaRPr>
                    </a:p>
                  </a:txBody>
                  <a:tcPr marL="0" marR="0" marT="73660" marB="0">
                    <a:lnL w="9525">
                      <a:solidFill>
                        <a:srgbClr val="FFFFFF"/>
                      </a:solidFill>
                      <a:prstDash val="solid"/>
                    </a:lnL>
                    <a:lnB w="19050">
                      <a:solidFill>
                        <a:srgbClr val="FFFFFF"/>
                      </a:solidFill>
                      <a:prstDash val="solid"/>
                    </a:lnB>
                    <a:solidFill>
                      <a:srgbClr val="E5EEF0"/>
                    </a:solidFill>
                  </a:tcPr>
                </a:tc>
                <a:extLst>
                  <a:ext uri="{0D108BD9-81ED-4DB2-BD59-A6C34878D82A}">
                    <a16:rowId xmlns:a16="http://schemas.microsoft.com/office/drawing/2014/main" val="10004"/>
                  </a:ext>
                </a:extLst>
              </a:tr>
              <a:tr h="285750">
                <a:tc>
                  <a:txBody>
                    <a:bodyPr/>
                    <a:lstStyle/>
                    <a:p>
                      <a:pPr>
                        <a:lnSpc>
                          <a:spcPct val="100000"/>
                        </a:lnSpc>
                      </a:pPr>
                      <a:endParaRPr sz="900">
                        <a:latin typeface="Times New Roman"/>
                        <a:cs typeface="Times New Roman"/>
                      </a:endParaRPr>
                    </a:p>
                  </a:txBody>
                  <a:tcPr marL="0" marR="0" marT="0" marB="0">
                    <a:lnT w="19050">
                      <a:solidFill>
                        <a:srgbClr val="FFFFFF"/>
                      </a:solidFill>
                      <a:prstDash val="solid"/>
                    </a:lnT>
                    <a:lnB w="19050">
                      <a:solidFill>
                        <a:srgbClr val="FFFFFF"/>
                      </a:solidFill>
                      <a:prstDash val="solid"/>
                    </a:lnB>
                    <a:solidFill>
                      <a:srgbClr val="0D414D"/>
                    </a:solidFill>
                  </a:tcPr>
                </a:tc>
                <a:tc>
                  <a:txBody>
                    <a:bodyPr/>
                    <a:lstStyle/>
                    <a:p>
                      <a:pPr marR="344805" algn="r">
                        <a:lnSpc>
                          <a:spcPct val="100000"/>
                        </a:lnSpc>
                        <a:spcBef>
                          <a:spcPts val="580"/>
                        </a:spcBef>
                      </a:pPr>
                      <a:r>
                        <a:rPr sz="800" b="1" spc="20" dirty="0">
                          <a:solidFill>
                            <a:srgbClr val="231F20"/>
                          </a:solidFill>
                          <a:latin typeface="Calibri"/>
                          <a:cs typeface="Calibri"/>
                        </a:rPr>
                        <a:t>5.6</a:t>
                      </a:r>
                      <a:r>
                        <a:rPr sz="800" b="1" spc="25" dirty="0">
                          <a:solidFill>
                            <a:srgbClr val="231F20"/>
                          </a:solidFill>
                          <a:latin typeface="Calibri"/>
                          <a:cs typeface="Calibri"/>
                        </a:rPr>
                        <a:t>-</a:t>
                      </a:r>
                      <a:r>
                        <a:rPr sz="800" b="1" spc="10" dirty="0">
                          <a:solidFill>
                            <a:srgbClr val="231F20"/>
                          </a:solidFill>
                          <a:latin typeface="Calibri"/>
                          <a:cs typeface="Calibri"/>
                        </a:rPr>
                        <a:t>14.8</a:t>
                      </a:r>
                      <a:endParaRPr sz="800">
                        <a:latin typeface="Calibri"/>
                        <a:cs typeface="Calibri"/>
                      </a:endParaRPr>
                    </a:p>
                  </a:txBody>
                  <a:tcPr marL="0" marR="0" marT="73660" marB="0">
                    <a:lnT w="19050" cap="flat" cmpd="sng" algn="ctr">
                      <a:solidFill>
                        <a:srgbClr val="FFFFFF"/>
                      </a:solidFill>
                      <a:prstDash val="solid"/>
                      <a:round/>
                      <a:headEnd type="none" w="med" len="med"/>
                      <a:tailEnd type="none" w="med" len="med"/>
                    </a:lnT>
                    <a:solidFill>
                      <a:srgbClr val="FFFFFF"/>
                    </a:solidFill>
                  </a:tcPr>
                </a:tc>
                <a:tc>
                  <a:txBody>
                    <a:bodyPr/>
                    <a:lstStyle/>
                    <a:p>
                      <a:pPr marL="57150">
                        <a:lnSpc>
                          <a:spcPct val="100000"/>
                        </a:lnSpc>
                        <a:spcBef>
                          <a:spcPts val="580"/>
                        </a:spcBef>
                      </a:pPr>
                      <a:r>
                        <a:rPr sz="800" b="1" spc="10" dirty="0">
                          <a:solidFill>
                            <a:srgbClr val="231F20"/>
                          </a:solidFill>
                          <a:latin typeface="Calibri"/>
                          <a:cs typeface="Calibri"/>
                        </a:rPr>
                        <a:t>AR, AZ, </a:t>
                      </a:r>
                      <a:r>
                        <a:rPr sz="800" b="1" spc="-5" dirty="0">
                          <a:solidFill>
                            <a:srgbClr val="231F20"/>
                          </a:solidFill>
                          <a:latin typeface="Calibri"/>
                          <a:cs typeface="Calibri"/>
                        </a:rPr>
                        <a:t>CO, </a:t>
                      </a:r>
                      <a:r>
                        <a:rPr sz="800" b="1" spc="10" dirty="0">
                          <a:solidFill>
                            <a:srgbClr val="231F20"/>
                          </a:solidFill>
                          <a:latin typeface="Calibri"/>
                          <a:cs typeface="Calibri"/>
                        </a:rPr>
                        <a:t>GA, </a:t>
                      </a:r>
                      <a:r>
                        <a:rPr sz="800" b="1" spc="5" dirty="0">
                          <a:solidFill>
                            <a:srgbClr val="231F20"/>
                          </a:solidFill>
                          <a:latin typeface="Calibri"/>
                          <a:cs typeface="Calibri"/>
                        </a:rPr>
                        <a:t>LA, </a:t>
                      </a:r>
                      <a:r>
                        <a:rPr sz="800" b="1" dirty="0">
                          <a:solidFill>
                            <a:srgbClr val="231F20"/>
                          </a:solidFill>
                          <a:latin typeface="Calibri"/>
                          <a:cs typeface="Calibri"/>
                        </a:rPr>
                        <a:t>MO, </a:t>
                      </a:r>
                      <a:r>
                        <a:rPr sz="800" b="1" spc="-5" dirty="0">
                          <a:solidFill>
                            <a:srgbClr val="231F20"/>
                          </a:solidFill>
                          <a:latin typeface="Calibri"/>
                          <a:cs typeface="Calibri"/>
                        </a:rPr>
                        <a:t>NJ,</a:t>
                      </a:r>
                      <a:r>
                        <a:rPr sz="800" b="1" spc="-20" dirty="0">
                          <a:solidFill>
                            <a:srgbClr val="231F20"/>
                          </a:solidFill>
                          <a:latin typeface="Calibri"/>
                          <a:cs typeface="Calibri"/>
                        </a:rPr>
                        <a:t> </a:t>
                      </a:r>
                      <a:r>
                        <a:rPr sz="800" b="1" spc="10" dirty="0">
                          <a:solidFill>
                            <a:srgbClr val="231F20"/>
                          </a:solidFill>
                          <a:latin typeface="Calibri"/>
                          <a:cs typeface="Calibri"/>
                        </a:rPr>
                        <a:t>SC</a:t>
                      </a:r>
                      <a:endParaRPr sz="800">
                        <a:latin typeface="Calibri"/>
                        <a:cs typeface="Calibri"/>
                      </a:endParaRPr>
                    </a:p>
                  </a:txBody>
                  <a:tcPr marL="0" marR="0" marT="73660" marB="0">
                    <a:lnT w="19050" cap="flat" cmpd="sng" algn="ctr">
                      <a:solidFill>
                        <a:srgbClr val="FFFFFF"/>
                      </a:solidFill>
                      <a:prstDash val="solid"/>
                      <a:round/>
                      <a:headEnd type="none" w="med" len="med"/>
                      <a:tailEnd type="none" w="med" len="med"/>
                    </a:lnT>
                    <a:solidFill>
                      <a:srgbClr val="FFFFFF"/>
                    </a:solidFill>
                  </a:tcPr>
                </a:tc>
                <a:extLst>
                  <a:ext uri="{0D108BD9-81ED-4DB2-BD59-A6C34878D82A}">
                    <a16:rowId xmlns:a16="http://schemas.microsoft.com/office/drawing/2014/main" val="10005"/>
                  </a:ext>
                </a:extLst>
              </a:tr>
              <a:tr h="285750">
                <a:tc>
                  <a:txBody>
                    <a:bodyPr/>
                    <a:lstStyle/>
                    <a:p>
                      <a:pPr>
                        <a:lnSpc>
                          <a:spcPct val="100000"/>
                        </a:lnSpc>
                      </a:pPr>
                      <a:endParaRPr sz="900">
                        <a:latin typeface="Times New Roman"/>
                        <a:cs typeface="Times New Roman"/>
                      </a:endParaRPr>
                    </a:p>
                  </a:txBody>
                  <a:tcPr marL="0" marR="0" marT="0" marB="0">
                    <a:lnR w="19050">
                      <a:solidFill>
                        <a:srgbClr val="FFFFFF"/>
                      </a:solidFill>
                      <a:prstDash val="solid"/>
                    </a:lnR>
                    <a:lnT w="19050">
                      <a:solidFill>
                        <a:srgbClr val="FFFFFF"/>
                      </a:solidFill>
                      <a:prstDash val="solid"/>
                    </a:lnT>
                    <a:solidFill>
                      <a:srgbClr val="09242C"/>
                    </a:solidFill>
                  </a:tcPr>
                </a:tc>
                <a:tc>
                  <a:txBody>
                    <a:bodyPr/>
                    <a:lstStyle/>
                    <a:p>
                      <a:pPr marR="317500" algn="r">
                        <a:lnSpc>
                          <a:spcPct val="100000"/>
                        </a:lnSpc>
                        <a:spcBef>
                          <a:spcPts val="580"/>
                        </a:spcBef>
                      </a:pPr>
                      <a:r>
                        <a:rPr sz="800" b="1" spc="20" dirty="0">
                          <a:solidFill>
                            <a:srgbClr val="231F20"/>
                          </a:solidFill>
                          <a:latin typeface="Calibri"/>
                          <a:cs typeface="Calibri"/>
                        </a:rPr>
                        <a:t>14.</a:t>
                      </a:r>
                      <a:r>
                        <a:rPr sz="800" b="1" spc="10" dirty="0">
                          <a:solidFill>
                            <a:srgbClr val="231F20"/>
                          </a:solidFill>
                          <a:latin typeface="Calibri"/>
                          <a:cs typeface="Calibri"/>
                        </a:rPr>
                        <a:t>9</a:t>
                      </a:r>
                      <a:r>
                        <a:rPr sz="800" b="1" spc="25" dirty="0">
                          <a:solidFill>
                            <a:srgbClr val="231F20"/>
                          </a:solidFill>
                          <a:latin typeface="Calibri"/>
                          <a:cs typeface="Calibri"/>
                        </a:rPr>
                        <a:t>-</a:t>
                      </a:r>
                      <a:r>
                        <a:rPr sz="800" b="1" spc="10" dirty="0">
                          <a:solidFill>
                            <a:srgbClr val="231F20"/>
                          </a:solidFill>
                          <a:latin typeface="Calibri"/>
                          <a:cs typeface="Calibri"/>
                        </a:rPr>
                        <a:t>31.6</a:t>
                      </a:r>
                      <a:endParaRPr sz="800">
                        <a:latin typeface="Calibri"/>
                        <a:cs typeface="Calibri"/>
                      </a:endParaRPr>
                    </a:p>
                  </a:txBody>
                  <a:tcPr marL="0" marR="0" marT="73660" marB="0">
                    <a:lnL w="19050">
                      <a:solidFill>
                        <a:srgbClr val="FFFFFF"/>
                      </a:solidFill>
                      <a:prstDash val="solid"/>
                    </a:lnL>
                    <a:lnR w="9525">
                      <a:solidFill>
                        <a:srgbClr val="FFFFFF"/>
                      </a:solidFill>
                      <a:prstDash val="solid"/>
                    </a:lnR>
                    <a:solidFill>
                      <a:srgbClr val="E5EEF0"/>
                    </a:solidFill>
                  </a:tcPr>
                </a:tc>
                <a:tc>
                  <a:txBody>
                    <a:bodyPr/>
                    <a:lstStyle/>
                    <a:p>
                      <a:pPr marL="56515">
                        <a:lnSpc>
                          <a:spcPct val="100000"/>
                        </a:lnSpc>
                        <a:spcBef>
                          <a:spcPts val="580"/>
                        </a:spcBef>
                      </a:pPr>
                      <a:r>
                        <a:rPr sz="800" b="1" spc="5" dirty="0">
                          <a:solidFill>
                            <a:srgbClr val="231F20"/>
                          </a:solidFill>
                          <a:latin typeface="Calibri"/>
                          <a:cs typeface="Calibri"/>
                        </a:rPr>
                        <a:t>FL, IN, </a:t>
                      </a:r>
                      <a:r>
                        <a:rPr sz="800" b="1" spc="-5" dirty="0">
                          <a:solidFill>
                            <a:srgbClr val="231F20"/>
                          </a:solidFill>
                          <a:latin typeface="Calibri"/>
                          <a:cs typeface="Calibri"/>
                        </a:rPr>
                        <a:t>KY, </a:t>
                      </a:r>
                      <a:r>
                        <a:rPr sz="800" b="1" spc="5" dirty="0">
                          <a:solidFill>
                            <a:srgbClr val="231F20"/>
                          </a:solidFill>
                          <a:latin typeface="Calibri"/>
                          <a:cs typeface="Calibri"/>
                        </a:rPr>
                        <a:t>NH, OH, TN,</a:t>
                      </a:r>
                      <a:r>
                        <a:rPr sz="800" b="1" spc="110" dirty="0">
                          <a:solidFill>
                            <a:srgbClr val="231F20"/>
                          </a:solidFill>
                          <a:latin typeface="Calibri"/>
                          <a:cs typeface="Calibri"/>
                        </a:rPr>
                        <a:t> </a:t>
                      </a:r>
                      <a:r>
                        <a:rPr sz="800" b="1" spc="25" dirty="0">
                          <a:solidFill>
                            <a:srgbClr val="231F20"/>
                          </a:solidFill>
                          <a:latin typeface="Calibri"/>
                          <a:cs typeface="Calibri"/>
                        </a:rPr>
                        <a:t>WV</a:t>
                      </a:r>
                      <a:endParaRPr sz="800">
                        <a:latin typeface="Calibri"/>
                        <a:cs typeface="Calibri"/>
                      </a:endParaRPr>
                    </a:p>
                  </a:txBody>
                  <a:tcPr marL="0" marR="0" marT="73660" marB="0">
                    <a:lnL w="9525">
                      <a:solidFill>
                        <a:srgbClr val="FFFFFF"/>
                      </a:solidFill>
                      <a:prstDash val="solid"/>
                    </a:lnL>
                    <a:solidFill>
                      <a:srgbClr val="E5EEF0"/>
                    </a:solidFill>
                  </a:tcPr>
                </a:tc>
                <a:extLst>
                  <a:ext uri="{0D108BD9-81ED-4DB2-BD59-A6C34878D82A}">
                    <a16:rowId xmlns:a16="http://schemas.microsoft.com/office/drawing/2014/main" val="10006"/>
                  </a:ext>
                </a:extLst>
              </a:tr>
            </a:tbl>
          </a:graphicData>
        </a:graphic>
      </p:graphicFrame>
      <p:sp>
        <p:nvSpPr>
          <p:cNvPr id="5" name="object 5"/>
          <p:cNvSpPr txBox="1"/>
          <p:nvPr/>
        </p:nvSpPr>
        <p:spPr>
          <a:xfrm>
            <a:off x="443991" y="8403590"/>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5"/>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8"/>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8"/>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813" y="259637"/>
            <a:ext cx="6797675" cy="1108075"/>
          </a:xfrm>
          <a:prstGeom prst="rect">
            <a:avLst/>
          </a:prstGeom>
        </p:spPr>
        <p:txBody>
          <a:bodyPr vert="horz" wrap="square" lIns="0" tIns="13335" rIns="0" bIns="0" rtlCol="0">
            <a:spAutoFit/>
          </a:bodyPr>
          <a:lstStyle/>
          <a:p>
            <a:pPr marR="209550" algn="r">
              <a:lnSpc>
                <a:spcPts val="1255"/>
              </a:lnSpc>
              <a:spcBef>
                <a:spcPts val="105"/>
              </a:spcBef>
            </a:pPr>
            <a:r>
              <a:rPr sz="1000" b="1" spc="20" dirty="0">
                <a:solidFill>
                  <a:srgbClr val="005E6D"/>
                </a:solidFill>
                <a:latin typeface="Calibri"/>
                <a:cs typeface="Calibri"/>
              </a:rPr>
              <a:t>2019 </a:t>
            </a:r>
            <a:r>
              <a:rPr sz="1050" b="1" spc="45" dirty="0">
                <a:solidFill>
                  <a:srgbClr val="8C2689"/>
                </a:solidFill>
                <a:latin typeface="Calibri"/>
                <a:cs typeface="Calibri"/>
              </a:rPr>
              <a:t>VIRAL</a:t>
            </a:r>
            <a:r>
              <a:rPr sz="1050" b="1" spc="-40" dirty="0">
                <a:solidFill>
                  <a:srgbClr val="8C2689"/>
                </a:solidFill>
                <a:latin typeface="Calibri"/>
                <a:cs typeface="Calibri"/>
              </a:rPr>
              <a:t> </a:t>
            </a:r>
            <a:r>
              <a:rPr sz="1050" b="1" spc="45" dirty="0">
                <a:solidFill>
                  <a:srgbClr val="8C2689"/>
                </a:solidFill>
                <a:latin typeface="Calibri"/>
                <a:cs typeface="Calibri"/>
              </a:rPr>
              <a:t>HEPATITIS</a:t>
            </a:r>
            <a:endParaRPr sz="1050">
              <a:latin typeface="Calibri"/>
              <a:cs typeface="Calibri"/>
            </a:endParaRPr>
          </a:p>
          <a:p>
            <a:pPr marR="5080" algn="r">
              <a:lnSpc>
                <a:spcPts val="125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1763395">
              <a:lnSpc>
                <a:spcPct val="107100"/>
              </a:lnSpc>
              <a:spcBef>
                <a:spcPts val="1030"/>
              </a:spcBef>
            </a:pPr>
            <a:r>
              <a:rPr sz="1400" b="1" spc="5" dirty="0">
                <a:solidFill>
                  <a:srgbClr val="005E6D"/>
                </a:solidFill>
                <a:latin typeface="Calibri"/>
                <a:cs typeface="Calibri"/>
              </a:rPr>
              <a:t>Figure 1.3. </a:t>
            </a:r>
            <a:r>
              <a:rPr sz="1400" b="1" spc="5" dirty="0">
                <a:solidFill>
                  <a:srgbClr val="8C2689"/>
                </a:solidFill>
                <a:latin typeface="Calibri"/>
                <a:cs typeface="Calibri"/>
              </a:rPr>
              <a:t>Rates </a:t>
            </a:r>
            <a:r>
              <a:rPr sz="1400" b="1" dirty="0">
                <a:solidFill>
                  <a:srgbClr val="8C2689"/>
                </a:solidFill>
                <a:latin typeface="Calibri"/>
                <a:cs typeface="Calibri"/>
              </a:rPr>
              <a:t>of </a:t>
            </a:r>
            <a:r>
              <a:rPr sz="1400" b="1" spc="10" dirty="0">
                <a:solidFill>
                  <a:srgbClr val="8C2689"/>
                </a:solidFill>
                <a:latin typeface="Calibri"/>
                <a:cs typeface="Calibri"/>
              </a:rPr>
              <a:t>reported </a:t>
            </a:r>
            <a:r>
              <a:rPr sz="1400" b="1" spc="20" dirty="0">
                <a:solidFill>
                  <a:srgbClr val="8C2689"/>
                </a:solidFill>
                <a:latin typeface="Calibri"/>
                <a:cs typeface="Calibri"/>
              </a:rPr>
              <a:t>hepatitis </a:t>
            </a:r>
            <a:r>
              <a:rPr sz="1400" b="1" dirty="0">
                <a:solidFill>
                  <a:srgbClr val="8C2689"/>
                </a:solidFill>
                <a:latin typeface="Calibri"/>
                <a:cs typeface="Calibri"/>
              </a:rPr>
              <a:t>A </a:t>
            </a:r>
            <a:r>
              <a:rPr sz="1400" b="1" spc="20" dirty="0">
                <a:solidFill>
                  <a:srgbClr val="8C2689"/>
                </a:solidFill>
                <a:latin typeface="Calibri"/>
                <a:cs typeface="Calibri"/>
              </a:rPr>
              <a:t>virus </a:t>
            </a:r>
            <a:r>
              <a:rPr sz="1400" b="1" spc="5" dirty="0">
                <a:solidFill>
                  <a:srgbClr val="8C2689"/>
                </a:solidFill>
                <a:latin typeface="Calibri"/>
                <a:cs typeface="Calibri"/>
              </a:rPr>
              <a:t>infection, </a:t>
            </a:r>
            <a:r>
              <a:rPr sz="1400" b="1" spc="-5" dirty="0">
                <a:solidFill>
                  <a:srgbClr val="8C2689"/>
                </a:solidFill>
                <a:latin typeface="Calibri"/>
                <a:cs typeface="Calibri"/>
              </a:rPr>
              <a:t>by </a:t>
            </a:r>
            <a:r>
              <a:rPr sz="1400" b="1" dirty="0">
                <a:solidFill>
                  <a:srgbClr val="8C2689"/>
                </a:solidFill>
                <a:latin typeface="Calibri"/>
                <a:cs typeface="Calibri"/>
              </a:rPr>
              <a:t>state </a:t>
            </a:r>
            <a:r>
              <a:rPr sz="1400" b="1" spc="10" dirty="0">
                <a:solidFill>
                  <a:srgbClr val="8C2689"/>
                </a:solidFill>
                <a:latin typeface="Calibri"/>
                <a:cs typeface="Calibri"/>
              </a:rPr>
              <a:t>or  </a:t>
            </a:r>
            <a:r>
              <a:rPr sz="1400" b="1" spc="20" dirty="0">
                <a:solidFill>
                  <a:srgbClr val="8C2689"/>
                </a:solidFill>
                <a:latin typeface="Calibri"/>
                <a:cs typeface="Calibri"/>
              </a:rPr>
              <a:t>jurisdiction </a:t>
            </a:r>
            <a:r>
              <a:rPr sz="1400" b="1" dirty="0">
                <a:solidFill>
                  <a:srgbClr val="8C2689"/>
                </a:solidFill>
                <a:latin typeface="Calibri"/>
                <a:cs typeface="Calibri"/>
              </a:rPr>
              <a:t>— </a:t>
            </a:r>
            <a:r>
              <a:rPr sz="1400" b="1" spc="5" dirty="0">
                <a:solidFill>
                  <a:srgbClr val="8C2689"/>
                </a:solidFill>
                <a:latin typeface="Calibri"/>
                <a:cs typeface="Calibri"/>
              </a:rPr>
              <a:t>United States,</a:t>
            </a:r>
            <a:r>
              <a:rPr sz="1400" b="1" spc="135" dirty="0">
                <a:solidFill>
                  <a:srgbClr val="8C2689"/>
                </a:solidFill>
                <a:latin typeface="Calibri"/>
                <a:cs typeface="Calibri"/>
              </a:rPr>
              <a:t> </a:t>
            </a:r>
            <a:r>
              <a:rPr sz="1400" b="1" spc="15" dirty="0">
                <a:solidFill>
                  <a:srgbClr val="8C2689"/>
                </a:solidFill>
                <a:latin typeface="Calibri"/>
                <a:cs typeface="Calibri"/>
              </a:rPr>
              <a:t>2019</a:t>
            </a:r>
            <a:endParaRPr sz="1400">
              <a:latin typeface="Calibri"/>
              <a:cs typeface="Calibri"/>
            </a:endParaRPr>
          </a:p>
        </p:txBody>
      </p:sp>
      <p:sp>
        <p:nvSpPr>
          <p:cNvPr id="13" name="object 13" descr="Map of reported hepatitis A cases by state or jurisdiction for 2019. States are grouped on the basis of reported hepatitis A cases per 100,000 population. The states in the lowest rate category (0.0–0.6 cases per 100,000 population) include Alaska, California, Connecticut, Hawaii, Iowa, Kansas, North Dakota, Oklahoma, Oregon, Rhode Island, Texas, Utah, and Wisconsin. The states in the highest rate category (14.9 – 31.6 cases per 100,000 population) include Florida, Indiana, Kentucky, New Hampshire, Ohio, Tennessee, and West Virginia."/>
          <p:cNvSpPr/>
          <p:nvPr/>
        </p:nvSpPr>
        <p:spPr>
          <a:xfrm>
            <a:off x="591235" y="1572733"/>
            <a:ext cx="6587982" cy="434535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6235446"/>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p:nvPr/>
        </p:nvSpPr>
        <p:spPr>
          <a:xfrm>
            <a:off x="431291" y="6348984"/>
            <a:ext cx="4383023" cy="2458211"/>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57200" y="6375400"/>
          <a:ext cx="4267200" cy="2351531"/>
        </p:xfrm>
        <a:graphic>
          <a:graphicData uri="http://schemas.openxmlformats.org/drawingml/2006/table">
            <a:tbl>
              <a:tblPr firstRow="1" bandRow="1">
                <a:tableStyleId>{2D5ABB26-0587-4C30-8999-92F81FD0307C}</a:tableStyleId>
              </a:tblPr>
              <a:tblGrid>
                <a:gridCol w="588645">
                  <a:extLst>
                    <a:ext uri="{9D8B030D-6E8A-4147-A177-3AD203B41FA5}">
                      <a16:colId xmlns:a16="http://schemas.microsoft.com/office/drawing/2014/main" val="20000"/>
                    </a:ext>
                  </a:extLst>
                </a:gridCol>
                <a:gridCol w="1129665">
                  <a:extLst>
                    <a:ext uri="{9D8B030D-6E8A-4147-A177-3AD203B41FA5}">
                      <a16:colId xmlns:a16="http://schemas.microsoft.com/office/drawing/2014/main" val="20001"/>
                    </a:ext>
                  </a:extLst>
                </a:gridCol>
                <a:gridCol w="2548890">
                  <a:extLst>
                    <a:ext uri="{9D8B030D-6E8A-4147-A177-3AD203B41FA5}">
                      <a16:colId xmlns:a16="http://schemas.microsoft.com/office/drawing/2014/main" val="20002"/>
                    </a:ext>
                  </a:extLst>
                </a:gridCol>
              </a:tblGrid>
              <a:tr h="360807">
                <a:tc>
                  <a:txBody>
                    <a:bodyPr/>
                    <a:lstStyle/>
                    <a:p>
                      <a:pPr marL="182880" marR="158750" indent="-43180">
                        <a:lnSpc>
                          <a:spcPct val="105000"/>
                        </a:lnSpc>
                        <a:spcBef>
                          <a:spcPts val="285"/>
                        </a:spcBef>
                      </a:pPr>
                      <a:r>
                        <a:rPr sz="800" b="1" spc="15" dirty="0">
                          <a:solidFill>
                            <a:srgbClr val="FFFFFF"/>
                          </a:solidFill>
                          <a:latin typeface="Tahoma"/>
                          <a:cs typeface="Tahoma"/>
                        </a:rPr>
                        <a:t>C</a:t>
                      </a:r>
                      <a:r>
                        <a:rPr sz="800" b="1" spc="20" dirty="0">
                          <a:solidFill>
                            <a:srgbClr val="FFFFFF"/>
                          </a:solidFill>
                          <a:latin typeface="Tahoma"/>
                          <a:cs typeface="Tahoma"/>
                        </a:rPr>
                        <a:t>olor  </a:t>
                      </a:r>
                      <a:r>
                        <a:rPr sz="800" b="1" spc="-25" dirty="0">
                          <a:solidFill>
                            <a:srgbClr val="FFFFFF"/>
                          </a:solidFill>
                          <a:latin typeface="Tahoma"/>
                          <a:cs typeface="Tahoma"/>
                        </a:rPr>
                        <a:t>Key</a:t>
                      </a:r>
                      <a:endParaRPr sz="800">
                        <a:latin typeface="Tahoma"/>
                        <a:cs typeface="Tahoma"/>
                      </a:endParaRPr>
                    </a:p>
                  </a:txBody>
                  <a:tcPr marL="0" marR="0" marT="36195" marB="0">
                    <a:lnR w="19050">
                      <a:solidFill>
                        <a:srgbClr val="FFFFFF"/>
                      </a:solidFill>
                      <a:prstDash val="solid"/>
                    </a:lnR>
                    <a:solidFill>
                      <a:srgbClr val="005E6D"/>
                    </a:solidFill>
                  </a:tcPr>
                </a:tc>
                <a:tc>
                  <a:txBody>
                    <a:bodyPr/>
                    <a:lstStyle/>
                    <a:p>
                      <a:pPr marL="254000" marR="151765" indent="-94615">
                        <a:lnSpc>
                          <a:spcPct val="105000"/>
                        </a:lnSpc>
                        <a:spcBef>
                          <a:spcPts val="285"/>
                        </a:spcBef>
                      </a:pPr>
                      <a:r>
                        <a:rPr sz="800" b="1" spc="25" dirty="0">
                          <a:solidFill>
                            <a:srgbClr val="FFFFFF"/>
                          </a:solidFill>
                          <a:latin typeface="Tahoma"/>
                          <a:cs typeface="Tahoma"/>
                        </a:rPr>
                        <a:t>C</a:t>
                      </a:r>
                      <a:r>
                        <a:rPr sz="800" b="1" spc="20" dirty="0">
                          <a:solidFill>
                            <a:srgbClr val="FFFFFF"/>
                          </a:solidFill>
                          <a:latin typeface="Tahoma"/>
                          <a:cs typeface="Tahoma"/>
                        </a:rPr>
                        <a:t>a</a:t>
                      </a:r>
                      <a:r>
                        <a:rPr sz="800" b="1" spc="15" dirty="0">
                          <a:solidFill>
                            <a:srgbClr val="FFFFFF"/>
                          </a:solidFill>
                          <a:latin typeface="Tahoma"/>
                          <a:cs typeface="Tahoma"/>
                        </a:rPr>
                        <a:t>s</a:t>
                      </a:r>
                      <a:r>
                        <a:rPr sz="800" b="1" spc="25" dirty="0">
                          <a:solidFill>
                            <a:srgbClr val="FFFFFF"/>
                          </a:solidFill>
                          <a:latin typeface="Tahoma"/>
                          <a:cs typeface="Tahoma"/>
                        </a:rPr>
                        <a:t>e</a:t>
                      </a:r>
                      <a:r>
                        <a:rPr sz="800" b="1" spc="15" dirty="0">
                          <a:solidFill>
                            <a:srgbClr val="FFFFFF"/>
                          </a:solidFill>
                          <a:latin typeface="Tahoma"/>
                          <a:cs typeface="Tahoma"/>
                        </a:rPr>
                        <a:t>s</a:t>
                      </a:r>
                      <a:r>
                        <a:rPr sz="800" b="1" spc="25" dirty="0">
                          <a:solidFill>
                            <a:srgbClr val="FFFFFF"/>
                          </a:solidFill>
                          <a:latin typeface="Tahoma"/>
                          <a:cs typeface="Tahoma"/>
                        </a:rPr>
                        <a:t>/1</a:t>
                      </a:r>
                      <a:r>
                        <a:rPr sz="800" b="1" spc="15" dirty="0">
                          <a:solidFill>
                            <a:srgbClr val="FFFFFF"/>
                          </a:solidFill>
                          <a:latin typeface="Tahoma"/>
                          <a:cs typeface="Tahoma"/>
                        </a:rPr>
                        <a:t>00</a:t>
                      </a:r>
                      <a:r>
                        <a:rPr sz="800" b="1" spc="20" dirty="0">
                          <a:solidFill>
                            <a:srgbClr val="FFFFFF"/>
                          </a:solidFill>
                          <a:latin typeface="Tahoma"/>
                          <a:cs typeface="Tahoma"/>
                        </a:rPr>
                        <a:t>,</a:t>
                      </a:r>
                      <a:r>
                        <a:rPr sz="800" b="1" spc="15" dirty="0">
                          <a:solidFill>
                            <a:srgbClr val="FFFFFF"/>
                          </a:solidFill>
                          <a:latin typeface="Tahoma"/>
                          <a:cs typeface="Tahoma"/>
                        </a:rPr>
                        <a:t>0</a:t>
                      </a:r>
                      <a:r>
                        <a:rPr sz="800" b="1" spc="25" dirty="0">
                          <a:solidFill>
                            <a:srgbClr val="FFFFFF"/>
                          </a:solidFill>
                          <a:latin typeface="Tahoma"/>
                          <a:cs typeface="Tahoma"/>
                        </a:rPr>
                        <a:t>0</a:t>
                      </a:r>
                      <a:r>
                        <a:rPr sz="800" b="1" dirty="0">
                          <a:solidFill>
                            <a:srgbClr val="FFFFFF"/>
                          </a:solidFill>
                          <a:latin typeface="Tahoma"/>
                          <a:cs typeface="Tahoma"/>
                        </a:rPr>
                        <a:t>0  </a:t>
                      </a:r>
                      <a:r>
                        <a:rPr sz="800" b="1" spc="-5" dirty="0">
                          <a:solidFill>
                            <a:srgbClr val="FFFFFF"/>
                          </a:solidFill>
                          <a:latin typeface="Tahoma"/>
                          <a:cs typeface="Tahoma"/>
                        </a:rPr>
                        <a:t>Population</a:t>
                      </a:r>
                      <a:endParaRPr sz="800">
                        <a:latin typeface="Tahoma"/>
                        <a:cs typeface="Tahoma"/>
                      </a:endParaRPr>
                    </a:p>
                  </a:txBody>
                  <a:tcPr marL="0" marR="0" marT="36195" marB="0">
                    <a:lnL w="19050">
                      <a:solidFill>
                        <a:srgbClr val="FFFFFF"/>
                      </a:solidFill>
                      <a:prstDash val="solid"/>
                    </a:lnL>
                    <a:lnR w="19050">
                      <a:solidFill>
                        <a:srgbClr val="FFFFFF"/>
                      </a:solidFill>
                      <a:prstDash val="solid"/>
                    </a:lnR>
                    <a:solidFill>
                      <a:srgbClr val="005E6D"/>
                    </a:solidFill>
                  </a:tcPr>
                </a:tc>
                <a:tc>
                  <a:txBody>
                    <a:bodyPr/>
                    <a:lstStyle/>
                    <a:p>
                      <a:pPr>
                        <a:lnSpc>
                          <a:spcPct val="100000"/>
                        </a:lnSpc>
                        <a:spcBef>
                          <a:spcPts val="40"/>
                        </a:spcBef>
                      </a:pPr>
                      <a:endParaRPr sz="800">
                        <a:latin typeface="Times New Roman"/>
                        <a:cs typeface="Times New Roman"/>
                      </a:endParaRPr>
                    </a:p>
                    <a:p>
                      <a:pPr marL="690245">
                        <a:lnSpc>
                          <a:spcPct val="100000"/>
                        </a:lnSpc>
                      </a:pPr>
                      <a:r>
                        <a:rPr sz="800" b="1" spc="5" dirty="0">
                          <a:solidFill>
                            <a:srgbClr val="FFFFFF"/>
                          </a:solidFill>
                          <a:latin typeface="Tahoma"/>
                          <a:cs typeface="Tahoma"/>
                        </a:rPr>
                        <a:t>State </a:t>
                      </a:r>
                      <a:r>
                        <a:rPr sz="800" b="1" spc="-5" dirty="0">
                          <a:solidFill>
                            <a:srgbClr val="FFFFFF"/>
                          </a:solidFill>
                          <a:latin typeface="Tahoma"/>
                          <a:cs typeface="Tahoma"/>
                        </a:rPr>
                        <a:t>or</a:t>
                      </a:r>
                      <a:r>
                        <a:rPr sz="800" b="1" spc="-45" dirty="0">
                          <a:solidFill>
                            <a:srgbClr val="FFFFFF"/>
                          </a:solidFill>
                          <a:latin typeface="Tahoma"/>
                          <a:cs typeface="Tahoma"/>
                        </a:rPr>
                        <a:t> </a:t>
                      </a:r>
                      <a:r>
                        <a:rPr sz="800" b="1" spc="5" dirty="0">
                          <a:solidFill>
                            <a:srgbClr val="FFFFFF"/>
                          </a:solidFill>
                          <a:latin typeface="Tahoma"/>
                          <a:cs typeface="Tahoma"/>
                        </a:rPr>
                        <a:t>Jurisdiction</a:t>
                      </a:r>
                      <a:endParaRPr sz="800">
                        <a:latin typeface="Tahoma"/>
                        <a:cs typeface="Tahoma"/>
                      </a:endParaRPr>
                    </a:p>
                  </a:txBody>
                  <a:tcPr marL="0" marR="0" marT="5080" marB="0">
                    <a:lnL w="19050">
                      <a:solidFill>
                        <a:srgbClr val="FFFFFF"/>
                      </a:solidFill>
                      <a:prstDash val="solid"/>
                    </a:lnL>
                    <a:solidFill>
                      <a:srgbClr val="005E6D"/>
                    </a:solidFill>
                  </a:tcPr>
                </a:tc>
                <a:extLst>
                  <a:ext uri="{0D108BD9-81ED-4DB2-BD59-A6C34878D82A}">
                    <a16:rowId xmlns:a16="http://schemas.microsoft.com/office/drawing/2014/main" val="10000"/>
                  </a:ext>
                </a:extLst>
              </a:tr>
              <a:tr h="276223">
                <a:tc>
                  <a:txBody>
                    <a:bodyPr/>
                    <a:lstStyle/>
                    <a:p>
                      <a:pPr>
                        <a:lnSpc>
                          <a:spcPct val="100000"/>
                        </a:lnSpc>
                      </a:pPr>
                      <a:endParaRPr sz="900">
                        <a:latin typeface="Times New Roman"/>
                        <a:cs typeface="Times New Roman"/>
                      </a:endParaRPr>
                    </a:p>
                  </a:txBody>
                  <a:tcPr marL="0" marR="0" marT="0" marB="0">
                    <a:lnB w="19050">
                      <a:solidFill>
                        <a:srgbClr val="FFFFFF"/>
                      </a:solidFill>
                      <a:prstDash val="solid"/>
                    </a:lnB>
                    <a:solidFill>
                      <a:srgbClr val="D8E3E5"/>
                    </a:solidFill>
                  </a:tcPr>
                </a:tc>
                <a:tc>
                  <a:txBody>
                    <a:bodyPr/>
                    <a:lstStyle/>
                    <a:p>
                      <a:pPr algn="ctr">
                        <a:lnSpc>
                          <a:spcPct val="100000"/>
                        </a:lnSpc>
                        <a:spcBef>
                          <a:spcPts val="540"/>
                        </a:spcBef>
                      </a:pPr>
                      <a:r>
                        <a:rPr sz="800" b="1" spc="30" dirty="0">
                          <a:solidFill>
                            <a:srgbClr val="231F20"/>
                          </a:solidFill>
                          <a:latin typeface="Arial"/>
                          <a:cs typeface="Arial"/>
                        </a:rPr>
                        <a:t>0.0-0.2</a:t>
                      </a:r>
                      <a:endParaRPr sz="800">
                        <a:latin typeface="Arial"/>
                        <a:cs typeface="Arial"/>
                      </a:endParaRPr>
                    </a:p>
                  </a:txBody>
                  <a:tcPr marL="0" marR="0" marT="68580" marB="0">
                    <a:solidFill>
                      <a:srgbClr val="FFFFFF"/>
                    </a:solidFill>
                  </a:tcPr>
                </a:tc>
                <a:tc>
                  <a:txBody>
                    <a:bodyPr/>
                    <a:lstStyle/>
                    <a:p>
                      <a:pPr marL="57785">
                        <a:lnSpc>
                          <a:spcPct val="100000"/>
                        </a:lnSpc>
                        <a:spcBef>
                          <a:spcPts val="540"/>
                        </a:spcBef>
                      </a:pPr>
                      <a:r>
                        <a:rPr sz="800" b="1" spc="-45" dirty="0">
                          <a:solidFill>
                            <a:srgbClr val="231F20"/>
                          </a:solidFill>
                          <a:latin typeface="Arial"/>
                          <a:cs typeface="Arial"/>
                        </a:rPr>
                        <a:t>CT, </a:t>
                      </a:r>
                      <a:r>
                        <a:rPr sz="800" b="1" spc="-40" dirty="0">
                          <a:solidFill>
                            <a:srgbClr val="231F20"/>
                          </a:solidFill>
                          <a:latin typeface="Arial"/>
                          <a:cs typeface="Arial"/>
                        </a:rPr>
                        <a:t>LA, </a:t>
                      </a:r>
                      <a:r>
                        <a:rPr sz="800" b="1" spc="-10" dirty="0">
                          <a:solidFill>
                            <a:srgbClr val="231F20"/>
                          </a:solidFill>
                          <a:latin typeface="Arial"/>
                          <a:cs typeface="Arial"/>
                        </a:rPr>
                        <a:t>NE, </a:t>
                      </a:r>
                      <a:r>
                        <a:rPr sz="800" b="1" spc="-25" dirty="0">
                          <a:solidFill>
                            <a:srgbClr val="231F20"/>
                          </a:solidFill>
                          <a:latin typeface="Arial"/>
                          <a:cs typeface="Arial"/>
                        </a:rPr>
                        <a:t>SC,</a:t>
                      </a:r>
                      <a:r>
                        <a:rPr sz="800" b="1" spc="-165" dirty="0">
                          <a:solidFill>
                            <a:srgbClr val="231F20"/>
                          </a:solidFill>
                          <a:latin typeface="Arial"/>
                          <a:cs typeface="Arial"/>
                        </a:rPr>
                        <a:t> </a:t>
                      </a:r>
                      <a:r>
                        <a:rPr sz="800" b="1" spc="-40" dirty="0">
                          <a:solidFill>
                            <a:srgbClr val="231F20"/>
                          </a:solidFill>
                          <a:latin typeface="Arial"/>
                          <a:cs typeface="Arial"/>
                        </a:rPr>
                        <a:t>TX</a:t>
                      </a:r>
                      <a:endParaRPr sz="800">
                        <a:latin typeface="Arial"/>
                        <a:cs typeface="Arial"/>
                      </a:endParaRPr>
                    </a:p>
                  </a:txBody>
                  <a:tcPr marL="0" marR="0" marT="68580" marB="0">
                    <a:solidFill>
                      <a:srgbClr val="FFFFFF"/>
                    </a:solidFill>
                  </a:tcPr>
                </a:tc>
                <a:extLst>
                  <a:ext uri="{0D108BD9-81ED-4DB2-BD59-A6C34878D82A}">
                    <a16:rowId xmlns:a16="http://schemas.microsoft.com/office/drawing/2014/main" val="10001"/>
                  </a:ext>
                </a:extLst>
              </a:tr>
              <a:tr h="285750">
                <a:tc>
                  <a:txBody>
                    <a:bodyPr/>
                    <a:lstStyle/>
                    <a:p>
                      <a:pPr>
                        <a:lnSpc>
                          <a:spcPct val="100000"/>
                        </a:lnSpc>
                      </a:pPr>
                      <a:endParaRPr sz="9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9ABFC6"/>
                    </a:solidFill>
                  </a:tcPr>
                </a:tc>
                <a:tc>
                  <a:txBody>
                    <a:bodyPr/>
                    <a:lstStyle/>
                    <a:p>
                      <a:pPr algn="ctr">
                        <a:lnSpc>
                          <a:spcPct val="100000"/>
                        </a:lnSpc>
                        <a:spcBef>
                          <a:spcPts val="615"/>
                        </a:spcBef>
                      </a:pPr>
                      <a:r>
                        <a:rPr sz="800" b="1" spc="30" dirty="0">
                          <a:solidFill>
                            <a:srgbClr val="231F20"/>
                          </a:solidFill>
                          <a:latin typeface="Arial"/>
                          <a:cs typeface="Arial"/>
                        </a:rPr>
                        <a:t>0.3-0.6</a:t>
                      </a:r>
                      <a:endParaRPr sz="800">
                        <a:latin typeface="Arial"/>
                        <a:cs typeface="Arial"/>
                      </a:endParaRPr>
                    </a:p>
                  </a:txBody>
                  <a:tcPr marL="0" marR="0" marT="78105" marB="0">
                    <a:lnL w="19050">
                      <a:solidFill>
                        <a:srgbClr val="FFFFFF"/>
                      </a:solidFill>
                      <a:prstDash val="solid"/>
                    </a:lnL>
                    <a:lnR w="19050">
                      <a:solidFill>
                        <a:srgbClr val="FFFFFF"/>
                      </a:solidFill>
                      <a:prstDash val="solid"/>
                    </a:lnR>
                    <a:lnB w="19050">
                      <a:solidFill>
                        <a:srgbClr val="FFFFFF"/>
                      </a:solidFill>
                      <a:prstDash val="solid"/>
                    </a:lnB>
                    <a:solidFill>
                      <a:srgbClr val="E5EEF0"/>
                    </a:solidFill>
                  </a:tcPr>
                </a:tc>
                <a:tc>
                  <a:txBody>
                    <a:bodyPr/>
                    <a:lstStyle/>
                    <a:p>
                      <a:pPr marL="57785">
                        <a:lnSpc>
                          <a:spcPct val="100000"/>
                        </a:lnSpc>
                        <a:spcBef>
                          <a:spcPts val="615"/>
                        </a:spcBef>
                      </a:pPr>
                      <a:r>
                        <a:rPr sz="800" b="1" spc="-40" dirty="0">
                          <a:solidFill>
                            <a:srgbClr val="231F20"/>
                          </a:solidFill>
                          <a:latin typeface="Arial"/>
                          <a:cs typeface="Arial"/>
                        </a:rPr>
                        <a:t>CA, GA, </a:t>
                      </a:r>
                      <a:r>
                        <a:rPr sz="800" b="1" dirty="0">
                          <a:solidFill>
                            <a:srgbClr val="231F20"/>
                          </a:solidFill>
                          <a:latin typeface="Arial"/>
                          <a:cs typeface="Arial"/>
                        </a:rPr>
                        <a:t>HI, </a:t>
                      </a:r>
                      <a:r>
                        <a:rPr sz="800" b="1" spc="-20" dirty="0">
                          <a:solidFill>
                            <a:srgbClr val="231F20"/>
                          </a:solidFill>
                          <a:latin typeface="Arial"/>
                          <a:cs typeface="Arial"/>
                        </a:rPr>
                        <a:t>IA, </a:t>
                      </a:r>
                      <a:r>
                        <a:rPr sz="800" b="1" dirty="0">
                          <a:solidFill>
                            <a:srgbClr val="231F20"/>
                          </a:solidFill>
                          <a:latin typeface="Arial"/>
                          <a:cs typeface="Arial"/>
                        </a:rPr>
                        <a:t>MD, </a:t>
                      </a:r>
                      <a:r>
                        <a:rPr sz="800" b="1" spc="15" dirty="0">
                          <a:solidFill>
                            <a:srgbClr val="231F20"/>
                          </a:solidFill>
                          <a:latin typeface="Arial"/>
                          <a:cs typeface="Arial"/>
                        </a:rPr>
                        <a:t>NM, </a:t>
                      </a:r>
                      <a:r>
                        <a:rPr sz="800" b="1" spc="-20" dirty="0">
                          <a:solidFill>
                            <a:srgbClr val="231F20"/>
                          </a:solidFill>
                          <a:latin typeface="Arial"/>
                          <a:cs typeface="Arial"/>
                        </a:rPr>
                        <a:t>NV, OK,</a:t>
                      </a:r>
                      <a:r>
                        <a:rPr sz="800" b="1" spc="100" dirty="0">
                          <a:solidFill>
                            <a:srgbClr val="231F20"/>
                          </a:solidFill>
                          <a:latin typeface="Arial"/>
                          <a:cs typeface="Arial"/>
                        </a:rPr>
                        <a:t> </a:t>
                      </a:r>
                      <a:r>
                        <a:rPr sz="800" b="1" spc="-5" dirty="0">
                          <a:solidFill>
                            <a:srgbClr val="231F20"/>
                          </a:solidFill>
                          <a:latin typeface="Arial"/>
                          <a:cs typeface="Arial"/>
                        </a:rPr>
                        <a:t>OR</a:t>
                      </a:r>
                      <a:endParaRPr sz="800">
                        <a:latin typeface="Arial"/>
                        <a:cs typeface="Arial"/>
                      </a:endParaRPr>
                    </a:p>
                  </a:txBody>
                  <a:tcPr marL="0" marR="0" marT="78105" marB="0">
                    <a:lnL w="19050">
                      <a:solidFill>
                        <a:srgbClr val="FFFFFF"/>
                      </a:solidFill>
                      <a:prstDash val="solid"/>
                    </a:lnL>
                    <a:lnB w="19050">
                      <a:solidFill>
                        <a:srgbClr val="FFFFFF"/>
                      </a:solidFill>
                      <a:prstDash val="solid"/>
                    </a:lnB>
                    <a:solidFill>
                      <a:srgbClr val="E5EEF0"/>
                    </a:solidFill>
                  </a:tcPr>
                </a:tc>
                <a:extLst>
                  <a:ext uri="{0D108BD9-81ED-4DB2-BD59-A6C34878D82A}">
                    <a16:rowId xmlns:a16="http://schemas.microsoft.com/office/drawing/2014/main" val="10002"/>
                  </a:ext>
                </a:extLst>
              </a:tr>
              <a:tr h="285750">
                <a:tc>
                  <a:txBody>
                    <a:bodyPr/>
                    <a:lstStyle/>
                    <a:p>
                      <a:pPr>
                        <a:lnSpc>
                          <a:spcPct val="100000"/>
                        </a:lnSpc>
                      </a:pPr>
                      <a:endParaRPr sz="900">
                        <a:latin typeface="Times New Roman"/>
                        <a:cs typeface="Times New Roman"/>
                      </a:endParaRPr>
                    </a:p>
                  </a:txBody>
                  <a:tcPr marL="0" marR="0" marT="0" marB="0">
                    <a:lnT w="19050">
                      <a:solidFill>
                        <a:srgbClr val="FFFFFF"/>
                      </a:solidFill>
                      <a:prstDash val="solid"/>
                    </a:lnT>
                    <a:lnB w="19050">
                      <a:solidFill>
                        <a:srgbClr val="FFFFFF"/>
                      </a:solidFill>
                      <a:prstDash val="solid"/>
                    </a:lnB>
                    <a:solidFill>
                      <a:srgbClr val="4A909B"/>
                    </a:solidFill>
                  </a:tcPr>
                </a:tc>
                <a:tc>
                  <a:txBody>
                    <a:bodyPr/>
                    <a:lstStyle/>
                    <a:p>
                      <a:pPr algn="ctr">
                        <a:lnSpc>
                          <a:spcPct val="100000"/>
                        </a:lnSpc>
                        <a:spcBef>
                          <a:spcPts val="615"/>
                        </a:spcBef>
                      </a:pPr>
                      <a:r>
                        <a:rPr sz="800" b="1" spc="30" dirty="0">
                          <a:solidFill>
                            <a:srgbClr val="231F20"/>
                          </a:solidFill>
                          <a:latin typeface="Arial"/>
                          <a:cs typeface="Arial"/>
                        </a:rPr>
                        <a:t>0.7-1.2</a:t>
                      </a:r>
                      <a:endParaRPr sz="800">
                        <a:latin typeface="Arial"/>
                        <a:cs typeface="Arial"/>
                      </a:endParaRPr>
                    </a:p>
                  </a:txBody>
                  <a:tcPr marL="0" marR="0" marT="78105" marB="0">
                    <a:lnT w="19050" cap="flat" cmpd="sng" algn="ctr">
                      <a:solidFill>
                        <a:srgbClr val="FFFFFF"/>
                      </a:solidFill>
                      <a:prstDash val="solid"/>
                      <a:round/>
                      <a:headEnd type="none" w="med" len="med"/>
                      <a:tailEnd type="none" w="med" len="med"/>
                    </a:lnT>
                    <a:solidFill>
                      <a:srgbClr val="FFFFFF"/>
                    </a:solidFill>
                  </a:tcPr>
                </a:tc>
                <a:tc>
                  <a:txBody>
                    <a:bodyPr/>
                    <a:lstStyle/>
                    <a:p>
                      <a:pPr marL="57785">
                        <a:lnSpc>
                          <a:spcPct val="100000"/>
                        </a:lnSpc>
                        <a:spcBef>
                          <a:spcPts val="615"/>
                        </a:spcBef>
                      </a:pPr>
                      <a:r>
                        <a:rPr sz="800" b="1" spc="-35" dirty="0">
                          <a:solidFill>
                            <a:srgbClr val="231F20"/>
                          </a:solidFill>
                          <a:latin typeface="Arial"/>
                          <a:cs typeface="Arial"/>
                        </a:rPr>
                        <a:t>CO, </a:t>
                      </a:r>
                      <a:r>
                        <a:rPr sz="800" b="1" spc="-10" dirty="0">
                          <a:solidFill>
                            <a:srgbClr val="231F20"/>
                          </a:solidFill>
                          <a:latin typeface="Arial"/>
                          <a:cs typeface="Arial"/>
                        </a:rPr>
                        <a:t>ID, </a:t>
                      </a:r>
                      <a:r>
                        <a:rPr sz="800" b="1" spc="-15" dirty="0">
                          <a:solidFill>
                            <a:srgbClr val="231F20"/>
                          </a:solidFill>
                          <a:latin typeface="Arial"/>
                          <a:cs typeface="Arial"/>
                        </a:rPr>
                        <a:t>IL, </a:t>
                      </a:r>
                      <a:r>
                        <a:rPr sz="800" b="1" spc="-25" dirty="0">
                          <a:solidFill>
                            <a:srgbClr val="231F20"/>
                          </a:solidFill>
                          <a:latin typeface="Arial"/>
                          <a:cs typeface="Arial"/>
                        </a:rPr>
                        <a:t>KS, </a:t>
                      </a:r>
                      <a:r>
                        <a:rPr sz="800" b="1" spc="20" dirty="0">
                          <a:solidFill>
                            <a:srgbClr val="231F20"/>
                          </a:solidFill>
                          <a:latin typeface="Arial"/>
                          <a:cs typeface="Arial"/>
                        </a:rPr>
                        <a:t>MI, </a:t>
                      </a:r>
                      <a:r>
                        <a:rPr sz="800" b="1" spc="15" dirty="0">
                          <a:solidFill>
                            <a:srgbClr val="231F20"/>
                          </a:solidFill>
                          <a:latin typeface="Arial"/>
                          <a:cs typeface="Arial"/>
                        </a:rPr>
                        <a:t>MN, </a:t>
                      </a:r>
                      <a:r>
                        <a:rPr sz="800" b="1" dirty="0">
                          <a:solidFill>
                            <a:srgbClr val="231F20"/>
                          </a:solidFill>
                          <a:latin typeface="Arial"/>
                          <a:cs typeface="Arial"/>
                        </a:rPr>
                        <a:t>MO, </a:t>
                      </a:r>
                      <a:r>
                        <a:rPr sz="800" b="1" spc="-30" dirty="0">
                          <a:solidFill>
                            <a:srgbClr val="231F20"/>
                          </a:solidFill>
                          <a:latin typeface="Arial"/>
                          <a:cs typeface="Arial"/>
                        </a:rPr>
                        <a:t>NJ, VA, VT, </a:t>
                      </a:r>
                      <a:r>
                        <a:rPr sz="800" b="1" spc="-10" dirty="0">
                          <a:solidFill>
                            <a:srgbClr val="231F20"/>
                          </a:solidFill>
                          <a:latin typeface="Arial"/>
                          <a:cs typeface="Arial"/>
                        </a:rPr>
                        <a:t>WA,</a:t>
                      </a:r>
                      <a:r>
                        <a:rPr sz="800" b="1" spc="-80" dirty="0">
                          <a:solidFill>
                            <a:srgbClr val="231F20"/>
                          </a:solidFill>
                          <a:latin typeface="Arial"/>
                          <a:cs typeface="Arial"/>
                        </a:rPr>
                        <a:t> </a:t>
                      </a:r>
                      <a:r>
                        <a:rPr sz="800" b="1" spc="45" dirty="0">
                          <a:solidFill>
                            <a:srgbClr val="231F20"/>
                          </a:solidFill>
                          <a:latin typeface="Arial"/>
                          <a:cs typeface="Arial"/>
                        </a:rPr>
                        <a:t>WY</a:t>
                      </a:r>
                      <a:endParaRPr sz="800">
                        <a:latin typeface="Arial"/>
                        <a:cs typeface="Arial"/>
                      </a:endParaRPr>
                    </a:p>
                  </a:txBody>
                  <a:tcPr marL="0" marR="0" marT="78105" marB="0">
                    <a:lnT w="19050" cap="flat" cmpd="sng" algn="ctr">
                      <a:solidFill>
                        <a:srgbClr val="FFFFFF"/>
                      </a:solidFill>
                      <a:prstDash val="solid"/>
                      <a:round/>
                      <a:headEnd type="none" w="med" len="med"/>
                      <a:tailEnd type="none" w="med" len="med"/>
                    </a:lnT>
                    <a:solidFill>
                      <a:srgbClr val="FFFFFF"/>
                    </a:solidFill>
                  </a:tcPr>
                </a:tc>
                <a:extLst>
                  <a:ext uri="{0D108BD9-81ED-4DB2-BD59-A6C34878D82A}">
                    <a16:rowId xmlns:a16="http://schemas.microsoft.com/office/drawing/2014/main" val="10003"/>
                  </a:ext>
                </a:extLst>
              </a:tr>
              <a:tr h="285750">
                <a:tc>
                  <a:txBody>
                    <a:bodyPr/>
                    <a:lstStyle/>
                    <a:p>
                      <a:pPr>
                        <a:lnSpc>
                          <a:spcPct val="100000"/>
                        </a:lnSpc>
                      </a:pPr>
                      <a:endParaRPr sz="9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135E6D"/>
                    </a:solidFill>
                  </a:tcPr>
                </a:tc>
                <a:tc>
                  <a:txBody>
                    <a:bodyPr/>
                    <a:lstStyle/>
                    <a:p>
                      <a:pPr algn="ctr">
                        <a:lnSpc>
                          <a:spcPct val="100000"/>
                        </a:lnSpc>
                        <a:spcBef>
                          <a:spcPts val="615"/>
                        </a:spcBef>
                      </a:pPr>
                      <a:r>
                        <a:rPr sz="800" b="1" spc="30" dirty="0">
                          <a:solidFill>
                            <a:srgbClr val="231F20"/>
                          </a:solidFill>
                          <a:latin typeface="Arial"/>
                          <a:cs typeface="Arial"/>
                        </a:rPr>
                        <a:t>1.3-1.8</a:t>
                      </a:r>
                      <a:endParaRPr sz="800">
                        <a:latin typeface="Arial"/>
                        <a:cs typeface="Arial"/>
                      </a:endParaRPr>
                    </a:p>
                  </a:txBody>
                  <a:tcPr marL="0" marR="0" marT="78105" marB="0">
                    <a:lnL w="19050">
                      <a:solidFill>
                        <a:srgbClr val="FFFFFF"/>
                      </a:solidFill>
                      <a:prstDash val="solid"/>
                    </a:lnL>
                    <a:lnR w="19050">
                      <a:solidFill>
                        <a:srgbClr val="FFFFFF"/>
                      </a:solidFill>
                      <a:prstDash val="solid"/>
                    </a:lnR>
                    <a:lnB w="19050">
                      <a:solidFill>
                        <a:srgbClr val="FFFFFF"/>
                      </a:solidFill>
                      <a:prstDash val="solid"/>
                    </a:lnB>
                    <a:solidFill>
                      <a:srgbClr val="E5EEF0"/>
                    </a:solidFill>
                  </a:tcPr>
                </a:tc>
                <a:tc>
                  <a:txBody>
                    <a:bodyPr/>
                    <a:lstStyle/>
                    <a:p>
                      <a:pPr marL="58419">
                        <a:lnSpc>
                          <a:spcPct val="100000"/>
                        </a:lnSpc>
                        <a:spcBef>
                          <a:spcPts val="615"/>
                        </a:spcBef>
                      </a:pPr>
                      <a:r>
                        <a:rPr sz="800" b="1" spc="-40" dirty="0">
                          <a:solidFill>
                            <a:srgbClr val="231F20"/>
                          </a:solidFill>
                          <a:latin typeface="Arial"/>
                          <a:cs typeface="Arial"/>
                        </a:rPr>
                        <a:t>AL, </a:t>
                      </a:r>
                      <a:r>
                        <a:rPr sz="800" b="1" spc="-10" dirty="0">
                          <a:solidFill>
                            <a:srgbClr val="231F20"/>
                          </a:solidFill>
                          <a:latin typeface="Arial"/>
                          <a:cs typeface="Arial"/>
                        </a:rPr>
                        <a:t>MT, </a:t>
                      </a:r>
                      <a:r>
                        <a:rPr sz="800" b="1" spc="-20" dirty="0">
                          <a:solidFill>
                            <a:srgbClr val="231F20"/>
                          </a:solidFill>
                          <a:latin typeface="Arial"/>
                          <a:cs typeface="Arial"/>
                        </a:rPr>
                        <a:t>NC, </a:t>
                      </a:r>
                      <a:r>
                        <a:rPr sz="800" b="1" spc="-5" dirty="0">
                          <a:solidFill>
                            <a:srgbClr val="231F20"/>
                          </a:solidFill>
                          <a:latin typeface="Arial"/>
                          <a:cs typeface="Arial"/>
                        </a:rPr>
                        <a:t>NH, </a:t>
                      </a:r>
                      <a:r>
                        <a:rPr sz="800" b="1" spc="-30" dirty="0">
                          <a:solidFill>
                            <a:srgbClr val="231F20"/>
                          </a:solidFill>
                          <a:latin typeface="Arial"/>
                          <a:cs typeface="Arial"/>
                        </a:rPr>
                        <a:t>NY,</a:t>
                      </a:r>
                      <a:r>
                        <a:rPr sz="800" b="1" spc="35" dirty="0">
                          <a:solidFill>
                            <a:srgbClr val="231F20"/>
                          </a:solidFill>
                          <a:latin typeface="Arial"/>
                          <a:cs typeface="Arial"/>
                        </a:rPr>
                        <a:t> </a:t>
                      </a:r>
                      <a:r>
                        <a:rPr sz="800" b="1" spc="-35" dirty="0">
                          <a:solidFill>
                            <a:srgbClr val="231F20"/>
                          </a:solidFill>
                          <a:latin typeface="Arial"/>
                          <a:cs typeface="Arial"/>
                        </a:rPr>
                        <a:t>PA</a:t>
                      </a:r>
                      <a:endParaRPr sz="800">
                        <a:latin typeface="Arial"/>
                        <a:cs typeface="Arial"/>
                      </a:endParaRPr>
                    </a:p>
                  </a:txBody>
                  <a:tcPr marL="0" marR="0" marT="78105" marB="0">
                    <a:lnL w="19050">
                      <a:solidFill>
                        <a:srgbClr val="FFFFFF"/>
                      </a:solidFill>
                      <a:prstDash val="solid"/>
                    </a:lnL>
                    <a:lnB w="19050">
                      <a:solidFill>
                        <a:srgbClr val="FFFFFF"/>
                      </a:solidFill>
                      <a:prstDash val="solid"/>
                    </a:lnB>
                    <a:solidFill>
                      <a:srgbClr val="E5EEF0"/>
                    </a:solidFill>
                  </a:tcPr>
                </a:tc>
                <a:extLst>
                  <a:ext uri="{0D108BD9-81ED-4DB2-BD59-A6C34878D82A}">
                    <a16:rowId xmlns:a16="http://schemas.microsoft.com/office/drawing/2014/main" val="10004"/>
                  </a:ext>
                </a:extLst>
              </a:tr>
              <a:tr h="285750">
                <a:tc>
                  <a:txBody>
                    <a:bodyPr/>
                    <a:lstStyle/>
                    <a:p>
                      <a:pPr>
                        <a:lnSpc>
                          <a:spcPct val="100000"/>
                        </a:lnSpc>
                      </a:pPr>
                      <a:endParaRPr sz="900">
                        <a:latin typeface="Times New Roman"/>
                        <a:cs typeface="Times New Roman"/>
                      </a:endParaRPr>
                    </a:p>
                  </a:txBody>
                  <a:tcPr marL="0" marR="0" marT="0" marB="0">
                    <a:lnT w="19050">
                      <a:solidFill>
                        <a:srgbClr val="FFFFFF"/>
                      </a:solidFill>
                      <a:prstDash val="solid"/>
                    </a:lnT>
                    <a:lnB w="19050">
                      <a:solidFill>
                        <a:srgbClr val="FFFFFF"/>
                      </a:solidFill>
                      <a:prstDash val="solid"/>
                    </a:lnB>
                    <a:solidFill>
                      <a:srgbClr val="0D414D"/>
                    </a:solidFill>
                  </a:tcPr>
                </a:tc>
                <a:tc>
                  <a:txBody>
                    <a:bodyPr/>
                    <a:lstStyle/>
                    <a:p>
                      <a:pPr algn="ctr">
                        <a:lnSpc>
                          <a:spcPct val="100000"/>
                        </a:lnSpc>
                        <a:spcBef>
                          <a:spcPts val="615"/>
                        </a:spcBef>
                      </a:pPr>
                      <a:r>
                        <a:rPr sz="800" b="1" spc="30" dirty="0">
                          <a:solidFill>
                            <a:srgbClr val="231F20"/>
                          </a:solidFill>
                          <a:latin typeface="Arial"/>
                          <a:cs typeface="Arial"/>
                        </a:rPr>
                        <a:t>1.9-3.0</a:t>
                      </a:r>
                      <a:endParaRPr sz="800">
                        <a:latin typeface="Arial"/>
                        <a:cs typeface="Arial"/>
                      </a:endParaRPr>
                    </a:p>
                  </a:txBody>
                  <a:tcPr marL="0" marR="0" marT="78105" marB="0">
                    <a:lnT w="19050" cap="flat" cmpd="sng" algn="ctr">
                      <a:solidFill>
                        <a:srgbClr val="FFFFFF"/>
                      </a:solidFill>
                      <a:prstDash val="solid"/>
                      <a:round/>
                      <a:headEnd type="none" w="med" len="med"/>
                      <a:tailEnd type="none" w="med" len="med"/>
                    </a:lnT>
                    <a:solidFill>
                      <a:srgbClr val="FFFFFF"/>
                    </a:solidFill>
                  </a:tcPr>
                </a:tc>
                <a:tc>
                  <a:txBody>
                    <a:bodyPr/>
                    <a:lstStyle/>
                    <a:p>
                      <a:pPr marL="58419">
                        <a:lnSpc>
                          <a:spcPct val="100000"/>
                        </a:lnSpc>
                        <a:spcBef>
                          <a:spcPts val="615"/>
                        </a:spcBef>
                      </a:pPr>
                      <a:r>
                        <a:rPr sz="800" b="1" spc="-25" dirty="0">
                          <a:solidFill>
                            <a:srgbClr val="231F20"/>
                          </a:solidFill>
                          <a:latin typeface="Arial"/>
                          <a:cs typeface="Arial"/>
                        </a:rPr>
                        <a:t>AR, FL, </a:t>
                      </a:r>
                      <a:r>
                        <a:rPr sz="800" b="1" spc="-45" dirty="0">
                          <a:solidFill>
                            <a:srgbClr val="231F20"/>
                          </a:solidFill>
                          <a:latin typeface="Arial"/>
                          <a:cs typeface="Arial"/>
                        </a:rPr>
                        <a:t>KY, </a:t>
                      </a:r>
                      <a:r>
                        <a:rPr sz="800" b="1" dirty="0">
                          <a:solidFill>
                            <a:srgbClr val="231F20"/>
                          </a:solidFill>
                          <a:latin typeface="Arial"/>
                          <a:cs typeface="Arial"/>
                        </a:rPr>
                        <a:t>MA, </a:t>
                      </a:r>
                      <a:r>
                        <a:rPr sz="800" b="1" spc="-10" dirty="0">
                          <a:solidFill>
                            <a:srgbClr val="231F20"/>
                          </a:solidFill>
                          <a:latin typeface="Arial"/>
                          <a:cs typeface="Arial"/>
                        </a:rPr>
                        <a:t>OH, </a:t>
                      </a:r>
                      <a:r>
                        <a:rPr sz="800" b="1" spc="-15" dirty="0">
                          <a:solidFill>
                            <a:srgbClr val="231F20"/>
                          </a:solidFill>
                          <a:latin typeface="Arial"/>
                          <a:cs typeface="Arial"/>
                        </a:rPr>
                        <a:t>TN,</a:t>
                      </a:r>
                      <a:r>
                        <a:rPr sz="800" b="1" spc="-110" dirty="0">
                          <a:solidFill>
                            <a:srgbClr val="231F20"/>
                          </a:solidFill>
                          <a:latin typeface="Arial"/>
                          <a:cs typeface="Arial"/>
                        </a:rPr>
                        <a:t> </a:t>
                      </a:r>
                      <a:r>
                        <a:rPr sz="800" b="1" spc="55" dirty="0">
                          <a:solidFill>
                            <a:srgbClr val="231F20"/>
                          </a:solidFill>
                          <a:latin typeface="Arial"/>
                          <a:cs typeface="Arial"/>
                        </a:rPr>
                        <a:t>WI</a:t>
                      </a:r>
                      <a:endParaRPr sz="800">
                        <a:latin typeface="Arial"/>
                        <a:cs typeface="Arial"/>
                      </a:endParaRPr>
                    </a:p>
                  </a:txBody>
                  <a:tcPr marL="0" marR="0" marT="78105" marB="0">
                    <a:lnT w="19050" cap="flat" cmpd="sng" algn="ctr">
                      <a:solidFill>
                        <a:srgbClr val="FFFFFF"/>
                      </a:solidFill>
                      <a:prstDash val="solid"/>
                      <a:round/>
                      <a:headEnd type="none" w="med" len="med"/>
                      <a:tailEnd type="none" w="med" len="med"/>
                    </a:lnT>
                    <a:solidFill>
                      <a:srgbClr val="FFFFFF"/>
                    </a:solidFill>
                  </a:tcPr>
                </a:tc>
                <a:extLst>
                  <a:ext uri="{0D108BD9-81ED-4DB2-BD59-A6C34878D82A}">
                    <a16:rowId xmlns:a16="http://schemas.microsoft.com/office/drawing/2014/main" val="10005"/>
                  </a:ext>
                </a:extLst>
              </a:tr>
              <a:tr h="285750">
                <a:tc>
                  <a:txBody>
                    <a:bodyPr/>
                    <a:lstStyle/>
                    <a:p>
                      <a:pPr>
                        <a:lnSpc>
                          <a:spcPct val="100000"/>
                        </a:lnSpc>
                      </a:pPr>
                      <a:endParaRPr sz="9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09242C"/>
                    </a:solidFill>
                  </a:tcPr>
                </a:tc>
                <a:tc>
                  <a:txBody>
                    <a:bodyPr/>
                    <a:lstStyle/>
                    <a:p>
                      <a:pPr algn="ctr">
                        <a:lnSpc>
                          <a:spcPct val="100000"/>
                        </a:lnSpc>
                        <a:spcBef>
                          <a:spcPts val="615"/>
                        </a:spcBef>
                      </a:pPr>
                      <a:r>
                        <a:rPr sz="800" b="1" spc="30" dirty="0">
                          <a:solidFill>
                            <a:srgbClr val="231F20"/>
                          </a:solidFill>
                          <a:latin typeface="Arial"/>
                          <a:cs typeface="Arial"/>
                        </a:rPr>
                        <a:t>3.1-4.8</a:t>
                      </a:r>
                      <a:endParaRPr sz="800">
                        <a:latin typeface="Arial"/>
                        <a:cs typeface="Arial"/>
                      </a:endParaRPr>
                    </a:p>
                  </a:txBody>
                  <a:tcPr marL="0" marR="0" marT="78105" marB="0">
                    <a:lnL w="19050">
                      <a:solidFill>
                        <a:srgbClr val="FFFFFF"/>
                      </a:solidFill>
                      <a:prstDash val="solid"/>
                    </a:lnL>
                    <a:lnR w="19050">
                      <a:solidFill>
                        <a:srgbClr val="FFFFFF"/>
                      </a:solidFill>
                      <a:prstDash val="solid"/>
                    </a:lnR>
                    <a:lnB w="19050">
                      <a:solidFill>
                        <a:srgbClr val="FFFFFF"/>
                      </a:solidFill>
                      <a:prstDash val="solid"/>
                    </a:lnB>
                    <a:solidFill>
                      <a:srgbClr val="E5EEF0"/>
                    </a:solidFill>
                  </a:tcPr>
                </a:tc>
                <a:tc>
                  <a:txBody>
                    <a:bodyPr/>
                    <a:lstStyle/>
                    <a:p>
                      <a:pPr marL="58419">
                        <a:lnSpc>
                          <a:spcPct val="100000"/>
                        </a:lnSpc>
                        <a:spcBef>
                          <a:spcPts val="615"/>
                        </a:spcBef>
                      </a:pPr>
                      <a:r>
                        <a:rPr sz="800" b="1" dirty="0">
                          <a:solidFill>
                            <a:srgbClr val="231F20"/>
                          </a:solidFill>
                          <a:latin typeface="Arial"/>
                          <a:cs typeface="Arial"/>
                        </a:rPr>
                        <a:t>IN, </a:t>
                      </a:r>
                      <a:r>
                        <a:rPr sz="800" b="1" spc="15" dirty="0">
                          <a:solidFill>
                            <a:srgbClr val="231F20"/>
                          </a:solidFill>
                          <a:latin typeface="Arial"/>
                          <a:cs typeface="Arial"/>
                        </a:rPr>
                        <a:t>ME, </a:t>
                      </a:r>
                      <a:r>
                        <a:rPr sz="800" b="1" spc="-25" dirty="0">
                          <a:solidFill>
                            <a:srgbClr val="231F20"/>
                          </a:solidFill>
                          <a:latin typeface="Arial"/>
                          <a:cs typeface="Arial"/>
                        </a:rPr>
                        <a:t>SD, </a:t>
                      </a:r>
                      <a:r>
                        <a:rPr sz="800" b="1" spc="-30" dirty="0">
                          <a:solidFill>
                            <a:srgbClr val="231F20"/>
                          </a:solidFill>
                          <a:latin typeface="Arial"/>
                          <a:cs typeface="Arial"/>
                        </a:rPr>
                        <a:t>UT,</a:t>
                      </a:r>
                      <a:r>
                        <a:rPr sz="800" b="1" spc="-65" dirty="0">
                          <a:solidFill>
                            <a:srgbClr val="231F20"/>
                          </a:solidFill>
                          <a:latin typeface="Arial"/>
                          <a:cs typeface="Arial"/>
                        </a:rPr>
                        <a:t> </a:t>
                      </a:r>
                      <a:r>
                        <a:rPr sz="800" b="1" spc="55" dirty="0">
                          <a:solidFill>
                            <a:srgbClr val="231F20"/>
                          </a:solidFill>
                          <a:latin typeface="Arial"/>
                          <a:cs typeface="Arial"/>
                        </a:rPr>
                        <a:t>WV</a:t>
                      </a:r>
                      <a:endParaRPr sz="800">
                        <a:latin typeface="Arial"/>
                        <a:cs typeface="Arial"/>
                      </a:endParaRPr>
                    </a:p>
                  </a:txBody>
                  <a:tcPr marL="0" marR="0" marT="78105" marB="0">
                    <a:lnL w="19050">
                      <a:solidFill>
                        <a:srgbClr val="FFFFFF"/>
                      </a:solidFill>
                      <a:prstDash val="solid"/>
                    </a:lnL>
                    <a:lnB w="19050">
                      <a:solidFill>
                        <a:srgbClr val="FFFFFF"/>
                      </a:solidFill>
                      <a:prstDash val="solid"/>
                    </a:lnB>
                    <a:solidFill>
                      <a:srgbClr val="E5EEF0"/>
                    </a:solidFill>
                  </a:tcPr>
                </a:tc>
                <a:extLst>
                  <a:ext uri="{0D108BD9-81ED-4DB2-BD59-A6C34878D82A}">
                    <a16:rowId xmlns:a16="http://schemas.microsoft.com/office/drawing/2014/main" val="10006"/>
                  </a:ext>
                </a:extLst>
              </a:tr>
              <a:tr h="285751">
                <a:tc>
                  <a:txBody>
                    <a:bodyPr/>
                    <a:lstStyle/>
                    <a:p>
                      <a:pPr>
                        <a:lnSpc>
                          <a:spcPct val="100000"/>
                        </a:lnSpc>
                      </a:pPr>
                      <a:endParaRPr sz="900">
                        <a:latin typeface="Times New Roman"/>
                        <a:cs typeface="Times New Roman"/>
                      </a:endParaRPr>
                    </a:p>
                  </a:txBody>
                  <a:tcPr marL="0" marR="0" marT="0" marB="0">
                    <a:lnT w="19050">
                      <a:solidFill>
                        <a:srgbClr val="FFFFFF"/>
                      </a:solidFill>
                      <a:prstDash val="solid"/>
                    </a:lnT>
                    <a:solidFill>
                      <a:srgbClr val="767678"/>
                    </a:solidFill>
                  </a:tcPr>
                </a:tc>
                <a:tc>
                  <a:txBody>
                    <a:bodyPr/>
                    <a:lstStyle/>
                    <a:p>
                      <a:pPr marL="3175" algn="ctr">
                        <a:lnSpc>
                          <a:spcPct val="100000"/>
                        </a:lnSpc>
                        <a:spcBef>
                          <a:spcPts val="620"/>
                        </a:spcBef>
                      </a:pPr>
                      <a:r>
                        <a:rPr sz="800" b="1" spc="5" dirty="0">
                          <a:solidFill>
                            <a:srgbClr val="231F20"/>
                          </a:solidFill>
                          <a:latin typeface="Arial"/>
                          <a:cs typeface="Arial"/>
                        </a:rPr>
                        <a:t>Data not </a:t>
                      </a:r>
                      <a:r>
                        <a:rPr sz="800" b="1" spc="-5" dirty="0">
                          <a:solidFill>
                            <a:srgbClr val="231F20"/>
                          </a:solidFill>
                          <a:latin typeface="Arial"/>
                          <a:cs typeface="Arial"/>
                        </a:rPr>
                        <a:t>available</a:t>
                      </a:r>
                      <a:endParaRPr sz="800">
                        <a:latin typeface="Arial"/>
                        <a:cs typeface="Arial"/>
                      </a:endParaRPr>
                    </a:p>
                  </a:txBody>
                  <a:tcPr marL="0" marR="0" marT="78740" marB="0">
                    <a:lnT w="19050" cap="flat" cmpd="sng" algn="ctr">
                      <a:solidFill>
                        <a:srgbClr val="FFFFFF"/>
                      </a:solidFill>
                      <a:prstDash val="solid"/>
                      <a:round/>
                      <a:headEnd type="none" w="med" len="med"/>
                      <a:tailEnd type="none" w="med" len="med"/>
                    </a:lnT>
                    <a:solidFill>
                      <a:srgbClr val="FFFFFF"/>
                    </a:solidFill>
                  </a:tcPr>
                </a:tc>
                <a:tc>
                  <a:txBody>
                    <a:bodyPr/>
                    <a:lstStyle/>
                    <a:p>
                      <a:pPr marL="57785">
                        <a:lnSpc>
                          <a:spcPct val="100000"/>
                        </a:lnSpc>
                        <a:spcBef>
                          <a:spcPts val="620"/>
                        </a:spcBef>
                      </a:pPr>
                      <a:r>
                        <a:rPr sz="800" b="1" spc="-40" dirty="0">
                          <a:solidFill>
                            <a:srgbClr val="231F20"/>
                          </a:solidFill>
                          <a:latin typeface="Arial"/>
                          <a:cs typeface="Arial"/>
                        </a:rPr>
                        <a:t>AK, </a:t>
                      </a:r>
                      <a:r>
                        <a:rPr sz="800" b="1" spc="-25" dirty="0">
                          <a:solidFill>
                            <a:srgbClr val="231F20"/>
                          </a:solidFill>
                          <a:latin typeface="Arial"/>
                          <a:cs typeface="Arial"/>
                        </a:rPr>
                        <a:t>AZ, </a:t>
                      </a:r>
                      <a:r>
                        <a:rPr sz="800" b="1" spc="-30" dirty="0">
                          <a:solidFill>
                            <a:srgbClr val="231F20"/>
                          </a:solidFill>
                          <a:latin typeface="Arial"/>
                          <a:cs typeface="Arial"/>
                        </a:rPr>
                        <a:t>DC, </a:t>
                      </a:r>
                      <a:r>
                        <a:rPr sz="800" b="1" spc="-20" dirty="0">
                          <a:solidFill>
                            <a:srgbClr val="231F20"/>
                          </a:solidFill>
                          <a:latin typeface="Arial"/>
                          <a:cs typeface="Arial"/>
                        </a:rPr>
                        <a:t>DE, </a:t>
                      </a:r>
                      <a:r>
                        <a:rPr sz="800" b="1" spc="5" dirty="0">
                          <a:solidFill>
                            <a:srgbClr val="231F20"/>
                          </a:solidFill>
                          <a:latin typeface="Arial"/>
                          <a:cs typeface="Arial"/>
                        </a:rPr>
                        <a:t>MS,</a:t>
                      </a:r>
                      <a:r>
                        <a:rPr sz="800" b="1" spc="75" dirty="0">
                          <a:solidFill>
                            <a:srgbClr val="231F20"/>
                          </a:solidFill>
                          <a:latin typeface="Arial"/>
                          <a:cs typeface="Arial"/>
                        </a:rPr>
                        <a:t> </a:t>
                      </a:r>
                      <a:r>
                        <a:rPr sz="800" b="1" spc="-5" dirty="0">
                          <a:solidFill>
                            <a:srgbClr val="231F20"/>
                          </a:solidFill>
                          <a:latin typeface="Arial"/>
                          <a:cs typeface="Arial"/>
                        </a:rPr>
                        <a:t>ND,RI</a:t>
                      </a:r>
                      <a:endParaRPr sz="800">
                        <a:latin typeface="Arial"/>
                        <a:cs typeface="Arial"/>
                      </a:endParaRPr>
                    </a:p>
                  </a:txBody>
                  <a:tcPr marL="0" marR="0" marT="78740" marB="0">
                    <a:lnT w="19050" cap="flat" cmpd="sng" algn="ctr">
                      <a:solidFill>
                        <a:srgbClr val="FFFFFF"/>
                      </a:solidFill>
                      <a:prstDash val="solid"/>
                      <a:round/>
                      <a:headEnd type="none" w="med" len="med"/>
                      <a:tailEnd type="none" w="med" len="med"/>
                    </a:lnT>
                    <a:solidFill>
                      <a:srgbClr val="FFFFFF"/>
                    </a:solidFill>
                  </a:tcPr>
                </a:tc>
                <a:extLst>
                  <a:ext uri="{0D108BD9-81ED-4DB2-BD59-A6C34878D82A}">
                    <a16:rowId xmlns:a16="http://schemas.microsoft.com/office/drawing/2014/main" val="10007"/>
                  </a:ext>
                </a:extLst>
              </a:tr>
            </a:tbl>
          </a:graphicData>
        </a:graphic>
      </p:graphicFrame>
      <p:sp>
        <p:nvSpPr>
          <p:cNvPr id="5" name="object 5"/>
          <p:cNvSpPr txBox="1"/>
          <p:nvPr/>
        </p:nvSpPr>
        <p:spPr>
          <a:xfrm>
            <a:off x="443991" y="8857994"/>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4210"/>
            <a:ext cx="6797675" cy="1103630"/>
          </a:xfrm>
          <a:prstGeom prst="rect">
            <a:avLst/>
          </a:prstGeom>
        </p:spPr>
        <p:txBody>
          <a:bodyPr vert="horz" wrap="square" lIns="0" tIns="13335" rIns="0" bIns="0" rtlCol="0">
            <a:spAutoFit/>
          </a:bodyPr>
          <a:lstStyle/>
          <a:p>
            <a:pPr marL="52324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52324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314325" indent="-635">
              <a:lnSpc>
                <a:spcPct val="107100"/>
              </a:lnSpc>
              <a:spcBef>
                <a:spcPts val="1030"/>
              </a:spcBef>
            </a:pPr>
            <a:r>
              <a:rPr sz="1400" b="1" dirty="0">
                <a:solidFill>
                  <a:srgbClr val="005E6D"/>
                </a:solidFill>
                <a:latin typeface="Tahoma"/>
                <a:cs typeface="Tahoma"/>
              </a:rPr>
              <a:t>Figure</a:t>
            </a:r>
            <a:r>
              <a:rPr sz="1400" b="1" spc="-95" dirty="0">
                <a:solidFill>
                  <a:srgbClr val="005E6D"/>
                </a:solidFill>
                <a:latin typeface="Tahoma"/>
                <a:cs typeface="Tahoma"/>
              </a:rPr>
              <a:t> </a:t>
            </a:r>
            <a:r>
              <a:rPr sz="1400" b="1" spc="-30" dirty="0">
                <a:solidFill>
                  <a:srgbClr val="005E6D"/>
                </a:solidFill>
                <a:latin typeface="Tahoma"/>
                <a:cs typeface="Tahoma"/>
              </a:rPr>
              <a:t>3.3.</a:t>
            </a:r>
            <a:r>
              <a:rPr sz="1400" b="1" spc="-70" dirty="0">
                <a:solidFill>
                  <a:srgbClr val="005E6D"/>
                </a:solidFill>
                <a:latin typeface="Tahoma"/>
                <a:cs typeface="Tahoma"/>
              </a:rPr>
              <a:t> </a:t>
            </a:r>
            <a:r>
              <a:rPr sz="1400" b="1" spc="-5" dirty="0">
                <a:solidFill>
                  <a:srgbClr val="8C2689"/>
                </a:solidFill>
                <a:latin typeface="Tahoma"/>
                <a:cs typeface="Tahoma"/>
              </a:rPr>
              <a:t>Rates</a:t>
            </a:r>
            <a:r>
              <a:rPr sz="1400" b="1" spc="-35" dirty="0">
                <a:solidFill>
                  <a:srgbClr val="8C2689"/>
                </a:solidFill>
                <a:latin typeface="Tahoma"/>
                <a:cs typeface="Tahoma"/>
              </a:rPr>
              <a:t> </a:t>
            </a:r>
            <a:r>
              <a:rPr sz="1400" b="1" spc="10" dirty="0">
                <a:solidFill>
                  <a:srgbClr val="8C2689"/>
                </a:solidFill>
                <a:latin typeface="Tahoma"/>
                <a:cs typeface="Tahoma"/>
              </a:rPr>
              <a:t>of</a:t>
            </a:r>
            <a:r>
              <a:rPr sz="1400" b="1" spc="-60" dirty="0">
                <a:solidFill>
                  <a:srgbClr val="8C2689"/>
                </a:solidFill>
                <a:latin typeface="Tahoma"/>
                <a:cs typeface="Tahoma"/>
              </a:rPr>
              <a:t> </a:t>
            </a:r>
            <a:r>
              <a:rPr sz="1400" b="1" spc="10" dirty="0">
                <a:solidFill>
                  <a:srgbClr val="8C2689"/>
                </a:solidFill>
                <a:latin typeface="Tahoma"/>
                <a:cs typeface="Tahoma"/>
              </a:rPr>
              <a:t>reported</a:t>
            </a:r>
            <a:r>
              <a:rPr sz="1400" b="1" spc="-55" dirty="0">
                <a:solidFill>
                  <a:srgbClr val="8C2689"/>
                </a:solidFill>
                <a:latin typeface="Tahoma"/>
                <a:cs typeface="Tahoma"/>
              </a:rPr>
              <a:t> </a:t>
            </a:r>
            <a:r>
              <a:rPr sz="1400" b="1" dirty="0">
                <a:solidFill>
                  <a:srgbClr val="8C2689"/>
                </a:solidFill>
                <a:latin typeface="Tahoma"/>
                <a:cs typeface="Tahoma"/>
              </a:rPr>
              <a:t>acute</a:t>
            </a:r>
            <a:r>
              <a:rPr sz="1400" b="1" spc="-80" dirty="0">
                <a:solidFill>
                  <a:srgbClr val="8C2689"/>
                </a:solidFill>
                <a:latin typeface="Tahoma"/>
                <a:cs typeface="Tahoma"/>
              </a:rPr>
              <a:t> </a:t>
            </a:r>
            <a:r>
              <a:rPr sz="1400" b="1" spc="10" dirty="0">
                <a:solidFill>
                  <a:srgbClr val="8C2689"/>
                </a:solidFill>
                <a:latin typeface="Tahoma"/>
                <a:cs typeface="Tahoma"/>
              </a:rPr>
              <a:t>hepatitis</a:t>
            </a:r>
            <a:r>
              <a:rPr sz="1400" b="1" spc="-40" dirty="0">
                <a:solidFill>
                  <a:srgbClr val="8C2689"/>
                </a:solidFill>
                <a:latin typeface="Tahoma"/>
                <a:cs typeface="Tahoma"/>
              </a:rPr>
              <a:t> </a:t>
            </a:r>
            <a:r>
              <a:rPr sz="1400" b="1" dirty="0">
                <a:solidFill>
                  <a:srgbClr val="8C2689"/>
                </a:solidFill>
                <a:latin typeface="Tahoma"/>
                <a:cs typeface="Tahoma"/>
              </a:rPr>
              <a:t>C</a:t>
            </a:r>
            <a:r>
              <a:rPr sz="1400" b="1" spc="-145" dirty="0">
                <a:solidFill>
                  <a:srgbClr val="8C2689"/>
                </a:solidFill>
                <a:latin typeface="Tahoma"/>
                <a:cs typeface="Tahoma"/>
              </a:rPr>
              <a:t> </a:t>
            </a:r>
            <a:r>
              <a:rPr sz="1400" b="1" dirty="0">
                <a:solidFill>
                  <a:srgbClr val="8C2689"/>
                </a:solidFill>
                <a:latin typeface="Tahoma"/>
                <a:cs typeface="Tahoma"/>
              </a:rPr>
              <a:t>virus</a:t>
            </a:r>
            <a:r>
              <a:rPr sz="1400" b="1" spc="-40" dirty="0">
                <a:solidFill>
                  <a:srgbClr val="8C2689"/>
                </a:solidFill>
                <a:latin typeface="Tahoma"/>
                <a:cs typeface="Tahoma"/>
              </a:rPr>
              <a:t> </a:t>
            </a:r>
            <a:r>
              <a:rPr sz="1400" b="1" spc="-5" dirty="0">
                <a:solidFill>
                  <a:srgbClr val="8C2689"/>
                </a:solidFill>
                <a:latin typeface="Tahoma"/>
                <a:cs typeface="Tahoma"/>
              </a:rPr>
              <a:t>infection,</a:t>
            </a:r>
            <a:r>
              <a:rPr sz="1400" b="1" spc="5" dirty="0">
                <a:solidFill>
                  <a:srgbClr val="8C2689"/>
                </a:solidFill>
                <a:latin typeface="Tahoma"/>
                <a:cs typeface="Tahoma"/>
              </a:rPr>
              <a:t> </a:t>
            </a:r>
            <a:r>
              <a:rPr sz="1400" b="1" spc="-10" dirty="0">
                <a:solidFill>
                  <a:srgbClr val="8C2689"/>
                </a:solidFill>
                <a:latin typeface="Tahoma"/>
                <a:cs typeface="Tahoma"/>
              </a:rPr>
              <a:t>by</a:t>
            </a:r>
            <a:r>
              <a:rPr sz="1400" b="1" spc="-95" dirty="0">
                <a:solidFill>
                  <a:srgbClr val="8C2689"/>
                </a:solidFill>
                <a:latin typeface="Tahoma"/>
                <a:cs typeface="Tahoma"/>
              </a:rPr>
              <a:t> </a:t>
            </a:r>
            <a:r>
              <a:rPr sz="1400" b="1" spc="10" dirty="0">
                <a:solidFill>
                  <a:srgbClr val="8C2689"/>
                </a:solidFill>
                <a:latin typeface="Tahoma"/>
                <a:cs typeface="Tahoma"/>
              </a:rPr>
              <a:t>state</a:t>
            </a:r>
            <a:r>
              <a:rPr sz="1400" b="1" spc="-20" dirty="0">
                <a:solidFill>
                  <a:srgbClr val="8C2689"/>
                </a:solidFill>
                <a:latin typeface="Tahoma"/>
                <a:cs typeface="Tahoma"/>
              </a:rPr>
              <a:t> </a:t>
            </a:r>
            <a:r>
              <a:rPr sz="1400" b="1" spc="20" dirty="0">
                <a:solidFill>
                  <a:srgbClr val="8C2689"/>
                </a:solidFill>
                <a:latin typeface="Tahoma"/>
                <a:cs typeface="Tahoma"/>
              </a:rPr>
              <a:t>or  </a:t>
            </a:r>
            <a:r>
              <a:rPr sz="1400" b="1" spc="-5" dirty="0">
                <a:solidFill>
                  <a:srgbClr val="8C2689"/>
                </a:solidFill>
                <a:latin typeface="Tahoma"/>
                <a:cs typeface="Tahoma"/>
              </a:rPr>
              <a:t>jurisdiction </a:t>
            </a:r>
            <a:r>
              <a:rPr sz="1400" b="1" dirty="0">
                <a:solidFill>
                  <a:srgbClr val="8C2689"/>
                </a:solidFill>
                <a:latin typeface="Tahoma"/>
                <a:cs typeface="Tahoma"/>
              </a:rPr>
              <a:t>— </a:t>
            </a:r>
            <a:r>
              <a:rPr sz="1400" b="1" spc="-5" dirty="0">
                <a:solidFill>
                  <a:srgbClr val="8C2689"/>
                </a:solidFill>
                <a:latin typeface="Tahoma"/>
                <a:cs typeface="Tahoma"/>
              </a:rPr>
              <a:t>United States,</a:t>
            </a:r>
            <a:r>
              <a:rPr sz="1400" b="1" spc="-60" dirty="0">
                <a:solidFill>
                  <a:srgbClr val="8C2689"/>
                </a:solidFill>
                <a:latin typeface="Tahoma"/>
                <a:cs typeface="Tahoma"/>
              </a:rPr>
              <a:t> </a:t>
            </a:r>
            <a:r>
              <a:rPr sz="1400" b="1" spc="-45" dirty="0">
                <a:solidFill>
                  <a:srgbClr val="8C2689"/>
                </a:solidFill>
                <a:latin typeface="Tahoma"/>
                <a:cs typeface="Tahoma"/>
              </a:rPr>
              <a:t>2019</a:t>
            </a:r>
            <a:endParaRPr sz="1400">
              <a:latin typeface="Tahoma"/>
              <a:cs typeface="Tahoma"/>
            </a:endParaRPr>
          </a:p>
        </p:txBody>
      </p:sp>
      <p:sp>
        <p:nvSpPr>
          <p:cNvPr id="13" name="object 13" descr="Rates of reported acute hepatitis C by state or jurisdiction during 2019. States are grouped on the basis of reported acute hepatitis C cases per 100,000 population. The states in the lowest rate category (0.0 -0.2 cases per 100,000 population) include Connecticut, Louisiana, Nebraska, South Carolina, and Texas. The states in the highest rate category (3.1- 4.8 cases per 100,000 population) include Indiana, Maine, South Dakota, Utah, and West Virginia."/>
          <p:cNvSpPr/>
          <p:nvPr/>
        </p:nvSpPr>
        <p:spPr>
          <a:xfrm>
            <a:off x="530351" y="1615440"/>
            <a:ext cx="6729983" cy="4291583"/>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5356097"/>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p:nvPr/>
        </p:nvSpPr>
        <p:spPr>
          <a:xfrm>
            <a:off x="431291" y="5440679"/>
            <a:ext cx="6961631" cy="2110739"/>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57200" y="5467603"/>
          <a:ext cx="6854825" cy="1993899"/>
        </p:xfrm>
        <a:graphic>
          <a:graphicData uri="http://schemas.openxmlformats.org/drawingml/2006/table">
            <a:tbl>
              <a:tblPr firstRow="1" bandRow="1">
                <a:tableStyleId>{2D5ABB26-0587-4C30-8999-92F81FD0307C}</a:tableStyleId>
              </a:tblPr>
              <a:tblGrid>
                <a:gridCol w="758825">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381000">
                  <a:extLst>
                    <a:ext uri="{9D8B030D-6E8A-4147-A177-3AD203B41FA5}">
                      <a16:colId xmlns:a16="http://schemas.microsoft.com/office/drawing/2014/main" val="20015"/>
                    </a:ext>
                  </a:extLst>
                </a:gridCol>
                <a:gridCol w="381000">
                  <a:extLst>
                    <a:ext uri="{9D8B030D-6E8A-4147-A177-3AD203B41FA5}">
                      <a16:colId xmlns:a16="http://schemas.microsoft.com/office/drawing/2014/main" val="20016"/>
                    </a:ext>
                  </a:extLst>
                </a:gridCol>
              </a:tblGrid>
              <a:tr h="285750">
                <a:tc>
                  <a:txBody>
                    <a:bodyPr/>
                    <a:lstStyle/>
                    <a:p>
                      <a:pPr algn="ctr">
                        <a:lnSpc>
                          <a:spcPct val="100000"/>
                        </a:lnSpc>
                        <a:spcBef>
                          <a:spcPts val="625"/>
                        </a:spcBef>
                      </a:pPr>
                      <a:r>
                        <a:rPr sz="800" b="1" dirty="0">
                          <a:solidFill>
                            <a:srgbClr val="FFFFFF"/>
                          </a:solidFill>
                          <a:latin typeface="Tahoma"/>
                          <a:cs typeface="Tahoma"/>
                        </a:rPr>
                        <a:t>Age</a:t>
                      </a:r>
                      <a:r>
                        <a:rPr sz="800" b="1" spc="-60" dirty="0">
                          <a:solidFill>
                            <a:srgbClr val="FFFFFF"/>
                          </a:solidFill>
                          <a:latin typeface="Tahoma"/>
                          <a:cs typeface="Tahoma"/>
                        </a:rPr>
                        <a:t> </a:t>
                      </a:r>
                      <a:r>
                        <a:rPr sz="800" b="1" spc="-40" dirty="0">
                          <a:solidFill>
                            <a:srgbClr val="FFFFFF"/>
                          </a:solidFill>
                          <a:latin typeface="Tahoma"/>
                          <a:cs typeface="Tahoma"/>
                        </a:rPr>
                        <a:t>(years)</a:t>
                      </a:r>
                      <a:endParaRPr sz="800">
                        <a:latin typeface="Tahoma"/>
                        <a:cs typeface="Tahoma"/>
                      </a:endParaRPr>
                    </a:p>
                  </a:txBody>
                  <a:tcPr marL="0" marR="0" marT="79375" marB="0">
                    <a:lnR w="19050">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2004</a:t>
                      </a:r>
                      <a:endParaRPr sz="800">
                        <a:latin typeface="Tahoma"/>
                        <a:cs typeface="Tahoma"/>
                      </a:endParaRPr>
                    </a:p>
                  </a:txBody>
                  <a:tcPr marL="0" marR="0" marT="79375" marB="0">
                    <a:lnL w="19050">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2005</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2006</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2007</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2008</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2009</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2010</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2011</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2012</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2013</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2014</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2015</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2016</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2017</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2018</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4445" algn="ctr">
                        <a:lnSpc>
                          <a:spcPct val="100000"/>
                        </a:lnSpc>
                        <a:spcBef>
                          <a:spcPts val="625"/>
                        </a:spcBef>
                      </a:pPr>
                      <a:r>
                        <a:rPr sz="800" b="1" spc="-10" dirty="0">
                          <a:solidFill>
                            <a:srgbClr val="FFFFFF"/>
                          </a:solidFill>
                          <a:latin typeface="Tahoma"/>
                          <a:cs typeface="Tahoma"/>
                        </a:rPr>
                        <a:t>2019</a:t>
                      </a:r>
                      <a:endParaRPr sz="800">
                        <a:latin typeface="Tahoma"/>
                        <a:cs typeface="Tahoma"/>
                      </a:endParaRPr>
                    </a:p>
                  </a:txBody>
                  <a:tcPr marL="0" marR="0" marT="79375" marB="0">
                    <a:lnL w="9525">
                      <a:solidFill>
                        <a:srgbClr val="FFFFFF"/>
                      </a:solidFill>
                      <a:prstDash val="solid"/>
                    </a:lnL>
                    <a:solidFill>
                      <a:srgbClr val="005E6D"/>
                    </a:solidFill>
                  </a:tcPr>
                </a:tc>
                <a:extLst>
                  <a:ext uri="{0D108BD9-81ED-4DB2-BD59-A6C34878D82A}">
                    <a16:rowId xmlns:a16="http://schemas.microsoft.com/office/drawing/2014/main" val="10000"/>
                  </a:ext>
                </a:extLst>
              </a:tr>
              <a:tr h="279400">
                <a:tc>
                  <a:txBody>
                    <a:bodyPr/>
                    <a:lstStyle/>
                    <a:p>
                      <a:pPr algn="ctr">
                        <a:lnSpc>
                          <a:spcPct val="100000"/>
                        </a:lnSpc>
                        <a:spcBef>
                          <a:spcPts val="590"/>
                        </a:spcBef>
                      </a:pPr>
                      <a:r>
                        <a:rPr sz="800" b="1" spc="65" dirty="0">
                          <a:solidFill>
                            <a:srgbClr val="231F20"/>
                          </a:solidFill>
                          <a:latin typeface="Century Gothic"/>
                          <a:cs typeface="Century Gothic"/>
                        </a:rPr>
                        <a:t>0–19</a:t>
                      </a:r>
                      <a:endParaRPr sz="800">
                        <a:latin typeface="Century Gothic"/>
                        <a:cs typeface="Century Gothic"/>
                      </a:endParaRPr>
                    </a:p>
                  </a:txBody>
                  <a:tcPr marL="0" marR="0" marT="74930" marB="0">
                    <a:lnR w="19050">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0.0</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0.0</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590"/>
                        </a:spcBef>
                      </a:pPr>
                      <a:r>
                        <a:rPr sz="800" b="1" spc="15" dirty="0">
                          <a:solidFill>
                            <a:srgbClr val="231F20"/>
                          </a:solidFill>
                          <a:latin typeface="Century Gothic"/>
                          <a:cs typeface="Century Gothic"/>
                        </a:rPr>
                        <a:t>0.1</a:t>
                      </a:r>
                      <a:endParaRPr sz="800">
                        <a:latin typeface="Century Gothic"/>
                        <a:cs typeface="Century Gothic"/>
                      </a:endParaRPr>
                    </a:p>
                  </a:txBody>
                  <a:tcPr marL="0" marR="0" marT="74930" marB="0">
                    <a:lnL w="9525">
                      <a:solidFill>
                        <a:srgbClr val="005E6D"/>
                      </a:solidFill>
                      <a:prstDash val="solid"/>
                    </a:lnL>
                    <a:solidFill>
                      <a:srgbClr val="FFFFFF"/>
                    </a:solidFill>
                  </a:tcPr>
                </a:tc>
                <a:extLst>
                  <a:ext uri="{0D108BD9-81ED-4DB2-BD59-A6C34878D82A}">
                    <a16:rowId xmlns:a16="http://schemas.microsoft.com/office/drawing/2014/main" val="10001"/>
                  </a:ext>
                </a:extLst>
              </a:tr>
              <a:tr h="285750">
                <a:tc>
                  <a:txBody>
                    <a:bodyPr/>
                    <a:lstStyle/>
                    <a:p>
                      <a:pPr algn="ctr">
                        <a:lnSpc>
                          <a:spcPct val="100000"/>
                        </a:lnSpc>
                        <a:spcBef>
                          <a:spcPts val="615"/>
                        </a:spcBef>
                      </a:pPr>
                      <a:r>
                        <a:rPr sz="800" b="1" spc="65" dirty="0">
                          <a:solidFill>
                            <a:srgbClr val="231F20"/>
                          </a:solidFill>
                          <a:latin typeface="Century Gothic"/>
                          <a:cs typeface="Century Gothic"/>
                        </a:rPr>
                        <a:t>20–29</a:t>
                      </a:r>
                      <a:endParaRPr sz="800">
                        <a:latin typeface="Century Gothic"/>
                        <a:cs typeface="Century Gothic"/>
                      </a:endParaRPr>
                    </a:p>
                  </a:txBody>
                  <a:tcPr marL="0" marR="0" marT="78105" marB="0">
                    <a:lnR w="19050">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2.0</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2.7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3.0</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615"/>
                        </a:spcBef>
                      </a:pPr>
                      <a:r>
                        <a:rPr sz="800" b="1" spc="15" dirty="0">
                          <a:solidFill>
                            <a:srgbClr val="231F20"/>
                          </a:solidFill>
                          <a:latin typeface="Century Gothic"/>
                          <a:cs typeface="Century Gothic"/>
                        </a:rPr>
                        <a:t>2.9</a:t>
                      </a:r>
                      <a:endParaRPr sz="800">
                        <a:latin typeface="Century Gothic"/>
                        <a:cs typeface="Century Gothic"/>
                      </a:endParaRPr>
                    </a:p>
                  </a:txBody>
                  <a:tcPr marL="0" marR="0" marT="78105" marB="0">
                    <a:lnL w="9525">
                      <a:solidFill>
                        <a:srgbClr val="005E6D"/>
                      </a:solidFill>
                      <a:prstDash val="solid"/>
                    </a:lnL>
                    <a:solidFill>
                      <a:srgbClr val="E5EEF0"/>
                    </a:solidFill>
                  </a:tcPr>
                </a:tc>
                <a:extLst>
                  <a:ext uri="{0D108BD9-81ED-4DB2-BD59-A6C34878D82A}">
                    <a16:rowId xmlns:a16="http://schemas.microsoft.com/office/drawing/2014/main" val="10002"/>
                  </a:ext>
                </a:extLst>
              </a:tr>
              <a:tr h="285750">
                <a:tc>
                  <a:txBody>
                    <a:bodyPr/>
                    <a:lstStyle/>
                    <a:p>
                      <a:pPr algn="ctr">
                        <a:lnSpc>
                          <a:spcPct val="100000"/>
                        </a:lnSpc>
                        <a:spcBef>
                          <a:spcPts val="615"/>
                        </a:spcBef>
                      </a:pPr>
                      <a:r>
                        <a:rPr sz="800" b="1" spc="65" dirty="0">
                          <a:solidFill>
                            <a:srgbClr val="231F20"/>
                          </a:solidFill>
                          <a:latin typeface="Century Gothic"/>
                          <a:cs typeface="Century Gothic"/>
                        </a:rPr>
                        <a:t>30–39</a:t>
                      </a:r>
                      <a:endParaRPr sz="800">
                        <a:latin typeface="Century Gothic"/>
                        <a:cs typeface="Century Gothic"/>
                      </a:endParaRPr>
                    </a:p>
                  </a:txBody>
                  <a:tcPr marL="0" marR="0" marT="78105" marB="0">
                    <a:lnR w="19050">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0.8</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2.6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3.2</a:t>
                      </a:r>
                      <a:endParaRPr sz="800">
                        <a:latin typeface="Century Gothic"/>
                        <a:cs typeface="Century Gothic"/>
                      </a:endParaRPr>
                    </a:p>
                  </a:txBody>
                  <a:tcPr marL="0" marR="0" marT="78105" marB="0">
                    <a:lnL w="9525">
                      <a:solidFill>
                        <a:srgbClr val="005E6D"/>
                      </a:solidFill>
                      <a:prstDash val="solid"/>
                    </a:lnL>
                    <a:solidFill>
                      <a:srgbClr val="FFFFFF"/>
                    </a:solidFill>
                  </a:tcPr>
                </a:tc>
                <a:extLst>
                  <a:ext uri="{0D108BD9-81ED-4DB2-BD59-A6C34878D82A}">
                    <a16:rowId xmlns:a16="http://schemas.microsoft.com/office/drawing/2014/main" val="10003"/>
                  </a:ext>
                </a:extLst>
              </a:tr>
              <a:tr h="285750">
                <a:tc>
                  <a:txBody>
                    <a:bodyPr/>
                    <a:lstStyle/>
                    <a:p>
                      <a:pPr algn="ctr">
                        <a:lnSpc>
                          <a:spcPct val="100000"/>
                        </a:lnSpc>
                        <a:spcBef>
                          <a:spcPts val="615"/>
                        </a:spcBef>
                      </a:pPr>
                      <a:r>
                        <a:rPr sz="800" b="1" spc="65" dirty="0">
                          <a:solidFill>
                            <a:srgbClr val="231F20"/>
                          </a:solidFill>
                          <a:latin typeface="Century Gothic"/>
                          <a:cs typeface="Century Gothic"/>
                        </a:rPr>
                        <a:t>40–49</a:t>
                      </a:r>
                      <a:endParaRPr sz="800">
                        <a:latin typeface="Century Gothic"/>
                        <a:cs typeface="Century Gothic"/>
                      </a:endParaRPr>
                    </a:p>
                  </a:txBody>
                  <a:tcPr marL="0" marR="0" marT="78105" marB="0">
                    <a:lnR w="19050">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0.7</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0.9</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1.7</a:t>
                      </a:r>
                      <a:endParaRPr sz="800">
                        <a:latin typeface="Century Gothic"/>
                        <a:cs typeface="Century Gothic"/>
                      </a:endParaRPr>
                    </a:p>
                  </a:txBody>
                  <a:tcPr marL="0" marR="0" marT="78105" marB="0">
                    <a:lnL w="9525">
                      <a:solidFill>
                        <a:srgbClr val="005E6D"/>
                      </a:solidFill>
                      <a:prstDash val="solid"/>
                    </a:lnL>
                    <a:solidFill>
                      <a:srgbClr val="E5EEF0"/>
                    </a:solidFill>
                  </a:tcPr>
                </a:tc>
                <a:extLst>
                  <a:ext uri="{0D108BD9-81ED-4DB2-BD59-A6C34878D82A}">
                    <a16:rowId xmlns:a16="http://schemas.microsoft.com/office/drawing/2014/main" val="10004"/>
                  </a:ext>
                </a:extLst>
              </a:tr>
              <a:tr h="285749">
                <a:tc>
                  <a:txBody>
                    <a:bodyPr/>
                    <a:lstStyle/>
                    <a:p>
                      <a:pPr algn="ctr">
                        <a:lnSpc>
                          <a:spcPct val="100000"/>
                        </a:lnSpc>
                        <a:spcBef>
                          <a:spcPts val="615"/>
                        </a:spcBef>
                      </a:pPr>
                      <a:r>
                        <a:rPr sz="800" b="1" spc="65" dirty="0">
                          <a:solidFill>
                            <a:srgbClr val="231F20"/>
                          </a:solidFill>
                          <a:latin typeface="Century Gothic"/>
                          <a:cs typeface="Century Gothic"/>
                        </a:rPr>
                        <a:t>50–59</a:t>
                      </a:r>
                      <a:endParaRPr sz="800">
                        <a:latin typeface="Century Gothic"/>
                        <a:cs typeface="Century Gothic"/>
                      </a:endParaRPr>
                    </a:p>
                  </a:txBody>
                  <a:tcPr marL="0" marR="0" marT="78105" marB="0">
                    <a:lnR w="19050">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0.3</a:t>
                      </a:r>
                      <a:endParaRPr sz="800">
                        <a:latin typeface="Century Gothic"/>
                        <a:cs typeface="Century Gothic"/>
                      </a:endParaRPr>
                    </a:p>
                  </a:txBody>
                  <a:tcPr marL="0" marR="0" marT="781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0.6</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0.8</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0.9</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15"/>
                        </a:spcBef>
                      </a:pPr>
                      <a:r>
                        <a:rPr sz="800" b="1" spc="15" dirty="0">
                          <a:solidFill>
                            <a:srgbClr val="231F20"/>
                          </a:solidFill>
                          <a:latin typeface="Century Gothic"/>
                          <a:cs typeface="Century Gothic"/>
                        </a:rPr>
                        <a:t>1.1</a:t>
                      </a:r>
                      <a:endParaRPr sz="800">
                        <a:latin typeface="Century Gothic"/>
                        <a:cs typeface="Century Gothic"/>
                      </a:endParaRPr>
                    </a:p>
                  </a:txBody>
                  <a:tcPr marL="0" marR="0" marT="78105" marB="0">
                    <a:lnL w="9525">
                      <a:solidFill>
                        <a:srgbClr val="005E6D"/>
                      </a:solidFill>
                      <a:prstDash val="solid"/>
                    </a:lnL>
                    <a:solidFill>
                      <a:srgbClr val="FFFFFF"/>
                    </a:solidFill>
                  </a:tcPr>
                </a:tc>
                <a:extLst>
                  <a:ext uri="{0D108BD9-81ED-4DB2-BD59-A6C34878D82A}">
                    <a16:rowId xmlns:a16="http://schemas.microsoft.com/office/drawing/2014/main" val="10005"/>
                  </a:ext>
                </a:extLst>
              </a:tr>
              <a:tr h="285750">
                <a:tc>
                  <a:txBody>
                    <a:bodyPr/>
                    <a:lstStyle/>
                    <a:p>
                      <a:pPr marR="6350" algn="ctr">
                        <a:lnSpc>
                          <a:spcPct val="100000"/>
                        </a:lnSpc>
                        <a:spcBef>
                          <a:spcPts val="615"/>
                        </a:spcBef>
                      </a:pPr>
                      <a:r>
                        <a:rPr sz="800" b="1" spc="35" dirty="0">
                          <a:solidFill>
                            <a:srgbClr val="231F20"/>
                          </a:solidFill>
                          <a:latin typeface="Century Gothic"/>
                          <a:cs typeface="Century Gothic"/>
                        </a:rPr>
                        <a:t>≥60</a:t>
                      </a:r>
                      <a:endParaRPr sz="800">
                        <a:latin typeface="Century Gothic"/>
                        <a:cs typeface="Century Gothic"/>
                      </a:endParaRPr>
                    </a:p>
                  </a:txBody>
                  <a:tcPr marL="0" marR="0" marT="78105" marB="0">
                    <a:lnR w="19050">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0.1</a:t>
                      </a:r>
                      <a:endParaRPr sz="800">
                        <a:latin typeface="Century Gothic"/>
                        <a:cs typeface="Century Gothic"/>
                      </a:endParaRPr>
                    </a:p>
                  </a:txBody>
                  <a:tcPr marL="0" marR="0" marT="781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0.0</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0.1</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0.2</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0.3</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0.4</a:t>
                      </a:r>
                      <a:endParaRPr sz="800">
                        <a:latin typeface="Century Gothic"/>
                        <a:cs typeface="Century Gothic"/>
                      </a:endParaRPr>
                    </a:p>
                  </a:txBody>
                  <a:tcPr marL="0" marR="0" marT="78105"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615"/>
                        </a:spcBef>
                      </a:pPr>
                      <a:r>
                        <a:rPr sz="800" b="1" spc="15" dirty="0">
                          <a:solidFill>
                            <a:srgbClr val="231F20"/>
                          </a:solidFill>
                          <a:latin typeface="Century Gothic"/>
                          <a:cs typeface="Century Gothic"/>
                        </a:rPr>
                        <a:t>0.5</a:t>
                      </a:r>
                      <a:endParaRPr sz="800">
                        <a:latin typeface="Century Gothic"/>
                        <a:cs typeface="Century Gothic"/>
                      </a:endParaRPr>
                    </a:p>
                  </a:txBody>
                  <a:tcPr marL="0" marR="0" marT="78105" marB="0">
                    <a:lnL w="9525">
                      <a:solidFill>
                        <a:srgbClr val="005E6D"/>
                      </a:solidFill>
                      <a:prstDash val="solid"/>
                    </a:lnL>
                    <a:solidFill>
                      <a:srgbClr val="E5EEF0"/>
                    </a:solidFill>
                  </a:tcPr>
                </a:tc>
                <a:extLst>
                  <a:ext uri="{0D108BD9-81ED-4DB2-BD59-A6C34878D82A}">
                    <a16:rowId xmlns:a16="http://schemas.microsoft.com/office/drawing/2014/main" val="10006"/>
                  </a:ext>
                </a:extLst>
              </a:tr>
            </a:tbl>
          </a:graphicData>
        </a:graphic>
      </p:graphicFrame>
      <p:sp>
        <p:nvSpPr>
          <p:cNvPr id="5" name="object 5"/>
          <p:cNvSpPr txBox="1"/>
          <p:nvPr/>
        </p:nvSpPr>
        <p:spPr>
          <a:xfrm>
            <a:off x="443991" y="7526475"/>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6" name="object 6"/>
          <p:cNvSpPr/>
          <p:nvPr/>
        </p:nvSpPr>
        <p:spPr>
          <a:xfrm>
            <a:off x="5528309"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3"/>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49"/>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5734"/>
            <a:ext cx="6836409" cy="1117600"/>
          </a:xfrm>
          <a:prstGeom prst="rect">
            <a:avLst/>
          </a:prstGeom>
        </p:spPr>
        <p:txBody>
          <a:bodyPr vert="horz" wrap="square" lIns="0" tIns="13335" rIns="0" bIns="0" rtlCol="0">
            <a:spAutoFit/>
          </a:bodyPr>
          <a:lstStyle/>
          <a:p>
            <a:pPr marR="5080" algn="r">
              <a:lnSpc>
                <a:spcPts val="1230"/>
              </a:lnSpc>
              <a:spcBef>
                <a:spcPts val="105"/>
              </a:spcBef>
            </a:pPr>
            <a:r>
              <a:rPr sz="1000" b="1" spc="45" dirty="0">
                <a:solidFill>
                  <a:srgbClr val="005E6D"/>
                </a:solidFill>
                <a:latin typeface="Century Gothic"/>
                <a:cs typeface="Century Gothic"/>
              </a:rPr>
              <a:t>2019</a:t>
            </a:r>
            <a:r>
              <a:rPr sz="1000" b="1" spc="165" dirty="0">
                <a:solidFill>
                  <a:srgbClr val="005E6D"/>
                </a:solidFill>
                <a:latin typeface="Century Gothic"/>
                <a:cs typeface="Century Gothic"/>
              </a:rPr>
              <a:t> </a:t>
            </a:r>
            <a:r>
              <a:rPr sz="1050" b="1" spc="80" dirty="0">
                <a:solidFill>
                  <a:srgbClr val="8C2689"/>
                </a:solidFill>
                <a:latin typeface="Century Gothic"/>
                <a:cs typeface="Century Gothic"/>
              </a:rPr>
              <a:t>VIRAL</a:t>
            </a:r>
            <a:r>
              <a:rPr sz="1050" b="1" spc="20" dirty="0">
                <a:solidFill>
                  <a:srgbClr val="8C2689"/>
                </a:solidFill>
                <a:latin typeface="Century Gothic"/>
                <a:cs typeface="Century Gothic"/>
              </a:rPr>
              <a:t> </a:t>
            </a:r>
            <a:r>
              <a:rPr sz="1050" b="1" dirty="0">
                <a:solidFill>
                  <a:srgbClr val="8C2689"/>
                </a:solidFill>
                <a:latin typeface="Century Gothic"/>
                <a:cs typeface="Century Gothic"/>
              </a:rPr>
              <a:t>H</a:t>
            </a:r>
            <a:r>
              <a:rPr sz="1050" b="1" spc="-170" dirty="0">
                <a:solidFill>
                  <a:srgbClr val="8C2689"/>
                </a:solidFill>
                <a:latin typeface="Century Gothic"/>
                <a:cs typeface="Century Gothic"/>
              </a:rPr>
              <a:t> </a:t>
            </a:r>
            <a:r>
              <a:rPr sz="1050" b="1" dirty="0">
                <a:solidFill>
                  <a:srgbClr val="8C2689"/>
                </a:solidFill>
                <a:latin typeface="Century Gothic"/>
                <a:cs typeface="Century Gothic"/>
              </a:rPr>
              <a:t>E</a:t>
            </a:r>
            <a:r>
              <a:rPr sz="1050" b="1" spc="-165"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R="16510" algn="r">
              <a:lnSpc>
                <a:spcPts val="1230"/>
              </a:lnSpc>
            </a:pPr>
            <a:r>
              <a:rPr sz="1050" spc="25" dirty="0">
                <a:solidFill>
                  <a:srgbClr val="005E6D"/>
                </a:solidFill>
                <a:latin typeface="Century Gothic"/>
                <a:cs typeface="Century Gothic"/>
              </a:rPr>
              <a:t>SURVEILLANCE</a:t>
            </a:r>
            <a:r>
              <a:rPr sz="1050" spc="15"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a:lnSpc>
                <a:spcPct val="100000"/>
              </a:lnSpc>
              <a:spcBef>
                <a:spcPts val="30"/>
              </a:spcBef>
            </a:pPr>
            <a:endParaRPr sz="1100">
              <a:latin typeface="Times New Roman"/>
              <a:cs typeface="Times New Roman"/>
            </a:endParaRPr>
          </a:p>
          <a:p>
            <a:pPr marL="12700">
              <a:lnSpc>
                <a:spcPct val="100000"/>
              </a:lnSpc>
            </a:pPr>
            <a:r>
              <a:rPr sz="1400" b="1" dirty="0">
                <a:solidFill>
                  <a:srgbClr val="005E6D"/>
                </a:solidFill>
                <a:latin typeface="Tahoma"/>
                <a:cs typeface="Tahoma"/>
              </a:rPr>
              <a:t>Figure</a:t>
            </a:r>
            <a:r>
              <a:rPr sz="1400" b="1" spc="-80" dirty="0">
                <a:solidFill>
                  <a:srgbClr val="005E6D"/>
                </a:solidFill>
                <a:latin typeface="Tahoma"/>
                <a:cs typeface="Tahoma"/>
              </a:rPr>
              <a:t> </a:t>
            </a:r>
            <a:r>
              <a:rPr sz="1400" b="1" spc="-30" dirty="0">
                <a:solidFill>
                  <a:srgbClr val="005E6D"/>
                </a:solidFill>
                <a:latin typeface="Tahoma"/>
                <a:cs typeface="Tahoma"/>
              </a:rPr>
              <a:t>3.4.</a:t>
            </a:r>
            <a:r>
              <a:rPr sz="1400" b="1" spc="-70" dirty="0">
                <a:solidFill>
                  <a:srgbClr val="005E6D"/>
                </a:solidFill>
                <a:latin typeface="Tahoma"/>
                <a:cs typeface="Tahoma"/>
              </a:rPr>
              <a:t> </a:t>
            </a:r>
            <a:r>
              <a:rPr sz="1400" b="1" spc="-5" dirty="0">
                <a:solidFill>
                  <a:srgbClr val="8C2689"/>
                </a:solidFill>
                <a:latin typeface="Tahoma"/>
                <a:cs typeface="Tahoma"/>
              </a:rPr>
              <a:t>Rates</a:t>
            </a:r>
            <a:r>
              <a:rPr sz="1400" b="1" spc="-35" dirty="0">
                <a:solidFill>
                  <a:srgbClr val="8C2689"/>
                </a:solidFill>
                <a:latin typeface="Tahoma"/>
                <a:cs typeface="Tahoma"/>
              </a:rPr>
              <a:t> </a:t>
            </a:r>
            <a:r>
              <a:rPr sz="1400" b="1" spc="10" dirty="0">
                <a:solidFill>
                  <a:srgbClr val="8C2689"/>
                </a:solidFill>
                <a:latin typeface="Tahoma"/>
                <a:cs typeface="Tahoma"/>
              </a:rPr>
              <a:t>of</a:t>
            </a:r>
            <a:r>
              <a:rPr sz="1400" b="1" spc="-60" dirty="0">
                <a:solidFill>
                  <a:srgbClr val="8C2689"/>
                </a:solidFill>
                <a:latin typeface="Tahoma"/>
                <a:cs typeface="Tahoma"/>
              </a:rPr>
              <a:t> </a:t>
            </a:r>
            <a:r>
              <a:rPr sz="1400" b="1" spc="10" dirty="0">
                <a:solidFill>
                  <a:srgbClr val="8C2689"/>
                </a:solidFill>
                <a:latin typeface="Tahoma"/>
                <a:cs typeface="Tahoma"/>
              </a:rPr>
              <a:t>reported</a:t>
            </a:r>
            <a:r>
              <a:rPr sz="1400" b="1" spc="-60" dirty="0">
                <a:solidFill>
                  <a:srgbClr val="8C2689"/>
                </a:solidFill>
                <a:latin typeface="Tahoma"/>
                <a:cs typeface="Tahoma"/>
              </a:rPr>
              <a:t> </a:t>
            </a:r>
            <a:r>
              <a:rPr sz="1400" b="1" dirty="0">
                <a:solidFill>
                  <a:srgbClr val="8C2689"/>
                </a:solidFill>
                <a:latin typeface="Tahoma"/>
                <a:cs typeface="Tahoma"/>
              </a:rPr>
              <a:t>acute</a:t>
            </a:r>
            <a:r>
              <a:rPr sz="1400" b="1" spc="-75" dirty="0">
                <a:solidFill>
                  <a:srgbClr val="8C2689"/>
                </a:solidFill>
                <a:latin typeface="Tahoma"/>
                <a:cs typeface="Tahoma"/>
              </a:rPr>
              <a:t> </a:t>
            </a:r>
            <a:r>
              <a:rPr sz="1400" b="1" spc="10" dirty="0">
                <a:solidFill>
                  <a:srgbClr val="8C2689"/>
                </a:solidFill>
                <a:latin typeface="Tahoma"/>
                <a:cs typeface="Tahoma"/>
              </a:rPr>
              <a:t>hepatitis</a:t>
            </a:r>
            <a:r>
              <a:rPr sz="1400" b="1" spc="-40" dirty="0">
                <a:solidFill>
                  <a:srgbClr val="8C2689"/>
                </a:solidFill>
                <a:latin typeface="Tahoma"/>
                <a:cs typeface="Tahoma"/>
              </a:rPr>
              <a:t> </a:t>
            </a:r>
            <a:r>
              <a:rPr sz="1400" b="1" dirty="0">
                <a:solidFill>
                  <a:srgbClr val="8C2689"/>
                </a:solidFill>
                <a:latin typeface="Tahoma"/>
                <a:cs typeface="Tahoma"/>
              </a:rPr>
              <a:t>C</a:t>
            </a:r>
            <a:r>
              <a:rPr sz="1400" b="1" spc="-150" dirty="0">
                <a:solidFill>
                  <a:srgbClr val="8C2689"/>
                </a:solidFill>
                <a:latin typeface="Tahoma"/>
                <a:cs typeface="Tahoma"/>
              </a:rPr>
              <a:t> </a:t>
            </a:r>
            <a:r>
              <a:rPr sz="1400" b="1" dirty="0">
                <a:solidFill>
                  <a:srgbClr val="8C2689"/>
                </a:solidFill>
                <a:latin typeface="Tahoma"/>
                <a:cs typeface="Tahoma"/>
              </a:rPr>
              <a:t>virus</a:t>
            </a:r>
            <a:r>
              <a:rPr sz="1400" b="1" spc="-35" dirty="0">
                <a:solidFill>
                  <a:srgbClr val="8C2689"/>
                </a:solidFill>
                <a:latin typeface="Tahoma"/>
                <a:cs typeface="Tahoma"/>
              </a:rPr>
              <a:t> </a:t>
            </a:r>
            <a:r>
              <a:rPr sz="1400" b="1" spc="-5" dirty="0">
                <a:solidFill>
                  <a:srgbClr val="8C2689"/>
                </a:solidFill>
                <a:latin typeface="Tahoma"/>
                <a:cs typeface="Tahoma"/>
              </a:rPr>
              <a:t>infection,</a:t>
            </a:r>
            <a:r>
              <a:rPr sz="1400" b="1" spc="15" dirty="0">
                <a:solidFill>
                  <a:srgbClr val="8C2689"/>
                </a:solidFill>
                <a:latin typeface="Tahoma"/>
                <a:cs typeface="Tahoma"/>
              </a:rPr>
              <a:t> </a:t>
            </a:r>
            <a:r>
              <a:rPr sz="1400" b="1" spc="-10" dirty="0">
                <a:solidFill>
                  <a:srgbClr val="8C2689"/>
                </a:solidFill>
                <a:latin typeface="Tahoma"/>
                <a:cs typeface="Tahoma"/>
              </a:rPr>
              <a:t>by</a:t>
            </a:r>
            <a:r>
              <a:rPr sz="1400" b="1" spc="-95" dirty="0">
                <a:solidFill>
                  <a:srgbClr val="8C2689"/>
                </a:solidFill>
                <a:latin typeface="Tahoma"/>
                <a:cs typeface="Tahoma"/>
              </a:rPr>
              <a:t> </a:t>
            </a:r>
            <a:r>
              <a:rPr sz="1400" b="1" spc="-15" dirty="0">
                <a:solidFill>
                  <a:srgbClr val="8C2689"/>
                </a:solidFill>
                <a:latin typeface="Tahoma"/>
                <a:cs typeface="Tahoma"/>
              </a:rPr>
              <a:t>age</a:t>
            </a:r>
            <a:r>
              <a:rPr sz="1400" b="1" spc="-75" dirty="0">
                <a:solidFill>
                  <a:srgbClr val="8C2689"/>
                </a:solidFill>
                <a:latin typeface="Tahoma"/>
                <a:cs typeface="Tahoma"/>
              </a:rPr>
              <a:t> </a:t>
            </a:r>
            <a:r>
              <a:rPr sz="1400" b="1" dirty="0">
                <a:solidFill>
                  <a:srgbClr val="8C2689"/>
                </a:solidFill>
                <a:latin typeface="Tahoma"/>
                <a:cs typeface="Tahoma"/>
              </a:rPr>
              <a:t>group</a:t>
            </a:r>
            <a:endParaRPr sz="1400">
              <a:latin typeface="Tahoma"/>
              <a:cs typeface="Tahoma"/>
            </a:endParaRPr>
          </a:p>
          <a:p>
            <a:pPr marL="12700">
              <a:lnSpc>
                <a:spcPct val="100000"/>
              </a:lnSpc>
              <a:spcBef>
                <a:spcPts val="95"/>
              </a:spcBef>
            </a:pPr>
            <a:r>
              <a:rPr sz="1400" b="1" dirty="0">
                <a:solidFill>
                  <a:srgbClr val="8C2689"/>
                </a:solidFill>
                <a:latin typeface="Tahoma"/>
                <a:cs typeface="Tahoma"/>
              </a:rPr>
              <a:t>— </a:t>
            </a:r>
            <a:r>
              <a:rPr sz="1400" b="1" spc="-5" dirty="0">
                <a:solidFill>
                  <a:srgbClr val="8C2689"/>
                </a:solidFill>
                <a:latin typeface="Tahoma"/>
                <a:cs typeface="Tahoma"/>
              </a:rPr>
              <a:t>United States,</a:t>
            </a:r>
            <a:r>
              <a:rPr sz="1400" b="1" spc="-30" dirty="0">
                <a:solidFill>
                  <a:srgbClr val="8C2689"/>
                </a:solidFill>
                <a:latin typeface="Tahoma"/>
                <a:cs typeface="Tahoma"/>
              </a:rPr>
              <a:t> 2004–2019</a:t>
            </a:r>
            <a:endParaRPr sz="1400">
              <a:latin typeface="Tahoma"/>
              <a:cs typeface="Tahoma"/>
            </a:endParaRPr>
          </a:p>
        </p:txBody>
      </p:sp>
      <p:sp>
        <p:nvSpPr>
          <p:cNvPr id="13" name="object 13" descr="The rates of reported acute hepatitis C by age group in the United States during 2004–2019. The age groups are 0–19, 20–29, 30–39, 40–49, 50–59, and 60 years or older. The reported rates among the majority of age groups 20 years and older have been increasing since 2010."/>
          <p:cNvSpPr/>
          <p:nvPr/>
        </p:nvSpPr>
        <p:spPr>
          <a:xfrm>
            <a:off x="579119" y="1588008"/>
            <a:ext cx="6827519" cy="360883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5574793"/>
            <a:ext cx="6961631" cy="966215"/>
          </a:xfrm>
          <a:prstGeom prst="rect">
            <a:avLst/>
          </a:prstGeom>
          <a:blipFill>
            <a:blip r:embed="rId2" cstate="print"/>
            <a:stretch>
              <a:fillRect/>
            </a:stretch>
          </a:blipFill>
        </p:spPr>
        <p:txBody>
          <a:bodyPr wrap="square" lIns="0" tIns="0" rIns="0" bIns="0" rtlCol="0"/>
          <a:lstStyle/>
          <a:p>
            <a:endParaRPr/>
          </a:p>
        </p:txBody>
      </p:sp>
      <p:graphicFrame>
        <p:nvGraphicFramePr>
          <p:cNvPr id="3" name="object 3"/>
          <p:cNvGraphicFramePr>
            <a:graphicFrameLocks noGrp="1"/>
          </p:cNvGraphicFramePr>
          <p:nvPr/>
        </p:nvGraphicFramePr>
        <p:xfrm>
          <a:off x="457200" y="5600700"/>
          <a:ext cx="6854825" cy="850900"/>
        </p:xfrm>
        <a:graphic>
          <a:graphicData uri="http://schemas.openxmlformats.org/drawingml/2006/table">
            <a:tbl>
              <a:tblPr firstRow="1" bandRow="1">
                <a:tableStyleId>{2D5ABB26-0587-4C30-8999-92F81FD0307C}</a:tableStyleId>
              </a:tblPr>
              <a:tblGrid>
                <a:gridCol w="758825">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381000">
                  <a:extLst>
                    <a:ext uri="{9D8B030D-6E8A-4147-A177-3AD203B41FA5}">
                      <a16:colId xmlns:a16="http://schemas.microsoft.com/office/drawing/2014/main" val="20015"/>
                    </a:ext>
                  </a:extLst>
                </a:gridCol>
                <a:gridCol w="381000">
                  <a:extLst>
                    <a:ext uri="{9D8B030D-6E8A-4147-A177-3AD203B41FA5}">
                      <a16:colId xmlns:a16="http://schemas.microsoft.com/office/drawing/2014/main" val="20016"/>
                    </a:ext>
                  </a:extLst>
                </a:gridCol>
              </a:tblGrid>
              <a:tr h="285750">
                <a:tc>
                  <a:txBody>
                    <a:bodyPr/>
                    <a:lstStyle/>
                    <a:p>
                      <a:pPr marL="635" algn="ctr">
                        <a:lnSpc>
                          <a:spcPct val="100000"/>
                        </a:lnSpc>
                        <a:spcBef>
                          <a:spcPts val="625"/>
                        </a:spcBef>
                      </a:pPr>
                      <a:r>
                        <a:rPr sz="800" b="1" spc="-20" dirty="0">
                          <a:solidFill>
                            <a:srgbClr val="FFFFFF"/>
                          </a:solidFill>
                          <a:latin typeface="Tahoma"/>
                          <a:cs typeface="Tahoma"/>
                        </a:rPr>
                        <a:t>Sex</a:t>
                      </a:r>
                      <a:endParaRPr sz="800">
                        <a:latin typeface="Tahoma"/>
                        <a:cs typeface="Tahoma"/>
                      </a:endParaRPr>
                    </a:p>
                  </a:txBody>
                  <a:tcPr marL="0" marR="0" marT="79375" marB="0">
                    <a:lnR w="19050">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2004</a:t>
                      </a:r>
                      <a:endParaRPr sz="800">
                        <a:latin typeface="Tahoma"/>
                        <a:cs typeface="Tahoma"/>
                      </a:endParaRPr>
                    </a:p>
                  </a:txBody>
                  <a:tcPr marL="0" marR="0" marT="79375" marB="0">
                    <a:lnL w="19050">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2005</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2006</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2007</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2008</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2009</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2010</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2011</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2012</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2013</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2014</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2015</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2016</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2017</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2018</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5080" algn="ctr">
                        <a:lnSpc>
                          <a:spcPct val="100000"/>
                        </a:lnSpc>
                        <a:spcBef>
                          <a:spcPts val="625"/>
                        </a:spcBef>
                      </a:pPr>
                      <a:r>
                        <a:rPr sz="800" b="1" spc="-10" dirty="0">
                          <a:solidFill>
                            <a:srgbClr val="FFFFFF"/>
                          </a:solidFill>
                          <a:latin typeface="Tahoma"/>
                          <a:cs typeface="Tahoma"/>
                        </a:rPr>
                        <a:t>2019</a:t>
                      </a:r>
                      <a:endParaRPr sz="800">
                        <a:latin typeface="Tahoma"/>
                        <a:cs typeface="Tahoma"/>
                      </a:endParaRPr>
                    </a:p>
                  </a:txBody>
                  <a:tcPr marL="0" marR="0" marT="79375" marB="0">
                    <a:lnL w="9525">
                      <a:solidFill>
                        <a:srgbClr val="FFFFFF"/>
                      </a:solidFill>
                      <a:prstDash val="solid"/>
                    </a:lnL>
                    <a:solidFill>
                      <a:srgbClr val="005E6D"/>
                    </a:solidFill>
                  </a:tcPr>
                </a:tc>
                <a:extLst>
                  <a:ext uri="{0D108BD9-81ED-4DB2-BD59-A6C34878D82A}">
                    <a16:rowId xmlns:a16="http://schemas.microsoft.com/office/drawing/2014/main" val="10000"/>
                  </a:ext>
                </a:extLst>
              </a:tr>
              <a:tr h="279400">
                <a:tc>
                  <a:txBody>
                    <a:bodyPr/>
                    <a:lstStyle/>
                    <a:p>
                      <a:pPr algn="ctr">
                        <a:lnSpc>
                          <a:spcPct val="100000"/>
                        </a:lnSpc>
                        <a:spcBef>
                          <a:spcPts val="600"/>
                        </a:spcBef>
                      </a:pPr>
                      <a:r>
                        <a:rPr sz="800" b="1" spc="-15" dirty="0">
                          <a:solidFill>
                            <a:srgbClr val="231F20"/>
                          </a:solidFill>
                          <a:latin typeface="Tahoma"/>
                          <a:cs typeface="Tahoma"/>
                        </a:rPr>
                        <a:t>Male</a:t>
                      </a:r>
                      <a:endParaRPr sz="800">
                        <a:latin typeface="Tahoma"/>
                        <a:cs typeface="Tahoma"/>
                      </a:endParaRPr>
                    </a:p>
                  </a:txBody>
                  <a:tcPr marL="0" marR="0" marT="76200" marB="0">
                    <a:lnR w="19050">
                      <a:solidFill>
                        <a:srgbClr val="005E6D"/>
                      </a:solidFill>
                      <a:prstDash val="solid"/>
                    </a:lnR>
                    <a:solidFill>
                      <a:srgbClr val="FFFFFF"/>
                    </a:solidFill>
                  </a:tcPr>
                </a:tc>
                <a:tc>
                  <a:txBody>
                    <a:bodyPr/>
                    <a:lstStyle/>
                    <a:p>
                      <a:pPr marL="5715" algn="ctr">
                        <a:lnSpc>
                          <a:spcPct val="100000"/>
                        </a:lnSpc>
                        <a:spcBef>
                          <a:spcPts val="600"/>
                        </a:spcBef>
                      </a:pPr>
                      <a:r>
                        <a:rPr sz="800" b="1" spc="-15" dirty="0">
                          <a:solidFill>
                            <a:srgbClr val="231F20"/>
                          </a:solidFill>
                          <a:latin typeface="Tahoma"/>
                          <a:cs typeface="Tahoma"/>
                        </a:rPr>
                        <a:t>0.3</a:t>
                      </a:r>
                      <a:endParaRPr sz="800">
                        <a:latin typeface="Tahoma"/>
                        <a:cs typeface="Tahoma"/>
                      </a:endParaRPr>
                    </a:p>
                  </a:txBody>
                  <a:tcPr marL="0" marR="0" marT="7620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0.3</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0.3</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0.3</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0.3</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0.3</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0.3</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0.4</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0.7</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0.8</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0.8</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0.9</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1.1</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1.2</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1.3</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7620" algn="ctr">
                        <a:lnSpc>
                          <a:spcPct val="100000"/>
                        </a:lnSpc>
                        <a:spcBef>
                          <a:spcPts val="600"/>
                        </a:spcBef>
                      </a:pPr>
                      <a:r>
                        <a:rPr sz="800" b="1" spc="-15" dirty="0">
                          <a:solidFill>
                            <a:srgbClr val="231F20"/>
                          </a:solidFill>
                          <a:latin typeface="Tahoma"/>
                          <a:cs typeface="Tahoma"/>
                        </a:rPr>
                        <a:t>1.6</a:t>
                      </a:r>
                      <a:endParaRPr sz="800">
                        <a:latin typeface="Tahoma"/>
                        <a:cs typeface="Tahoma"/>
                      </a:endParaRPr>
                    </a:p>
                  </a:txBody>
                  <a:tcPr marL="0" marR="0" marT="76200" marB="0">
                    <a:lnL w="9525">
                      <a:solidFill>
                        <a:srgbClr val="005E6D"/>
                      </a:solidFill>
                      <a:prstDash val="solid"/>
                    </a:lnL>
                    <a:solidFill>
                      <a:srgbClr val="FFFFFF"/>
                    </a:solidFill>
                  </a:tcPr>
                </a:tc>
                <a:extLst>
                  <a:ext uri="{0D108BD9-81ED-4DB2-BD59-A6C34878D82A}">
                    <a16:rowId xmlns:a16="http://schemas.microsoft.com/office/drawing/2014/main" val="10001"/>
                  </a:ext>
                </a:extLst>
              </a:tr>
              <a:tr h="285750">
                <a:tc>
                  <a:txBody>
                    <a:bodyPr/>
                    <a:lstStyle/>
                    <a:p>
                      <a:pPr algn="ctr">
                        <a:lnSpc>
                          <a:spcPct val="100000"/>
                        </a:lnSpc>
                        <a:spcBef>
                          <a:spcPts val="625"/>
                        </a:spcBef>
                      </a:pPr>
                      <a:r>
                        <a:rPr sz="800" b="1" spc="-30" dirty="0">
                          <a:solidFill>
                            <a:srgbClr val="231F20"/>
                          </a:solidFill>
                          <a:latin typeface="Tahoma"/>
                          <a:cs typeface="Tahoma"/>
                        </a:rPr>
                        <a:t>Female</a:t>
                      </a:r>
                      <a:endParaRPr sz="800">
                        <a:latin typeface="Tahoma"/>
                        <a:cs typeface="Tahoma"/>
                      </a:endParaRPr>
                    </a:p>
                  </a:txBody>
                  <a:tcPr marL="0" marR="0" marT="79375" marB="0">
                    <a:lnR w="19050">
                      <a:solidFill>
                        <a:srgbClr val="005E6D"/>
                      </a:solidFill>
                      <a:prstDash val="solid"/>
                    </a:lnR>
                    <a:solidFill>
                      <a:srgbClr val="E5EEF0"/>
                    </a:solidFill>
                  </a:tcPr>
                </a:tc>
                <a:tc>
                  <a:txBody>
                    <a:bodyPr/>
                    <a:lstStyle/>
                    <a:p>
                      <a:pPr marL="5080" algn="ctr">
                        <a:lnSpc>
                          <a:spcPct val="100000"/>
                        </a:lnSpc>
                        <a:spcBef>
                          <a:spcPts val="625"/>
                        </a:spcBef>
                      </a:pPr>
                      <a:r>
                        <a:rPr sz="800" b="1" spc="-15" dirty="0">
                          <a:solidFill>
                            <a:srgbClr val="231F20"/>
                          </a:solidFill>
                          <a:latin typeface="Tahoma"/>
                          <a:cs typeface="Tahoma"/>
                        </a:rPr>
                        <a:t>0.2</a:t>
                      </a:r>
                      <a:endParaRPr sz="800">
                        <a:latin typeface="Tahoma"/>
                        <a:cs typeface="Tahoma"/>
                      </a:endParaRPr>
                    </a:p>
                  </a:txBody>
                  <a:tcPr marL="0" marR="0" marT="79375" marB="0">
                    <a:lnL w="19050">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625"/>
                        </a:spcBef>
                      </a:pPr>
                      <a:r>
                        <a:rPr sz="800" b="1" spc="-15" dirty="0">
                          <a:solidFill>
                            <a:srgbClr val="231F20"/>
                          </a:solidFill>
                          <a:latin typeface="Tahoma"/>
                          <a:cs typeface="Tahoma"/>
                        </a:rPr>
                        <a:t>0.2</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625"/>
                        </a:spcBef>
                      </a:pPr>
                      <a:r>
                        <a:rPr sz="800" b="1" spc="-15" dirty="0">
                          <a:solidFill>
                            <a:srgbClr val="231F20"/>
                          </a:solidFill>
                          <a:latin typeface="Tahoma"/>
                          <a:cs typeface="Tahoma"/>
                        </a:rPr>
                        <a:t>0.2</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625"/>
                        </a:spcBef>
                      </a:pPr>
                      <a:r>
                        <a:rPr sz="800" b="1" spc="-15" dirty="0">
                          <a:solidFill>
                            <a:srgbClr val="231F20"/>
                          </a:solidFill>
                          <a:latin typeface="Tahoma"/>
                          <a:cs typeface="Tahoma"/>
                        </a:rPr>
                        <a:t>0.3</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0.3</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0.3</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0.3</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0.4</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0.5</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0.7</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0.7</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0.7</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0.8</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625"/>
                        </a:spcBef>
                      </a:pPr>
                      <a:r>
                        <a:rPr sz="800" b="1" spc="-15" dirty="0">
                          <a:solidFill>
                            <a:srgbClr val="231F20"/>
                          </a:solidFill>
                          <a:latin typeface="Tahoma"/>
                          <a:cs typeface="Tahoma"/>
                        </a:rPr>
                        <a:t>0.9</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625"/>
                        </a:spcBef>
                      </a:pPr>
                      <a:r>
                        <a:rPr sz="800" b="1" spc="-15" dirty="0">
                          <a:solidFill>
                            <a:srgbClr val="231F20"/>
                          </a:solidFill>
                          <a:latin typeface="Tahoma"/>
                          <a:cs typeface="Tahoma"/>
                        </a:rPr>
                        <a:t>1.0</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3810" algn="ctr">
                        <a:lnSpc>
                          <a:spcPct val="100000"/>
                        </a:lnSpc>
                        <a:spcBef>
                          <a:spcPts val="625"/>
                        </a:spcBef>
                      </a:pPr>
                      <a:r>
                        <a:rPr sz="800" b="1" spc="-25" dirty="0">
                          <a:solidFill>
                            <a:srgbClr val="231F20"/>
                          </a:solidFill>
                          <a:latin typeface="Tahoma"/>
                          <a:cs typeface="Tahoma"/>
                        </a:rPr>
                        <a:t>1.0</a:t>
                      </a:r>
                      <a:endParaRPr sz="800">
                        <a:latin typeface="Tahoma"/>
                        <a:cs typeface="Tahoma"/>
                      </a:endParaRPr>
                    </a:p>
                  </a:txBody>
                  <a:tcPr marL="0" marR="0" marT="79375" marB="0">
                    <a:lnL w="9525">
                      <a:solidFill>
                        <a:srgbClr val="005E6D"/>
                      </a:solidFill>
                      <a:prstDash val="solid"/>
                    </a:lnL>
                    <a:solidFill>
                      <a:srgbClr val="E5EEF0"/>
                    </a:solidFill>
                  </a:tcPr>
                </a:tc>
                <a:extLst>
                  <a:ext uri="{0D108BD9-81ED-4DB2-BD59-A6C34878D82A}">
                    <a16:rowId xmlns:a16="http://schemas.microsoft.com/office/drawing/2014/main" val="10002"/>
                  </a:ext>
                </a:extLst>
              </a:tr>
            </a:tbl>
          </a:graphicData>
        </a:graphic>
      </p:graphicFrame>
      <p:sp>
        <p:nvSpPr>
          <p:cNvPr id="4" name="object 4"/>
          <p:cNvSpPr txBox="1"/>
          <p:nvPr/>
        </p:nvSpPr>
        <p:spPr>
          <a:xfrm>
            <a:off x="443991" y="6550280"/>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5" name="object 5"/>
          <p:cNvSpPr/>
          <p:nvPr/>
        </p:nvSpPr>
        <p:spPr>
          <a:xfrm>
            <a:off x="560069" y="5464302"/>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9"/>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8"/>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5734"/>
            <a:ext cx="6816725" cy="1102360"/>
          </a:xfrm>
          <a:prstGeom prst="rect">
            <a:avLst/>
          </a:prstGeom>
        </p:spPr>
        <p:txBody>
          <a:bodyPr vert="horz" wrap="square" lIns="0" tIns="13335" rIns="0" bIns="0" rtlCol="0">
            <a:spAutoFit/>
          </a:bodyPr>
          <a:lstStyle/>
          <a:p>
            <a:pPr marL="5232400">
              <a:lnSpc>
                <a:spcPts val="1230"/>
              </a:lnSpc>
              <a:spcBef>
                <a:spcPts val="105"/>
              </a:spcBef>
            </a:pPr>
            <a:r>
              <a:rPr sz="1000" b="1" spc="45" dirty="0">
                <a:solidFill>
                  <a:srgbClr val="005E6D"/>
                </a:solidFill>
                <a:latin typeface="Century Gothic"/>
                <a:cs typeface="Century Gothic"/>
              </a:rPr>
              <a:t>2019</a:t>
            </a:r>
            <a:r>
              <a:rPr sz="1000" b="1" spc="165" dirty="0">
                <a:solidFill>
                  <a:srgbClr val="005E6D"/>
                </a:solidFill>
                <a:latin typeface="Century Gothic"/>
                <a:cs typeface="Century Gothic"/>
              </a:rPr>
              <a:t> </a:t>
            </a:r>
            <a:r>
              <a:rPr sz="1050" b="1" spc="80" dirty="0">
                <a:solidFill>
                  <a:srgbClr val="8C2689"/>
                </a:solidFill>
                <a:latin typeface="Century Gothic"/>
                <a:cs typeface="Century Gothic"/>
              </a:rPr>
              <a:t>VIRAL</a:t>
            </a:r>
            <a:r>
              <a:rPr sz="1050" b="1" spc="20" dirty="0">
                <a:solidFill>
                  <a:srgbClr val="8C2689"/>
                </a:solidFill>
                <a:latin typeface="Century Gothic"/>
                <a:cs typeface="Century Gothic"/>
              </a:rPr>
              <a:t> </a:t>
            </a:r>
            <a:r>
              <a:rPr sz="1050" b="1" dirty="0">
                <a:solidFill>
                  <a:srgbClr val="8C2689"/>
                </a:solidFill>
                <a:latin typeface="Century Gothic"/>
                <a:cs typeface="Century Gothic"/>
              </a:rPr>
              <a:t>H</a:t>
            </a:r>
            <a:r>
              <a:rPr sz="1050" b="1" spc="-170" dirty="0">
                <a:solidFill>
                  <a:srgbClr val="8C2689"/>
                </a:solidFill>
                <a:latin typeface="Century Gothic"/>
                <a:cs typeface="Century Gothic"/>
              </a:rPr>
              <a:t> </a:t>
            </a:r>
            <a:r>
              <a:rPr sz="1050" b="1" dirty="0">
                <a:solidFill>
                  <a:srgbClr val="8C2689"/>
                </a:solidFill>
                <a:latin typeface="Century Gothic"/>
                <a:cs typeface="Century Gothic"/>
              </a:rPr>
              <a:t>E</a:t>
            </a:r>
            <a:r>
              <a:rPr sz="1050" b="1" spc="-165"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1765">
              <a:lnSpc>
                <a:spcPts val="1230"/>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535940" indent="-635">
              <a:lnSpc>
                <a:spcPct val="107100"/>
              </a:lnSpc>
              <a:spcBef>
                <a:spcPts val="1030"/>
              </a:spcBef>
            </a:pPr>
            <a:r>
              <a:rPr sz="1400" b="1" dirty="0">
                <a:solidFill>
                  <a:srgbClr val="005E6D"/>
                </a:solidFill>
                <a:latin typeface="Tahoma"/>
                <a:cs typeface="Tahoma"/>
              </a:rPr>
              <a:t>Figure</a:t>
            </a:r>
            <a:r>
              <a:rPr sz="1400" b="1" spc="-80" dirty="0">
                <a:solidFill>
                  <a:srgbClr val="005E6D"/>
                </a:solidFill>
                <a:latin typeface="Tahoma"/>
                <a:cs typeface="Tahoma"/>
              </a:rPr>
              <a:t> </a:t>
            </a:r>
            <a:r>
              <a:rPr sz="1400" b="1" spc="-30" dirty="0">
                <a:solidFill>
                  <a:srgbClr val="005E6D"/>
                </a:solidFill>
                <a:latin typeface="Tahoma"/>
                <a:cs typeface="Tahoma"/>
              </a:rPr>
              <a:t>3.5.</a:t>
            </a:r>
            <a:r>
              <a:rPr sz="1400" b="1" spc="-70" dirty="0">
                <a:solidFill>
                  <a:srgbClr val="005E6D"/>
                </a:solidFill>
                <a:latin typeface="Tahoma"/>
                <a:cs typeface="Tahoma"/>
              </a:rPr>
              <a:t> </a:t>
            </a:r>
            <a:r>
              <a:rPr sz="1400" b="1" spc="-5" dirty="0">
                <a:solidFill>
                  <a:srgbClr val="8C2689"/>
                </a:solidFill>
                <a:latin typeface="Tahoma"/>
                <a:cs typeface="Tahoma"/>
              </a:rPr>
              <a:t>Rates</a:t>
            </a:r>
            <a:r>
              <a:rPr sz="1400" b="1" spc="-50" dirty="0">
                <a:solidFill>
                  <a:srgbClr val="8C2689"/>
                </a:solidFill>
                <a:latin typeface="Tahoma"/>
                <a:cs typeface="Tahoma"/>
              </a:rPr>
              <a:t> </a:t>
            </a:r>
            <a:r>
              <a:rPr sz="1400" b="1" spc="10" dirty="0">
                <a:solidFill>
                  <a:srgbClr val="8C2689"/>
                </a:solidFill>
                <a:latin typeface="Tahoma"/>
                <a:cs typeface="Tahoma"/>
              </a:rPr>
              <a:t>of</a:t>
            </a:r>
            <a:r>
              <a:rPr sz="1400" b="1" spc="-60" dirty="0">
                <a:solidFill>
                  <a:srgbClr val="8C2689"/>
                </a:solidFill>
                <a:latin typeface="Tahoma"/>
                <a:cs typeface="Tahoma"/>
              </a:rPr>
              <a:t> </a:t>
            </a:r>
            <a:r>
              <a:rPr sz="1400" b="1" spc="10" dirty="0">
                <a:solidFill>
                  <a:srgbClr val="8C2689"/>
                </a:solidFill>
                <a:latin typeface="Tahoma"/>
                <a:cs typeface="Tahoma"/>
              </a:rPr>
              <a:t>reported</a:t>
            </a:r>
            <a:r>
              <a:rPr sz="1400" b="1" spc="-40" dirty="0">
                <a:solidFill>
                  <a:srgbClr val="8C2689"/>
                </a:solidFill>
                <a:latin typeface="Tahoma"/>
                <a:cs typeface="Tahoma"/>
              </a:rPr>
              <a:t> </a:t>
            </a:r>
            <a:r>
              <a:rPr sz="1400" b="1" dirty="0">
                <a:solidFill>
                  <a:srgbClr val="8C2689"/>
                </a:solidFill>
                <a:latin typeface="Tahoma"/>
                <a:cs typeface="Tahoma"/>
              </a:rPr>
              <a:t>acute</a:t>
            </a:r>
            <a:r>
              <a:rPr sz="1400" b="1" spc="-80" dirty="0">
                <a:solidFill>
                  <a:srgbClr val="8C2689"/>
                </a:solidFill>
                <a:latin typeface="Tahoma"/>
                <a:cs typeface="Tahoma"/>
              </a:rPr>
              <a:t> </a:t>
            </a:r>
            <a:r>
              <a:rPr sz="1400" b="1" spc="10" dirty="0">
                <a:solidFill>
                  <a:srgbClr val="8C2689"/>
                </a:solidFill>
                <a:latin typeface="Tahoma"/>
                <a:cs typeface="Tahoma"/>
              </a:rPr>
              <a:t>hepatitis</a:t>
            </a:r>
            <a:r>
              <a:rPr sz="1400" b="1" spc="-50" dirty="0">
                <a:solidFill>
                  <a:srgbClr val="8C2689"/>
                </a:solidFill>
                <a:latin typeface="Tahoma"/>
                <a:cs typeface="Tahoma"/>
              </a:rPr>
              <a:t> </a:t>
            </a:r>
            <a:r>
              <a:rPr sz="1400" b="1" dirty="0">
                <a:solidFill>
                  <a:srgbClr val="8C2689"/>
                </a:solidFill>
                <a:latin typeface="Tahoma"/>
                <a:cs typeface="Tahoma"/>
              </a:rPr>
              <a:t>C</a:t>
            </a:r>
            <a:r>
              <a:rPr sz="1400" b="1" spc="-150" dirty="0">
                <a:solidFill>
                  <a:srgbClr val="8C2689"/>
                </a:solidFill>
                <a:latin typeface="Tahoma"/>
                <a:cs typeface="Tahoma"/>
              </a:rPr>
              <a:t> </a:t>
            </a:r>
            <a:r>
              <a:rPr sz="1400" b="1" dirty="0">
                <a:solidFill>
                  <a:srgbClr val="8C2689"/>
                </a:solidFill>
                <a:latin typeface="Tahoma"/>
                <a:cs typeface="Tahoma"/>
              </a:rPr>
              <a:t>virus</a:t>
            </a:r>
            <a:r>
              <a:rPr sz="1400" b="1" spc="-35" dirty="0">
                <a:solidFill>
                  <a:srgbClr val="8C2689"/>
                </a:solidFill>
                <a:latin typeface="Tahoma"/>
                <a:cs typeface="Tahoma"/>
              </a:rPr>
              <a:t> </a:t>
            </a:r>
            <a:r>
              <a:rPr sz="1400" b="1" spc="-5" dirty="0">
                <a:solidFill>
                  <a:srgbClr val="8C2689"/>
                </a:solidFill>
                <a:latin typeface="Tahoma"/>
                <a:cs typeface="Tahoma"/>
              </a:rPr>
              <a:t>infection,</a:t>
            </a:r>
            <a:r>
              <a:rPr sz="1400" b="1" spc="20" dirty="0">
                <a:solidFill>
                  <a:srgbClr val="8C2689"/>
                </a:solidFill>
                <a:latin typeface="Tahoma"/>
                <a:cs typeface="Tahoma"/>
              </a:rPr>
              <a:t> </a:t>
            </a:r>
            <a:r>
              <a:rPr sz="1400" b="1" spc="-10" dirty="0">
                <a:solidFill>
                  <a:srgbClr val="8C2689"/>
                </a:solidFill>
                <a:latin typeface="Tahoma"/>
                <a:cs typeface="Tahoma"/>
              </a:rPr>
              <a:t>by</a:t>
            </a:r>
            <a:r>
              <a:rPr sz="1400" b="1" spc="-105" dirty="0">
                <a:solidFill>
                  <a:srgbClr val="8C2689"/>
                </a:solidFill>
                <a:latin typeface="Tahoma"/>
                <a:cs typeface="Tahoma"/>
              </a:rPr>
              <a:t> </a:t>
            </a:r>
            <a:r>
              <a:rPr sz="1400" b="1" spc="-30" dirty="0">
                <a:solidFill>
                  <a:srgbClr val="8C2689"/>
                </a:solidFill>
                <a:latin typeface="Tahoma"/>
                <a:cs typeface="Tahoma"/>
              </a:rPr>
              <a:t>sex</a:t>
            </a:r>
            <a:r>
              <a:rPr sz="1400" b="1" spc="-85" dirty="0">
                <a:solidFill>
                  <a:srgbClr val="8C2689"/>
                </a:solidFill>
                <a:latin typeface="Tahoma"/>
                <a:cs typeface="Tahoma"/>
              </a:rPr>
              <a:t> </a:t>
            </a:r>
            <a:r>
              <a:rPr sz="1400" b="1" dirty="0">
                <a:solidFill>
                  <a:srgbClr val="8C2689"/>
                </a:solidFill>
                <a:latin typeface="Tahoma"/>
                <a:cs typeface="Tahoma"/>
              </a:rPr>
              <a:t>—  </a:t>
            </a:r>
            <a:r>
              <a:rPr sz="1400" b="1" spc="-5" dirty="0">
                <a:solidFill>
                  <a:srgbClr val="8C2689"/>
                </a:solidFill>
                <a:latin typeface="Tahoma"/>
                <a:cs typeface="Tahoma"/>
              </a:rPr>
              <a:t>United States,</a:t>
            </a:r>
            <a:r>
              <a:rPr sz="1400" b="1" spc="-50" dirty="0">
                <a:solidFill>
                  <a:srgbClr val="8C2689"/>
                </a:solidFill>
                <a:latin typeface="Tahoma"/>
                <a:cs typeface="Tahoma"/>
              </a:rPr>
              <a:t> </a:t>
            </a:r>
            <a:r>
              <a:rPr sz="1400" b="1" spc="-30" dirty="0">
                <a:solidFill>
                  <a:srgbClr val="8C2689"/>
                </a:solidFill>
                <a:latin typeface="Tahoma"/>
                <a:cs typeface="Tahoma"/>
              </a:rPr>
              <a:t>2004–2019</a:t>
            </a:r>
            <a:endParaRPr sz="1400">
              <a:latin typeface="Tahoma"/>
              <a:cs typeface="Tahoma"/>
            </a:endParaRPr>
          </a:p>
        </p:txBody>
      </p:sp>
      <p:sp>
        <p:nvSpPr>
          <p:cNvPr id="13" name="object 13" descr="Rates of reported acute hepatitis C in the United States by sex during 2004–2019. The sex classifications are male and female. The reported rates of acute hepatitis C increased substantially during 2010–2019 for both males and females."/>
          <p:cNvSpPr/>
          <p:nvPr/>
        </p:nvSpPr>
        <p:spPr>
          <a:xfrm>
            <a:off x="576071" y="1648968"/>
            <a:ext cx="6827519" cy="360883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5299709"/>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p:nvPr/>
        </p:nvSpPr>
        <p:spPr>
          <a:xfrm>
            <a:off x="431291" y="5440679"/>
            <a:ext cx="6964680" cy="2154935"/>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57200" y="5467603"/>
          <a:ext cx="6858000" cy="2037842"/>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371475">
                  <a:extLst>
                    <a:ext uri="{9D8B030D-6E8A-4147-A177-3AD203B41FA5}">
                      <a16:colId xmlns:a16="http://schemas.microsoft.com/office/drawing/2014/main" val="20001"/>
                    </a:ext>
                  </a:extLst>
                </a:gridCol>
                <a:gridCol w="371475">
                  <a:extLst>
                    <a:ext uri="{9D8B030D-6E8A-4147-A177-3AD203B41FA5}">
                      <a16:colId xmlns:a16="http://schemas.microsoft.com/office/drawing/2014/main" val="20002"/>
                    </a:ext>
                  </a:extLst>
                </a:gridCol>
                <a:gridCol w="371475">
                  <a:extLst>
                    <a:ext uri="{9D8B030D-6E8A-4147-A177-3AD203B41FA5}">
                      <a16:colId xmlns:a16="http://schemas.microsoft.com/office/drawing/2014/main" val="20003"/>
                    </a:ext>
                  </a:extLst>
                </a:gridCol>
                <a:gridCol w="371475">
                  <a:extLst>
                    <a:ext uri="{9D8B030D-6E8A-4147-A177-3AD203B41FA5}">
                      <a16:colId xmlns:a16="http://schemas.microsoft.com/office/drawing/2014/main" val="20004"/>
                    </a:ext>
                  </a:extLst>
                </a:gridCol>
                <a:gridCol w="371475">
                  <a:extLst>
                    <a:ext uri="{9D8B030D-6E8A-4147-A177-3AD203B41FA5}">
                      <a16:colId xmlns:a16="http://schemas.microsoft.com/office/drawing/2014/main" val="20005"/>
                    </a:ext>
                  </a:extLst>
                </a:gridCol>
                <a:gridCol w="371475">
                  <a:extLst>
                    <a:ext uri="{9D8B030D-6E8A-4147-A177-3AD203B41FA5}">
                      <a16:colId xmlns:a16="http://schemas.microsoft.com/office/drawing/2014/main" val="20006"/>
                    </a:ext>
                  </a:extLst>
                </a:gridCol>
                <a:gridCol w="371475">
                  <a:extLst>
                    <a:ext uri="{9D8B030D-6E8A-4147-A177-3AD203B41FA5}">
                      <a16:colId xmlns:a16="http://schemas.microsoft.com/office/drawing/2014/main" val="20007"/>
                    </a:ext>
                  </a:extLst>
                </a:gridCol>
                <a:gridCol w="371475">
                  <a:extLst>
                    <a:ext uri="{9D8B030D-6E8A-4147-A177-3AD203B41FA5}">
                      <a16:colId xmlns:a16="http://schemas.microsoft.com/office/drawing/2014/main" val="20008"/>
                    </a:ext>
                  </a:extLst>
                </a:gridCol>
                <a:gridCol w="371475">
                  <a:extLst>
                    <a:ext uri="{9D8B030D-6E8A-4147-A177-3AD203B41FA5}">
                      <a16:colId xmlns:a16="http://schemas.microsoft.com/office/drawing/2014/main" val="20009"/>
                    </a:ext>
                  </a:extLst>
                </a:gridCol>
                <a:gridCol w="371475">
                  <a:extLst>
                    <a:ext uri="{9D8B030D-6E8A-4147-A177-3AD203B41FA5}">
                      <a16:colId xmlns:a16="http://schemas.microsoft.com/office/drawing/2014/main" val="20010"/>
                    </a:ext>
                  </a:extLst>
                </a:gridCol>
                <a:gridCol w="371475">
                  <a:extLst>
                    <a:ext uri="{9D8B030D-6E8A-4147-A177-3AD203B41FA5}">
                      <a16:colId xmlns:a16="http://schemas.microsoft.com/office/drawing/2014/main" val="20011"/>
                    </a:ext>
                  </a:extLst>
                </a:gridCol>
                <a:gridCol w="371475">
                  <a:extLst>
                    <a:ext uri="{9D8B030D-6E8A-4147-A177-3AD203B41FA5}">
                      <a16:colId xmlns:a16="http://schemas.microsoft.com/office/drawing/2014/main" val="20012"/>
                    </a:ext>
                  </a:extLst>
                </a:gridCol>
                <a:gridCol w="371475">
                  <a:extLst>
                    <a:ext uri="{9D8B030D-6E8A-4147-A177-3AD203B41FA5}">
                      <a16:colId xmlns:a16="http://schemas.microsoft.com/office/drawing/2014/main" val="20013"/>
                    </a:ext>
                  </a:extLst>
                </a:gridCol>
                <a:gridCol w="371475">
                  <a:extLst>
                    <a:ext uri="{9D8B030D-6E8A-4147-A177-3AD203B41FA5}">
                      <a16:colId xmlns:a16="http://schemas.microsoft.com/office/drawing/2014/main" val="20014"/>
                    </a:ext>
                  </a:extLst>
                </a:gridCol>
                <a:gridCol w="371475">
                  <a:extLst>
                    <a:ext uri="{9D8B030D-6E8A-4147-A177-3AD203B41FA5}">
                      <a16:colId xmlns:a16="http://schemas.microsoft.com/office/drawing/2014/main" val="20015"/>
                    </a:ext>
                  </a:extLst>
                </a:gridCol>
                <a:gridCol w="371475">
                  <a:extLst>
                    <a:ext uri="{9D8B030D-6E8A-4147-A177-3AD203B41FA5}">
                      <a16:colId xmlns:a16="http://schemas.microsoft.com/office/drawing/2014/main" val="20016"/>
                    </a:ext>
                  </a:extLst>
                </a:gridCol>
              </a:tblGrid>
              <a:tr h="329692">
                <a:tc>
                  <a:txBody>
                    <a:bodyPr/>
                    <a:lstStyle/>
                    <a:p>
                      <a:pPr marL="69850">
                        <a:lnSpc>
                          <a:spcPct val="100000"/>
                        </a:lnSpc>
                        <a:spcBef>
                          <a:spcPts val="800"/>
                        </a:spcBef>
                      </a:pPr>
                      <a:r>
                        <a:rPr sz="800" b="1" spc="-5" dirty="0">
                          <a:solidFill>
                            <a:srgbClr val="FFFFFF"/>
                          </a:solidFill>
                          <a:latin typeface="Tahoma"/>
                          <a:cs typeface="Tahoma"/>
                        </a:rPr>
                        <a:t>Race/Ethnicity</a:t>
                      </a:r>
                      <a:endParaRPr sz="800">
                        <a:latin typeface="Tahoma"/>
                        <a:cs typeface="Tahoma"/>
                      </a:endParaRPr>
                    </a:p>
                  </a:txBody>
                  <a:tcPr marL="0" marR="0" marT="101600" marB="0">
                    <a:lnR w="19050">
                      <a:solidFill>
                        <a:srgbClr val="FFFFFF"/>
                      </a:solidFill>
                      <a:prstDash val="solid"/>
                    </a:lnR>
                    <a:solidFill>
                      <a:srgbClr val="005E6D"/>
                    </a:solidFill>
                  </a:tcPr>
                </a:tc>
                <a:tc>
                  <a:txBody>
                    <a:bodyPr/>
                    <a:lstStyle/>
                    <a:p>
                      <a:pPr marL="3175" algn="ctr">
                        <a:lnSpc>
                          <a:spcPct val="100000"/>
                        </a:lnSpc>
                        <a:spcBef>
                          <a:spcPts val="800"/>
                        </a:spcBef>
                      </a:pPr>
                      <a:r>
                        <a:rPr sz="800" b="1" spc="-10" dirty="0">
                          <a:solidFill>
                            <a:srgbClr val="FFFFFF"/>
                          </a:solidFill>
                          <a:latin typeface="Tahoma"/>
                          <a:cs typeface="Tahoma"/>
                        </a:rPr>
                        <a:t>2004</a:t>
                      </a:r>
                      <a:endParaRPr sz="800">
                        <a:latin typeface="Tahoma"/>
                        <a:cs typeface="Tahoma"/>
                      </a:endParaRPr>
                    </a:p>
                  </a:txBody>
                  <a:tcPr marL="0" marR="0" marT="101600" marB="0">
                    <a:lnL w="19050">
                      <a:solidFill>
                        <a:srgbClr val="FFFFFF"/>
                      </a:solidFill>
                      <a:prstDash val="solid"/>
                    </a:lnL>
                    <a:lnR w="9525">
                      <a:solidFill>
                        <a:srgbClr val="FFFFFF"/>
                      </a:solidFill>
                      <a:prstDash val="solid"/>
                    </a:lnR>
                    <a:solidFill>
                      <a:srgbClr val="005E6D"/>
                    </a:solidFill>
                  </a:tcPr>
                </a:tc>
                <a:tc>
                  <a:txBody>
                    <a:bodyPr/>
                    <a:lstStyle/>
                    <a:p>
                      <a:pPr marR="49530" algn="r">
                        <a:lnSpc>
                          <a:spcPct val="100000"/>
                        </a:lnSpc>
                        <a:spcBef>
                          <a:spcPts val="800"/>
                        </a:spcBef>
                      </a:pPr>
                      <a:r>
                        <a:rPr sz="800" b="1" spc="-10" dirty="0">
                          <a:solidFill>
                            <a:srgbClr val="FFFFFF"/>
                          </a:solidFill>
                          <a:latin typeface="Tahoma"/>
                          <a:cs typeface="Tahoma"/>
                        </a:rPr>
                        <a:t>2005</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2006</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2007</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2008</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2009</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2010</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2011</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2012</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marL="6350" algn="ctr">
                        <a:lnSpc>
                          <a:spcPct val="100000"/>
                        </a:lnSpc>
                        <a:spcBef>
                          <a:spcPts val="800"/>
                        </a:spcBef>
                      </a:pPr>
                      <a:r>
                        <a:rPr sz="800" b="1" spc="-10" dirty="0">
                          <a:solidFill>
                            <a:srgbClr val="FFFFFF"/>
                          </a:solidFill>
                          <a:latin typeface="Tahoma"/>
                          <a:cs typeface="Tahoma"/>
                        </a:rPr>
                        <a:t>2013</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2014</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2015</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2016</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2017</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2018</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marL="6350" algn="ctr">
                        <a:lnSpc>
                          <a:spcPct val="100000"/>
                        </a:lnSpc>
                        <a:spcBef>
                          <a:spcPts val="800"/>
                        </a:spcBef>
                      </a:pPr>
                      <a:r>
                        <a:rPr sz="800" b="1" spc="-10" dirty="0">
                          <a:solidFill>
                            <a:srgbClr val="FFFFFF"/>
                          </a:solidFill>
                          <a:latin typeface="Tahoma"/>
                          <a:cs typeface="Tahoma"/>
                        </a:rPr>
                        <a:t>2019</a:t>
                      </a:r>
                      <a:endParaRPr sz="800">
                        <a:latin typeface="Tahoma"/>
                        <a:cs typeface="Tahoma"/>
                      </a:endParaRPr>
                    </a:p>
                  </a:txBody>
                  <a:tcPr marL="0" marR="0" marT="101600" marB="0">
                    <a:lnL w="9525">
                      <a:solidFill>
                        <a:srgbClr val="FFFFFF"/>
                      </a:solidFill>
                      <a:prstDash val="solid"/>
                    </a:lnL>
                    <a:solidFill>
                      <a:srgbClr val="005E6D"/>
                    </a:solidFill>
                  </a:tcPr>
                </a:tc>
                <a:extLst>
                  <a:ext uri="{0D108BD9-81ED-4DB2-BD59-A6C34878D82A}">
                    <a16:rowId xmlns:a16="http://schemas.microsoft.com/office/drawing/2014/main" val="10000"/>
                  </a:ext>
                </a:extLst>
              </a:tr>
              <a:tr h="336550">
                <a:tc>
                  <a:txBody>
                    <a:bodyPr/>
                    <a:lstStyle/>
                    <a:p>
                      <a:pPr marL="55880" marR="48260">
                        <a:lnSpc>
                          <a:spcPct val="105000"/>
                        </a:lnSpc>
                        <a:spcBef>
                          <a:spcPts val="190"/>
                        </a:spcBef>
                      </a:pPr>
                      <a:r>
                        <a:rPr sz="800" b="1" dirty="0">
                          <a:solidFill>
                            <a:srgbClr val="231F20"/>
                          </a:solidFill>
                          <a:latin typeface="Trebuchet MS"/>
                          <a:cs typeface="Trebuchet MS"/>
                        </a:rPr>
                        <a:t>American</a:t>
                      </a:r>
                      <a:r>
                        <a:rPr sz="800" b="1" spc="-185" dirty="0">
                          <a:solidFill>
                            <a:srgbClr val="231F20"/>
                          </a:solidFill>
                          <a:latin typeface="Trebuchet MS"/>
                          <a:cs typeface="Trebuchet MS"/>
                        </a:rPr>
                        <a:t> </a:t>
                      </a:r>
                      <a:r>
                        <a:rPr sz="800" b="1" dirty="0">
                          <a:solidFill>
                            <a:srgbClr val="231F20"/>
                          </a:solidFill>
                          <a:latin typeface="Trebuchet MS"/>
                          <a:cs typeface="Trebuchet MS"/>
                        </a:rPr>
                        <a:t>Indian/  </a:t>
                      </a:r>
                      <a:r>
                        <a:rPr sz="800" b="1" spc="10" dirty="0">
                          <a:solidFill>
                            <a:srgbClr val="231F20"/>
                          </a:solidFill>
                          <a:latin typeface="Trebuchet MS"/>
                          <a:cs typeface="Trebuchet MS"/>
                        </a:rPr>
                        <a:t>Alaska</a:t>
                      </a:r>
                      <a:r>
                        <a:rPr sz="800" b="1" spc="-75" dirty="0">
                          <a:solidFill>
                            <a:srgbClr val="231F20"/>
                          </a:solidFill>
                          <a:latin typeface="Trebuchet MS"/>
                          <a:cs typeface="Trebuchet MS"/>
                        </a:rPr>
                        <a:t> </a:t>
                      </a:r>
                      <a:r>
                        <a:rPr sz="800" b="1" dirty="0">
                          <a:solidFill>
                            <a:srgbClr val="231F20"/>
                          </a:solidFill>
                          <a:latin typeface="Trebuchet MS"/>
                          <a:cs typeface="Trebuchet MS"/>
                        </a:rPr>
                        <a:t>Native</a:t>
                      </a:r>
                      <a:endParaRPr sz="800">
                        <a:latin typeface="Trebuchet MS"/>
                        <a:cs typeface="Trebuchet MS"/>
                      </a:endParaRPr>
                    </a:p>
                  </a:txBody>
                  <a:tcPr marL="0" marR="0" marT="24130" marB="0">
                    <a:lnR w="19050">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5080"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R="99695" algn="r">
                        <a:lnSpc>
                          <a:spcPct val="100000"/>
                        </a:lnSpc>
                      </a:pPr>
                      <a:r>
                        <a:rPr sz="800" b="1" spc="-20" dirty="0">
                          <a:solidFill>
                            <a:srgbClr val="231F20"/>
                          </a:solidFill>
                          <a:latin typeface="Trebuchet MS"/>
                          <a:cs typeface="Trebuchet MS"/>
                        </a:rPr>
                        <a:t>0</a:t>
                      </a:r>
                      <a:r>
                        <a:rPr sz="800" b="1" spc="-10" dirty="0">
                          <a:solidFill>
                            <a:srgbClr val="231F20"/>
                          </a:solidFill>
                          <a:latin typeface="Trebuchet MS"/>
                          <a:cs typeface="Trebuchet MS"/>
                        </a:rPr>
                        <a:t>.</a:t>
                      </a:r>
                      <a:r>
                        <a:rPr sz="800" b="1" dirty="0">
                          <a:solidFill>
                            <a:srgbClr val="231F20"/>
                          </a:solidFill>
                          <a:latin typeface="Trebuchet MS"/>
                          <a:cs typeface="Trebuchet MS"/>
                        </a:rPr>
                        <a:t>3</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1.1</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2.0</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1.7</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1.3</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1.8</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3.1</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2.9</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3.6</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7620" algn="ctr">
                        <a:lnSpc>
                          <a:spcPct val="100000"/>
                        </a:lnSpc>
                      </a:pPr>
                      <a:r>
                        <a:rPr sz="800" b="1" spc="-10" dirty="0">
                          <a:solidFill>
                            <a:srgbClr val="231F20"/>
                          </a:solidFill>
                          <a:latin typeface="Trebuchet MS"/>
                          <a:cs typeface="Trebuchet MS"/>
                        </a:rPr>
                        <a:t>3.6</a:t>
                      </a:r>
                      <a:endParaRPr sz="800">
                        <a:latin typeface="Trebuchet MS"/>
                        <a:cs typeface="Trebuchet MS"/>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01"/>
                  </a:ext>
                </a:extLst>
              </a:tr>
              <a:tr h="342900">
                <a:tc>
                  <a:txBody>
                    <a:bodyPr/>
                    <a:lstStyle/>
                    <a:p>
                      <a:pPr marL="55880">
                        <a:lnSpc>
                          <a:spcPct val="100000"/>
                        </a:lnSpc>
                        <a:spcBef>
                          <a:spcPts val="340"/>
                        </a:spcBef>
                      </a:pPr>
                      <a:r>
                        <a:rPr sz="800" b="1" spc="30" dirty="0">
                          <a:solidFill>
                            <a:srgbClr val="231F20"/>
                          </a:solidFill>
                          <a:latin typeface="Trebuchet MS"/>
                          <a:cs typeface="Trebuchet MS"/>
                        </a:rPr>
                        <a:t>Asian/</a:t>
                      </a:r>
                      <a:endParaRPr sz="800">
                        <a:latin typeface="Trebuchet MS"/>
                        <a:cs typeface="Trebuchet MS"/>
                      </a:endParaRPr>
                    </a:p>
                    <a:p>
                      <a:pPr marL="55880">
                        <a:lnSpc>
                          <a:spcPct val="100000"/>
                        </a:lnSpc>
                      </a:pPr>
                      <a:r>
                        <a:rPr sz="800" b="1" spc="5" dirty="0">
                          <a:solidFill>
                            <a:srgbClr val="231F20"/>
                          </a:solidFill>
                          <a:latin typeface="Trebuchet MS"/>
                          <a:cs typeface="Trebuchet MS"/>
                        </a:rPr>
                        <a:t>Pacific</a:t>
                      </a:r>
                      <a:r>
                        <a:rPr sz="800" b="1" spc="-50" dirty="0">
                          <a:solidFill>
                            <a:srgbClr val="231F20"/>
                          </a:solidFill>
                          <a:latin typeface="Trebuchet MS"/>
                          <a:cs typeface="Trebuchet MS"/>
                        </a:rPr>
                        <a:t> </a:t>
                      </a:r>
                      <a:r>
                        <a:rPr sz="800" b="1" spc="20" dirty="0">
                          <a:solidFill>
                            <a:srgbClr val="231F20"/>
                          </a:solidFill>
                          <a:latin typeface="Trebuchet MS"/>
                          <a:cs typeface="Trebuchet MS"/>
                        </a:rPr>
                        <a:t>Islander</a:t>
                      </a:r>
                      <a:endParaRPr sz="800">
                        <a:latin typeface="Trebuchet MS"/>
                        <a:cs typeface="Trebuchet MS"/>
                      </a:endParaRPr>
                    </a:p>
                  </a:txBody>
                  <a:tcPr marL="0" marR="0" marT="43180" marB="0">
                    <a:lnR w="19050">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R="99695" algn="r">
                        <a:lnSpc>
                          <a:spcPct val="100000"/>
                        </a:lnSpc>
                      </a:pPr>
                      <a:r>
                        <a:rPr sz="800" b="1" spc="-20" dirty="0">
                          <a:solidFill>
                            <a:srgbClr val="231F20"/>
                          </a:solidFill>
                          <a:latin typeface="Trebuchet MS"/>
                          <a:cs typeface="Trebuchet MS"/>
                        </a:rPr>
                        <a:t>0</a:t>
                      </a:r>
                      <a:r>
                        <a:rPr sz="800" b="1" spc="-10" dirty="0">
                          <a:solidFill>
                            <a:srgbClr val="231F20"/>
                          </a:solidFill>
                          <a:latin typeface="Trebuchet MS"/>
                          <a:cs typeface="Trebuchet MS"/>
                        </a:rPr>
                        <a:t>.</a:t>
                      </a:r>
                      <a:r>
                        <a:rPr sz="800" b="1" dirty="0">
                          <a:solidFill>
                            <a:srgbClr val="231F20"/>
                          </a:solidFill>
                          <a:latin typeface="Trebuchet MS"/>
                          <a:cs typeface="Trebuchet MS"/>
                        </a:rPr>
                        <a:t>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solidFill>
                      <a:srgbClr val="E5EEF0"/>
                    </a:solidFill>
                  </a:tcPr>
                </a:tc>
                <a:extLst>
                  <a:ext uri="{0D108BD9-81ED-4DB2-BD59-A6C34878D82A}">
                    <a16:rowId xmlns:a16="http://schemas.microsoft.com/office/drawing/2014/main" val="10002"/>
                  </a:ext>
                </a:extLst>
              </a:tr>
              <a:tr h="342900">
                <a:tc>
                  <a:txBody>
                    <a:bodyPr/>
                    <a:lstStyle/>
                    <a:p>
                      <a:pPr marL="55880">
                        <a:lnSpc>
                          <a:spcPct val="100000"/>
                        </a:lnSpc>
                        <a:spcBef>
                          <a:spcPts val="340"/>
                        </a:spcBef>
                      </a:pPr>
                      <a:r>
                        <a:rPr sz="800" b="1" dirty="0">
                          <a:solidFill>
                            <a:srgbClr val="231F20"/>
                          </a:solidFill>
                          <a:latin typeface="Trebuchet MS"/>
                          <a:cs typeface="Trebuchet MS"/>
                        </a:rPr>
                        <a:t>Black,</a:t>
                      </a:r>
                      <a:endParaRPr sz="800">
                        <a:latin typeface="Trebuchet MS"/>
                        <a:cs typeface="Trebuchet MS"/>
                      </a:endParaRPr>
                    </a:p>
                    <a:p>
                      <a:pPr marL="57785">
                        <a:lnSpc>
                          <a:spcPct val="100000"/>
                        </a:lnSpc>
                      </a:pPr>
                      <a:r>
                        <a:rPr sz="800" b="1" spc="25" dirty="0">
                          <a:solidFill>
                            <a:srgbClr val="231F20"/>
                          </a:solidFill>
                          <a:latin typeface="Trebuchet MS"/>
                          <a:cs typeface="Trebuchet MS"/>
                        </a:rPr>
                        <a:t>non-Hispanic</a:t>
                      </a:r>
                      <a:endParaRPr sz="800">
                        <a:latin typeface="Trebuchet MS"/>
                        <a:cs typeface="Trebuchet MS"/>
                      </a:endParaRPr>
                    </a:p>
                  </a:txBody>
                  <a:tcPr marL="0" marR="0" marT="43180" marB="0">
                    <a:lnR w="19050">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R="97790" algn="r">
                        <a:lnSpc>
                          <a:spcPct val="100000"/>
                        </a:lnSpc>
                      </a:pPr>
                      <a:r>
                        <a:rPr sz="800" b="1" spc="-20" dirty="0">
                          <a:solidFill>
                            <a:srgbClr val="231F20"/>
                          </a:solidFill>
                          <a:latin typeface="Trebuchet MS"/>
                          <a:cs typeface="Trebuchet MS"/>
                        </a:rPr>
                        <a:t>0</a:t>
                      </a:r>
                      <a:r>
                        <a:rPr sz="800" b="1" spc="-10" dirty="0">
                          <a:solidFill>
                            <a:srgbClr val="231F20"/>
                          </a:solidFill>
                          <a:latin typeface="Trebuchet MS"/>
                          <a:cs typeface="Trebuchet MS"/>
                        </a:rPr>
                        <a:t>.</a:t>
                      </a:r>
                      <a:r>
                        <a:rPr sz="800" b="1" dirty="0">
                          <a:solidFill>
                            <a:srgbClr val="231F20"/>
                          </a:solidFill>
                          <a:latin typeface="Trebuchet MS"/>
                          <a:cs typeface="Trebuchet MS"/>
                        </a:rPr>
                        <a:t>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7620"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1270" marB="0">
                    <a:lnL w="9525">
                      <a:solidFill>
                        <a:srgbClr val="005E6D"/>
                      </a:solidFill>
                      <a:prstDash val="solid"/>
                    </a:lnL>
                    <a:solidFill>
                      <a:srgbClr val="FFFFFF"/>
                    </a:solidFill>
                  </a:tcPr>
                </a:tc>
                <a:extLst>
                  <a:ext uri="{0D108BD9-81ED-4DB2-BD59-A6C34878D82A}">
                    <a16:rowId xmlns:a16="http://schemas.microsoft.com/office/drawing/2014/main" val="10003"/>
                  </a:ext>
                </a:extLst>
              </a:tr>
              <a:tr h="342900">
                <a:tc>
                  <a:txBody>
                    <a:bodyPr/>
                    <a:lstStyle/>
                    <a:p>
                      <a:pPr marL="55880">
                        <a:lnSpc>
                          <a:spcPct val="100000"/>
                        </a:lnSpc>
                        <a:spcBef>
                          <a:spcPts val="340"/>
                        </a:spcBef>
                      </a:pPr>
                      <a:r>
                        <a:rPr sz="800" b="1" dirty="0">
                          <a:solidFill>
                            <a:srgbClr val="231F20"/>
                          </a:solidFill>
                          <a:latin typeface="Trebuchet MS"/>
                          <a:cs typeface="Trebuchet MS"/>
                        </a:rPr>
                        <a:t>White,</a:t>
                      </a:r>
                      <a:endParaRPr sz="800">
                        <a:latin typeface="Trebuchet MS"/>
                        <a:cs typeface="Trebuchet MS"/>
                      </a:endParaRPr>
                    </a:p>
                    <a:p>
                      <a:pPr marL="57785">
                        <a:lnSpc>
                          <a:spcPct val="100000"/>
                        </a:lnSpc>
                      </a:pPr>
                      <a:r>
                        <a:rPr sz="800" b="1" spc="25" dirty="0">
                          <a:solidFill>
                            <a:srgbClr val="231F20"/>
                          </a:solidFill>
                          <a:latin typeface="Trebuchet MS"/>
                          <a:cs typeface="Trebuchet MS"/>
                        </a:rPr>
                        <a:t>non-Hispanic</a:t>
                      </a:r>
                      <a:endParaRPr sz="800">
                        <a:latin typeface="Trebuchet MS"/>
                        <a:cs typeface="Trebuchet MS"/>
                      </a:endParaRPr>
                    </a:p>
                  </a:txBody>
                  <a:tcPr marL="0" marR="0" marT="43180" marB="0">
                    <a:lnR w="19050">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R="97790" algn="r">
                        <a:lnSpc>
                          <a:spcPct val="100000"/>
                        </a:lnSpc>
                      </a:pPr>
                      <a:r>
                        <a:rPr sz="800" b="1" spc="-20" dirty="0">
                          <a:solidFill>
                            <a:srgbClr val="231F20"/>
                          </a:solidFill>
                          <a:latin typeface="Trebuchet MS"/>
                          <a:cs typeface="Trebuchet MS"/>
                        </a:rPr>
                        <a:t>0</a:t>
                      </a:r>
                      <a:r>
                        <a:rPr sz="800" b="1" spc="-10" dirty="0">
                          <a:solidFill>
                            <a:srgbClr val="231F20"/>
                          </a:solidFill>
                          <a:latin typeface="Trebuchet MS"/>
                          <a:cs typeface="Trebuchet MS"/>
                        </a:rPr>
                        <a:t>.</a:t>
                      </a:r>
                      <a:r>
                        <a:rPr sz="800" b="1" dirty="0">
                          <a:solidFill>
                            <a:srgbClr val="231F20"/>
                          </a:solidFill>
                          <a:latin typeface="Trebuchet MS"/>
                          <a:cs typeface="Trebuchet MS"/>
                        </a:rPr>
                        <a:t>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0.9</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7620" algn="ctr">
                        <a:lnSpc>
                          <a:spcPct val="100000"/>
                        </a:lnSpc>
                      </a:pPr>
                      <a:r>
                        <a:rPr sz="800" b="1" spc="-10" dirty="0">
                          <a:solidFill>
                            <a:srgbClr val="231F20"/>
                          </a:solidFill>
                          <a:latin typeface="Trebuchet MS"/>
                          <a:cs typeface="Trebuchet MS"/>
                        </a:rPr>
                        <a:t>1.4</a:t>
                      </a:r>
                      <a:endParaRPr sz="800">
                        <a:latin typeface="Trebuchet MS"/>
                        <a:cs typeface="Trebuchet MS"/>
                      </a:endParaRPr>
                    </a:p>
                  </a:txBody>
                  <a:tcPr marL="0" marR="0" marT="1270" marB="0">
                    <a:lnL w="9525">
                      <a:solidFill>
                        <a:srgbClr val="005E6D"/>
                      </a:solidFill>
                      <a:prstDash val="solid"/>
                    </a:lnL>
                    <a:solidFill>
                      <a:srgbClr val="E5EEF0"/>
                    </a:solidFill>
                  </a:tcPr>
                </a:tc>
                <a:extLst>
                  <a:ext uri="{0D108BD9-81ED-4DB2-BD59-A6C34878D82A}">
                    <a16:rowId xmlns:a16="http://schemas.microsoft.com/office/drawing/2014/main" val="10004"/>
                  </a:ext>
                </a:extLst>
              </a:tr>
              <a:tr h="342900">
                <a:tc>
                  <a:txBody>
                    <a:bodyPr/>
                    <a:lstStyle/>
                    <a:p>
                      <a:pPr>
                        <a:lnSpc>
                          <a:spcPct val="100000"/>
                        </a:lnSpc>
                        <a:spcBef>
                          <a:spcPts val="10"/>
                        </a:spcBef>
                      </a:pPr>
                      <a:endParaRPr sz="750">
                        <a:latin typeface="Times New Roman"/>
                        <a:cs typeface="Times New Roman"/>
                      </a:endParaRPr>
                    </a:p>
                    <a:p>
                      <a:pPr marL="55880">
                        <a:lnSpc>
                          <a:spcPct val="100000"/>
                        </a:lnSpc>
                      </a:pPr>
                      <a:r>
                        <a:rPr sz="800" b="1" spc="20" dirty="0">
                          <a:solidFill>
                            <a:srgbClr val="231F20"/>
                          </a:solidFill>
                          <a:latin typeface="Trebuchet MS"/>
                          <a:cs typeface="Trebuchet MS"/>
                        </a:rPr>
                        <a:t>Hispanic</a:t>
                      </a:r>
                      <a:endParaRPr sz="800">
                        <a:latin typeface="Trebuchet MS"/>
                        <a:cs typeface="Trebuchet MS"/>
                      </a:endParaRPr>
                    </a:p>
                  </a:txBody>
                  <a:tcPr marL="0" marR="0" marT="1270" marB="0">
                    <a:lnR w="19050">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R="99695" algn="r">
                        <a:lnSpc>
                          <a:spcPct val="100000"/>
                        </a:lnSpc>
                      </a:pPr>
                      <a:r>
                        <a:rPr sz="800" b="1" spc="-20" dirty="0">
                          <a:solidFill>
                            <a:srgbClr val="231F20"/>
                          </a:solidFill>
                          <a:latin typeface="Trebuchet MS"/>
                          <a:cs typeface="Trebuchet MS"/>
                        </a:rPr>
                        <a:t>0</a:t>
                      </a:r>
                      <a:r>
                        <a:rPr sz="800" b="1" spc="-10" dirty="0">
                          <a:solidFill>
                            <a:srgbClr val="231F20"/>
                          </a:solidFill>
                          <a:latin typeface="Trebuchet MS"/>
                          <a:cs typeface="Trebuchet MS"/>
                        </a:rPr>
                        <a:t>.</a:t>
                      </a:r>
                      <a:r>
                        <a:rPr sz="800" b="1" dirty="0">
                          <a:solidFill>
                            <a:srgbClr val="231F20"/>
                          </a:solidFill>
                          <a:latin typeface="Trebuchet MS"/>
                          <a:cs typeface="Trebuchet MS"/>
                        </a:rPr>
                        <a:t>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7620"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1270" marB="0">
                    <a:lnL w="9525">
                      <a:solidFill>
                        <a:srgbClr val="005E6D"/>
                      </a:solidFill>
                      <a:prstDash val="solid"/>
                    </a:lnL>
                    <a:solidFill>
                      <a:srgbClr val="FFFFFF"/>
                    </a:solidFill>
                  </a:tcPr>
                </a:tc>
                <a:extLst>
                  <a:ext uri="{0D108BD9-81ED-4DB2-BD59-A6C34878D82A}">
                    <a16:rowId xmlns:a16="http://schemas.microsoft.com/office/drawing/2014/main" val="10005"/>
                  </a:ext>
                </a:extLst>
              </a:tr>
            </a:tbl>
          </a:graphicData>
        </a:graphic>
      </p:graphicFrame>
      <p:sp>
        <p:nvSpPr>
          <p:cNvPr id="5" name="object 5"/>
          <p:cNvSpPr txBox="1"/>
          <p:nvPr/>
        </p:nvSpPr>
        <p:spPr>
          <a:xfrm>
            <a:off x="443991" y="7592568"/>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5733"/>
            <a:ext cx="6816725" cy="1102360"/>
          </a:xfrm>
          <a:prstGeom prst="rect">
            <a:avLst/>
          </a:prstGeom>
        </p:spPr>
        <p:txBody>
          <a:bodyPr vert="horz" wrap="square" lIns="0" tIns="13335" rIns="0" bIns="0" rtlCol="0">
            <a:spAutoFit/>
          </a:bodyPr>
          <a:lstStyle/>
          <a:p>
            <a:pPr marL="5232400">
              <a:lnSpc>
                <a:spcPts val="1230"/>
              </a:lnSpc>
              <a:spcBef>
                <a:spcPts val="105"/>
              </a:spcBef>
            </a:pPr>
            <a:r>
              <a:rPr sz="1000" b="1" spc="45" dirty="0">
                <a:solidFill>
                  <a:srgbClr val="005E6D"/>
                </a:solidFill>
                <a:latin typeface="Century Gothic"/>
                <a:cs typeface="Century Gothic"/>
              </a:rPr>
              <a:t>2019</a:t>
            </a:r>
            <a:r>
              <a:rPr sz="1000" b="1" spc="165" dirty="0">
                <a:solidFill>
                  <a:srgbClr val="005E6D"/>
                </a:solidFill>
                <a:latin typeface="Century Gothic"/>
                <a:cs typeface="Century Gothic"/>
              </a:rPr>
              <a:t> </a:t>
            </a:r>
            <a:r>
              <a:rPr sz="1050" b="1" spc="80" dirty="0">
                <a:solidFill>
                  <a:srgbClr val="8C2689"/>
                </a:solidFill>
                <a:latin typeface="Century Gothic"/>
                <a:cs typeface="Century Gothic"/>
              </a:rPr>
              <a:t>VIRAL</a:t>
            </a:r>
            <a:r>
              <a:rPr sz="1050" b="1" spc="20" dirty="0">
                <a:solidFill>
                  <a:srgbClr val="8C2689"/>
                </a:solidFill>
                <a:latin typeface="Century Gothic"/>
                <a:cs typeface="Century Gothic"/>
              </a:rPr>
              <a:t> </a:t>
            </a:r>
            <a:r>
              <a:rPr sz="1050" b="1" dirty="0">
                <a:solidFill>
                  <a:srgbClr val="8C2689"/>
                </a:solidFill>
                <a:latin typeface="Century Gothic"/>
                <a:cs typeface="Century Gothic"/>
              </a:rPr>
              <a:t>H</a:t>
            </a:r>
            <a:r>
              <a:rPr sz="1050" b="1" spc="-170" dirty="0">
                <a:solidFill>
                  <a:srgbClr val="8C2689"/>
                </a:solidFill>
                <a:latin typeface="Century Gothic"/>
                <a:cs typeface="Century Gothic"/>
              </a:rPr>
              <a:t> </a:t>
            </a:r>
            <a:r>
              <a:rPr sz="1050" b="1" dirty="0">
                <a:solidFill>
                  <a:srgbClr val="8C2689"/>
                </a:solidFill>
                <a:latin typeface="Century Gothic"/>
                <a:cs typeface="Century Gothic"/>
              </a:rPr>
              <a:t>E</a:t>
            </a:r>
            <a:r>
              <a:rPr sz="1050" b="1" spc="-165"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1765">
              <a:lnSpc>
                <a:spcPts val="1230"/>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565150" indent="-635">
              <a:lnSpc>
                <a:spcPct val="107100"/>
              </a:lnSpc>
              <a:spcBef>
                <a:spcPts val="1030"/>
              </a:spcBef>
            </a:pPr>
            <a:r>
              <a:rPr sz="1400" b="1" dirty="0">
                <a:solidFill>
                  <a:srgbClr val="005E6D"/>
                </a:solidFill>
                <a:latin typeface="Tahoma"/>
                <a:cs typeface="Tahoma"/>
              </a:rPr>
              <a:t>Figure</a:t>
            </a:r>
            <a:r>
              <a:rPr sz="1400" b="1" spc="-80" dirty="0">
                <a:solidFill>
                  <a:srgbClr val="005E6D"/>
                </a:solidFill>
                <a:latin typeface="Tahoma"/>
                <a:cs typeface="Tahoma"/>
              </a:rPr>
              <a:t> </a:t>
            </a:r>
            <a:r>
              <a:rPr sz="1400" b="1" spc="-30" dirty="0">
                <a:solidFill>
                  <a:srgbClr val="005E6D"/>
                </a:solidFill>
                <a:latin typeface="Tahoma"/>
                <a:cs typeface="Tahoma"/>
              </a:rPr>
              <a:t>3.6.</a:t>
            </a:r>
            <a:r>
              <a:rPr sz="1400" b="1" spc="-70" dirty="0">
                <a:solidFill>
                  <a:srgbClr val="005E6D"/>
                </a:solidFill>
                <a:latin typeface="Tahoma"/>
                <a:cs typeface="Tahoma"/>
              </a:rPr>
              <a:t> </a:t>
            </a:r>
            <a:r>
              <a:rPr sz="1400" b="1" spc="-5" dirty="0">
                <a:solidFill>
                  <a:srgbClr val="8C2689"/>
                </a:solidFill>
                <a:latin typeface="Tahoma"/>
                <a:cs typeface="Tahoma"/>
              </a:rPr>
              <a:t>Rates</a:t>
            </a:r>
            <a:r>
              <a:rPr sz="1400" b="1" spc="-50" dirty="0">
                <a:solidFill>
                  <a:srgbClr val="8C2689"/>
                </a:solidFill>
                <a:latin typeface="Tahoma"/>
                <a:cs typeface="Tahoma"/>
              </a:rPr>
              <a:t> </a:t>
            </a:r>
            <a:r>
              <a:rPr sz="1400" b="1" spc="10" dirty="0">
                <a:solidFill>
                  <a:srgbClr val="8C2689"/>
                </a:solidFill>
                <a:latin typeface="Tahoma"/>
                <a:cs typeface="Tahoma"/>
              </a:rPr>
              <a:t>of</a:t>
            </a:r>
            <a:r>
              <a:rPr sz="1400" b="1" spc="-60" dirty="0">
                <a:solidFill>
                  <a:srgbClr val="8C2689"/>
                </a:solidFill>
                <a:latin typeface="Tahoma"/>
                <a:cs typeface="Tahoma"/>
              </a:rPr>
              <a:t> </a:t>
            </a:r>
            <a:r>
              <a:rPr sz="1400" b="1" spc="10" dirty="0">
                <a:solidFill>
                  <a:srgbClr val="8C2689"/>
                </a:solidFill>
                <a:latin typeface="Tahoma"/>
                <a:cs typeface="Tahoma"/>
              </a:rPr>
              <a:t>reported</a:t>
            </a:r>
            <a:r>
              <a:rPr sz="1400" b="1" spc="-45" dirty="0">
                <a:solidFill>
                  <a:srgbClr val="8C2689"/>
                </a:solidFill>
                <a:latin typeface="Tahoma"/>
                <a:cs typeface="Tahoma"/>
              </a:rPr>
              <a:t> </a:t>
            </a:r>
            <a:r>
              <a:rPr sz="1400" b="1" dirty="0">
                <a:solidFill>
                  <a:srgbClr val="8C2689"/>
                </a:solidFill>
                <a:latin typeface="Tahoma"/>
                <a:cs typeface="Tahoma"/>
              </a:rPr>
              <a:t>acute</a:t>
            </a:r>
            <a:r>
              <a:rPr sz="1400" b="1" spc="-75" dirty="0">
                <a:solidFill>
                  <a:srgbClr val="8C2689"/>
                </a:solidFill>
                <a:latin typeface="Tahoma"/>
                <a:cs typeface="Tahoma"/>
              </a:rPr>
              <a:t> </a:t>
            </a:r>
            <a:r>
              <a:rPr sz="1400" b="1" spc="10" dirty="0">
                <a:solidFill>
                  <a:srgbClr val="8C2689"/>
                </a:solidFill>
                <a:latin typeface="Tahoma"/>
                <a:cs typeface="Tahoma"/>
              </a:rPr>
              <a:t>hepatitis</a:t>
            </a:r>
            <a:r>
              <a:rPr sz="1400" b="1" spc="-55" dirty="0">
                <a:solidFill>
                  <a:srgbClr val="8C2689"/>
                </a:solidFill>
                <a:latin typeface="Tahoma"/>
                <a:cs typeface="Tahoma"/>
              </a:rPr>
              <a:t> </a:t>
            </a:r>
            <a:r>
              <a:rPr sz="1400" b="1" dirty="0">
                <a:solidFill>
                  <a:srgbClr val="8C2689"/>
                </a:solidFill>
                <a:latin typeface="Tahoma"/>
                <a:cs typeface="Tahoma"/>
              </a:rPr>
              <a:t>C</a:t>
            </a:r>
            <a:r>
              <a:rPr sz="1400" b="1" spc="-135" dirty="0">
                <a:solidFill>
                  <a:srgbClr val="8C2689"/>
                </a:solidFill>
                <a:latin typeface="Tahoma"/>
                <a:cs typeface="Tahoma"/>
              </a:rPr>
              <a:t> </a:t>
            </a:r>
            <a:r>
              <a:rPr sz="1400" b="1" dirty="0">
                <a:solidFill>
                  <a:srgbClr val="8C2689"/>
                </a:solidFill>
                <a:latin typeface="Tahoma"/>
                <a:cs typeface="Tahoma"/>
              </a:rPr>
              <a:t>virus</a:t>
            </a:r>
            <a:r>
              <a:rPr sz="1400" b="1" spc="-35" dirty="0">
                <a:solidFill>
                  <a:srgbClr val="8C2689"/>
                </a:solidFill>
                <a:latin typeface="Tahoma"/>
                <a:cs typeface="Tahoma"/>
              </a:rPr>
              <a:t> </a:t>
            </a:r>
            <a:r>
              <a:rPr sz="1400" b="1" spc="-5" dirty="0">
                <a:solidFill>
                  <a:srgbClr val="8C2689"/>
                </a:solidFill>
                <a:latin typeface="Tahoma"/>
                <a:cs typeface="Tahoma"/>
              </a:rPr>
              <a:t>infection,</a:t>
            </a:r>
            <a:r>
              <a:rPr sz="1400" b="1" dirty="0">
                <a:solidFill>
                  <a:srgbClr val="8C2689"/>
                </a:solidFill>
                <a:latin typeface="Tahoma"/>
                <a:cs typeface="Tahoma"/>
              </a:rPr>
              <a:t> </a:t>
            </a:r>
            <a:r>
              <a:rPr sz="1400" b="1" spc="-10" dirty="0">
                <a:solidFill>
                  <a:srgbClr val="8C2689"/>
                </a:solidFill>
                <a:latin typeface="Tahoma"/>
                <a:cs typeface="Tahoma"/>
              </a:rPr>
              <a:t>by</a:t>
            </a:r>
            <a:r>
              <a:rPr sz="1400" b="1" spc="-90" dirty="0">
                <a:solidFill>
                  <a:srgbClr val="8C2689"/>
                </a:solidFill>
                <a:latin typeface="Tahoma"/>
                <a:cs typeface="Tahoma"/>
              </a:rPr>
              <a:t> </a:t>
            </a:r>
            <a:r>
              <a:rPr sz="1400" b="1" spc="-30" dirty="0">
                <a:solidFill>
                  <a:srgbClr val="8C2689"/>
                </a:solidFill>
                <a:latin typeface="Tahoma"/>
                <a:cs typeface="Tahoma"/>
              </a:rPr>
              <a:t>race/  </a:t>
            </a:r>
            <a:r>
              <a:rPr sz="1400" b="1" spc="10" dirty="0">
                <a:solidFill>
                  <a:srgbClr val="8C2689"/>
                </a:solidFill>
                <a:latin typeface="Tahoma"/>
                <a:cs typeface="Tahoma"/>
              </a:rPr>
              <a:t>ethnicity </a:t>
            </a:r>
            <a:r>
              <a:rPr sz="1400" b="1" dirty="0">
                <a:solidFill>
                  <a:srgbClr val="8C2689"/>
                </a:solidFill>
                <a:latin typeface="Tahoma"/>
                <a:cs typeface="Tahoma"/>
              </a:rPr>
              <a:t>— </a:t>
            </a:r>
            <a:r>
              <a:rPr sz="1400" b="1" spc="-5" dirty="0">
                <a:solidFill>
                  <a:srgbClr val="8C2689"/>
                </a:solidFill>
                <a:latin typeface="Tahoma"/>
                <a:cs typeface="Tahoma"/>
              </a:rPr>
              <a:t>United States,</a:t>
            </a:r>
            <a:r>
              <a:rPr sz="1400" b="1" spc="-120" dirty="0">
                <a:solidFill>
                  <a:srgbClr val="8C2689"/>
                </a:solidFill>
                <a:latin typeface="Tahoma"/>
                <a:cs typeface="Tahoma"/>
              </a:rPr>
              <a:t> </a:t>
            </a:r>
            <a:r>
              <a:rPr sz="1400" b="1" spc="-30" dirty="0">
                <a:solidFill>
                  <a:srgbClr val="8C2689"/>
                </a:solidFill>
                <a:latin typeface="Tahoma"/>
                <a:cs typeface="Tahoma"/>
              </a:rPr>
              <a:t>2004–2019</a:t>
            </a:r>
            <a:endParaRPr sz="1400">
              <a:latin typeface="Tahoma"/>
              <a:cs typeface="Tahoma"/>
            </a:endParaRPr>
          </a:p>
        </p:txBody>
      </p:sp>
      <p:sp>
        <p:nvSpPr>
          <p:cNvPr id="13" name="object 13" descr="Rates of reported acute hepatitis C by race/ethnicity for 2004–2019. The racial/ethnicity classifications are American Indian/Alaska Native, Asian/Pacific Islander, Black non-Hispanic, White non-Hispanic, and Hispanic. Rates of reported acute hepatitis C increased during 2019 among all racial/ethnicity categories. The highest rate was observed among American Indian/Alaska Native persons at 3.6 cases per 100,000 population during 2019."/>
          <p:cNvSpPr/>
          <p:nvPr/>
        </p:nvSpPr>
        <p:spPr>
          <a:xfrm>
            <a:off x="441959" y="1598675"/>
            <a:ext cx="6876275" cy="356006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1231" y="4056796"/>
            <a:ext cx="6090920" cy="879475"/>
          </a:xfrm>
          <a:prstGeom prst="rect">
            <a:avLst/>
          </a:prstGeom>
        </p:spPr>
        <p:txBody>
          <a:bodyPr vert="horz" wrap="square" lIns="0" tIns="73660" rIns="0" bIns="0" rtlCol="0">
            <a:spAutoFit/>
          </a:bodyPr>
          <a:lstStyle/>
          <a:p>
            <a:pPr marL="12700">
              <a:lnSpc>
                <a:spcPct val="100000"/>
              </a:lnSpc>
              <a:spcBef>
                <a:spcPts val="580"/>
              </a:spcBef>
            </a:pPr>
            <a:r>
              <a:rPr sz="700" spc="-25" dirty="0">
                <a:solidFill>
                  <a:srgbClr val="231F20"/>
                </a:solidFill>
                <a:latin typeface="Century Gothic"/>
                <a:cs typeface="Century Gothic"/>
              </a:rPr>
              <a:t>Source:</a:t>
            </a:r>
            <a:r>
              <a:rPr sz="700" spc="-75" dirty="0">
                <a:solidFill>
                  <a:srgbClr val="231F20"/>
                </a:solidFill>
                <a:latin typeface="Century Gothic"/>
                <a:cs typeface="Century Gothic"/>
              </a:rPr>
              <a:t> </a:t>
            </a:r>
            <a:r>
              <a:rPr sz="700" spc="-50" dirty="0">
                <a:solidFill>
                  <a:srgbClr val="231F20"/>
                </a:solidFill>
                <a:latin typeface="Century Gothic"/>
                <a:cs typeface="Century Gothic"/>
              </a:rPr>
              <a:t>CDC,Nationally</a:t>
            </a:r>
            <a:r>
              <a:rPr sz="700" spc="-55" dirty="0">
                <a:solidFill>
                  <a:srgbClr val="231F20"/>
                </a:solidFill>
                <a:latin typeface="Century Gothic"/>
                <a:cs typeface="Century Gothic"/>
              </a:rPr>
              <a:t> </a:t>
            </a:r>
            <a:r>
              <a:rPr sz="700" spc="-30" dirty="0">
                <a:solidFill>
                  <a:srgbClr val="231F20"/>
                </a:solidFill>
                <a:latin typeface="Century Gothic"/>
                <a:cs typeface="Century Gothic"/>
              </a:rPr>
              <a:t>Notifiable</a:t>
            </a:r>
            <a:r>
              <a:rPr sz="700" spc="-95" dirty="0">
                <a:solidFill>
                  <a:srgbClr val="231F20"/>
                </a:solidFill>
                <a:latin typeface="Century Gothic"/>
                <a:cs typeface="Century Gothic"/>
              </a:rPr>
              <a:t> </a:t>
            </a:r>
            <a:r>
              <a:rPr sz="700" spc="-25" dirty="0">
                <a:solidFill>
                  <a:srgbClr val="231F20"/>
                </a:solidFill>
                <a:latin typeface="Century Gothic"/>
                <a:cs typeface="Century Gothic"/>
              </a:rPr>
              <a:t>Diseases</a:t>
            </a:r>
            <a:r>
              <a:rPr sz="700" spc="-45" dirty="0">
                <a:solidFill>
                  <a:srgbClr val="231F20"/>
                </a:solidFill>
                <a:latin typeface="Century Gothic"/>
                <a:cs typeface="Century Gothic"/>
              </a:rPr>
              <a:t> </a:t>
            </a:r>
            <a:r>
              <a:rPr sz="700" spc="-25" dirty="0">
                <a:solidFill>
                  <a:srgbClr val="231F20"/>
                </a:solidFill>
                <a:latin typeface="Century Gothic"/>
                <a:cs typeface="Century Gothic"/>
              </a:rPr>
              <a:t>SurveillanceSystem.</a:t>
            </a:r>
            <a:endParaRPr sz="700">
              <a:latin typeface="Century Gothic"/>
              <a:cs typeface="Century Gothic"/>
            </a:endParaRPr>
          </a:p>
          <a:p>
            <a:pPr marL="12700" marR="5080" indent="-635">
              <a:lnSpc>
                <a:spcPct val="106200"/>
              </a:lnSpc>
              <a:spcBef>
                <a:spcPts val="430"/>
              </a:spcBef>
            </a:pPr>
            <a:r>
              <a:rPr sz="700" spc="-5" dirty="0">
                <a:solidFill>
                  <a:srgbClr val="231F20"/>
                </a:solidFill>
                <a:latin typeface="Century Gothic"/>
                <a:cs typeface="Century Gothic"/>
              </a:rPr>
              <a:t>* </a:t>
            </a:r>
            <a:r>
              <a:rPr sz="700" spc="-25" dirty="0">
                <a:solidFill>
                  <a:srgbClr val="231F20"/>
                </a:solidFill>
                <a:latin typeface="Century Gothic"/>
                <a:cs typeface="Century Gothic"/>
              </a:rPr>
              <a:t>Casereports </a:t>
            </a:r>
            <a:r>
              <a:rPr sz="700" spc="-20" dirty="0">
                <a:solidFill>
                  <a:srgbClr val="231F20"/>
                </a:solidFill>
                <a:latin typeface="Century Gothic"/>
                <a:cs typeface="Century Gothic"/>
              </a:rPr>
              <a:t>with </a:t>
            </a:r>
            <a:r>
              <a:rPr sz="700" spc="-25" dirty="0">
                <a:solidFill>
                  <a:srgbClr val="231F20"/>
                </a:solidFill>
                <a:latin typeface="Century Gothic"/>
                <a:cs typeface="Century Gothic"/>
              </a:rPr>
              <a:t>at </a:t>
            </a:r>
            <a:r>
              <a:rPr sz="700" spc="-20" dirty="0">
                <a:solidFill>
                  <a:srgbClr val="231F20"/>
                </a:solidFill>
                <a:latin typeface="Century Gothic"/>
                <a:cs typeface="Century Gothic"/>
              </a:rPr>
              <a:t>least </a:t>
            </a:r>
            <a:r>
              <a:rPr sz="700" spc="-45" dirty="0">
                <a:solidFill>
                  <a:srgbClr val="231F20"/>
                </a:solidFill>
                <a:latin typeface="Century Gothic"/>
                <a:cs typeface="Century Gothic"/>
              </a:rPr>
              <a:t>one </a:t>
            </a:r>
            <a:r>
              <a:rPr sz="700" spc="-10" dirty="0">
                <a:solidFill>
                  <a:srgbClr val="231F20"/>
                </a:solidFill>
                <a:latin typeface="Century Gothic"/>
                <a:cs typeface="Century Gothic"/>
              </a:rPr>
              <a:t>of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following </a:t>
            </a:r>
            <a:r>
              <a:rPr sz="700" spc="10" dirty="0">
                <a:solidFill>
                  <a:srgbClr val="231F20"/>
                </a:solidFill>
                <a:latin typeface="Century Gothic"/>
                <a:cs typeface="Century Gothic"/>
              </a:rPr>
              <a:t>risk </a:t>
            </a:r>
            <a:r>
              <a:rPr sz="700" spc="-30" dirty="0">
                <a:solidFill>
                  <a:srgbClr val="231F20"/>
                </a:solidFill>
                <a:latin typeface="Century Gothic"/>
                <a:cs typeface="Century Gothic"/>
              </a:rPr>
              <a:t>behaviors/exposures reported </a:t>
            </a:r>
            <a:r>
              <a:rPr sz="700" spc="-5" dirty="0">
                <a:solidFill>
                  <a:srgbClr val="231F20"/>
                </a:solidFill>
                <a:latin typeface="Century Gothic"/>
                <a:cs typeface="Century Gothic"/>
              </a:rPr>
              <a:t>6 </a:t>
            </a:r>
            <a:r>
              <a:rPr sz="700" spc="-35" dirty="0">
                <a:solidFill>
                  <a:srgbClr val="231F20"/>
                </a:solidFill>
                <a:latin typeface="Century Gothic"/>
                <a:cs typeface="Century Gothic"/>
              </a:rPr>
              <a:t>weeks </a:t>
            </a:r>
            <a:r>
              <a:rPr sz="700" spc="-20" dirty="0">
                <a:solidFill>
                  <a:srgbClr val="231F20"/>
                </a:solidFill>
                <a:latin typeface="Century Gothic"/>
                <a:cs typeface="Century Gothic"/>
              </a:rPr>
              <a:t>to </a:t>
            </a:r>
            <a:r>
              <a:rPr sz="700" spc="-5" dirty="0">
                <a:solidFill>
                  <a:srgbClr val="231F20"/>
                </a:solidFill>
                <a:latin typeface="Century Gothic"/>
                <a:cs typeface="Century Gothic"/>
              </a:rPr>
              <a:t>6 </a:t>
            </a:r>
            <a:r>
              <a:rPr sz="700" spc="-20" dirty="0">
                <a:solidFill>
                  <a:srgbClr val="231F20"/>
                </a:solidFill>
                <a:latin typeface="Century Gothic"/>
                <a:cs typeface="Century Gothic"/>
              </a:rPr>
              <a:t>months </a:t>
            </a:r>
            <a:r>
              <a:rPr sz="700" spc="-5" dirty="0">
                <a:solidFill>
                  <a:srgbClr val="231F20"/>
                </a:solidFill>
                <a:latin typeface="Century Gothic"/>
                <a:cs typeface="Century Gothic"/>
              </a:rPr>
              <a:t>prior </a:t>
            </a:r>
            <a:r>
              <a:rPr sz="700" spc="-20" dirty="0">
                <a:solidFill>
                  <a:srgbClr val="231F20"/>
                </a:solidFill>
                <a:latin typeface="Century Gothic"/>
                <a:cs typeface="Century Gothic"/>
              </a:rPr>
              <a:t>to </a:t>
            </a:r>
            <a:r>
              <a:rPr sz="700" spc="-25" dirty="0">
                <a:solidFill>
                  <a:srgbClr val="231F20"/>
                </a:solidFill>
                <a:latin typeface="Century Gothic"/>
                <a:cs typeface="Century Gothic"/>
              </a:rPr>
              <a:t>symptom onset </a:t>
            </a:r>
            <a:r>
              <a:rPr sz="700" spc="-5" dirty="0">
                <a:solidFill>
                  <a:srgbClr val="231F20"/>
                </a:solidFill>
                <a:latin typeface="Century Gothic"/>
                <a:cs typeface="Century Gothic"/>
              </a:rPr>
              <a:t>or </a:t>
            </a:r>
            <a:r>
              <a:rPr sz="700" spc="-60" dirty="0">
                <a:solidFill>
                  <a:srgbClr val="231F20"/>
                </a:solidFill>
                <a:latin typeface="Century Gothic"/>
                <a:cs typeface="Century Gothic"/>
              </a:rPr>
              <a:t>documented  </a:t>
            </a:r>
            <a:r>
              <a:rPr sz="700" spc="-30" dirty="0">
                <a:solidFill>
                  <a:srgbClr val="231F20"/>
                </a:solidFill>
                <a:latin typeface="Century Gothic"/>
                <a:cs typeface="Century Gothic"/>
              </a:rPr>
              <a:t>seroconversion </a:t>
            </a:r>
            <a:r>
              <a:rPr sz="700" spc="5" dirty="0">
                <a:solidFill>
                  <a:srgbClr val="231F20"/>
                </a:solidFill>
                <a:latin typeface="Century Gothic"/>
                <a:cs typeface="Century Gothic"/>
              </a:rPr>
              <a:t>if </a:t>
            </a:r>
            <a:r>
              <a:rPr sz="700" spc="-40" dirty="0">
                <a:solidFill>
                  <a:srgbClr val="231F20"/>
                </a:solidFill>
                <a:latin typeface="Century Gothic"/>
                <a:cs typeface="Century Gothic"/>
              </a:rPr>
              <a:t>asymptomatic: </a:t>
            </a:r>
            <a:r>
              <a:rPr sz="700" spc="-20" dirty="0">
                <a:solidFill>
                  <a:srgbClr val="231F20"/>
                </a:solidFill>
                <a:latin typeface="Century Gothic"/>
                <a:cs typeface="Century Gothic"/>
              </a:rPr>
              <a:t>1) </a:t>
            </a:r>
            <a:r>
              <a:rPr sz="700" spc="-30" dirty="0">
                <a:solidFill>
                  <a:srgbClr val="231F20"/>
                </a:solidFill>
                <a:latin typeface="Century Gothic"/>
                <a:cs typeface="Century Gothic"/>
              </a:rPr>
              <a:t>injection </a:t>
            </a:r>
            <a:r>
              <a:rPr sz="700" spc="-25" dirty="0">
                <a:solidFill>
                  <a:srgbClr val="231F20"/>
                </a:solidFill>
                <a:latin typeface="Century Gothic"/>
                <a:cs typeface="Century Gothic"/>
              </a:rPr>
              <a:t>drug use; </a:t>
            </a:r>
            <a:r>
              <a:rPr sz="700" spc="-20" dirty="0">
                <a:solidFill>
                  <a:srgbClr val="231F20"/>
                </a:solidFill>
                <a:latin typeface="Century Gothic"/>
                <a:cs typeface="Century Gothic"/>
              </a:rPr>
              <a:t>2) </a:t>
            </a:r>
            <a:r>
              <a:rPr sz="700" spc="-30" dirty="0">
                <a:solidFill>
                  <a:srgbClr val="231F20"/>
                </a:solidFill>
                <a:latin typeface="Century Gothic"/>
                <a:cs typeface="Century Gothic"/>
              </a:rPr>
              <a:t>multiple </a:t>
            </a:r>
            <a:r>
              <a:rPr sz="700" spc="-25" dirty="0">
                <a:solidFill>
                  <a:srgbClr val="231F20"/>
                </a:solidFill>
                <a:latin typeface="Century Gothic"/>
                <a:cs typeface="Century Gothic"/>
              </a:rPr>
              <a:t>sexual </a:t>
            </a:r>
            <a:r>
              <a:rPr sz="700" spc="-20" dirty="0">
                <a:solidFill>
                  <a:srgbClr val="231F20"/>
                </a:solidFill>
                <a:latin typeface="Century Gothic"/>
                <a:cs typeface="Century Gothic"/>
              </a:rPr>
              <a:t>partners; 3) </a:t>
            </a:r>
            <a:r>
              <a:rPr sz="700" spc="-40" dirty="0">
                <a:solidFill>
                  <a:srgbClr val="231F20"/>
                </a:solidFill>
                <a:latin typeface="Century Gothic"/>
                <a:cs typeface="Century Gothic"/>
              </a:rPr>
              <a:t>underwent </a:t>
            </a:r>
            <a:r>
              <a:rPr sz="700" spc="-15" dirty="0">
                <a:solidFill>
                  <a:srgbClr val="231F20"/>
                </a:solidFill>
                <a:latin typeface="Century Gothic"/>
                <a:cs typeface="Century Gothic"/>
              </a:rPr>
              <a:t>surgery; </a:t>
            </a:r>
            <a:r>
              <a:rPr sz="700" spc="-20" dirty="0">
                <a:solidFill>
                  <a:srgbClr val="231F20"/>
                </a:solidFill>
                <a:latin typeface="Century Gothic"/>
                <a:cs typeface="Century Gothic"/>
              </a:rPr>
              <a:t>4) </a:t>
            </a:r>
            <a:r>
              <a:rPr sz="700" spc="-40" dirty="0">
                <a:solidFill>
                  <a:srgbClr val="231F20"/>
                </a:solidFill>
                <a:latin typeface="Century Gothic"/>
                <a:cs typeface="Century Gothic"/>
              </a:rPr>
              <a:t>men </a:t>
            </a:r>
            <a:r>
              <a:rPr sz="700" spc="-35" dirty="0">
                <a:solidFill>
                  <a:srgbClr val="231F20"/>
                </a:solidFill>
                <a:latin typeface="Century Gothic"/>
                <a:cs typeface="Century Gothic"/>
              </a:rPr>
              <a:t>who </a:t>
            </a:r>
            <a:r>
              <a:rPr sz="700" spc="-60" dirty="0">
                <a:solidFill>
                  <a:srgbClr val="231F20"/>
                </a:solidFill>
                <a:latin typeface="Century Gothic"/>
                <a:cs typeface="Century Gothic"/>
              </a:rPr>
              <a:t>have </a:t>
            </a:r>
            <a:r>
              <a:rPr sz="700" spc="-10" dirty="0">
                <a:solidFill>
                  <a:srgbClr val="231F20"/>
                </a:solidFill>
                <a:latin typeface="Century Gothic"/>
                <a:cs typeface="Century Gothic"/>
              </a:rPr>
              <a:t>sex </a:t>
            </a:r>
            <a:r>
              <a:rPr sz="700" spc="-20" dirty="0">
                <a:solidFill>
                  <a:srgbClr val="231F20"/>
                </a:solidFill>
                <a:latin typeface="Century Gothic"/>
                <a:cs typeface="Century Gothic"/>
              </a:rPr>
              <a:t>with </a:t>
            </a:r>
            <a:r>
              <a:rPr sz="700" spc="-35" dirty="0">
                <a:solidFill>
                  <a:srgbClr val="231F20"/>
                </a:solidFill>
                <a:latin typeface="Century Gothic"/>
                <a:cs typeface="Century Gothic"/>
              </a:rPr>
              <a:t>men; </a:t>
            </a:r>
            <a:r>
              <a:rPr sz="700" spc="-20" dirty="0">
                <a:solidFill>
                  <a:srgbClr val="231F20"/>
                </a:solidFill>
                <a:latin typeface="Century Gothic"/>
                <a:cs typeface="Century Gothic"/>
              </a:rPr>
              <a:t>5) </a:t>
            </a:r>
            <a:r>
              <a:rPr sz="700" spc="-25" dirty="0">
                <a:solidFill>
                  <a:srgbClr val="231F20"/>
                </a:solidFill>
                <a:latin typeface="Century Gothic"/>
                <a:cs typeface="Century Gothic"/>
              </a:rPr>
              <a:t>sexual </a:t>
            </a:r>
            <a:r>
              <a:rPr sz="700" spc="-55" dirty="0">
                <a:solidFill>
                  <a:srgbClr val="231F20"/>
                </a:solidFill>
                <a:latin typeface="Century Gothic"/>
                <a:cs typeface="Century Gothic"/>
              </a:rPr>
              <a:t>contact  </a:t>
            </a:r>
            <a:r>
              <a:rPr sz="700" spc="-20" dirty="0">
                <a:solidFill>
                  <a:srgbClr val="231F20"/>
                </a:solidFill>
                <a:latin typeface="Century Gothic"/>
                <a:cs typeface="Century Gothic"/>
              </a:rPr>
              <a:t>with </a:t>
            </a:r>
            <a:r>
              <a:rPr sz="700" spc="-40" dirty="0">
                <a:solidFill>
                  <a:srgbClr val="231F20"/>
                </a:solidFill>
                <a:latin typeface="Century Gothic"/>
                <a:cs typeface="Century Gothic"/>
              </a:rPr>
              <a:t>suspected/confirmed </a:t>
            </a:r>
            <a:r>
              <a:rPr sz="700" spc="-30" dirty="0">
                <a:solidFill>
                  <a:srgbClr val="231F20"/>
                </a:solidFill>
                <a:latin typeface="Century Gothic"/>
                <a:cs typeface="Century Gothic"/>
              </a:rPr>
              <a:t>hepatitis </a:t>
            </a:r>
            <a:r>
              <a:rPr sz="700" spc="-55" dirty="0">
                <a:solidFill>
                  <a:srgbClr val="231F20"/>
                </a:solidFill>
                <a:latin typeface="Century Gothic"/>
                <a:cs typeface="Century Gothic"/>
              </a:rPr>
              <a:t>Ccase; </a:t>
            </a:r>
            <a:r>
              <a:rPr sz="700" spc="-20" dirty="0">
                <a:solidFill>
                  <a:srgbClr val="231F20"/>
                </a:solidFill>
                <a:latin typeface="Century Gothic"/>
                <a:cs typeface="Century Gothic"/>
              </a:rPr>
              <a:t>6) </a:t>
            </a:r>
            <a:r>
              <a:rPr sz="700" spc="-30" dirty="0">
                <a:solidFill>
                  <a:srgbClr val="231F20"/>
                </a:solidFill>
                <a:latin typeface="Century Gothic"/>
                <a:cs typeface="Century Gothic"/>
              </a:rPr>
              <a:t>sustained </a:t>
            </a:r>
            <a:r>
              <a:rPr sz="700" spc="-40" dirty="0">
                <a:solidFill>
                  <a:srgbClr val="231F20"/>
                </a:solidFill>
                <a:latin typeface="Century Gothic"/>
                <a:cs typeface="Century Gothic"/>
              </a:rPr>
              <a:t>apercutaneous </a:t>
            </a:r>
            <a:r>
              <a:rPr sz="700" spc="-10" dirty="0">
                <a:solidFill>
                  <a:srgbClr val="231F20"/>
                </a:solidFill>
                <a:latin typeface="Century Gothic"/>
                <a:cs typeface="Century Gothic"/>
              </a:rPr>
              <a:t>injury; </a:t>
            </a:r>
            <a:r>
              <a:rPr sz="700" spc="-20" dirty="0">
                <a:solidFill>
                  <a:srgbClr val="231F20"/>
                </a:solidFill>
                <a:latin typeface="Century Gothic"/>
                <a:cs typeface="Century Gothic"/>
              </a:rPr>
              <a:t>7) </a:t>
            </a:r>
            <a:r>
              <a:rPr sz="700" spc="-40" dirty="0">
                <a:solidFill>
                  <a:srgbClr val="231F20"/>
                </a:solidFill>
                <a:latin typeface="Century Gothic"/>
                <a:cs typeface="Century Gothic"/>
              </a:rPr>
              <a:t>household </a:t>
            </a:r>
            <a:r>
              <a:rPr sz="700" spc="-55" dirty="0">
                <a:solidFill>
                  <a:srgbClr val="231F20"/>
                </a:solidFill>
                <a:latin typeface="Century Gothic"/>
                <a:cs typeface="Century Gothic"/>
              </a:rPr>
              <a:t>contact </a:t>
            </a:r>
            <a:r>
              <a:rPr sz="700" spc="-20" dirty="0">
                <a:solidFill>
                  <a:srgbClr val="231F20"/>
                </a:solidFill>
                <a:latin typeface="Century Gothic"/>
                <a:cs typeface="Century Gothic"/>
              </a:rPr>
              <a:t>with </a:t>
            </a:r>
            <a:r>
              <a:rPr sz="700" spc="-40" dirty="0">
                <a:solidFill>
                  <a:srgbClr val="231F20"/>
                </a:solidFill>
                <a:latin typeface="Century Gothic"/>
                <a:cs typeface="Century Gothic"/>
              </a:rPr>
              <a:t>suspected/confirmed </a:t>
            </a:r>
            <a:r>
              <a:rPr sz="700" spc="-30" dirty="0">
                <a:solidFill>
                  <a:srgbClr val="231F20"/>
                </a:solidFill>
                <a:latin typeface="Century Gothic"/>
                <a:cs typeface="Century Gothic"/>
              </a:rPr>
              <a:t>hepatitis </a:t>
            </a:r>
            <a:r>
              <a:rPr sz="700" spc="-55" dirty="0">
                <a:solidFill>
                  <a:srgbClr val="231F20"/>
                </a:solidFill>
                <a:latin typeface="Century Gothic"/>
                <a:cs typeface="Century Gothic"/>
              </a:rPr>
              <a:t>Ccase; </a:t>
            </a:r>
            <a:r>
              <a:rPr sz="700" spc="-20" dirty="0">
                <a:solidFill>
                  <a:srgbClr val="231F20"/>
                </a:solidFill>
                <a:latin typeface="Century Gothic"/>
                <a:cs typeface="Century Gothic"/>
              </a:rPr>
              <a:t>8)  </a:t>
            </a:r>
            <a:r>
              <a:rPr sz="700" spc="-60" dirty="0">
                <a:solidFill>
                  <a:srgbClr val="231F20"/>
                </a:solidFill>
                <a:latin typeface="Century Gothic"/>
                <a:cs typeface="Century Gothic"/>
              </a:rPr>
              <a:t>occupational</a:t>
            </a:r>
            <a:r>
              <a:rPr sz="700" spc="-105" dirty="0">
                <a:solidFill>
                  <a:srgbClr val="231F20"/>
                </a:solidFill>
                <a:latin typeface="Century Gothic"/>
                <a:cs typeface="Century Gothic"/>
              </a:rPr>
              <a:t> </a:t>
            </a:r>
            <a:r>
              <a:rPr sz="700" spc="-25" dirty="0">
                <a:solidFill>
                  <a:srgbClr val="231F20"/>
                </a:solidFill>
                <a:latin typeface="Century Gothic"/>
                <a:cs typeface="Century Gothic"/>
              </a:rPr>
              <a:t>exposure</a:t>
            </a:r>
            <a:r>
              <a:rPr sz="700" spc="-50" dirty="0">
                <a:solidFill>
                  <a:srgbClr val="231F20"/>
                </a:solidFill>
                <a:latin typeface="Century Gothic"/>
                <a:cs typeface="Century Gothic"/>
              </a:rPr>
              <a:t> </a:t>
            </a:r>
            <a:r>
              <a:rPr sz="700" spc="-20" dirty="0">
                <a:solidFill>
                  <a:srgbClr val="231F20"/>
                </a:solidFill>
                <a:latin typeface="Century Gothic"/>
                <a:cs typeface="Century Gothic"/>
              </a:rPr>
              <a:t>to</a:t>
            </a:r>
            <a:r>
              <a:rPr sz="700" spc="-10" dirty="0">
                <a:solidFill>
                  <a:srgbClr val="231F20"/>
                </a:solidFill>
                <a:latin typeface="Century Gothic"/>
                <a:cs typeface="Century Gothic"/>
              </a:rPr>
              <a:t> </a:t>
            </a:r>
            <a:r>
              <a:rPr sz="700" spc="-45" dirty="0">
                <a:solidFill>
                  <a:srgbClr val="231F20"/>
                </a:solidFill>
                <a:latin typeface="Century Gothic"/>
                <a:cs typeface="Century Gothic"/>
              </a:rPr>
              <a:t>blood;</a:t>
            </a:r>
            <a:r>
              <a:rPr sz="700" spc="-65" dirty="0">
                <a:solidFill>
                  <a:srgbClr val="231F20"/>
                </a:solidFill>
                <a:latin typeface="Century Gothic"/>
                <a:cs typeface="Century Gothic"/>
              </a:rPr>
              <a:t> </a:t>
            </a:r>
            <a:r>
              <a:rPr sz="700" spc="-20" dirty="0">
                <a:solidFill>
                  <a:srgbClr val="231F20"/>
                </a:solidFill>
                <a:latin typeface="Century Gothic"/>
                <a:cs typeface="Century Gothic"/>
              </a:rPr>
              <a:t>9)</a:t>
            </a:r>
            <a:r>
              <a:rPr sz="700" spc="-30" dirty="0">
                <a:solidFill>
                  <a:srgbClr val="231F20"/>
                </a:solidFill>
                <a:latin typeface="Century Gothic"/>
                <a:cs typeface="Century Gothic"/>
              </a:rPr>
              <a:t> </a:t>
            </a:r>
            <a:r>
              <a:rPr sz="700" spc="-15" dirty="0">
                <a:solidFill>
                  <a:srgbClr val="231F20"/>
                </a:solidFill>
                <a:latin typeface="Century Gothic"/>
                <a:cs typeface="Century Gothic"/>
              </a:rPr>
              <a:t>dialysis; </a:t>
            </a:r>
            <a:r>
              <a:rPr sz="700" spc="-45" dirty="0">
                <a:solidFill>
                  <a:srgbClr val="231F20"/>
                </a:solidFill>
                <a:latin typeface="Century Gothic"/>
                <a:cs typeface="Century Gothic"/>
              </a:rPr>
              <a:t>and</a:t>
            </a:r>
            <a:r>
              <a:rPr sz="700" spc="-130" dirty="0">
                <a:solidFill>
                  <a:srgbClr val="231F20"/>
                </a:solidFill>
                <a:latin typeface="Century Gothic"/>
                <a:cs typeface="Century Gothic"/>
              </a:rPr>
              <a:t> </a:t>
            </a:r>
            <a:r>
              <a:rPr sz="700" spc="-15" dirty="0">
                <a:solidFill>
                  <a:srgbClr val="231F20"/>
                </a:solidFill>
                <a:latin typeface="Century Gothic"/>
                <a:cs typeface="Century Gothic"/>
              </a:rPr>
              <a:t>10)</a:t>
            </a:r>
            <a:r>
              <a:rPr sz="700" spc="5" dirty="0">
                <a:solidFill>
                  <a:srgbClr val="231F20"/>
                </a:solidFill>
                <a:latin typeface="Century Gothic"/>
                <a:cs typeface="Century Gothic"/>
              </a:rPr>
              <a:t> </a:t>
            </a:r>
            <a:r>
              <a:rPr sz="700" spc="-20" dirty="0">
                <a:solidFill>
                  <a:srgbClr val="231F20"/>
                </a:solidFill>
                <a:latin typeface="Century Gothic"/>
                <a:cs typeface="Century Gothic"/>
              </a:rPr>
              <a:t>transfusion.</a:t>
            </a:r>
            <a:r>
              <a:rPr sz="700" spc="50" dirty="0">
                <a:solidFill>
                  <a:srgbClr val="231F20"/>
                </a:solidFill>
                <a:latin typeface="Century Gothic"/>
                <a:cs typeface="Century Gothic"/>
              </a:rPr>
              <a:t> </a:t>
            </a:r>
            <a:r>
              <a:rPr sz="700" spc="-30" dirty="0">
                <a:solidFill>
                  <a:srgbClr val="231F20"/>
                </a:solidFill>
                <a:latin typeface="Century Gothic"/>
                <a:cs typeface="Century Gothic"/>
              </a:rPr>
              <a:t>Reported</a:t>
            </a:r>
            <a:r>
              <a:rPr sz="700" spc="-85" dirty="0">
                <a:solidFill>
                  <a:srgbClr val="231F20"/>
                </a:solidFill>
                <a:latin typeface="Century Gothic"/>
                <a:cs typeface="Century Gothic"/>
              </a:rPr>
              <a:t> </a:t>
            </a:r>
            <a:r>
              <a:rPr sz="700" spc="-40" dirty="0">
                <a:solidFill>
                  <a:srgbClr val="231F20"/>
                </a:solidFill>
                <a:latin typeface="Century Gothic"/>
                <a:cs typeface="Century Gothic"/>
              </a:rPr>
              <a:t>cases</a:t>
            </a:r>
            <a:r>
              <a:rPr sz="700" spc="-90" dirty="0">
                <a:solidFill>
                  <a:srgbClr val="231F20"/>
                </a:solidFill>
                <a:latin typeface="Century Gothic"/>
                <a:cs typeface="Century Gothic"/>
              </a:rPr>
              <a:t> </a:t>
            </a:r>
            <a:r>
              <a:rPr sz="700" spc="-45" dirty="0">
                <a:solidFill>
                  <a:srgbClr val="231F20"/>
                </a:solidFill>
                <a:latin typeface="Century Gothic"/>
                <a:cs typeface="Century Gothic"/>
              </a:rPr>
              <a:t>may</a:t>
            </a:r>
            <a:r>
              <a:rPr sz="700" spc="-80" dirty="0">
                <a:solidFill>
                  <a:srgbClr val="231F20"/>
                </a:solidFill>
                <a:latin typeface="Century Gothic"/>
                <a:cs typeface="Century Gothic"/>
              </a:rPr>
              <a:t> </a:t>
            </a:r>
            <a:r>
              <a:rPr sz="700" spc="-50" dirty="0">
                <a:solidFill>
                  <a:srgbClr val="231F20"/>
                </a:solidFill>
                <a:latin typeface="Century Gothic"/>
                <a:cs typeface="Century Gothic"/>
              </a:rPr>
              <a:t>include</a:t>
            </a:r>
            <a:r>
              <a:rPr sz="700" spc="-75" dirty="0">
                <a:solidFill>
                  <a:srgbClr val="231F20"/>
                </a:solidFill>
                <a:latin typeface="Century Gothic"/>
                <a:cs typeface="Century Gothic"/>
              </a:rPr>
              <a:t> </a:t>
            </a:r>
            <a:r>
              <a:rPr sz="700" spc="-25" dirty="0">
                <a:solidFill>
                  <a:srgbClr val="231F20"/>
                </a:solidFill>
                <a:latin typeface="Century Gothic"/>
                <a:cs typeface="Century Gothic"/>
              </a:rPr>
              <a:t>more</a:t>
            </a:r>
            <a:r>
              <a:rPr sz="700" spc="-45" dirty="0">
                <a:solidFill>
                  <a:srgbClr val="231F20"/>
                </a:solidFill>
                <a:latin typeface="Century Gothic"/>
                <a:cs typeface="Century Gothic"/>
              </a:rPr>
              <a:t> </a:t>
            </a:r>
            <a:r>
              <a:rPr sz="700" spc="-35" dirty="0">
                <a:solidFill>
                  <a:srgbClr val="231F20"/>
                </a:solidFill>
                <a:latin typeface="Century Gothic"/>
                <a:cs typeface="Century Gothic"/>
              </a:rPr>
              <a:t>than</a:t>
            </a:r>
            <a:r>
              <a:rPr sz="700" spc="-55" dirty="0">
                <a:solidFill>
                  <a:srgbClr val="231F20"/>
                </a:solidFill>
                <a:latin typeface="Century Gothic"/>
                <a:cs typeface="Century Gothic"/>
              </a:rPr>
              <a:t> </a:t>
            </a:r>
            <a:r>
              <a:rPr sz="700" spc="-45" dirty="0">
                <a:solidFill>
                  <a:srgbClr val="231F20"/>
                </a:solidFill>
                <a:latin typeface="Century Gothic"/>
                <a:cs typeface="Century Gothic"/>
              </a:rPr>
              <a:t>one</a:t>
            </a:r>
            <a:r>
              <a:rPr sz="700" spc="-80" dirty="0">
                <a:solidFill>
                  <a:srgbClr val="231F20"/>
                </a:solidFill>
                <a:latin typeface="Century Gothic"/>
                <a:cs typeface="Century Gothic"/>
              </a:rPr>
              <a:t> </a:t>
            </a:r>
            <a:r>
              <a:rPr sz="700" spc="10" dirty="0">
                <a:solidFill>
                  <a:srgbClr val="231F20"/>
                </a:solidFill>
                <a:latin typeface="Century Gothic"/>
                <a:cs typeface="Century Gothic"/>
              </a:rPr>
              <a:t>risk</a:t>
            </a:r>
            <a:r>
              <a:rPr sz="700" spc="35" dirty="0">
                <a:solidFill>
                  <a:srgbClr val="231F20"/>
                </a:solidFill>
                <a:latin typeface="Century Gothic"/>
                <a:cs typeface="Century Gothic"/>
              </a:rPr>
              <a:t> </a:t>
            </a:r>
            <a:r>
              <a:rPr sz="700" spc="-40" dirty="0">
                <a:solidFill>
                  <a:srgbClr val="231F20"/>
                </a:solidFill>
                <a:latin typeface="Century Gothic"/>
                <a:cs typeface="Century Gothic"/>
              </a:rPr>
              <a:t>behavior/exposure.</a:t>
            </a:r>
            <a:endParaRPr sz="700">
              <a:latin typeface="Century Gothic"/>
              <a:cs typeface="Century Gothic"/>
            </a:endParaRPr>
          </a:p>
          <a:p>
            <a:pPr marL="12700">
              <a:lnSpc>
                <a:spcPct val="100000"/>
              </a:lnSpc>
              <a:spcBef>
                <a:spcPts val="560"/>
              </a:spcBef>
            </a:pPr>
            <a:r>
              <a:rPr sz="700" spc="5" dirty="0">
                <a:solidFill>
                  <a:srgbClr val="231F20"/>
                </a:solidFill>
                <a:latin typeface="Century Gothic"/>
                <a:cs typeface="Century Gothic"/>
              </a:rPr>
              <a:t>†Risk </a:t>
            </a:r>
            <a:r>
              <a:rPr sz="700" spc="-30" dirty="0">
                <a:solidFill>
                  <a:srgbClr val="231F20"/>
                </a:solidFill>
                <a:latin typeface="Century Gothic"/>
                <a:cs typeface="Century Gothic"/>
              </a:rPr>
              <a:t>behaviors/exposures </a:t>
            </a:r>
            <a:r>
              <a:rPr sz="700" spc="-60" dirty="0">
                <a:solidFill>
                  <a:srgbClr val="231F20"/>
                </a:solidFill>
                <a:latin typeface="Century Gothic"/>
                <a:cs typeface="Century Gothic"/>
              </a:rPr>
              <a:t>data </a:t>
            </a:r>
            <a:r>
              <a:rPr sz="700" spc="-10" dirty="0">
                <a:solidFill>
                  <a:srgbClr val="231F20"/>
                </a:solidFill>
                <a:latin typeface="Century Gothic"/>
                <a:cs typeface="Century Gothic"/>
              </a:rPr>
              <a:t>from </a:t>
            </a:r>
            <a:r>
              <a:rPr sz="700" spc="-45" dirty="0">
                <a:solidFill>
                  <a:srgbClr val="231F20"/>
                </a:solidFill>
                <a:latin typeface="Century Gothic"/>
                <a:cs typeface="Century Gothic"/>
              </a:rPr>
              <a:t>one </a:t>
            </a:r>
            <a:r>
              <a:rPr sz="700" spc="-25" dirty="0">
                <a:solidFill>
                  <a:srgbClr val="231F20"/>
                </a:solidFill>
                <a:latin typeface="Century Gothic"/>
                <a:cs typeface="Century Gothic"/>
              </a:rPr>
              <a:t>state </a:t>
            </a:r>
            <a:r>
              <a:rPr sz="700" spc="-30" dirty="0">
                <a:solidFill>
                  <a:srgbClr val="231F20"/>
                </a:solidFill>
                <a:latin typeface="Century Gothic"/>
                <a:cs typeface="Century Gothic"/>
              </a:rPr>
              <a:t>was </a:t>
            </a:r>
            <a:r>
              <a:rPr sz="700" spc="-25" dirty="0">
                <a:solidFill>
                  <a:srgbClr val="231F20"/>
                </a:solidFill>
                <a:latin typeface="Century Gothic"/>
                <a:cs typeface="Century Gothic"/>
              </a:rPr>
              <a:t>classified </a:t>
            </a:r>
            <a:r>
              <a:rPr sz="700" spc="-15" dirty="0">
                <a:solidFill>
                  <a:srgbClr val="231F20"/>
                </a:solidFill>
                <a:latin typeface="Century Gothic"/>
                <a:cs typeface="Century Gothic"/>
              </a:rPr>
              <a:t>as </a:t>
            </a:r>
            <a:r>
              <a:rPr sz="700" spc="-30" dirty="0">
                <a:solidFill>
                  <a:srgbClr val="231F20"/>
                </a:solidFill>
                <a:latin typeface="Century Gothic"/>
                <a:cs typeface="Century Gothic"/>
              </a:rPr>
              <a:t>‘missing’ </a:t>
            </a:r>
            <a:r>
              <a:rPr sz="700" spc="-45" dirty="0">
                <a:solidFill>
                  <a:srgbClr val="231F20"/>
                </a:solidFill>
                <a:latin typeface="Century Gothic"/>
                <a:cs typeface="Century Gothic"/>
              </a:rPr>
              <a:t>becauseof </a:t>
            </a:r>
            <a:r>
              <a:rPr sz="700" dirty="0">
                <a:solidFill>
                  <a:srgbClr val="231F20"/>
                </a:solidFill>
                <a:latin typeface="Century Gothic"/>
                <a:cs typeface="Century Gothic"/>
              </a:rPr>
              <a:t>errors </a:t>
            </a:r>
            <a:r>
              <a:rPr sz="700" spc="-10" dirty="0">
                <a:solidFill>
                  <a:srgbClr val="231F20"/>
                </a:solidFill>
                <a:latin typeface="Century Gothic"/>
                <a:cs typeface="Century Gothic"/>
              </a:rPr>
              <a:t>in</a:t>
            </a:r>
            <a:r>
              <a:rPr sz="700" spc="-50" dirty="0">
                <a:solidFill>
                  <a:srgbClr val="231F20"/>
                </a:solidFill>
                <a:latin typeface="Century Gothic"/>
                <a:cs typeface="Century Gothic"/>
              </a:rPr>
              <a:t> </a:t>
            </a:r>
            <a:r>
              <a:rPr sz="700" spc="-30" dirty="0">
                <a:solidFill>
                  <a:srgbClr val="231F20"/>
                </a:solidFill>
                <a:latin typeface="Century Gothic"/>
                <a:cs typeface="Century Gothic"/>
              </a:rPr>
              <a:t>reporting.</a:t>
            </a:r>
            <a:endParaRPr sz="700">
              <a:latin typeface="Century Gothic"/>
              <a:cs typeface="Century Gothic"/>
            </a:endParaRPr>
          </a:p>
        </p:txBody>
      </p:sp>
      <p:sp>
        <p:nvSpPr>
          <p:cNvPr id="3" name="object 3"/>
          <p:cNvSpPr/>
          <p:nvPr/>
        </p:nvSpPr>
        <p:spPr>
          <a:xfrm>
            <a:off x="5528309"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4" name="object 4"/>
          <p:cNvSpPr/>
          <p:nvPr/>
        </p:nvSpPr>
        <p:spPr>
          <a:xfrm>
            <a:off x="5503926"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5" name="object 5"/>
          <p:cNvSpPr/>
          <p:nvPr/>
        </p:nvSpPr>
        <p:spPr>
          <a:xfrm>
            <a:off x="5552694" y="508253"/>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6" name="object 6"/>
          <p:cNvSpPr/>
          <p:nvPr/>
        </p:nvSpPr>
        <p:spPr>
          <a:xfrm>
            <a:off x="5577078" y="476249"/>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7" name="object 7"/>
          <p:cNvSpPr/>
          <p:nvPr/>
        </p:nvSpPr>
        <p:spPr>
          <a:xfrm>
            <a:off x="5397865" y="321417"/>
            <a:ext cx="210159" cy="25438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9" name="object 9"/>
          <p:cNvSpPr txBox="1"/>
          <p:nvPr/>
        </p:nvSpPr>
        <p:spPr>
          <a:xfrm>
            <a:off x="779219" y="264209"/>
            <a:ext cx="6483350" cy="1212215"/>
          </a:xfrm>
          <a:prstGeom prst="rect">
            <a:avLst/>
          </a:prstGeom>
        </p:spPr>
        <p:txBody>
          <a:bodyPr vert="horz" wrap="square" lIns="0" tIns="13335" rIns="0" bIns="0" rtlCol="0">
            <a:spAutoFit/>
          </a:bodyPr>
          <a:lstStyle/>
          <a:p>
            <a:pPr marL="4897120">
              <a:lnSpc>
                <a:spcPts val="1235"/>
              </a:lnSpc>
              <a:spcBef>
                <a:spcPts val="105"/>
              </a:spcBef>
            </a:pPr>
            <a:r>
              <a:rPr sz="1000" b="1" spc="20" dirty="0">
                <a:solidFill>
                  <a:srgbClr val="005E6D"/>
                </a:solidFill>
                <a:latin typeface="Microsoft JhengHei UI"/>
                <a:cs typeface="Microsoft JhengHei UI"/>
              </a:rPr>
              <a:t>2019</a:t>
            </a:r>
            <a:r>
              <a:rPr sz="1000" b="1" spc="105" dirty="0">
                <a:solidFill>
                  <a:srgbClr val="005E6D"/>
                </a:solidFill>
                <a:latin typeface="Microsoft JhengHei UI"/>
                <a:cs typeface="Microsoft JhengHei UI"/>
              </a:rPr>
              <a:t> </a:t>
            </a:r>
            <a:r>
              <a:rPr sz="1050" b="1" spc="80" dirty="0">
                <a:solidFill>
                  <a:srgbClr val="8C2689"/>
                </a:solidFill>
                <a:latin typeface="Century Gothic"/>
                <a:cs typeface="Century Gothic"/>
              </a:rPr>
              <a:t>VIRAL</a:t>
            </a:r>
            <a:r>
              <a:rPr sz="1050" b="1" spc="85" dirty="0">
                <a:solidFill>
                  <a:srgbClr val="8C2689"/>
                </a:solidFill>
                <a:latin typeface="Century Gothic"/>
                <a:cs typeface="Century Gothic"/>
              </a:rPr>
              <a:t> </a:t>
            </a:r>
            <a:r>
              <a:rPr sz="1050" b="1" dirty="0">
                <a:solidFill>
                  <a:srgbClr val="8C2689"/>
                </a:solidFill>
                <a:latin typeface="Century Gothic"/>
                <a:cs typeface="Century Gothic"/>
              </a:rPr>
              <a:t>H</a:t>
            </a:r>
            <a:r>
              <a:rPr sz="1050" b="1" spc="-165" dirty="0">
                <a:solidFill>
                  <a:srgbClr val="8C2689"/>
                </a:solidFill>
                <a:latin typeface="Century Gothic"/>
                <a:cs typeface="Century Gothic"/>
              </a:rPr>
              <a:t> </a:t>
            </a:r>
            <a:r>
              <a:rPr sz="1050" b="1" dirty="0">
                <a:solidFill>
                  <a:srgbClr val="8C2689"/>
                </a:solidFill>
                <a:latin typeface="Century Gothic"/>
                <a:cs typeface="Century Gothic"/>
              </a:rPr>
              <a:t>E</a:t>
            </a:r>
            <a:r>
              <a:rPr sz="1050" b="1" spc="-170"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489712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5"/>
              </a:spcBef>
            </a:pPr>
            <a:endParaRPr sz="1250">
              <a:latin typeface="Times New Roman"/>
              <a:cs typeface="Times New Roman"/>
            </a:endParaRPr>
          </a:p>
          <a:p>
            <a:pPr marL="12700" marR="361315">
              <a:lnSpc>
                <a:spcPct val="107100"/>
              </a:lnSpc>
            </a:pPr>
            <a:r>
              <a:rPr sz="1400" b="1" spc="-30" dirty="0">
                <a:solidFill>
                  <a:srgbClr val="005E6D"/>
                </a:solidFill>
                <a:latin typeface="Lucida Sans"/>
                <a:cs typeface="Lucida Sans"/>
              </a:rPr>
              <a:t>Figure </a:t>
            </a:r>
            <a:r>
              <a:rPr sz="1400" b="1" spc="5" dirty="0">
                <a:solidFill>
                  <a:srgbClr val="005E6D"/>
                </a:solidFill>
                <a:latin typeface="Lucida Sans"/>
                <a:cs typeface="Lucida Sans"/>
              </a:rPr>
              <a:t>3.7. </a:t>
            </a:r>
            <a:r>
              <a:rPr sz="1400" b="1" spc="-20" dirty="0">
                <a:solidFill>
                  <a:srgbClr val="8C2689"/>
                </a:solidFill>
                <a:latin typeface="Lucida Sans"/>
                <a:cs typeface="Lucida Sans"/>
              </a:rPr>
              <a:t>Availability </a:t>
            </a:r>
            <a:r>
              <a:rPr sz="1400" b="1" spc="-5" dirty="0">
                <a:solidFill>
                  <a:srgbClr val="8C2689"/>
                </a:solidFill>
                <a:latin typeface="Lucida Sans"/>
                <a:cs typeface="Lucida Sans"/>
              </a:rPr>
              <a:t>of </a:t>
            </a:r>
            <a:r>
              <a:rPr sz="1400" b="1" spc="-15" dirty="0">
                <a:solidFill>
                  <a:srgbClr val="8C2689"/>
                </a:solidFill>
                <a:latin typeface="Lucida Sans"/>
                <a:cs typeface="Lucida Sans"/>
              </a:rPr>
              <a:t>information </a:t>
            </a:r>
            <a:r>
              <a:rPr sz="1400" b="1" spc="-30" dirty="0">
                <a:solidFill>
                  <a:srgbClr val="8C2689"/>
                </a:solidFill>
                <a:latin typeface="Lucida Sans"/>
                <a:cs typeface="Lucida Sans"/>
              </a:rPr>
              <a:t>regarding </a:t>
            </a:r>
            <a:r>
              <a:rPr sz="1400" b="1" spc="-45" dirty="0">
                <a:solidFill>
                  <a:srgbClr val="8C2689"/>
                </a:solidFill>
                <a:latin typeface="Lucida Sans"/>
                <a:cs typeface="Lucida Sans"/>
              </a:rPr>
              <a:t>risk </a:t>
            </a:r>
            <a:r>
              <a:rPr sz="1400" b="1" spc="-25" dirty="0">
                <a:solidFill>
                  <a:srgbClr val="8C2689"/>
                </a:solidFill>
                <a:latin typeface="Lucida Sans"/>
                <a:cs typeface="Lucida Sans"/>
              </a:rPr>
              <a:t>behaviors </a:t>
            </a:r>
            <a:r>
              <a:rPr sz="1400" b="1" spc="-5" dirty="0">
                <a:solidFill>
                  <a:srgbClr val="8C2689"/>
                </a:solidFill>
                <a:latin typeface="Lucida Sans"/>
                <a:cs typeface="Lucida Sans"/>
              </a:rPr>
              <a:t>or  </a:t>
            </a:r>
            <a:r>
              <a:rPr sz="1400" b="1" spc="-65" dirty="0">
                <a:solidFill>
                  <a:srgbClr val="8C2689"/>
                </a:solidFill>
                <a:latin typeface="Lucida Sans"/>
                <a:cs typeface="Lucida Sans"/>
              </a:rPr>
              <a:t>exposures*†</a:t>
            </a:r>
            <a:r>
              <a:rPr sz="1400" b="1" spc="-145" dirty="0">
                <a:solidFill>
                  <a:srgbClr val="8C2689"/>
                </a:solidFill>
                <a:latin typeface="Lucida Sans"/>
                <a:cs typeface="Lucida Sans"/>
              </a:rPr>
              <a:t> </a:t>
            </a:r>
            <a:r>
              <a:rPr sz="1400" b="1" spc="-15" dirty="0">
                <a:solidFill>
                  <a:srgbClr val="8C2689"/>
                </a:solidFill>
                <a:latin typeface="Lucida Sans"/>
                <a:cs typeface="Lucida Sans"/>
              </a:rPr>
              <a:t>associated</a:t>
            </a:r>
            <a:r>
              <a:rPr sz="1400" b="1" spc="-130" dirty="0">
                <a:solidFill>
                  <a:srgbClr val="8C2689"/>
                </a:solidFill>
                <a:latin typeface="Lucida Sans"/>
                <a:cs typeface="Lucida Sans"/>
              </a:rPr>
              <a:t> </a:t>
            </a:r>
            <a:r>
              <a:rPr sz="1400" b="1" dirty="0">
                <a:solidFill>
                  <a:srgbClr val="8C2689"/>
                </a:solidFill>
                <a:latin typeface="Lucida Sans"/>
                <a:cs typeface="Lucida Sans"/>
              </a:rPr>
              <a:t>with</a:t>
            </a:r>
            <a:r>
              <a:rPr sz="1400" b="1" spc="-120" dirty="0">
                <a:solidFill>
                  <a:srgbClr val="8C2689"/>
                </a:solidFill>
                <a:latin typeface="Lucida Sans"/>
                <a:cs typeface="Lucida Sans"/>
              </a:rPr>
              <a:t> </a:t>
            </a:r>
            <a:r>
              <a:rPr sz="1400" b="1" dirty="0">
                <a:solidFill>
                  <a:srgbClr val="8C2689"/>
                </a:solidFill>
                <a:latin typeface="Lucida Sans"/>
                <a:cs typeface="Lucida Sans"/>
              </a:rPr>
              <a:t>reported</a:t>
            </a:r>
            <a:r>
              <a:rPr sz="1400" b="1" spc="-130" dirty="0">
                <a:solidFill>
                  <a:srgbClr val="8C2689"/>
                </a:solidFill>
                <a:latin typeface="Lucida Sans"/>
                <a:cs typeface="Lucida Sans"/>
              </a:rPr>
              <a:t> </a:t>
            </a:r>
            <a:r>
              <a:rPr sz="1400" b="1" spc="-35" dirty="0">
                <a:solidFill>
                  <a:srgbClr val="8C2689"/>
                </a:solidFill>
                <a:latin typeface="Lucida Sans"/>
                <a:cs typeface="Lucida Sans"/>
              </a:rPr>
              <a:t>cases</a:t>
            </a:r>
            <a:r>
              <a:rPr sz="1400" b="1" spc="-114" dirty="0">
                <a:solidFill>
                  <a:srgbClr val="8C2689"/>
                </a:solidFill>
                <a:latin typeface="Lucida Sans"/>
                <a:cs typeface="Lucida Sans"/>
              </a:rPr>
              <a:t> </a:t>
            </a:r>
            <a:r>
              <a:rPr sz="1400" b="1" spc="-5" dirty="0">
                <a:solidFill>
                  <a:srgbClr val="8C2689"/>
                </a:solidFill>
                <a:latin typeface="Lucida Sans"/>
                <a:cs typeface="Lucida Sans"/>
              </a:rPr>
              <a:t>of</a:t>
            </a:r>
            <a:r>
              <a:rPr sz="1400" b="1" spc="-114" dirty="0">
                <a:solidFill>
                  <a:srgbClr val="8C2689"/>
                </a:solidFill>
                <a:latin typeface="Lucida Sans"/>
                <a:cs typeface="Lucida Sans"/>
              </a:rPr>
              <a:t> </a:t>
            </a:r>
            <a:r>
              <a:rPr sz="1400" b="1" dirty="0">
                <a:solidFill>
                  <a:srgbClr val="8C2689"/>
                </a:solidFill>
                <a:latin typeface="Lucida Sans"/>
                <a:cs typeface="Lucida Sans"/>
              </a:rPr>
              <a:t>acute</a:t>
            </a:r>
            <a:r>
              <a:rPr sz="1400" b="1" spc="-95"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35" dirty="0">
                <a:solidFill>
                  <a:srgbClr val="8C2689"/>
                </a:solidFill>
                <a:latin typeface="Lucida Sans"/>
                <a:cs typeface="Lucida Sans"/>
              </a:rPr>
              <a:t> </a:t>
            </a:r>
            <a:r>
              <a:rPr sz="1400" b="1" dirty="0">
                <a:solidFill>
                  <a:srgbClr val="8C2689"/>
                </a:solidFill>
                <a:latin typeface="Lucida Sans"/>
                <a:cs typeface="Lucida Sans"/>
              </a:rPr>
              <a:t>C</a:t>
            </a:r>
            <a:r>
              <a:rPr sz="1400" b="1" spc="-240" dirty="0">
                <a:solidFill>
                  <a:srgbClr val="8C2689"/>
                </a:solidFill>
                <a:latin typeface="Lucida Sans"/>
                <a:cs typeface="Lucida Sans"/>
              </a:rPr>
              <a:t> </a:t>
            </a:r>
            <a:r>
              <a:rPr sz="1400" b="1" spc="-35" dirty="0">
                <a:solidFill>
                  <a:srgbClr val="8C2689"/>
                </a:solidFill>
                <a:latin typeface="Lucida Sans"/>
                <a:cs typeface="Lucida Sans"/>
              </a:rPr>
              <a:t>virus  </a:t>
            </a:r>
            <a:r>
              <a:rPr sz="1400" b="1" spc="-10" dirty="0">
                <a:solidFill>
                  <a:srgbClr val="8C2689"/>
                </a:solidFill>
                <a:latin typeface="Lucida Sans"/>
                <a:cs typeface="Lucida Sans"/>
              </a:rPr>
              <a:t>infection</a:t>
            </a:r>
            <a:r>
              <a:rPr sz="1400" b="1" spc="-30" dirty="0">
                <a:solidFill>
                  <a:srgbClr val="8C2689"/>
                </a:solidFill>
                <a:latin typeface="Lucida Sans"/>
                <a:cs typeface="Lucida Sans"/>
              </a:rPr>
              <a:t> </a:t>
            </a:r>
            <a:r>
              <a:rPr sz="1400" b="1" dirty="0">
                <a:solidFill>
                  <a:srgbClr val="8C2689"/>
                </a:solidFill>
                <a:latin typeface="Lucida Sans"/>
                <a:cs typeface="Lucida Sans"/>
              </a:rPr>
              <a:t>—</a:t>
            </a:r>
            <a:r>
              <a:rPr sz="1400" b="1" spc="-125" dirty="0">
                <a:solidFill>
                  <a:srgbClr val="8C2689"/>
                </a:solidFill>
                <a:latin typeface="Lucida Sans"/>
                <a:cs typeface="Lucida Sans"/>
              </a:rPr>
              <a:t> </a:t>
            </a:r>
            <a:r>
              <a:rPr sz="1400" b="1" spc="-5" dirty="0">
                <a:solidFill>
                  <a:srgbClr val="8C2689"/>
                </a:solidFill>
                <a:latin typeface="Lucida Sans"/>
                <a:cs typeface="Lucida Sans"/>
              </a:rPr>
              <a:t>United</a:t>
            </a:r>
            <a:r>
              <a:rPr sz="1400" b="1" spc="-50" dirty="0">
                <a:solidFill>
                  <a:srgbClr val="8C2689"/>
                </a:solidFill>
                <a:latin typeface="Lucida Sans"/>
                <a:cs typeface="Lucida Sans"/>
              </a:rPr>
              <a:t> </a:t>
            </a:r>
            <a:r>
              <a:rPr sz="1400" b="1" spc="30" dirty="0">
                <a:solidFill>
                  <a:srgbClr val="8C2689"/>
                </a:solidFill>
                <a:latin typeface="Lucida Sans"/>
                <a:cs typeface="Lucida Sans"/>
              </a:rPr>
              <a:t>States,</a:t>
            </a:r>
            <a:r>
              <a:rPr sz="1400" b="1" spc="-270" dirty="0">
                <a:solidFill>
                  <a:srgbClr val="8C2689"/>
                </a:solidFill>
                <a:latin typeface="Lucida Sans"/>
                <a:cs typeface="Lucida Sans"/>
              </a:rPr>
              <a:t> </a:t>
            </a:r>
            <a:r>
              <a:rPr sz="1400" b="1" spc="-25" dirty="0">
                <a:solidFill>
                  <a:srgbClr val="8C2689"/>
                </a:solidFill>
                <a:latin typeface="Lucida Sans"/>
                <a:cs typeface="Lucida Sans"/>
              </a:rPr>
              <a:t>2019</a:t>
            </a:r>
            <a:endParaRPr sz="1400">
              <a:latin typeface="Lucida Sans"/>
              <a:cs typeface="Lucida Sans"/>
            </a:endParaRPr>
          </a:p>
        </p:txBody>
      </p:sp>
      <p:sp>
        <p:nvSpPr>
          <p:cNvPr id="10" name="object 10" descr="Information regarding the availability of risk behaviors or exposure information for reported cases of acute hepatitis C during 2019. At least one risk behavior or exposure was identified for 39.3% of cases; no risk was identified for 15.4% of cases; and risk data were missing for 45.3% of cases."/>
          <p:cNvSpPr/>
          <p:nvPr/>
        </p:nvSpPr>
        <p:spPr>
          <a:xfrm>
            <a:off x="762000" y="1440179"/>
            <a:ext cx="6248387" cy="2627375"/>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5558789"/>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txBox="1"/>
          <p:nvPr/>
        </p:nvSpPr>
        <p:spPr>
          <a:xfrm>
            <a:off x="443991" y="5644640"/>
            <a:ext cx="6863080" cy="593725"/>
          </a:xfrm>
          <a:prstGeom prst="rect">
            <a:avLst/>
          </a:prstGeom>
        </p:spPr>
        <p:txBody>
          <a:bodyPr vert="horz" wrap="square" lIns="0" tIns="12065" rIns="0" bIns="0" rtlCol="0">
            <a:spAutoFit/>
          </a:bodyPr>
          <a:lstStyle/>
          <a:p>
            <a:pPr marL="12700">
              <a:lnSpc>
                <a:spcPct val="100000"/>
              </a:lnSpc>
              <a:spcBef>
                <a:spcPts val="95"/>
              </a:spcBef>
            </a:pPr>
            <a:r>
              <a:rPr sz="700" spc="-30" dirty="0">
                <a:solidFill>
                  <a:srgbClr val="231F20"/>
                </a:solidFill>
                <a:latin typeface="Lucida Sans"/>
                <a:cs typeface="Lucida Sans"/>
              </a:rPr>
              <a:t>Source: </a:t>
            </a:r>
            <a:r>
              <a:rPr sz="700" spc="-55" dirty="0">
                <a:solidFill>
                  <a:srgbClr val="231F20"/>
                </a:solidFill>
                <a:latin typeface="Lucida Sans"/>
                <a:cs typeface="Lucida Sans"/>
              </a:rPr>
              <a:t>CDC, </a:t>
            </a:r>
            <a:r>
              <a:rPr sz="700" spc="-25" dirty="0">
                <a:solidFill>
                  <a:srgbClr val="231F20"/>
                </a:solidFill>
                <a:latin typeface="Lucida Sans"/>
                <a:cs typeface="Lucida Sans"/>
              </a:rPr>
              <a:t>National </a:t>
            </a:r>
            <a:r>
              <a:rPr sz="700" spc="-30" dirty="0">
                <a:solidFill>
                  <a:srgbClr val="231F20"/>
                </a:solidFill>
                <a:latin typeface="Lucida Sans"/>
                <a:cs typeface="Lucida Sans"/>
              </a:rPr>
              <a:t>Notifiable </a:t>
            </a:r>
            <a:r>
              <a:rPr sz="700" spc="-25" dirty="0">
                <a:solidFill>
                  <a:srgbClr val="231F20"/>
                </a:solidFill>
                <a:latin typeface="Lucida Sans"/>
                <a:cs typeface="Lucida Sans"/>
              </a:rPr>
              <a:t>Diseases</a:t>
            </a:r>
            <a:r>
              <a:rPr sz="700" spc="-110" dirty="0">
                <a:solidFill>
                  <a:srgbClr val="231F20"/>
                </a:solidFill>
                <a:latin typeface="Lucida Sans"/>
                <a:cs typeface="Lucida Sans"/>
              </a:rPr>
              <a:t> </a:t>
            </a:r>
            <a:r>
              <a:rPr sz="700" spc="-20" dirty="0">
                <a:solidFill>
                  <a:srgbClr val="231F20"/>
                </a:solidFill>
                <a:latin typeface="Lucida Sans"/>
                <a:cs typeface="Lucida Sans"/>
              </a:rPr>
              <a:t>SurveillanceSystem.</a:t>
            </a:r>
            <a:endParaRPr sz="700">
              <a:latin typeface="Lucida Sans"/>
              <a:cs typeface="Lucida Sans"/>
            </a:endParaRPr>
          </a:p>
          <a:p>
            <a:pPr marL="12700" marR="22860">
              <a:lnSpc>
                <a:spcPct val="107100"/>
              </a:lnSpc>
              <a:spcBef>
                <a:spcPts val="430"/>
              </a:spcBef>
            </a:pPr>
            <a:r>
              <a:rPr sz="700" spc="-5" dirty="0">
                <a:solidFill>
                  <a:srgbClr val="231F20"/>
                </a:solidFill>
                <a:latin typeface="Lucida Sans"/>
                <a:cs typeface="Lucida Sans"/>
              </a:rPr>
              <a:t>*</a:t>
            </a:r>
            <a:r>
              <a:rPr sz="700" spc="-110" dirty="0">
                <a:solidFill>
                  <a:srgbClr val="231F20"/>
                </a:solidFill>
                <a:latin typeface="Lucida Sans"/>
                <a:cs typeface="Lucida Sans"/>
              </a:rPr>
              <a:t> </a:t>
            </a:r>
            <a:r>
              <a:rPr sz="700" spc="-25" dirty="0">
                <a:solidFill>
                  <a:srgbClr val="231F20"/>
                </a:solidFill>
                <a:latin typeface="Lucida Sans"/>
                <a:cs typeface="Lucida Sans"/>
              </a:rPr>
              <a:t>During</a:t>
            </a:r>
            <a:r>
              <a:rPr sz="700" spc="-85" dirty="0">
                <a:solidFill>
                  <a:srgbClr val="231F20"/>
                </a:solidFill>
                <a:latin typeface="Lucida Sans"/>
                <a:cs typeface="Lucida Sans"/>
              </a:rPr>
              <a:t> </a:t>
            </a:r>
            <a:r>
              <a:rPr sz="700" spc="-35" dirty="0">
                <a:solidFill>
                  <a:srgbClr val="231F20"/>
                </a:solidFill>
                <a:latin typeface="Lucida Sans"/>
                <a:cs typeface="Lucida Sans"/>
              </a:rPr>
              <a:t>2019,</a:t>
            </a:r>
            <a:r>
              <a:rPr sz="700" spc="-80" dirty="0">
                <a:solidFill>
                  <a:srgbClr val="231F20"/>
                </a:solidFill>
                <a:latin typeface="Lucida Sans"/>
                <a:cs typeface="Lucida Sans"/>
              </a:rPr>
              <a:t> </a:t>
            </a:r>
            <a:r>
              <a:rPr sz="700" spc="-25" dirty="0">
                <a:solidFill>
                  <a:srgbClr val="231F20"/>
                </a:solidFill>
                <a:latin typeface="Lucida Sans"/>
                <a:cs typeface="Lucida Sans"/>
              </a:rPr>
              <a:t>cases</a:t>
            </a:r>
            <a:r>
              <a:rPr sz="700" spc="-10" dirty="0">
                <a:solidFill>
                  <a:srgbClr val="231F20"/>
                </a:solidFill>
                <a:latin typeface="Lucida Sans"/>
                <a:cs typeface="Lucida Sans"/>
              </a:rPr>
              <a:t> </a:t>
            </a:r>
            <a:r>
              <a:rPr sz="700" spc="-20" dirty="0">
                <a:solidFill>
                  <a:srgbClr val="231F20"/>
                </a:solidFill>
                <a:latin typeface="Lucida Sans"/>
                <a:cs typeface="Lucida Sans"/>
              </a:rPr>
              <a:t>of</a:t>
            </a:r>
            <a:r>
              <a:rPr sz="700" spc="-50" dirty="0">
                <a:solidFill>
                  <a:srgbClr val="231F20"/>
                </a:solidFill>
                <a:latin typeface="Lucida Sans"/>
                <a:cs typeface="Lucida Sans"/>
              </a:rPr>
              <a:t> </a:t>
            </a:r>
            <a:r>
              <a:rPr sz="700" spc="-20" dirty="0">
                <a:solidFill>
                  <a:srgbClr val="231F20"/>
                </a:solidFill>
                <a:latin typeface="Lucida Sans"/>
                <a:cs typeface="Lucida Sans"/>
              </a:rPr>
              <a:t>chronic</a:t>
            </a:r>
            <a:r>
              <a:rPr sz="700" spc="-80" dirty="0">
                <a:solidFill>
                  <a:srgbClr val="231F20"/>
                </a:solidFill>
                <a:latin typeface="Lucida Sans"/>
                <a:cs typeface="Lucida Sans"/>
              </a:rPr>
              <a:t> </a:t>
            </a:r>
            <a:r>
              <a:rPr sz="700" spc="-20" dirty="0">
                <a:solidFill>
                  <a:srgbClr val="231F20"/>
                </a:solidFill>
                <a:latin typeface="Lucida Sans"/>
                <a:cs typeface="Lucida Sans"/>
              </a:rPr>
              <a:t>hepatitis</a:t>
            </a:r>
            <a:r>
              <a:rPr sz="700" spc="-65" dirty="0">
                <a:solidFill>
                  <a:srgbClr val="231F20"/>
                </a:solidFill>
                <a:latin typeface="Lucida Sans"/>
                <a:cs typeface="Lucida Sans"/>
              </a:rPr>
              <a:t> </a:t>
            </a:r>
            <a:r>
              <a:rPr sz="700" spc="-5" dirty="0">
                <a:solidFill>
                  <a:srgbClr val="231F20"/>
                </a:solidFill>
                <a:latin typeface="Lucida Sans"/>
                <a:cs typeface="Lucida Sans"/>
              </a:rPr>
              <a:t>C</a:t>
            </a:r>
            <a:r>
              <a:rPr sz="700" spc="-100" dirty="0">
                <a:solidFill>
                  <a:srgbClr val="231F20"/>
                </a:solidFill>
                <a:latin typeface="Lucida Sans"/>
                <a:cs typeface="Lucida Sans"/>
              </a:rPr>
              <a:t> </a:t>
            </a:r>
            <a:r>
              <a:rPr sz="700" spc="-10" dirty="0">
                <a:solidFill>
                  <a:srgbClr val="231F20"/>
                </a:solidFill>
                <a:latin typeface="Lucida Sans"/>
                <a:cs typeface="Lucida Sans"/>
              </a:rPr>
              <a:t>were</a:t>
            </a:r>
            <a:r>
              <a:rPr sz="700" spc="-45" dirty="0">
                <a:solidFill>
                  <a:srgbClr val="231F20"/>
                </a:solidFill>
                <a:latin typeface="Lucida Sans"/>
                <a:cs typeface="Lucida Sans"/>
              </a:rPr>
              <a:t> </a:t>
            </a:r>
            <a:r>
              <a:rPr sz="700" spc="-15" dirty="0">
                <a:solidFill>
                  <a:srgbClr val="231F20"/>
                </a:solidFill>
                <a:latin typeface="Lucida Sans"/>
                <a:cs typeface="Lucida Sans"/>
              </a:rPr>
              <a:t>either</a:t>
            </a:r>
            <a:r>
              <a:rPr sz="700" spc="-105" dirty="0">
                <a:solidFill>
                  <a:srgbClr val="231F20"/>
                </a:solidFill>
                <a:latin typeface="Lucida Sans"/>
                <a:cs typeface="Lucida Sans"/>
              </a:rPr>
              <a:t> </a:t>
            </a:r>
            <a:r>
              <a:rPr sz="700" spc="-20" dirty="0">
                <a:solidFill>
                  <a:srgbClr val="231F20"/>
                </a:solidFill>
                <a:latin typeface="Lucida Sans"/>
                <a:cs typeface="Lucida Sans"/>
              </a:rPr>
              <a:t>not</a:t>
            </a:r>
            <a:r>
              <a:rPr sz="700" spc="-40" dirty="0">
                <a:solidFill>
                  <a:srgbClr val="231F20"/>
                </a:solidFill>
                <a:latin typeface="Lucida Sans"/>
                <a:cs typeface="Lucida Sans"/>
              </a:rPr>
              <a:t> </a:t>
            </a:r>
            <a:r>
              <a:rPr sz="700" spc="-25" dirty="0">
                <a:solidFill>
                  <a:srgbClr val="231F20"/>
                </a:solidFill>
                <a:latin typeface="Lucida Sans"/>
                <a:cs typeface="Lucida Sans"/>
              </a:rPr>
              <a:t>reportable</a:t>
            </a:r>
            <a:r>
              <a:rPr sz="700" spc="-30" dirty="0">
                <a:solidFill>
                  <a:srgbClr val="231F20"/>
                </a:solidFill>
                <a:latin typeface="Lucida Sans"/>
                <a:cs typeface="Lucida Sans"/>
              </a:rPr>
              <a:t> </a:t>
            </a:r>
            <a:r>
              <a:rPr sz="700" spc="-15" dirty="0">
                <a:solidFill>
                  <a:srgbClr val="231F20"/>
                </a:solidFill>
                <a:latin typeface="Lucida Sans"/>
                <a:cs typeface="Lucida Sans"/>
              </a:rPr>
              <a:t>by</a:t>
            </a:r>
            <a:r>
              <a:rPr sz="700" spc="-60" dirty="0">
                <a:solidFill>
                  <a:srgbClr val="231F20"/>
                </a:solidFill>
                <a:latin typeface="Lucida Sans"/>
                <a:cs typeface="Lucida Sans"/>
              </a:rPr>
              <a:t> </a:t>
            </a:r>
            <a:r>
              <a:rPr sz="700" spc="-25" dirty="0">
                <a:solidFill>
                  <a:srgbClr val="231F20"/>
                </a:solidFill>
                <a:latin typeface="Lucida Sans"/>
                <a:cs typeface="Lucida Sans"/>
              </a:rPr>
              <a:t>law,</a:t>
            </a:r>
            <a:r>
              <a:rPr sz="700" spc="-114" dirty="0">
                <a:solidFill>
                  <a:srgbClr val="231F20"/>
                </a:solidFill>
                <a:latin typeface="Lucida Sans"/>
                <a:cs typeface="Lucida Sans"/>
              </a:rPr>
              <a:t> </a:t>
            </a:r>
            <a:r>
              <a:rPr sz="700" spc="-20" dirty="0">
                <a:solidFill>
                  <a:srgbClr val="231F20"/>
                </a:solidFill>
                <a:latin typeface="Lucida Sans"/>
                <a:cs typeface="Lucida Sans"/>
              </a:rPr>
              <a:t>statute, </a:t>
            </a:r>
            <a:r>
              <a:rPr sz="700" spc="-15" dirty="0">
                <a:solidFill>
                  <a:srgbClr val="231F20"/>
                </a:solidFill>
                <a:latin typeface="Lucida Sans"/>
                <a:cs typeface="Lucida Sans"/>
              </a:rPr>
              <a:t>or</a:t>
            </a:r>
            <a:r>
              <a:rPr sz="700" spc="-55" dirty="0">
                <a:solidFill>
                  <a:srgbClr val="231F20"/>
                </a:solidFill>
                <a:latin typeface="Lucida Sans"/>
                <a:cs typeface="Lucida Sans"/>
              </a:rPr>
              <a:t> </a:t>
            </a:r>
            <a:r>
              <a:rPr sz="700" spc="-30" dirty="0">
                <a:solidFill>
                  <a:srgbClr val="231F20"/>
                </a:solidFill>
                <a:latin typeface="Lucida Sans"/>
                <a:cs typeface="Lucida Sans"/>
              </a:rPr>
              <a:t>regulation;</a:t>
            </a:r>
            <a:r>
              <a:rPr sz="700" spc="-105" dirty="0">
                <a:solidFill>
                  <a:srgbClr val="231F20"/>
                </a:solidFill>
                <a:latin typeface="Lucida Sans"/>
                <a:cs typeface="Lucida Sans"/>
              </a:rPr>
              <a:t> </a:t>
            </a:r>
            <a:r>
              <a:rPr sz="700" spc="-20" dirty="0">
                <a:solidFill>
                  <a:srgbClr val="231F20"/>
                </a:solidFill>
                <a:latin typeface="Lucida Sans"/>
                <a:cs typeface="Lucida Sans"/>
              </a:rPr>
              <a:t>not</a:t>
            </a:r>
            <a:r>
              <a:rPr sz="700" spc="-25" dirty="0">
                <a:solidFill>
                  <a:srgbClr val="231F20"/>
                </a:solidFill>
                <a:latin typeface="Lucida Sans"/>
                <a:cs typeface="Lucida Sans"/>
              </a:rPr>
              <a:t> reported;</a:t>
            </a:r>
            <a:r>
              <a:rPr sz="700" spc="-40" dirty="0">
                <a:solidFill>
                  <a:srgbClr val="231F20"/>
                </a:solidFill>
                <a:latin typeface="Lucida Sans"/>
                <a:cs typeface="Lucida Sans"/>
              </a:rPr>
              <a:t> </a:t>
            </a:r>
            <a:r>
              <a:rPr sz="700" spc="-15" dirty="0">
                <a:solidFill>
                  <a:srgbClr val="231F20"/>
                </a:solidFill>
                <a:latin typeface="Lucida Sans"/>
                <a:cs typeface="Lucida Sans"/>
              </a:rPr>
              <a:t>or</a:t>
            </a:r>
            <a:r>
              <a:rPr sz="700" spc="-55" dirty="0">
                <a:solidFill>
                  <a:srgbClr val="231F20"/>
                </a:solidFill>
                <a:latin typeface="Lucida Sans"/>
                <a:cs typeface="Lucida Sans"/>
              </a:rPr>
              <a:t> </a:t>
            </a:r>
            <a:r>
              <a:rPr sz="700" spc="-15" dirty="0">
                <a:solidFill>
                  <a:srgbClr val="231F20"/>
                </a:solidFill>
                <a:latin typeface="Lucida Sans"/>
                <a:cs typeface="Lucida Sans"/>
              </a:rPr>
              <a:t>otherwise</a:t>
            </a:r>
            <a:r>
              <a:rPr sz="700" spc="-75" dirty="0">
                <a:solidFill>
                  <a:srgbClr val="231F20"/>
                </a:solidFill>
                <a:latin typeface="Lucida Sans"/>
                <a:cs typeface="Lucida Sans"/>
              </a:rPr>
              <a:t> </a:t>
            </a:r>
            <a:r>
              <a:rPr sz="700" spc="-25" dirty="0">
                <a:solidFill>
                  <a:srgbClr val="231F20"/>
                </a:solidFill>
                <a:latin typeface="Lucida Sans"/>
                <a:cs typeface="Lucida Sans"/>
              </a:rPr>
              <a:t>unavailable</a:t>
            </a:r>
            <a:r>
              <a:rPr sz="700" spc="-100" dirty="0">
                <a:solidFill>
                  <a:srgbClr val="231F20"/>
                </a:solidFill>
                <a:latin typeface="Lucida Sans"/>
                <a:cs typeface="Lucida Sans"/>
              </a:rPr>
              <a:t> </a:t>
            </a:r>
            <a:r>
              <a:rPr sz="700" spc="-5" dirty="0">
                <a:solidFill>
                  <a:srgbClr val="231F20"/>
                </a:solidFill>
                <a:latin typeface="Lucida Sans"/>
                <a:cs typeface="Lucida Sans"/>
              </a:rPr>
              <a:t>to</a:t>
            </a:r>
            <a:r>
              <a:rPr sz="700" spc="-55" dirty="0">
                <a:solidFill>
                  <a:srgbClr val="231F20"/>
                </a:solidFill>
                <a:latin typeface="Lucida Sans"/>
                <a:cs typeface="Lucida Sans"/>
              </a:rPr>
              <a:t> </a:t>
            </a:r>
            <a:r>
              <a:rPr sz="700" spc="-40" dirty="0">
                <a:solidFill>
                  <a:srgbClr val="231F20"/>
                </a:solidFill>
                <a:latin typeface="Lucida Sans"/>
                <a:cs typeface="Lucida Sans"/>
              </a:rPr>
              <a:t>CDC</a:t>
            </a:r>
            <a:r>
              <a:rPr sz="700" spc="-70" dirty="0">
                <a:solidFill>
                  <a:srgbClr val="231F20"/>
                </a:solidFill>
                <a:latin typeface="Lucida Sans"/>
                <a:cs typeface="Lucida Sans"/>
              </a:rPr>
              <a:t> </a:t>
            </a:r>
            <a:r>
              <a:rPr sz="700" spc="-25" dirty="0">
                <a:solidFill>
                  <a:srgbClr val="231F20"/>
                </a:solidFill>
                <a:latin typeface="Lucida Sans"/>
                <a:cs typeface="Lucida Sans"/>
              </a:rPr>
              <a:t>from</a:t>
            </a:r>
            <a:r>
              <a:rPr sz="700" spc="-40" dirty="0">
                <a:solidFill>
                  <a:srgbClr val="231F20"/>
                </a:solidFill>
                <a:latin typeface="Lucida Sans"/>
                <a:cs typeface="Lucida Sans"/>
              </a:rPr>
              <a:t> Arizona,</a:t>
            </a:r>
            <a:r>
              <a:rPr sz="700" spc="-60" dirty="0">
                <a:solidFill>
                  <a:srgbClr val="231F20"/>
                </a:solidFill>
                <a:latin typeface="Lucida Sans"/>
                <a:cs typeface="Lucida Sans"/>
              </a:rPr>
              <a:t> </a:t>
            </a:r>
            <a:r>
              <a:rPr sz="700" spc="-25" dirty="0">
                <a:solidFill>
                  <a:srgbClr val="231F20"/>
                </a:solidFill>
                <a:latin typeface="Lucida Sans"/>
                <a:cs typeface="Lucida Sans"/>
              </a:rPr>
              <a:t>Arkansas,  </a:t>
            </a:r>
            <a:r>
              <a:rPr sz="700" spc="-30" dirty="0">
                <a:solidFill>
                  <a:srgbClr val="231F20"/>
                </a:solidFill>
                <a:latin typeface="Lucida Sans"/>
                <a:cs typeface="Lucida Sans"/>
              </a:rPr>
              <a:t>California,</a:t>
            </a:r>
            <a:r>
              <a:rPr sz="700" spc="-110" dirty="0">
                <a:solidFill>
                  <a:srgbClr val="231F20"/>
                </a:solidFill>
                <a:latin typeface="Lucida Sans"/>
                <a:cs typeface="Lucida Sans"/>
              </a:rPr>
              <a:t> </a:t>
            </a:r>
            <a:r>
              <a:rPr sz="700" spc="-30" dirty="0">
                <a:solidFill>
                  <a:srgbClr val="231F20"/>
                </a:solidFill>
                <a:latin typeface="Lucida Sans"/>
                <a:cs typeface="Lucida Sans"/>
              </a:rPr>
              <a:t>Delaware,</a:t>
            </a:r>
            <a:r>
              <a:rPr sz="700" spc="-110" dirty="0">
                <a:solidFill>
                  <a:srgbClr val="231F20"/>
                </a:solidFill>
                <a:latin typeface="Lucida Sans"/>
                <a:cs typeface="Lucida Sans"/>
              </a:rPr>
              <a:t> </a:t>
            </a:r>
            <a:r>
              <a:rPr sz="700" spc="-20" dirty="0">
                <a:solidFill>
                  <a:srgbClr val="231F20"/>
                </a:solidFill>
                <a:latin typeface="Lucida Sans"/>
                <a:cs typeface="Lucida Sans"/>
              </a:rPr>
              <a:t>District</a:t>
            </a:r>
            <a:r>
              <a:rPr sz="700" spc="-110" dirty="0">
                <a:solidFill>
                  <a:srgbClr val="231F20"/>
                </a:solidFill>
                <a:latin typeface="Lucida Sans"/>
                <a:cs typeface="Lucida Sans"/>
              </a:rPr>
              <a:t> </a:t>
            </a:r>
            <a:r>
              <a:rPr sz="700" spc="-20" dirty="0">
                <a:solidFill>
                  <a:srgbClr val="231F20"/>
                </a:solidFill>
                <a:latin typeface="Lucida Sans"/>
                <a:cs typeface="Lucida Sans"/>
              </a:rPr>
              <a:t>of</a:t>
            </a:r>
            <a:r>
              <a:rPr sz="700" spc="-55" dirty="0">
                <a:solidFill>
                  <a:srgbClr val="231F20"/>
                </a:solidFill>
                <a:latin typeface="Lucida Sans"/>
                <a:cs typeface="Lucida Sans"/>
              </a:rPr>
              <a:t> </a:t>
            </a:r>
            <a:r>
              <a:rPr sz="700" spc="-40" dirty="0">
                <a:solidFill>
                  <a:srgbClr val="231F20"/>
                </a:solidFill>
                <a:latin typeface="Lucida Sans"/>
                <a:cs typeface="Lucida Sans"/>
              </a:rPr>
              <a:t>Columbia,</a:t>
            </a:r>
            <a:r>
              <a:rPr sz="700" spc="-70" dirty="0">
                <a:solidFill>
                  <a:srgbClr val="231F20"/>
                </a:solidFill>
                <a:latin typeface="Lucida Sans"/>
                <a:cs typeface="Lucida Sans"/>
              </a:rPr>
              <a:t> </a:t>
            </a:r>
            <a:r>
              <a:rPr sz="700" spc="-25" dirty="0">
                <a:solidFill>
                  <a:srgbClr val="231F20"/>
                </a:solidFill>
                <a:latin typeface="Lucida Sans"/>
                <a:cs typeface="Lucida Sans"/>
              </a:rPr>
              <a:t>Hawaii,</a:t>
            </a:r>
            <a:r>
              <a:rPr sz="700" spc="-110" dirty="0">
                <a:solidFill>
                  <a:srgbClr val="231F20"/>
                </a:solidFill>
                <a:latin typeface="Lucida Sans"/>
                <a:cs typeface="Lucida Sans"/>
              </a:rPr>
              <a:t> </a:t>
            </a:r>
            <a:r>
              <a:rPr sz="700" spc="-25" dirty="0">
                <a:solidFill>
                  <a:srgbClr val="231F20"/>
                </a:solidFill>
                <a:latin typeface="Lucida Sans"/>
                <a:cs typeface="Lucida Sans"/>
              </a:rPr>
              <a:t>Indiana,</a:t>
            </a:r>
            <a:r>
              <a:rPr sz="700" spc="-105" dirty="0">
                <a:solidFill>
                  <a:srgbClr val="231F20"/>
                </a:solidFill>
                <a:latin typeface="Lucida Sans"/>
                <a:cs typeface="Lucida Sans"/>
              </a:rPr>
              <a:t> </a:t>
            </a:r>
            <a:r>
              <a:rPr sz="700" spc="-30" dirty="0">
                <a:solidFill>
                  <a:srgbClr val="231F20"/>
                </a:solidFill>
                <a:latin typeface="Lucida Sans"/>
                <a:cs typeface="Lucida Sans"/>
              </a:rPr>
              <a:t>Kentucky,</a:t>
            </a:r>
            <a:r>
              <a:rPr sz="700" spc="-95" dirty="0">
                <a:solidFill>
                  <a:srgbClr val="231F20"/>
                </a:solidFill>
                <a:latin typeface="Lucida Sans"/>
                <a:cs typeface="Lucida Sans"/>
              </a:rPr>
              <a:t> </a:t>
            </a:r>
            <a:r>
              <a:rPr sz="700" spc="-30" dirty="0">
                <a:solidFill>
                  <a:srgbClr val="231F20"/>
                </a:solidFill>
                <a:latin typeface="Lucida Sans"/>
                <a:cs typeface="Lucida Sans"/>
              </a:rPr>
              <a:t>Mississippi,</a:t>
            </a:r>
            <a:r>
              <a:rPr sz="700" spc="-110" dirty="0">
                <a:solidFill>
                  <a:srgbClr val="231F20"/>
                </a:solidFill>
                <a:latin typeface="Lucida Sans"/>
                <a:cs typeface="Lucida Sans"/>
              </a:rPr>
              <a:t> </a:t>
            </a:r>
            <a:r>
              <a:rPr sz="700" spc="-20" dirty="0">
                <a:solidFill>
                  <a:srgbClr val="231F20"/>
                </a:solidFill>
                <a:latin typeface="Lucida Sans"/>
                <a:cs typeface="Lucida Sans"/>
              </a:rPr>
              <a:t>Nevada,</a:t>
            </a:r>
            <a:r>
              <a:rPr sz="700" spc="-110" dirty="0">
                <a:solidFill>
                  <a:srgbClr val="231F20"/>
                </a:solidFill>
                <a:latin typeface="Lucida Sans"/>
                <a:cs typeface="Lucida Sans"/>
              </a:rPr>
              <a:t> </a:t>
            </a:r>
            <a:r>
              <a:rPr sz="700" spc="-10" dirty="0">
                <a:solidFill>
                  <a:srgbClr val="231F20"/>
                </a:solidFill>
                <a:latin typeface="Lucida Sans"/>
                <a:cs typeface="Lucida Sans"/>
              </a:rPr>
              <a:t>North</a:t>
            </a:r>
            <a:r>
              <a:rPr sz="700" spc="-65" dirty="0">
                <a:solidFill>
                  <a:srgbClr val="231F20"/>
                </a:solidFill>
                <a:latin typeface="Lucida Sans"/>
                <a:cs typeface="Lucida Sans"/>
              </a:rPr>
              <a:t> </a:t>
            </a:r>
            <a:r>
              <a:rPr sz="700" spc="-35" dirty="0">
                <a:solidFill>
                  <a:srgbClr val="231F20"/>
                </a:solidFill>
                <a:latin typeface="Lucida Sans"/>
                <a:cs typeface="Lucida Sans"/>
              </a:rPr>
              <a:t>Carolina,</a:t>
            </a:r>
            <a:r>
              <a:rPr sz="700" spc="-110" dirty="0">
                <a:solidFill>
                  <a:srgbClr val="231F20"/>
                </a:solidFill>
                <a:latin typeface="Lucida Sans"/>
                <a:cs typeface="Lucida Sans"/>
              </a:rPr>
              <a:t> </a:t>
            </a:r>
            <a:r>
              <a:rPr sz="700" spc="-15" dirty="0">
                <a:solidFill>
                  <a:srgbClr val="231F20"/>
                </a:solidFill>
                <a:latin typeface="Lucida Sans"/>
                <a:cs typeface="Lucida Sans"/>
              </a:rPr>
              <a:t>Rhode</a:t>
            </a:r>
            <a:r>
              <a:rPr sz="700" spc="-60" dirty="0">
                <a:solidFill>
                  <a:srgbClr val="231F20"/>
                </a:solidFill>
                <a:latin typeface="Lucida Sans"/>
                <a:cs typeface="Lucida Sans"/>
              </a:rPr>
              <a:t> </a:t>
            </a:r>
            <a:r>
              <a:rPr sz="700" spc="-25" dirty="0">
                <a:solidFill>
                  <a:srgbClr val="231F20"/>
                </a:solidFill>
                <a:latin typeface="Lucida Sans"/>
                <a:cs typeface="Lucida Sans"/>
              </a:rPr>
              <a:t>Island,</a:t>
            </a:r>
            <a:r>
              <a:rPr sz="700" spc="-105" dirty="0">
                <a:solidFill>
                  <a:srgbClr val="231F20"/>
                </a:solidFill>
                <a:latin typeface="Lucida Sans"/>
                <a:cs typeface="Lucida Sans"/>
              </a:rPr>
              <a:t> </a:t>
            </a:r>
            <a:r>
              <a:rPr sz="700" spc="-20" dirty="0">
                <a:solidFill>
                  <a:srgbClr val="231F20"/>
                </a:solidFill>
                <a:latin typeface="Lucida Sans"/>
                <a:cs typeface="Lucida Sans"/>
              </a:rPr>
              <a:t>and</a:t>
            </a:r>
            <a:r>
              <a:rPr sz="700" spc="-75" dirty="0">
                <a:solidFill>
                  <a:srgbClr val="231F20"/>
                </a:solidFill>
                <a:latin typeface="Lucida Sans"/>
                <a:cs typeface="Lucida Sans"/>
              </a:rPr>
              <a:t> </a:t>
            </a:r>
            <a:r>
              <a:rPr sz="700" spc="-55" dirty="0">
                <a:solidFill>
                  <a:srgbClr val="231F20"/>
                </a:solidFill>
                <a:latin typeface="Lucida Sans"/>
                <a:cs typeface="Lucida Sans"/>
              </a:rPr>
              <a:t>Texas.</a:t>
            </a:r>
            <a:endParaRPr sz="700">
              <a:latin typeface="Lucida Sans"/>
              <a:cs typeface="Lucida Sans"/>
            </a:endParaRPr>
          </a:p>
          <a:p>
            <a:pPr marL="12700">
              <a:lnSpc>
                <a:spcPct val="100000"/>
              </a:lnSpc>
              <a:spcBef>
                <a:spcPts val="565"/>
              </a:spcBef>
            </a:pPr>
            <a:r>
              <a:rPr sz="700" spc="-35" dirty="0">
                <a:solidFill>
                  <a:srgbClr val="231F20"/>
                </a:solidFill>
                <a:latin typeface="Lucida Sans"/>
                <a:cs typeface="Lucida Sans"/>
              </a:rPr>
              <a:t>†Only</a:t>
            </a:r>
            <a:r>
              <a:rPr sz="700" spc="-50" dirty="0">
                <a:solidFill>
                  <a:srgbClr val="231F20"/>
                </a:solidFill>
                <a:latin typeface="Lucida Sans"/>
                <a:cs typeface="Lucida Sans"/>
              </a:rPr>
              <a:t> </a:t>
            </a:r>
            <a:r>
              <a:rPr sz="700" spc="-25" dirty="0">
                <a:solidFill>
                  <a:srgbClr val="231F20"/>
                </a:solidFill>
                <a:latin typeface="Lucida Sans"/>
                <a:cs typeface="Lucida Sans"/>
              </a:rPr>
              <a:t>confirmed,</a:t>
            </a:r>
            <a:r>
              <a:rPr sz="700" spc="-80" dirty="0">
                <a:solidFill>
                  <a:srgbClr val="231F20"/>
                </a:solidFill>
                <a:latin typeface="Lucida Sans"/>
                <a:cs typeface="Lucida Sans"/>
              </a:rPr>
              <a:t> </a:t>
            </a:r>
            <a:r>
              <a:rPr sz="700" spc="-20" dirty="0">
                <a:solidFill>
                  <a:srgbClr val="231F20"/>
                </a:solidFill>
                <a:latin typeface="Lucida Sans"/>
                <a:cs typeface="Lucida Sans"/>
              </a:rPr>
              <a:t>newly</a:t>
            </a:r>
            <a:r>
              <a:rPr sz="700" spc="-65" dirty="0">
                <a:solidFill>
                  <a:srgbClr val="231F20"/>
                </a:solidFill>
                <a:latin typeface="Lucida Sans"/>
                <a:cs typeface="Lucida Sans"/>
              </a:rPr>
              <a:t> </a:t>
            </a:r>
            <a:r>
              <a:rPr sz="700" spc="-25" dirty="0">
                <a:solidFill>
                  <a:srgbClr val="231F20"/>
                </a:solidFill>
                <a:latin typeface="Lucida Sans"/>
                <a:cs typeface="Lucida Sans"/>
              </a:rPr>
              <a:t>reported,</a:t>
            </a:r>
            <a:r>
              <a:rPr sz="700" spc="-10" dirty="0">
                <a:solidFill>
                  <a:srgbClr val="231F20"/>
                </a:solidFill>
                <a:latin typeface="Lucida Sans"/>
                <a:cs typeface="Lucida Sans"/>
              </a:rPr>
              <a:t> </a:t>
            </a:r>
            <a:r>
              <a:rPr sz="700" spc="-20" dirty="0">
                <a:solidFill>
                  <a:srgbClr val="231F20"/>
                </a:solidFill>
                <a:latin typeface="Lucida Sans"/>
                <a:cs typeface="Lucida Sans"/>
              </a:rPr>
              <a:t>chronic</a:t>
            </a:r>
            <a:r>
              <a:rPr sz="700" spc="-60" dirty="0">
                <a:solidFill>
                  <a:srgbClr val="231F20"/>
                </a:solidFill>
                <a:latin typeface="Lucida Sans"/>
                <a:cs typeface="Lucida Sans"/>
              </a:rPr>
              <a:t> </a:t>
            </a:r>
            <a:r>
              <a:rPr sz="700" spc="-20" dirty="0">
                <a:solidFill>
                  <a:srgbClr val="231F20"/>
                </a:solidFill>
                <a:latin typeface="Lucida Sans"/>
                <a:cs typeface="Lucida Sans"/>
              </a:rPr>
              <a:t>hepatitis</a:t>
            </a:r>
            <a:r>
              <a:rPr sz="700" spc="-65" dirty="0">
                <a:solidFill>
                  <a:srgbClr val="231F20"/>
                </a:solidFill>
                <a:latin typeface="Lucida Sans"/>
                <a:cs typeface="Lucida Sans"/>
              </a:rPr>
              <a:t> </a:t>
            </a:r>
            <a:r>
              <a:rPr sz="700" spc="-5" dirty="0">
                <a:solidFill>
                  <a:srgbClr val="231F20"/>
                </a:solidFill>
                <a:latin typeface="Lucida Sans"/>
                <a:cs typeface="Lucida Sans"/>
              </a:rPr>
              <a:t>C</a:t>
            </a:r>
            <a:r>
              <a:rPr sz="700" spc="-60" dirty="0">
                <a:solidFill>
                  <a:srgbClr val="231F20"/>
                </a:solidFill>
                <a:latin typeface="Lucida Sans"/>
                <a:cs typeface="Lucida Sans"/>
              </a:rPr>
              <a:t> </a:t>
            </a:r>
            <a:r>
              <a:rPr sz="700" spc="-25" dirty="0">
                <a:solidFill>
                  <a:srgbClr val="231F20"/>
                </a:solidFill>
                <a:latin typeface="Lucida Sans"/>
                <a:cs typeface="Lucida Sans"/>
              </a:rPr>
              <a:t>cases</a:t>
            </a:r>
            <a:r>
              <a:rPr sz="700" spc="10" dirty="0">
                <a:solidFill>
                  <a:srgbClr val="231F20"/>
                </a:solidFill>
                <a:latin typeface="Lucida Sans"/>
                <a:cs typeface="Lucida Sans"/>
              </a:rPr>
              <a:t> </a:t>
            </a:r>
            <a:r>
              <a:rPr sz="700" spc="-20" dirty="0">
                <a:solidFill>
                  <a:srgbClr val="231F20"/>
                </a:solidFill>
                <a:latin typeface="Lucida Sans"/>
                <a:cs typeface="Lucida Sans"/>
              </a:rPr>
              <a:t>are </a:t>
            </a:r>
            <a:r>
              <a:rPr sz="700" spc="-30" dirty="0">
                <a:solidFill>
                  <a:srgbClr val="231F20"/>
                </a:solidFill>
                <a:latin typeface="Lucida Sans"/>
                <a:cs typeface="Lucida Sans"/>
              </a:rPr>
              <a:t>included.</a:t>
            </a:r>
            <a:r>
              <a:rPr sz="700" spc="-75" dirty="0">
                <a:solidFill>
                  <a:srgbClr val="231F20"/>
                </a:solidFill>
                <a:latin typeface="Lucida Sans"/>
                <a:cs typeface="Lucida Sans"/>
              </a:rPr>
              <a:t> </a:t>
            </a:r>
            <a:r>
              <a:rPr sz="700" spc="-5" dirty="0">
                <a:solidFill>
                  <a:srgbClr val="231F20"/>
                </a:solidFill>
                <a:latin typeface="Lucida Sans"/>
                <a:cs typeface="Lucida Sans"/>
              </a:rPr>
              <a:t>For</a:t>
            </a:r>
            <a:r>
              <a:rPr sz="700" spc="-75" dirty="0">
                <a:solidFill>
                  <a:srgbClr val="231F20"/>
                </a:solidFill>
                <a:latin typeface="Lucida Sans"/>
                <a:cs typeface="Lucida Sans"/>
              </a:rPr>
              <a:t> </a:t>
            </a:r>
            <a:r>
              <a:rPr sz="700" spc="-5" dirty="0">
                <a:solidFill>
                  <a:srgbClr val="231F20"/>
                </a:solidFill>
                <a:latin typeface="Lucida Sans"/>
                <a:cs typeface="Lucida Sans"/>
              </a:rPr>
              <a:t>the</a:t>
            </a:r>
            <a:r>
              <a:rPr sz="700" spc="-50" dirty="0">
                <a:solidFill>
                  <a:srgbClr val="231F20"/>
                </a:solidFill>
                <a:latin typeface="Lucida Sans"/>
                <a:cs typeface="Lucida Sans"/>
              </a:rPr>
              <a:t> </a:t>
            </a:r>
            <a:r>
              <a:rPr sz="700" spc="-25" dirty="0">
                <a:solidFill>
                  <a:srgbClr val="231F20"/>
                </a:solidFill>
                <a:latin typeface="Lucida Sans"/>
                <a:cs typeface="Lucida Sans"/>
              </a:rPr>
              <a:t>complete</a:t>
            </a:r>
            <a:r>
              <a:rPr sz="700" spc="-20" dirty="0">
                <a:solidFill>
                  <a:srgbClr val="231F20"/>
                </a:solidFill>
                <a:latin typeface="Lucida Sans"/>
                <a:cs typeface="Lucida Sans"/>
              </a:rPr>
              <a:t> case</a:t>
            </a:r>
            <a:r>
              <a:rPr sz="700" spc="-10" dirty="0">
                <a:solidFill>
                  <a:srgbClr val="231F20"/>
                </a:solidFill>
                <a:latin typeface="Lucida Sans"/>
                <a:cs typeface="Lucida Sans"/>
              </a:rPr>
              <a:t> </a:t>
            </a:r>
            <a:r>
              <a:rPr sz="700" spc="-30" dirty="0">
                <a:solidFill>
                  <a:srgbClr val="231F20"/>
                </a:solidFill>
                <a:latin typeface="Lucida Sans"/>
                <a:cs typeface="Lucida Sans"/>
              </a:rPr>
              <a:t>definition,</a:t>
            </a:r>
            <a:r>
              <a:rPr sz="700" spc="-95" dirty="0">
                <a:solidFill>
                  <a:srgbClr val="231F20"/>
                </a:solidFill>
                <a:latin typeface="Lucida Sans"/>
                <a:cs typeface="Lucida Sans"/>
              </a:rPr>
              <a:t> </a:t>
            </a:r>
            <a:r>
              <a:rPr sz="700" spc="-20" dirty="0">
                <a:solidFill>
                  <a:srgbClr val="231F20"/>
                </a:solidFill>
                <a:latin typeface="Lucida Sans"/>
                <a:cs typeface="Lucida Sans"/>
              </a:rPr>
              <a:t>see</a:t>
            </a:r>
            <a:r>
              <a:rPr sz="700" spc="-10" dirty="0">
                <a:solidFill>
                  <a:srgbClr val="231F20"/>
                </a:solidFill>
                <a:latin typeface="Lucida Sans"/>
                <a:cs typeface="Lucida Sans"/>
              </a:rPr>
              <a:t> </a:t>
            </a:r>
            <a:r>
              <a:rPr sz="700" u="sng" spc="-35" dirty="0">
                <a:solidFill>
                  <a:srgbClr val="205E9E"/>
                </a:solidFill>
                <a:uFill>
                  <a:solidFill>
                    <a:srgbClr val="205E9E"/>
                  </a:solidFill>
                </a:uFill>
                <a:latin typeface="Lucida Sans"/>
                <a:cs typeface="Lucida Sans"/>
                <a:hlinkClick r:id="rId2"/>
              </a:rPr>
              <a:t>https://ndc.services.cdc.gov/conditions/hepatitis-c-chronic/</a:t>
            </a:r>
            <a:r>
              <a:rPr sz="700" spc="-35" dirty="0">
                <a:solidFill>
                  <a:srgbClr val="231F20"/>
                </a:solidFill>
                <a:latin typeface="Lucida Sans"/>
                <a:cs typeface="Lucida Sans"/>
              </a:rPr>
              <a:t>.</a:t>
            </a:r>
            <a:endParaRPr sz="700">
              <a:latin typeface="Lucida Sans"/>
              <a:cs typeface="Lucida Sans"/>
            </a:endParaRPr>
          </a:p>
        </p:txBody>
      </p:sp>
      <p:sp>
        <p:nvSpPr>
          <p:cNvPr id="4" name="object 4"/>
          <p:cNvSpPr/>
          <p:nvPr/>
        </p:nvSpPr>
        <p:spPr>
          <a:xfrm>
            <a:off x="5528309"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5" name="object 5"/>
          <p:cNvSpPr/>
          <p:nvPr/>
        </p:nvSpPr>
        <p:spPr>
          <a:xfrm>
            <a:off x="5503926"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6" name="object 6"/>
          <p:cNvSpPr/>
          <p:nvPr/>
        </p:nvSpPr>
        <p:spPr>
          <a:xfrm>
            <a:off x="5552694" y="508253"/>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7" name="object 7"/>
          <p:cNvSpPr/>
          <p:nvPr/>
        </p:nvSpPr>
        <p:spPr>
          <a:xfrm>
            <a:off x="5577078" y="476249"/>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8" name="object 8"/>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0" name="object 10"/>
          <p:cNvSpPr txBox="1"/>
          <p:nvPr/>
        </p:nvSpPr>
        <p:spPr>
          <a:xfrm>
            <a:off x="443991" y="264209"/>
            <a:ext cx="6818630" cy="1103630"/>
          </a:xfrm>
          <a:prstGeom prst="rect">
            <a:avLst/>
          </a:prstGeom>
        </p:spPr>
        <p:txBody>
          <a:bodyPr vert="horz" wrap="square" lIns="0" tIns="13335" rIns="0" bIns="0" rtlCol="0">
            <a:spAutoFit/>
          </a:bodyPr>
          <a:lstStyle/>
          <a:p>
            <a:pPr marL="5232400">
              <a:lnSpc>
                <a:spcPts val="1235"/>
              </a:lnSpc>
              <a:spcBef>
                <a:spcPts val="105"/>
              </a:spcBef>
            </a:pPr>
            <a:r>
              <a:rPr sz="1000" b="1" spc="20" dirty="0">
                <a:solidFill>
                  <a:srgbClr val="005E6D"/>
                </a:solidFill>
                <a:latin typeface="Microsoft JhengHei UI"/>
                <a:cs typeface="Microsoft JhengHei UI"/>
              </a:rPr>
              <a:t>2019</a:t>
            </a:r>
            <a:r>
              <a:rPr sz="1000" b="1" spc="105" dirty="0">
                <a:solidFill>
                  <a:srgbClr val="005E6D"/>
                </a:solidFill>
                <a:latin typeface="Microsoft JhengHei UI"/>
                <a:cs typeface="Microsoft JhengHei UI"/>
              </a:rPr>
              <a:t> </a:t>
            </a:r>
            <a:r>
              <a:rPr sz="1050" b="1" spc="80" dirty="0">
                <a:solidFill>
                  <a:srgbClr val="8C2689"/>
                </a:solidFill>
                <a:latin typeface="Century Gothic"/>
                <a:cs typeface="Century Gothic"/>
              </a:rPr>
              <a:t>VIRAL</a:t>
            </a:r>
            <a:r>
              <a:rPr sz="1050" b="1" spc="85" dirty="0">
                <a:solidFill>
                  <a:srgbClr val="8C2689"/>
                </a:solidFill>
                <a:latin typeface="Century Gothic"/>
                <a:cs typeface="Century Gothic"/>
              </a:rPr>
              <a:t> </a:t>
            </a:r>
            <a:r>
              <a:rPr sz="1050" b="1" dirty="0">
                <a:solidFill>
                  <a:srgbClr val="8C2689"/>
                </a:solidFill>
                <a:latin typeface="Century Gothic"/>
                <a:cs typeface="Century Gothic"/>
              </a:rPr>
              <a:t>H</a:t>
            </a:r>
            <a:r>
              <a:rPr sz="1050" b="1" spc="-165" dirty="0">
                <a:solidFill>
                  <a:srgbClr val="8C2689"/>
                </a:solidFill>
                <a:latin typeface="Century Gothic"/>
                <a:cs typeface="Century Gothic"/>
              </a:rPr>
              <a:t> </a:t>
            </a:r>
            <a:r>
              <a:rPr sz="1050" b="1" dirty="0">
                <a:solidFill>
                  <a:srgbClr val="8C2689"/>
                </a:solidFill>
                <a:latin typeface="Century Gothic"/>
                <a:cs typeface="Century Gothic"/>
              </a:rPr>
              <a:t>E</a:t>
            </a:r>
            <a:r>
              <a:rPr sz="1050" b="1" spc="-170"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2400">
              <a:lnSpc>
                <a:spcPts val="1235"/>
              </a:lnSpc>
            </a:pPr>
            <a:r>
              <a:rPr sz="1050" spc="25" dirty="0">
                <a:solidFill>
                  <a:srgbClr val="005E6D"/>
                </a:solidFill>
                <a:latin typeface="Century Gothic"/>
                <a:cs typeface="Century Gothic"/>
              </a:rPr>
              <a:t>SURVEILLANCE</a:t>
            </a:r>
            <a:r>
              <a:rPr sz="1050" spc="15"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405765">
              <a:lnSpc>
                <a:spcPct val="107100"/>
              </a:lnSpc>
              <a:spcBef>
                <a:spcPts val="1030"/>
              </a:spcBef>
            </a:pPr>
            <a:r>
              <a:rPr sz="1400" b="1" spc="-30" dirty="0">
                <a:solidFill>
                  <a:srgbClr val="005E6D"/>
                </a:solidFill>
                <a:latin typeface="Lucida Sans"/>
                <a:cs typeface="Lucida Sans"/>
              </a:rPr>
              <a:t>Figure</a:t>
            </a:r>
            <a:r>
              <a:rPr sz="1400" b="1" spc="-55" dirty="0">
                <a:solidFill>
                  <a:srgbClr val="005E6D"/>
                </a:solidFill>
                <a:latin typeface="Lucida Sans"/>
                <a:cs typeface="Lucida Sans"/>
              </a:rPr>
              <a:t> </a:t>
            </a:r>
            <a:r>
              <a:rPr sz="1400" b="1" spc="5" dirty="0">
                <a:solidFill>
                  <a:srgbClr val="005E6D"/>
                </a:solidFill>
                <a:latin typeface="Lucida Sans"/>
                <a:cs typeface="Lucida Sans"/>
              </a:rPr>
              <a:t>3.8.</a:t>
            </a:r>
            <a:r>
              <a:rPr sz="1400" b="1" spc="-60" dirty="0">
                <a:solidFill>
                  <a:srgbClr val="005E6D"/>
                </a:solidFill>
                <a:latin typeface="Lucida Sans"/>
                <a:cs typeface="Lucida Sans"/>
              </a:rPr>
              <a:t> </a:t>
            </a:r>
            <a:r>
              <a:rPr sz="1400" b="1" spc="-35" dirty="0">
                <a:solidFill>
                  <a:srgbClr val="8C2689"/>
                </a:solidFill>
                <a:latin typeface="Lucida Sans"/>
                <a:cs typeface="Lucida Sans"/>
              </a:rPr>
              <a:t>Number</a:t>
            </a:r>
            <a:r>
              <a:rPr sz="1400" b="1" spc="-150" dirty="0">
                <a:solidFill>
                  <a:srgbClr val="8C2689"/>
                </a:solidFill>
                <a:latin typeface="Lucida Sans"/>
                <a:cs typeface="Lucida Sans"/>
              </a:rPr>
              <a:t> </a:t>
            </a:r>
            <a:r>
              <a:rPr sz="1400" b="1" spc="-15" dirty="0">
                <a:solidFill>
                  <a:srgbClr val="8C2689"/>
                </a:solidFill>
                <a:latin typeface="Lucida Sans"/>
                <a:cs typeface="Lucida Sans"/>
              </a:rPr>
              <a:t>of</a:t>
            </a:r>
            <a:r>
              <a:rPr sz="1400" b="1" spc="-114" dirty="0">
                <a:solidFill>
                  <a:srgbClr val="8C2689"/>
                </a:solidFill>
                <a:latin typeface="Lucida Sans"/>
                <a:cs typeface="Lucida Sans"/>
              </a:rPr>
              <a:t> </a:t>
            </a:r>
            <a:r>
              <a:rPr sz="1400" b="1" spc="-20" dirty="0">
                <a:solidFill>
                  <a:srgbClr val="8C2689"/>
                </a:solidFill>
                <a:latin typeface="Lucida Sans"/>
                <a:cs typeface="Lucida Sans"/>
              </a:rPr>
              <a:t>newly</a:t>
            </a:r>
            <a:r>
              <a:rPr sz="1400" b="1" spc="-125" dirty="0">
                <a:solidFill>
                  <a:srgbClr val="8C2689"/>
                </a:solidFill>
                <a:latin typeface="Lucida Sans"/>
                <a:cs typeface="Lucida Sans"/>
              </a:rPr>
              <a:t> </a:t>
            </a:r>
            <a:r>
              <a:rPr sz="1400" b="1" spc="-25" dirty="0">
                <a:solidFill>
                  <a:srgbClr val="8C2689"/>
                </a:solidFill>
                <a:latin typeface="Lucida Sans"/>
                <a:cs typeface="Lucida Sans"/>
              </a:rPr>
              <a:t>reported*</a:t>
            </a:r>
            <a:r>
              <a:rPr sz="1400" b="1" spc="-90" dirty="0">
                <a:solidFill>
                  <a:srgbClr val="8C2689"/>
                </a:solidFill>
                <a:latin typeface="Lucida Sans"/>
                <a:cs typeface="Lucida Sans"/>
              </a:rPr>
              <a:t> </a:t>
            </a:r>
            <a:r>
              <a:rPr sz="1400" b="1" spc="-30" dirty="0">
                <a:solidFill>
                  <a:srgbClr val="8C2689"/>
                </a:solidFill>
                <a:latin typeface="Lucida Sans"/>
                <a:cs typeface="Lucida Sans"/>
              </a:rPr>
              <a:t>chronic</a:t>
            </a:r>
            <a:r>
              <a:rPr sz="1400" b="1" spc="-65"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25" dirty="0">
                <a:solidFill>
                  <a:srgbClr val="8C2689"/>
                </a:solidFill>
                <a:latin typeface="Lucida Sans"/>
                <a:cs typeface="Lucida Sans"/>
              </a:rPr>
              <a:t> </a:t>
            </a:r>
            <a:r>
              <a:rPr sz="1400" b="1" dirty="0">
                <a:solidFill>
                  <a:srgbClr val="8C2689"/>
                </a:solidFill>
                <a:latin typeface="Lucida Sans"/>
                <a:cs typeface="Lucida Sans"/>
              </a:rPr>
              <a:t>C</a:t>
            </a:r>
            <a:r>
              <a:rPr sz="1400" b="1" spc="-245" dirty="0">
                <a:solidFill>
                  <a:srgbClr val="8C2689"/>
                </a:solidFill>
                <a:latin typeface="Lucida Sans"/>
                <a:cs typeface="Lucida Sans"/>
              </a:rPr>
              <a:t> </a:t>
            </a:r>
            <a:r>
              <a:rPr sz="1400" b="1" spc="-35" dirty="0">
                <a:solidFill>
                  <a:srgbClr val="8C2689"/>
                </a:solidFill>
                <a:latin typeface="Lucida Sans"/>
                <a:cs typeface="Lucida Sans"/>
              </a:rPr>
              <a:t>virus</a:t>
            </a:r>
            <a:r>
              <a:rPr sz="1400" b="1" spc="-100" dirty="0">
                <a:solidFill>
                  <a:srgbClr val="8C2689"/>
                </a:solidFill>
                <a:latin typeface="Lucida Sans"/>
                <a:cs typeface="Lucida Sans"/>
              </a:rPr>
              <a:t> </a:t>
            </a:r>
            <a:r>
              <a:rPr sz="1400" b="1" spc="-10" dirty="0">
                <a:solidFill>
                  <a:srgbClr val="8C2689"/>
                </a:solidFill>
                <a:latin typeface="Lucida Sans"/>
                <a:cs typeface="Lucida Sans"/>
              </a:rPr>
              <a:t>infection  </a:t>
            </a:r>
            <a:r>
              <a:rPr sz="1400" b="1" spc="-55" dirty="0">
                <a:solidFill>
                  <a:srgbClr val="8C2689"/>
                </a:solidFill>
                <a:latin typeface="Lucida Sans"/>
                <a:cs typeface="Lucida Sans"/>
              </a:rPr>
              <a:t>cases†,</a:t>
            </a:r>
            <a:r>
              <a:rPr sz="1400" b="1" spc="-105" dirty="0">
                <a:solidFill>
                  <a:srgbClr val="8C2689"/>
                </a:solidFill>
                <a:latin typeface="Lucida Sans"/>
                <a:cs typeface="Lucida Sans"/>
              </a:rPr>
              <a:t> </a:t>
            </a:r>
            <a:r>
              <a:rPr sz="1400" b="1" spc="-20" dirty="0">
                <a:solidFill>
                  <a:srgbClr val="8C2689"/>
                </a:solidFill>
                <a:latin typeface="Lucida Sans"/>
                <a:cs typeface="Lucida Sans"/>
              </a:rPr>
              <a:t>by</a:t>
            </a:r>
            <a:r>
              <a:rPr sz="1400" b="1" spc="-140" dirty="0">
                <a:solidFill>
                  <a:srgbClr val="8C2689"/>
                </a:solidFill>
                <a:latin typeface="Lucida Sans"/>
                <a:cs typeface="Lucida Sans"/>
              </a:rPr>
              <a:t> </a:t>
            </a:r>
            <a:r>
              <a:rPr sz="1400" b="1" spc="-40" dirty="0">
                <a:solidFill>
                  <a:srgbClr val="8C2689"/>
                </a:solidFill>
                <a:latin typeface="Lucida Sans"/>
                <a:cs typeface="Lucida Sans"/>
              </a:rPr>
              <a:t>sex</a:t>
            </a:r>
            <a:r>
              <a:rPr sz="1400" b="1" spc="-175" dirty="0">
                <a:solidFill>
                  <a:srgbClr val="8C2689"/>
                </a:solidFill>
                <a:latin typeface="Lucida Sans"/>
                <a:cs typeface="Lucida Sans"/>
              </a:rPr>
              <a:t> </a:t>
            </a:r>
            <a:r>
              <a:rPr sz="1400" b="1" spc="-30" dirty="0">
                <a:solidFill>
                  <a:srgbClr val="8C2689"/>
                </a:solidFill>
                <a:latin typeface="Lucida Sans"/>
                <a:cs typeface="Lucida Sans"/>
              </a:rPr>
              <a:t>and</a:t>
            </a:r>
            <a:r>
              <a:rPr sz="1400" b="1" spc="-110" dirty="0">
                <a:solidFill>
                  <a:srgbClr val="8C2689"/>
                </a:solidFill>
                <a:latin typeface="Lucida Sans"/>
                <a:cs typeface="Lucida Sans"/>
              </a:rPr>
              <a:t> </a:t>
            </a:r>
            <a:r>
              <a:rPr sz="1400" b="1" spc="-25" dirty="0">
                <a:solidFill>
                  <a:srgbClr val="8C2689"/>
                </a:solidFill>
                <a:latin typeface="Lucida Sans"/>
                <a:cs typeface="Lucida Sans"/>
              </a:rPr>
              <a:t>age</a:t>
            </a:r>
            <a:r>
              <a:rPr sz="1400" b="1" spc="-95" dirty="0">
                <a:solidFill>
                  <a:srgbClr val="8C2689"/>
                </a:solidFill>
                <a:latin typeface="Lucida Sans"/>
                <a:cs typeface="Lucida Sans"/>
              </a:rPr>
              <a:t> </a:t>
            </a:r>
            <a:r>
              <a:rPr sz="1400" b="1" dirty="0">
                <a:solidFill>
                  <a:srgbClr val="8C2689"/>
                </a:solidFill>
                <a:latin typeface="Lucida Sans"/>
                <a:cs typeface="Lucida Sans"/>
              </a:rPr>
              <a:t>—</a:t>
            </a:r>
            <a:r>
              <a:rPr sz="1400" b="1" spc="-160" dirty="0">
                <a:solidFill>
                  <a:srgbClr val="8C2689"/>
                </a:solidFill>
                <a:latin typeface="Lucida Sans"/>
                <a:cs typeface="Lucida Sans"/>
              </a:rPr>
              <a:t> </a:t>
            </a:r>
            <a:r>
              <a:rPr sz="1400" b="1" spc="-10" dirty="0">
                <a:solidFill>
                  <a:srgbClr val="8C2689"/>
                </a:solidFill>
                <a:latin typeface="Lucida Sans"/>
                <a:cs typeface="Lucida Sans"/>
              </a:rPr>
              <a:t>United</a:t>
            </a:r>
            <a:r>
              <a:rPr sz="1400" b="1" spc="-145" dirty="0">
                <a:solidFill>
                  <a:srgbClr val="8C2689"/>
                </a:solidFill>
                <a:latin typeface="Lucida Sans"/>
                <a:cs typeface="Lucida Sans"/>
              </a:rPr>
              <a:t> </a:t>
            </a:r>
            <a:r>
              <a:rPr sz="1400" b="1" spc="25" dirty="0">
                <a:solidFill>
                  <a:srgbClr val="8C2689"/>
                </a:solidFill>
                <a:latin typeface="Lucida Sans"/>
                <a:cs typeface="Lucida Sans"/>
              </a:rPr>
              <a:t>States,</a:t>
            </a:r>
            <a:r>
              <a:rPr sz="1400" b="1" spc="-75" dirty="0">
                <a:solidFill>
                  <a:srgbClr val="8C2689"/>
                </a:solidFill>
                <a:latin typeface="Lucida Sans"/>
                <a:cs typeface="Lucida Sans"/>
              </a:rPr>
              <a:t> </a:t>
            </a:r>
            <a:r>
              <a:rPr sz="1400" b="1" spc="-25" dirty="0">
                <a:solidFill>
                  <a:srgbClr val="8C2689"/>
                </a:solidFill>
                <a:latin typeface="Lucida Sans"/>
                <a:cs typeface="Lucida Sans"/>
              </a:rPr>
              <a:t>2019</a:t>
            </a:r>
            <a:endParaRPr sz="1400">
              <a:latin typeface="Lucida Sans"/>
              <a:cs typeface="Lucida Sans"/>
            </a:endParaRPr>
          </a:p>
        </p:txBody>
      </p:sp>
      <p:sp>
        <p:nvSpPr>
          <p:cNvPr id="11" name="object 11" descr="The number of newly reported chronic hepatitis C cases in the United States by sex and age during 2019. A higher number of reported cases of chronic hepatitis C infections were observed among males, compared with females. Both males and females demonstrate a bimodal pattern, with infections highest among those aged 20–39 years and a second peak at 55–70 years."/>
          <p:cNvSpPr/>
          <p:nvPr/>
        </p:nvSpPr>
        <p:spPr>
          <a:xfrm>
            <a:off x="512063" y="1546860"/>
            <a:ext cx="6827507" cy="3852671"/>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6147053"/>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graphicFrame>
        <p:nvGraphicFramePr>
          <p:cNvPr id="3" name="object 3"/>
          <p:cNvGraphicFramePr>
            <a:graphicFrameLocks noGrp="1"/>
          </p:cNvGraphicFramePr>
          <p:nvPr/>
        </p:nvGraphicFramePr>
        <p:xfrm>
          <a:off x="457200" y="6273800"/>
          <a:ext cx="4015740" cy="1780031"/>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339340">
                  <a:extLst>
                    <a:ext uri="{9D8B030D-6E8A-4147-A177-3AD203B41FA5}">
                      <a16:colId xmlns:a16="http://schemas.microsoft.com/office/drawing/2014/main" val="20002"/>
                    </a:ext>
                  </a:extLst>
                </a:gridCol>
              </a:tblGrid>
              <a:tr h="360807">
                <a:tc>
                  <a:txBody>
                    <a:bodyPr/>
                    <a:lstStyle/>
                    <a:p>
                      <a:pPr marL="182880" marR="163195" indent="-43180">
                        <a:lnSpc>
                          <a:spcPct val="105000"/>
                        </a:lnSpc>
                        <a:spcBef>
                          <a:spcPts val="285"/>
                        </a:spcBef>
                      </a:pPr>
                      <a:r>
                        <a:rPr sz="800" b="1" spc="15" dirty="0">
                          <a:solidFill>
                            <a:srgbClr val="FFFFFF"/>
                          </a:solidFill>
                          <a:latin typeface="Lucida Sans"/>
                          <a:cs typeface="Lucida Sans"/>
                        </a:rPr>
                        <a:t>C</a:t>
                      </a:r>
                      <a:r>
                        <a:rPr sz="800" b="1" spc="25" dirty="0">
                          <a:solidFill>
                            <a:srgbClr val="FFFFFF"/>
                          </a:solidFill>
                          <a:latin typeface="Lucida Sans"/>
                          <a:cs typeface="Lucida Sans"/>
                        </a:rPr>
                        <a:t>olor  </a:t>
                      </a:r>
                      <a:r>
                        <a:rPr sz="800" b="1" spc="-20" dirty="0">
                          <a:solidFill>
                            <a:srgbClr val="FFFFFF"/>
                          </a:solidFill>
                          <a:latin typeface="Lucida Sans"/>
                          <a:cs typeface="Lucida Sans"/>
                        </a:rPr>
                        <a:t>Key</a:t>
                      </a:r>
                      <a:endParaRPr sz="800">
                        <a:latin typeface="Lucida Sans"/>
                        <a:cs typeface="Lucida Sans"/>
                      </a:endParaRPr>
                    </a:p>
                  </a:txBody>
                  <a:tcPr marL="0" marR="0" marT="36195" marB="0">
                    <a:lnR w="19050">
                      <a:solidFill>
                        <a:srgbClr val="FFFFFF"/>
                      </a:solidFill>
                      <a:prstDash val="solid"/>
                    </a:lnR>
                    <a:solidFill>
                      <a:srgbClr val="005E6D"/>
                    </a:solidFill>
                  </a:tcPr>
                </a:tc>
                <a:tc>
                  <a:txBody>
                    <a:bodyPr/>
                    <a:lstStyle/>
                    <a:p>
                      <a:pPr marL="231140" marR="83185" indent="-130175">
                        <a:lnSpc>
                          <a:spcPct val="105000"/>
                        </a:lnSpc>
                        <a:spcBef>
                          <a:spcPts val="285"/>
                        </a:spcBef>
                      </a:pPr>
                      <a:r>
                        <a:rPr sz="800" b="1" spc="20" dirty="0">
                          <a:solidFill>
                            <a:srgbClr val="FFFFFF"/>
                          </a:solidFill>
                          <a:latin typeface="Lucida Sans"/>
                          <a:cs typeface="Lucida Sans"/>
                        </a:rPr>
                        <a:t>De</a:t>
                      </a:r>
                      <a:r>
                        <a:rPr sz="800" b="1" spc="5" dirty="0">
                          <a:solidFill>
                            <a:srgbClr val="FFFFFF"/>
                          </a:solidFill>
                          <a:latin typeface="Lucida Sans"/>
                          <a:cs typeface="Lucida Sans"/>
                        </a:rPr>
                        <a:t>a</a:t>
                      </a:r>
                      <a:r>
                        <a:rPr sz="800" b="1" spc="30" dirty="0">
                          <a:solidFill>
                            <a:srgbClr val="FFFFFF"/>
                          </a:solidFill>
                          <a:latin typeface="Lucida Sans"/>
                          <a:cs typeface="Lucida Sans"/>
                        </a:rPr>
                        <a:t>t</a:t>
                      </a:r>
                      <a:r>
                        <a:rPr sz="800" b="1" spc="20" dirty="0">
                          <a:solidFill>
                            <a:srgbClr val="FFFFFF"/>
                          </a:solidFill>
                          <a:latin typeface="Lucida Sans"/>
                          <a:cs typeface="Lucida Sans"/>
                        </a:rPr>
                        <a:t>h</a:t>
                      </a:r>
                      <a:r>
                        <a:rPr sz="800" b="1" spc="10" dirty="0">
                          <a:solidFill>
                            <a:srgbClr val="FFFFFF"/>
                          </a:solidFill>
                          <a:latin typeface="Lucida Sans"/>
                          <a:cs typeface="Lucida Sans"/>
                        </a:rPr>
                        <a:t>s</a:t>
                      </a:r>
                      <a:r>
                        <a:rPr sz="800" b="1" spc="40" dirty="0">
                          <a:solidFill>
                            <a:srgbClr val="FFFFFF"/>
                          </a:solidFill>
                          <a:latin typeface="Lucida Sans"/>
                          <a:cs typeface="Lucida Sans"/>
                        </a:rPr>
                        <a:t>/</a:t>
                      </a:r>
                      <a:r>
                        <a:rPr sz="800" b="1" spc="10" dirty="0">
                          <a:solidFill>
                            <a:srgbClr val="FFFFFF"/>
                          </a:solidFill>
                          <a:latin typeface="Lucida Sans"/>
                          <a:cs typeface="Lucida Sans"/>
                        </a:rPr>
                        <a:t>1</a:t>
                      </a:r>
                      <a:r>
                        <a:rPr sz="800" b="1" spc="25" dirty="0">
                          <a:solidFill>
                            <a:srgbClr val="FFFFFF"/>
                          </a:solidFill>
                          <a:latin typeface="Lucida Sans"/>
                          <a:cs typeface="Lucida Sans"/>
                        </a:rPr>
                        <a:t>0</a:t>
                      </a:r>
                      <a:r>
                        <a:rPr sz="800" b="1" spc="10" dirty="0">
                          <a:solidFill>
                            <a:srgbClr val="FFFFFF"/>
                          </a:solidFill>
                          <a:latin typeface="Lucida Sans"/>
                          <a:cs typeface="Lucida Sans"/>
                        </a:rPr>
                        <a:t>0</a:t>
                      </a:r>
                      <a:r>
                        <a:rPr sz="800" b="1" spc="5" dirty="0">
                          <a:solidFill>
                            <a:srgbClr val="FFFFFF"/>
                          </a:solidFill>
                          <a:latin typeface="Lucida Sans"/>
                          <a:cs typeface="Lucida Sans"/>
                        </a:rPr>
                        <a:t>,</a:t>
                      </a:r>
                      <a:r>
                        <a:rPr sz="800" b="1" spc="15" dirty="0">
                          <a:solidFill>
                            <a:srgbClr val="FFFFFF"/>
                          </a:solidFill>
                          <a:latin typeface="Lucida Sans"/>
                          <a:cs typeface="Lucida Sans"/>
                        </a:rPr>
                        <a:t>000  </a:t>
                      </a:r>
                      <a:r>
                        <a:rPr sz="800" b="1" dirty="0">
                          <a:solidFill>
                            <a:srgbClr val="FFFFFF"/>
                          </a:solidFill>
                          <a:latin typeface="Lucida Sans"/>
                          <a:cs typeface="Lucida Sans"/>
                        </a:rPr>
                        <a:t>Population</a:t>
                      </a:r>
                      <a:endParaRPr sz="800">
                        <a:latin typeface="Lucida Sans"/>
                        <a:cs typeface="Lucida Sans"/>
                      </a:endParaRPr>
                    </a:p>
                  </a:txBody>
                  <a:tcPr marL="0" marR="0" marT="36195" marB="0">
                    <a:lnL w="19050">
                      <a:solidFill>
                        <a:srgbClr val="FFFFFF"/>
                      </a:solidFill>
                      <a:prstDash val="solid"/>
                    </a:lnL>
                    <a:lnR w="19050">
                      <a:solidFill>
                        <a:srgbClr val="FFFFFF"/>
                      </a:solidFill>
                      <a:prstDash val="solid"/>
                    </a:lnR>
                    <a:solidFill>
                      <a:srgbClr val="005E6D"/>
                    </a:solidFill>
                  </a:tcPr>
                </a:tc>
                <a:tc>
                  <a:txBody>
                    <a:bodyPr/>
                    <a:lstStyle/>
                    <a:p>
                      <a:pPr>
                        <a:lnSpc>
                          <a:spcPct val="100000"/>
                        </a:lnSpc>
                        <a:spcBef>
                          <a:spcPts val="25"/>
                        </a:spcBef>
                      </a:pPr>
                      <a:endParaRPr sz="800">
                        <a:latin typeface="Times New Roman"/>
                        <a:cs typeface="Times New Roman"/>
                      </a:endParaRPr>
                    </a:p>
                    <a:p>
                      <a:pPr marL="699135">
                        <a:lnSpc>
                          <a:spcPct val="100000"/>
                        </a:lnSpc>
                        <a:spcBef>
                          <a:spcPts val="5"/>
                        </a:spcBef>
                      </a:pPr>
                      <a:r>
                        <a:rPr sz="800" b="1" spc="20" dirty="0">
                          <a:solidFill>
                            <a:srgbClr val="FFFFFF"/>
                          </a:solidFill>
                          <a:latin typeface="Lucida Sans"/>
                          <a:cs typeface="Lucida Sans"/>
                        </a:rPr>
                        <a:t>State </a:t>
                      </a:r>
                      <a:r>
                        <a:rPr sz="800" b="1" spc="-5" dirty="0">
                          <a:solidFill>
                            <a:srgbClr val="FFFFFF"/>
                          </a:solidFill>
                          <a:latin typeface="Lucida Sans"/>
                          <a:cs typeface="Lucida Sans"/>
                        </a:rPr>
                        <a:t>or</a:t>
                      </a:r>
                      <a:r>
                        <a:rPr sz="800" b="1" spc="-140" dirty="0">
                          <a:solidFill>
                            <a:srgbClr val="FFFFFF"/>
                          </a:solidFill>
                          <a:latin typeface="Lucida Sans"/>
                          <a:cs typeface="Lucida Sans"/>
                        </a:rPr>
                        <a:t> </a:t>
                      </a:r>
                      <a:r>
                        <a:rPr sz="800" b="1" spc="-5" dirty="0">
                          <a:solidFill>
                            <a:srgbClr val="FFFFFF"/>
                          </a:solidFill>
                          <a:latin typeface="Lucida Sans"/>
                          <a:cs typeface="Lucida Sans"/>
                        </a:rPr>
                        <a:t>Jurisdiction</a:t>
                      </a:r>
                      <a:endParaRPr sz="800">
                        <a:latin typeface="Lucida Sans"/>
                        <a:cs typeface="Lucida Sans"/>
                      </a:endParaRPr>
                    </a:p>
                  </a:txBody>
                  <a:tcPr marL="0" marR="0" marT="3175" marB="0">
                    <a:lnL w="19050">
                      <a:solidFill>
                        <a:srgbClr val="FFFFFF"/>
                      </a:solidFill>
                      <a:prstDash val="solid"/>
                    </a:lnL>
                    <a:solidFill>
                      <a:srgbClr val="005E6D"/>
                    </a:solidFill>
                  </a:tcPr>
                </a:tc>
                <a:extLst>
                  <a:ext uri="{0D108BD9-81ED-4DB2-BD59-A6C34878D82A}">
                    <a16:rowId xmlns:a16="http://schemas.microsoft.com/office/drawing/2014/main" val="10000"/>
                  </a:ext>
                </a:extLst>
              </a:tr>
              <a:tr h="276223">
                <a:tc>
                  <a:txBody>
                    <a:bodyPr/>
                    <a:lstStyle/>
                    <a:p>
                      <a:pPr>
                        <a:lnSpc>
                          <a:spcPct val="100000"/>
                        </a:lnSpc>
                      </a:pPr>
                      <a:endParaRPr sz="600">
                        <a:latin typeface="Times New Roman"/>
                        <a:cs typeface="Times New Roman"/>
                      </a:endParaRPr>
                    </a:p>
                  </a:txBody>
                  <a:tcPr marL="0" marR="0" marT="0" marB="0">
                    <a:lnB w="19050">
                      <a:solidFill>
                        <a:srgbClr val="FFFFFF"/>
                      </a:solidFill>
                      <a:prstDash val="solid"/>
                    </a:lnB>
                    <a:solidFill>
                      <a:srgbClr val="99BDC5"/>
                    </a:solidFill>
                  </a:tcPr>
                </a:tc>
                <a:tc>
                  <a:txBody>
                    <a:bodyPr/>
                    <a:lstStyle/>
                    <a:p>
                      <a:pPr marL="290830">
                        <a:lnSpc>
                          <a:spcPct val="100000"/>
                        </a:lnSpc>
                        <a:spcBef>
                          <a:spcPts val="540"/>
                        </a:spcBef>
                      </a:pPr>
                      <a:r>
                        <a:rPr sz="800" b="1" spc="35" dirty="0">
                          <a:solidFill>
                            <a:srgbClr val="231F20"/>
                          </a:solidFill>
                          <a:latin typeface="Century Gothic"/>
                          <a:cs typeface="Century Gothic"/>
                        </a:rPr>
                        <a:t>0.00-2.30</a:t>
                      </a:r>
                      <a:endParaRPr sz="800">
                        <a:latin typeface="Century Gothic"/>
                        <a:cs typeface="Century Gothic"/>
                      </a:endParaRPr>
                    </a:p>
                  </a:txBody>
                  <a:tcPr marL="0" marR="0" marT="68580" marB="0"/>
                </a:tc>
                <a:tc>
                  <a:txBody>
                    <a:bodyPr/>
                    <a:lstStyle/>
                    <a:p>
                      <a:pPr marL="57785">
                        <a:lnSpc>
                          <a:spcPct val="100000"/>
                        </a:lnSpc>
                        <a:spcBef>
                          <a:spcPts val="540"/>
                        </a:spcBef>
                      </a:pPr>
                      <a:r>
                        <a:rPr sz="800" b="1" spc="5" dirty="0">
                          <a:solidFill>
                            <a:srgbClr val="231F20"/>
                          </a:solidFill>
                          <a:latin typeface="Century Gothic"/>
                          <a:cs typeface="Century Gothic"/>
                        </a:rPr>
                        <a:t>AL, </a:t>
                      </a:r>
                      <a:r>
                        <a:rPr sz="800" b="1" spc="-20" dirty="0">
                          <a:solidFill>
                            <a:srgbClr val="231F20"/>
                          </a:solidFill>
                          <a:latin typeface="Century Gothic"/>
                          <a:cs typeface="Century Gothic"/>
                        </a:rPr>
                        <a:t>CT, </a:t>
                      </a:r>
                      <a:r>
                        <a:rPr sz="800" b="1" spc="15" dirty="0">
                          <a:solidFill>
                            <a:srgbClr val="231F20"/>
                          </a:solidFill>
                          <a:latin typeface="Century Gothic"/>
                          <a:cs typeface="Century Gothic"/>
                        </a:rPr>
                        <a:t>DE, </a:t>
                      </a:r>
                      <a:r>
                        <a:rPr sz="800" b="1" spc="10" dirty="0">
                          <a:solidFill>
                            <a:srgbClr val="231F20"/>
                          </a:solidFill>
                          <a:latin typeface="Century Gothic"/>
                          <a:cs typeface="Century Gothic"/>
                        </a:rPr>
                        <a:t>IL, </a:t>
                      </a:r>
                      <a:r>
                        <a:rPr sz="800" b="1" spc="-10" dirty="0">
                          <a:solidFill>
                            <a:srgbClr val="231F20"/>
                          </a:solidFill>
                          <a:latin typeface="Century Gothic"/>
                          <a:cs typeface="Century Gothic"/>
                        </a:rPr>
                        <a:t>MA, </a:t>
                      </a:r>
                      <a:r>
                        <a:rPr sz="800" b="1" spc="20" dirty="0">
                          <a:solidFill>
                            <a:srgbClr val="231F20"/>
                          </a:solidFill>
                          <a:latin typeface="Century Gothic"/>
                          <a:cs typeface="Century Gothic"/>
                        </a:rPr>
                        <a:t>ME, </a:t>
                      </a:r>
                      <a:r>
                        <a:rPr sz="800" b="1" spc="5" dirty="0">
                          <a:solidFill>
                            <a:srgbClr val="231F20"/>
                          </a:solidFill>
                          <a:latin typeface="Century Gothic"/>
                          <a:cs typeface="Century Gothic"/>
                        </a:rPr>
                        <a:t>NH, </a:t>
                      </a:r>
                      <a:r>
                        <a:rPr sz="800" b="1" spc="-10" dirty="0">
                          <a:solidFill>
                            <a:srgbClr val="231F20"/>
                          </a:solidFill>
                          <a:latin typeface="Century Gothic"/>
                          <a:cs typeface="Century Gothic"/>
                        </a:rPr>
                        <a:t>NJ, </a:t>
                      </a:r>
                      <a:r>
                        <a:rPr sz="800" b="1" spc="-15" dirty="0">
                          <a:solidFill>
                            <a:srgbClr val="231F20"/>
                          </a:solidFill>
                          <a:latin typeface="Century Gothic"/>
                          <a:cs typeface="Century Gothic"/>
                        </a:rPr>
                        <a:t>NY, </a:t>
                      </a:r>
                      <a:r>
                        <a:rPr sz="800" b="1" spc="20" dirty="0">
                          <a:solidFill>
                            <a:srgbClr val="231F20"/>
                          </a:solidFill>
                          <a:latin typeface="Century Gothic"/>
                          <a:cs typeface="Century Gothic"/>
                        </a:rPr>
                        <a:t>UT, </a:t>
                      </a:r>
                      <a:r>
                        <a:rPr sz="800" b="1" spc="-25" dirty="0">
                          <a:solidFill>
                            <a:srgbClr val="231F20"/>
                          </a:solidFill>
                          <a:latin typeface="Century Gothic"/>
                          <a:cs typeface="Century Gothic"/>
                        </a:rPr>
                        <a:t>VA,</a:t>
                      </a:r>
                      <a:r>
                        <a:rPr sz="800" b="1" spc="-85" dirty="0">
                          <a:solidFill>
                            <a:srgbClr val="231F20"/>
                          </a:solidFill>
                          <a:latin typeface="Century Gothic"/>
                          <a:cs typeface="Century Gothic"/>
                        </a:rPr>
                        <a:t> </a:t>
                      </a:r>
                      <a:r>
                        <a:rPr sz="800" b="1" spc="55" dirty="0">
                          <a:solidFill>
                            <a:srgbClr val="231F20"/>
                          </a:solidFill>
                          <a:latin typeface="Century Gothic"/>
                          <a:cs typeface="Century Gothic"/>
                        </a:rPr>
                        <a:t>WI</a:t>
                      </a:r>
                      <a:endParaRPr sz="800">
                        <a:latin typeface="Century Gothic"/>
                        <a:cs typeface="Century Gothic"/>
                      </a:endParaRPr>
                    </a:p>
                  </a:txBody>
                  <a:tcPr marL="0" marR="0" marT="68580" marB="0"/>
                </a:tc>
                <a:extLst>
                  <a:ext uri="{0D108BD9-81ED-4DB2-BD59-A6C34878D82A}">
                    <a16:rowId xmlns:a16="http://schemas.microsoft.com/office/drawing/2014/main" val="10001"/>
                  </a:ext>
                </a:extLst>
              </a:tr>
              <a:tr h="285750">
                <a:tc>
                  <a:txBody>
                    <a:bodyPr/>
                    <a:lstStyle/>
                    <a:p>
                      <a:pPr>
                        <a:lnSpc>
                          <a:spcPct val="100000"/>
                        </a:lnSpc>
                      </a:pPr>
                      <a:endParaRPr sz="6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4A909B"/>
                    </a:solidFill>
                  </a:tcPr>
                </a:tc>
                <a:tc>
                  <a:txBody>
                    <a:bodyPr/>
                    <a:lstStyle/>
                    <a:p>
                      <a:pPr marL="290830">
                        <a:lnSpc>
                          <a:spcPct val="100000"/>
                        </a:lnSpc>
                        <a:spcBef>
                          <a:spcPts val="615"/>
                        </a:spcBef>
                      </a:pPr>
                      <a:r>
                        <a:rPr sz="800" b="1" spc="35" dirty="0">
                          <a:solidFill>
                            <a:srgbClr val="231F20"/>
                          </a:solidFill>
                          <a:latin typeface="Century Gothic"/>
                          <a:cs typeface="Century Gothic"/>
                        </a:rPr>
                        <a:t>2.31-2.80</a:t>
                      </a:r>
                      <a:endParaRPr sz="800">
                        <a:latin typeface="Century Gothic"/>
                        <a:cs typeface="Century Gothic"/>
                      </a:endParaRPr>
                    </a:p>
                  </a:txBody>
                  <a:tcPr marL="0" marR="0" marT="78105" marB="0">
                    <a:lnL w="19050">
                      <a:solidFill>
                        <a:srgbClr val="FFFFFF"/>
                      </a:solidFill>
                      <a:prstDash val="solid"/>
                    </a:lnL>
                    <a:lnR w="19050">
                      <a:solidFill>
                        <a:srgbClr val="FFFFFF"/>
                      </a:solidFill>
                      <a:prstDash val="solid"/>
                    </a:lnR>
                    <a:lnB w="19050">
                      <a:solidFill>
                        <a:srgbClr val="FFFFFF"/>
                      </a:solidFill>
                      <a:prstDash val="solid"/>
                    </a:lnB>
                    <a:solidFill>
                      <a:srgbClr val="E5EEF0"/>
                    </a:solidFill>
                  </a:tcPr>
                </a:tc>
                <a:tc>
                  <a:txBody>
                    <a:bodyPr/>
                    <a:lstStyle/>
                    <a:p>
                      <a:pPr marL="57785">
                        <a:lnSpc>
                          <a:spcPct val="100000"/>
                        </a:lnSpc>
                        <a:spcBef>
                          <a:spcPts val="615"/>
                        </a:spcBef>
                      </a:pPr>
                      <a:r>
                        <a:rPr sz="800" b="1" spc="-40" dirty="0">
                          <a:solidFill>
                            <a:srgbClr val="231F20"/>
                          </a:solidFill>
                          <a:latin typeface="Century Gothic"/>
                          <a:cs typeface="Century Gothic"/>
                        </a:rPr>
                        <a:t>GA,</a:t>
                      </a:r>
                      <a:r>
                        <a:rPr sz="800" b="1" spc="-120" dirty="0">
                          <a:solidFill>
                            <a:srgbClr val="231F20"/>
                          </a:solidFill>
                          <a:latin typeface="Century Gothic"/>
                          <a:cs typeface="Century Gothic"/>
                        </a:rPr>
                        <a:t> </a:t>
                      </a:r>
                      <a:r>
                        <a:rPr sz="800" b="1" spc="10" dirty="0">
                          <a:solidFill>
                            <a:srgbClr val="231F20"/>
                          </a:solidFill>
                          <a:latin typeface="Century Gothic"/>
                          <a:cs typeface="Century Gothic"/>
                        </a:rPr>
                        <a:t>HI,</a:t>
                      </a:r>
                      <a:r>
                        <a:rPr sz="800" b="1" spc="15" dirty="0">
                          <a:solidFill>
                            <a:srgbClr val="231F20"/>
                          </a:solidFill>
                          <a:latin typeface="Century Gothic"/>
                          <a:cs typeface="Century Gothic"/>
                        </a:rPr>
                        <a:t> </a:t>
                      </a:r>
                      <a:r>
                        <a:rPr sz="800" b="1" dirty="0">
                          <a:solidFill>
                            <a:srgbClr val="231F20"/>
                          </a:solidFill>
                          <a:latin typeface="Century Gothic"/>
                          <a:cs typeface="Century Gothic"/>
                        </a:rPr>
                        <a:t>IN,</a:t>
                      </a:r>
                      <a:r>
                        <a:rPr sz="800" b="1" spc="-45" dirty="0">
                          <a:solidFill>
                            <a:srgbClr val="231F20"/>
                          </a:solidFill>
                          <a:latin typeface="Century Gothic"/>
                          <a:cs typeface="Century Gothic"/>
                        </a:rPr>
                        <a:t> </a:t>
                      </a:r>
                      <a:r>
                        <a:rPr sz="800" b="1" dirty="0">
                          <a:solidFill>
                            <a:srgbClr val="231F20"/>
                          </a:solidFill>
                          <a:latin typeface="Century Gothic"/>
                          <a:cs typeface="Century Gothic"/>
                        </a:rPr>
                        <a:t>MI, MN,</a:t>
                      </a:r>
                      <a:r>
                        <a:rPr sz="800" b="1" spc="-30" dirty="0">
                          <a:solidFill>
                            <a:srgbClr val="231F20"/>
                          </a:solidFill>
                          <a:latin typeface="Century Gothic"/>
                          <a:cs typeface="Century Gothic"/>
                        </a:rPr>
                        <a:t> </a:t>
                      </a:r>
                      <a:r>
                        <a:rPr sz="800" b="1" spc="-25" dirty="0">
                          <a:solidFill>
                            <a:srgbClr val="231F20"/>
                          </a:solidFill>
                          <a:latin typeface="Century Gothic"/>
                          <a:cs typeface="Century Gothic"/>
                        </a:rPr>
                        <a:t>MO,</a:t>
                      </a:r>
                      <a:r>
                        <a:rPr sz="800" b="1" spc="-45" dirty="0">
                          <a:solidFill>
                            <a:srgbClr val="231F20"/>
                          </a:solidFill>
                          <a:latin typeface="Century Gothic"/>
                          <a:cs typeface="Century Gothic"/>
                        </a:rPr>
                        <a:t> </a:t>
                      </a:r>
                      <a:r>
                        <a:rPr sz="800" b="1" spc="15" dirty="0">
                          <a:solidFill>
                            <a:srgbClr val="231F20"/>
                          </a:solidFill>
                          <a:latin typeface="Century Gothic"/>
                          <a:cs typeface="Century Gothic"/>
                        </a:rPr>
                        <a:t>NE,</a:t>
                      </a:r>
                      <a:r>
                        <a:rPr sz="800" b="1" spc="35" dirty="0">
                          <a:solidFill>
                            <a:srgbClr val="231F20"/>
                          </a:solidFill>
                          <a:latin typeface="Century Gothic"/>
                          <a:cs typeface="Century Gothic"/>
                        </a:rPr>
                        <a:t> </a:t>
                      </a:r>
                      <a:r>
                        <a:rPr sz="800" b="1" spc="5" dirty="0">
                          <a:solidFill>
                            <a:srgbClr val="231F20"/>
                          </a:solidFill>
                          <a:latin typeface="Century Gothic"/>
                          <a:cs typeface="Century Gothic"/>
                        </a:rPr>
                        <a:t>PA,</a:t>
                      </a:r>
                      <a:r>
                        <a:rPr sz="800" b="1" spc="-90" dirty="0">
                          <a:solidFill>
                            <a:srgbClr val="231F20"/>
                          </a:solidFill>
                          <a:latin typeface="Century Gothic"/>
                          <a:cs typeface="Century Gothic"/>
                        </a:rPr>
                        <a:t> </a:t>
                      </a:r>
                      <a:r>
                        <a:rPr sz="800" b="1" spc="45" dirty="0">
                          <a:solidFill>
                            <a:srgbClr val="231F20"/>
                          </a:solidFill>
                          <a:latin typeface="Century Gothic"/>
                          <a:cs typeface="Century Gothic"/>
                        </a:rPr>
                        <a:t>SD</a:t>
                      </a:r>
                      <a:endParaRPr sz="800">
                        <a:latin typeface="Century Gothic"/>
                        <a:cs typeface="Century Gothic"/>
                      </a:endParaRPr>
                    </a:p>
                  </a:txBody>
                  <a:tcPr marL="0" marR="0" marT="78105" marB="0">
                    <a:lnL w="19050">
                      <a:solidFill>
                        <a:srgbClr val="FFFFFF"/>
                      </a:solidFill>
                      <a:prstDash val="solid"/>
                    </a:lnL>
                    <a:lnB w="19050">
                      <a:solidFill>
                        <a:srgbClr val="FFFFFF"/>
                      </a:solidFill>
                      <a:prstDash val="solid"/>
                    </a:lnB>
                    <a:solidFill>
                      <a:srgbClr val="E5EEF0"/>
                    </a:solidFill>
                  </a:tcPr>
                </a:tc>
                <a:extLst>
                  <a:ext uri="{0D108BD9-81ED-4DB2-BD59-A6C34878D82A}">
                    <a16:rowId xmlns:a16="http://schemas.microsoft.com/office/drawing/2014/main" val="10002"/>
                  </a:ext>
                </a:extLst>
              </a:tr>
              <a:tr h="285750">
                <a:tc>
                  <a:txBody>
                    <a:bodyPr/>
                    <a:lstStyle/>
                    <a:p>
                      <a:pPr>
                        <a:lnSpc>
                          <a:spcPct val="100000"/>
                        </a:lnSpc>
                      </a:pPr>
                      <a:endParaRPr sz="600">
                        <a:latin typeface="Times New Roman"/>
                        <a:cs typeface="Times New Roman"/>
                      </a:endParaRPr>
                    </a:p>
                  </a:txBody>
                  <a:tcPr marL="0" marR="0" marT="0" marB="0">
                    <a:lnT w="19050">
                      <a:solidFill>
                        <a:srgbClr val="FFFFFF"/>
                      </a:solidFill>
                      <a:prstDash val="solid"/>
                    </a:lnT>
                    <a:lnB w="19050">
                      <a:solidFill>
                        <a:srgbClr val="FFFFFF"/>
                      </a:solidFill>
                      <a:prstDash val="solid"/>
                    </a:lnB>
                    <a:solidFill>
                      <a:srgbClr val="135E6D"/>
                    </a:solidFill>
                  </a:tcPr>
                </a:tc>
                <a:tc>
                  <a:txBody>
                    <a:bodyPr/>
                    <a:lstStyle/>
                    <a:p>
                      <a:pPr marL="290830">
                        <a:lnSpc>
                          <a:spcPct val="100000"/>
                        </a:lnSpc>
                        <a:spcBef>
                          <a:spcPts val="615"/>
                        </a:spcBef>
                      </a:pPr>
                      <a:r>
                        <a:rPr sz="800" b="1" spc="35" dirty="0">
                          <a:solidFill>
                            <a:srgbClr val="231F20"/>
                          </a:solidFill>
                          <a:latin typeface="Century Gothic"/>
                          <a:cs typeface="Century Gothic"/>
                        </a:rPr>
                        <a:t>2.81-3.50</a:t>
                      </a:r>
                      <a:endParaRPr sz="800">
                        <a:latin typeface="Century Gothic"/>
                        <a:cs typeface="Century Gothic"/>
                      </a:endParaRPr>
                    </a:p>
                  </a:txBody>
                  <a:tcPr marL="0" marR="0" marT="78105" marB="0">
                    <a:lnT w="19050">
                      <a:solidFill>
                        <a:srgbClr val="FFFFFF"/>
                      </a:solidFill>
                      <a:prstDash val="solid"/>
                    </a:lnT>
                  </a:tcPr>
                </a:tc>
                <a:tc>
                  <a:txBody>
                    <a:bodyPr/>
                    <a:lstStyle/>
                    <a:p>
                      <a:pPr marL="57785">
                        <a:lnSpc>
                          <a:spcPct val="100000"/>
                        </a:lnSpc>
                        <a:spcBef>
                          <a:spcPts val="615"/>
                        </a:spcBef>
                      </a:pPr>
                      <a:r>
                        <a:rPr sz="800" b="1" spc="10" dirty="0">
                          <a:solidFill>
                            <a:srgbClr val="231F20"/>
                          </a:solidFill>
                          <a:latin typeface="Century Gothic"/>
                          <a:cs typeface="Century Gothic"/>
                        </a:rPr>
                        <a:t>AR, AZ, </a:t>
                      </a:r>
                      <a:r>
                        <a:rPr sz="800" b="1" spc="25" dirty="0">
                          <a:solidFill>
                            <a:srgbClr val="231F20"/>
                          </a:solidFill>
                          <a:latin typeface="Century Gothic"/>
                          <a:cs typeface="Century Gothic"/>
                        </a:rPr>
                        <a:t>FL, </a:t>
                      </a:r>
                      <a:r>
                        <a:rPr sz="800" b="1" spc="-5" dirty="0">
                          <a:solidFill>
                            <a:srgbClr val="231F20"/>
                          </a:solidFill>
                          <a:latin typeface="Century Gothic"/>
                          <a:cs typeface="Century Gothic"/>
                        </a:rPr>
                        <a:t>IA, </a:t>
                      </a:r>
                      <a:r>
                        <a:rPr sz="800" b="1" spc="15" dirty="0">
                          <a:solidFill>
                            <a:srgbClr val="231F20"/>
                          </a:solidFill>
                          <a:latin typeface="Century Gothic"/>
                          <a:cs typeface="Century Gothic"/>
                        </a:rPr>
                        <a:t>KS, </a:t>
                      </a:r>
                      <a:r>
                        <a:rPr sz="800" b="1" spc="-10" dirty="0">
                          <a:solidFill>
                            <a:srgbClr val="231F20"/>
                          </a:solidFill>
                          <a:latin typeface="Century Gothic"/>
                          <a:cs typeface="Century Gothic"/>
                        </a:rPr>
                        <a:t>MD, </a:t>
                      </a:r>
                      <a:r>
                        <a:rPr sz="800" b="1" spc="-35" dirty="0">
                          <a:solidFill>
                            <a:srgbClr val="231F20"/>
                          </a:solidFill>
                          <a:latin typeface="Century Gothic"/>
                          <a:cs typeface="Century Gothic"/>
                        </a:rPr>
                        <a:t>NC, </a:t>
                      </a:r>
                      <a:r>
                        <a:rPr sz="800" b="1" spc="-10" dirty="0">
                          <a:solidFill>
                            <a:srgbClr val="231F20"/>
                          </a:solidFill>
                          <a:latin typeface="Century Gothic"/>
                          <a:cs typeface="Century Gothic"/>
                        </a:rPr>
                        <a:t>ND, </a:t>
                      </a:r>
                      <a:r>
                        <a:rPr sz="800" b="1" spc="-25" dirty="0">
                          <a:solidFill>
                            <a:srgbClr val="231F20"/>
                          </a:solidFill>
                          <a:latin typeface="Century Gothic"/>
                          <a:cs typeface="Century Gothic"/>
                        </a:rPr>
                        <a:t>NV, </a:t>
                      </a:r>
                      <a:r>
                        <a:rPr sz="800" b="1" spc="-10" dirty="0">
                          <a:solidFill>
                            <a:srgbClr val="231F20"/>
                          </a:solidFill>
                          <a:latin typeface="Century Gothic"/>
                          <a:cs typeface="Century Gothic"/>
                        </a:rPr>
                        <a:t>OH, </a:t>
                      </a:r>
                      <a:r>
                        <a:rPr sz="800" b="1" spc="-20" dirty="0">
                          <a:solidFill>
                            <a:srgbClr val="231F20"/>
                          </a:solidFill>
                          <a:latin typeface="Century Gothic"/>
                          <a:cs typeface="Century Gothic"/>
                        </a:rPr>
                        <a:t>SC,</a:t>
                      </a:r>
                      <a:r>
                        <a:rPr sz="800" b="1" spc="-114" dirty="0">
                          <a:solidFill>
                            <a:srgbClr val="231F20"/>
                          </a:solidFill>
                          <a:latin typeface="Century Gothic"/>
                          <a:cs typeface="Century Gothic"/>
                        </a:rPr>
                        <a:t> </a:t>
                      </a:r>
                      <a:r>
                        <a:rPr sz="800" b="1" spc="60" dirty="0">
                          <a:solidFill>
                            <a:srgbClr val="231F20"/>
                          </a:solidFill>
                          <a:latin typeface="Century Gothic"/>
                          <a:cs typeface="Century Gothic"/>
                        </a:rPr>
                        <a:t>VT</a:t>
                      </a:r>
                      <a:endParaRPr sz="800">
                        <a:latin typeface="Century Gothic"/>
                        <a:cs typeface="Century Gothic"/>
                      </a:endParaRPr>
                    </a:p>
                  </a:txBody>
                  <a:tcPr marL="0" marR="0" marT="78105" marB="0">
                    <a:lnT w="19050">
                      <a:solidFill>
                        <a:srgbClr val="FFFFFF"/>
                      </a:solidFill>
                      <a:prstDash val="solid"/>
                    </a:lnT>
                  </a:tcPr>
                </a:tc>
                <a:extLst>
                  <a:ext uri="{0D108BD9-81ED-4DB2-BD59-A6C34878D82A}">
                    <a16:rowId xmlns:a16="http://schemas.microsoft.com/office/drawing/2014/main" val="10003"/>
                  </a:ext>
                </a:extLst>
              </a:tr>
              <a:tr h="285750">
                <a:tc>
                  <a:txBody>
                    <a:bodyPr/>
                    <a:lstStyle/>
                    <a:p>
                      <a:pPr>
                        <a:lnSpc>
                          <a:spcPct val="100000"/>
                        </a:lnSpc>
                      </a:pPr>
                      <a:endParaRPr sz="6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solidFill>
                      <a:srgbClr val="0D414D"/>
                    </a:solidFill>
                  </a:tcPr>
                </a:tc>
                <a:tc>
                  <a:txBody>
                    <a:bodyPr/>
                    <a:lstStyle/>
                    <a:p>
                      <a:pPr marL="290830">
                        <a:lnSpc>
                          <a:spcPct val="100000"/>
                        </a:lnSpc>
                        <a:spcBef>
                          <a:spcPts val="615"/>
                        </a:spcBef>
                      </a:pPr>
                      <a:r>
                        <a:rPr sz="800" b="1" spc="35" dirty="0">
                          <a:solidFill>
                            <a:srgbClr val="231F20"/>
                          </a:solidFill>
                          <a:latin typeface="Century Gothic"/>
                          <a:cs typeface="Century Gothic"/>
                        </a:rPr>
                        <a:t>3.51-5.00</a:t>
                      </a:r>
                      <a:endParaRPr sz="800">
                        <a:latin typeface="Century Gothic"/>
                        <a:cs typeface="Century Gothic"/>
                      </a:endParaRPr>
                    </a:p>
                  </a:txBody>
                  <a:tcPr marL="0" marR="0" marT="78105" marB="0">
                    <a:lnL w="19050">
                      <a:solidFill>
                        <a:srgbClr val="FFFFFF"/>
                      </a:solidFill>
                      <a:prstDash val="solid"/>
                    </a:lnL>
                    <a:lnR w="19050">
                      <a:solidFill>
                        <a:srgbClr val="FFFFFF"/>
                      </a:solidFill>
                      <a:prstDash val="solid"/>
                    </a:lnR>
                    <a:lnB w="19050">
                      <a:solidFill>
                        <a:srgbClr val="FFFFFF"/>
                      </a:solidFill>
                      <a:prstDash val="solid"/>
                    </a:lnB>
                    <a:solidFill>
                      <a:srgbClr val="E5EEF0"/>
                    </a:solidFill>
                  </a:tcPr>
                </a:tc>
                <a:tc>
                  <a:txBody>
                    <a:bodyPr/>
                    <a:lstStyle/>
                    <a:p>
                      <a:pPr marL="57785">
                        <a:lnSpc>
                          <a:spcPct val="100000"/>
                        </a:lnSpc>
                        <a:spcBef>
                          <a:spcPts val="615"/>
                        </a:spcBef>
                      </a:pPr>
                      <a:r>
                        <a:rPr sz="800" b="1" spc="-5" dirty="0">
                          <a:solidFill>
                            <a:srgbClr val="231F20"/>
                          </a:solidFill>
                          <a:latin typeface="Century Gothic"/>
                          <a:cs typeface="Century Gothic"/>
                        </a:rPr>
                        <a:t>AK, </a:t>
                      </a:r>
                      <a:r>
                        <a:rPr sz="800" b="1" spc="-40" dirty="0">
                          <a:solidFill>
                            <a:srgbClr val="231F20"/>
                          </a:solidFill>
                          <a:latin typeface="Century Gothic"/>
                          <a:cs typeface="Century Gothic"/>
                        </a:rPr>
                        <a:t>CA, </a:t>
                      </a:r>
                      <a:r>
                        <a:rPr sz="800" b="1" spc="-10" dirty="0">
                          <a:solidFill>
                            <a:srgbClr val="231F20"/>
                          </a:solidFill>
                          <a:latin typeface="Century Gothic"/>
                          <a:cs typeface="Century Gothic"/>
                        </a:rPr>
                        <a:t>ID, </a:t>
                      </a:r>
                      <a:r>
                        <a:rPr sz="800" b="1" spc="15" dirty="0">
                          <a:solidFill>
                            <a:srgbClr val="231F20"/>
                          </a:solidFill>
                          <a:latin typeface="Century Gothic"/>
                          <a:cs typeface="Century Gothic"/>
                        </a:rPr>
                        <a:t>MS, MT, </a:t>
                      </a:r>
                      <a:r>
                        <a:rPr sz="800" b="1" spc="20" dirty="0">
                          <a:solidFill>
                            <a:srgbClr val="231F20"/>
                          </a:solidFill>
                          <a:latin typeface="Century Gothic"/>
                          <a:cs typeface="Century Gothic"/>
                        </a:rPr>
                        <a:t>RI, </a:t>
                      </a:r>
                      <a:r>
                        <a:rPr sz="800" b="1" spc="15" dirty="0">
                          <a:solidFill>
                            <a:srgbClr val="231F20"/>
                          </a:solidFill>
                          <a:latin typeface="Century Gothic"/>
                          <a:cs typeface="Century Gothic"/>
                        </a:rPr>
                        <a:t>TX, </a:t>
                      </a:r>
                      <a:r>
                        <a:rPr sz="800" b="1" dirty="0">
                          <a:solidFill>
                            <a:srgbClr val="231F20"/>
                          </a:solidFill>
                          <a:latin typeface="Century Gothic"/>
                          <a:cs typeface="Century Gothic"/>
                        </a:rPr>
                        <a:t>WA,</a:t>
                      </a:r>
                      <a:r>
                        <a:rPr sz="800" b="1" spc="-65" dirty="0">
                          <a:solidFill>
                            <a:srgbClr val="231F20"/>
                          </a:solidFill>
                          <a:latin typeface="Century Gothic"/>
                          <a:cs typeface="Century Gothic"/>
                        </a:rPr>
                        <a:t> </a:t>
                      </a:r>
                      <a:r>
                        <a:rPr sz="800" b="1" spc="30" dirty="0">
                          <a:solidFill>
                            <a:srgbClr val="231F20"/>
                          </a:solidFill>
                          <a:latin typeface="Century Gothic"/>
                          <a:cs typeface="Century Gothic"/>
                        </a:rPr>
                        <a:t>WV</a:t>
                      </a:r>
                      <a:endParaRPr sz="800">
                        <a:latin typeface="Century Gothic"/>
                        <a:cs typeface="Century Gothic"/>
                      </a:endParaRPr>
                    </a:p>
                  </a:txBody>
                  <a:tcPr marL="0" marR="0" marT="78105" marB="0">
                    <a:lnL w="19050">
                      <a:solidFill>
                        <a:srgbClr val="FFFFFF"/>
                      </a:solidFill>
                      <a:prstDash val="solid"/>
                    </a:lnL>
                    <a:lnB w="19050">
                      <a:solidFill>
                        <a:srgbClr val="FFFFFF"/>
                      </a:solidFill>
                      <a:prstDash val="solid"/>
                    </a:lnB>
                    <a:solidFill>
                      <a:srgbClr val="E5EEF0"/>
                    </a:solidFill>
                  </a:tcPr>
                </a:tc>
                <a:extLst>
                  <a:ext uri="{0D108BD9-81ED-4DB2-BD59-A6C34878D82A}">
                    <a16:rowId xmlns:a16="http://schemas.microsoft.com/office/drawing/2014/main" val="10004"/>
                  </a:ext>
                </a:extLst>
              </a:tr>
              <a:tr h="285751">
                <a:tc>
                  <a:txBody>
                    <a:bodyPr/>
                    <a:lstStyle/>
                    <a:p>
                      <a:pPr>
                        <a:lnSpc>
                          <a:spcPct val="100000"/>
                        </a:lnSpc>
                      </a:pPr>
                      <a:endParaRPr sz="600">
                        <a:latin typeface="Times New Roman"/>
                        <a:cs typeface="Times New Roman"/>
                      </a:endParaRPr>
                    </a:p>
                  </a:txBody>
                  <a:tcPr marL="0" marR="0" marT="0" marB="0">
                    <a:lnT w="19050">
                      <a:solidFill>
                        <a:srgbClr val="FFFFFF"/>
                      </a:solidFill>
                      <a:prstDash val="solid"/>
                    </a:lnT>
                    <a:solidFill>
                      <a:srgbClr val="09242C"/>
                    </a:solidFill>
                  </a:tcPr>
                </a:tc>
                <a:tc>
                  <a:txBody>
                    <a:bodyPr/>
                    <a:lstStyle/>
                    <a:p>
                      <a:pPr marL="260350">
                        <a:lnSpc>
                          <a:spcPct val="100000"/>
                        </a:lnSpc>
                        <a:spcBef>
                          <a:spcPts val="615"/>
                        </a:spcBef>
                      </a:pPr>
                      <a:r>
                        <a:rPr sz="800" b="1" spc="35" dirty="0">
                          <a:solidFill>
                            <a:srgbClr val="231F20"/>
                          </a:solidFill>
                          <a:latin typeface="Century Gothic"/>
                          <a:cs typeface="Century Gothic"/>
                        </a:rPr>
                        <a:t>5.01-10.75</a:t>
                      </a:r>
                      <a:endParaRPr sz="800">
                        <a:latin typeface="Century Gothic"/>
                        <a:cs typeface="Century Gothic"/>
                      </a:endParaRPr>
                    </a:p>
                  </a:txBody>
                  <a:tcPr marL="0" marR="0" marT="78105" marB="0">
                    <a:lnT w="19050">
                      <a:solidFill>
                        <a:srgbClr val="FFFFFF"/>
                      </a:solidFill>
                      <a:prstDash val="solid"/>
                    </a:lnT>
                  </a:tcPr>
                </a:tc>
                <a:tc>
                  <a:txBody>
                    <a:bodyPr/>
                    <a:lstStyle/>
                    <a:p>
                      <a:pPr marL="57785">
                        <a:lnSpc>
                          <a:spcPct val="100000"/>
                        </a:lnSpc>
                        <a:spcBef>
                          <a:spcPts val="615"/>
                        </a:spcBef>
                      </a:pPr>
                      <a:r>
                        <a:rPr sz="800" b="1" spc="-60" dirty="0">
                          <a:solidFill>
                            <a:srgbClr val="231F20"/>
                          </a:solidFill>
                          <a:latin typeface="Century Gothic"/>
                          <a:cs typeface="Century Gothic"/>
                        </a:rPr>
                        <a:t>CO,</a:t>
                      </a:r>
                      <a:r>
                        <a:rPr sz="800" b="1" spc="-155" dirty="0">
                          <a:solidFill>
                            <a:srgbClr val="231F20"/>
                          </a:solidFill>
                          <a:latin typeface="Century Gothic"/>
                          <a:cs typeface="Century Gothic"/>
                        </a:rPr>
                        <a:t> </a:t>
                      </a:r>
                      <a:r>
                        <a:rPr sz="800" b="1" spc="-25" dirty="0">
                          <a:solidFill>
                            <a:srgbClr val="231F20"/>
                          </a:solidFill>
                          <a:latin typeface="Century Gothic"/>
                          <a:cs typeface="Century Gothic"/>
                        </a:rPr>
                        <a:t>DC,</a:t>
                      </a:r>
                      <a:r>
                        <a:rPr sz="800" b="1" spc="-90" dirty="0">
                          <a:solidFill>
                            <a:srgbClr val="231F20"/>
                          </a:solidFill>
                          <a:latin typeface="Century Gothic"/>
                          <a:cs typeface="Century Gothic"/>
                        </a:rPr>
                        <a:t> </a:t>
                      </a:r>
                      <a:r>
                        <a:rPr sz="800" b="1" spc="-5" dirty="0">
                          <a:solidFill>
                            <a:srgbClr val="231F20"/>
                          </a:solidFill>
                          <a:latin typeface="Century Gothic"/>
                          <a:cs typeface="Century Gothic"/>
                        </a:rPr>
                        <a:t>KY,</a:t>
                      </a:r>
                      <a:r>
                        <a:rPr sz="800" b="1" spc="-45" dirty="0">
                          <a:solidFill>
                            <a:srgbClr val="231F20"/>
                          </a:solidFill>
                          <a:latin typeface="Century Gothic"/>
                          <a:cs typeface="Century Gothic"/>
                        </a:rPr>
                        <a:t> </a:t>
                      </a:r>
                      <a:r>
                        <a:rPr sz="800" b="1" spc="5" dirty="0">
                          <a:solidFill>
                            <a:srgbClr val="231F20"/>
                          </a:solidFill>
                          <a:latin typeface="Century Gothic"/>
                          <a:cs typeface="Century Gothic"/>
                        </a:rPr>
                        <a:t>LA, </a:t>
                      </a:r>
                      <a:r>
                        <a:rPr sz="800" b="1" dirty="0">
                          <a:solidFill>
                            <a:srgbClr val="231F20"/>
                          </a:solidFill>
                          <a:latin typeface="Century Gothic"/>
                          <a:cs typeface="Century Gothic"/>
                        </a:rPr>
                        <a:t>NM,</a:t>
                      </a:r>
                      <a:r>
                        <a:rPr sz="800" b="1" spc="-35" dirty="0">
                          <a:solidFill>
                            <a:srgbClr val="231F20"/>
                          </a:solidFill>
                          <a:latin typeface="Century Gothic"/>
                          <a:cs typeface="Century Gothic"/>
                        </a:rPr>
                        <a:t> </a:t>
                      </a:r>
                      <a:r>
                        <a:rPr sz="800" b="1" spc="-10" dirty="0">
                          <a:solidFill>
                            <a:srgbClr val="231F20"/>
                          </a:solidFill>
                          <a:latin typeface="Century Gothic"/>
                          <a:cs typeface="Century Gothic"/>
                        </a:rPr>
                        <a:t>OK,</a:t>
                      </a:r>
                      <a:r>
                        <a:rPr sz="800" b="1" spc="-30" dirty="0">
                          <a:solidFill>
                            <a:srgbClr val="231F20"/>
                          </a:solidFill>
                          <a:latin typeface="Century Gothic"/>
                          <a:cs typeface="Century Gothic"/>
                        </a:rPr>
                        <a:t> </a:t>
                      </a:r>
                      <a:r>
                        <a:rPr sz="800" b="1" spc="5" dirty="0">
                          <a:solidFill>
                            <a:srgbClr val="231F20"/>
                          </a:solidFill>
                          <a:latin typeface="Century Gothic"/>
                          <a:cs typeface="Century Gothic"/>
                        </a:rPr>
                        <a:t>OR, </a:t>
                      </a:r>
                      <a:r>
                        <a:rPr sz="800" b="1" spc="25" dirty="0">
                          <a:solidFill>
                            <a:srgbClr val="231F20"/>
                          </a:solidFill>
                          <a:latin typeface="Century Gothic"/>
                          <a:cs typeface="Century Gothic"/>
                        </a:rPr>
                        <a:t>TN,</a:t>
                      </a:r>
                      <a:r>
                        <a:rPr sz="800" b="1" dirty="0">
                          <a:solidFill>
                            <a:srgbClr val="231F20"/>
                          </a:solidFill>
                          <a:latin typeface="Century Gothic"/>
                          <a:cs typeface="Century Gothic"/>
                        </a:rPr>
                        <a:t> </a:t>
                      </a:r>
                      <a:r>
                        <a:rPr sz="800" b="1" spc="55" dirty="0">
                          <a:solidFill>
                            <a:srgbClr val="231F20"/>
                          </a:solidFill>
                          <a:latin typeface="Century Gothic"/>
                          <a:cs typeface="Century Gothic"/>
                        </a:rPr>
                        <a:t>WY</a:t>
                      </a:r>
                      <a:endParaRPr sz="800">
                        <a:latin typeface="Century Gothic"/>
                        <a:cs typeface="Century Gothic"/>
                      </a:endParaRPr>
                    </a:p>
                  </a:txBody>
                  <a:tcPr marL="0" marR="0" marT="78105" marB="0">
                    <a:lnT w="19050">
                      <a:solidFill>
                        <a:srgbClr val="FFFFFF"/>
                      </a:solidFill>
                      <a:prstDash val="solid"/>
                    </a:lnT>
                  </a:tcPr>
                </a:tc>
                <a:extLst>
                  <a:ext uri="{0D108BD9-81ED-4DB2-BD59-A6C34878D82A}">
                    <a16:rowId xmlns:a16="http://schemas.microsoft.com/office/drawing/2014/main" val="10005"/>
                  </a:ext>
                </a:extLst>
              </a:tr>
            </a:tbl>
          </a:graphicData>
        </a:graphic>
      </p:graphicFrame>
      <p:sp>
        <p:nvSpPr>
          <p:cNvPr id="4" name="object 4"/>
          <p:cNvSpPr txBox="1"/>
          <p:nvPr/>
        </p:nvSpPr>
        <p:spPr>
          <a:xfrm>
            <a:off x="443991" y="8118854"/>
            <a:ext cx="3947795" cy="1475105"/>
          </a:xfrm>
          <a:prstGeom prst="rect">
            <a:avLst/>
          </a:prstGeom>
        </p:spPr>
        <p:txBody>
          <a:bodyPr vert="horz" wrap="square" lIns="0" tIns="14604" rIns="0" bIns="0" rtlCol="0">
            <a:spAutoFit/>
          </a:bodyPr>
          <a:lstStyle/>
          <a:p>
            <a:pPr marL="12700" marR="5080">
              <a:lnSpc>
                <a:spcPct val="97400"/>
              </a:lnSpc>
              <a:spcBef>
                <a:spcPts val="114"/>
              </a:spcBef>
            </a:pPr>
            <a:r>
              <a:rPr sz="600" spc="-20" dirty="0">
                <a:solidFill>
                  <a:srgbClr val="231F20"/>
                </a:solidFill>
                <a:latin typeface="Lucida Sans"/>
                <a:cs typeface="Lucida Sans"/>
              </a:rPr>
              <a:t>Source:</a:t>
            </a:r>
            <a:r>
              <a:rPr sz="600" spc="-65" dirty="0">
                <a:solidFill>
                  <a:srgbClr val="231F20"/>
                </a:solidFill>
                <a:latin typeface="Lucida Sans"/>
                <a:cs typeface="Lucida Sans"/>
              </a:rPr>
              <a:t> </a:t>
            </a:r>
            <a:r>
              <a:rPr sz="600" spc="-40" dirty="0">
                <a:solidFill>
                  <a:srgbClr val="231F20"/>
                </a:solidFill>
                <a:latin typeface="Lucida Sans"/>
                <a:cs typeface="Lucida Sans"/>
              </a:rPr>
              <a:t>CDC,</a:t>
            </a:r>
            <a:r>
              <a:rPr sz="600" spc="-95" dirty="0">
                <a:solidFill>
                  <a:srgbClr val="231F20"/>
                </a:solidFill>
                <a:latin typeface="Lucida Sans"/>
                <a:cs typeface="Lucida Sans"/>
              </a:rPr>
              <a:t> </a:t>
            </a:r>
            <a:r>
              <a:rPr sz="600" spc="-20" dirty="0">
                <a:solidFill>
                  <a:srgbClr val="231F20"/>
                </a:solidFill>
                <a:latin typeface="Lucida Sans"/>
                <a:cs typeface="Lucida Sans"/>
              </a:rPr>
              <a:t>National</a:t>
            </a:r>
            <a:r>
              <a:rPr sz="600" spc="-60" dirty="0">
                <a:solidFill>
                  <a:srgbClr val="231F20"/>
                </a:solidFill>
                <a:latin typeface="Lucida Sans"/>
                <a:cs typeface="Lucida Sans"/>
              </a:rPr>
              <a:t> </a:t>
            </a:r>
            <a:r>
              <a:rPr sz="600" spc="-15" dirty="0">
                <a:solidFill>
                  <a:srgbClr val="231F20"/>
                </a:solidFill>
                <a:latin typeface="Lucida Sans"/>
                <a:cs typeface="Lucida Sans"/>
              </a:rPr>
              <a:t>Center</a:t>
            </a:r>
            <a:r>
              <a:rPr sz="600" spc="-75" dirty="0">
                <a:solidFill>
                  <a:srgbClr val="231F20"/>
                </a:solidFill>
                <a:latin typeface="Lucida Sans"/>
                <a:cs typeface="Lucida Sans"/>
              </a:rPr>
              <a:t> </a:t>
            </a:r>
            <a:r>
              <a:rPr sz="600" spc="-10" dirty="0">
                <a:solidFill>
                  <a:srgbClr val="231F20"/>
                </a:solidFill>
                <a:latin typeface="Lucida Sans"/>
                <a:cs typeface="Lucida Sans"/>
              </a:rPr>
              <a:t>for</a:t>
            </a:r>
            <a:r>
              <a:rPr sz="600" spc="-20" dirty="0">
                <a:solidFill>
                  <a:srgbClr val="231F20"/>
                </a:solidFill>
                <a:latin typeface="Lucida Sans"/>
                <a:cs typeface="Lucida Sans"/>
              </a:rPr>
              <a:t> </a:t>
            </a:r>
            <a:r>
              <a:rPr sz="600" spc="-10" dirty="0">
                <a:solidFill>
                  <a:srgbClr val="231F20"/>
                </a:solidFill>
                <a:latin typeface="Lucida Sans"/>
                <a:cs typeface="Lucida Sans"/>
              </a:rPr>
              <a:t>Health</a:t>
            </a:r>
            <a:r>
              <a:rPr sz="600" spc="-70" dirty="0">
                <a:solidFill>
                  <a:srgbClr val="231F20"/>
                </a:solidFill>
                <a:latin typeface="Lucida Sans"/>
                <a:cs typeface="Lucida Sans"/>
              </a:rPr>
              <a:t> </a:t>
            </a:r>
            <a:r>
              <a:rPr sz="600" spc="-15" dirty="0">
                <a:solidFill>
                  <a:srgbClr val="231F20"/>
                </a:solidFill>
                <a:latin typeface="Lucida Sans"/>
                <a:cs typeface="Lucida Sans"/>
              </a:rPr>
              <a:t>Statistics,</a:t>
            </a:r>
            <a:r>
              <a:rPr sz="600" spc="-65" dirty="0">
                <a:solidFill>
                  <a:srgbClr val="231F20"/>
                </a:solidFill>
                <a:latin typeface="Lucida Sans"/>
                <a:cs typeface="Lucida Sans"/>
              </a:rPr>
              <a:t> </a:t>
            </a:r>
            <a:r>
              <a:rPr sz="600" spc="-15" dirty="0">
                <a:solidFill>
                  <a:srgbClr val="231F20"/>
                </a:solidFill>
                <a:latin typeface="Lucida Sans"/>
                <a:cs typeface="Lucida Sans"/>
              </a:rPr>
              <a:t>Multiple</a:t>
            </a:r>
            <a:r>
              <a:rPr sz="600" spc="-80" dirty="0">
                <a:solidFill>
                  <a:srgbClr val="231F20"/>
                </a:solidFill>
                <a:latin typeface="Lucida Sans"/>
                <a:cs typeface="Lucida Sans"/>
              </a:rPr>
              <a:t> </a:t>
            </a:r>
            <a:r>
              <a:rPr sz="600" spc="-15" dirty="0">
                <a:solidFill>
                  <a:srgbClr val="231F20"/>
                </a:solidFill>
                <a:latin typeface="Lucida Sans"/>
                <a:cs typeface="Lucida Sans"/>
              </a:rPr>
              <a:t>Cause</a:t>
            </a:r>
            <a:r>
              <a:rPr sz="600" spc="-80" dirty="0">
                <a:solidFill>
                  <a:srgbClr val="231F20"/>
                </a:solidFill>
                <a:latin typeface="Lucida Sans"/>
                <a:cs typeface="Lucida Sans"/>
              </a:rPr>
              <a:t> </a:t>
            </a:r>
            <a:r>
              <a:rPr sz="600" spc="-15" dirty="0">
                <a:solidFill>
                  <a:srgbClr val="231F20"/>
                </a:solidFill>
                <a:latin typeface="Lucida Sans"/>
                <a:cs typeface="Lucida Sans"/>
              </a:rPr>
              <a:t>of</a:t>
            </a:r>
            <a:r>
              <a:rPr sz="600" spc="-35" dirty="0">
                <a:solidFill>
                  <a:srgbClr val="231F20"/>
                </a:solidFill>
                <a:latin typeface="Lucida Sans"/>
                <a:cs typeface="Lucida Sans"/>
              </a:rPr>
              <a:t> </a:t>
            </a:r>
            <a:r>
              <a:rPr sz="600" spc="-15" dirty="0">
                <a:solidFill>
                  <a:srgbClr val="231F20"/>
                </a:solidFill>
                <a:latin typeface="Lucida Sans"/>
                <a:cs typeface="Lucida Sans"/>
              </a:rPr>
              <a:t>Death</a:t>
            </a:r>
            <a:r>
              <a:rPr sz="600" spc="-45" dirty="0">
                <a:solidFill>
                  <a:srgbClr val="231F20"/>
                </a:solidFill>
                <a:latin typeface="Lucida Sans"/>
                <a:cs typeface="Lucida Sans"/>
              </a:rPr>
              <a:t> </a:t>
            </a:r>
            <a:r>
              <a:rPr sz="600" spc="-15" dirty="0">
                <a:solidFill>
                  <a:srgbClr val="231F20"/>
                </a:solidFill>
                <a:latin typeface="Lucida Sans"/>
                <a:cs typeface="Lucida Sans"/>
              </a:rPr>
              <a:t>1999–2019</a:t>
            </a:r>
            <a:r>
              <a:rPr sz="600" spc="-75" dirty="0">
                <a:solidFill>
                  <a:srgbClr val="231F20"/>
                </a:solidFill>
                <a:latin typeface="Lucida Sans"/>
                <a:cs typeface="Lucida Sans"/>
              </a:rPr>
              <a:t> </a:t>
            </a:r>
            <a:r>
              <a:rPr sz="600" spc="-15" dirty="0">
                <a:solidFill>
                  <a:srgbClr val="231F20"/>
                </a:solidFill>
                <a:latin typeface="Lucida Sans"/>
                <a:cs typeface="Lucida Sans"/>
              </a:rPr>
              <a:t>on</a:t>
            </a:r>
            <a:r>
              <a:rPr sz="600" spc="-45" dirty="0">
                <a:solidFill>
                  <a:srgbClr val="231F20"/>
                </a:solidFill>
                <a:latin typeface="Lucida Sans"/>
                <a:cs typeface="Lucida Sans"/>
              </a:rPr>
              <a:t> </a:t>
            </a:r>
            <a:r>
              <a:rPr sz="600" spc="-35" dirty="0">
                <a:solidFill>
                  <a:srgbClr val="231F20"/>
                </a:solidFill>
                <a:latin typeface="Lucida Sans"/>
                <a:cs typeface="Lucida Sans"/>
              </a:rPr>
              <a:t>CDC</a:t>
            </a:r>
            <a:r>
              <a:rPr sz="600" spc="-85" dirty="0">
                <a:solidFill>
                  <a:srgbClr val="231F20"/>
                </a:solidFill>
                <a:latin typeface="Lucida Sans"/>
                <a:cs typeface="Lucida Sans"/>
              </a:rPr>
              <a:t> </a:t>
            </a:r>
            <a:r>
              <a:rPr sz="600" spc="10" dirty="0">
                <a:solidFill>
                  <a:srgbClr val="231F20"/>
                </a:solidFill>
                <a:latin typeface="Lucida Sans"/>
                <a:cs typeface="Lucida Sans"/>
              </a:rPr>
              <a:t>WONDER</a:t>
            </a:r>
            <a:r>
              <a:rPr sz="600" spc="-25" dirty="0">
                <a:solidFill>
                  <a:srgbClr val="231F20"/>
                </a:solidFill>
                <a:latin typeface="Lucida Sans"/>
                <a:cs typeface="Lucida Sans"/>
              </a:rPr>
              <a:t> </a:t>
            </a:r>
            <a:r>
              <a:rPr sz="600" spc="-20" dirty="0">
                <a:solidFill>
                  <a:srgbClr val="231F20"/>
                </a:solidFill>
                <a:latin typeface="Lucida Sans"/>
                <a:cs typeface="Lucida Sans"/>
              </a:rPr>
              <a:t>Online  Database. </a:t>
            </a:r>
            <a:r>
              <a:rPr sz="600" spc="-15" dirty="0">
                <a:solidFill>
                  <a:srgbClr val="231F20"/>
                </a:solidFill>
                <a:latin typeface="Lucida Sans"/>
                <a:cs typeface="Lucida Sans"/>
              </a:rPr>
              <a:t>Data </a:t>
            </a:r>
            <a:r>
              <a:rPr sz="600" spc="-10" dirty="0">
                <a:solidFill>
                  <a:srgbClr val="231F20"/>
                </a:solidFill>
                <a:latin typeface="Lucida Sans"/>
                <a:cs typeface="Lucida Sans"/>
              </a:rPr>
              <a:t>are from </a:t>
            </a:r>
            <a:r>
              <a:rPr sz="600" spc="-5" dirty="0">
                <a:solidFill>
                  <a:srgbClr val="231F20"/>
                </a:solidFill>
                <a:latin typeface="Lucida Sans"/>
                <a:cs typeface="Lucida Sans"/>
              </a:rPr>
              <a:t>the </a:t>
            </a:r>
            <a:r>
              <a:rPr sz="600" spc="-15" dirty="0">
                <a:solidFill>
                  <a:srgbClr val="231F20"/>
                </a:solidFill>
                <a:latin typeface="Lucida Sans"/>
                <a:cs typeface="Lucida Sans"/>
              </a:rPr>
              <a:t>2015–2019 Multiple Cause of Death </a:t>
            </a:r>
            <a:r>
              <a:rPr sz="600" spc="-20" dirty="0">
                <a:solidFill>
                  <a:srgbClr val="231F20"/>
                </a:solidFill>
                <a:latin typeface="Lucida Sans"/>
                <a:cs typeface="Lucida Sans"/>
              </a:rPr>
              <a:t>files </a:t>
            </a:r>
            <a:r>
              <a:rPr sz="600" spc="-5" dirty="0">
                <a:solidFill>
                  <a:srgbClr val="231F20"/>
                </a:solidFill>
                <a:latin typeface="Lucida Sans"/>
                <a:cs typeface="Lucida Sans"/>
              </a:rPr>
              <a:t>and </a:t>
            </a:r>
            <a:r>
              <a:rPr sz="600" spc="-10" dirty="0">
                <a:solidFill>
                  <a:srgbClr val="231F20"/>
                </a:solidFill>
                <a:latin typeface="Lucida Sans"/>
                <a:cs typeface="Lucida Sans"/>
              </a:rPr>
              <a:t>are based </a:t>
            </a:r>
            <a:r>
              <a:rPr sz="600" spc="-15" dirty="0">
                <a:solidFill>
                  <a:srgbClr val="231F20"/>
                </a:solidFill>
                <a:latin typeface="Lucida Sans"/>
                <a:cs typeface="Lucida Sans"/>
              </a:rPr>
              <a:t>on </a:t>
            </a:r>
            <a:r>
              <a:rPr sz="600" spc="-20" dirty="0">
                <a:solidFill>
                  <a:srgbClr val="231F20"/>
                </a:solidFill>
                <a:latin typeface="Lucida Sans"/>
                <a:cs typeface="Lucida Sans"/>
              </a:rPr>
              <a:t>information </a:t>
            </a:r>
            <a:r>
              <a:rPr sz="600" spc="-10" dirty="0">
                <a:solidFill>
                  <a:srgbClr val="231F20"/>
                </a:solidFill>
                <a:latin typeface="Lucida Sans"/>
                <a:cs typeface="Lucida Sans"/>
              </a:rPr>
              <a:t>from </a:t>
            </a:r>
            <a:r>
              <a:rPr sz="600" spc="-35" dirty="0">
                <a:solidFill>
                  <a:srgbClr val="231F20"/>
                </a:solidFill>
                <a:latin typeface="Lucida Sans"/>
                <a:cs typeface="Lucida Sans"/>
              </a:rPr>
              <a:t>all  </a:t>
            </a:r>
            <a:r>
              <a:rPr sz="600" spc="-10" dirty="0">
                <a:solidFill>
                  <a:srgbClr val="231F20"/>
                </a:solidFill>
                <a:latin typeface="Lucida Sans"/>
                <a:cs typeface="Lucida Sans"/>
              </a:rPr>
              <a:t>death</a:t>
            </a:r>
            <a:r>
              <a:rPr sz="600" spc="-80" dirty="0">
                <a:solidFill>
                  <a:srgbClr val="231F20"/>
                </a:solidFill>
                <a:latin typeface="Lucida Sans"/>
                <a:cs typeface="Lucida Sans"/>
              </a:rPr>
              <a:t> </a:t>
            </a:r>
            <a:r>
              <a:rPr sz="600" spc="-15" dirty="0">
                <a:solidFill>
                  <a:srgbClr val="231F20"/>
                </a:solidFill>
                <a:latin typeface="Lucida Sans"/>
                <a:cs typeface="Lucida Sans"/>
              </a:rPr>
              <a:t>certificates</a:t>
            </a:r>
            <a:r>
              <a:rPr sz="600" spc="-100" dirty="0">
                <a:solidFill>
                  <a:srgbClr val="231F20"/>
                </a:solidFill>
                <a:latin typeface="Lucida Sans"/>
                <a:cs typeface="Lucida Sans"/>
              </a:rPr>
              <a:t> </a:t>
            </a:r>
            <a:r>
              <a:rPr sz="600" spc="-20" dirty="0">
                <a:solidFill>
                  <a:srgbClr val="231F20"/>
                </a:solidFill>
                <a:latin typeface="Lucida Sans"/>
                <a:cs typeface="Lucida Sans"/>
              </a:rPr>
              <a:t>filed</a:t>
            </a:r>
            <a:r>
              <a:rPr sz="600" spc="-55" dirty="0">
                <a:solidFill>
                  <a:srgbClr val="231F20"/>
                </a:solidFill>
                <a:latin typeface="Lucida Sans"/>
                <a:cs typeface="Lucida Sans"/>
              </a:rPr>
              <a:t> </a:t>
            </a:r>
            <a:r>
              <a:rPr sz="600" spc="-15" dirty="0">
                <a:solidFill>
                  <a:srgbClr val="231F20"/>
                </a:solidFill>
                <a:latin typeface="Lucida Sans"/>
                <a:cs typeface="Lucida Sans"/>
              </a:rPr>
              <a:t>in</a:t>
            </a:r>
            <a:r>
              <a:rPr sz="600" spc="-70" dirty="0">
                <a:solidFill>
                  <a:srgbClr val="231F20"/>
                </a:solidFill>
                <a:latin typeface="Lucida Sans"/>
                <a:cs typeface="Lucida Sans"/>
              </a:rPr>
              <a:t> </a:t>
            </a:r>
            <a:r>
              <a:rPr sz="600" spc="-5" dirty="0">
                <a:solidFill>
                  <a:srgbClr val="231F20"/>
                </a:solidFill>
                <a:latin typeface="Lucida Sans"/>
                <a:cs typeface="Lucida Sans"/>
              </a:rPr>
              <a:t>the</a:t>
            </a:r>
            <a:r>
              <a:rPr sz="600" spc="-80" dirty="0">
                <a:solidFill>
                  <a:srgbClr val="231F20"/>
                </a:solidFill>
                <a:latin typeface="Lucida Sans"/>
                <a:cs typeface="Lucida Sans"/>
              </a:rPr>
              <a:t> </a:t>
            </a:r>
            <a:r>
              <a:rPr sz="600" spc="-10" dirty="0">
                <a:solidFill>
                  <a:srgbClr val="231F20"/>
                </a:solidFill>
                <a:latin typeface="Lucida Sans"/>
                <a:cs typeface="Lucida Sans"/>
              </a:rPr>
              <a:t>vital</a:t>
            </a:r>
            <a:r>
              <a:rPr sz="600" spc="-85" dirty="0">
                <a:solidFill>
                  <a:srgbClr val="231F20"/>
                </a:solidFill>
                <a:latin typeface="Lucida Sans"/>
                <a:cs typeface="Lucida Sans"/>
              </a:rPr>
              <a:t> </a:t>
            </a:r>
            <a:r>
              <a:rPr sz="600" spc="-20" dirty="0">
                <a:solidFill>
                  <a:srgbClr val="231F20"/>
                </a:solidFill>
                <a:latin typeface="Lucida Sans"/>
                <a:cs typeface="Lucida Sans"/>
              </a:rPr>
              <a:t>records</a:t>
            </a:r>
            <a:r>
              <a:rPr sz="600" spc="-60" dirty="0">
                <a:solidFill>
                  <a:srgbClr val="231F20"/>
                </a:solidFill>
                <a:latin typeface="Lucida Sans"/>
                <a:cs typeface="Lucida Sans"/>
              </a:rPr>
              <a:t> </a:t>
            </a:r>
            <a:r>
              <a:rPr sz="600" spc="-20" dirty="0">
                <a:solidFill>
                  <a:srgbClr val="231F20"/>
                </a:solidFill>
                <a:latin typeface="Lucida Sans"/>
                <a:cs typeface="Lucida Sans"/>
              </a:rPr>
              <a:t>offices</a:t>
            </a:r>
            <a:r>
              <a:rPr sz="600" spc="-45" dirty="0">
                <a:solidFill>
                  <a:srgbClr val="231F20"/>
                </a:solidFill>
                <a:latin typeface="Lucida Sans"/>
                <a:cs typeface="Lucida Sans"/>
              </a:rPr>
              <a:t> </a:t>
            </a:r>
            <a:r>
              <a:rPr sz="600" spc="-15" dirty="0">
                <a:solidFill>
                  <a:srgbClr val="231F20"/>
                </a:solidFill>
                <a:latin typeface="Lucida Sans"/>
                <a:cs typeface="Lucida Sans"/>
              </a:rPr>
              <a:t>of</a:t>
            </a:r>
            <a:r>
              <a:rPr sz="600" spc="-85" dirty="0">
                <a:solidFill>
                  <a:srgbClr val="231F20"/>
                </a:solidFill>
                <a:latin typeface="Lucida Sans"/>
                <a:cs typeface="Lucida Sans"/>
              </a:rPr>
              <a:t> </a:t>
            </a:r>
            <a:r>
              <a:rPr sz="600" spc="-5" dirty="0">
                <a:solidFill>
                  <a:srgbClr val="231F20"/>
                </a:solidFill>
                <a:latin typeface="Lucida Sans"/>
                <a:cs typeface="Lucida Sans"/>
              </a:rPr>
              <a:t>the</a:t>
            </a:r>
            <a:r>
              <a:rPr sz="600" spc="-80" dirty="0">
                <a:solidFill>
                  <a:srgbClr val="231F20"/>
                </a:solidFill>
                <a:latin typeface="Lucida Sans"/>
                <a:cs typeface="Lucida Sans"/>
              </a:rPr>
              <a:t> </a:t>
            </a:r>
            <a:r>
              <a:rPr sz="600" spc="-10" dirty="0">
                <a:solidFill>
                  <a:srgbClr val="231F20"/>
                </a:solidFill>
                <a:latin typeface="Lucida Sans"/>
                <a:cs typeface="Lucida Sans"/>
              </a:rPr>
              <a:t>fifty</a:t>
            </a:r>
            <a:r>
              <a:rPr sz="600" spc="-55" dirty="0">
                <a:solidFill>
                  <a:srgbClr val="231F20"/>
                </a:solidFill>
                <a:latin typeface="Lucida Sans"/>
                <a:cs typeface="Lucida Sans"/>
              </a:rPr>
              <a:t> </a:t>
            </a:r>
            <a:r>
              <a:rPr sz="600" spc="-10" dirty="0">
                <a:solidFill>
                  <a:srgbClr val="231F20"/>
                </a:solidFill>
                <a:latin typeface="Lucida Sans"/>
                <a:cs typeface="Lucida Sans"/>
              </a:rPr>
              <a:t>states</a:t>
            </a:r>
            <a:r>
              <a:rPr sz="600" spc="-95" dirty="0">
                <a:solidFill>
                  <a:srgbClr val="231F20"/>
                </a:solidFill>
                <a:latin typeface="Lucida Sans"/>
                <a:cs typeface="Lucida Sans"/>
              </a:rPr>
              <a:t> </a:t>
            </a:r>
            <a:r>
              <a:rPr sz="600" spc="-5" dirty="0">
                <a:solidFill>
                  <a:srgbClr val="231F20"/>
                </a:solidFill>
                <a:latin typeface="Lucida Sans"/>
                <a:cs typeface="Lucida Sans"/>
              </a:rPr>
              <a:t>and</a:t>
            </a:r>
            <a:r>
              <a:rPr sz="600" spc="-85" dirty="0">
                <a:solidFill>
                  <a:srgbClr val="231F20"/>
                </a:solidFill>
                <a:latin typeface="Lucida Sans"/>
                <a:cs typeface="Lucida Sans"/>
              </a:rPr>
              <a:t> </a:t>
            </a:r>
            <a:r>
              <a:rPr sz="600" spc="-5" dirty="0">
                <a:solidFill>
                  <a:srgbClr val="231F20"/>
                </a:solidFill>
                <a:latin typeface="Lucida Sans"/>
                <a:cs typeface="Lucida Sans"/>
              </a:rPr>
              <a:t>the</a:t>
            </a:r>
            <a:r>
              <a:rPr sz="600" spc="-55" dirty="0">
                <a:solidFill>
                  <a:srgbClr val="231F20"/>
                </a:solidFill>
                <a:latin typeface="Lucida Sans"/>
                <a:cs typeface="Lucida Sans"/>
              </a:rPr>
              <a:t> </a:t>
            </a:r>
            <a:r>
              <a:rPr sz="600" spc="-20" dirty="0">
                <a:solidFill>
                  <a:srgbClr val="231F20"/>
                </a:solidFill>
                <a:latin typeface="Lucida Sans"/>
                <a:cs typeface="Lucida Sans"/>
              </a:rPr>
              <a:t>District</a:t>
            </a:r>
            <a:r>
              <a:rPr sz="600" spc="-65" dirty="0">
                <a:solidFill>
                  <a:srgbClr val="231F20"/>
                </a:solidFill>
                <a:latin typeface="Lucida Sans"/>
                <a:cs typeface="Lucida Sans"/>
              </a:rPr>
              <a:t> </a:t>
            </a:r>
            <a:r>
              <a:rPr sz="600" spc="-15" dirty="0">
                <a:solidFill>
                  <a:srgbClr val="231F20"/>
                </a:solidFill>
                <a:latin typeface="Lucida Sans"/>
                <a:cs typeface="Lucida Sans"/>
              </a:rPr>
              <a:t>of</a:t>
            </a:r>
            <a:r>
              <a:rPr sz="600" spc="-70" dirty="0">
                <a:solidFill>
                  <a:srgbClr val="231F20"/>
                </a:solidFill>
                <a:latin typeface="Lucida Sans"/>
                <a:cs typeface="Lucida Sans"/>
              </a:rPr>
              <a:t> </a:t>
            </a:r>
            <a:r>
              <a:rPr sz="600" spc="-25" dirty="0">
                <a:solidFill>
                  <a:srgbClr val="231F20"/>
                </a:solidFill>
                <a:latin typeface="Lucida Sans"/>
                <a:cs typeface="Lucida Sans"/>
              </a:rPr>
              <a:t>Columbia</a:t>
            </a:r>
            <a:r>
              <a:rPr sz="600" spc="-100" dirty="0">
                <a:solidFill>
                  <a:srgbClr val="231F20"/>
                </a:solidFill>
                <a:latin typeface="Lucida Sans"/>
                <a:cs typeface="Lucida Sans"/>
              </a:rPr>
              <a:t> </a:t>
            </a:r>
            <a:r>
              <a:rPr sz="600" spc="-15" dirty="0">
                <a:solidFill>
                  <a:srgbClr val="231F20"/>
                </a:solidFill>
                <a:latin typeface="Lucida Sans"/>
                <a:cs typeface="Lucida Sans"/>
              </a:rPr>
              <a:t>through</a:t>
            </a:r>
            <a:r>
              <a:rPr sz="600" spc="-90" dirty="0">
                <a:solidFill>
                  <a:srgbClr val="231F20"/>
                </a:solidFill>
                <a:latin typeface="Lucida Sans"/>
                <a:cs typeface="Lucida Sans"/>
              </a:rPr>
              <a:t> </a:t>
            </a:r>
            <a:r>
              <a:rPr sz="600" spc="-5" dirty="0">
                <a:solidFill>
                  <a:srgbClr val="231F20"/>
                </a:solidFill>
                <a:latin typeface="Lucida Sans"/>
                <a:cs typeface="Lucida Sans"/>
              </a:rPr>
              <a:t>the</a:t>
            </a:r>
            <a:r>
              <a:rPr sz="600" spc="-90" dirty="0">
                <a:solidFill>
                  <a:srgbClr val="231F20"/>
                </a:solidFill>
                <a:latin typeface="Lucida Sans"/>
                <a:cs typeface="Lucida Sans"/>
              </a:rPr>
              <a:t> </a:t>
            </a:r>
            <a:r>
              <a:rPr sz="600" spc="-15" dirty="0">
                <a:solidFill>
                  <a:srgbClr val="231F20"/>
                </a:solidFill>
                <a:latin typeface="Lucida Sans"/>
                <a:cs typeface="Lucida Sans"/>
              </a:rPr>
              <a:t>Vital  Statistics</a:t>
            </a:r>
            <a:r>
              <a:rPr sz="600" spc="-60" dirty="0">
                <a:solidFill>
                  <a:srgbClr val="231F20"/>
                </a:solidFill>
                <a:latin typeface="Lucida Sans"/>
                <a:cs typeface="Lucida Sans"/>
              </a:rPr>
              <a:t> </a:t>
            </a:r>
            <a:r>
              <a:rPr sz="600" spc="-20" dirty="0">
                <a:solidFill>
                  <a:srgbClr val="231F20"/>
                </a:solidFill>
                <a:latin typeface="Lucida Sans"/>
                <a:cs typeface="Lucida Sans"/>
              </a:rPr>
              <a:t>Cooperative</a:t>
            </a:r>
            <a:r>
              <a:rPr sz="600" spc="-60" dirty="0">
                <a:solidFill>
                  <a:srgbClr val="231F20"/>
                </a:solidFill>
                <a:latin typeface="Lucida Sans"/>
                <a:cs typeface="Lucida Sans"/>
              </a:rPr>
              <a:t> </a:t>
            </a:r>
            <a:r>
              <a:rPr sz="600" spc="-10" dirty="0">
                <a:solidFill>
                  <a:srgbClr val="231F20"/>
                </a:solidFill>
                <a:latin typeface="Lucida Sans"/>
                <a:cs typeface="Lucida Sans"/>
              </a:rPr>
              <a:t>Program.</a:t>
            </a:r>
            <a:r>
              <a:rPr sz="600" spc="-65" dirty="0">
                <a:solidFill>
                  <a:srgbClr val="231F20"/>
                </a:solidFill>
                <a:latin typeface="Lucida Sans"/>
                <a:cs typeface="Lucida Sans"/>
              </a:rPr>
              <a:t> </a:t>
            </a:r>
            <a:r>
              <a:rPr sz="600" spc="-15" dirty="0">
                <a:solidFill>
                  <a:srgbClr val="231F20"/>
                </a:solidFill>
                <a:latin typeface="Lucida Sans"/>
                <a:cs typeface="Lucida Sans"/>
              </a:rPr>
              <a:t>Deaths</a:t>
            </a:r>
            <a:r>
              <a:rPr sz="600" spc="-45" dirty="0">
                <a:solidFill>
                  <a:srgbClr val="231F20"/>
                </a:solidFill>
                <a:latin typeface="Lucida Sans"/>
                <a:cs typeface="Lucida Sans"/>
              </a:rPr>
              <a:t> </a:t>
            </a:r>
            <a:r>
              <a:rPr sz="600" spc="-15" dirty="0">
                <a:solidFill>
                  <a:srgbClr val="231F20"/>
                </a:solidFill>
                <a:latin typeface="Lucida Sans"/>
                <a:cs typeface="Lucida Sans"/>
              </a:rPr>
              <a:t>of</a:t>
            </a:r>
            <a:r>
              <a:rPr sz="600" spc="-45" dirty="0">
                <a:solidFill>
                  <a:srgbClr val="231F20"/>
                </a:solidFill>
                <a:latin typeface="Lucida Sans"/>
                <a:cs typeface="Lucida Sans"/>
              </a:rPr>
              <a:t> </a:t>
            </a:r>
            <a:r>
              <a:rPr sz="600" spc="-20" dirty="0">
                <a:solidFill>
                  <a:srgbClr val="231F20"/>
                </a:solidFill>
                <a:latin typeface="Lucida Sans"/>
                <a:cs typeface="Lucida Sans"/>
              </a:rPr>
              <a:t>nonresidents</a:t>
            </a:r>
            <a:r>
              <a:rPr sz="600" spc="-80" dirty="0">
                <a:solidFill>
                  <a:srgbClr val="231F20"/>
                </a:solidFill>
                <a:latin typeface="Lucida Sans"/>
                <a:cs typeface="Lucida Sans"/>
              </a:rPr>
              <a:t> </a:t>
            </a:r>
            <a:r>
              <a:rPr sz="600" spc="-45" dirty="0">
                <a:solidFill>
                  <a:srgbClr val="231F20"/>
                </a:solidFill>
                <a:latin typeface="Lucida Sans"/>
                <a:cs typeface="Lucida Sans"/>
              </a:rPr>
              <a:t>(e.g.,</a:t>
            </a:r>
            <a:r>
              <a:rPr sz="600" spc="-75" dirty="0">
                <a:solidFill>
                  <a:srgbClr val="231F20"/>
                </a:solidFill>
                <a:latin typeface="Lucida Sans"/>
                <a:cs typeface="Lucida Sans"/>
              </a:rPr>
              <a:t> </a:t>
            </a:r>
            <a:r>
              <a:rPr sz="600" spc="-20" dirty="0">
                <a:solidFill>
                  <a:srgbClr val="231F20"/>
                </a:solidFill>
                <a:latin typeface="Lucida Sans"/>
                <a:cs typeface="Lucida Sans"/>
              </a:rPr>
              <a:t>nonresident</a:t>
            </a:r>
            <a:r>
              <a:rPr sz="600" spc="-70" dirty="0">
                <a:solidFill>
                  <a:srgbClr val="231F20"/>
                </a:solidFill>
                <a:latin typeface="Lucida Sans"/>
                <a:cs typeface="Lucida Sans"/>
              </a:rPr>
              <a:t> </a:t>
            </a:r>
            <a:r>
              <a:rPr sz="600" spc="-25" dirty="0">
                <a:solidFill>
                  <a:srgbClr val="231F20"/>
                </a:solidFill>
                <a:latin typeface="Lucida Sans"/>
                <a:cs typeface="Lucida Sans"/>
              </a:rPr>
              <a:t>aliens,</a:t>
            </a:r>
            <a:r>
              <a:rPr sz="600" spc="-65" dirty="0">
                <a:solidFill>
                  <a:srgbClr val="231F20"/>
                </a:solidFill>
                <a:latin typeface="Lucida Sans"/>
                <a:cs typeface="Lucida Sans"/>
              </a:rPr>
              <a:t> </a:t>
            </a:r>
            <a:r>
              <a:rPr sz="600" spc="-20" dirty="0">
                <a:solidFill>
                  <a:srgbClr val="231F20"/>
                </a:solidFill>
                <a:latin typeface="Lucida Sans"/>
                <a:cs typeface="Lucida Sans"/>
              </a:rPr>
              <a:t>nationals</a:t>
            </a:r>
            <a:r>
              <a:rPr sz="600" spc="-55" dirty="0">
                <a:solidFill>
                  <a:srgbClr val="231F20"/>
                </a:solidFill>
                <a:latin typeface="Lucida Sans"/>
                <a:cs typeface="Lucida Sans"/>
              </a:rPr>
              <a:t> </a:t>
            </a:r>
            <a:r>
              <a:rPr sz="600" spc="-25" dirty="0">
                <a:solidFill>
                  <a:srgbClr val="231F20"/>
                </a:solidFill>
                <a:latin typeface="Lucida Sans"/>
                <a:cs typeface="Lucida Sans"/>
              </a:rPr>
              <a:t>living</a:t>
            </a:r>
            <a:r>
              <a:rPr sz="600" spc="-70" dirty="0">
                <a:solidFill>
                  <a:srgbClr val="231F20"/>
                </a:solidFill>
                <a:latin typeface="Lucida Sans"/>
                <a:cs typeface="Lucida Sans"/>
              </a:rPr>
              <a:t> </a:t>
            </a:r>
            <a:r>
              <a:rPr sz="600" spc="-20" dirty="0">
                <a:solidFill>
                  <a:srgbClr val="231F20"/>
                </a:solidFill>
                <a:latin typeface="Lucida Sans"/>
                <a:cs typeface="Lucida Sans"/>
              </a:rPr>
              <a:t>abroad,</a:t>
            </a:r>
            <a:r>
              <a:rPr sz="600" spc="-85" dirty="0">
                <a:solidFill>
                  <a:srgbClr val="231F20"/>
                </a:solidFill>
                <a:latin typeface="Lucida Sans"/>
                <a:cs typeface="Lucida Sans"/>
              </a:rPr>
              <a:t> </a:t>
            </a:r>
            <a:r>
              <a:rPr sz="600" spc="-15" dirty="0">
                <a:solidFill>
                  <a:srgbClr val="231F20"/>
                </a:solidFill>
                <a:latin typeface="Lucida Sans"/>
                <a:cs typeface="Lucida Sans"/>
              </a:rPr>
              <a:t>residents  of </a:t>
            </a:r>
            <a:r>
              <a:rPr sz="600" dirty="0">
                <a:solidFill>
                  <a:srgbClr val="231F20"/>
                </a:solidFill>
                <a:latin typeface="Lucida Sans"/>
                <a:cs typeface="Lucida Sans"/>
              </a:rPr>
              <a:t>Puerto </a:t>
            </a:r>
            <a:r>
              <a:rPr sz="600" spc="-20" dirty="0">
                <a:solidFill>
                  <a:srgbClr val="231F20"/>
                </a:solidFill>
                <a:latin typeface="Lucida Sans"/>
                <a:cs typeface="Lucida Sans"/>
              </a:rPr>
              <a:t>Rico, Guam, </a:t>
            </a:r>
            <a:r>
              <a:rPr sz="600" spc="-5" dirty="0">
                <a:solidFill>
                  <a:srgbClr val="231F20"/>
                </a:solidFill>
                <a:latin typeface="Lucida Sans"/>
                <a:cs typeface="Lucida Sans"/>
              </a:rPr>
              <a:t>the </a:t>
            </a:r>
            <a:r>
              <a:rPr sz="600" spc="-20" dirty="0">
                <a:solidFill>
                  <a:srgbClr val="231F20"/>
                </a:solidFill>
                <a:latin typeface="Lucida Sans"/>
                <a:cs typeface="Lucida Sans"/>
              </a:rPr>
              <a:t>Virgin Islands, </a:t>
            </a:r>
            <a:r>
              <a:rPr sz="600" spc="-5" dirty="0">
                <a:solidFill>
                  <a:srgbClr val="231F20"/>
                </a:solidFill>
                <a:latin typeface="Lucida Sans"/>
                <a:cs typeface="Lucida Sans"/>
              </a:rPr>
              <a:t>and </a:t>
            </a:r>
            <a:r>
              <a:rPr sz="600" spc="-10" dirty="0">
                <a:solidFill>
                  <a:srgbClr val="231F20"/>
                </a:solidFill>
                <a:latin typeface="Lucida Sans"/>
                <a:cs typeface="Lucida Sans"/>
              </a:rPr>
              <a:t>other </a:t>
            </a:r>
            <a:r>
              <a:rPr sz="600" spc="-15" dirty="0">
                <a:solidFill>
                  <a:srgbClr val="231F20"/>
                </a:solidFill>
                <a:latin typeface="Lucida Sans"/>
                <a:cs typeface="Lucida Sans"/>
              </a:rPr>
              <a:t>U.S. </a:t>
            </a:r>
            <a:r>
              <a:rPr sz="600" spc="-20" dirty="0">
                <a:solidFill>
                  <a:srgbClr val="231F20"/>
                </a:solidFill>
                <a:latin typeface="Lucida Sans"/>
                <a:cs typeface="Lucida Sans"/>
              </a:rPr>
              <a:t>territories) </a:t>
            </a:r>
            <a:r>
              <a:rPr sz="600" spc="-5" dirty="0">
                <a:solidFill>
                  <a:srgbClr val="231F20"/>
                </a:solidFill>
                <a:latin typeface="Lucida Sans"/>
                <a:cs typeface="Lucida Sans"/>
              </a:rPr>
              <a:t>and </a:t>
            </a:r>
            <a:r>
              <a:rPr sz="600" spc="-15" dirty="0">
                <a:solidFill>
                  <a:srgbClr val="231F20"/>
                </a:solidFill>
                <a:latin typeface="Lucida Sans"/>
                <a:cs typeface="Lucida Sans"/>
              </a:rPr>
              <a:t>fetal </a:t>
            </a:r>
            <a:r>
              <a:rPr sz="600" spc="-10" dirty="0">
                <a:solidFill>
                  <a:srgbClr val="231F20"/>
                </a:solidFill>
                <a:latin typeface="Lucida Sans"/>
                <a:cs typeface="Lucida Sans"/>
              </a:rPr>
              <a:t>deaths are </a:t>
            </a:r>
            <a:r>
              <a:rPr sz="600" spc="-30" dirty="0">
                <a:solidFill>
                  <a:srgbClr val="231F20"/>
                </a:solidFill>
                <a:latin typeface="Lucida Sans"/>
                <a:cs typeface="Lucida Sans"/>
              </a:rPr>
              <a:t>excluded. </a:t>
            </a:r>
            <a:r>
              <a:rPr sz="600" spc="-15" dirty="0">
                <a:solidFill>
                  <a:srgbClr val="231F20"/>
                </a:solidFill>
                <a:latin typeface="Lucida Sans"/>
                <a:cs typeface="Lucida Sans"/>
              </a:rPr>
              <a:t>Numbers </a:t>
            </a:r>
            <a:r>
              <a:rPr sz="600" spc="-10" dirty="0">
                <a:solidFill>
                  <a:srgbClr val="231F20"/>
                </a:solidFill>
                <a:latin typeface="Lucida Sans"/>
                <a:cs typeface="Lucida Sans"/>
              </a:rPr>
              <a:t>are  </a:t>
            </a:r>
            <a:r>
              <a:rPr sz="600" spc="-20" dirty="0">
                <a:solidFill>
                  <a:srgbClr val="231F20"/>
                </a:solidFill>
                <a:latin typeface="Lucida Sans"/>
                <a:cs typeface="Lucida Sans"/>
              </a:rPr>
              <a:t>slightly </a:t>
            </a:r>
            <a:r>
              <a:rPr sz="600" spc="-10" dirty="0">
                <a:solidFill>
                  <a:srgbClr val="231F20"/>
                </a:solidFill>
                <a:latin typeface="Lucida Sans"/>
                <a:cs typeface="Lucida Sans"/>
              </a:rPr>
              <a:t>lower </a:t>
            </a:r>
            <a:r>
              <a:rPr sz="600" spc="-5" dirty="0">
                <a:solidFill>
                  <a:srgbClr val="231F20"/>
                </a:solidFill>
                <a:latin typeface="Lucida Sans"/>
                <a:cs typeface="Lucida Sans"/>
              </a:rPr>
              <a:t>than </a:t>
            </a:r>
            <a:r>
              <a:rPr sz="600" spc="-25" dirty="0">
                <a:solidFill>
                  <a:srgbClr val="231F20"/>
                </a:solidFill>
                <a:latin typeface="Lucida Sans"/>
                <a:cs typeface="Lucida Sans"/>
              </a:rPr>
              <a:t>previously </a:t>
            </a:r>
            <a:r>
              <a:rPr sz="600" spc="-15" dirty="0">
                <a:solidFill>
                  <a:srgbClr val="231F20"/>
                </a:solidFill>
                <a:latin typeface="Lucida Sans"/>
                <a:cs typeface="Lucida Sans"/>
              </a:rPr>
              <a:t>reported </a:t>
            </a:r>
            <a:r>
              <a:rPr sz="600" spc="-10" dirty="0">
                <a:solidFill>
                  <a:srgbClr val="231F20"/>
                </a:solidFill>
                <a:latin typeface="Lucida Sans"/>
                <a:cs typeface="Lucida Sans"/>
              </a:rPr>
              <a:t>for </a:t>
            </a:r>
            <a:r>
              <a:rPr sz="600" spc="-15" dirty="0">
                <a:solidFill>
                  <a:srgbClr val="231F20"/>
                </a:solidFill>
                <a:latin typeface="Lucida Sans"/>
                <a:cs typeface="Lucida Sans"/>
              </a:rPr>
              <a:t>2015–2016 due </a:t>
            </a:r>
            <a:r>
              <a:rPr sz="600" dirty="0">
                <a:solidFill>
                  <a:srgbClr val="231F20"/>
                </a:solidFill>
                <a:latin typeface="Lucida Sans"/>
                <a:cs typeface="Lucida Sans"/>
              </a:rPr>
              <a:t>to </a:t>
            </a:r>
            <a:r>
              <a:rPr sz="600" spc="-5" dirty="0">
                <a:solidFill>
                  <a:srgbClr val="231F20"/>
                </a:solidFill>
                <a:latin typeface="Lucida Sans"/>
                <a:cs typeface="Lucida Sans"/>
              </a:rPr>
              <a:t>NCHS </a:t>
            </a:r>
            <a:r>
              <a:rPr sz="600" spc="-15" dirty="0">
                <a:solidFill>
                  <a:srgbClr val="231F20"/>
                </a:solidFill>
                <a:latin typeface="Lucida Sans"/>
                <a:cs typeface="Lucida Sans"/>
              </a:rPr>
              <a:t>standards which </a:t>
            </a:r>
            <a:r>
              <a:rPr sz="600" spc="-10" dirty="0">
                <a:solidFill>
                  <a:srgbClr val="231F20"/>
                </a:solidFill>
                <a:latin typeface="Lucida Sans"/>
                <a:cs typeface="Lucida Sans"/>
              </a:rPr>
              <a:t>restrict </a:t>
            </a:r>
            <a:r>
              <a:rPr sz="600" spc="-25" dirty="0">
                <a:solidFill>
                  <a:srgbClr val="231F20"/>
                </a:solidFill>
                <a:latin typeface="Lucida Sans"/>
                <a:cs typeface="Lucida Sans"/>
              </a:rPr>
              <a:t>displayed </a:t>
            </a:r>
            <a:r>
              <a:rPr sz="600" spc="-5" dirty="0">
                <a:solidFill>
                  <a:srgbClr val="231F20"/>
                </a:solidFill>
                <a:latin typeface="Lucida Sans"/>
                <a:cs typeface="Lucida Sans"/>
              </a:rPr>
              <a:t>data </a:t>
            </a:r>
            <a:r>
              <a:rPr sz="600" dirty="0">
                <a:solidFill>
                  <a:srgbClr val="231F20"/>
                </a:solidFill>
                <a:latin typeface="Lucida Sans"/>
                <a:cs typeface="Lucida Sans"/>
              </a:rPr>
              <a:t>to  </a:t>
            </a:r>
            <a:r>
              <a:rPr sz="600" spc="20" dirty="0">
                <a:solidFill>
                  <a:srgbClr val="231F20"/>
                </a:solidFill>
                <a:latin typeface="Lucida Sans"/>
                <a:cs typeface="Lucida Sans"/>
              </a:rPr>
              <a:t>US </a:t>
            </a:r>
            <a:r>
              <a:rPr sz="600" spc="-25" dirty="0">
                <a:solidFill>
                  <a:srgbClr val="231F20"/>
                </a:solidFill>
                <a:latin typeface="Lucida Sans"/>
                <a:cs typeface="Lucida Sans"/>
              </a:rPr>
              <a:t>residents. </a:t>
            </a:r>
            <a:r>
              <a:rPr sz="600" spc="-20" dirty="0">
                <a:solidFill>
                  <a:srgbClr val="231F20"/>
                </a:solidFill>
                <a:latin typeface="Lucida Sans"/>
                <a:cs typeface="Lucida Sans"/>
              </a:rPr>
              <a:t>Accessed </a:t>
            </a:r>
            <a:r>
              <a:rPr sz="600" spc="-5" dirty="0">
                <a:solidFill>
                  <a:srgbClr val="231F20"/>
                </a:solidFill>
                <a:latin typeface="Lucida Sans"/>
                <a:cs typeface="Lucida Sans"/>
              </a:rPr>
              <a:t>at </a:t>
            </a:r>
            <a:r>
              <a:rPr sz="600" u="sng" spc="-35" dirty="0">
                <a:solidFill>
                  <a:srgbClr val="205E9E"/>
                </a:solidFill>
                <a:uFill>
                  <a:solidFill>
                    <a:srgbClr val="205E9E"/>
                  </a:solidFill>
                </a:uFill>
                <a:latin typeface="Lucida Sans"/>
                <a:cs typeface="Lucida Sans"/>
                <a:hlinkClick r:id="rId2"/>
              </a:rPr>
              <a:t>http://wonder.cdc.gov/mcd-icd10.html</a:t>
            </a:r>
            <a:r>
              <a:rPr sz="600" spc="-35" dirty="0">
                <a:solidFill>
                  <a:srgbClr val="205E9E"/>
                </a:solidFill>
                <a:latin typeface="Lucida Sans"/>
                <a:cs typeface="Lucida Sans"/>
                <a:hlinkClick r:id="rId2"/>
              </a:rPr>
              <a:t> </a:t>
            </a:r>
            <a:r>
              <a:rPr sz="600" spc="-15" dirty="0">
                <a:solidFill>
                  <a:srgbClr val="231F20"/>
                </a:solidFill>
                <a:latin typeface="Lucida Sans"/>
                <a:cs typeface="Lucida Sans"/>
              </a:rPr>
              <a:t>on </a:t>
            </a:r>
            <a:r>
              <a:rPr sz="600" dirty="0">
                <a:solidFill>
                  <a:srgbClr val="231F20"/>
                </a:solidFill>
                <a:latin typeface="Lucida Sans"/>
                <a:cs typeface="Lucida Sans"/>
              </a:rPr>
              <a:t>January </a:t>
            </a:r>
            <a:r>
              <a:rPr sz="600" spc="-25" dirty="0">
                <a:solidFill>
                  <a:srgbClr val="231F20"/>
                </a:solidFill>
                <a:latin typeface="Lucida Sans"/>
                <a:cs typeface="Lucida Sans"/>
              </a:rPr>
              <a:t>11, </a:t>
            </a:r>
            <a:r>
              <a:rPr sz="600" spc="-30" dirty="0">
                <a:solidFill>
                  <a:srgbClr val="231F20"/>
                </a:solidFill>
                <a:latin typeface="Lucida Sans"/>
                <a:cs typeface="Lucida Sans"/>
              </a:rPr>
              <a:t>2021. </a:t>
            </a:r>
            <a:r>
              <a:rPr sz="600" spc="-35" dirty="0">
                <a:solidFill>
                  <a:srgbClr val="231F20"/>
                </a:solidFill>
                <a:latin typeface="Lucida Sans"/>
                <a:cs typeface="Lucida Sans"/>
              </a:rPr>
              <a:t>CDC </a:t>
            </a:r>
            <a:r>
              <a:rPr sz="600" spc="10" dirty="0">
                <a:solidFill>
                  <a:srgbClr val="231F20"/>
                </a:solidFill>
                <a:latin typeface="Lucida Sans"/>
                <a:cs typeface="Lucida Sans"/>
              </a:rPr>
              <a:t>WONDER </a:t>
            </a:r>
            <a:r>
              <a:rPr sz="600" spc="-10" dirty="0">
                <a:solidFill>
                  <a:srgbClr val="231F20"/>
                </a:solidFill>
                <a:latin typeface="Lucida Sans"/>
                <a:cs typeface="Lucida Sans"/>
              </a:rPr>
              <a:t>dataset  </a:t>
            </a:r>
            <a:r>
              <a:rPr sz="600" spc="-20" dirty="0">
                <a:solidFill>
                  <a:srgbClr val="231F20"/>
                </a:solidFill>
                <a:latin typeface="Lucida Sans"/>
                <a:cs typeface="Lucida Sans"/>
              </a:rPr>
              <a:t>documentation</a:t>
            </a:r>
            <a:r>
              <a:rPr sz="600" spc="-90" dirty="0">
                <a:solidFill>
                  <a:srgbClr val="231F20"/>
                </a:solidFill>
                <a:latin typeface="Lucida Sans"/>
                <a:cs typeface="Lucida Sans"/>
              </a:rPr>
              <a:t> </a:t>
            </a:r>
            <a:r>
              <a:rPr sz="600" spc="-5" dirty="0">
                <a:solidFill>
                  <a:srgbClr val="231F20"/>
                </a:solidFill>
                <a:latin typeface="Lucida Sans"/>
                <a:cs typeface="Lucida Sans"/>
              </a:rPr>
              <a:t>and</a:t>
            </a:r>
            <a:r>
              <a:rPr sz="600" spc="-75" dirty="0">
                <a:solidFill>
                  <a:srgbClr val="231F20"/>
                </a:solidFill>
                <a:latin typeface="Lucida Sans"/>
                <a:cs typeface="Lucida Sans"/>
              </a:rPr>
              <a:t> </a:t>
            </a:r>
            <a:r>
              <a:rPr sz="600" spc="-15" dirty="0">
                <a:solidFill>
                  <a:srgbClr val="231F20"/>
                </a:solidFill>
                <a:latin typeface="Lucida Sans"/>
                <a:cs typeface="Lucida Sans"/>
              </a:rPr>
              <a:t>technical</a:t>
            </a:r>
            <a:r>
              <a:rPr sz="600" spc="-70" dirty="0">
                <a:solidFill>
                  <a:srgbClr val="231F20"/>
                </a:solidFill>
                <a:latin typeface="Lucida Sans"/>
                <a:cs typeface="Lucida Sans"/>
              </a:rPr>
              <a:t> </a:t>
            </a:r>
            <a:r>
              <a:rPr sz="600" spc="-10" dirty="0">
                <a:solidFill>
                  <a:srgbClr val="231F20"/>
                </a:solidFill>
                <a:latin typeface="Lucida Sans"/>
                <a:cs typeface="Lucida Sans"/>
              </a:rPr>
              <a:t>methods</a:t>
            </a:r>
            <a:r>
              <a:rPr sz="600" spc="-95" dirty="0">
                <a:solidFill>
                  <a:srgbClr val="231F20"/>
                </a:solidFill>
                <a:latin typeface="Lucida Sans"/>
                <a:cs typeface="Lucida Sans"/>
              </a:rPr>
              <a:t> </a:t>
            </a:r>
            <a:r>
              <a:rPr sz="600" spc="-10" dirty="0">
                <a:solidFill>
                  <a:srgbClr val="231F20"/>
                </a:solidFill>
                <a:latin typeface="Lucida Sans"/>
                <a:cs typeface="Lucida Sans"/>
              </a:rPr>
              <a:t>can</a:t>
            </a:r>
            <a:r>
              <a:rPr sz="600" spc="-40" dirty="0">
                <a:solidFill>
                  <a:srgbClr val="231F20"/>
                </a:solidFill>
                <a:latin typeface="Lucida Sans"/>
                <a:cs typeface="Lucida Sans"/>
              </a:rPr>
              <a:t> </a:t>
            </a:r>
            <a:r>
              <a:rPr sz="600" spc="-5" dirty="0">
                <a:solidFill>
                  <a:srgbClr val="231F20"/>
                </a:solidFill>
                <a:latin typeface="Lucida Sans"/>
                <a:cs typeface="Lucida Sans"/>
              </a:rPr>
              <a:t>be</a:t>
            </a:r>
            <a:r>
              <a:rPr sz="600" spc="-65" dirty="0">
                <a:solidFill>
                  <a:srgbClr val="231F20"/>
                </a:solidFill>
                <a:latin typeface="Lucida Sans"/>
                <a:cs typeface="Lucida Sans"/>
              </a:rPr>
              <a:t> </a:t>
            </a:r>
            <a:r>
              <a:rPr sz="600" spc="-20" dirty="0">
                <a:solidFill>
                  <a:srgbClr val="231F20"/>
                </a:solidFill>
                <a:latin typeface="Lucida Sans"/>
                <a:cs typeface="Lucida Sans"/>
              </a:rPr>
              <a:t>accessed</a:t>
            </a:r>
            <a:r>
              <a:rPr sz="600" spc="-75" dirty="0">
                <a:solidFill>
                  <a:srgbClr val="231F20"/>
                </a:solidFill>
                <a:latin typeface="Lucida Sans"/>
                <a:cs typeface="Lucida Sans"/>
              </a:rPr>
              <a:t> </a:t>
            </a:r>
            <a:r>
              <a:rPr sz="600" spc="-5" dirty="0">
                <a:solidFill>
                  <a:srgbClr val="231F20"/>
                </a:solidFill>
                <a:latin typeface="Lucida Sans"/>
                <a:cs typeface="Lucida Sans"/>
              </a:rPr>
              <a:t>at</a:t>
            </a:r>
            <a:r>
              <a:rPr sz="600" spc="-35" dirty="0">
                <a:solidFill>
                  <a:srgbClr val="231F20"/>
                </a:solidFill>
                <a:latin typeface="Lucida Sans"/>
                <a:cs typeface="Lucida Sans"/>
              </a:rPr>
              <a:t> </a:t>
            </a:r>
            <a:r>
              <a:rPr sz="600" u="sng" spc="-35" dirty="0">
                <a:solidFill>
                  <a:srgbClr val="205E9E"/>
                </a:solidFill>
                <a:uFill>
                  <a:solidFill>
                    <a:srgbClr val="205E9E"/>
                  </a:solidFill>
                </a:uFill>
                <a:latin typeface="Lucida Sans"/>
                <a:cs typeface="Lucida Sans"/>
                <a:hlinkClick r:id="rId3"/>
              </a:rPr>
              <a:t>https://wonder.cdc.gov/wonder/help/mcd.htm</a:t>
            </a:r>
            <a:r>
              <a:rPr sz="600" spc="-35" dirty="0">
                <a:solidFill>
                  <a:srgbClr val="205E9E"/>
                </a:solidFill>
                <a:latin typeface="Lucida Sans"/>
                <a:cs typeface="Lucida Sans"/>
                <a:hlinkClick r:id="rId3"/>
              </a:rPr>
              <a:t>l</a:t>
            </a:r>
            <a:r>
              <a:rPr sz="600" spc="-35" dirty="0">
                <a:solidFill>
                  <a:srgbClr val="231F20"/>
                </a:solidFill>
                <a:latin typeface="Lucida Sans"/>
                <a:cs typeface="Lucida Sans"/>
              </a:rPr>
              <a:t>.</a:t>
            </a:r>
            <a:endParaRPr sz="600">
              <a:latin typeface="Lucida Sans"/>
              <a:cs typeface="Lucida Sans"/>
            </a:endParaRPr>
          </a:p>
          <a:p>
            <a:pPr marL="12700" marR="54610">
              <a:lnSpc>
                <a:spcPct val="97100"/>
              </a:lnSpc>
              <a:spcBef>
                <a:spcPts val="395"/>
              </a:spcBef>
            </a:pPr>
            <a:r>
              <a:rPr sz="600" dirty="0">
                <a:solidFill>
                  <a:srgbClr val="231F20"/>
                </a:solidFill>
                <a:latin typeface="Lucida Sans"/>
                <a:cs typeface="Lucida Sans"/>
              </a:rPr>
              <a:t>*</a:t>
            </a:r>
            <a:r>
              <a:rPr sz="600" spc="-105" dirty="0">
                <a:solidFill>
                  <a:srgbClr val="231F20"/>
                </a:solidFill>
                <a:latin typeface="Lucida Sans"/>
                <a:cs typeface="Lucida Sans"/>
              </a:rPr>
              <a:t> </a:t>
            </a:r>
            <a:r>
              <a:rPr sz="600" dirty="0">
                <a:solidFill>
                  <a:srgbClr val="231F20"/>
                </a:solidFill>
                <a:latin typeface="Lucida Sans"/>
                <a:cs typeface="Lucida Sans"/>
              </a:rPr>
              <a:t>Rates</a:t>
            </a:r>
            <a:r>
              <a:rPr sz="600" spc="-85" dirty="0">
                <a:solidFill>
                  <a:srgbClr val="231F20"/>
                </a:solidFill>
                <a:latin typeface="Lucida Sans"/>
                <a:cs typeface="Lucida Sans"/>
              </a:rPr>
              <a:t> </a:t>
            </a:r>
            <a:r>
              <a:rPr sz="600" spc="-10" dirty="0">
                <a:solidFill>
                  <a:srgbClr val="231F20"/>
                </a:solidFill>
                <a:latin typeface="Lucida Sans"/>
                <a:cs typeface="Lucida Sans"/>
              </a:rPr>
              <a:t>are</a:t>
            </a:r>
            <a:r>
              <a:rPr sz="600" spc="-50" dirty="0">
                <a:solidFill>
                  <a:srgbClr val="231F20"/>
                </a:solidFill>
                <a:latin typeface="Lucida Sans"/>
                <a:cs typeface="Lucida Sans"/>
              </a:rPr>
              <a:t> </a:t>
            </a:r>
            <a:r>
              <a:rPr sz="600" spc="-15" dirty="0">
                <a:solidFill>
                  <a:srgbClr val="231F20"/>
                </a:solidFill>
                <a:latin typeface="Lucida Sans"/>
                <a:cs typeface="Lucida Sans"/>
              </a:rPr>
              <a:t>age-adjusted</a:t>
            </a:r>
            <a:r>
              <a:rPr sz="600" spc="-95" dirty="0">
                <a:solidFill>
                  <a:srgbClr val="231F20"/>
                </a:solidFill>
                <a:latin typeface="Lucida Sans"/>
                <a:cs typeface="Lucida Sans"/>
              </a:rPr>
              <a:t> </a:t>
            </a:r>
            <a:r>
              <a:rPr sz="600" spc="-5" dirty="0">
                <a:solidFill>
                  <a:srgbClr val="231F20"/>
                </a:solidFill>
                <a:latin typeface="Lucida Sans"/>
                <a:cs typeface="Lucida Sans"/>
              </a:rPr>
              <a:t>per</a:t>
            </a:r>
            <a:r>
              <a:rPr sz="600" spc="-70" dirty="0">
                <a:solidFill>
                  <a:srgbClr val="231F20"/>
                </a:solidFill>
                <a:latin typeface="Lucida Sans"/>
                <a:cs typeface="Lucida Sans"/>
              </a:rPr>
              <a:t> </a:t>
            </a:r>
            <a:r>
              <a:rPr sz="600" spc="-35" dirty="0">
                <a:solidFill>
                  <a:srgbClr val="231F20"/>
                </a:solidFill>
                <a:latin typeface="Lucida Sans"/>
                <a:cs typeface="Lucida Sans"/>
              </a:rPr>
              <a:t>100,000</a:t>
            </a:r>
            <a:r>
              <a:rPr sz="600" spc="-60" dirty="0">
                <a:solidFill>
                  <a:srgbClr val="231F20"/>
                </a:solidFill>
                <a:latin typeface="Lucida Sans"/>
                <a:cs typeface="Lucida Sans"/>
              </a:rPr>
              <a:t> </a:t>
            </a:r>
            <a:r>
              <a:rPr sz="600" spc="20" dirty="0">
                <a:solidFill>
                  <a:srgbClr val="231F20"/>
                </a:solidFill>
                <a:latin typeface="Lucida Sans"/>
                <a:cs typeface="Lucida Sans"/>
              </a:rPr>
              <a:t>US</a:t>
            </a:r>
            <a:r>
              <a:rPr sz="600" spc="-35" dirty="0">
                <a:solidFill>
                  <a:srgbClr val="231F20"/>
                </a:solidFill>
                <a:latin typeface="Lucida Sans"/>
                <a:cs typeface="Lucida Sans"/>
              </a:rPr>
              <a:t> </a:t>
            </a:r>
            <a:r>
              <a:rPr sz="600" spc="-10" dirty="0">
                <a:solidFill>
                  <a:srgbClr val="231F20"/>
                </a:solidFill>
                <a:latin typeface="Lucida Sans"/>
                <a:cs typeface="Lucida Sans"/>
              </a:rPr>
              <a:t>standard</a:t>
            </a:r>
            <a:r>
              <a:rPr sz="600" spc="-80" dirty="0">
                <a:solidFill>
                  <a:srgbClr val="231F20"/>
                </a:solidFill>
                <a:latin typeface="Lucida Sans"/>
                <a:cs typeface="Lucida Sans"/>
              </a:rPr>
              <a:t> </a:t>
            </a:r>
            <a:r>
              <a:rPr sz="600" spc="-20" dirty="0">
                <a:solidFill>
                  <a:srgbClr val="231F20"/>
                </a:solidFill>
                <a:latin typeface="Lucida Sans"/>
                <a:cs typeface="Lucida Sans"/>
              </a:rPr>
              <a:t>population</a:t>
            </a:r>
            <a:r>
              <a:rPr sz="600" spc="-90" dirty="0">
                <a:solidFill>
                  <a:srgbClr val="231F20"/>
                </a:solidFill>
                <a:latin typeface="Lucida Sans"/>
                <a:cs typeface="Lucida Sans"/>
              </a:rPr>
              <a:t> </a:t>
            </a:r>
            <a:r>
              <a:rPr sz="600" spc="-15" dirty="0">
                <a:solidFill>
                  <a:srgbClr val="231F20"/>
                </a:solidFill>
                <a:latin typeface="Lucida Sans"/>
                <a:cs typeface="Lucida Sans"/>
              </a:rPr>
              <a:t>in</a:t>
            </a:r>
            <a:r>
              <a:rPr sz="600" spc="-50" dirty="0">
                <a:solidFill>
                  <a:srgbClr val="231F20"/>
                </a:solidFill>
                <a:latin typeface="Lucida Sans"/>
                <a:cs typeface="Lucida Sans"/>
              </a:rPr>
              <a:t> </a:t>
            </a:r>
            <a:r>
              <a:rPr sz="600" spc="-15" dirty="0">
                <a:solidFill>
                  <a:srgbClr val="231F20"/>
                </a:solidFill>
                <a:latin typeface="Lucida Sans"/>
                <a:cs typeface="Lucida Sans"/>
              </a:rPr>
              <a:t>2000</a:t>
            </a:r>
            <a:r>
              <a:rPr sz="600" spc="-65" dirty="0">
                <a:solidFill>
                  <a:srgbClr val="231F20"/>
                </a:solidFill>
                <a:latin typeface="Lucida Sans"/>
                <a:cs typeface="Lucida Sans"/>
              </a:rPr>
              <a:t> </a:t>
            </a:r>
            <a:r>
              <a:rPr sz="600" spc="-25" dirty="0">
                <a:solidFill>
                  <a:srgbClr val="231F20"/>
                </a:solidFill>
                <a:latin typeface="Lucida Sans"/>
                <a:cs typeface="Lucida Sans"/>
              </a:rPr>
              <a:t>using</a:t>
            </a:r>
            <a:r>
              <a:rPr sz="600" spc="-120" dirty="0">
                <a:solidFill>
                  <a:srgbClr val="231F20"/>
                </a:solidFill>
                <a:latin typeface="Lucida Sans"/>
                <a:cs typeface="Lucida Sans"/>
              </a:rPr>
              <a:t> </a:t>
            </a:r>
            <a:r>
              <a:rPr sz="600" spc="-5" dirty="0">
                <a:solidFill>
                  <a:srgbClr val="231F20"/>
                </a:solidFill>
                <a:latin typeface="Lucida Sans"/>
                <a:cs typeface="Lucida Sans"/>
              </a:rPr>
              <a:t>the</a:t>
            </a:r>
            <a:r>
              <a:rPr sz="600" spc="-60" dirty="0">
                <a:solidFill>
                  <a:srgbClr val="231F20"/>
                </a:solidFill>
                <a:latin typeface="Lucida Sans"/>
                <a:cs typeface="Lucida Sans"/>
              </a:rPr>
              <a:t> </a:t>
            </a:r>
            <a:r>
              <a:rPr sz="600" spc="-25" dirty="0">
                <a:solidFill>
                  <a:srgbClr val="231F20"/>
                </a:solidFill>
                <a:latin typeface="Lucida Sans"/>
                <a:cs typeface="Lucida Sans"/>
              </a:rPr>
              <a:t>following</a:t>
            </a:r>
            <a:r>
              <a:rPr sz="600" spc="-95" dirty="0">
                <a:solidFill>
                  <a:srgbClr val="231F20"/>
                </a:solidFill>
                <a:latin typeface="Lucida Sans"/>
                <a:cs typeface="Lucida Sans"/>
              </a:rPr>
              <a:t> </a:t>
            </a:r>
            <a:r>
              <a:rPr sz="600" spc="-15" dirty="0">
                <a:solidFill>
                  <a:srgbClr val="231F20"/>
                </a:solidFill>
                <a:latin typeface="Lucida Sans"/>
                <a:cs typeface="Lucida Sans"/>
              </a:rPr>
              <a:t>age</a:t>
            </a:r>
            <a:r>
              <a:rPr sz="600" spc="-50" dirty="0">
                <a:solidFill>
                  <a:srgbClr val="231F20"/>
                </a:solidFill>
                <a:latin typeface="Lucida Sans"/>
                <a:cs typeface="Lucida Sans"/>
              </a:rPr>
              <a:t> </a:t>
            </a:r>
            <a:r>
              <a:rPr sz="600" spc="-15" dirty="0">
                <a:solidFill>
                  <a:srgbClr val="231F20"/>
                </a:solidFill>
                <a:latin typeface="Lucida Sans"/>
                <a:cs typeface="Lucida Sans"/>
              </a:rPr>
              <a:t>group</a:t>
            </a:r>
            <a:r>
              <a:rPr sz="600" spc="-95" dirty="0">
                <a:solidFill>
                  <a:srgbClr val="231F20"/>
                </a:solidFill>
                <a:latin typeface="Lucida Sans"/>
                <a:cs typeface="Lucida Sans"/>
              </a:rPr>
              <a:t> </a:t>
            </a:r>
            <a:r>
              <a:rPr sz="600" spc="-20" dirty="0">
                <a:solidFill>
                  <a:srgbClr val="231F20"/>
                </a:solidFill>
                <a:latin typeface="Lucida Sans"/>
                <a:cs typeface="Lucida Sans"/>
              </a:rPr>
              <a:t>distribution  </a:t>
            </a:r>
            <a:r>
              <a:rPr sz="600" spc="-25" dirty="0">
                <a:solidFill>
                  <a:srgbClr val="231F20"/>
                </a:solidFill>
                <a:latin typeface="Lucida Sans"/>
                <a:cs typeface="Lucida Sans"/>
              </a:rPr>
              <a:t>(in</a:t>
            </a:r>
            <a:r>
              <a:rPr sz="600" spc="-55" dirty="0">
                <a:solidFill>
                  <a:srgbClr val="231F20"/>
                </a:solidFill>
                <a:latin typeface="Lucida Sans"/>
                <a:cs typeface="Lucida Sans"/>
              </a:rPr>
              <a:t> </a:t>
            </a:r>
            <a:r>
              <a:rPr sz="600" spc="-20" dirty="0">
                <a:solidFill>
                  <a:srgbClr val="231F20"/>
                </a:solidFill>
                <a:latin typeface="Lucida Sans"/>
                <a:cs typeface="Lucida Sans"/>
              </a:rPr>
              <a:t>years):</a:t>
            </a:r>
            <a:r>
              <a:rPr sz="600" spc="-85" dirty="0">
                <a:solidFill>
                  <a:srgbClr val="231F20"/>
                </a:solidFill>
                <a:latin typeface="Lucida Sans"/>
                <a:cs typeface="Lucida Sans"/>
              </a:rPr>
              <a:t> </a:t>
            </a:r>
            <a:r>
              <a:rPr sz="600" spc="-25" dirty="0">
                <a:solidFill>
                  <a:srgbClr val="231F20"/>
                </a:solidFill>
                <a:latin typeface="Lucida Sans"/>
                <a:cs typeface="Lucida Sans"/>
              </a:rPr>
              <a:t>&lt;1,</a:t>
            </a:r>
            <a:r>
              <a:rPr sz="600" spc="-90" dirty="0">
                <a:solidFill>
                  <a:srgbClr val="231F20"/>
                </a:solidFill>
                <a:latin typeface="Lucida Sans"/>
                <a:cs typeface="Lucida Sans"/>
              </a:rPr>
              <a:t> </a:t>
            </a:r>
            <a:r>
              <a:rPr sz="600" dirty="0">
                <a:solidFill>
                  <a:srgbClr val="231F20"/>
                </a:solidFill>
                <a:latin typeface="Lucida Sans"/>
                <a:cs typeface="Lucida Sans"/>
              </a:rPr>
              <a:t>1–4,</a:t>
            </a:r>
            <a:r>
              <a:rPr sz="600" spc="-60" dirty="0">
                <a:solidFill>
                  <a:srgbClr val="231F20"/>
                </a:solidFill>
                <a:latin typeface="Lucida Sans"/>
                <a:cs typeface="Lucida Sans"/>
              </a:rPr>
              <a:t> </a:t>
            </a:r>
            <a:r>
              <a:rPr sz="600" spc="-10" dirty="0">
                <a:solidFill>
                  <a:srgbClr val="231F20"/>
                </a:solidFill>
                <a:latin typeface="Lucida Sans"/>
                <a:cs typeface="Lucida Sans"/>
              </a:rPr>
              <a:t>5–14,</a:t>
            </a:r>
            <a:r>
              <a:rPr sz="600" spc="-50" dirty="0">
                <a:solidFill>
                  <a:srgbClr val="231F20"/>
                </a:solidFill>
                <a:latin typeface="Lucida Sans"/>
                <a:cs typeface="Lucida Sans"/>
              </a:rPr>
              <a:t> </a:t>
            </a:r>
            <a:r>
              <a:rPr sz="600" spc="-15" dirty="0">
                <a:solidFill>
                  <a:srgbClr val="231F20"/>
                </a:solidFill>
                <a:latin typeface="Lucida Sans"/>
                <a:cs typeface="Lucida Sans"/>
              </a:rPr>
              <a:t>15–24,</a:t>
            </a:r>
            <a:r>
              <a:rPr sz="600" spc="-70" dirty="0">
                <a:solidFill>
                  <a:srgbClr val="231F20"/>
                </a:solidFill>
                <a:latin typeface="Lucida Sans"/>
                <a:cs typeface="Lucida Sans"/>
              </a:rPr>
              <a:t> </a:t>
            </a:r>
            <a:r>
              <a:rPr sz="600" spc="-15" dirty="0">
                <a:solidFill>
                  <a:srgbClr val="231F20"/>
                </a:solidFill>
                <a:latin typeface="Lucida Sans"/>
                <a:cs typeface="Lucida Sans"/>
              </a:rPr>
              <a:t>25–34,</a:t>
            </a:r>
            <a:r>
              <a:rPr sz="600" spc="-90" dirty="0">
                <a:solidFill>
                  <a:srgbClr val="231F20"/>
                </a:solidFill>
                <a:latin typeface="Lucida Sans"/>
                <a:cs typeface="Lucida Sans"/>
              </a:rPr>
              <a:t> </a:t>
            </a:r>
            <a:r>
              <a:rPr sz="600" spc="-15" dirty="0">
                <a:solidFill>
                  <a:srgbClr val="231F20"/>
                </a:solidFill>
                <a:latin typeface="Lucida Sans"/>
                <a:cs typeface="Lucida Sans"/>
              </a:rPr>
              <a:t>35–44,</a:t>
            </a:r>
            <a:r>
              <a:rPr sz="600" spc="-85" dirty="0">
                <a:solidFill>
                  <a:srgbClr val="231F20"/>
                </a:solidFill>
                <a:latin typeface="Lucida Sans"/>
                <a:cs typeface="Lucida Sans"/>
              </a:rPr>
              <a:t> </a:t>
            </a:r>
            <a:r>
              <a:rPr sz="600" spc="-15" dirty="0">
                <a:solidFill>
                  <a:srgbClr val="231F20"/>
                </a:solidFill>
                <a:latin typeface="Lucida Sans"/>
                <a:cs typeface="Lucida Sans"/>
              </a:rPr>
              <a:t>45–54,</a:t>
            </a:r>
            <a:r>
              <a:rPr sz="600" spc="-75" dirty="0">
                <a:solidFill>
                  <a:srgbClr val="231F20"/>
                </a:solidFill>
                <a:latin typeface="Lucida Sans"/>
                <a:cs typeface="Lucida Sans"/>
              </a:rPr>
              <a:t> </a:t>
            </a:r>
            <a:r>
              <a:rPr sz="600" spc="-15" dirty="0">
                <a:solidFill>
                  <a:srgbClr val="231F20"/>
                </a:solidFill>
                <a:latin typeface="Lucida Sans"/>
                <a:cs typeface="Lucida Sans"/>
              </a:rPr>
              <a:t>55–64,</a:t>
            </a:r>
            <a:r>
              <a:rPr sz="600" spc="-85" dirty="0">
                <a:solidFill>
                  <a:srgbClr val="231F20"/>
                </a:solidFill>
                <a:latin typeface="Lucida Sans"/>
                <a:cs typeface="Lucida Sans"/>
              </a:rPr>
              <a:t> </a:t>
            </a:r>
            <a:r>
              <a:rPr sz="600" spc="-15" dirty="0">
                <a:solidFill>
                  <a:srgbClr val="231F20"/>
                </a:solidFill>
                <a:latin typeface="Lucida Sans"/>
                <a:cs typeface="Lucida Sans"/>
              </a:rPr>
              <a:t>65–74,</a:t>
            </a:r>
            <a:r>
              <a:rPr sz="600" spc="-75" dirty="0">
                <a:solidFill>
                  <a:srgbClr val="231F20"/>
                </a:solidFill>
                <a:latin typeface="Lucida Sans"/>
                <a:cs typeface="Lucida Sans"/>
              </a:rPr>
              <a:t> </a:t>
            </a:r>
            <a:r>
              <a:rPr sz="600" spc="-15" dirty="0">
                <a:solidFill>
                  <a:srgbClr val="231F20"/>
                </a:solidFill>
                <a:latin typeface="Lucida Sans"/>
                <a:cs typeface="Lucida Sans"/>
              </a:rPr>
              <a:t>75–84,</a:t>
            </a:r>
            <a:r>
              <a:rPr sz="600" spc="-70" dirty="0">
                <a:solidFill>
                  <a:srgbClr val="231F20"/>
                </a:solidFill>
                <a:latin typeface="Lucida Sans"/>
                <a:cs typeface="Lucida Sans"/>
              </a:rPr>
              <a:t> </a:t>
            </a:r>
            <a:r>
              <a:rPr sz="600" spc="-5" dirty="0">
                <a:solidFill>
                  <a:srgbClr val="231F20"/>
                </a:solidFill>
                <a:latin typeface="Lucida Sans"/>
                <a:cs typeface="Lucida Sans"/>
              </a:rPr>
              <a:t>and</a:t>
            </a:r>
            <a:r>
              <a:rPr sz="600" spc="-55" dirty="0">
                <a:solidFill>
                  <a:srgbClr val="231F20"/>
                </a:solidFill>
                <a:latin typeface="Lucida Sans"/>
                <a:cs typeface="Lucida Sans"/>
              </a:rPr>
              <a:t> </a:t>
            </a:r>
            <a:r>
              <a:rPr sz="600" spc="-30" dirty="0">
                <a:solidFill>
                  <a:srgbClr val="231F20"/>
                </a:solidFill>
                <a:latin typeface="Lucida Sans"/>
                <a:cs typeface="Lucida Sans"/>
              </a:rPr>
              <a:t>≥85.</a:t>
            </a:r>
            <a:r>
              <a:rPr sz="600" spc="-60" dirty="0">
                <a:solidFill>
                  <a:srgbClr val="231F20"/>
                </a:solidFill>
                <a:latin typeface="Lucida Sans"/>
                <a:cs typeface="Lucida Sans"/>
              </a:rPr>
              <a:t> </a:t>
            </a:r>
            <a:r>
              <a:rPr sz="600" dirty="0">
                <a:solidFill>
                  <a:srgbClr val="231F20"/>
                </a:solidFill>
                <a:latin typeface="Lucida Sans"/>
                <a:cs typeface="Lucida Sans"/>
              </a:rPr>
              <a:t>For</a:t>
            </a:r>
            <a:r>
              <a:rPr sz="600" spc="-70" dirty="0">
                <a:solidFill>
                  <a:srgbClr val="231F20"/>
                </a:solidFill>
                <a:latin typeface="Lucida Sans"/>
                <a:cs typeface="Lucida Sans"/>
              </a:rPr>
              <a:t> </a:t>
            </a:r>
            <a:r>
              <a:rPr sz="600" spc="-15" dirty="0">
                <a:solidFill>
                  <a:srgbClr val="231F20"/>
                </a:solidFill>
                <a:latin typeface="Lucida Sans"/>
                <a:cs typeface="Lucida Sans"/>
              </a:rPr>
              <a:t>age-adjusted</a:t>
            </a:r>
            <a:r>
              <a:rPr sz="600" spc="-85" dirty="0">
                <a:solidFill>
                  <a:srgbClr val="231F20"/>
                </a:solidFill>
                <a:latin typeface="Lucida Sans"/>
                <a:cs typeface="Lucida Sans"/>
              </a:rPr>
              <a:t> </a:t>
            </a:r>
            <a:r>
              <a:rPr sz="600" spc="-10" dirty="0">
                <a:solidFill>
                  <a:srgbClr val="231F20"/>
                </a:solidFill>
                <a:latin typeface="Lucida Sans"/>
                <a:cs typeface="Lucida Sans"/>
              </a:rPr>
              <a:t>death  </a:t>
            </a:r>
            <a:r>
              <a:rPr sz="600" spc="-15" dirty="0">
                <a:solidFill>
                  <a:srgbClr val="231F20"/>
                </a:solidFill>
                <a:latin typeface="Lucida Sans"/>
                <a:cs typeface="Lucida Sans"/>
              </a:rPr>
              <a:t>rates, </a:t>
            </a:r>
            <a:r>
              <a:rPr sz="600" spc="-5" dirty="0">
                <a:solidFill>
                  <a:srgbClr val="231F20"/>
                </a:solidFill>
                <a:latin typeface="Lucida Sans"/>
                <a:cs typeface="Lucida Sans"/>
              </a:rPr>
              <a:t>the </a:t>
            </a:r>
            <a:r>
              <a:rPr sz="600" spc="-15" dirty="0">
                <a:solidFill>
                  <a:srgbClr val="231F20"/>
                </a:solidFill>
                <a:latin typeface="Lucida Sans"/>
                <a:cs typeface="Lucida Sans"/>
              </a:rPr>
              <a:t>age-specific </a:t>
            </a:r>
            <a:r>
              <a:rPr sz="600" spc="-10" dirty="0">
                <a:solidFill>
                  <a:srgbClr val="231F20"/>
                </a:solidFill>
                <a:latin typeface="Lucida Sans"/>
                <a:cs typeface="Lucida Sans"/>
              </a:rPr>
              <a:t>death </a:t>
            </a:r>
            <a:r>
              <a:rPr sz="600" spc="-5" dirty="0">
                <a:solidFill>
                  <a:srgbClr val="231F20"/>
                </a:solidFill>
                <a:latin typeface="Lucida Sans"/>
                <a:cs typeface="Lucida Sans"/>
              </a:rPr>
              <a:t>rate </a:t>
            </a:r>
            <a:r>
              <a:rPr sz="600" spc="-15" dirty="0">
                <a:solidFill>
                  <a:srgbClr val="231F20"/>
                </a:solidFill>
                <a:latin typeface="Lucida Sans"/>
                <a:cs typeface="Lucida Sans"/>
              </a:rPr>
              <a:t>is </a:t>
            </a:r>
            <a:r>
              <a:rPr sz="600" spc="-20" dirty="0">
                <a:solidFill>
                  <a:srgbClr val="231F20"/>
                </a:solidFill>
                <a:latin typeface="Lucida Sans"/>
                <a:cs typeface="Lucida Sans"/>
              </a:rPr>
              <a:t>rounded </a:t>
            </a:r>
            <a:r>
              <a:rPr sz="600" dirty="0">
                <a:solidFill>
                  <a:srgbClr val="231F20"/>
                </a:solidFill>
                <a:latin typeface="Lucida Sans"/>
                <a:cs typeface="Lucida Sans"/>
              </a:rPr>
              <a:t>to </a:t>
            </a:r>
            <a:r>
              <a:rPr sz="600" spc="-15" dirty="0">
                <a:solidFill>
                  <a:srgbClr val="231F20"/>
                </a:solidFill>
                <a:latin typeface="Lucida Sans"/>
                <a:cs typeface="Lucida Sans"/>
              </a:rPr>
              <a:t>one </a:t>
            </a:r>
            <a:r>
              <a:rPr sz="600" spc="-20" dirty="0">
                <a:solidFill>
                  <a:srgbClr val="231F20"/>
                </a:solidFill>
                <a:latin typeface="Lucida Sans"/>
                <a:cs typeface="Lucida Sans"/>
              </a:rPr>
              <a:t>decimal place before proceeding </a:t>
            </a:r>
            <a:r>
              <a:rPr sz="600" dirty="0">
                <a:solidFill>
                  <a:srgbClr val="231F20"/>
                </a:solidFill>
                <a:latin typeface="Lucida Sans"/>
                <a:cs typeface="Lucida Sans"/>
              </a:rPr>
              <a:t>to </a:t>
            </a:r>
            <a:r>
              <a:rPr sz="600" spc="-5" dirty="0">
                <a:solidFill>
                  <a:srgbClr val="231F20"/>
                </a:solidFill>
                <a:latin typeface="Lucida Sans"/>
                <a:cs typeface="Lucida Sans"/>
              </a:rPr>
              <a:t>the </a:t>
            </a:r>
            <a:r>
              <a:rPr sz="600" spc="-25" dirty="0">
                <a:solidFill>
                  <a:srgbClr val="231F20"/>
                </a:solidFill>
                <a:latin typeface="Lucida Sans"/>
                <a:cs typeface="Lucida Sans"/>
              </a:rPr>
              <a:t>next </a:t>
            </a:r>
            <a:r>
              <a:rPr sz="600" spc="-10" dirty="0">
                <a:solidFill>
                  <a:srgbClr val="231F20"/>
                </a:solidFill>
                <a:latin typeface="Lucida Sans"/>
                <a:cs typeface="Lucida Sans"/>
              </a:rPr>
              <a:t>step </a:t>
            </a:r>
            <a:r>
              <a:rPr sz="600" spc="-15" dirty="0">
                <a:solidFill>
                  <a:srgbClr val="231F20"/>
                </a:solidFill>
                <a:latin typeface="Lucida Sans"/>
                <a:cs typeface="Lucida Sans"/>
              </a:rPr>
              <a:t>in </a:t>
            </a:r>
            <a:r>
              <a:rPr sz="600" spc="-5" dirty="0">
                <a:solidFill>
                  <a:srgbClr val="231F20"/>
                </a:solidFill>
                <a:latin typeface="Lucida Sans"/>
                <a:cs typeface="Lucida Sans"/>
              </a:rPr>
              <a:t>the  </a:t>
            </a:r>
            <a:r>
              <a:rPr sz="600" spc="-20" dirty="0">
                <a:solidFill>
                  <a:srgbClr val="231F20"/>
                </a:solidFill>
                <a:latin typeface="Lucida Sans"/>
                <a:cs typeface="Lucida Sans"/>
              </a:rPr>
              <a:t>calculation</a:t>
            </a:r>
            <a:r>
              <a:rPr sz="600" spc="-85" dirty="0">
                <a:solidFill>
                  <a:srgbClr val="231F20"/>
                </a:solidFill>
                <a:latin typeface="Lucida Sans"/>
                <a:cs typeface="Lucida Sans"/>
              </a:rPr>
              <a:t> </a:t>
            </a:r>
            <a:r>
              <a:rPr sz="600" spc="-15" dirty="0">
                <a:solidFill>
                  <a:srgbClr val="231F20"/>
                </a:solidFill>
                <a:latin typeface="Lucida Sans"/>
                <a:cs typeface="Lucida Sans"/>
              </a:rPr>
              <a:t>of</a:t>
            </a:r>
            <a:r>
              <a:rPr sz="600" spc="-35" dirty="0">
                <a:solidFill>
                  <a:srgbClr val="231F20"/>
                </a:solidFill>
                <a:latin typeface="Lucida Sans"/>
                <a:cs typeface="Lucida Sans"/>
              </a:rPr>
              <a:t> </a:t>
            </a:r>
            <a:r>
              <a:rPr sz="600" spc="-15" dirty="0">
                <a:solidFill>
                  <a:srgbClr val="231F20"/>
                </a:solidFill>
                <a:latin typeface="Lucida Sans"/>
                <a:cs typeface="Lucida Sans"/>
              </a:rPr>
              <a:t>age-adjusted</a:t>
            </a:r>
            <a:r>
              <a:rPr sz="600" spc="-65" dirty="0">
                <a:solidFill>
                  <a:srgbClr val="231F20"/>
                </a:solidFill>
                <a:latin typeface="Lucida Sans"/>
                <a:cs typeface="Lucida Sans"/>
              </a:rPr>
              <a:t> </a:t>
            </a:r>
            <a:r>
              <a:rPr sz="600" spc="-10" dirty="0">
                <a:solidFill>
                  <a:srgbClr val="231F20"/>
                </a:solidFill>
                <a:latin typeface="Lucida Sans"/>
                <a:cs typeface="Lucida Sans"/>
              </a:rPr>
              <a:t>death</a:t>
            </a:r>
            <a:r>
              <a:rPr sz="600" spc="-70" dirty="0">
                <a:solidFill>
                  <a:srgbClr val="231F20"/>
                </a:solidFill>
                <a:latin typeface="Lucida Sans"/>
                <a:cs typeface="Lucida Sans"/>
              </a:rPr>
              <a:t> </a:t>
            </a:r>
            <a:r>
              <a:rPr sz="600" spc="-5" dirty="0">
                <a:solidFill>
                  <a:srgbClr val="231F20"/>
                </a:solidFill>
                <a:latin typeface="Lucida Sans"/>
                <a:cs typeface="Lucida Sans"/>
              </a:rPr>
              <a:t>rates</a:t>
            </a:r>
            <a:r>
              <a:rPr sz="600" spc="-80" dirty="0">
                <a:solidFill>
                  <a:srgbClr val="231F20"/>
                </a:solidFill>
                <a:latin typeface="Lucida Sans"/>
                <a:cs typeface="Lucida Sans"/>
              </a:rPr>
              <a:t> </a:t>
            </a:r>
            <a:r>
              <a:rPr sz="600" spc="-10" dirty="0">
                <a:solidFill>
                  <a:srgbClr val="231F20"/>
                </a:solidFill>
                <a:latin typeface="Lucida Sans"/>
                <a:cs typeface="Lucida Sans"/>
              </a:rPr>
              <a:t>for</a:t>
            </a:r>
            <a:r>
              <a:rPr sz="600" spc="-25" dirty="0">
                <a:solidFill>
                  <a:srgbClr val="231F20"/>
                </a:solidFill>
                <a:latin typeface="Lucida Sans"/>
                <a:cs typeface="Lucida Sans"/>
              </a:rPr>
              <a:t> </a:t>
            </a:r>
            <a:r>
              <a:rPr sz="600" spc="-5" dirty="0">
                <a:solidFill>
                  <a:srgbClr val="231F20"/>
                </a:solidFill>
                <a:latin typeface="Lucida Sans"/>
                <a:cs typeface="Lucida Sans"/>
              </a:rPr>
              <a:t>NCHS</a:t>
            </a:r>
            <a:r>
              <a:rPr sz="600" spc="-45" dirty="0">
                <a:solidFill>
                  <a:srgbClr val="231F20"/>
                </a:solidFill>
                <a:latin typeface="Lucida Sans"/>
                <a:cs typeface="Lucida Sans"/>
              </a:rPr>
              <a:t> </a:t>
            </a:r>
            <a:r>
              <a:rPr sz="600" spc="-15" dirty="0">
                <a:solidFill>
                  <a:srgbClr val="231F20"/>
                </a:solidFill>
                <a:latin typeface="Lucida Sans"/>
                <a:cs typeface="Lucida Sans"/>
              </a:rPr>
              <a:t>Multiple</a:t>
            </a:r>
            <a:r>
              <a:rPr sz="600" spc="-85" dirty="0">
                <a:solidFill>
                  <a:srgbClr val="231F20"/>
                </a:solidFill>
                <a:latin typeface="Lucida Sans"/>
                <a:cs typeface="Lucida Sans"/>
              </a:rPr>
              <a:t> </a:t>
            </a:r>
            <a:r>
              <a:rPr sz="600" spc="-15" dirty="0">
                <a:solidFill>
                  <a:srgbClr val="231F20"/>
                </a:solidFill>
                <a:latin typeface="Lucida Sans"/>
                <a:cs typeface="Lucida Sans"/>
              </a:rPr>
              <a:t>Cause</a:t>
            </a:r>
            <a:r>
              <a:rPr sz="600" spc="-80" dirty="0">
                <a:solidFill>
                  <a:srgbClr val="231F20"/>
                </a:solidFill>
                <a:latin typeface="Lucida Sans"/>
                <a:cs typeface="Lucida Sans"/>
              </a:rPr>
              <a:t> </a:t>
            </a:r>
            <a:r>
              <a:rPr sz="600" spc="-15" dirty="0">
                <a:solidFill>
                  <a:srgbClr val="231F20"/>
                </a:solidFill>
                <a:latin typeface="Lucida Sans"/>
                <a:cs typeface="Lucida Sans"/>
              </a:rPr>
              <a:t>of</a:t>
            </a:r>
            <a:r>
              <a:rPr sz="600" spc="-40" dirty="0">
                <a:solidFill>
                  <a:srgbClr val="231F20"/>
                </a:solidFill>
                <a:latin typeface="Lucida Sans"/>
                <a:cs typeface="Lucida Sans"/>
              </a:rPr>
              <a:t> </a:t>
            </a:r>
            <a:r>
              <a:rPr sz="600" spc="-15" dirty="0">
                <a:solidFill>
                  <a:srgbClr val="231F20"/>
                </a:solidFill>
                <a:latin typeface="Lucida Sans"/>
                <a:cs typeface="Lucida Sans"/>
              </a:rPr>
              <a:t>Death</a:t>
            </a:r>
            <a:r>
              <a:rPr sz="600" spc="-45" dirty="0">
                <a:solidFill>
                  <a:srgbClr val="231F20"/>
                </a:solidFill>
                <a:latin typeface="Lucida Sans"/>
                <a:cs typeface="Lucida Sans"/>
              </a:rPr>
              <a:t> </a:t>
            </a:r>
            <a:r>
              <a:rPr sz="600" spc="-15" dirty="0">
                <a:solidFill>
                  <a:srgbClr val="231F20"/>
                </a:solidFill>
                <a:latin typeface="Lucida Sans"/>
                <a:cs typeface="Lucida Sans"/>
              </a:rPr>
              <a:t>on</a:t>
            </a:r>
            <a:r>
              <a:rPr sz="600" spc="-45" dirty="0">
                <a:solidFill>
                  <a:srgbClr val="231F20"/>
                </a:solidFill>
                <a:latin typeface="Lucida Sans"/>
                <a:cs typeface="Lucida Sans"/>
              </a:rPr>
              <a:t> </a:t>
            </a:r>
            <a:r>
              <a:rPr sz="600" spc="-35" dirty="0">
                <a:solidFill>
                  <a:srgbClr val="231F20"/>
                </a:solidFill>
                <a:latin typeface="Lucida Sans"/>
                <a:cs typeface="Lucida Sans"/>
              </a:rPr>
              <a:t>CDC</a:t>
            </a:r>
            <a:r>
              <a:rPr sz="600" spc="-90" dirty="0">
                <a:solidFill>
                  <a:srgbClr val="231F20"/>
                </a:solidFill>
                <a:latin typeface="Lucida Sans"/>
                <a:cs typeface="Lucida Sans"/>
              </a:rPr>
              <a:t> </a:t>
            </a:r>
            <a:r>
              <a:rPr sz="600" spc="-5" dirty="0">
                <a:solidFill>
                  <a:srgbClr val="231F20"/>
                </a:solidFill>
                <a:latin typeface="Lucida Sans"/>
                <a:cs typeface="Lucida Sans"/>
              </a:rPr>
              <a:t>WONDER.</a:t>
            </a:r>
            <a:r>
              <a:rPr sz="600" spc="-30" dirty="0">
                <a:solidFill>
                  <a:srgbClr val="231F20"/>
                </a:solidFill>
                <a:latin typeface="Lucida Sans"/>
                <a:cs typeface="Lucida Sans"/>
              </a:rPr>
              <a:t> </a:t>
            </a:r>
            <a:r>
              <a:rPr sz="600" spc="-25" dirty="0">
                <a:solidFill>
                  <a:srgbClr val="231F20"/>
                </a:solidFill>
                <a:latin typeface="Lucida Sans"/>
                <a:cs typeface="Lucida Sans"/>
              </a:rPr>
              <a:t>This</a:t>
            </a:r>
            <a:r>
              <a:rPr sz="600" spc="-80" dirty="0">
                <a:solidFill>
                  <a:srgbClr val="231F20"/>
                </a:solidFill>
                <a:latin typeface="Lucida Sans"/>
                <a:cs typeface="Lucida Sans"/>
              </a:rPr>
              <a:t> </a:t>
            </a:r>
            <a:r>
              <a:rPr sz="600" spc="-20" dirty="0">
                <a:solidFill>
                  <a:srgbClr val="231F20"/>
                </a:solidFill>
                <a:latin typeface="Lucida Sans"/>
                <a:cs typeface="Lucida Sans"/>
              </a:rPr>
              <a:t>rounding</a:t>
            </a:r>
            <a:r>
              <a:rPr sz="600" spc="-80" dirty="0">
                <a:solidFill>
                  <a:srgbClr val="231F20"/>
                </a:solidFill>
                <a:latin typeface="Lucida Sans"/>
                <a:cs typeface="Lucida Sans"/>
              </a:rPr>
              <a:t> </a:t>
            </a:r>
            <a:r>
              <a:rPr sz="600" spc="-10" dirty="0">
                <a:solidFill>
                  <a:srgbClr val="231F20"/>
                </a:solidFill>
                <a:latin typeface="Lucida Sans"/>
                <a:cs typeface="Lucida Sans"/>
              </a:rPr>
              <a:t>step  may</a:t>
            </a:r>
            <a:r>
              <a:rPr sz="600" spc="-85" dirty="0">
                <a:solidFill>
                  <a:srgbClr val="231F20"/>
                </a:solidFill>
                <a:latin typeface="Lucida Sans"/>
                <a:cs typeface="Lucida Sans"/>
              </a:rPr>
              <a:t> </a:t>
            </a:r>
            <a:r>
              <a:rPr sz="600" spc="-10" dirty="0">
                <a:solidFill>
                  <a:srgbClr val="231F20"/>
                </a:solidFill>
                <a:latin typeface="Lucida Sans"/>
                <a:cs typeface="Lucida Sans"/>
              </a:rPr>
              <a:t>affect</a:t>
            </a:r>
            <a:r>
              <a:rPr sz="600" spc="-45" dirty="0">
                <a:solidFill>
                  <a:srgbClr val="231F20"/>
                </a:solidFill>
                <a:latin typeface="Lucida Sans"/>
                <a:cs typeface="Lucida Sans"/>
              </a:rPr>
              <a:t> </a:t>
            </a:r>
            <a:r>
              <a:rPr sz="600" spc="-5" dirty="0">
                <a:solidFill>
                  <a:srgbClr val="231F20"/>
                </a:solidFill>
                <a:latin typeface="Lucida Sans"/>
                <a:cs typeface="Lucida Sans"/>
              </a:rPr>
              <a:t>the</a:t>
            </a:r>
            <a:r>
              <a:rPr sz="600" spc="-55" dirty="0">
                <a:solidFill>
                  <a:srgbClr val="231F20"/>
                </a:solidFill>
                <a:latin typeface="Lucida Sans"/>
                <a:cs typeface="Lucida Sans"/>
              </a:rPr>
              <a:t> </a:t>
            </a:r>
            <a:r>
              <a:rPr sz="600" spc="-20" dirty="0">
                <a:solidFill>
                  <a:srgbClr val="231F20"/>
                </a:solidFill>
                <a:latin typeface="Lucida Sans"/>
                <a:cs typeface="Lucida Sans"/>
              </a:rPr>
              <a:t>precision</a:t>
            </a:r>
            <a:r>
              <a:rPr sz="600" spc="-110" dirty="0">
                <a:solidFill>
                  <a:srgbClr val="231F20"/>
                </a:solidFill>
                <a:latin typeface="Lucida Sans"/>
                <a:cs typeface="Lucida Sans"/>
              </a:rPr>
              <a:t> </a:t>
            </a:r>
            <a:r>
              <a:rPr sz="600" spc="-15" dirty="0">
                <a:solidFill>
                  <a:srgbClr val="231F20"/>
                </a:solidFill>
                <a:latin typeface="Lucida Sans"/>
                <a:cs typeface="Lucida Sans"/>
              </a:rPr>
              <a:t>of</a:t>
            </a:r>
            <a:r>
              <a:rPr sz="600" spc="-70" dirty="0">
                <a:solidFill>
                  <a:srgbClr val="231F20"/>
                </a:solidFill>
                <a:latin typeface="Lucida Sans"/>
                <a:cs typeface="Lucida Sans"/>
              </a:rPr>
              <a:t> </a:t>
            </a:r>
            <a:r>
              <a:rPr sz="600" spc="-5" dirty="0">
                <a:solidFill>
                  <a:srgbClr val="231F20"/>
                </a:solidFill>
                <a:latin typeface="Lucida Sans"/>
                <a:cs typeface="Lucida Sans"/>
              </a:rPr>
              <a:t>rates</a:t>
            </a:r>
            <a:r>
              <a:rPr sz="600" spc="-100" dirty="0">
                <a:solidFill>
                  <a:srgbClr val="231F20"/>
                </a:solidFill>
                <a:latin typeface="Lucida Sans"/>
                <a:cs typeface="Lucida Sans"/>
              </a:rPr>
              <a:t> </a:t>
            </a:r>
            <a:r>
              <a:rPr sz="600" spc="-20" dirty="0">
                <a:solidFill>
                  <a:srgbClr val="231F20"/>
                </a:solidFill>
                <a:latin typeface="Lucida Sans"/>
                <a:cs typeface="Lucida Sans"/>
              </a:rPr>
              <a:t>calculated</a:t>
            </a:r>
            <a:r>
              <a:rPr sz="600" spc="-75" dirty="0">
                <a:solidFill>
                  <a:srgbClr val="231F20"/>
                </a:solidFill>
                <a:latin typeface="Lucida Sans"/>
                <a:cs typeface="Lucida Sans"/>
              </a:rPr>
              <a:t> </a:t>
            </a:r>
            <a:r>
              <a:rPr sz="600" spc="-10" dirty="0">
                <a:solidFill>
                  <a:srgbClr val="231F20"/>
                </a:solidFill>
                <a:latin typeface="Lucida Sans"/>
                <a:cs typeface="Lucida Sans"/>
              </a:rPr>
              <a:t>for</a:t>
            </a:r>
            <a:r>
              <a:rPr sz="600" spc="-75" dirty="0">
                <a:solidFill>
                  <a:srgbClr val="231F20"/>
                </a:solidFill>
                <a:latin typeface="Lucida Sans"/>
                <a:cs typeface="Lucida Sans"/>
              </a:rPr>
              <a:t> </a:t>
            </a:r>
            <a:r>
              <a:rPr sz="600" spc="-20" dirty="0">
                <a:solidFill>
                  <a:srgbClr val="231F20"/>
                </a:solidFill>
                <a:latin typeface="Lucida Sans"/>
                <a:cs typeface="Lucida Sans"/>
              </a:rPr>
              <a:t>small</a:t>
            </a:r>
            <a:r>
              <a:rPr sz="600" spc="-90" dirty="0">
                <a:solidFill>
                  <a:srgbClr val="231F20"/>
                </a:solidFill>
                <a:latin typeface="Lucida Sans"/>
                <a:cs typeface="Lucida Sans"/>
              </a:rPr>
              <a:t> </a:t>
            </a:r>
            <a:r>
              <a:rPr sz="600" spc="-20" dirty="0">
                <a:solidFill>
                  <a:srgbClr val="231F20"/>
                </a:solidFill>
                <a:latin typeface="Lucida Sans"/>
                <a:cs typeface="Lucida Sans"/>
              </a:rPr>
              <a:t>numbers</a:t>
            </a:r>
            <a:r>
              <a:rPr sz="600" spc="-85" dirty="0">
                <a:solidFill>
                  <a:srgbClr val="231F20"/>
                </a:solidFill>
                <a:latin typeface="Lucida Sans"/>
                <a:cs typeface="Lucida Sans"/>
              </a:rPr>
              <a:t> </a:t>
            </a:r>
            <a:r>
              <a:rPr sz="600" spc="-15" dirty="0">
                <a:solidFill>
                  <a:srgbClr val="231F20"/>
                </a:solidFill>
                <a:latin typeface="Lucida Sans"/>
                <a:cs typeface="Lucida Sans"/>
              </a:rPr>
              <a:t>of</a:t>
            </a:r>
            <a:r>
              <a:rPr sz="600" spc="-65" dirty="0">
                <a:solidFill>
                  <a:srgbClr val="231F20"/>
                </a:solidFill>
                <a:latin typeface="Lucida Sans"/>
                <a:cs typeface="Lucida Sans"/>
              </a:rPr>
              <a:t> </a:t>
            </a:r>
            <a:r>
              <a:rPr sz="600" spc="-15" dirty="0">
                <a:solidFill>
                  <a:srgbClr val="231F20"/>
                </a:solidFill>
                <a:latin typeface="Lucida Sans"/>
                <a:cs typeface="Lucida Sans"/>
              </a:rPr>
              <a:t>deaths.</a:t>
            </a:r>
            <a:r>
              <a:rPr sz="600" spc="-105" dirty="0">
                <a:solidFill>
                  <a:srgbClr val="231F20"/>
                </a:solidFill>
                <a:latin typeface="Lucida Sans"/>
                <a:cs typeface="Lucida Sans"/>
              </a:rPr>
              <a:t> </a:t>
            </a:r>
            <a:r>
              <a:rPr sz="600" spc="-20" dirty="0">
                <a:solidFill>
                  <a:srgbClr val="231F20"/>
                </a:solidFill>
                <a:latin typeface="Lucida Sans"/>
                <a:cs typeface="Lucida Sans"/>
              </a:rPr>
              <a:t>Missing</a:t>
            </a:r>
            <a:r>
              <a:rPr sz="600" spc="-80" dirty="0">
                <a:solidFill>
                  <a:srgbClr val="231F20"/>
                </a:solidFill>
                <a:latin typeface="Lucida Sans"/>
                <a:cs typeface="Lucida Sans"/>
              </a:rPr>
              <a:t> </a:t>
            </a:r>
            <a:r>
              <a:rPr sz="600" spc="-5" dirty="0">
                <a:solidFill>
                  <a:srgbClr val="231F20"/>
                </a:solidFill>
                <a:latin typeface="Lucida Sans"/>
                <a:cs typeface="Lucida Sans"/>
              </a:rPr>
              <a:t>data</a:t>
            </a:r>
            <a:r>
              <a:rPr sz="600" spc="-70" dirty="0">
                <a:solidFill>
                  <a:srgbClr val="231F20"/>
                </a:solidFill>
                <a:latin typeface="Lucida Sans"/>
                <a:cs typeface="Lucida Sans"/>
              </a:rPr>
              <a:t> </a:t>
            </a:r>
            <a:r>
              <a:rPr sz="600" spc="-10" dirty="0">
                <a:solidFill>
                  <a:srgbClr val="231F20"/>
                </a:solidFill>
                <a:latin typeface="Lucida Sans"/>
                <a:cs typeface="Lucida Sans"/>
              </a:rPr>
              <a:t>are</a:t>
            </a:r>
            <a:r>
              <a:rPr sz="600" spc="-55" dirty="0">
                <a:solidFill>
                  <a:srgbClr val="231F20"/>
                </a:solidFill>
                <a:latin typeface="Lucida Sans"/>
                <a:cs typeface="Lucida Sans"/>
              </a:rPr>
              <a:t> </a:t>
            </a:r>
            <a:r>
              <a:rPr sz="600" spc="-15" dirty="0">
                <a:solidFill>
                  <a:srgbClr val="231F20"/>
                </a:solidFill>
                <a:latin typeface="Lucida Sans"/>
                <a:cs typeface="Lucida Sans"/>
              </a:rPr>
              <a:t>not</a:t>
            </a:r>
            <a:r>
              <a:rPr sz="600" spc="-80" dirty="0">
                <a:solidFill>
                  <a:srgbClr val="231F20"/>
                </a:solidFill>
                <a:latin typeface="Lucida Sans"/>
                <a:cs typeface="Lucida Sans"/>
              </a:rPr>
              <a:t> </a:t>
            </a:r>
            <a:r>
              <a:rPr sz="600" spc="-20" dirty="0">
                <a:solidFill>
                  <a:srgbClr val="231F20"/>
                </a:solidFill>
                <a:latin typeface="Lucida Sans"/>
                <a:cs typeface="Lucida Sans"/>
              </a:rPr>
              <a:t>included.</a:t>
            </a:r>
            <a:endParaRPr sz="600">
              <a:latin typeface="Lucida Sans"/>
              <a:cs typeface="Lucida Sans"/>
            </a:endParaRPr>
          </a:p>
          <a:p>
            <a:pPr marL="12700" marR="57150">
              <a:lnSpc>
                <a:spcPts val="700"/>
              </a:lnSpc>
              <a:spcBef>
                <a:spcPts val="520"/>
              </a:spcBef>
            </a:pPr>
            <a:r>
              <a:rPr sz="600" spc="-30" dirty="0">
                <a:solidFill>
                  <a:srgbClr val="231F20"/>
                </a:solidFill>
                <a:latin typeface="Lucida Sans"/>
                <a:cs typeface="Lucida Sans"/>
              </a:rPr>
              <a:t>†Cause</a:t>
            </a:r>
            <a:r>
              <a:rPr sz="600" spc="-90" dirty="0">
                <a:solidFill>
                  <a:srgbClr val="231F20"/>
                </a:solidFill>
                <a:latin typeface="Lucida Sans"/>
                <a:cs typeface="Lucida Sans"/>
              </a:rPr>
              <a:t> </a:t>
            </a:r>
            <a:r>
              <a:rPr sz="600" spc="-15" dirty="0">
                <a:solidFill>
                  <a:srgbClr val="231F20"/>
                </a:solidFill>
                <a:latin typeface="Lucida Sans"/>
                <a:cs typeface="Lucida Sans"/>
              </a:rPr>
              <a:t>of</a:t>
            </a:r>
            <a:r>
              <a:rPr sz="600" spc="-70" dirty="0">
                <a:solidFill>
                  <a:srgbClr val="231F20"/>
                </a:solidFill>
                <a:latin typeface="Lucida Sans"/>
                <a:cs typeface="Lucida Sans"/>
              </a:rPr>
              <a:t> </a:t>
            </a:r>
            <a:r>
              <a:rPr sz="600" spc="-5" dirty="0">
                <a:solidFill>
                  <a:srgbClr val="231F20"/>
                </a:solidFill>
                <a:latin typeface="Lucida Sans"/>
                <a:cs typeface="Lucida Sans"/>
              </a:rPr>
              <a:t>death</a:t>
            </a:r>
            <a:r>
              <a:rPr sz="600" spc="-80" dirty="0">
                <a:solidFill>
                  <a:srgbClr val="231F20"/>
                </a:solidFill>
                <a:latin typeface="Lucida Sans"/>
                <a:cs typeface="Lucida Sans"/>
              </a:rPr>
              <a:t> </a:t>
            </a:r>
            <a:r>
              <a:rPr sz="600" spc="-15" dirty="0">
                <a:solidFill>
                  <a:srgbClr val="231F20"/>
                </a:solidFill>
                <a:latin typeface="Lucida Sans"/>
                <a:cs typeface="Lucida Sans"/>
              </a:rPr>
              <a:t>is</a:t>
            </a:r>
            <a:r>
              <a:rPr sz="600" spc="-60" dirty="0">
                <a:solidFill>
                  <a:srgbClr val="231F20"/>
                </a:solidFill>
                <a:latin typeface="Lucida Sans"/>
                <a:cs typeface="Lucida Sans"/>
              </a:rPr>
              <a:t> </a:t>
            </a:r>
            <a:r>
              <a:rPr sz="600" spc="-20" dirty="0">
                <a:solidFill>
                  <a:srgbClr val="231F20"/>
                </a:solidFill>
                <a:latin typeface="Lucida Sans"/>
                <a:cs typeface="Lucida Sans"/>
              </a:rPr>
              <a:t>defined</a:t>
            </a:r>
            <a:r>
              <a:rPr sz="600" spc="-65" dirty="0">
                <a:solidFill>
                  <a:srgbClr val="231F20"/>
                </a:solidFill>
                <a:latin typeface="Lucida Sans"/>
                <a:cs typeface="Lucida Sans"/>
              </a:rPr>
              <a:t> </a:t>
            </a:r>
            <a:r>
              <a:rPr sz="600" spc="-5" dirty="0">
                <a:solidFill>
                  <a:srgbClr val="231F20"/>
                </a:solidFill>
                <a:latin typeface="Lucida Sans"/>
                <a:cs typeface="Lucida Sans"/>
              </a:rPr>
              <a:t>as</a:t>
            </a:r>
            <a:r>
              <a:rPr sz="600" spc="-50" dirty="0">
                <a:solidFill>
                  <a:srgbClr val="231F20"/>
                </a:solidFill>
                <a:latin typeface="Lucida Sans"/>
                <a:cs typeface="Lucida Sans"/>
              </a:rPr>
              <a:t> </a:t>
            </a:r>
            <a:r>
              <a:rPr sz="600" spc="-15" dirty="0">
                <a:solidFill>
                  <a:srgbClr val="231F20"/>
                </a:solidFill>
                <a:latin typeface="Lucida Sans"/>
                <a:cs typeface="Lucida Sans"/>
              </a:rPr>
              <a:t>one</a:t>
            </a:r>
            <a:r>
              <a:rPr sz="600" spc="-50" dirty="0">
                <a:solidFill>
                  <a:srgbClr val="231F20"/>
                </a:solidFill>
                <a:latin typeface="Lucida Sans"/>
                <a:cs typeface="Lucida Sans"/>
              </a:rPr>
              <a:t> </a:t>
            </a:r>
            <a:r>
              <a:rPr sz="600" spc="-15" dirty="0">
                <a:solidFill>
                  <a:srgbClr val="231F20"/>
                </a:solidFill>
                <a:latin typeface="Lucida Sans"/>
                <a:cs typeface="Lucida Sans"/>
              </a:rPr>
              <a:t>of</a:t>
            </a:r>
            <a:r>
              <a:rPr sz="600" spc="-85" dirty="0">
                <a:solidFill>
                  <a:srgbClr val="231F20"/>
                </a:solidFill>
                <a:latin typeface="Lucida Sans"/>
                <a:cs typeface="Lucida Sans"/>
              </a:rPr>
              <a:t> </a:t>
            </a:r>
            <a:r>
              <a:rPr sz="600" spc="-5" dirty="0">
                <a:solidFill>
                  <a:srgbClr val="231F20"/>
                </a:solidFill>
                <a:latin typeface="Lucida Sans"/>
                <a:cs typeface="Lucida Sans"/>
              </a:rPr>
              <a:t>the</a:t>
            </a:r>
            <a:r>
              <a:rPr sz="600" spc="-55" dirty="0">
                <a:solidFill>
                  <a:srgbClr val="231F20"/>
                </a:solidFill>
                <a:latin typeface="Lucida Sans"/>
                <a:cs typeface="Lucida Sans"/>
              </a:rPr>
              <a:t> </a:t>
            </a:r>
            <a:r>
              <a:rPr sz="600" spc="-20" dirty="0">
                <a:solidFill>
                  <a:srgbClr val="231F20"/>
                </a:solidFill>
                <a:latin typeface="Lucida Sans"/>
                <a:cs typeface="Lucida Sans"/>
              </a:rPr>
              <a:t>multiple</a:t>
            </a:r>
            <a:r>
              <a:rPr sz="600" spc="-90" dirty="0">
                <a:solidFill>
                  <a:srgbClr val="231F20"/>
                </a:solidFill>
                <a:latin typeface="Lucida Sans"/>
                <a:cs typeface="Lucida Sans"/>
              </a:rPr>
              <a:t> </a:t>
            </a:r>
            <a:r>
              <a:rPr sz="600" spc="-15" dirty="0">
                <a:solidFill>
                  <a:srgbClr val="231F20"/>
                </a:solidFill>
                <a:latin typeface="Lucida Sans"/>
                <a:cs typeface="Lucida Sans"/>
              </a:rPr>
              <a:t>causes</a:t>
            </a:r>
            <a:r>
              <a:rPr sz="600" spc="-75" dirty="0">
                <a:solidFill>
                  <a:srgbClr val="231F20"/>
                </a:solidFill>
                <a:latin typeface="Lucida Sans"/>
                <a:cs typeface="Lucida Sans"/>
              </a:rPr>
              <a:t> </a:t>
            </a:r>
            <a:r>
              <a:rPr sz="600" spc="-15" dirty="0">
                <a:solidFill>
                  <a:srgbClr val="231F20"/>
                </a:solidFill>
                <a:latin typeface="Lucida Sans"/>
                <a:cs typeface="Lucida Sans"/>
              </a:rPr>
              <a:t>of</a:t>
            </a:r>
            <a:r>
              <a:rPr sz="600" spc="-65" dirty="0">
                <a:solidFill>
                  <a:srgbClr val="231F20"/>
                </a:solidFill>
                <a:latin typeface="Lucida Sans"/>
                <a:cs typeface="Lucida Sans"/>
              </a:rPr>
              <a:t> </a:t>
            </a:r>
            <a:r>
              <a:rPr sz="600" spc="-5" dirty="0">
                <a:solidFill>
                  <a:srgbClr val="231F20"/>
                </a:solidFill>
                <a:latin typeface="Lucida Sans"/>
                <a:cs typeface="Lucida Sans"/>
              </a:rPr>
              <a:t>death</a:t>
            </a:r>
            <a:r>
              <a:rPr sz="600" spc="-80" dirty="0">
                <a:solidFill>
                  <a:srgbClr val="231F20"/>
                </a:solidFill>
                <a:latin typeface="Lucida Sans"/>
                <a:cs typeface="Lucida Sans"/>
              </a:rPr>
              <a:t> </a:t>
            </a:r>
            <a:r>
              <a:rPr sz="600" spc="-5" dirty="0">
                <a:solidFill>
                  <a:srgbClr val="231F20"/>
                </a:solidFill>
                <a:latin typeface="Lucida Sans"/>
                <a:cs typeface="Lucida Sans"/>
              </a:rPr>
              <a:t>and</a:t>
            </a:r>
            <a:r>
              <a:rPr sz="600" spc="-60" dirty="0">
                <a:solidFill>
                  <a:srgbClr val="231F20"/>
                </a:solidFill>
                <a:latin typeface="Lucida Sans"/>
                <a:cs typeface="Lucida Sans"/>
              </a:rPr>
              <a:t> </a:t>
            </a:r>
            <a:r>
              <a:rPr sz="600" spc="-15" dirty="0">
                <a:solidFill>
                  <a:srgbClr val="231F20"/>
                </a:solidFill>
                <a:latin typeface="Lucida Sans"/>
                <a:cs typeface="Lucida Sans"/>
              </a:rPr>
              <a:t>is</a:t>
            </a:r>
            <a:r>
              <a:rPr sz="600" spc="-55" dirty="0">
                <a:solidFill>
                  <a:srgbClr val="231F20"/>
                </a:solidFill>
                <a:latin typeface="Lucida Sans"/>
                <a:cs typeface="Lucida Sans"/>
              </a:rPr>
              <a:t> </a:t>
            </a:r>
            <a:r>
              <a:rPr sz="600" spc="-10" dirty="0">
                <a:solidFill>
                  <a:srgbClr val="231F20"/>
                </a:solidFill>
                <a:latin typeface="Lucida Sans"/>
                <a:cs typeface="Lucida Sans"/>
              </a:rPr>
              <a:t>based</a:t>
            </a:r>
            <a:r>
              <a:rPr sz="600" spc="-85" dirty="0">
                <a:solidFill>
                  <a:srgbClr val="231F20"/>
                </a:solidFill>
                <a:latin typeface="Lucida Sans"/>
                <a:cs typeface="Lucida Sans"/>
              </a:rPr>
              <a:t> </a:t>
            </a:r>
            <a:r>
              <a:rPr sz="600" spc="-15" dirty="0">
                <a:solidFill>
                  <a:srgbClr val="231F20"/>
                </a:solidFill>
                <a:latin typeface="Lucida Sans"/>
                <a:cs typeface="Lucida Sans"/>
              </a:rPr>
              <a:t>on</a:t>
            </a:r>
            <a:r>
              <a:rPr sz="600" spc="-55" dirty="0">
                <a:solidFill>
                  <a:srgbClr val="231F20"/>
                </a:solidFill>
                <a:latin typeface="Lucida Sans"/>
                <a:cs typeface="Lucida Sans"/>
              </a:rPr>
              <a:t> </a:t>
            </a:r>
            <a:r>
              <a:rPr sz="600" spc="-5" dirty="0">
                <a:solidFill>
                  <a:srgbClr val="231F20"/>
                </a:solidFill>
                <a:latin typeface="Lucida Sans"/>
                <a:cs typeface="Lucida Sans"/>
              </a:rPr>
              <a:t>the</a:t>
            </a:r>
            <a:r>
              <a:rPr sz="600" spc="-60" dirty="0">
                <a:solidFill>
                  <a:srgbClr val="231F20"/>
                </a:solidFill>
                <a:latin typeface="Lucida Sans"/>
                <a:cs typeface="Lucida Sans"/>
              </a:rPr>
              <a:t> </a:t>
            </a:r>
            <a:r>
              <a:rPr sz="600" spc="-20" dirty="0">
                <a:solidFill>
                  <a:srgbClr val="231F20"/>
                </a:solidFill>
                <a:latin typeface="Lucida Sans"/>
                <a:cs typeface="Lucida Sans"/>
              </a:rPr>
              <a:t>International</a:t>
            </a:r>
            <a:r>
              <a:rPr sz="600" spc="-85" dirty="0">
                <a:solidFill>
                  <a:srgbClr val="231F20"/>
                </a:solidFill>
                <a:latin typeface="Lucida Sans"/>
                <a:cs typeface="Lucida Sans"/>
              </a:rPr>
              <a:t> </a:t>
            </a:r>
            <a:r>
              <a:rPr sz="600" spc="-25" dirty="0">
                <a:solidFill>
                  <a:srgbClr val="231F20"/>
                </a:solidFill>
                <a:latin typeface="Lucida Sans"/>
                <a:cs typeface="Lucida Sans"/>
              </a:rPr>
              <a:t>Classification  </a:t>
            </a:r>
            <a:r>
              <a:rPr sz="600" spc="-15" dirty="0">
                <a:solidFill>
                  <a:srgbClr val="231F20"/>
                </a:solidFill>
                <a:latin typeface="Lucida Sans"/>
                <a:cs typeface="Lucida Sans"/>
              </a:rPr>
              <a:t>of</a:t>
            </a:r>
            <a:r>
              <a:rPr sz="600" spc="-75" dirty="0">
                <a:solidFill>
                  <a:srgbClr val="231F20"/>
                </a:solidFill>
                <a:latin typeface="Lucida Sans"/>
                <a:cs typeface="Lucida Sans"/>
              </a:rPr>
              <a:t> </a:t>
            </a:r>
            <a:r>
              <a:rPr sz="600" spc="-25" dirty="0">
                <a:solidFill>
                  <a:srgbClr val="231F20"/>
                </a:solidFill>
                <a:latin typeface="Lucida Sans"/>
                <a:cs typeface="Lucida Sans"/>
              </a:rPr>
              <a:t>Diseases,</a:t>
            </a:r>
            <a:r>
              <a:rPr sz="600" spc="-105" dirty="0">
                <a:solidFill>
                  <a:srgbClr val="231F20"/>
                </a:solidFill>
                <a:latin typeface="Lucida Sans"/>
                <a:cs typeface="Lucida Sans"/>
              </a:rPr>
              <a:t> </a:t>
            </a:r>
            <a:r>
              <a:rPr sz="600" spc="-10" dirty="0">
                <a:solidFill>
                  <a:srgbClr val="231F20"/>
                </a:solidFill>
                <a:latin typeface="Lucida Sans"/>
                <a:cs typeface="Lucida Sans"/>
              </a:rPr>
              <a:t>10</a:t>
            </a:r>
            <a:r>
              <a:rPr sz="525" spc="-15" baseline="23809" dirty="0">
                <a:solidFill>
                  <a:srgbClr val="231F20"/>
                </a:solidFill>
                <a:latin typeface="Lucida Sans"/>
                <a:cs typeface="Lucida Sans"/>
              </a:rPr>
              <a:t>th</a:t>
            </a:r>
            <a:r>
              <a:rPr sz="525" spc="-22" baseline="23809" dirty="0">
                <a:solidFill>
                  <a:srgbClr val="231F20"/>
                </a:solidFill>
                <a:latin typeface="Lucida Sans"/>
                <a:cs typeface="Lucida Sans"/>
              </a:rPr>
              <a:t> </a:t>
            </a:r>
            <a:r>
              <a:rPr sz="600" spc="-20" dirty="0">
                <a:solidFill>
                  <a:srgbClr val="231F20"/>
                </a:solidFill>
                <a:latin typeface="Lucida Sans"/>
                <a:cs typeface="Lucida Sans"/>
              </a:rPr>
              <a:t>Revision</a:t>
            </a:r>
            <a:r>
              <a:rPr sz="600" spc="-95" dirty="0">
                <a:solidFill>
                  <a:srgbClr val="231F20"/>
                </a:solidFill>
                <a:latin typeface="Lucida Sans"/>
                <a:cs typeface="Lucida Sans"/>
              </a:rPr>
              <a:t> </a:t>
            </a:r>
            <a:r>
              <a:rPr sz="600" spc="-25" dirty="0">
                <a:solidFill>
                  <a:srgbClr val="231F20"/>
                </a:solidFill>
                <a:latin typeface="Lucida Sans"/>
                <a:cs typeface="Lucida Sans"/>
              </a:rPr>
              <a:t>(ICD-10)</a:t>
            </a:r>
            <a:r>
              <a:rPr sz="600" spc="-40" dirty="0">
                <a:solidFill>
                  <a:srgbClr val="231F20"/>
                </a:solidFill>
                <a:latin typeface="Lucida Sans"/>
                <a:cs typeface="Lucida Sans"/>
              </a:rPr>
              <a:t> </a:t>
            </a:r>
            <a:r>
              <a:rPr sz="600" spc="-20" dirty="0">
                <a:solidFill>
                  <a:srgbClr val="231F20"/>
                </a:solidFill>
                <a:latin typeface="Lucida Sans"/>
                <a:cs typeface="Lucida Sans"/>
              </a:rPr>
              <a:t>codes</a:t>
            </a:r>
            <a:r>
              <a:rPr sz="600" spc="-80" dirty="0">
                <a:solidFill>
                  <a:srgbClr val="231F20"/>
                </a:solidFill>
                <a:latin typeface="Lucida Sans"/>
                <a:cs typeface="Lucida Sans"/>
              </a:rPr>
              <a:t> </a:t>
            </a:r>
            <a:r>
              <a:rPr sz="600" spc="-20" dirty="0">
                <a:solidFill>
                  <a:srgbClr val="231F20"/>
                </a:solidFill>
                <a:latin typeface="Lucida Sans"/>
                <a:cs typeface="Lucida Sans"/>
              </a:rPr>
              <a:t>B17.1,</a:t>
            </a:r>
            <a:r>
              <a:rPr sz="600" spc="-65" dirty="0">
                <a:solidFill>
                  <a:srgbClr val="231F20"/>
                </a:solidFill>
                <a:latin typeface="Lucida Sans"/>
                <a:cs typeface="Lucida Sans"/>
              </a:rPr>
              <a:t> </a:t>
            </a:r>
            <a:r>
              <a:rPr sz="600" spc="-5" dirty="0">
                <a:solidFill>
                  <a:srgbClr val="231F20"/>
                </a:solidFill>
                <a:latin typeface="Lucida Sans"/>
                <a:cs typeface="Lucida Sans"/>
              </a:rPr>
              <a:t>and</a:t>
            </a:r>
            <a:r>
              <a:rPr sz="600" spc="-80" dirty="0">
                <a:solidFill>
                  <a:srgbClr val="231F20"/>
                </a:solidFill>
                <a:latin typeface="Lucida Sans"/>
                <a:cs typeface="Lucida Sans"/>
              </a:rPr>
              <a:t> </a:t>
            </a:r>
            <a:r>
              <a:rPr sz="600" spc="-15" dirty="0">
                <a:solidFill>
                  <a:srgbClr val="231F20"/>
                </a:solidFill>
                <a:latin typeface="Lucida Sans"/>
                <a:cs typeface="Lucida Sans"/>
              </a:rPr>
              <a:t>B18.2</a:t>
            </a:r>
            <a:r>
              <a:rPr sz="600" spc="-80" dirty="0">
                <a:solidFill>
                  <a:srgbClr val="231F20"/>
                </a:solidFill>
                <a:latin typeface="Lucida Sans"/>
                <a:cs typeface="Lucida Sans"/>
              </a:rPr>
              <a:t> </a:t>
            </a:r>
            <a:r>
              <a:rPr sz="600" spc="-20" dirty="0">
                <a:solidFill>
                  <a:srgbClr val="231F20"/>
                </a:solidFill>
                <a:latin typeface="Lucida Sans"/>
                <a:cs typeface="Lucida Sans"/>
              </a:rPr>
              <a:t>(hepatitis</a:t>
            </a:r>
            <a:r>
              <a:rPr sz="600" spc="-90" dirty="0">
                <a:solidFill>
                  <a:srgbClr val="231F20"/>
                </a:solidFill>
                <a:latin typeface="Lucida Sans"/>
                <a:cs typeface="Lucida Sans"/>
              </a:rPr>
              <a:t> </a:t>
            </a:r>
            <a:r>
              <a:rPr sz="600" spc="-55" dirty="0">
                <a:solidFill>
                  <a:srgbClr val="231F20"/>
                </a:solidFill>
                <a:latin typeface="Lucida Sans"/>
                <a:cs typeface="Lucida Sans"/>
              </a:rPr>
              <a:t>C).</a:t>
            </a:r>
            <a:endParaRPr sz="600">
              <a:latin typeface="Lucida Sans"/>
              <a:cs typeface="Lucida Sans"/>
            </a:endParaRPr>
          </a:p>
        </p:txBody>
      </p:sp>
      <p:sp>
        <p:nvSpPr>
          <p:cNvPr id="5" name="object 5"/>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6" name="object 6"/>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8" name="object 8"/>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9" name="object 9"/>
          <p:cNvSpPr/>
          <p:nvPr/>
        </p:nvSpPr>
        <p:spPr>
          <a:xfrm>
            <a:off x="5397865" y="321417"/>
            <a:ext cx="210159" cy="25438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1" name="object 11"/>
          <p:cNvSpPr txBox="1"/>
          <p:nvPr/>
        </p:nvSpPr>
        <p:spPr>
          <a:xfrm>
            <a:off x="443991" y="264210"/>
            <a:ext cx="6797675" cy="1103630"/>
          </a:xfrm>
          <a:prstGeom prst="rect">
            <a:avLst/>
          </a:prstGeom>
        </p:spPr>
        <p:txBody>
          <a:bodyPr vert="horz" wrap="square" lIns="0" tIns="13335" rIns="0" bIns="0" rtlCol="0">
            <a:spAutoFit/>
          </a:bodyPr>
          <a:lstStyle/>
          <a:p>
            <a:pPr marL="52324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52324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135890">
              <a:lnSpc>
                <a:spcPct val="107100"/>
              </a:lnSpc>
              <a:spcBef>
                <a:spcPts val="1030"/>
              </a:spcBef>
            </a:pPr>
            <a:r>
              <a:rPr sz="1400" b="1" spc="-30" dirty="0">
                <a:solidFill>
                  <a:srgbClr val="005E6D"/>
                </a:solidFill>
                <a:latin typeface="Lucida Sans"/>
                <a:cs typeface="Lucida Sans"/>
              </a:rPr>
              <a:t>Figure</a:t>
            </a:r>
            <a:r>
              <a:rPr sz="1400" b="1" spc="-55" dirty="0">
                <a:solidFill>
                  <a:srgbClr val="005E6D"/>
                </a:solidFill>
                <a:latin typeface="Lucida Sans"/>
                <a:cs typeface="Lucida Sans"/>
              </a:rPr>
              <a:t> </a:t>
            </a:r>
            <a:r>
              <a:rPr sz="1400" b="1" spc="5" dirty="0">
                <a:solidFill>
                  <a:srgbClr val="005E6D"/>
                </a:solidFill>
                <a:latin typeface="Lucida Sans"/>
                <a:cs typeface="Lucida Sans"/>
              </a:rPr>
              <a:t>3.9.</a:t>
            </a:r>
            <a:r>
              <a:rPr sz="1400" b="1" spc="-55" dirty="0">
                <a:solidFill>
                  <a:srgbClr val="005E6D"/>
                </a:solidFill>
                <a:latin typeface="Lucida Sans"/>
                <a:cs typeface="Lucida Sans"/>
              </a:rPr>
              <a:t> </a:t>
            </a:r>
            <a:r>
              <a:rPr sz="1400" b="1" spc="-15" dirty="0">
                <a:solidFill>
                  <a:srgbClr val="8C2689"/>
                </a:solidFill>
                <a:latin typeface="Lucida Sans"/>
                <a:cs typeface="Lucida Sans"/>
              </a:rPr>
              <a:t>Rates*</a:t>
            </a:r>
            <a:r>
              <a:rPr sz="1400" b="1" spc="-110" dirty="0">
                <a:solidFill>
                  <a:srgbClr val="8C2689"/>
                </a:solidFill>
                <a:latin typeface="Lucida Sans"/>
                <a:cs typeface="Lucida Sans"/>
              </a:rPr>
              <a:t> </a:t>
            </a:r>
            <a:r>
              <a:rPr sz="1400" b="1" spc="-15" dirty="0">
                <a:solidFill>
                  <a:srgbClr val="8C2689"/>
                </a:solidFill>
                <a:latin typeface="Lucida Sans"/>
                <a:cs typeface="Lucida Sans"/>
              </a:rPr>
              <a:t>of</a:t>
            </a:r>
            <a:r>
              <a:rPr sz="1400" b="1" spc="-125" dirty="0">
                <a:solidFill>
                  <a:srgbClr val="8C2689"/>
                </a:solidFill>
                <a:latin typeface="Lucida Sans"/>
                <a:cs typeface="Lucida Sans"/>
              </a:rPr>
              <a:t> </a:t>
            </a:r>
            <a:r>
              <a:rPr sz="1400" b="1" spc="-50" dirty="0">
                <a:solidFill>
                  <a:srgbClr val="8C2689"/>
                </a:solidFill>
                <a:latin typeface="Lucida Sans"/>
                <a:cs typeface="Lucida Sans"/>
              </a:rPr>
              <a:t>death†</a:t>
            </a:r>
            <a:r>
              <a:rPr sz="1400" b="1" spc="-155" dirty="0">
                <a:solidFill>
                  <a:srgbClr val="8C2689"/>
                </a:solidFill>
                <a:latin typeface="Lucida Sans"/>
                <a:cs typeface="Lucida Sans"/>
              </a:rPr>
              <a:t> </a:t>
            </a:r>
            <a:r>
              <a:rPr sz="1400" b="1" dirty="0">
                <a:solidFill>
                  <a:srgbClr val="8C2689"/>
                </a:solidFill>
                <a:latin typeface="Lucida Sans"/>
                <a:cs typeface="Lucida Sans"/>
              </a:rPr>
              <a:t>with</a:t>
            </a:r>
            <a:r>
              <a:rPr sz="1400" b="1" spc="-114"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35" dirty="0">
                <a:solidFill>
                  <a:srgbClr val="8C2689"/>
                </a:solidFill>
                <a:latin typeface="Lucida Sans"/>
                <a:cs typeface="Lucida Sans"/>
              </a:rPr>
              <a:t> </a:t>
            </a:r>
            <a:r>
              <a:rPr sz="1400" b="1" dirty="0">
                <a:solidFill>
                  <a:srgbClr val="8C2689"/>
                </a:solidFill>
                <a:latin typeface="Lucida Sans"/>
                <a:cs typeface="Lucida Sans"/>
              </a:rPr>
              <a:t>C</a:t>
            </a:r>
            <a:r>
              <a:rPr sz="1400" b="1" spc="-235" dirty="0">
                <a:solidFill>
                  <a:srgbClr val="8C2689"/>
                </a:solidFill>
                <a:latin typeface="Lucida Sans"/>
                <a:cs typeface="Lucida Sans"/>
              </a:rPr>
              <a:t> </a:t>
            </a:r>
            <a:r>
              <a:rPr sz="1400" b="1" spc="-35" dirty="0">
                <a:solidFill>
                  <a:srgbClr val="8C2689"/>
                </a:solidFill>
                <a:latin typeface="Lucida Sans"/>
                <a:cs typeface="Lucida Sans"/>
              </a:rPr>
              <a:t>virus</a:t>
            </a:r>
            <a:r>
              <a:rPr sz="1400" b="1" spc="-105" dirty="0">
                <a:solidFill>
                  <a:srgbClr val="8C2689"/>
                </a:solidFill>
                <a:latin typeface="Lucida Sans"/>
                <a:cs typeface="Lucida Sans"/>
              </a:rPr>
              <a:t> </a:t>
            </a:r>
            <a:r>
              <a:rPr sz="1400" b="1" spc="-15" dirty="0">
                <a:solidFill>
                  <a:srgbClr val="8C2689"/>
                </a:solidFill>
                <a:latin typeface="Lucida Sans"/>
                <a:cs typeface="Lucida Sans"/>
              </a:rPr>
              <a:t>infection</a:t>
            </a:r>
            <a:r>
              <a:rPr sz="1400" b="1" spc="-130" dirty="0">
                <a:solidFill>
                  <a:srgbClr val="8C2689"/>
                </a:solidFill>
                <a:latin typeface="Lucida Sans"/>
                <a:cs typeface="Lucida Sans"/>
              </a:rPr>
              <a:t> </a:t>
            </a:r>
            <a:r>
              <a:rPr sz="1400" b="1" spc="-25" dirty="0">
                <a:solidFill>
                  <a:srgbClr val="8C2689"/>
                </a:solidFill>
                <a:latin typeface="Lucida Sans"/>
                <a:cs typeface="Lucida Sans"/>
              </a:rPr>
              <a:t>listed</a:t>
            </a:r>
            <a:r>
              <a:rPr sz="1400" b="1" spc="-75" dirty="0">
                <a:solidFill>
                  <a:srgbClr val="8C2689"/>
                </a:solidFill>
                <a:latin typeface="Lucida Sans"/>
                <a:cs typeface="Lucida Sans"/>
              </a:rPr>
              <a:t> </a:t>
            </a:r>
            <a:r>
              <a:rPr sz="1400" b="1" spc="-25" dirty="0">
                <a:solidFill>
                  <a:srgbClr val="8C2689"/>
                </a:solidFill>
                <a:latin typeface="Lucida Sans"/>
                <a:cs typeface="Lucida Sans"/>
              </a:rPr>
              <a:t>as</a:t>
            </a:r>
            <a:r>
              <a:rPr sz="1400" b="1" spc="-135" dirty="0">
                <a:solidFill>
                  <a:srgbClr val="8C2689"/>
                </a:solidFill>
                <a:latin typeface="Lucida Sans"/>
                <a:cs typeface="Lucida Sans"/>
              </a:rPr>
              <a:t> </a:t>
            </a:r>
            <a:r>
              <a:rPr sz="1400" b="1" dirty="0">
                <a:solidFill>
                  <a:srgbClr val="8C2689"/>
                </a:solidFill>
                <a:latin typeface="Lucida Sans"/>
                <a:cs typeface="Lucida Sans"/>
              </a:rPr>
              <a:t>a</a:t>
            </a:r>
            <a:r>
              <a:rPr sz="1400" b="1" spc="-100" dirty="0">
                <a:solidFill>
                  <a:srgbClr val="8C2689"/>
                </a:solidFill>
                <a:latin typeface="Lucida Sans"/>
                <a:cs typeface="Lucida Sans"/>
              </a:rPr>
              <a:t> </a:t>
            </a:r>
            <a:r>
              <a:rPr sz="1400" b="1" spc="-40" dirty="0">
                <a:solidFill>
                  <a:srgbClr val="8C2689"/>
                </a:solidFill>
                <a:latin typeface="Lucida Sans"/>
                <a:cs typeface="Lucida Sans"/>
              </a:rPr>
              <a:t>cause  </a:t>
            </a:r>
            <a:r>
              <a:rPr sz="1400" b="1" spc="-15" dirty="0">
                <a:solidFill>
                  <a:srgbClr val="8C2689"/>
                </a:solidFill>
                <a:latin typeface="Lucida Sans"/>
                <a:cs typeface="Lucida Sans"/>
              </a:rPr>
              <a:t>of</a:t>
            </a:r>
            <a:r>
              <a:rPr sz="1400" b="1" spc="-130" dirty="0">
                <a:solidFill>
                  <a:srgbClr val="8C2689"/>
                </a:solidFill>
                <a:latin typeface="Lucida Sans"/>
                <a:cs typeface="Lucida Sans"/>
              </a:rPr>
              <a:t> </a:t>
            </a:r>
            <a:r>
              <a:rPr sz="1400" b="1" dirty="0">
                <a:solidFill>
                  <a:srgbClr val="8C2689"/>
                </a:solidFill>
                <a:latin typeface="Lucida Sans"/>
                <a:cs typeface="Lucida Sans"/>
              </a:rPr>
              <a:t>death</a:t>
            </a:r>
            <a:r>
              <a:rPr sz="1400" b="1" spc="-125" dirty="0">
                <a:solidFill>
                  <a:srgbClr val="8C2689"/>
                </a:solidFill>
                <a:latin typeface="Lucida Sans"/>
                <a:cs typeface="Lucida Sans"/>
              </a:rPr>
              <a:t> </a:t>
            </a:r>
            <a:r>
              <a:rPr sz="1400" b="1" spc="-35" dirty="0">
                <a:solidFill>
                  <a:srgbClr val="8C2689"/>
                </a:solidFill>
                <a:latin typeface="Lucida Sans"/>
                <a:cs typeface="Lucida Sans"/>
              </a:rPr>
              <a:t>among</a:t>
            </a:r>
            <a:r>
              <a:rPr sz="1400" b="1" spc="-125" dirty="0">
                <a:solidFill>
                  <a:srgbClr val="8C2689"/>
                </a:solidFill>
                <a:latin typeface="Lucida Sans"/>
                <a:cs typeface="Lucida Sans"/>
              </a:rPr>
              <a:t> </a:t>
            </a:r>
            <a:r>
              <a:rPr sz="1400" b="1" spc="-20" dirty="0">
                <a:solidFill>
                  <a:srgbClr val="8C2689"/>
                </a:solidFill>
                <a:latin typeface="Lucida Sans"/>
                <a:cs typeface="Lucida Sans"/>
              </a:rPr>
              <a:t>residents,</a:t>
            </a:r>
            <a:r>
              <a:rPr sz="1400" b="1" spc="-85" dirty="0">
                <a:solidFill>
                  <a:srgbClr val="8C2689"/>
                </a:solidFill>
                <a:latin typeface="Lucida Sans"/>
                <a:cs typeface="Lucida Sans"/>
              </a:rPr>
              <a:t> </a:t>
            </a:r>
            <a:r>
              <a:rPr sz="1400" b="1" spc="-20" dirty="0">
                <a:solidFill>
                  <a:srgbClr val="8C2689"/>
                </a:solidFill>
                <a:latin typeface="Lucida Sans"/>
                <a:cs typeface="Lucida Sans"/>
              </a:rPr>
              <a:t>by</a:t>
            </a:r>
            <a:r>
              <a:rPr sz="1400" b="1" spc="-130" dirty="0">
                <a:solidFill>
                  <a:srgbClr val="8C2689"/>
                </a:solidFill>
                <a:latin typeface="Lucida Sans"/>
                <a:cs typeface="Lucida Sans"/>
              </a:rPr>
              <a:t> </a:t>
            </a:r>
            <a:r>
              <a:rPr sz="1400" b="1" spc="-35" dirty="0">
                <a:solidFill>
                  <a:srgbClr val="8C2689"/>
                </a:solidFill>
                <a:latin typeface="Lucida Sans"/>
                <a:cs typeface="Lucida Sans"/>
              </a:rPr>
              <a:t>jurisdiction</a:t>
            </a:r>
            <a:r>
              <a:rPr sz="1400" b="1" spc="-80" dirty="0">
                <a:solidFill>
                  <a:srgbClr val="8C2689"/>
                </a:solidFill>
                <a:latin typeface="Lucida Sans"/>
                <a:cs typeface="Lucida Sans"/>
              </a:rPr>
              <a:t> </a:t>
            </a:r>
            <a:r>
              <a:rPr sz="1400" b="1" dirty="0">
                <a:solidFill>
                  <a:srgbClr val="8C2689"/>
                </a:solidFill>
                <a:latin typeface="Lucida Sans"/>
                <a:cs typeface="Lucida Sans"/>
              </a:rPr>
              <a:t>—</a:t>
            </a:r>
            <a:r>
              <a:rPr sz="1400" b="1" spc="-150" dirty="0">
                <a:solidFill>
                  <a:srgbClr val="8C2689"/>
                </a:solidFill>
                <a:latin typeface="Lucida Sans"/>
                <a:cs typeface="Lucida Sans"/>
              </a:rPr>
              <a:t> </a:t>
            </a:r>
            <a:r>
              <a:rPr sz="1400" b="1" spc="-10" dirty="0">
                <a:solidFill>
                  <a:srgbClr val="8C2689"/>
                </a:solidFill>
                <a:latin typeface="Lucida Sans"/>
                <a:cs typeface="Lucida Sans"/>
              </a:rPr>
              <a:t>United</a:t>
            </a:r>
            <a:r>
              <a:rPr sz="1400" b="1" spc="-125" dirty="0">
                <a:solidFill>
                  <a:srgbClr val="8C2689"/>
                </a:solidFill>
                <a:latin typeface="Lucida Sans"/>
                <a:cs typeface="Lucida Sans"/>
              </a:rPr>
              <a:t> </a:t>
            </a:r>
            <a:r>
              <a:rPr sz="1400" b="1" spc="25" dirty="0">
                <a:solidFill>
                  <a:srgbClr val="8C2689"/>
                </a:solidFill>
                <a:latin typeface="Lucida Sans"/>
                <a:cs typeface="Lucida Sans"/>
              </a:rPr>
              <a:t>States,</a:t>
            </a:r>
            <a:r>
              <a:rPr sz="1400" b="1" spc="-75" dirty="0">
                <a:solidFill>
                  <a:srgbClr val="8C2689"/>
                </a:solidFill>
                <a:latin typeface="Lucida Sans"/>
                <a:cs typeface="Lucida Sans"/>
              </a:rPr>
              <a:t> </a:t>
            </a:r>
            <a:r>
              <a:rPr sz="1400" b="1" spc="-25" dirty="0">
                <a:solidFill>
                  <a:srgbClr val="8C2689"/>
                </a:solidFill>
                <a:latin typeface="Lucida Sans"/>
                <a:cs typeface="Lucida Sans"/>
              </a:rPr>
              <a:t>2019</a:t>
            </a:r>
            <a:endParaRPr sz="1400">
              <a:latin typeface="Lucida Sans"/>
              <a:cs typeface="Lucida Sans"/>
            </a:endParaRPr>
          </a:p>
        </p:txBody>
      </p:sp>
      <p:sp>
        <p:nvSpPr>
          <p:cNvPr id="12" name="object 12" descr="Rates of death with hepatitis C listed as a cause of death, by state in 2019. States are grouped on the basis of reported rates of death per 100,000 population. The states in the lowest category (0.0-2.30 deaths per 100,000 population) include Alabama, Connecticut, Delaware, Illinois, Maine, Massachusetts, New Hampshire, New Jersey, New York, Utah, Virginia, and Wisconsin. The jurisdictions in the highest category (5.01-10.75 deaths per 100,000 population) include Colorado, District of Columbia, Kentucky, Louisiana, New Mexico, Oklahoma, Oregon, Tennessee, and Wyoming."/>
          <p:cNvSpPr/>
          <p:nvPr/>
        </p:nvSpPr>
        <p:spPr>
          <a:xfrm>
            <a:off x="554735" y="1556003"/>
            <a:ext cx="6729971" cy="429158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1322831"/>
            <a:ext cx="6961631" cy="8052815"/>
          </a:xfrm>
          <a:prstGeom prst="rect">
            <a:avLst/>
          </a:prstGeom>
          <a:blipFill>
            <a:blip r:embed="rId3" cstate="print"/>
            <a:stretch>
              <a:fillRect/>
            </a:stretch>
          </a:blipFill>
        </p:spPr>
        <p:txBody>
          <a:bodyPr wrap="square" lIns="0" tIns="0" rIns="0" bIns="0" rtlCol="0"/>
          <a:lstStyle/>
          <a:p>
            <a:endParaRPr/>
          </a:p>
        </p:txBody>
      </p:sp>
      <p:graphicFrame>
        <p:nvGraphicFramePr>
          <p:cNvPr id="3" name="object 3" descr="Data regarding reported cases of acute hepatitis C by state or jurisdiction during 2015–2019. The first column lists the state or jurisdiction. Each year has 2 columns of data; the first column displays the number of reported acute hepatitis C cases, and the second column lists the rates of reported acute hepatitis C cases per 100,000 population in that state or jurisdiction for that year."/>
          <p:cNvGraphicFramePr>
            <a:graphicFrameLocks noGrp="1"/>
          </p:cNvGraphicFramePr>
          <p:nvPr>
            <p:extLst>
              <p:ext uri="{D42A27DB-BD31-4B8C-83A1-F6EECF244321}">
                <p14:modId xmlns:p14="http://schemas.microsoft.com/office/powerpoint/2010/main" val="2605665228"/>
              </p:ext>
            </p:extLst>
          </p:nvPr>
        </p:nvGraphicFramePr>
        <p:xfrm>
          <a:off x="457200" y="1348739"/>
          <a:ext cx="6845300" cy="7936997"/>
        </p:xfrm>
        <a:graphic>
          <a:graphicData uri="http://schemas.openxmlformats.org/drawingml/2006/table">
            <a:tbl>
              <a:tblPr firstRow="1" bandRow="1">
                <a:tableStyleId>{2D5ABB26-0587-4C30-8999-92F81FD0307C}</a:tableStyleId>
              </a:tblPr>
              <a:tblGrid>
                <a:gridCol w="1441450">
                  <a:extLst>
                    <a:ext uri="{9D8B030D-6E8A-4147-A177-3AD203B41FA5}">
                      <a16:colId xmlns:a16="http://schemas.microsoft.com/office/drawing/2014/main" val="20000"/>
                    </a:ext>
                  </a:extLst>
                </a:gridCol>
                <a:gridCol w="540385">
                  <a:extLst>
                    <a:ext uri="{9D8B030D-6E8A-4147-A177-3AD203B41FA5}">
                      <a16:colId xmlns:a16="http://schemas.microsoft.com/office/drawing/2014/main" val="20001"/>
                    </a:ext>
                  </a:extLst>
                </a:gridCol>
                <a:gridCol w="540385">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gridCol w="540385">
                  <a:extLst>
                    <a:ext uri="{9D8B030D-6E8A-4147-A177-3AD203B41FA5}">
                      <a16:colId xmlns:a16="http://schemas.microsoft.com/office/drawing/2014/main" val="20004"/>
                    </a:ext>
                  </a:extLst>
                </a:gridCol>
                <a:gridCol w="540385">
                  <a:extLst>
                    <a:ext uri="{9D8B030D-6E8A-4147-A177-3AD203B41FA5}">
                      <a16:colId xmlns:a16="http://schemas.microsoft.com/office/drawing/2014/main" val="20005"/>
                    </a:ext>
                  </a:extLst>
                </a:gridCol>
                <a:gridCol w="540385">
                  <a:extLst>
                    <a:ext uri="{9D8B030D-6E8A-4147-A177-3AD203B41FA5}">
                      <a16:colId xmlns:a16="http://schemas.microsoft.com/office/drawing/2014/main" val="20006"/>
                    </a:ext>
                  </a:extLst>
                </a:gridCol>
                <a:gridCol w="540385">
                  <a:extLst>
                    <a:ext uri="{9D8B030D-6E8A-4147-A177-3AD203B41FA5}">
                      <a16:colId xmlns:a16="http://schemas.microsoft.com/office/drawing/2014/main" val="20007"/>
                    </a:ext>
                  </a:extLst>
                </a:gridCol>
                <a:gridCol w="540385">
                  <a:extLst>
                    <a:ext uri="{9D8B030D-6E8A-4147-A177-3AD203B41FA5}">
                      <a16:colId xmlns:a16="http://schemas.microsoft.com/office/drawing/2014/main" val="20008"/>
                    </a:ext>
                  </a:extLst>
                </a:gridCol>
                <a:gridCol w="540385">
                  <a:extLst>
                    <a:ext uri="{9D8B030D-6E8A-4147-A177-3AD203B41FA5}">
                      <a16:colId xmlns:a16="http://schemas.microsoft.com/office/drawing/2014/main" val="20009"/>
                    </a:ext>
                  </a:extLst>
                </a:gridCol>
                <a:gridCol w="540385">
                  <a:extLst>
                    <a:ext uri="{9D8B030D-6E8A-4147-A177-3AD203B41FA5}">
                      <a16:colId xmlns:a16="http://schemas.microsoft.com/office/drawing/2014/main" val="20010"/>
                    </a:ext>
                  </a:extLst>
                </a:gridCol>
              </a:tblGrid>
              <a:tr h="145769">
                <a:tc rowSpan="2">
                  <a:txBody>
                    <a:bodyPr/>
                    <a:lstStyle/>
                    <a:p>
                      <a:pPr marL="57785">
                        <a:lnSpc>
                          <a:spcPct val="100000"/>
                        </a:lnSpc>
                        <a:spcBef>
                          <a:spcPts val="600"/>
                        </a:spcBef>
                      </a:pPr>
                      <a:r>
                        <a:rPr sz="800" b="1" spc="5" dirty="0">
                          <a:solidFill>
                            <a:srgbClr val="FFFFFF"/>
                          </a:solidFill>
                          <a:latin typeface="Calibri"/>
                          <a:cs typeface="Calibri"/>
                        </a:rPr>
                        <a:t>State or</a:t>
                      </a:r>
                      <a:r>
                        <a:rPr sz="800" b="1" spc="15" dirty="0">
                          <a:solidFill>
                            <a:srgbClr val="FFFFFF"/>
                          </a:solidFill>
                          <a:latin typeface="Calibri"/>
                          <a:cs typeface="Calibri"/>
                        </a:rPr>
                        <a:t> </a:t>
                      </a:r>
                      <a:r>
                        <a:rPr sz="800" b="1" spc="5" dirty="0">
                          <a:solidFill>
                            <a:srgbClr val="FFFFFF"/>
                          </a:solidFill>
                          <a:latin typeface="Calibri"/>
                          <a:cs typeface="Calibri"/>
                        </a:rPr>
                        <a:t>Jurisdiction</a:t>
                      </a:r>
                      <a:endParaRPr sz="800">
                        <a:latin typeface="Calibri"/>
                        <a:cs typeface="Calibri"/>
                      </a:endParaRPr>
                    </a:p>
                  </a:txBody>
                  <a:tcPr marL="0" marR="0" marT="76200" marB="0">
                    <a:solidFill>
                      <a:srgbClr val="005E6D"/>
                    </a:solidFill>
                  </a:tcPr>
                </a:tc>
                <a:tc gridSpan="2">
                  <a:txBody>
                    <a:bodyPr/>
                    <a:lstStyle/>
                    <a:p>
                      <a:pPr algn="ctr">
                        <a:lnSpc>
                          <a:spcPct val="100000"/>
                        </a:lnSpc>
                        <a:spcBef>
                          <a:spcPts val="10"/>
                        </a:spcBef>
                      </a:pPr>
                      <a:r>
                        <a:rPr sz="800" b="1" spc="15" dirty="0">
                          <a:solidFill>
                            <a:srgbClr val="FFFFFF"/>
                          </a:solidFill>
                          <a:latin typeface="Calibri"/>
                          <a:cs typeface="Calibri"/>
                        </a:rPr>
                        <a:t>2015</a:t>
                      </a:r>
                      <a:endParaRPr sz="800">
                        <a:latin typeface="Calibri"/>
                        <a:cs typeface="Calibri"/>
                      </a:endParaRPr>
                    </a:p>
                  </a:txBody>
                  <a:tcPr marL="0" marR="0" marT="127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0"/>
                        </a:spcBef>
                      </a:pPr>
                      <a:r>
                        <a:rPr sz="800" b="1" spc="15" dirty="0">
                          <a:solidFill>
                            <a:srgbClr val="FFFFFF"/>
                          </a:solidFill>
                          <a:latin typeface="Calibri"/>
                          <a:cs typeface="Calibri"/>
                        </a:rPr>
                        <a:t>2016</a:t>
                      </a:r>
                      <a:endParaRPr sz="800">
                        <a:latin typeface="Calibri"/>
                        <a:cs typeface="Calibri"/>
                      </a:endParaRPr>
                    </a:p>
                  </a:txBody>
                  <a:tcPr marL="0" marR="0" marT="127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0"/>
                        </a:spcBef>
                      </a:pPr>
                      <a:r>
                        <a:rPr sz="800" b="1" spc="15" dirty="0">
                          <a:solidFill>
                            <a:srgbClr val="FFFFFF"/>
                          </a:solidFill>
                          <a:latin typeface="Calibri"/>
                          <a:cs typeface="Calibri"/>
                        </a:rPr>
                        <a:t>2017</a:t>
                      </a:r>
                      <a:endParaRPr sz="800">
                        <a:latin typeface="Calibri"/>
                        <a:cs typeface="Calibri"/>
                      </a:endParaRPr>
                    </a:p>
                  </a:txBody>
                  <a:tcPr marL="0" marR="0" marT="127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0"/>
                        </a:spcBef>
                      </a:pPr>
                      <a:r>
                        <a:rPr sz="800" b="1" spc="15" dirty="0">
                          <a:solidFill>
                            <a:srgbClr val="FFFFFF"/>
                          </a:solidFill>
                          <a:latin typeface="Calibri"/>
                          <a:cs typeface="Calibri"/>
                        </a:rPr>
                        <a:t>2018</a:t>
                      </a:r>
                      <a:endParaRPr sz="800">
                        <a:latin typeface="Calibri"/>
                        <a:cs typeface="Calibri"/>
                      </a:endParaRPr>
                    </a:p>
                  </a:txBody>
                  <a:tcPr marL="0" marR="0" marT="127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marL="8255" algn="ctr">
                        <a:lnSpc>
                          <a:spcPct val="100000"/>
                        </a:lnSpc>
                        <a:spcBef>
                          <a:spcPts val="10"/>
                        </a:spcBef>
                      </a:pPr>
                      <a:r>
                        <a:rPr sz="800" b="1" spc="15" dirty="0">
                          <a:solidFill>
                            <a:srgbClr val="FFFFFF"/>
                          </a:solidFill>
                          <a:latin typeface="Calibri"/>
                          <a:cs typeface="Calibri"/>
                        </a:rPr>
                        <a:t>2019</a:t>
                      </a:r>
                      <a:endParaRPr sz="800">
                        <a:latin typeface="Calibri"/>
                        <a:cs typeface="Calibri"/>
                      </a:endParaRPr>
                    </a:p>
                  </a:txBody>
                  <a:tcPr marL="0" marR="0" marT="1270" marB="0">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146190">
                <a:tc vMerge="1">
                  <a:txBody>
                    <a:bodyPr/>
                    <a:lstStyle/>
                    <a:p>
                      <a:endParaRPr/>
                    </a:p>
                  </a:txBody>
                  <a:tcPr marL="0" marR="0" marT="76200" marB="0">
                    <a:solidFill>
                      <a:srgbClr val="005E6D"/>
                    </a:solidFill>
                  </a:tcPr>
                </a:tc>
                <a:tc>
                  <a:txBody>
                    <a:bodyPr/>
                    <a:lstStyle/>
                    <a:p>
                      <a:pPr marL="2540" algn="ctr">
                        <a:lnSpc>
                          <a:spcPts val="960"/>
                        </a:lnSpc>
                      </a:pPr>
                      <a:r>
                        <a:rPr sz="800" b="1" spc="-5" dirty="0">
                          <a:solidFill>
                            <a:srgbClr val="FFFFFF"/>
                          </a:solidFill>
                          <a:latin typeface="Calibri"/>
                          <a:cs typeface="Calibri"/>
                        </a:rPr>
                        <a:t>No.</a:t>
                      </a:r>
                      <a:endParaRPr sz="800">
                        <a:latin typeface="Calibri"/>
                        <a:cs typeface="Calibri"/>
                      </a:endParaRPr>
                    </a:p>
                  </a:txBody>
                  <a:tcPr marL="0" marR="0" marT="0" marB="0">
                    <a:lnR w="9525">
                      <a:solidFill>
                        <a:srgbClr val="FFFFFF"/>
                      </a:solidFill>
                      <a:prstDash val="solid"/>
                    </a:lnR>
                    <a:lnT w="12700">
                      <a:solidFill>
                        <a:srgbClr val="FFFFFF"/>
                      </a:solidFill>
                      <a:prstDash val="solid"/>
                    </a:lnT>
                    <a:solidFill>
                      <a:srgbClr val="005E6D"/>
                    </a:solidFill>
                  </a:tcPr>
                </a:tc>
                <a:tc>
                  <a:txBody>
                    <a:bodyPr/>
                    <a:lstStyle/>
                    <a:p>
                      <a:pPr algn="ctr">
                        <a:lnSpc>
                          <a:spcPts val="960"/>
                        </a:lnSpc>
                      </a:pPr>
                      <a:r>
                        <a:rPr sz="800" b="1" spc="-5" dirty="0">
                          <a:solidFill>
                            <a:srgbClr val="FFFFFF"/>
                          </a:solidFill>
                          <a:latin typeface="Calibri"/>
                          <a:cs typeface="Calibri"/>
                        </a:rPr>
                        <a:t>Rate*</a:t>
                      </a:r>
                      <a:endParaRPr sz="800">
                        <a:latin typeface="Calibri"/>
                        <a:cs typeface="Calibri"/>
                      </a:endParaRPr>
                    </a:p>
                  </a:txBody>
                  <a:tcPr marL="0" marR="0" marT="0" marB="0">
                    <a:lnL w="9525">
                      <a:solidFill>
                        <a:srgbClr val="FFFFFF"/>
                      </a:solidFill>
                      <a:prstDash val="solid"/>
                    </a:lnL>
                    <a:lnT w="12700">
                      <a:solidFill>
                        <a:srgbClr val="FFFFFF"/>
                      </a:solidFill>
                      <a:prstDash val="solid"/>
                    </a:lnT>
                    <a:solidFill>
                      <a:srgbClr val="005E6D"/>
                    </a:solidFill>
                  </a:tcPr>
                </a:tc>
                <a:tc>
                  <a:txBody>
                    <a:bodyPr/>
                    <a:lstStyle/>
                    <a:p>
                      <a:pPr marL="2540" algn="ctr">
                        <a:lnSpc>
                          <a:spcPts val="960"/>
                        </a:lnSpc>
                      </a:pPr>
                      <a:r>
                        <a:rPr sz="800" b="1" spc="-5" dirty="0">
                          <a:solidFill>
                            <a:srgbClr val="FFFFFF"/>
                          </a:solidFill>
                          <a:latin typeface="Calibri"/>
                          <a:cs typeface="Calibri"/>
                        </a:rPr>
                        <a:t>No.</a:t>
                      </a:r>
                      <a:endParaRPr sz="800">
                        <a:latin typeface="Calibri"/>
                        <a:cs typeface="Calibri"/>
                      </a:endParaRPr>
                    </a:p>
                  </a:txBody>
                  <a:tcPr marL="0" marR="0" marT="0" marB="0">
                    <a:lnR w="9525">
                      <a:solidFill>
                        <a:srgbClr val="FFFFFF"/>
                      </a:solidFill>
                      <a:prstDash val="solid"/>
                    </a:lnR>
                    <a:lnT w="12700">
                      <a:solidFill>
                        <a:srgbClr val="FFFFFF"/>
                      </a:solidFill>
                      <a:prstDash val="solid"/>
                    </a:lnT>
                    <a:solidFill>
                      <a:srgbClr val="005E6D"/>
                    </a:solidFill>
                  </a:tcPr>
                </a:tc>
                <a:tc>
                  <a:txBody>
                    <a:bodyPr/>
                    <a:lstStyle/>
                    <a:p>
                      <a:pPr algn="ctr">
                        <a:lnSpc>
                          <a:spcPts val="960"/>
                        </a:lnSpc>
                      </a:pPr>
                      <a:r>
                        <a:rPr sz="800" b="1" spc="-5" dirty="0">
                          <a:solidFill>
                            <a:srgbClr val="FFFFFF"/>
                          </a:solidFill>
                          <a:latin typeface="Calibri"/>
                          <a:cs typeface="Calibri"/>
                        </a:rPr>
                        <a:t>Rate*</a:t>
                      </a:r>
                      <a:endParaRPr sz="800">
                        <a:latin typeface="Calibri"/>
                        <a:cs typeface="Calibri"/>
                      </a:endParaRPr>
                    </a:p>
                  </a:txBody>
                  <a:tcPr marL="0" marR="0" marT="0" marB="0">
                    <a:lnL w="9525">
                      <a:solidFill>
                        <a:srgbClr val="FFFFFF"/>
                      </a:solidFill>
                      <a:prstDash val="solid"/>
                    </a:lnL>
                    <a:lnT w="12700">
                      <a:solidFill>
                        <a:srgbClr val="FFFFFF"/>
                      </a:solidFill>
                      <a:prstDash val="solid"/>
                    </a:lnT>
                    <a:solidFill>
                      <a:srgbClr val="005E6D"/>
                    </a:solidFill>
                  </a:tcPr>
                </a:tc>
                <a:tc>
                  <a:txBody>
                    <a:bodyPr/>
                    <a:lstStyle/>
                    <a:p>
                      <a:pPr marL="2540" algn="ctr">
                        <a:lnSpc>
                          <a:spcPts val="960"/>
                        </a:lnSpc>
                      </a:pPr>
                      <a:r>
                        <a:rPr sz="800" b="1" spc="-5" dirty="0">
                          <a:solidFill>
                            <a:srgbClr val="FFFFFF"/>
                          </a:solidFill>
                          <a:latin typeface="Calibri"/>
                          <a:cs typeface="Calibri"/>
                        </a:rPr>
                        <a:t>No.</a:t>
                      </a:r>
                      <a:endParaRPr sz="800">
                        <a:latin typeface="Calibri"/>
                        <a:cs typeface="Calibri"/>
                      </a:endParaRPr>
                    </a:p>
                  </a:txBody>
                  <a:tcPr marL="0" marR="0" marT="0" marB="0">
                    <a:lnR w="9525">
                      <a:solidFill>
                        <a:srgbClr val="FFFFFF"/>
                      </a:solidFill>
                      <a:prstDash val="solid"/>
                    </a:lnR>
                    <a:lnT w="12700">
                      <a:solidFill>
                        <a:srgbClr val="FFFFFF"/>
                      </a:solidFill>
                      <a:prstDash val="solid"/>
                    </a:lnT>
                    <a:solidFill>
                      <a:srgbClr val="005E6D"/>
                    </a:solidFill>
                  </a:tcPr>
                </a:tc>
                <a:tc>
                  <a:txBody>
                    <a:bodyPr/>
                    <a:lstStyle/>
                    <a:p>
                      <a:pPr algn="ctr">
                        <a:lnSpc>
                          <a:spcPts val="960"/>
                        </a:lnSpc>
                      </a:pPr>
                      <a:r>
                        <a:rPr sz="800" b="1" spc="-5" dirty="0">
                          <a:solidFill>
                            <a:srgbClr val="FFFFFF"/>
                          </a:solidFill>
                          <a:latin typeface="Calibri"/>
                          <a:cs typeface="Calibri"/>
                        </a:rPr>
                        <a:t>Rate*</a:t>
                      </a:r>
                      <a:endParaRPr sz="800">
                        <a:latin typeface="Calibri"/>
                        <a:cs typeface="Calibri"/>
                      </a:endParaRPr>
                    </a:p>
                  </a:txBody>
                  <a:tcPr marL="0" marR="0" marT="0" marB="0">
                    <a:lnL w="9525">
                      <a:solidFill>
                        <a:srgbClr val="FFFFFF"/>
                      </a:solidFill>
                      <a:prstDash val="solid"/>
                    </a:lnL>
                    <a:lnT w="12700">
                      <a:solidFill>
                        <a:srgbClr val="FFFFFF"/>
                      </a:solidFill>
                      <a:prstDash val="solid"/>
                    </a:lnT>
                    <a:solidFill>
                      <a:srgbClr val="005E6D"/>
                    </a:solidFill>
                  </a:tcPr>
                </a:tc>
                <a:tc>
                  <a:txBody>
                    <a:bodyPr/>
                    <a:lstStyle/>
                    <a:p>
                      <a:pPr marR="186055" algn="r">
                        <a:lnSpc>
                          <a:spcPts val="960"/>
                        </a:lnSpc>
                      </a:pPr>
                      <a:r>
                        <a:rPr sz="800" b="1" spc="-5" dirty="0">
                          <a:solidFill>
                            <a:srgbClr val="FFFFFF"/>
                          </a:solidFill>
                          <a:latin typeface="Calibri"/>
                          <a:cs typeface="Calibri"/>
                        </a:rPr>
                        <a:t>No</a:t>
                      </a:r>
                      <a:r>
                        <a:rPr sz="800" b="1" dirty="0">
                          <a:solidFill>
                            <a:srgbClr val="FFFFFF"/>
                          </a:solidFill>
                          <a:latin typeface="Calibri"/>
                          <a:cs typeface="Calibri"/>
                        </a:rPr>
                        <a:t>.</a:t>
                      </a:r>
                      <a:endParaRPr sz="800">
                        <a:latin typeface="Calibri"/>
                        <a:cs typeface="Calibri"/>
                      </a:endParaRPr>
                    </a:p>
                  </a:txBody>
                  <a:tcPr marL="0" marR="0" marT="0" marB="0">
                    <a:lnR w="9525">
                      <a:solidFill>
                        <a:srgbClr val="FFFFFF"/>
                      </a:solidFill>
                      <a:prstDash val="solid"/>
                    </a:lnR>
                    <a:lnT w="12700">
                      <a:solidFill>
                        <a:srgbClr val="FFFFFF"/>
                      </a:solidFill>
                      <a:prstDash val="solid"/>
                    </a:lnT>
                    <a:solidFill>
                      <a:srgbClr val="005E6D"/>
                    </a:solidFill>
                  </a:tcPr>
                </a:tc>
                <a:tc>
                  <a:txBody>
                    <a:bodyPr/>
                    <a:lstStyle/>
                    <a:p>
                      <a:pPr algn="ctr">
                        <a:lnSpc>
                          <a:spcPts val="960"/>
                        </a:lnSpc>
                      </a:pPr>
                      <a:r>
                        <a:rPr sz="800" b="1" spc="-5" dirty="0">
                          <a:solidFill>
                            <a:srgbClr val="FFFFFF"/>
                          </a:solidFill>
                          <a:latin typeface="Calibri"/>
                          <a:cs typeface="Calibri"/>
                        </a:rPr>
                        <a:t>Rate*</a:t>
                      </a:r>
                      <a:endParaRPr sz="800">
                        <a:latin typeface="Calibri"/>
                        <a:cs typeface="Calibri"/>
                      </a:endParaRPr>
                    </a:p>
                  </a:txBody>
                  <a:tcPr marL="0" marR="0" marT="0" marB="0">
                    <a:lnL w="9525">
                      <a:solidFill>
                        <a:srgbClr val="FFFFFF"/>
                      </a:solidFill>
                      <a:prstDash val="solid"/>
                    </a:lnL>
                    <a:lnT w="12700">
                      <a:solidFill>
                        <a:srgbClr val="FFFFFF"/>
                      </a:solidFill>
                      <a:prstDash val="solid"/>
                    </a:lnT>
                    <a:solidFill>
                      <a:srgbClr val="005E6D"/>
                    </a:solidFill>
                  </a:tcPr>
                </a:tc>
                <a:tc>
                  <a:txBody>
                    <a:bodyPr/>
                    <a:lstStyle/>
                    <a:p>
                      <a:pPr marL="2540" algn="ctr">
                        <a:lnSpc>
                          <a:spcPts val="960"/>
                        </a:lnSpc>
                      </a:pPr>
                      <a:r>
                        <a:rPr sz="800" b="1" spc="-5" dirty="0">
                          <a:solidFill>
                            <a:srgbClr val="FFFFFF"/>
                          </a:solidFill>
                          <a:latin typeface="Calibri"/>
                          <a:cs typeface="Calibri"/>
                        </a:rPr>
                        <a:t>No.</a:t>
                      </a:r>
                      <a:endParaRPr sz="800">
                        <a:latin typeface="Calibri"/>
                        <a:cs typeface="Calibri"/>
                      </a:endParaRPr>
                    </a:p>
                  </a:txBody>
                  <a:tcPr marL="0" marR="0" marT="0" marB="0">
                    <a:lnR w="9525">
                      <a:solidFill>
                        <a:srgbClr val="FFFFFF"/>
                      </a:solidFill>
                      <a:prstDash val="solid"/>
                    </a:lnR>
                    <a:lnT w="12700">
                      <a:solidFill>
                        <a:srgbClr val="FFFFFF"/>
                      </a:solidFill>
                      <a:prstDash val="solid"/>
                    </a:lnT>
                    <a:solidFill>
                      <a:srgbClr val="005E6D"/>
                    </a:solidFill>
                  </a:tcPr>
                </a:tc>
                <a:tc>
                  <a:txBody>
                    <a:bodyPr/>
                    <a:lstStyle/>
                    <a:p>
                      <a:pPr marL="4445" algn="ctr">
                        <a:lnSpc>
                          <a:spcPts val="960"/>
                        </a:lnSpc>
                      </a:pPr>
                      <a:r>
                        <a:rPr sz="800" b="1" spc="-5" dirty="0">
                          <a:solidFill>
                            <a:srgbClr val="FFFFFF"/>
                          </a:solidFill>
                          <a:latin typeface="Calibri"/>
                          <a:cs typeface="Calibri"/>
                        </a:rPr>
                        <a:t>Rate*</a:t>
                      </a:r>
                      <a:endParaRPr sz="800">
                        <a:latin typeface="Calibri"/>
                        <a:cs typeface="Calibri"/>
                      </a:endParaRPr>
                    </a:p>
                  </a:txBody>
                  <a:tcPr marL="0" marR="0" marT="0"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145707">
                <a:tc>
                  <a:txBody>
                    <a:bodyPr/>
                    <a:lstStyle/>
                    <a:p>
                      <a:pPr marL="57785">
                        <a:lnSpc>
                          <a:spcPts val="955"/>
                        </a:lnSpc>
                      </a:pPr>
                      <a:r>
                        <a:rPr sz="800" b="1" spc="20" dirty="0">
                          <a:solidFill>
                            <a:srgbClr val="231F20"/>
                          </a:solidFill>
                          <a:latin typeface="Calibri"/>
                          <a:cs typeface="Calibri"/>
                        </a:rPr>
                        <a:t>Alabama</a:t>
                      </a:r>
                      <a:endParaRPr sz="800">
                        <a:latin typeface="Calibri"/>
                        <a:cs typeface="Calibri"/>
                      </a:endParaRPr>
                    </a:p>
                  </a:txBody>
                  <a:tcPr marL="0" marR="0" marT="0" marB="0">
                    <a:lnR w="19050">
                      <a:solidFill>
                        <a:srgbClr val="005E6D"/>
                      </a:solidFill>
                      <a:prstDash val="solid"/>
                    </a:lnR>
                    <a:solidFill>
                      <a:srgbClr val="FFFFFF"/>
                    </a:solidFill>
                  </a:tcPr>
                </a:tc>
                <a:tc>
                  <a:txBody>
                    <a:bodyPr/>
                    <a:lstStyle/>
                    <a:p>
                      <a:pPr algn="ctr">
                        <a:lnSpc>
                          <a:spcPts val="955"/>
                        </a:lnSpc>
                      </a:pPr>
                      <a:r>
                        <a:rPr sz="800" b="1" spc="10" dirty="0">
                          <a:solidFill>
                            <a:srgbClr val="231F20"/>
                          </a:solidFill>
                          <a:latin typeface="Calibri"/>
                          <a:cs typeface="Calibri"/>
                        </a:rPr>
                        <a:t>70</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ts val="955"/>
                        </a:lnSpc>
                      </a:pPr>
                      <a:r>
                        <a:rPr sz="800" b="1" spc="20" dirty="0">
                          <a:solidFill>
                            <a:srgbClr val="231F20"/>
                          </a:solidFill>
                          <a:latin typeface="Calibri"/>
                          <a:cs typeface="Calibri"/>
                        </a:rPr>
                        <a:t>1.4</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algn="ctr">
                        <a:lnSpc>
                          <a:spcPts val="955"/>
                        </a:lnSpc>
                      </a:pPr>
                      <a:r>
                        <a:rPr sz="800" b="1" spc="10" dirty="0">
                          <a:solidFill>
                            <a:srgbClr val="231F20"/>
                          </a:solidFill>
                          <a:latin typeface="Calibri"/>
                          <a:cs typeface="Calibri"/>
                        </a:rPr>
                        <a:t>32</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ts val="955"/>
                        </a:lnSpc>
                      </a:pPr>
                      <a:r>
                        <a:rPr sz="800" b="1" spc="20" dirty="0">
                          <a:solidFill>
                            <a:srgbClr val="231F20"/>
                          </a:solidFill>
                          <a:latin typeface="Calibri"/>
                          <a:cs typeface="Calibri"/>
                        </a:rPr>
                        <a:t>0.7</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algn="ctr">
                        <a:lnSpc>
                          <a:spcPts val="955"/>
                        </a:lnSpc>
                      </a:pPr>
                      <a:r>
                        <a:rPr sz="800" b="1" spc="10" dirty="0">
                          <a:solidFill>
                            <a:srgbClr val="231F20"/>
                          </a:solidFill>
                          <a:latin typeface="Calibri"/>
                          <a:cs typeface="Calibri"/>
                        </a:rPr>
                        <a:t>17</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ts val="955"/>
                        </a:lnSpc>
                      </a:pPr>
                      <a:r>
                        <a:rPr sz="800" b="1" spc="20" dirty="0">
                          <a:solidFill>
                            <a:srgbClr val="231F20"/>
                          </a:solidFill>
                          <a:latin typeface="Calibri"/>
                          <a:cs typeface="Calibri"/>
                        </a:rPr>
                        <a:t>0.3</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marR="209550" algn="r">
                        <a:lnSpc>
                          <a:spcPts val="955"/>
                        </a:lnSpc>
                      </a:pPr>
                      <a:r>
                        <a:rPr sz="800" b="1" spc="20" dirty="0">
                          <a:solidFill>
                            <a:srgbClr val="231F20"/>
                          </a:solidFill>
                          <a:latin typeface="Calibri"/>
                          <a:cs typeface="Calibri"/>
                        </a:rPr>
                        <a:t>5</a:t>
                      </a:r>
                      <a:r>
                        <a:rPr sz="800" b="1" dirty="0">
                          <a:solidFill>
                            <a:srgbClr val="231F20"/>
                          </a:solidFill>
                          <a:latin typeface="Calibri"/>
                          <a:cs typeface="Calibri"/>
                        </a:rPr>
                        <a:t>2</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ts val="955"/>
                        </a:lnSpc>
                      </a:pPr>
                      <a:r>
                        <a:rPr sz="800" b="1" spc="20" dirty="0">
                          <a:solidFill>
                            <a:srgbClr val="231F20"/>
                          </a:solidFill>
                          <a:latin typeface="Calibri"/>
                          <a:cs typeface="Calibri"/>
                        </a:rPr>
                        <a:t>1.1</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algn="ctr">
                        <a:lnSpc>
                          <a:spcPts val="955"/>
                        </a:lnSpc>
                      </a:pPr>
                      <a:r>
                        <a:rPr sz="800" b="1" spc="10" dirty="0">
                          <a:solidFill>
                            <a:srgbClr val="231F20"/>
                          </a:solidFill>
                          <a:latin typeface="Calibri"/>
                          <a:cs typeface="Calibri"/>
                        </a:rPr>
                        <a:t>87</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5080" algn="ctr">
                        <a:lnSpc>
                          <a:spcPts val="955"/>
                        </a:lnSpc>
                      </a:pPr>
                      <a:r>
                        <a:rPr sz="800" b="1" spc="20" dirty="0">
                          <a:solidFill>
                            <a:srgbClr val="231F20"/>
                          </a:solidFill>
                          <a:latin typeface="Calibri"/>
                          <a:cs typeface="Calibri"/>
                        </a:rPr>
                        <a:t>1.8</a:t>
                      </a:r>
                      <a:endParaRPr sz="800">
                        <a:latin typeface="Calibri"/>
                        <a:cs typeface="Calibri"/>
                      </a:endParaRPr>
                    </a:p>
                  </a:txBody>
                  <a:tcPr marL="0" marR="0" marT="0" marB="0">
                    <a:lnL w="9525">
                      <a:solidFill>
                        <a:srgbClr val="005E6D"/>
                      </a:solidFill>
                      <a:prstDash val="solid"/>
                    </a:lnL>
                    <a:solidFill>
                      <a:srgbClr val="FFFFFF"/>
                    </a:solidFill>
                  </a:tcPr>
                </a:tc>
                <a:extLst>
                  <a:ext uri="{0D108BD9-81ED-4DB2-BD59-A6C34878D82A}">
                    <a16:rowId xmlns:a16="http://schemas.microsoft.com/office/drawing/2014/main" val="10002"/>
                  </a:ext>
                </a:extLst>
              </a:tr>
              <a:tr h="145719">
                <a:tc>
                  <a:txBody>
                    <a:bodyPr/>
                    <a:lstStyle/>
                    <a:p>
                      <a:pPr marL="55880">
                        <a:lnSpc>
                          <a:spcPct val="100000"/>
                        </a:lnSpc>
                        <a:spcBef>
                          <a:spcPts val="30"/>
                        </a:spcBef>
                      </a:pPr>
                      <a:r>
                        <a:rPr sz="800" b="1" spc="10" dirty="0">
                          <a:solidFill>
                            <a:srgbClr val="231F20"/>
                          </a:solidFill>
                          <a:latin typeface="Calibri"/>
                          <a:cs typeface="Calibri"/>
                        </a:rPr>
                        <a:t>Alaska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N</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N</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N</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N</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dirty="0">
                          <a:solidFill>
                            <a:srgbClr val="231F20"/>
                          </a:solidFill>
                          <a:latin typeface="Calibri"/>
                          <a:cs typeface="Calibri"/>
                        </a:rPr>
                        <a:t>N</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N</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dirty="0">
                          <a:solidFill>
                            <a:srgbClr val="231F20"/>
                          </a:solidFill>
                          <a:latin typeface="Calibri"/>
                          <a:cs typeface="Calibri"/>
                        </a:rPr>
                        <a:t>N</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N</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dirty="0">
                          <a:solidFill>
                            <a:srgbClr val="231F20"/>
                          </a:solidFill>
                          <a:latin typeface="Calibri"/>
                          <a:cs typeface="Calibri"/>
                        </a:rPr>
                        <a:t>N</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0"/>
                        </a:spcBef>
                      </a:pPr>
                      <a:r>
                        <a:rPr sz="800" b="1" dirty="0">
                          <a:solidFill>
                            <a:srgbClr val="231F20"/>
                          </a:solidFill>
                          <a:latin typeface="Calibri"/>
                          <a:cs typeface="Calibri"/>
                        </a:rPr>
                        <a:t>N</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3"/>
                  </a:ext>
                </a:extLst>
              </a:tr>
              <a:tr h="145732">
                <a:tc>
                  <a:txBody>
                    <a:bodyPr/>
                    <a:lstStyle/>
                    <a:p>
                      <a:pPr marL="57150">
                        <a:lnSpc>
                          <a:spcPct val="100000"/>
                        </a:lnSpc>
                        <a:spcBef>
                          <a:spcPts val="30"/>
                        </a:spcBef>
                      </a:pPr>
                      <a:r>
                        <a:rPr sz="800" b="1" spc="10" dirty="0">
                          <a:solidFill>
                            <a:srgbClr val="231F20"/>
                          </a:solidFill>
                          <a:latin typeface="Calibri"/>
                          <a:cs typeface="Calibri"/>
                        </a:rPr>
                        <a:t>Arizona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635"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04"/>
                  </a:ext>
                </a:extLst>
              </a:tr>
              <a:tr h="145719">
                <a:tc>
                  <a:txBody>
                    <a:bodyPr/>
                    <a:lstStyle/>
                    <a:p>
                      <a:pPr marL="56515">
                        <a:lnSpc>
                          <a:spcPct val="100000"/>
                        </a:lnSpc>
                        <a:spcBef>
                          <a:spcPts val="30"/>
                        </a:spcBef>
                      </a:pPr>
                      <a:r>
                        <a:rPr sz="800" b="1" spc="10" dirty="0">
                          <a:solidFill>
                            <a:srgbClr val="231F20"/>
                          </a:solidFill>
                          <a:latin typeface="Calibri"/>
                          <a:cs typeface="Calibri"/>
                        </a:rPr>
                        <a:t>Arkansas</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635"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0</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R="209550" algn="r">
                        <a:lnSpc>
                          <a:spcPct val="100000"/>
                        </a:lnSpc>
                        <a:spcBef>
                          <a:spcPts val="30"/>
                        </a:spcBef>
                      </a:pPr>
                      <a:r>
                        <a:rPr sz="800" b="1" spc="20" dirty="0">
                          <a:solidFill>
                            <a:srgbClr val="231F20"/>
                          </a:solidFill>
                          <a:latin typeface="Calibri"/>
                          <a:cs typeface="Calibri"/>
                        </a:rPr>
                        <a:t>1</a:t>
                      </a:r>
                      <a:r>
                        <a:rPr sz="800" b="1" dirty="0">
                          <a:solidFill>
                            <a:srgbClr val="231F20"/>
                          </a:solidFill>
                          <a:latin typeface="Calibri"/>
                          <a:cs typeface="Calibri"/>
                        </a:rPr>
                        <a:t>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58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3175" algn="ctr">
                        <a:lnSpc>
                          <a:spcPct val="100000"/>
                        </a:lnSpc>
                        <a:spcBef>
                          <a:spcPts val="30"/>
                        </a:spcBef>
                      </a:pPr>
                      <a:r>
                        <a:rPr sz="800" b="1" spc="20" dirty="0">
                          <a:solidFill>
                            <a:srgbClr val="231F20"/>
                          </a:solidFill>
                          <a:latin typeface="Calibri"/>
                          <a:cs typeface="Calibri"/>
                        </a:rPr>
                        <a:t>1.9</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5"/>
                  </a:ext>
                </a:extLst>
              </a:tr>
              <a:tr h="145719">
                <a:tc>
                  <a:txBody>
                    <a:bodyPr/>
                    <a:lstStyle/>
                    <a:p>
                      <a:pPr marL="56515">
                        <a:lnSpc>
                          <a:spcPct val="100000"/>
                        </a:lnSpc>
                        <a:spcBef>
                          <a:spcPts val="30"/>
                        </a:spcBef>
                      </a:pPr>
                      <a:r>
                        <a:rPr sz="800" b="1" spc="5" dirty="0">
                          <a:solidFill>
                            <a:srgbClr val="231F20"/>
                          </a:solidFill>
                          <a:latin typeface="Calibri"/>
                          <a:cs typeface="Calibri"/>
                        </a:rPr>
                        <a:t>California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59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60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103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R="181610" algn="r">
                        <a:lnSpc>
                          <a:spcPct val="100000"/>
                        </a:lnSpc>
                        <a:spcBef>
                          <a:spcPts val="30"/>
                        </a:spcBef>
                      </a:pPr>
                      <a:r>
                        <a:rPr sz="800" b="1" spc="20" dirty="0">
                          <a:solidFill>
                            <a:srgbClr val="231F20"/>
                          </a:solidFill>
                          <a:latin typeface="Calibri"/>
                          <a:cs typeface="Calibri"/>
                        </a:rPr>
                        <a:t>11</a:t>
                      </a: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200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06"/>
                  </a:ext>
                </a:extLst>
              </a:tr>
              <a:tr h="145732">
                <a:tc>
                  <a:txBody>
                    <a:bodyPr/>
                    <a:lstStyle/>
                    <a:p>
                      <a:pPr marL="55880">
                        <a:lnSpc>
                          <a:spcPct val="100000"/>
                        </a:lnSpc>
                        <a:spcBef>
                          <a:spcPts val="30"/>
                        </a:spcBef>
                      </a:pPr>
                      <a:r>
                        <a:rPr sz="800" b="1" spc="5" dirty="0">
                          <a:solidFill>
                            <a:srgbClr val="231F20"/>
                          </a:solidFill>
                          <a:latin typeface="Calibri"/>
                          <a:cs typeface="Calibri"/>
                        </a:rPr>
                        <a:t>Colorado</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40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42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R="208915" algn="r">
                        <a:lnSpc>
                          <a:spcPct val="100000"/>
                        </a:lnSpc>
                        <a:spcBef>
                          <a:spcPts val="30"/>
                        </a:spcBef>
                      </a:pPr>
                      <a:r>
                        <a:rPr sz="800" b="1" spc="20" dirty="0">
                          <a:solidFill>
                            <a:srgbClr val="231F20"/>
                          </a:solidFill>
                          <a:latin typeface="Calibri"/>
                          <a:cs typeface="Calibri"/>
                        </a:rPr>
                        <a:t>4</a:t>
                      </a: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45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7"/>
                  </a:ext>
                </a:extLst>
              </a:tr>
              <a:tr h="145707">
                <a:tc>
                  <a:txBody>
                    <a:bodyPr/>
                    <a:lstStyle/>
                    <a:p>
                      <a:pPr marL="55880">
                        <a:lnSpc>
                          <a:spcPct val="100000"/>
                        </a:lnSpc>
                        <a:spcBef>
                          <a:spcPts val="30"/>
                        </a:spcBef>
                      </a:pPr>
                      <a:r>
                        <a:rPr sz="800" b="1" spc="10" dirty="0">
                          <a:solidFill>
                            <a:srgbClr val="231F20"/>
                          </a:solidFill>
                          <a:latin typeface="Calibri"/>
                          <a:cs typeface="Calibri"/>
                        </a:rPr>
                        <a:t>Connecticut</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R="209550" algn="r">
                        <a:lnSpc>
                          <a:spcPct val="100000"/>
                        </a:lnSpc>
                        <a:spcBef>
                          <a:spcPts val="30"/>
                        </a:spcBef>
                      </a:pPr>
                      <a:r>
                        <a:rPr sz="800" b="1" spc="20" dirty="0">
                          <a:solidFill>
                            <a:srgbClr val="231F20"/>
                          </a:solidFill>
                          <a:latin typeface="Calibri"/>
                          <a:cs typeface="Calibri"/>
                        </a:rPr>
                        <a:t>1</a:t>
                      </a:r>
                      <a:r>
                        <a:rPr sz="800" b="1" dirty="0">
                          <a:solidFill>
                            <a:srgbClr val="231F20"/>
                          </a:solidFill>
                          <a:latin typeface="Calibri"/>
                          <a:cs typeface="Calibri"/>
                        </a:rPr>
                        <a:t>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08"/>
                  </a:ext>
                </a:extLst>
              </a:tr>
              <a:tr h="145719">
                <a:tc>
                  <a:txBody>
                    <a:bodyPr/>
                    <a:lstStyle/>
                    <a:p>
                      <a:pPr marL="55880">
                        <a:lnSpc>
                          <a:spcPct val="100000"/>
                        </a:lnSpc>
                        <a:spcBef>
                          <a:spcPts val="30"/>
                        </a:spcBef>
                      </a:pPr>
                      <a:r>
                        <a:rPr sz="800" b="1" spc="10" dirty="0">
                          <a:solidFill>
                            <a:srgbClr val="231F20"/>
                          </a:solidFill>
                          <a:latin typeface="Calibri"/>
                          <a:cs typeface="Calibri"/>
                        </a:rPr>
                        <a:t>Delaware</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2.6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9"/>
                  </a:ext>
                </a:extLst>
              </a:tr>
              <a:tr h="145719">
                <a:tc>
                  <a:txBody>
                    <a:bodyPr/>
                    <a:lstStyle/>
                    <a:p>
                      <a:pPr marL="55880">
                        <a:lnSpc>
                          <a:spcPct val="100000"/>
                        </a:lnSpc>
                        <a:spcBef>
                          <a:spcPts val="25"/>
                        </a:spcBef>
                      </a:pPr>
                      <a:r>
                        <a:rPr sz="800" b="1" spc="5" dirty="0">
                          <a:solidFill>
                            <a:srgbClr val="231F20"/>
                          </a:solidFill>
                          <a:latin typeface="Calibri"/>
                          <a:cs typeface="Calibri"/>
                        </a:rPr>
                        <a:t>District </a:t>
                      </a:r>
                      <a:r>
                        <a:rPr sz="800" b="1" spc="-5" dirty="0">
                          <a:solidFill>
                            <a:srgbClr val="231F20"/>
                          </a:solidFill>
                          <a:latin typeface="Calibri"/>
                          <a:cs typeface="Calibri"/>
                        </a:rPr>
                        <a:t>of</a:t>
                      </a:r>
                      <a:r>
                        <a:rPr sz="800" b="1" spc="55" dirty="0">
                          <a:solidFill>
                            <a:srgbClr val="231F20"/>
                          </a:solidFill>
                          <a:latin typeface="Calibri"/>
                          <a:cs typeface="Calibri"/>
                        </a:rPr>
                        <a:t> </a:t>
                      </a:r>
                      <a:r>
                        <a:rPr sz="800" b="1" spc="10" dirty="0">
                          <a:solidFill>
                            <a:srgbClr val="231F20"/>
                          </a:solidFill>
                          <a:latin typeface="Calibri"/>
                          <a:cs typeface="Calibri"/>
                        </a:rPr>
                        <a:t>Columbia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10"/>
                  </a:ext>
                </a:extLst>
              </a:tr>
              <a:tr h="145732">
                <a:tc>
                  <a:txBody>
                    <a:bodyPr/>
                    <a:lstStyle/>
                    <a:p>
                      <a:pPr marL="55244">
                        <a:lnSpc>
                          <a:spcPct val="100000"/>
                        </a:lnSpc>
                        <a:spcBef>
                          <a:spcPts val="25"/>
                        </a:spcBef>
                      </a:pPr>
                      <a:r>
                        <a:rPr sz="800" b="1" spc="15" dirty="0">
                          <a:solidFill>
                            <a:srgbClr val="231F20"/>
                          </a:solidFill>
                          <a:latin typeface="Calibri"/>
                          <a:cs typeface="Calibri"/>
                        </a:rPr>
                        <a:t>Florida</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126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236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357</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R="182245" algn="r">
                        <a:lnSpc>
                          <a:spcPct val="100000"/>
                        </a:lnSpc>
                        <a:spcBef>
                          <a:spcPts val="25"/>
                        </a:spcBef>
                      </a:pPr>
                      <a:r>
                        <a:rPr sz="800" b="1" spc="20" dirty="0">
                          <a:solidFill>
                            <a:srgbClr val="231F20"/>
                          </a:solidFill>
                          <a:latin typeface="Calibri"/>
                          <a:cs typeface="Calibri"/>
                        </a:rPr>
                        <a:t>43</a:t>
                      </a:r>
                      <a:r>
                        <a:rPr sz="800" b="1" dirty="0">
                          <a:solidFill>
                            <a:srgbClr val="231F20"/>
                          </a:solidFill>
                          <a:latin typeface="Calibri"/>
                          <a:cs typeface="Calibri"/>
                        </a:rPr>
                        <a:t>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2.0</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616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25"/>
                        </a:spcBef>
                      </a:pPr>
                      <a:r>
                        <a:rPr sz="800" b="1" spc="20" dirty="0">
                          <a:solidFill>
                            <a:srgbClr val="231F20"/>
                          </a:solidFill>
                          <a:latin typeface="Calibri"/>
                          <a:cs typeface="Calibri"/>
                        </a:rPr>
                        <a:t>2.9</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11"/>
                  </a:ext>
                </a:extLst>
              </a:tr>
              <a:tr h="145719">
                <a:tc>
                  <a:txBody>
                    <a:bodyPr/>
                    <a:lstStyle/>
                    <a:p>
                      <a:pPr marL="55244">
                        <a:lnSpc>
                          <a:spcPct val="100000"/>
                        </a:lnSpc>
                        <a:spcBef>
                          <a:spcPts val="20"/>
                        </a:spcBef>
                      </a:pPr>
                      <a:r>
                        <a:rPr sz="800" b="1" spc="10" dirty="0">
                          <a:solidFill>
                            <a:srgbClr val="231F20"/>
                          </a:solidFill>
                          <a:latin typeface="Calibri"/>
                          <a:cs typeface="Calibri"/>
                        </a:rPr>
                        <a:t>Georgia</a:t>
                      </a:r>
                      <a:endParaRPr sz="800">
                        <a:latin typeface="Calibri"/>
                        <a:cs typeface="Calibri"/>
                      </a:endParaRPr>
                    </a:p>
                  </a:txBody>
                  <a:tcPr marL="0" marR="0" marT="2540" marB="0">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84</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0.8</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93</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0.9</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5" dirty="0">
                          <a:solidFill>
                            <a:srgbClr val="231F20"/>
                          </a:solidFill>
                          <a:latin typeface="Calibri"/>
                          <a:cs typeface="Calibri"/>
                        </a:rPr>
                        <a:t>100</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1.0</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marR="208915" algn="r">
                        <a:lnSpc>
                          <a:spcPct val="100000"/>
                        </a:lnSpc>
                        <a:spcBef>
                          <a:spcPts val="25"/>
                        </a:spcBef>
                      </a:pPr>
                      <a:r>
                        <a:rPr sz="800" b="1" spc="20" dirty="0">
                          <a:solidFill>
                            <a:srgbClr val="231F20"/>
                          </a:solidFill>
                          <a:latin typeface="Calibri"/>
                          <a:cs typeface="Calibri"/>
                        </a:rPr>
                        <a:t>8</a:t>
                      </a:r>
                      <a:r>
                        <a:rPr sz="800" b="1" dirty="0">
                          <a:solidFill>
                            <a:srgbClr val="231F20"/>
                          </a:solidFill>
                          <a:latin typeface="Calibri"/>
                          <a:cs typeface="Calibri"/>
                        </a:rPr>
                        <a:t>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61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5715"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2"/>
                  </a:ext>
                </a:extLst>
              </a:tr>
              <a:tr h="145707">
                <a:tc>
                  <a:txBody>
                    <a:bodyPr/>
                    <a:lstStyle/>
                    <a:p>
                      <a:pPr marL="57785">
                        <a:lnSpc>
                          <a:spcPct val="100000"/>
                        </a:lnSpc>
                        <a:spcBef>
                          <a:spcPts val="30"/>
                        </a:spcBef>
                      </a:pPr>
                      <a:r>
                        <a:rPr sz="800" b="1" spc="5" dirty="0">
                          <a:solidFill>
                            <a:srgbClr val="231F20"/>
                          </a:solidFill>
                          <a:latin typeface="Calibri"/>
                          <a:cs typeface="Calibri"/>
                        </a:rPr>
                        <a:t>Hawaii</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13"/>
                  </a:ext>
                </a:extLst>
              </a:tr>
              <a:tr h="145732">
                <a:tc>
                  <a:txBody>
                    <a:bodyPr/>
                    <a:lstStyle/>
                    <a:p>
                      <a:pPr marL="57150">
                        <a:lnSpc>
                          <a:spcPct val="100000"/>
                        </a:lnSpc>
                        <a:spcBef>
                          <a:spcPts val="30"/>
                        </a:spcBef>
                      </a:pPr>
                      <a:r>
                        <a:rPr sz="800" b="1" spc="5" dirty="0">
                          <a:solidFill>
                            <a:srgbClr val="231F20"/>
                          </a:solidFill>
                          <a:latin typeface="Calibri"/>
                          <a:cs typeface="Calibri"/>
                        </a:rPr>
                        <a:t>Idaho</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30"/>
                        </a:spcBef>
                      </a:pPr>
                      <a:r>
                        <a:rPr sz="800" b="1" spc="20" dirty="0">
                          <a:solidFill>
                            <a:srgbClr val="231F20"/>
                          </a:solidFill>
                          <a:latin typeface="Calibri"/>
                          <a:cs typeface="Calibri"/>
                        </a:rPr>
                        <a:t>1.0</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4"/>
                  </a:ext>
                </a:extLst>
              </a:tr>
              <a:tr h="145719">
                <a:tc>
                  <a:txBody>
                    <a:bodyPr/>
                    <a:lstStyle/>
                    <a:p>
                      <a:pPr marL="57150">
                        <a:lnSpc>
                          <a:spcPct val="100000"/>
                        </a:lnSpc>
                        <a:spcBef>
                          <a:spcPts val="30"/>
                        </a:spcBef>
                      </a:pPr>
                      <a:r>
                        <a:rPr sz="800" b="1" spc="5" dirty="0">
                          <a:solidFill>
                            <a:srgbClr val="231F20"/>
                          </a:solidFill>
                          <a:latin typeface="Calibri"/>
                          <a:cs typeface="Calibri"/>
                        </a:rPr>
                        <a:t>Illinois</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905" algn="ctr">
                        <a:lnSpc>
                          <a:spcPct val="100000"/>
                        </a:lnSpc>
                        <a:spcBef>
                          <a:spcPts val="30"/>
                        </a:spcBef>
                      </a:pPr>
                      <a:r>
                        <a:rPr sz="800" b="1" spc="10" dirty="0">
                          <a:solidFill>
                            <a:srgbClr val="231F20"/>
                          </a:solidFill>
                          <a:latin typeface="Calibri"/>
                          <a:cs typeface="Calibri"/>
                        </a:rPr>
                        <a:t>31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R="209550" algn="r">
                        <a:lnSpc>
                          <a:spcPct val="100000"/>
                        </a:lnSpc>
                        <a:spcBef>
                          <a:spcPts val="30"/>
                        </a:spcBef>
                      </a:pPr>
                      <a:r>
                        <a:rPr sz="800" b="1" spc="20" dirty="0">
                          <a:solidFill>
                            <a:srgbClr val="231F20"/>
                          </a:solidFill>
                          <a:latin typeface="Calibri"/>
                          <a:cs typeface="Calibri"/>
                        </a:rPr>
                        <a:t>9</a:t>
                      </a: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5" dirty="0">
                          <a:solidFill>
                            <a:srgbClr val="231F20"/>
                          </a:solidFill>
                          <a:latin typeface="Calibri"/>
                          <a:cs typeface="Calibri"/>
                        </a:rPr>
                        <a:t>156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30"/>
                        </a:spcBef>
                      </a:pPr>
                      <a:r>
                        <a:rPr sz="800" b="1" spc="20" dirty="0">
                          <a:solidFill>
                            <a:srgbClr val="231F20"/>
                          </a:solidFill>
                          <a:latin typeface="Calibri"/>
                          <a:cs typeface="Calibri"/>
                        </a:rPr>
                        <a:t>1.2</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15"/>
                  </a:ext>
                </a:extLst>
              </a:tr>
              <a:tr h="145719">
                <a:tc>
                  <a:txBody>
                    <a:bodyPr/>
                    <a:lstStyle/>
                    <a:p>
                      <a:pPr marL="57150">
                        <a:lnSpc>
                          <a:spcPct val="100000"/>
                        </a:lnSpc>
                        <a:spcBef>
                          <a:spcPts val="30"/>
                        </a:spcBef>
                      </a:pPr>
                      <a:r>
                        <a:rPr sz="800" b="1" spc="5" dirty="0">
                          <a:solidFill>
                            <a:srgbClr val="231F20"/>
                          </a:solidFill>
                          <a:latin typeface="Calibri"/>
                          <a:cs typeface="Calibri"/>
                        </a:rPr>
                        <a:t>Indiana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138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2.1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146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2.2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191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2.9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R="182245" algn="r">
                        <a:lnSpc>
                          <a:spcPct val="100000"/>
                        </a:lnSpc>
                        <a:spcBef>
                          <a:spcPts val="30"/>
                        </a:spcBef>
                      </a:pPr>
                      <a:r>
                        <a:rPr sz="800" b="1" spc="20" dirty="0">
                          <a:solidFill>
                            <a:srgbClr val="231F20"/>
                          </a:solidFill>
                          <a:latin typeface="Calibri"/>
                          <a:cs typeface="Calibri"/>
                        </a:rPr>
                        <a:t>26</a:t>
                      </a: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4.0</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325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30"/>
                        </a:spcBef>
                      </a:pPr>
                      <a:r>
                        <a:rPr sz="800" b="1" spc="20" dirty="0">
                          <a:solidFill>
                            <a:srgbClr val="231F20"/>
                          </a:solidFill>
                          <a:latin typeface="Calibri"/>
                          <a:cs typeface="Calibri"/>
                        </a:rPr>
                        <a:t>4.8</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6"/>
                  </a:ext>
                </a:extLst>
              </a:tr>
              <a:tr h="145719">
                <a:tc>
                  <a:txBody>
                    <a:bodyPr/>
                    <a:lstStyle/>
                    <a:p>
                      <a:pPr marL="55880">
                        <a:lnSpc>
                          <a:spcPct val="100000"/>
                        </a:lnSpc>
                        <a:spcBef>
                          <a:spcPts val="30"/>
                        </a:spcBef>
                      </a:pPr>
                      <a:r>
                        <a:rPr sz="800" b="1" dirty="0">
                          <a:solidFill>
                            <a:srgbClr val="231F20"/>
                          </a:solidFill>
                          <a:latin typeface="Calibri"/>
                          <a:cs typeface="Calibri"/>
                        </a:rPr>
                        <a:t>Iowa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270"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270" algn="ctr">
                        <a:lnSpc>
                          <a:spcPct val="100000"/>
                        </a:lnSpc>
                        <a:spcBef>
                          <a:spcPts val="30"/>
                        </a:spcBef>
                      </a:pPr>
                      <a:r>
                        <a:rPr sz="800" b="1" spc="10" dirty="0">
                          <a:solidFill>
                            <a:srgbClr val="231F20"/>
                          </a:solidFill>
                          <a:latin typeface="Calibri"/>
                          <a:cs typeface="Calibri"/>
                        </a:rPr>
                        <a:t>10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4445"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17"/>
                  </a:ext>
                </a:extLst>
              </a:tr>
              <a:tr h="145719">
                <a:tc>
                  <a:txBody>
                    <a:bodyPr/>
                    <a:lstStyle/>
                    <a:p>
                      <a:pPr marL="57150">
                        <a:lnSpc>
                          <a:spcPct val="100000"/>
                        </a:lnSpc>
                        <a:spcBef>
                          <a:spcPts val="30"/>
                        </a:spcBef>
                      </a:pPr>
                      <a:r>
                        <a:rPr sz="800" b="1" spc="10" dirty="0">
                          <a:solidFill>
                            <a:srgbClr val="231F20"/>
                          </a:solidFill>
                          <a:latin typeface="Calibri"/>
                          <a:cs typeface="Calibri"/>
                        </a:rPr>
                        <a:t>Kansas</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635" algn="ctr">
                        <a:lnSpc>
                          <a:spcPct val="100000"/>
                        </a:lnSpc>
                        <a:spcBef>
                          <a:spcPts val="30"/>
                        </a:spcBef>
                      </a:pPr>
                      <a:r>
                        <a:rPr sz="800" b="1" spc="10" dirty="0">
                          <a:solidFill>
                            <a:srgbClr val="231F20"/>
                          </a:solidFill>
                          <a:latin typeface="Calibri"/>
                          <a:cs typeface="Calibri"/>
                        </a:rPr>
                        <a:t>22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spc="10" dirty="0">
                          <a:solidFill>
                            <a:srgbClr val="231F20"/>
                          </a:solidFill>
                          <a:latin typeface="Calibri"/>
                          <a:cs typeface="Calibri"/>
                        </a:rPr>
                        <a:t>15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spc="10" dirty="0">
                          <a:solidFill>
                            <a:srgbClr val="231F20"/>
                          </a:solidFill>
                          <a:latin typeface="Calibri"/>
                          <a:cs typeface="Calibri"/>
                        </a:rPr>
                        <a:t>19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R="210185" algn="r">
                        <a:lnSpc>
                          <a:spcPct val="100000"/>
                        </a:lnSpc>
                        <a:spcBef>
                          <a:spcPts val="30"/>
                        </a:spcBef>
                      </a:pPr>
                      <a:r>
                        <a:rPr sz="800" b="1" spc="20" dirty="0">
                          <a:solidFill>
                            <a:srgbClr val="231F20"/>
                          </a:solidFill>
                          <a:latin typeface="Calibri"/>
                          <a:cs typeface="Calibri"/>
                        </a:rPr>
                        <a:t>1</a:t>
                      </a: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3810"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8"/>
                  </a:ext>
                </a:extLst>
              </a:tr>
              <a:tr h="145719">
                <a:tc>
                  <a:txBody>
                    <a:bodyPr/>
                    <a:lstStyle/>
                    <a:p>
                      <a:pPr marL="56515">
                        <a:lnSpc>
                          <a:spcPct val="100000"/>
                        </a:lnSpc>
                        <a:spcBef>
                          <a:spcPts val="25"/>
                        </a:spcBef>
                      </a:pPr>
                      <a:r>
                        <a:rPr sz="800" b="1" spc="10" dirty="0">
                          <a:solidFill>
                            <a:srgbClr val="231F20"/>
                          </a:solidFill>
                          <a:latin typeface="Calibri"/>
                          <a:cs typeface="Calibri"/>
                        </a:rPr>
                        <a:t>Kentucky</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marL="635" algn="ctr">
                        <a:lnSpc>
                          <a:spcPct val="100000"/>
                        </a:lnSpc>
                        <a:spcBef>
                          <a:spcPts val="25"/>
                        </a:spcBef>
                      </a:pPr>
                      <a:r>
                        <a:rPr sz="800" b="1" spc="15" dirty="0">
                          <a:solidFill>
                            <a:srgbClr val="231F20"/>
                          </a:solidFill>
                          <a:latin typeface="Calibri"/>
                          <a:cs typeface="Calibri"/>
                        </a:rPr>
                        <a:t>119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2.7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103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2.3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83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1.9</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R="182880" algn="r">
                        <a:lnSpc>
                          <a:spcPct val="100000"/>
                        </a:lnSpc>
                        <a:spcBef>
                          <a:spcPts val="25"/>
                        </a:spcBef>
                      </a:pPr>
                      <a:r>
                        <a:rPr sz="800" b="1" spc="20" dirty="0">
                          <a:solidFill>
                            <a:srgbClr val="231F20"/>
                          </a:solidFill>
                          <a:latin typeface="Calibri"/>
                          <a:cs typeface="Calibri"/>
                        </a:rPr>
                        <a:t>16</a:t>
                      </a:r>
                      <a:r>
                        <a:rPr sz="800" b="1" dirty="0">
                          <a:solidFill>
                            <a:srgbClr val="231F20"/>
                          </a:solidFill>
                          <a:latin typeface="Calibri"/>
                          <a:cs typeface="Calibri"/>
                        </a:rPr>
                        <a:t>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3.7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128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3175" algn="ctr">
                        <a:lnSpc>
                          <a:spcPct val="100000"/>
                        </a:lnSpc>
                        <a:spcBef>
                          <a:spcPts val="25"/>
                        </a:spcBef>
                      </a:pPr>
                      <a:r>
                        <a:rPr sz="800" b="1" spc="20" dirty="0">
                          <a:solidFill>
                            <a:srgbClr val="231F20"/>
                          </a:solidFill>
                          <a:latin typeface="Calibri"/>
                          <a:cs typeface="Calibri"/>
                        </a:rPr>
                        <a:t>2.9</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19"/>
                  </a:ext>
                </a:extLst>
              </a:tr>
              <a:tr h="145719">
                <a:tc>
                  <a:txBody>
                    <a:bodyPr/>
                    <a:lstStyle/>
                    <a:p>
                      <a:pPr marL="56515">
                        <a:lnSpc>
                          <a:spcPct val="100000"/>
                        </a:lnSpc>
                        <a:spcBef>
                          <a:spcPts val="25"/>
                        </a:spcBef>
                      </a:pPr>
                      <a:r>
                        <a:rPr sz="800" b="1" spc="5" dirty="0">
                          <a:solidFill>
                            <a:srgbClr val="231F20"/>
                          </a:solidFill>
                          <a:latin typeface="Calibri"/>
                          <a:cs typeface="Calibri"/>
                        </a:rPr>
                        <a:t>Louisiana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24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7</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25"/>
                        </a:spcBef>
                      </a:pPr>
                      <a:r>
                        <a:rPr sz="800" b="1" dirty="0">
                          <a:solidFill>
                            <a:srgbClr val="231F20"/>
                          </a:solidFill>
                          <a:latin typeface="Calibri"/>
                          <a:cs typeface="Calibri"/>
                        </a:rPr>
                        <a:t>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3810"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20"/>
                  </a:ext>
                </a:extLst>
              </a:tr>
              <a:tr h="145732">
                <a:tc>
                  <a:txBody>
                    <a:bodyPr/>
                    <a:lstStyle/>
                    <a:p>
                      <a:pPr marL="55244">
                        <a:lnSpc>
                          <a:spcPct val="100000"/>
                        </a:lnSpc>
                        <a:spcBef>
                          <a:spcPts val="20"/>
                        </a:spcBef>
                      </a:pPr>
                      <a:r>
                        <a:rPr sz="800" b="1" spc="10" dirty="0">
                          <a:solidFill>
                            <a:srgbClr val="231F20"/>
                          </a:solidFill>
                          <a:latin typeface="Calibri"/>
                          <a:cs typeface="Calibri"/>
                        </a:rPr>
                        <a:t>Maine</a:t>
                      </a:r>
                      <a:endParaRPr sz="800">
                        <a:latin typeface="Calibri"/>
                        <a:cs typeface="Calibri"/>
                      </a:endParaRPr>
                    </a:p>
                  </a:txBody>
                  <a:tcPr marL="0" marR="0" marT="2540" marB="0">
                    <a:lnR w="19050">
                      <a:solidFill>
                        <a:srgbClr val="005E6D"/>
                      </a:solidFill>
                      <a:prstDash val="solid"/>
                    </a:lnR>
                    <a:solidFill>
                      <a:srgbClr val="E5EEF0"/>
                    </a:solidFill>
                  </a:tcPr>
                </a:tc>
                <a:tc>
                  <a:txBody>
                    <a:bodyPr/>
                    <a:lstStyle/>
                    <a:p>
                      <a:pPr algn="ctr">
                        <a:lnSpc>
                          <a:spcPct val="100000"/>
                        </a:lnSpc>
                        <a:spcBef>
                          <a:spcPts val="20"/>
                        </a:spcBef>
                      </a:pPr>
                      <a:r>
                        <a:rPr sz="800" b="1" spc="10" dirty="0">
                          <a:solidFill>
                            <a:srgbClr val="231F20"/>
                          </a:solidFill>
                          <a:latin typeface="Calibri"/>
                          <a:cs typeface="Calibri"/>
                        </a:rPr>
                        <a:t>30</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2.3</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10" dirty="0">
                          <a:solidFill>
                            <a:srgbClr val="231F20"/>
                          </a:solidFill>
                          <a:latin typeface="Calibri"/>
                          <a:cs typeface="Calibri"/>
                        </a:rPr>
                        <a:t>25</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1.9</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10" dirty="0">
                          <a:solidFill>
                            <a:srgbClr val="231F20"/>
                          </a:solidFill>
                          <a:latin typeface="Calibri"/>
                          <a:cs typeface="Calibri"/>
                        </a:rPr>
                        <a:t>21</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1.6</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marR="210185" algn="r">
                        <a:lnSpc>
                          <a:spcPct val="100000"/>
                        </a:lnSpc>
                        <a:spcBef>
                          <a:spcPts val="20"/>
                        </a:spcBef>
                      </a:pPr>
                      <a:r>
                        <a:rPr sz="800" b="1" spc="20" dirty="0">
                          <a:solidFill>
                            <a:srgbClr val="231F20"/>
                          </a:solidFill>
                          <a:latin typeface="Calibri"/>
                          <a:cs typeface="Calibri"/>
                        </a:rPr>
                        <a:t>2</a:t>
                      </a:r>
                      <a:r>
                        <a:rPr sz="800" b="1" dirty="0">
                          <a:solidFill>
                            <a:srgbClr val="231F20"/>
                          </a:solidFill>
                          <a:latin typeface="Calibri"/>
                          <a:cs typeface="Calibri"/>
                        </a:rPr>
                        <a:t>3</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1.7</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10" dirty="0">
                          <a:solidFill>
                            <a:srgbClr val="231F20"/>
                          </a:solidFill>
                          <a:latin typeface="Calibri"/>
                          <a:cs typeface="Calibri"/>
                        </a:rPr>
                        <a:t>43</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L="3175" algn="ctr">
                        <a:lnSpc>
                          <a:spcPct val="100000"/>
                        </a:lnSpc>
                        <a:spcBef>
                          <a:spcPts val="20"/>
                        </a:spcBef>
                      </a:pPr>
                      <a:r>
                        <a:rPr sz="800" b="1" spc="20" dirty="0">
                          <a:solidFill>
                            <a:srgbClr val="231F20"/>
                          </a:solidFill>
                          <a:latin typeface="Calibri"/>
                          <a:cs typeface="Calibri"/>
                        </a:rPr>
                        <a:t>3.2</a:t>
                      </a:r>
                      <a:endParaRPr sz="800">
                        <a:latin typeface="Calibri"/>
                        <a:cs typeface="Calibri"/>
                      </a:endParaRPr>
                    </a:p>
                  </a:txBody>
                  <a:tcPr marL="0" marR="0" marT="2540" marB="0">
                    <a:lnL w="9525">
                      <a:solidFill>
                        <a:srgbClr val="005E6D"/>
                      </a:solidFill>
                      <a:prstDash val="solid"/>
                    </a:lnL>
                    <a:solidFill>
                      <a:srgbClr val="E5EEF0"/>
                    </a:solidFill>
                  </a:tcPr>
                </a:tc>
                <a:extLst>
                  <a:ext uri="{0D108BD9-81ED-4DB2-BD59-A6C34878D82A}">
                    <a16:rowId xmlns:a16="http://schemas.microsoft.com/office/drawing/2014/main" val="10021"/>
                  </a:ext>
                </a:extLst>
              </a:tr>
              <a:tr h="145719">
                <a:tc>
                  <a:txBody>
                    <a:bodyPr/>
                    <a:lstStyle/>
                    <a:p>
                      <a:pPr marL="54610">
                        <a:lnSpc>
                          <a:spcPct val="100000"/>
                        </a:lnSpc>
                        <a:spcBef>
                          <a:spcPts val="20"/>
                        </a:spcBef>
                      </a:pPr>
                      <a:r>
                        <a:rPr sz="800" b="1" spc="10" dirty="0">
                          <a:solidFill>
                            <a:srgbClr val="231F20"/>
                          </a:solidFill>
                          <a:latin typeface="Calibri"/>
                          <a:cs typeface="Calibri"/>
                        </a:rPr>
                        <a:t>Maryland</a:t>
                      </a:r>
                      <a:endParaRPr sz="800">
                        <a:latin typeface="Calibri"/>
                        <a:cs typeface="Calibri"/>
                      </a:endParaRPr>
                    </a:p>
                  </a:txBody>
                  <a:tcPr marL="0" marR="0" marT="2540" marB="0">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38</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0.6</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35</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0.6</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32</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0.5</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marR="210820" algn="r">
                        <a:lnSpc>
                          <a:spcPct val="100000"/>
                        </a:lnSpc>
                        <a:spcBef>
                          <a:spcPts val="20"/>
                        </a:spcBef>
                      </a:pPr>
                      <a:r>
                        <a:rPr sz="800" b="1" spc="20" dirty="0">
                          <a:solidFill>
                            <a:srgbClr val="231F20"/>
                          </a:solidFill>
                          <a:latin typeface="Calibri"/>
                          <a:cs typeface="Calibri"/>
                        </a:rPr>
                        <a:t>3</a:t>
                      </a:r>
                      <a:r>
                        <a:rPr sz="800" b="1" dirty="0">
                          <a:solidFill>
                            <a:srgbClr val="231F20"/>
                          </a:solidFill>
                          <a:latin typeface="Calibri"/>
                          <a:cs typeface="Calibri"/>
                        </a:rPr>
                        <a:t>8</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0.6</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33</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20"/>
                        </a:spcBef>
                      </a:pPr>
                      <a:r>
                        <a:rPr sz="800" b="1" spc="20" dirty="0">
                          <a:solidFill>
                            <a:srgbClr val="231F20"/>
                          </a:solidFill>
                          <a:latin typeface="Calibri"/>
                          <a:cs typeface="Calibri"/>
                        </a:rPr>
                        <a:t>0.5</a:t>
                      </a:r>
                      <a:endParaRPr sz="800">
                        <a:latin typeface="Calibri"/>
                        <a:cs typeface="Calibri"/>
                      </a:endParaRPr>
                    </a:p>
                  </a:txBody>
                  <a:tcPr marL="0" marR="0" marT="2540" marB="0">
                    <a:lnL w="9525">
                      <a:solidFill>
                        <a:srgbClr val="005E6D"/>
                      </a:solidFill>
                      <a:prstDash val="solid"/>
                    </a:lnL>
                    <a:solidFill>
                      <a:srgbClr val="FFFFFF"/>
                    </a:solidFill>
                  </a:tcPr>
                </a:tc>
                <a:extLst>
                  <a:ext uri="{0D108BD9-81ED-4DB2-BD59-A6C34878D82A}">
                    <a16:rowId xmlns:a16="http://schemas.microsoft.com/office/drawing/2014/main" val="10022"/>
                  </a:ext>
                </a:extLst>
              </a:tr>
              <a:tr h="145719">
                <a:tc>
                  <a:txBody>
                    <a:bodyPr/>
                    <a:lstStyle/>
                    <a:p>
                      <a:pPr marL="54610">
                        <a:lnSpc>
                          <a:spcPct val="100000"/>
                        </a:lnSpc>
                        <a:spcBef>
                          <a:spcPts val="20"/>
                        </a:spcBef>
                      </a:pPr>
                      <a:r>
                        <a:rPr sz="800" b="1" spc="10" dirty="0">
                          <a:solidFill>
                            <a:srgbClr val="231F20"/>
                          </a:solidFill>
                          <a:latin typeface="Calibri"/>
                          <a:cs typeface="Calibri"/>
                        </a:rPr>
                        <a:t>Massachusetts</a:t>
                      </a:r>
                      <a:endParaRPr sz="800">
                        <a:latin typeface="Calibri"/>
                        <a:cs typeface="Calibri"/>
                      </a:endParaRPr>
                    </a:p>
                  </a:txBody>
                  <a:tcPr marL="0" marR="0" marT="2540" marB="0">
                    <a:lnR w="19050">
                      <a:solidFill>
                        <a:srgbClr val="005E6D"/>
                      </a:solidFill>
                      <a:prstDash val="solid"/>
                    </a:lnR>
                    <a:solidFill>
                      <a:srgbClr val="E5EEF0"/>
                    </a:solidFill>
                  </a:tcPr>
                </a:tc>
                <a:tc>
                  <a:txBody>
                    <a:bodyPr/>
                    <a:lstStyle/>
                    <a:p>
                      <a:pPr algn="ctr">
                        <a:lnSpc>
                          <a:spcPct val="100000"/>
                        </a:lnSpc>
                        <a:spcBef>
                          <a:spcPts val="20"/>
                        </a:spcBef>
                      </a:pPr>
                      <a:r>
                        <a:rPr sz="800" b="1" spc="15" dirty="0">
                          <a:solidFill>
                            <a:srgbClr val="231F20"/>
                          </a:solidFill>
                          <a:latin typeface="Calibri"/>
                          <a:cs typeface="Calibri"/>
                        </a:rPr>
                        <a:t>249</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3.7</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15" dirty="0">
                          <a:solidFill>
                            <a:srgbClr val="231F20"/>
                          </a:solidFill>
                          <a:latin typeface="Calibri"/>
                          <a:cs typeface="Calibri"/>
                        </a:rPr>
                        <a:t>424</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6.2</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15" dirty="0">
                          <a:solidFill>
                            <a:srgbClr val="231F20"/>
                          </a:solidFill>
                          <a:latin typeface="Calibri"/>
                          <a:cs typeface="Calibri"/>
                        </a:rPr>
                        <a:t>327</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4.8</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marR="183515" algn="r">
                        <a:lnSpc>
                          <a:spcPct val="100000"/>
                        </a:lnSpc>
                        <a:spcBef>
                          <a:spcPts val="20"/>
                        </a:spcBef>
                      </a:pPr>
                      <a:r>
                        <a:rPr sz="800" b="1" spc="20" dirty="0">
                          <a:solidFill>
                            <a:srgbClr val="231F20"/>
                          </a:solidFill>
                          <a:latin typeface="Calibri"/>
                          <a:cs typeface="Calibri"/>
                        </a:rPr>
                        <a:t>11</a:t>
                      </a:r>
                      <a:r>
                        <a:rPr sz="800" b="1" dirty="0">
                          <a:solidFill>
                            <a:srgbClr val="231F20"/>
                          </a:solidFill>
                          <a:latin typeface="Calibri"/>
                          <a:cs typeface="Calibri"/>
                        </a:rPr>
                        <a:t>0</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1.6</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15" dirty="0">
                          <a:solidFill>
                            <a:srgbClr val="231F20"/>
                          </a:solidFill>
                          <a:latin typeface="Calibri"/>
                          <a:cs typeface="Calibri"/>
                        </a:rPr>
                        <a:t>161</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20"/>
                        </a:spcBef>
                      </a:pPr>
                      <a:r>
                        <a:rPr sz="800" b="1" spc="20" dirty="0">
                          <a:solidFill>
                            <a:srgbClr val="231F20"/>
                          </a:solidFill>
                          <a:latin typeface="Calibri"/>
                          <a:cs typeface="Calibri"/>
                        </a:rPr>
                        <a:t>2.3</a:t>
                      </a:r>
                      <a:endParaRPr sz="800">
                        <a:latin typeface="Calibri"/>
                        <a:cs typeface="Calibri"/>
                      </a:endParaRPr>
                    </a:p>
                  </a:txBody>
                  <a:tcPr marL="0" marR="0" marT="2540" marB="0">
                    <a:lnL w="9525">
                      <a:solidFill>
                        <a:srgbClr val="005E6D"/>
                      </a:solidFill>
                      <a:prstDash val="solid"/>
                    </a:lnL>
                    <a:solidFill>
                      <a:srgbClr val="E5EEF0"/>
                    </a:solidFill>
                  </a:tcPr>
                </a:tc>
                <a:extLst>
                  <a:ext uri="{0D108BD9-81ED-4DB2-BD59-A6C34878D82A}">
                    <a16:rowId xmlns:a16="http://schemas.microsoft.com/office/drawing/2014/main" val="10023"/>
                  </a:ext>
                </a:extLst>
              </a:tr>
              <a:tr h="145707">
                <a:tc>
                  <a:txBody>
                    <a:bodyPr/>
                    <a:lstStyle/>
                    <a:p>
                      <a:pPr marL="53975">
                        <a:lnSpc>
                          <a:spcPct val="100000"/>
                        </a:lnSpc>
                        <a:spcBef>
                          <a:spcPts val="20"/>
                        </a:spcBef>
                      </a:pPr>
                      <a:r>
                        <a:rPr sz="800" b="1" spc="10" dirty="0">
                          <a:solidFill>
                            <a:srgbClr val="231F20"/>
                          </a:solidFill>
                          <a:latin typeface="Calibri"/>
                          <a:cs typeface="Calibri"/>
                        </a:rPr>
                        <a:t>Michigan</a:t>
                      </a:r>
                      <a:endParaRPr sz="800">
                        <a:latin typeface="Calibri"/>
                        <a:cs typeface="Calibri"/>
                      </a:endParaRPr>
                    </a:p>
                  </a:txBody>
                  <a:tcPr marL="0" marR="0" marT="2540" marB="0">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83</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0.8</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5" dirty="0">
                          <a:solidFill>
                            <a:srgbClr val="231F20"/>
                          </a:solidFill>
                          <a:latin typeface="Calibri"/>
                          <a:cs typeface="Calibri"/>
                        </a:rPr>
                        <a:t>107</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1.1</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5" dirty="0">
                          <a:solidFill>
                            <a:srgbClr val="231F20"/>
                          </a:solidFill>
                          <a:latin typeface="Calibri"/>
                          <a:cs typeface="Calibri"/>
                        </a:rPr>
                        <a:t>152</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1.5</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marR="183515" algn="r">
                        <a:lnSpc>
                          <a:spcPct val="100000"/>
                        </a:lnSpc>
                        <a:spcBef>
                          <a:spcPts val="20"/>
                        </a:spcBef>
                      </a:pPr>
                      <a:r>
                        <a:rPr sz="800" b="1" spc="20" dirty="0">
                          <a:solidFill>
                            <a:srgbClr val="231F20"/>
                          </a:solidFill>
                          <a:latin typeface="Calibri"/>
                          <a:cs typeface="Calibri"/>
                        </a:rPr>
                        <a:t>14</a:t>
                      </a:r>
                      <a:r>
                        <a:rPr sz="800" b="1" dirty="0">
                          <a:solidFill>
                            <a:srgbClr val="231F20"/>
                          </a:solidFill>
                          <a:latin typeface="Calibri"/>
                          <a:cs typeface="Calibri"/>
                        </a:rPr>
                        <a:t>2</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1.4</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117</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5715" algn="ctr">
                        <a:lnSpc>
                          <a:spcPct val="100000"/>
                        </a:lnSpc>
                        <a:spcBef>
                          <a:spcPts val="30"/>
                        </a:spcBef>
                      </a:pPr>
                      <a:r>
                        <a:rPr sz="800" b="1" spc="20" dirty="0">
                          <a:solidFill>
                            <a:srgbClr val="231F20"/>
                          </a:solidFill>
                          <a:latin typeface="Calibri"/>
                          <a:cs typeface="Calibri"/>
                        </a:rPr>
                        <a:t>1.2</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24"/>
                  </a:ext>
                </a:extLst>
              </a:tr>
              <a:tr h="145732">
                <a:tc>
                  <a:txBody>
                    <a:bodyPr/>
                    <a:lstStyle/>
                    <a:p>
                      <a:pPr marL="57785">
                        <a:lnSpc>
                          <a:spcPct val="100000"/>
                        </a:lnSpc>
                        <a:spcBef>
                          <a:spcPts val="30"/>
                        </a:spcBef>
                      </a:pPr>
                      <a:r>
                        <a:rPr sz="800" b="1" spc="10" dirty="0">
                          <a:solidFill>
                            <a:srgbClr val="231F20"/>
                          </a:solidFill>
                          <a:latin typeface="Calibri"/>
                          <a:cs typeface="Calibri"/>
                        </a:rPr>
                        <a:t>Minnesota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51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57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1.0</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R="209550" algn="r">
                        <a:lnSpc>
                          <a:spcPct val="100000"/>
                        </a:lnSpc>
                        <a:spcBef>
                          <a:spcPts val="30"/>
                        </a:spcBef>
                      </a:pPr>
                      <a:r>
                        <a:rPr sz="800" b="1" spc="20" dirty="0">
                          <a:solidFill>
                            <a:srgbClr val="231F20"/>
                          </a:solidFill>
                          <a:latin typeface="Calibri"/>
                          <a:cs typeface="Calibri"/>
                        </a:rPr>
                        <a:t>6</a:t>
                      </a:r>
                      <a:r>
                        <a:rPr sz="800" b="1" dirty="0">
                          <a:solidFill>
                            <a:srgbClr val="231F20"/>
                          </a:solidFill>
                          <a:latin typeface="Calibri"/>
                          <a:cs typeface="Calibri"/>
                        </a:rPr>
                        <a:t>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62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30"/>
                        </a:spcBef>
                      </a:pPr>
                      <a:r>
                        <a:rPr sz="800" b="1" spc="20" dirty="0">
                          <a:solidFill>
                            <a:srgbClr val="231F20"/>
                          </a:solidFill>
                          <a:latin typeface="Calibri"/>
                          <a:cs typeface="Calibri"/>
                        </a:rPr>
                        <a:t>1.1</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25"/>
                  </a:ext>
                </a:extLst>
              </a:tr>
              <a:tr h="145719">
                <a:tc>
                  <a:txBody>
                    <a:bodyPr/>
                    <a:lstStyle/>
                    <a:p>
                      <a:pPr marL="55880">
                        <a:lnSpc>
                          <a:spcPct val="100000"/>
                        </a:lnSpc>
                        <a:spcBef>
                          <a:spcPts val="30"/>
                        </a:spcBef>
                      </a:pPr>
                      <a:r>
                        <a:rPr sz="800" b="1" spc="10" dirty="0">
                          <a:solidFill>
                            <a:srgbClr val="231F20"/>
                          </a:solidFill>
                          <a:latin typeface="Calibri"/>
                          <a:cs typeface="Calibri"/>
                        </a:rPr>
                        <a:t>Mississippi</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1270"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26"/>
                  </a:ext>
                </a:extLst>
              </a:tr>
              <a:tr h="145719">
                <a:tc>
                  <a:txBody>
                    <a:bodyPr/>
                    <a:lstStyle/>
                    <a:p>
                      <a:pPr marL="57150">
                        <a:lnSpc>
                          <a:spcPct val="100000"/>
                        </a:lnSpc>
                        <a:spcBef>
                          <a:spcPts val="30"/>
                        </a:spcBef>
                      </a:pPr>
                      <a:r>
                        <a:rPr sz="800" b="1" spc="10" dirty="0">
                          <a:solidFill>
                            <a:srgbClr val="231F20"/>
                          </a:solidFill>
                          <a:latin typeface="Calibri"/>
                          <a:cs typeface="Calibri"/>
                        </a:rPr>
                        <a:t>Missouri</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270"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49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R="209550" algn="r">
                        <a:lnSpc>
                          <a:spcPct val="100000"/>
                        </a:lnSpc>
                        <a:spcBef>
                          <a:spcPts val="30"/>
                        </a:spcBef>
                      </a:pPr>
                      <a:r>
                        <a:rPr sz="800" b="1" spc="20" dirty="0">
                          <a:solidFill>
                            <a:srgbClr val="231F20"/>
                          </a:solidFill>
                          <a:latin typeface="Calibri"/>
                          <a:cs typeface="Calibri"/>
                        </a:rPr>
                        <a:t>7</a:t>
                      </a: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41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3810"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27"/>
                  </a:ext>
                </a:extLst>
              </a:tr>
              <a:tr h="145732">
                <a:tc>
                  <a:txBody>
                    <a:bodyPr/>
                    <a:lstStyle/>
                    <a:p>
                      <a:pPr marL="56515">
                        <a:lnSpc>
                          <a:spcPct val="100000"/>
                        </a:lnSpc>
                        <a:spcBef>
                          <a:spcPts val="30"/>
                        </a:spcBef>
                      </a:pPr>
                      <a:r>
                        <a:rPr sz="800" b="1" spc="10" dirty="0">
                          <a:solidFill>
                            <a:srgbClr val="231F20"/>
                          </a:solidFill>
                          <a:latin typeface="Calibri"/>
                          <a:cs typeface="Calibri"/>
                        </a:rPr>
                        <a:t>Montana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1.5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20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1.9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1.3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3810" algn="ctr">
                        <a:lnSpc>
                          <a:spcPct val="100000"/>
                        </a:lnSpc>
                        <a:spcBef>
                          <a:spcPts val="30"/>
                        </a:spcBef>
                      </a:pPr>
                      <a:r>
                        <a:rPr sz="800" b="1" spc="20" dirty="0">
                          <a:solidFill>
                            <a:srgbClr val="231F20"/>
                          </a:solidFill>
                          <a:latin typeface="Calibri"/>
                          <a:cs typeface="Calibri"/>
                        </a:rPr>
                        <a:t>1.6</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28"/>
                  </a:ext>
                </a:extLst>
              </a:tr>
              <a:tr h="145707">
                <a:tc>
                  <a:txBody>
                    <a:bodyPr/>
                    <a:lstStyle/>
                    <a:p>
                      <a:pPr marL="55244">
                        <a:lnSpc>
                          <a:spcPct val="100000"/>
                        </a:lnSpc>
                        <a:spcBef>
                          <a:spcPts val="30"/>
                        </a:spcBef>
                      </a:pPr>
                      <a:r>
                        <a:rPr sz="800" b="1" spc="10" dirty="0">
                          <a:solidFill>
                            <a:srgbClr val="231F20"/>
                          </a:solidFill>
                          <a:latin typeface="Calibri"/>
                          <a:cs typeface="Calibri"/>
                        </a:rPr>
                        <a:t>Nebraska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635"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3810"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29"/>
                  </a:ext>
                </a:extLst>
              </a:tr>
              <a:tr h="145719">
                <a:tc>
                  <a:txBody>
                    <a:bodyPr/>
                    <a:lstStyle/>
                    <a:p>
                      <a:pPr marL="55244">
                        <a:lnSpc>
                          <a:spcPct val="100000"/>
                        </a:lnSpc>
                        <a:spcBef>
                          <a:spcPts val="30"/>
                        </a:spcBef>
                      </a:pPr>
                      <a:r>
                        <a:rPr sz="800" b="1" spc="10" dirty="0">
                          <a:solidFill>
                            <a:srgbClr val="231F20"/>
                          </a:solidFill>
                          <a:latin typeface="Calibri"/>
                          <a:cs typeface="Calibri"/>
                        </a:rPr>
                        <a:t>Nevada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35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1.2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R="210185" algn="r">
                        <a:lnSpc>
                          <a:spcPct val="100000"/>
                        </a:lnSpc>
                        <a:spcBef>
                          <a:spcPts val="30"/>
                        </a:spcBef>
                      </a:pPr>
                      <a:r>
                        <a:rPr sz="800" b="1" spc="20" dirty="0">
                          <a:solidFill>
                            <a:srgbClr val="231F20"/>
                          </a:solidFill>
                          <a:latin typeface="Calibri"/>
                          <a:cs typeface="Calibri"/>
                        </a:rPr>
                        <a:t>1</a:t>
                      </a: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3175"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30"/>
                  </a:ext>
                </a:extLst>
              </a:tr>
              <a:tr h="145719">
                <a:tc>
                  <a:txBody>
                    <a:bodyPr/>
                    <a:lstStyle/>
                    <a:p>
                      <a:pPr marL="55244">
                        <a:lnSpc>
                          <a:spcPct val="100000"/>
                        </a:lnSpc>
                        <a:spcBef>
                          <a:spcPts val="25"/>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Hampshire</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N</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N</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N</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N</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25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1.9</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R="210185" algn="r">
                        <a:lnSpc>
                          <a:spcPct val="100000"/>
                        </a:lnSpc>
                        <a:spcBef>
                          <a:spcPts val="25"/>
                        </a:spcBef>
                      </a:pPr>
                      <a:r>
                        <a:rPr sz="800" b="1" spc="20" dirty="0">
                          <a:solidFill>
                            <a:srgbClr val="231F20"/>
                          </a:solidFill>
                          <a:latin typeface="Calibri"/>
                          <a:cs typeface="Calibri"/>
                        </a:rPr>
                        <a:t>2</a:t>
                      </a:r>
                      <a:r>
                        <a:rPr sz="800" b="1" dirty="0">
                          <a:solidFill>
                            <a:srgbClr val="231F20"/>
                          </a:solidFill>
                          <a:latin typeface="Calibri"/>
                          <a:cs typeface="Calibri"/>
                        </a:rPr>
                        <a:t>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20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25"/>
                        </a:spcBef>
                      </a:pPr>
                      <a:r>
                        <a:rPr sz="800" b="1" spc="20" dirty="0">
                          <a:solidFill>
                            <a:srgbClr val="231F20"/>
                          </a:solidFill>
                          <a:latin typeface="Calibri"/>
                          <a:cs typeface="Calibri"/>
                        </a:rPr>
                        <a:t>1.5</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31"/>
                  </a:ext>
                </a:extLst>
              </a:tr>
              <a:tr h="145732">
                <a:tc>
                  <a:txBody>
                    <a:bodyPr/>
                    <a:lstStyle/>
                    <a:p>
                      <a:pPr marL="54610">
                        <a:lnSpc>
                          <a:spcPct val="100000"/>
                        </a:lnSpc>
                        <a:spcBef>
                          <a:spcPts val="25"/>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Jersey</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130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1.5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122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1.4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125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1.4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R="210820" algn="r">
                        <a:lnSpc>
                          <a:spcPct val="100000"/>
                        </a:lnSpc>
                        <a:spcBef>
                          <a:spcPts val="25"/>
                        </a:spcBef>
                      </a:pPr>
                      <a:r>
                        <a:rPr sz="800" b="1" spc="20" dirty="0">
                          <a:solidFill>
                            <a:srgbClr val="231F20"/>
                          </a:solidFill>
                          <a:latin typeface="Calibri"/>
                          <a:cs typeface="Calibri"/>
                        </a:rPr>
                        <a:t>9</a:t>
                      </a:r>
                      <a:r>
                        <a:rPr sz="800" b="1" dirty="0">
                          <a:solidFill>
                            <a:srgbClr val="231F20"/>
                          </a:solidFill>
                          <a:latin typeface="Calibri"/>
                          <a:cs typeface="Calibri"/>
                        </a:rPr>
                        <a:t>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1.1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99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25"/>
                        </a:spcBef>
                      </a:pPr>
                      <a:r>
                        <a:rPr sz="800" b="1" spc="20" dirty="0">
                          <a:solidFill>
                            <a:srgbClr val="231F20"/>
                          </a:solidFill>
                          <a:latin typeface="Calibri"/>
                          <a:cs typeface="Calibri"/>
                        </a:rPr>
                        <a:t>1.1</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32"/>
                  </a:ext>
                </a:extLst>
              </a:tr>
              <a:tr h="145719">
                <a:tc>
                  <a:txBody>
                    <a:bodyPr/>
                    <a:lstStyle/>
                    <a:p>
                      <a:pPr marL="54610">
                        <a:lnSpc>
                          <a:spcPct val="100000"/>
                        </a:lnSpc>
                        <a:spcBef>
                          <a:spcPts val="25"/>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Mexico</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40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1.9</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18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0.9</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16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R="210820" algn="r">
                        <a:lnSpc>
                          <a:spcPct val="100000"/>
                        </a:lnSpc>
                        <a:spcBef>
                          <a:spcPts val="25"/>
                        </a:spcBef>
                      </a:pPr>
                      <a:r>
                        <a:rPr sz="800" b="1" spc="20" dirty="0">
                          <a:solidFill>
                            <a:srgbClr val="231F20"/>
                          </a:solidFill>
                          <a:latin typeface="Calibri"/>
                          <a:cs typeface="Calibri"/>
                        </a:rPr>
                        <a:t>2</a:t>
                      </a:r>
                      <a:r>
                        <a:rPr sz="800" b="1" dirty="0">
                          <a:solidFill>
                            <a:srgbClr val="231F20"/>
                          </a:solidFill>
                          <a:latin typeface="Calibri"/>
                          <a:cs typeface="Calibri"/>
                        </a:rPr>
                        <a:t>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1.0</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10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33"/>
                  </a:ext>
                </a:extLst>
              </a:tr>
              <a:tr h="145719">
                <a:tc>
                  <a:txBody>
                    <a:bodyPr/>
                    <a:lstStyle/>
                    <a:p>
                      <a:pPr marL="53975">
                        <a:lnSpc>
                          <a:spcPct val="100000"/>
                        </a:lnSpc>
                        <a:spcBef>
                          <a:spcPts val="25"/>
                        </a:spcBef>
                      </a:pPr>
                      <a:r>
                        <a:rPr sz="800" b="1" dirty="0">
                          <a:solidFill>
                            <a:srgbClr val="231F20"/>
                          </a:solidFill>
                          <a:latin typeface="Calibri"/>
                          <a:cs typeface="Calibri"/>
                        </a:rPr>
                        <a:t>New</a:t>
                      </a:r>
                      <a:r>
                        <a:rPr sz="800" b="1" spc="-20" dirty="0">
                          <a:solidFill>
                            <a:srgbClr val="231F20"/>
                          </a:solidFill>
                          <a:latin typeface="Calibri"/>
                          <a:cs typeface="Calibri"/>
                        </a:rPr>
                        <a:t> </a:t>
                      </a:r>
                      <a:r>
                        <a:rPr sz="800" b="1" dirty="0">
                          <a:solidFill>
                            <a:srgbClr val="231F20"/>
                          </a:solidFill>
                          <a:latin typeface="Calibri"/>
                          <a:cs typeface="Calibri"/>
                        </a:rPr>
                        <a:t>York</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121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179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0.9</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188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0.9</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R="184150" algn="r">
                        <a:lnSpc>
                          <a:spcPct val="100000"/>
                        </a:lnSpc>
                        <a:spcBef>
                          <a:spcPts val="25"/>
                        </a:spcBef>
                      </a:pPr>
                      <a:r>
                        <a:rPr sz="800" b="1" spc="20" dirty="0">
                          <a:solidFill>
                            <a:srgbClr val="231F20"/>
                          </a:solidFill>
                          <a:latin typeface="Calibri"/>
                          <a:cs typeface="Calibri"/>
                        </a:rPr>
                        <a:t>23</a:t>
                      </a:r>
                      <a:r>
                        <a:rPr sz="800" b="1" dirty="0">
                          <a:solidFill>
                            <a:srgbClr val="231F20"/>
                          </a:solidFill>
                          <a:latin typeface="Calibri"/>
                          <a:cs typeface="Calibri"/>
                        </a:rPr>
                        <a:t>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1.2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306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25"/>
                        </a:spcBef>
                      </a:pPr>
                      <a:r>
                        <a:rPr sz="800" b="1" spc="20" dirty="0">
                          <a:solidFill>
                            <a:srgbClr val="231F20"/>
                          </a:solidFill>
                          <a:latin typeface="Calibri"/>
                          <a:cs typeface="Calibri"/>
                        </a:rPr>
                        <a:t>1.6</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34"/>
                  </a:ext>
                </a:extLst>
              </a:tr>
              <a:tr h="145719">
                <a:tc>
                  <a:txBody>
                    <a:bodyPr/>
                    <a:lstStyle/>
                    <a:p>
                      <a:pPr marL="53975">
                        <a:lnSpc>
                          <a:spcPct val="100000"/>
                        </a:lnSpc>
                        <a:spcBef>
                          <a:spcPts val="25"/>
                        </a:spcBef>
                      </a:pPr>
                      <a:r>
                        <a:rPr sz="800" b="1" spc="5" dirty="0">
                          <a:solidFill>
                            <a:srgbClr val="231F20"/>
                          </a:solidFill>
                          <a:latin typeface="Calibri"/>
                          <a:cs typeface="Calibri"/>
                        </a:rPr>
                        <a:t>North</a:t>
                      </a:r>
                      <a:r>
                        <a:rPr sz="800" b="1" spc="30" dirty="0">
                          <a:solidFill>
                            <a:srgbClr val="231F20"/>
                          </a:solidFill>
                          <a:latin typeface="Calibri"/>
                          <a:cs typeface="Calibri"/>
                        </a:rPr>
                        <a:t> </a:t>
                      </a:r>
                      <a:r>
                        <a:rPr sz="800" b="1" spc="5" dirty="0">
                          <a:solidFill>
                            <a:srgbClr val="231F20"/>
                          </a:solidFill>
                          <a:latin typeface="Calibri"/>
                          <a:cs typeface="Calibri"/>
                        </a:rPr>
                        <a:t>Carolina</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144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82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114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R="184150" algn="r">
                        <a:lnSpc>
                          <a:spcPct val="100000"/>
                        </a:lnSpc>
                        <a:spcBef>
                          <a:spcPts val="25"/>
                        </a:spcBef>
                      </a:pPr>
                      <a:r>
                        <a:rPr sz="800" b="1" spc="20" dirty="0">
                          <a:solidFill>
                            <a:srgbClr val="231F20"/>
                          </a:solidFill>
                          <a:latin typeface="Calibri"/>
                          <a:cs typeface="Calibri"/>
                        </a:rPr>
                        <a:t>14</a:t>
                      </a:r>
                      <a:r>
                        <a:rPr sz="800" b="1" dirty="0">
                          <a:solidFill>
                            <a:srgbClr val="231F20"/>
                          </a:solidFill>
                          <a:latin typeface="Calibri"/>
                          <a:cs typeface="Calibri"/>
                        </a:rPr>
                        <a:t>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150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1.4</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35"/>
                  </a:ext>
                </a:extLst>
              </a:tr>
              <a:tr h="145719">
                <a:tc>
                  <a:txBody>
                    <a:bodyPr/>
                    <a:lstStyle/>
                    <a:p>
                      <a:pPr marL="53340">
                        <a:lnSpc>
                          <a:spcPct val="100000"/>
                        </a:lnSpc>
                        <a:spcBef>
                          <a:spcPts val="25"/>
                        </a:spcBef>
                      </a:pPr>
                      <a:r>
                        <a:rPr sz="800" b="1" spc="5" dirty="0">
                          <a:solidFill>
                            <a:srgbClr val="231F20"/>
                          </a:solidFill>
                          <a:latin typeface="Calibri"/>
                          <a:cs typeface="Calibri"/>
                        </a:rPr>
                        <a:t>North</a:t>
                      </a:r>
                      <a:r>
                        <a:rPr sz="800" b="1" spc="30" dirty="0">
                          <a:solidFill>
                            <a:srgbClr val="231F20"/>
                          </a:solidFill>
                          <a:latin typeface="Calibri"/>
                          <a:cs typeface="Calibri"/>
                        </a:rPr>
                        <a:t> </a:t>
                      </a:r>
                      <a:r>
                        <a:rPr sz="800" b="1" spc="5" dirty="0">
                          <a:solidFill>
                            <a:srgbClr val="231F20"/>
                          </a:solidFill>
                          <a:latin typeface="Calibri"/>
                          <a:cs typeface="Calibri"/>
                        </a:rPr>
                        <a:t>Dakota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R="212725" algn="r">
                        <a:lnSpc>
                          <a:spcPct val="100000"/>
                        </a:lnSpc>
                        <a:spcBef>
                          <a:spcPts val="25"/>
                        </a:spcBef>
                      </a:pPr>
                      <a:r>
                        <a:rPr sz="800" b="1" spc="20" dirty="0">
                          <a:solidFill>
                            <a:srgbClr val="231F20"/>
                          </a:solidFill>
                          <a:latin typeface="Calibri"/>
                          <a:cs typeface="Calibri"/>
                        </a:rPr>
                        <a:t>1</a:t>
                      </a:r>
                      <a:r>
                        <a:rPr sz="800" b="1" dirty="0">
                          <a:solidFill>
                            <a:srgbClr val="231F20"/>
                          </a:solidFill>
                          <a:latin typeface="Calibri"/>
                          <a:cs typeface="Calibri"/>
                        </a:rPr>
                        <a:t>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1.3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36"/>
                  </a:ext>
                </a:extLst>
              </a:tr>
              <a:tr h="145719">
                <a:tc>
                  <a:txBody>
                    <a:bodyPr/>
                    <a:lstStyle/>
                    <a:p>
                      <a:pPr marL="55880">
                        <a:lnSpc>
                          <a:spcPct val="100000"/>
                        </a:lnSpc>
                        <a:spcBef>
                          <a:spcPts val="25"/>
                        </a:spcBef>
                      </a:pPr>
                      <a:r>
                        <a:rPr sz="800" b="1" spc="15" dirty="0">
                          <a:solidFill>
                            <a:srgbClr val="231F20"/>
                          </a:solidFill>
                          <a:latin typeface="Calibri"/>
                          <a:cs typeface="Calibri"/>
                        </a:rPr>
                        <a:t>Ohio</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30"/>
                        </a:spcBef>
                      </a:pPr>
                      <a:r>
                        <a:rPr sz="800" b="1" spc="15" dirty="0">
                          <a:solidFill>
                            <a:srgbClr val="231F20"/>
                          </a:solidFill>
                          <a:latin typeface="Calibri"/>
                          <a:cs typeface="Calibri"/>
                        </a:rPr>
                        <a:t>122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5" dirty="0">
                          <a:solidFill>
                            <a:srgbClr val="231F20"/>
                          </a:solidFill>
                          <a:latin typeface="Calibri"/>
                          <a:cs typeface="Calibri"/>
                        </a:rPr>
                        <a:t>187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5" dirty="0">
                          <a:solidFill>
                            <a:srgbClr val="231F20"/>
                          </a:solidFill>
                          <a:latin typeface="Calibri"/>
                          <a:cs typeface="Calibri"/>
                        </a:rPr>
                        <a:t>159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R="181610" algn="r">
                        <a:lnSpc>
                          <a:spcPct val="100000"/>
                        </a:lnSpc>
                        <a:spcBef>
                          <a:spcPts val="30"/>
                        </a:spcBef>
                      </a:pPr>
                      <a:r>
                        <a:rPr sz="800" b="1" spc="20" dirty="0">
                          <a:solidFill>
                            <a:srgbClr val="231F20"/>
                          </a:solidFill>
                          <a:latin typeface="Calibri"/>
                          <a:cs typeface="Calibri"/>
                        </a:rPr>
                        <a:t>28</a:t>
                      </a: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2.4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5" dirty="0">
                          <a:solidFill>
                            <a:srgbClr val="231F20"/>
                          </a:solidFill>
                          <a:latin typeface="Calibri"/>
                          <a:cs typeface="Calibri"/>
                        </a:rPr>
                        <a:t>281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5715" algn="ctr">
                        <a:lnSpc>
                          <a:spcPct val="100000"/>
                        </a:lnSpc>
                        <a:spcBef>
                          <a:spcPts val="30"/>
                        </a:spcBef>
                      </a:pPr>
                      <a:r>
                        <a:rPr sz="800" b="1" spc="20" dirty="0">
                          <a:solidFill>
                            <a:srgbClr val="231F20"/>
                          </a:solidFill>
                          <a:latin typeface="Calibri"/>
                          <a:cs typeface="Calibri"/>
                        </a:rPr>
                        <a:t>2.4</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37"/>
                  </a:ext>
                </a:extLst>
              </a:tr>
              <a:tr h="145719">
                <a:tc>
                  <a:txBody>
                    <a:bodyPr/>
                    <a:lstStyle/>
                    <a:p>
                      <a:pPr marL="55880">
                        <a:lnSpc>
                          <a:spcPct val="100000"/>
                        </a:lnSpc>
                        <a:spcBef>
                          <a:spcPts val="30"/>
                        </a:spcBef>
                      </a:pPr>
                      <a:r>
                        <a:rPr sz="800" b="1" spc="15" dirty="0">
                          <a:solidFill>
                            <a:srgbClr val="231F20"/>
                          </a:solidFill>
                          <a:latin typeface="Calibri"/>
                          <a:cs typeface="Calibri"/>
                        </a:rPr>
                        <a:t>Oklahoma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35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32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46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1.2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R="209550" algn="r">
                        <a:lnSpc>
                          <a:spcPct val="100000"/>
                        </a:lnSpc>
                        <a:spcBef>
                          <a:spcPts val="30"/>
                        </a:spcBef>
                      </a:pPr>
                      <a:r>
                        <a:rPr sz="800" b="1" spc="20" dirty="0">
                          <a:solidFill>
                            <a:srgbClr val="231F20"/>
                          </a:solidFill>
                          <a:latin typeface="Calibri"/>
                          <a:cs typeface="Calibri"/>
                        </a:rPr>
                        <a:t>2</a:t>
                      </a: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23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38"/>
                  </a:ext>
                </a:extLst>
              </a:tr>
              <a:tr h="145732">
                <a:tc>
                  <a:txBody>
                    <a:bodyPr/>
                    <a:lstStyle/>
                    <a:p>
                      <a:pPr marL="55880">
                        <a:lnSpc>
                          <a:spcPct val="100000"/>
                        </a:lnSpc>
                        <a:spcBef>
                          <a:spcPts val="30"/>
                        </a:spcBef>
                      </a:pPr>
                      <a:r>
                        <a:rPr sz="800" b="1" spc="10" dirty="0">
                          <a:solidFill>
                            <a:srgbClr val="231F20"/>
                          </a:solidFill>
                          <a:latin typeface="Calibri"/>
                          <a:cs typeface="Calibri"/>
                        </a:rPr>
                        <a:t>Oregon</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R="209550" algn="r">
                        <a:lnSpc>
                          <a:spcPct val="100000"/>
                        </a:lnSpc>
                        <a:spcBef>
                          <a:spcPts val="30"/>
                        </a:spcBef>
                      </a:pPr>
                      <a:r>
                        <a:rPr sz="800" b="1" spc="20" dirty="0">
                          <a:solidFill>
                            <a:srgbClr val="231F20"/>
                          </a:solidFill>
                          <a:latin typeface="Calibri"/>
                          <a:cs typeface="Calibri"/>
                        </a:rPr>
                        <a:t>1</a:t>
                      </a: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4445"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39"/>
                  </a:ext>
                </a:extLst>
              </a:tr>
              <a:tr h="145707">
                <a:tc>
                  <a:txBody>
                    <a:bodyPr/>
                    <a:lstStyle/>
                    <a:p>
                      <a:pPr marL="55244">
                        <a:lnSpc>
                          <a:spcPct val="100000"/>
                        </a:lnSpc>
                        <a:spcBef>
                          <a:spcPts val="30"/>
                        </a:spcBef>
                      </a:pPr>
                      <a:r>
                        <a:rPr sz="800" b="1" spc="10" dirty="0">
                          <a:solidFill>
                            <a:srgbClr val="231F20"/>
                          </a:solidFill>
                          <a:latin typeface="Calibri"/>
                          <a:cs typeface="Calibri"/>
                        </a:rPr>
                        <a:t>Pennsylvania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129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1.0</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225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1.8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224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1.7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R="182245" algn="r">
                        <a:lnSpc>
                          <a:spcPct val="100000"/>
                        </a:lnSpc>
                        <a:spcBef>
                          <a:spcPts val="30"/>
                        </a:spcBef>
                      </a:pPr>
                      <a:r>
                        <a:rPr sz="800" b="1" spc="20" dirty="0">
                          <a:solidFill>
                            <a:srgbClr val="231F20"/>
                          </a:solidFill>
                          <a:latin typeface="Calibri"/>
                          <a:cs typeface="Calibri"/>
                        </a:rPr>
                        <a:t>24</a:t>
                      </a: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1.9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210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3810" algn="ctr">
                        <a:lnSpc>
                          <a:spcPct val="100000"/>
                        </a:lnSpc>
                        <a:spcBef>
                          <a:spcPts val="30"/>
                        </a:spcBef>
                      </a:pPr>
                      <a:r>
                        <a:rPr sz="800" b="1" spc="20" dirty="0">
                          <a:solidFill>
                            <a:srgbClr val="231F20"/>
                          </a:solidFill>
                          <a:latin typeface="Calibri"/>
                          <a:cs typeface="Calibri"/>
                        </a:rPr>
                        <a:t>1.6</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40"/>
                  </a:ext>
                </a:extLst>
              </a:tr>
              <a:tr h="145719">
                <a:tc>
                  <a:txBody>
                    <a:bodyPr/>
                    <a:lstStyle/>
                    <a:p>
                      <a:pPr marL="55244">
                        <a:lnSpc>
                          <a:spcPct val="100000"/>
                        </a:lnSpc>
                        <a:spcBef>
                          <a:spcPts val="30"/>
                        </a:spcBef>
                      </a:pPr>
                      <a:r>
                        <a:rPr sz="800" b="1" spc="10" dirty="0">
                          <a:solidFill>
                            <a:srgbClr val="231F20"/>
                          </a:solidFill>
                          <a:latin typeface="Calibri"/>
                          <a:cs typeface="Calibri"/>
                        </a:rPr>
                        <a:t>Rhode</a:t>
                      </a:r>
                      <a:r>
                        <a:rPr sz="800" b="1" spc="20" dirty="0">
                          <a:solidFill>
                            <a:srgbClr val="231F20"/>
                          </a:solidFill>
                          <a:latin typeface="Calibri"/>
                          <a:cs typeface="Calibri"/>
                        </a:rPr>
                        <a:t> </a:t>
                      </a:r>
                      <a:r>
                        <a:rPr sz="800" b="1" spc="10" dirty="0">
                          <a:solidFill>
                            <a:srgbClr val="231F20"/>
                          </a:solidFill>
                          <a:latin typeface="Calibri"/>
                          <a:cs typeface="Calibri"/>
                        </a:rPr>
                        <a:t>Island</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U</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41"/>
                  </a:ext>
                </a:extLst>
              </a:tr>
              <a:tr h="145732">
                <a:tc>
                  <a:txBody>
                    <a:bodyPr/>
                    <a:lstStyle/>
                    <a:p>
                      <a:pPr marL="55244">
                        <a:lnSpc>
                          <a:spcPct val="100000"/>
                        </a:lnSpc>
                        <a:spcBef>
                          <a:spcPts val="30"/>
                        </a:spcBef>
                      </a:pPr>
                      <a:r>
                        <a:rPr sz="800" b="1" spc="5" dirty="0">
                          <a:solidFill>
                            <a:srgbClr val="231F20"/>
                          </a:solidFill>
                          <a:latin typeface="Calibri"/>
                          <a:cs typeface="Calibri"/>
                        </a:rPr>
                        <a:t>South</a:t>
                      </a:r>
                      <a:r>
                        <a:rPr sz="800" b="1" spc="15" dirty="0">
                          <a:solidFill>
                            <a:srgbClr val="231F20"/>
                          </a:solidFill>
                          <a:latin typeface="Calibri"/>
                          <a:cs typeface="Calibri"/>
                        </a:rPr>
                        <a:t> </a:t>
                      </a:r>
                      <a:r>
                        <a:rPr sz="800" b="1" spc="5" dirty="0">
                          <a:solidFill>
                            <a:srgbClr val="231F20"/>
                          </a:solidFill>
                          <a:latin typeface="Calibri"/>
                          <a:cs typeface="Calibri"/>
                        </a:rPr>
                        <a:t>Carolina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R="210185" algn="r">
                        <a:lnSpc>
                          <a:spcPct val="100000"/>
                        </a:lnSpc>
                        <a:spcBef>
                          <a:spcPts val="30"/>
                        </a:spcBef>
                      </a:pPr>
                      <a:r>
                        <a:rPr sz="800" b="1" spc="20" dirty="0">
                          <a:solidFill>
                            <a:srgbClr val="231F20"/>
                          </a:solidFill>
                          <a:latin typeface="Calibri"/>
                          <a:cs typeface="Calibri"/>
                        </a:rPr>
                        <a:t>1</a:t>
                      </a:r>
                      <a:r>
                        <a:rPr sz="800" b="1" dirty="0">
                          <a:solidFill>
                            <a:srgbClr val="231F20"/>
                          </a:solidFill>
                          <a:latin typeface="Calibri"/>
                          <a:cs typeface="Calibri"/>
                        </a:rPr>
                        <a:t>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3175"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42"/>
                  </a:ext>
                </a:extLst>
              </a:tr>
              <a:tr h="145719">
                <a:tc>
                  <a:txBody>
                    <a:bodyPr/>
                    <a:lstStyle/>
                    <a:p>
                      <a:pPr marL="54610">
                        <a:lnSpc>
                          <a:spcPct val="100000"/>
                        </a:lnSpc>
                        <a:spcBef>
                          <a:spcPts val="30"/>
                        </a:spcBef>
                      </a:pPr>
                      <a:r>
                        <a:rPr sz="800" b="1" spc="5" dirty="0">
                          <a:solidFill>
                            <a:srgbClr val="231F20"/>
                          </a:solidFill>
                          <a:latin typeface="Calibri"/>
                          <a:cs typeface="Calibri"/>
                        </a:rPr>
                        <a:t>South</a:t>
                      </a:r>
                      <a:r>
                        <a:rPr sz="800" b="1" spc="15" dirty="0">
                          <a:solidFill>
                            <a:srgbClr val="231F20"/>
                          </a:solidFill>
                          <a:latin typeface="Calibri"/>
                          <a:cs typeface="Calibri"/>
                        </a:rPr>
                        <a:t> </a:t>
                      </a:r>
                      <a:r>
                        <a:rPr sz="800" b="1" spc="5" dirty="0">
                          <a:solidFill>
                            <a:srgbClr val="231F20"/>
                          </a:solidFill>
                          <a:latin typeface="Calibri"/>
                          <a:cs typeface="Calibri"/>
                        </a:rPr>
                        <a:t>Dakota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2.3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2.2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R="210185" algn="r">
                        <a:lnSpc>
                          <a:spcPct val="100000"/>
                        </a:lnSpc>
                        <a:spcBef>
                          <a:spcPts val="30"/>
                        </a:spcBef>
                      </a:pPr>
                      <a:r>
                        <a:rPr sz="800" b="1" spc="20" dirty="0">
                          <a:solidFill>
                            <a:srgbClr val="231F20"/>
                          </a:solidFill>
                          <a:latin typeface="Calibri"/>
                          <a:cs typeface="Calibri"/>
                        </a:rPr>
                        <a:t>1</a:t>
                      </a: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2.2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540" algn="ctr">
                        <a:lnSpc>
                          <a:spcPct val="100000"/>
                        </a:lnSpc>
                        <a:spcBef>
                          <a:spcPts val="30"/>
                        </a:spcBef>
                      </a:pPr>
                      <a:r>
                        <a:rPr sz="800" b="1" spc="20" dirty="0">
                          <a:solidFill>
                            <a:srgbClr val="231F20"/>
                          </a:solidFill>
                          <a:latin typeface="Calibri"/>
                          <a:cs typeface="Calibri"/>
                        </a:rPr>
                        <a:t>3.2</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43"/>
                  </a:ext>
                </a:extLst>
              </a:tr>
              <a:tr h="145719">
                <a:tc>
                  <a:txBody>
                    <a:bodyPr/>
                    <a:lstStyle/>
                    <a:p>
                      <a:pPr marL="54610">
                        <a:lnSpc>
                          <a:spcPct val="100000"/>
                        </a:lnSpc>
                        <a:spcBef>
                          <a:spcPts val="25"/>
                        </a:spcBef>
                      </a:pPr>
                      <a:r>
                        <a:rPr sz="800" b="1" spc="5" dirty="0">
                          <a:solidFill>
                            <a:srgbClr val="231F20"/>
                          </a:solidFill>
                          <a:latin typeface="Calibri"/>
                          <a:cs typeface="Calibri"/>
                        </a:rPr>
                        <a:t>Tennessee</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173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2.6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150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2.3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142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2.1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R="182880" algn="r">
                        <a:lnSpc>
                          <a:spcPct val="100000"/>
                        </a:lnSpc>
                        <a:spcBef>
                          <a:spcPts val="25"/>
                        </a:spcBef>
                      </a:pPr>
                      <a:r>
                        <a:rPr sz="800" b="1" spc="20" dirty="0">
                          <a:solidFill>
                            <a:srgbClr val="231F20"/>
                          </a:solidFill>
                          <a:latin typeface="Calibri"/>
                          <a:cs typeface="Calibri"/>
                        </a:rPr>
                        <a:t>15</a:t>
                      </a:r>
                      <a:r>
                        <a:rPr sz="800" b="1" dirty="0">
                          <a:solidFill>
                            <a:srgbClr val="231F20"/>
                          </a:solidFill>
                          <a:latin typeface="Calibri"/>
                          <a:cs typeface="Calibri"/>
                        </a:rPr>
                        <a:t>7</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2.3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202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25"/>
                        </a:spcBef>
                      </a:pPr>
                      <a:r>
                        <a:rPr sz="800" b="1" spc="20" dirty="0">
                          <a:solidFill>
                            <a:srgbClr val="231F20"/>
                          </a:solidFill>
                          <a:latin typeface="Calibri"/>
                          <a:cs typeface="Calibri"/>
                        </a:rPr>
                        <a:t>3.0</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44"/>
                  </a:ext>
                </a:extLst>
              </a:tr>
              <a:tr h="145707">
                <a:tc>
                  <a:txBody>
                    <a:bodyPr/>
                    <a:lstStyle/>
                    <a:p>
                      <a:pPr marL="54610">
                        <a:lnSpc>
                          <a:spcPct val="100000"/>
                        </a:lnSpc>
                        <a:spcBef>
                          <a:spcPts val="25"/>
                        </a:spcBef>
                      </a:pPr>
                      <a:r>
                        <a:rPr sz="800" b="1" spc="-5" dirty="0">
                          <a:solidFill>
                            <a:srgbClr val="231F20"/>
                          </a:solidFill>
                          <a:latin typeface="Calibri"/>
                          <a:cs typeface="Calibri"/>
                        </a:rPr>
                        <a:t>Texas</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48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40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35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R="210820" algn="r">
                        <a:lnSpc>
                          <a:spcPct val="100000"/>
                        </a:lnSpc>
                        <a:spcBef>
                          <a:spcPts val="25"/>
                        </a:spcBef>
                      </a:pPr>
                      <a:r>
                        <a:rPr sz="800" b="1" spc="20" dirty="0">
                          <a:solidFill>
                            <a:srgbClr val="231F20"/>
                          </a:solidFill>
                          <a:latin typeface="Calibri"/>
                          <a:cs typeface="Calibri"/>
                        </a:rPr>
                        <a:t>4</a:t>
                      </a:r>
                      <a:r>
                        <a:rPr sz="800" b="1" dirty="0">
                          <a:solidFill>
                            <a:srgbClr val="231F20"/>
                          </a:solidFill>
                          <a:latin typeface="Calibri"/>
                          <a:cs typeface="Calibri"/>
                        </a:rPr>
                        <a:t>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58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45"/>
                  </a:ext>
                </a:extLst>
              </a:tr>
              <a:tr h="145732">
                <a:tc>
                  <a:txBody>
                    <a:bodyPr/>
                    <a:lstStyle/>
                    <a:p>
                      <a:pPr marL="54610">
                        <a:lnSpc>
                          <a:spcPct val="100000"/>
                        </a:lnSpc>
                        <a:spcBef>
                          <a:spcPts val="25"/>
                        </a:spcBef>
                      </a:pPr>
                      <a:r>
                        <a:rPr sz="800" b="1" spc="15" dirty="0">
                          <a:solidFill>
                            <a:srgbClr val="231F20"/>
                          </a:solidFill>
                          <a:latin typeface="Calibri"/>
                          <a:cs typeface="Calibri"/>
                        </a:rPr>
                        <a:t>Utah</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30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1.0</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76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2.5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81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2.6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R="183515" algn="r">
                        <a:lnSpc>
                          <a:spcPct val="100000"/>
                        </a:lnSpc>
                        <a:spcBef>
                          <a:spcPts val="25"/>
                        </a:spcBef>
                      </a:pPr>
                      <a:r>
                        <a:rPr sz="800" b="1" spc="20" dirty="0">
                          <a:solidFill>
                            <a:srgbClr val="231F20"/>
                          </a:solidFill>
                          <a:latin typeface="Calibri"/>
                          <a:cs typeface="Calibri"/>
                        </a:rPr>
                        <a:t>12</a:t>
                      </a:r>
                      <a:r>
                        <a:rPr sz="800" b="1" dirty="0">
                          <a:solidFill>
                            <a:srgbClr val="231F20"/>
                          </a:solidFill>
                          <a:latin typeface="Calibri"/>
                          <a:cs typeface="Calibri"/>
                        </a:rPr>
                        <a:t>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3.8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127</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25"/>
                        </a:spcBef>
                      </a:pPr>
                      <a:r>
                        <a:rPr sz="800" b="1" spc="20" dirty="0">
                          <a:solidFill>
                            <a:srgbClr val="231F20"/>
                          </a:solidFill>
                          <a:latin typeface="Calibri"/>
                          <a:cs typeface="Calibri"/>
                        </a:rPr>
                        <a:t>4.0</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46"/>
                  </a:ext>
                </a:extLst>
              </a:tr>
              <a:tr h="145719">
                <a:tc>
                  <a:txBody>
                    <a:bodyPr/>
                    <a:lstStyle/>
                    <a:p>
                      <a:pPr marL="53975">
                        <a:lnSpc>
                          <a:spcPct val="100000"/>
                        </a:lnSpc>
                        <a:spcBef>
                          <a:spcPts val="25"/>
                        </a:spcBef>
                      </a:pPr>
                      <a:r>
                        <a:rPr sz="800" b="1" dirty="0">
                          <a:solidFill>
                            <a:srgbClr val="231F20"/>
                          </a:solidFill>
                          <a:latin typeface="Calibri"/>
                          <a:cs typeface="Calibri"/>
                        </a:rPr>
                        <a:t>Vermont</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1.0</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47"/>
                  </a:ext>
                </a:extLst>
              </a:tr>
              <a:tr h="145719">
                <a:tc>
                  <a:txBody>
                    <a:bodyPr/>
                    <a:lstStyle/>
                    <a:p>
                      <a:pPr marL="54610">
                        <a:lnSpc>
                          <a:spcPct val="100000"/>
                        </a:lnSpc>
                        <a:spcBef>
                          <a:spcPts val="25"/>
                        </a:spcBef>
                      </a:pPr>
                      <a:r>
                        <a:rPr sz="800" b="1" spc="5" dirty="0">
                          <a:solidFill>
                            <a:srgbClr val="231F20"/>
                          </a:solidFill>
                          <a:latin typeface="Calibri"/>
                          <a:cs typeface="Calibri"/>
                        </a:rPr>
                        <a:t>Virginia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52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43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62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R="210820" algn="r">
                        <a:lnSpc>
                          <a:spcPct val="100000"/>
                        </a:lnSpc>
                        <a:spcBef>
                          <a:spcPts val="25"/>
                        </a:spcBef>
                      </a:pPr>
                      <a:r>
                        <a:rPr sz="800" b="1" spc="20" dirty="0">
                          <a:solidFill>
                            <a:srgbClr val="231F20"/>
                          </a:solidFill>
                          <a:latin typeface="Calibri"/>
                          <a:cs typeface="Calibri"/>
                        </a:rPr>
                        <a:t>4</a:t>
                      </a:r>
                      <a:r>
                        <a:rPr sz="800" b="1" dirty="0">
                          <a:solidFill>
                            <a:srgbClr val="231F20"/>
                          </a:solidFill>
                          <a:latin typeface="Calibri"/>
                          <a:cs typeface="Calibri"/>
                        </a:rPr>
                        <a:t>7</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70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25"/>
                        </a:spcBef>
                      </a:pPr>
                      <a:r>
                        <a:rPr sz="800" b="1" spc="2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48"/>
                  </a:ext>
                </a:extLst>
              </a:tr>
              <a:tr h="145732">
                <a:tc>
                  <a:txBody>
                    <a:bodyPr/>
                    <a:lstStyle/>
                    <a:p>
                      <a:pPr marL="55880">
                        <a:lnSpc>
                          <a:spcPct val="100000"/>
                        </a:lnSpc>
                        <a:spcBef>
                          <a:spcPts val="25"/>
                        </a:spcBef>
                      </a:pPr>
                      <a:r>
                        <a:rPr sz="800" b="1" spc="10" dirty="0">
                          <a:solidFill>
                            <a:srgbClr val="231F20"/>
                          </a:solidFill>
                          <a:latin typeface="Calibri"/>
                          <a:cs typeface="Calibri"/>
                        </a:rPr>
                        <a:t>Washington</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63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0.9</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62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52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R="182880" algn="r">
                        <a:lnSpc>
                          <a:spcPct val="100000"/>
                        </a:lnSpc>
                        <a:spcBef>
                          <a:spcPts val="30"/>
                        </a:spcBef>
                      </a:pPr>
                      <a:r>
                        <a:rPr sz="800" b="1" spc="20" dirty="0">
                          <a:solidFill>
                            <a:srgbClr val="231F20"/>
                          </a:solidFill>
                          <a:latin typeface="Calibri"/>
                          <a:cs typeface="Calibri"/>
                        </a:rPr>
                        <a:t>10</a:t>
                      </a: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81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30"/>
                        </a:spcBef>
                      </a:pPr>
                      <a:r>
                        <a:rPr sz="800" b="1" spc="20" dirty="0">
                          <a:solidFill>
                            <a:srgbClr val="231F20"/>
                          </a:solidFill>
                          <a:latin typeface="Calibri"/>
                          <a:cs typeface="Calibri"/>
                        </a:rPr>
                        <a:t>1.1</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49"/>
                  </a:ext>
                </a:extLst>
              </a:tr>
              <a:tr h="145719">
                <a:tc>
                  <a:txBody>
                    <a:bodyPr/>
                    <a:lstStyle/>
                    <a:p>
                      <a:pPr marL="55880">
                        <a:lnSpc>
                          <a:spcPct val="100000"/>
                        </a:lnSpc>
                        <a:spcBef>
                          <a:spcPts val="30"/>
                        </a:spcBef>
                      </a:pPr>
                      <a:r>
                        <a:rPr sz="800" b="1" dirty="0">
                          <a:solidFill>
                            <a:srgbClr val="231F20"/>
                          </a:solidFill>
                          <a:latin typeface="Calibri"/>
                          <a:cs typeface="Calibri"/>
                        </a:rPr>
                        <a:t>West </a:t>
                      </a:r>
                      <a:r>
                        <a:rPr sz="800" b="1" spc="5" dirty="0">
                          <a:solidFill>
                            <a:srgbClr val="231F20"/>
                          </a:solidFill>
                          <a:latin typeface="Calibri"/>
                          <a:cs typeface="Calibri"/>
                        </a:rPr>
                        <a:t>Virginia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63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3.4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94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5.1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102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5.6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R="209550" algn="r">
                        <a:lnSpc>
                          <a:spcPct val="100000"/>
                        </a:lnSpc>
                        <a:spcBef>
                          <a:spcPts val="30"/>
                        </a:spcBef>
                      </a:pPr>
                      <a:r>
                        <a:rPr sz="800" b="1" spc="20" dirty="0">
                          <a:solidFill>
                            <a:srgbClr val="231F20"/>
                          </a:solidFill>
                          <a:latin typeface="Calibri"/>
                          <a:cs typeface="Calibri"/>
                        </a:rPr>
                        <a:t>7</a:t>
                      </a:r>
                      <a:r>
                        <a:rPr sz="800" b="1" dirty="0">
                          <a:solidFill>
                            <a:srgbClr val="231F20"/>
                          </a:solidFill>
                          <a:latin typeface="Calibri"/>
                          <a:cs typeface="Calibri"/>
                        </a:rPr>
                        <a:t>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3.9</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79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4445" algn="ctr">
                        <a:lnSpc>
                          <a:spcPct val="100000"/>
                        </a:lnSpc>
                        <a:spcBef>
                          <a:spcPts val="30"/>
                        </a:spcBef>
                      </a:pPr>
                      <a:r>
                        <a:rPr sz="800" b="1" spc="20" dirty="0">
                          <a:solidFill>
                            <a:srgbClr val="231F20"/>
                          </a:solidFill>
                          <a:latin typeface="Calibri"/>
                          <a:cs typeface="Calibri"/>
                        </a:rPr>
                        <a:t>4.4</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50"/>
                  </a:ext>
                </a:extLst>
              </a:tr>
              <a:tr h="145707">
                <a:tc>
                  <a:txBody>
                    <a:bodyPr/>
                    <a:lstStyle/>
                    <a:p>
                      <a:pPr marL="55244">
                        <a:lnSpc>
                          <a:spcPct val="100000"/>
                        </a:lnSpc>
                        <a:spcBef>
                          <a:spcPts val="30"/>
                        </a:spcBef>
                      </a:pPr>
                      <a:r>
                        <a:rPr sz="800" b="1" spc="10" dirty="0">
                          <a:solidFill>
                            <a:srgbClr val="231F20"/>
                          </a:solidFill>
                          <a:latin typeface="Calibri"/>
                          <a:cs typeface="Calibri"/>
                        </a:rPr>
                        <a:t>Wisconsin</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64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5" dirty="0">
                          <a:solidFill>
                            <a:srgbClr val="231F20"/>
                          </a:solidFill>
                          <a:latin typeface="Calibri"/>
                          <a:cs typeface="Calibri"/>
                        </a:rPr>
                        <a:t>103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94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R="182245" algn="r">
                        <a:lnSpc>
                          <a:spcPct val="100000"/>
                        </a:lnSpc>
                        <a:spcBef>
                          <a:spcPts val="30"/>
                        </a:spcBef>
                      </a:pPr>
                      <a:r>
                        <a:rPr sz="800" b="1" spc="20" dirty="0">
                          <a:solidFill>
                            <a:srgbClr val="231F20"/>
                          </a:solidFill>
                          <a:latin typeface="Calibri"/>
                          <a:cs typeface="Calibri"/>
                        </a:rPr>
                        <a:t>13</a:t>
                      </a: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2.3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5" dirty="0">
                          <a:solidFill>
                            <a:srgbClr val="231F20"/>
                          </a:solidFill>
                          <a:latin typeface="Calibri"/>
                          <a:cs typeface="Calibri"/>
                        </a:rPr>
                        <a:t>112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3810" algn="ctr">
                        <a:lnSpc>
                          <a:spcPct val="100000"/>
                        </a:lnSpc>
                        <a:spcBef>
                          <a:spcPts val="30"/>
                        </a:spcBef>
                      </a:pPr>
                      <a:r>
                        <a:rPr sz="800" b="1" spc="20" dirty="0">
                          <a:solidFill>
                            <a:srgbClr val="231F20"/>
                          </a:solidFill>
                          <a:latin typeface="Calibri"/>
                          <a:cs typeface="Calibri"/>
                        </a:rPr>
                        <a:t>1.9</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51"/>
                  </a:ext>
                </a:extLst>
              </a:tr>
              <a:tr h="145707">
                <a:tc>
                  <a:txBody>
                    <a:bodyPr/>
                    <a:lstStyle/>
                    <a:p>
                      <a:pPr marL="55244">
                        <a:lnSpc>
                          <a:spcPct val="100000"/>
                        </a:lnSpc>
                      </a:pPr>
                      <a:r>
                        <a:rPr sz="800" b="1" spc="10" dirty="0">
                          <a:solidFill>
                            <a:srgbClr val="231F20"/>
                          </a:solidFill>
                          <a:latin typeface="Calibri"/>
                          <a:cs typeface="Calibri"/>
                        </a:rPr>
                        <a:t>Wyoming</a:t>
                      </a:r>
                      <a:endParaRPr sz="800">
                        <a:latin typeface="Calibri"/>
                        <a:cs typeface="Calibri"/>
                      </a:endParaRPr>
                    </a:p>
                  </a:txBody>
                  <a:tcPr marL="0" marR="0" marT="0" marB="0">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U</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U</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U</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U</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marL="635" algn="ctr">
                        <a:lnSpc>
                          <a:spcPct val="100000"/>
                        </a:lnSpc>
                      </a:pPr>
                      <a:r>
                        <a:rPr sz="800" b="1" dirty="0">
                          <a:solidFill>
                            <a:srgbClr val="231F20"/>
                          </a:solidFill>
                          <a:latin typeface="Calibri"/>
                          <a:cs typeface="Calibri"/>
                        </a:rPr>
                        <a:t>5</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spc="20" dirty="0">
                          <a:solidFill>
                            <a:srgbClr val="231F20"/>
                          </a:solidFill>
                          <a:latin typeface="Calibri"/>
                          <a:cs typeface="Calibri"/>
                        </a:rPr>
                        <a:t>0.9</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marR="210185" algn="r">
                        <a:lnSpc>
                          <a:spcPct val="100000"/>
                        </a:lnSpc>
                      </a:pPr>
                      <a:r>
                        <a:rPr sz="800" b="1" spc="20" dirty="0">
                          <a:solidFill>
                            <a:srgbClr val="231F20"/>
                          </a:solidFill>
                          <a:latin typeface="Calibri"/>
                          <a:cs typeface="Calibri"/>
                        </a:rPr>
                        <a:t>2</a:t>
                      </a:r>
                      <a:r>
                        <a:rPr sz="800" b="1" dirty="0">
                          <a:solidFill>
                            <a:srgbClr val="231F20"/>
                          </a:solidFill>
                          <a:latin typeface="Calibri"/>
                          <a:cs typeface="Calibri"/>
                        </a:rPr>
                        <a:t>2</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spc="20" dirty="0">
                          <a:solidFill>
                            <a:srgbClr val="231F20"/>
                          </a:solidFill>
                          <a:latin typeface="Calibri"/>
                          <a:cs typeface="Calibri"/>
                        </a:rPr>
                        <a:t>3.8</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5</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marL="3810" algn="ctr">
                        <a:lnSpc>
                          <a:spcPct val="100000"/>
                        </a:lnSpc>
                      </a:pPr>
                      <a:r>
                        <a:rPr sz="800" b="1" spc="20" dirty="0">
                          <a:solidFill>
                            <a:srgbClr val="231F20"/>
                          </a:solidFill>
                          <a:latin typeface="Calibri"/>
                          <a:cs typeface="Calibri"/>
                        </a:rPr>
                        <a:t>0.9</a:t>
                      </a:r>
                      <a:endParaRPr sz="800">
                        <a:latin typeface="Calibri"/>
                        <a:cs typeface="Calibri"/>
                      </a:endParaRPr>
                    </a:p>
                  </a:txBody>
                  <a:tcPr marL="0" marR="0" marT="0" marB="0">
                    <a:lnL w="9525">
                      <a:solidFill>
                        <a:srgbClr val="005E6D"/>
                      </a:solidFill>
                      <a:prstDash val="solid"/>
                    </a:lnL>
                    <a:lnB w="19050">
                      <a:solidFill>
                        <a:srgbClr val="005E6D"/>
                      </a:solidFill>
                      <a:prstDash val="solid"/>
                    </a:lnB>
                    <a:solidFill>
                      <a:srgbClr val="FFFFFF"/>
                    </a:solidFill>
                  </a:tcPr>
                </a:tc>
                <a:extLst>
                  <a:ext uri="{0D108BD9-81ED-4DB2-BD59-A6C34878D82A}">
                    <a16:rowId xmlns:a16="http://schemas.microsoft.com/office/drawing/2014/main" val="10052"/>
                  </a:ext>
                </a:extLst>
              </a:tr>
              <a:tr h="213321">
                <a:tc>
                  <a:txBody>
                    <a:bodyPr/>
                    <a:lstStyle/>
                    <a:p>
                      <a:pPr marL="55244">
                        <a:lnSpc>
                          <a:spcPct val="100000"/>
                        </a:lnSpc>
                        <a:spcBef>
                          <a:spcPts val="325"/>
                        </a:spcBef>
                      </a:pPr>
                      <a:r>
                        <a:rPr sz="800" b="1" spc="-5" dirty="0">
                          <a:solidFill>
                            <a:srgbClr val="231F20"/>
                          </a:solidFill>
                          <a:latin typeface="Calibri"/>
                          <a:cs typeface="Calibri"/>
                        </a:rPr>
                        <a:t>Total</a:t>
                      </a:r>
                      <a:endParaRPr sz="800">
                        <a:latin typeface="Calibri"/>
                        <a:cs typeface="Calibri"/>
                      </a:endParaRPr>
                    </a:p>
                  </a:txBody>
                  <a:tcPr marL="0" marR="0" marT="41275" marB="0">
                    <a:lnR w="19050">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25"/>
                        </a:spcBef>
                      </a:pPr>
                      <a:r>
                        <a:rPr sz="800" b="1" spc="15" dirty="0">
                          <a:solidFill>
                            <a:srgbClr val="231F20"/>
                          </a:solidFill>
                          <a:latin typeface="Calibri"/>
                          <a:cs typeface="Calibri"/>
                        </a:rPr>
                        <a:t>2,436</a:t>
                      </a:r>
                      <a:endParaRPr sz="800">
                        <a:latin typeface="Calibri"/>
                        <a:cs typeface="Calibri"/>
                      </a:endParaRPr>
                    </a:p>
                  </a:txBody>
                  <a:tcPr marL="0" marR="0" marT="4127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25"/>
                        </a:spcBef>
                      </a:pPr>
                      <a:r>
                        <a:rPr sz="800" b="1" spc="20" dirty="0">
                          <a:solidFill>
                            <a:srgbClr val="231F20"/>
                          </a:solidFill>
                          <a:latin typeface="Calibri"/>
                          <a:cs typeface="Calibri"/>
                        </a:rPr>
                        <a:t>0.8</a:t>
                      </a:r>
                      <a:endParaRPr sz="800">
                        <a:latin typeface="Calibri"/>
                        <a:cs typeface="Calibri"/>
                      </a:endParaRPr>
                    </a:p>
                  </a:txBody>
                  <a:tcPr marL="0" marR="0" marT="4127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25"/>
                        </a:spcBef>
                      </a:pPr>
                      <a:r>
                        <a:rPr sz="800" b="1" spc="15" dirty="0">
                          <a:solidFill>
                            <a:srgbClr val="231F20"/>
                          </a:solidFill>
                          <a:latin typeface="Calibri"/>
                          <a:cs typeface="Calibri"/>
                        </a:rPr>
                        <a:t>2,967</a:t>
                      </a:r>
                      <a:endParaRPr sz="800">
                        <a:latin typeface="Calibri"/>
                        <a:cs typeface="Calibri"/>
                      </a:endParaRPr>
                    </a:p>
                  </a:txBody>
                  <a:tcPr marL="0" marR="0" marT="4127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25"/>
                        </a:spcBef>
                      </a:pPr>
                      <a:r>
                        <a:rPr sz="800" b="1" spc="20" dirty="0">
                          <a:solidFill>
                            <a:srgbClr val="231F20"/>
                          </a:solidFill>
                          <a:latin typeface="Calibri"/>
                          <a:cs typeface="Calibri"/>
                        </a:rPr>
                        <a:t>1.0</a:t>
                      </a:r>
                      <a:endParaRPr sz="800">
                        <a:latin typeface="Calibri"/>
                        <a:cs typeface="Calibri"/>
                      </a:endParaRPr>
                    </a:p>
                  </a:txBody>
                  <a:tcPr marL="0" marR="0" marT="4127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25"/>
                        </a:spcBef>
                      </a:pPr>
                      <a:r>
                        <a:rPr sz="800" b="1" spc="15" dirty="0">
                          <a:solidFill>
                            <a:srgbClr val="231F20"/>
                          </a:solidFill>
                          <a:latin typeface="Calibri"/>
                          <a:cs typeface="Calibri"/>
                        </a:rPr>
                        <a:t>3,216</a:t>
                      </a:r>
                      <a:endParaRPr sz="800">
                        <a:latin typeface="Calibri"/>
                        <a:cs typeface="Calibri"/>
                      </a:endParaRPr>
                    </a:p>
                  </a:txBody>
                  <a:tcPr marL="0" marR="0" marT="4127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25"/>
                        </a:spcBef>
                      </a:pPr>
                      <a:r>
                        <a:rPr sz="800" b="1" spc="20" dirty="0">
                          <a:solidFill>
                            <a:srgbClr val="231F20"/>
                          </a:solidFill>
                          <a:latin typeface="Calibri"/>
                          <a:cs typeface="Calibri"/>
                        </a:rPr>
                        <a:t>1.0</a:t>
                      </a:r>
                      <a:endParaRPr sz="800">
                        <a:latin typeface="Calibri"/>
                        <a:cs typeface="Calibri"/>
                      </a:endParaRPr>
                    </a:p>
                  </a:txBody>
                  <a:tcPr marL="0" marR="0" marT="4127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R="139700" algn="r">
                        <a:lnSpc>
                          <a:spcPct val="100000"/>
                        </a:lnSpc>
                        <a:spcBef>
                          <a:spcPts val="325"/>
                        </a:spcBef>
                      </a:pPr>
                      <a:r>
                        <a:rPr sz="800" b="1" spc="20" dirty="0">
                          <a:solidFill>
                            <a:srgbClr val="231F20"/>
                          </a:solidFill>
                          <a:latin typeface="Calibri"/>
                          <a:cs typeface="Calibri"/>
                        </a:rPr>
                        <a:t>3,62</a:t>
                      </a:r>
                      <a:r>
                        <a:rPr sz="800" b="1" dirty="0">
                          <a:solidFill>
                            <a:srgbClr val="231F20"/>
                          </a:solidFill>
                          <a:latin typeface="Calibri"/>
                          <a:cs typeface="Calibri"/>
                        </a:rPr>
                        <a:t>1</a:t>
                      </a:r>
                      <a:endParaRPr sz="800">
                        <a:latin typeface="Calibri"/>
                        <a:cs typeface="Calibri"/>
                      </a:endParaRPr>
                    </a:p>
                  </a:txBody>
                  <a:tcPr marL="0" marR="0" marT="4127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25"/>
                        </a:spcBef>
                      </a:pPr>
                      <a:r>
                        <a:rPr sz="800" b="1" spc="20" dirty="0">
                          <a:solidFill>
                            <a:srgbClr val="231F20"/>
                          </a:solidFill>
                          <a:latin typeface="Calibri"/>
                          <a:cs typeface="Calibri"/>
                        </a:rPr>
                        <a:t>1.2</a:t>
                      </a:r>
                      <a:endParaRPr sz="800">
                        <a:latin typeface="Calibri"/>
                        <a:cs typeface="Calibri"/>
                      </a:endParaRPr>
                    </a:p>
                  </a:txBody>
                  <a:tcPr marL="0" marR="0" marT="4127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25"/>
                        </a:spcBef>
                      </a:pPr>
                      <a:r>
                        <a:rPr sz="800" b="1" spc="15" dirty="0">
                          <a:solidFill>
                            <a:srgbClr val="231F20"/>
                          </a:solidFill>
                          <a:latin typeface="Calibri"/>
                          <a:cs typeface="Calibri"/>
                        </a:rPr>
                        <a:t>4,136</a:t>
                      </a:r>
                      <a:endParaRPr sz="800">
                        <a:latin typeface="Calibri"/>
                        <a:cs typeface="Calibri"/>
                      </a:endParaRPr>
                    </a:p>
                  </a:txBody>
                  <a:tcPr marL="0" marR="0" marT="4127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marL="3810" algn="ctr">
                        <a:lnSpc>
                          <a:spcPct val="100000"/>
                        </a:lnSpc>
                        <a:spcBef>
                          <a:spcPts val="325"/>
                        </a:spcBef>
                      </a:pPr>
                      <a:r>
                        <a:rPr sz="800" b="1" spc="20" dirty="0">
                          <a:solidFill>
                            <a:srgbClr val="231F20"/>
                          </a:solidFill>
                          <a:latin typeface="Calibri"/>
                          <a:cs typeface="Calibri"/>
                        </a:rPr>
                        <a:t>1.3</a:t>
                      </a:r>
                      <a:endParaRPr sz="800" dirty="0">
                        <a:latin typeface="Calibri"/>
                        <a:cs typeface="Calibri"/>
                      </a:endParaRPr>
                    </a:p>
                  </a:txBody>
                  <a:tcPr marL="0" marR="0" marT="41275" marB="0">
                    <a:lnL w="9525">
                      <a:solidFill>
                        <a:srgbClr val="005E6D"/>
                      </a:solidFill>
                      <a:prstDash val="solid"/>
                    </a:lnL>
                    <a:lnT w="19050">
                      <a:solidFill>
                        <a:srgbClr val="005E6D"/>
                      </a:solidFill>
                      <a:prstDash val="solid"/>
                    </a:lnT>
                    <a:solidFill>
                      <a:srgbClr val="E5EEF0"/>
                    </a:solidFill>
                  </a:tcPr>
                </a:tc>
                <a:extLst>
                  <a:ext uri="{0D108BD9-81ED-4DB2-BD59-A6C34878D82A}">
                    <a16:rowId xmlns:a16="http://schemas.microsoft.com/office/drawing/2014/main" val="10053"/>
                  </a:ext>
                </a:extLst>
              </a:tr>
            </a:tbl>
          </a:graphicData>
        </a:graphic>
      </p:graphicFrame>
      <p:sp>
        <p:nvSpPr>
          <p:cNvPr id="4" name="object 4"/>
          <p:cNvSpPr txBox="1"/>
          <p:nvPr/>
        </p:nvSpPr>
        <p:spPr>
          <a:xfrm>
            <a:off x="443991" y="9346827"/>
            <a:ext cx="868680" cy="368300"/>
          </a:xfrm>
          <a:prstGeom prst="rect">
            <a:avLst/>
          </a:prstGeom>
        </p:spPr>
        <p:txBody>
          <a:bodyPr vert="horz" wrap="square" lIns="0" tIns="12700" rIns="0" bIns="0" rtlCol="0">
            <a:spAutoFit/>
          </a:bodyPr>
          <a:lstStyle/>
          <a:p>
            <a:pPr marL="12700" marR="5080">
              <a:lnSpc>
                <a:spcPct val="107100"/>
              </a:lnSpc>
              <a:spcBef>
                <a:spcPts val="100"/>
              </a:spcBef>
            </a:pPr>
            <a:r>
              <a:rPr sz="700" spc="-35" dirty="0">
                <a:solidFill>
                  <a:srgbClr val="231F20"/>
                </a:solidFill>
                <a:latin typeface="Century Gothic"/>
                <a:cs typeface="Century Gothic"/>
              </a:rPr>
              <a:t>Source:</a:t>
            </a:r>
            <a:r>
              <a:rPr sz="700" spc="-110" dirty="0">
                <a:solidFill>
                  <a:srgbClr val="231F20"/>
                </a:solidFill>
                <a:latin typeface="Century Gothic"/>
                <a:cs typeface="Century Gothic"/>
              </a:rPr>
              <a:t> </a:t>
            </a:r>
            <a:r>
              <a:rPr sz="700" spc="-5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2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110" dirty="0">
                <a:solidFill>
                  <a:srgbClr val="231F20"/>
                </a:solidFill>
                <a:latin typeface="Century Gothic"/>
                <a:cs typeface="Century Gothic"/>
              </a:rPr>
              <a:t> </a:t>
            </a:r>
            <a:r>
              <a:rPr sz="700" spc="-20" dirty="0">
                <a:solidFill>
                  <a:srgbClr val="231F20"/>
                </a:solidFill>
                <a:latin typeface="Century Gothic"/>
                <a:cs typeface="Century Gothic"/>
              </a:rPr>
              <a:t>System.</a:t>
            </a:r>
            <a:endParaRPr sz="700">
              <a:latin typeface="Century Gothic"/>
              <a:cs typeface="Century Gothic"/>
            </a:endParaRPr>
          </a:p>
        </p:txBody>
      </p:sp>
      <p:sp>
        <p:nvSpPr>
          <p:cNvPr id="5" name="object 5"/>
          <p:cNvSpPr txBox="1"/>
          <p:nvPr/>
        </p:nvSpPr>
        <p:spPr>
          <a:xfrm>
            <a:off x="1399597" y="9346915"/>
            <a:ext cx="473709" cy="382270"/>
          </a:xfrm>
          <a:prstGeom prst="rect">
            <a:avLst/>
          </a:prstGeom>
        </p:spPr>
        <p:txBody>
          <a:bodyPr vert="horz" wrap="square" lIns="0" tIns="12700" rIns="0" bIns="0" rtlCol="0">
            <a:spAutoFit/>
          </a:bodyPr>
          <a:lstStyle/>
          <a:p>
            <a:pPr marL="12700" marR="24130">
              <a:lnSpc>
                <a:spcPct val="107100"/>
              </a:lnSpc>
              <a:spcBef>
                <a:spcPts val="100"/>
              </a:spcBef>
            </a:pPr>
            <a:r>
              <a:rPr sz="700" spc="-5" dirty="0">
                <a:solidFill>
                  <a:srgbClr val="231F20"/>
                </a:solidFill>
                <a:latin typeface="Century Gothic"/>
                <a:cs typeface="Century Gothic"/>
              </a:rPr>
              <a:t>*</a:t>
            </a:r>
            <a:r>
              <a:rPr sz="700" spc="-105" dirty="0">
                <a:solidFill>
                  <a:srgbClr val="231F20"/>
                </a:solidFill>
                <a:latin typeface="Century Gothic"/>
                <a:cs typeface="Century Gothic"/>
              </a:rPr>
              <a:t> </a:t>
            </a:r>
            <a:r>
              <a:rPr sz="700" spc="-25" dirty="0">
                <a:solidFill>
                  <a:srgbClr val="231F20"/>
                </a:solidFill>
                <a:latin typeface="Century Gothic"/>
                <a:cs typeface="Century Gothic"/>
              </a:rPr>
              <a:t>Rates</a:t>
            </a:r>
            <a:r>
              <a:rPr sz="700" spc="-135" dirty="0">
                <a:solidFill>
                  <a:srgbClr val="231F20"/>
                </a:solidFill>
                <a:latin typeface="Century Gothic"/>
                <a:cs typeface="Century Gothic"/>
              </a:rPr>
              <a:t> </a:t>
            </a:r>
            <a:r>
              <a:rPr sz="700" spc="-20" dirty="0">
                <a:solidFill>
                  <a:srgbClr val="231F20"/>
                </a:solidFill>
                <a:latin typeface="Century Gothic"/>
                <a:cs typeface="Century Gothic"/>
              </a:rPr>
              <a:t>per  </a:t>
            </a:r>
            <a:r>
              <a:rPr sz="700" spc="-10" dirty="0">
                <a:solidFill>
                  <a:srgbClr val="231F20"/>
                </a:solidFill>
                <a:latin typeface="Century Gothic"/>
                <a:cs typeface="Century Gothic"/>
              </a:rPr>
              <a:t>100,000</a:t>
            </a:r>
            <a:endParaRPr sz="700">
              <a:latin typeface="Century Gothic"/>
              <a:cs typeface="Century Gothic"/>
            </a:endParaRPr>
          </a:p>
          <a:p>
            <a:pPr marL="12700">
              <a:lnSpc>
                <a:spcPct val="100000"/>
              </a:lnSpc>
              <a:spcBef>
                <a:spcPts val="165"/>
              </a:spcBef>
            </a:pPr>
            <a:r>
              <a:rPr sz="700" spc="-40" dirty="0">
                <a:solidFill>
                  <a:srgbClr val="231F20"/>
                </a:solidFill>
                <a:latin typeface="Century Gothic"/>
                <a:cs typeface="Century Gothic"/>
              </a:rPr>
              <a:t>population.</a:t>
            </a:r>
            <a:endParaRPr sz="700">
              <a:latin typeface="Century Gothic"/>
              <a:cs typeface="Century Gothic"/>
            </a:endParaRPr>
          </a:p>
        </p:txBody>
      </p:sp>
      <p:sp>
        <p:nvSpPr>
          <p:cNvPr id="6" name="object 6"/>
          <p:cNvSpPr txBox="1"/>
          <p:nvPr/>
        </p:nvSpPr>
        <p:spPr>
          <a:xfrm>
            <a:off x="4817088" y="9650152"/>
            <a:ext cx="1639570"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231F20"/>
                </a:solidFill>
                <a:latin typeface="Century Gothic"/>
                <a:cs typeface="Century Gothic"/>
              </a:rPr>
              <a:t>U: </a:t>
            </a:r>
            <a:r>
              <a:rPr sz="700" spc="-50" dirty="0">
                <a:solidFill>
                  <a:srgbClr val="231F20"/>
                </a:solidFill>
                <a:latin typeface="Century Gothic"/>
                <a:cs typeface="Century Gothic"/>
              </a:rPr>
              <a:t>Unavailable.</a:t>
            </a:r>
            <a:r>
              <a:rPr sz="700" spc="-175" dirty="0">
                <a:solidFill>
                  <a:srgbClr val="231F20"/>
                </a:solidFill>
                <a:latin typeface="Century Gothic"/>
                <a:cs typeface="Century Gothic"/>
              </a:rPr>
              <a:t> </a:t>
            </a:r>
            <a:r>
              <a:rPr sz="700" spc="-20" dirty="0">
                <a:solidFill>
                  <a:srgbClr val="231F20"/>
                </a:solidFill>
                <a:latin typeface="Century Gothic"/>
                <a:cs typeface="Century Gothic"/>
              </a:rPr>
              <a:t>The </a:t>
            </a:r>
            <a:r>
              <a:rPr sz="700" spc="-60" dirty="0">
                <a:solidFill>
                  <a:srgbClr val="231F20"/>
                </a:solidFill>
                <a:latin typeface="Century Gothic"/>
                <a:cs typeface="Century Gothic"/>
              </a:rPr>
              <a:t>data </a:t>
            </a:r>
            <a:r>
              <a:rPr sz="700" spc="-45" dirty="0">
                <a:solidFill>
                  <a:srgbClr val="231F20"/>
                </a:solidFill>
                <a:latin typeface="Century Gothic"/>
                <a:cs typeface="Century Gothic"/>
              </a:rPr>
              <a:t>were </a:t>
            </a:r>
            <a:r>
              <a:rPr sz="700" spc="-60" dirty="0">
                <a:solidFill>
                  <a:srgbClr val="231F20"/>
                </a:solidFill>
                <a:latin typeface="Century Gothic"/>
                <a:cs typeface="Century Gothic"/>
              </a:rPr>
              <a:t>unavailable.</a:t>
            </a:r>
            <a:endParaRPr sz="700">
              <a:latin typeface="Century Gothic"/>
              <a:cs typeface="Century Gothic"/>
            </a:endParaRPr>
          </a:p>
        </p:txBody>
      </p:sp>
      <p:sp>
        <p:nvSpPr>
          <p:cNvPr id="7" name="object 7"/>
          <p:cNvSpPr txBox="1"/>
          <p:nvPr/>
        </p:nvSpPr>
        <p:spPr>
          <a:xfrm>
            <a:off x="1948237" y="9364469"/>
            <a:ext cx="5328920" cy="132080"/>
          </a:xfrm>
          <a:prstGeom prst="rect">
            <a:avLst/>
          </a:prstGeom>
        </p:spPr>
        <p:txBody>
          <a:bodyPr vert="horz" wrap="square" lIns="0" tIns="12065" rIns="0" bIns="0" rtlCol="0">
            <a:spAutoFit/>
          </a:bodyPr>
          <a:lstStyle/>
          <a:p>
            <a:pPr marL="12700">
              <a:lnSpc>
                <a:spcPct val="100000"/>
              </a:lnSpc>
              <a:spcBef>
                <a:spcPts val="95"/>
              </a:spcBef>
              <a:tabLst>
                <a:tab pos="2880360" algn="l"/>
              </a:tabLst>
            </a:pPr>
            <a:r>
              <a:rPr sz="700" spc="-5" dirty="0">
                <a:solidFill>
                  <a:srgbClr val="231F20"/>
                </a:solidFill>
                <a:latin typeface="Century Gothic"/>
                <a:cs typeface="Century Gothic"/>
              </a:rPr>
              <a:t>† </a:t>
            </a:r>
            <a:r>
              <a:rPr sz="700" spc="-40" dirty="0">
                <a:solidFill>
                  <a:srgbClr val="231F20"/>
                </a:solidFill>
                <a:latin typeface="Century Gothic"/>
                <a:cs typeface="Century Gothic"/>
              </a:rPr>
              <a:t>Reported cases </a:t>
            </a:r>
            <a:r>
              <a:rPr sz="700" spc="-25" dirty="0">
                <a:solidFill>
                  <a:srgbClr val="231F20"/>
                </a:solidFill>
                <a:latin typeface="Century Gothic"/>
                <a:cs typeface="Century Gothic"/>
              </a:rPr>
              <a:t>that </a:t>
            </a:r>
            <a:r>
              <a:rPr sz="700" spc="-30" dirty="0">
                <a:solidFill>
                  <a:srgbClr val="231F20"/>
                </a:solidFill>
                <a:latin typeface="Century Gothic"/>
                <a:cs typeface="Century Gothic"/>
              </a:rPr>
              <a:t>met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classification </a:t>
            </a:r>
            <a:r>
              <a:rPr sz="700" spc="5" dirty="0">
                <a:solidFill>
                  <a:srgbClr val="231F20"/>
                </a:solidFill>
                <a:latin typeface="Century Gothic"/>
                <a:cs typeface="Century Gothic"/>
              </a:rPr>
              <a:t> </a:t>
            </a:r>
            <a:r>
              <a:rPr sz="700" spc="-30" dirty="0">
                <a:solidFill>
                  <a:srgbClr val="231F20"/>
                </a:solidFill>
                <a:latin typeface="Century Gothic"/>
                <a:cs typeface="Century Gothic"/>
              </a:rPr>
              <a:t>—: </a:t>
            </a:r>
            <a:r>
              <a:rPr sz="700" spc="-25" dirty="0">
                <a:solidFill>
                  <a:srgbClr val="231F20"/>
                </a:solidFill>
                <a:latin typeface="Century Gothic"/>
                <a:cs typeface="Century Gothic"/>
              </a:rPr>
              <a:t>No </a:t>
            </a:r>
            <a:r>
              <a:rPr sz="700" spc="-30" dirty="0">
                <a:solidFill>
                  <a:srgbClr val="231F20"/>
                </a:solidFill>
                <a:latin typeface="Century Gothic"/>
                <a:cs typeface="Century Gothic"/>
              </a:rPr>
              <a:t>reported</a:t>
            </a:r>
            <a:r>
              <a:rPr sz="700" spc="-50" dirty="0">
                <a:solidFill>
                  <a:srgbClr val="231F20"/>
                </a:solidFill>
                <a:latin typeface="Century Gothic"/>
                <a:cs typeface="Century Gothic"/>
              </a:rPr>
              <a:t> </a:t>
            </a:r>
            <a:r>
              <a:rPr sz="700" spc="-40" dirty="0">
                <a:solidFill>
                  <a:srgbClr val="231F20"/>
                </a:solidFill>
                <a:latin typeface="Century Gothic"/>
                <a:cs typeface="Century Gothic"/>
              </a:rPr>
              <a:t>cases.	</a:t>
            </a:r>
            <a:r>
              <a:rPr sz="700" spc="-15" dirty="0">
                <a:solidFill>
                  <a:srgbClr val="231F20"/>
                </a:solidFill>
                <a:latin typeface="Century Gothic"/>
                <a:cs typeface="Century Gothic"/>
              </a:rPr>
              <a:t>N:</a:t>
            </a:r>
            <a:r>
              <a:rPr sz="700" spc="-155" dirty="0">
                <a:solidFill>
                  <a:srgbClr val="231F20"/>
                </a:solidFill>
                <a:latin typeface="Century Gothic"/>
                <a:cs typeface="Century Gothic"/>
              </a:rPr>
              <a:t> </a:t>
            </a:r>
            <a:r>
              <a:rPr sz="700" spc="-20" dirty="0">
                <a:solidFill>
                  <a:srgbClr val="231F20"/>
                </a:solidFill>
                <a:latin typeface="Century Gothic"/>
                <a:cs typeface="Century Gothic"/>
              </a:rPr>
              <a:t>Not </a:t>
            </a:r>
            <a:r>
              <a:rPr sz="700" spc="-40" dirty="0">
                <a:solidFill>
                  <a:srgbClr val="231F20"/>
                </a:solidFill>
                <a:latin typeface="Century Gothic"/>
                <a:cs typeface="Century Gothic"/>
              </a:rPr>
              <a:t>reportable. </a:t>
            </a:r>
            <a:r>
              <a:rPr sz="700" spc="-20" dirty="0">
                <a:solidFill>
                  <a:srgbClr val="231F20"/>
                </a:solidFill>
                <a:latin typeface="Century Gothic"/>
                <a:cs typeface="Century Gothic"/>
              </a:rPr>
              <a:t>The </a:t>
            </a:r>
            <a:r>
              <a:rPr sz="700" spc="-35" dirty="0">
                <a:solidFill>
                  <a:srgbClr val="231F20"/>
                </a:solidFill>
                <a:latin typeface="Century Gothic"/>
                <a:cs typeface="Century Gothic"/>
              </a:rPr>
              <a:t>disease </a:t>
            </a:r>
            <a:r>
              <a:rPr sz="700" spc="-5" dirty="0">
                <a:solidFill>
                  <a:srgbClr val="231F20"/>
                </a:solidFill>
                <a:latin typeface="Century Gothic"/>
                <a:cs typeface="Century Gothic"/>
              </a:rPr>
              <a:t>or </a:t>
            </a:r>
            <a:r>
              <a:rPr sz="700" spc="-40" dirty="0">
                <a:solidFill>
                  <a:srgbClr val="231F20"/>
                </a:solidFill>
                <a:latin typeface="Century Gothic"/>
                <a:cs typeface="Century Gothic"/>
              </a:rPr>
              <a:t>condition </a:t>
            </a:r>
            <a:r>
              <a:rPr sz="700" spc="-30" dirty="0">
                <a:solidFill>
                  <a:srgbClr val="231F20"/>
                </a:solidFill>
                <a:latin typeface="Century Gothic"/>
                <a:cs typeface="Century Gothic"/>
              </a:rPr>
              <a:t>was notreportable</a:t>
            </a:r>
            <a:endParaRPr sz="700">
              <a:latin typeface="Century Gothic"/>
              <a:cs typeface="Century Gothic"/>
            </a:endParaRPr>
          </a:p>
        </p:txBody>
      </p:sp>
      <p:sp>
        <p:nvSpPr>
          <p:cNvPr id="8" name="object 8"/>
          <p:cNvSpPr txBox="1"/>
          <p:nvPr/>
        </p:nvSpPr>
        <p:spPr>
          <a:xfrm>
            <a:off x="1948158" y="9478760"/>
            <a:ext cx="5064125" cy="236854"/>
          </a:xfrm>
          <a:prstGeom prst="rect">
            <a:avLst/>
          </a:prstGeom>
        </p:spPr>
        <p:txBody>
          <a:bodyPr vert="horz" wrap="square" lIns="0" tIns="16510" rIns="0" bIns="0" rtlCol="0">
            <a:spAutoFit/>
          </a:bodyPr>
          <a:lstStyle/>
          <a:p>
            <a:pPr marL="12700" marR="5080" indent="-635">
              <a:lnSpc>
                <a:spcPts val="830"/>
              </a:lnSpc>
              <a:spcBef>
                <a:spcPts val="130"/>
              </a:spcBef>
              <a:tabLst>
                <a:tab pos="1799589" algn="l"/>
              </a:tabLst>
            </a:pPr>
            <a:r>
              <a:rPr sz="1050" spc="-44" baseline="3968" dirty="0">
                <a:solidFill>
                  <a:srgbClr val="231F20"/>
                </a:solidFill>
                <a:latin typeface="Century Gothic"/>
                <a:cs typeface="Century Gothic"/>
              </a:rPr>
              <a:t>criteria </a:t>
            </a:r>
            <a:r>
              <a:rPr sz="1050" spc="-7" baseline="3968" dirty="0">
                <a:solidFill>
                  <a:srgbClr val="231F20"/>
                </a:solidFill>
                <a:latin typeface="Century Gothic"/>
                <a:cs typeface="Century Gothic"/>
              </a:rPr>
              <a:t>for </a:t>
            </a:r>
            <a:r>
              <a:rPr sz="1050" spc="-60" baseline="3968" dirty="0">
                <a:solidFill>
                  <a:srgbClr val="231F20"/>
                </a:solidFill>
                <a:latin typeface="Century Gothic"/>
                <a:cs typeface="Century Gothic"/>
              </a:rPr>
              <a:t>aconfirmed </a:t>
            </a:r>
            <a:r>
              <a:rPr sz="1050" spc="-37" baseline="3968" dirty="0">
                <a:solidFill>
                  <a:srgbClr val="231F20"/>
                </a:solidFill>
                <a:latin typeface="Century Gothic"/>
                <a:cs typeface="Century Gothic"/>
              </a:rPr>
              <a:t>case.For </a:t>
            </a:r>
            <a:r>
              <a:rPr sz="1050" spc="67" baseline="3968" dirty="0">
                <a:solidFill>
                  <a:srgbClr val="231F20"/>
                </a:solidFill>
                <a:latin typeface="Century Gothic"/>
                <a:cs typeface="Century Gothic"/>
              </a:rPr>
              <a:t> </a:t>
            </a:r>
            <a:r>
              <a:rPr sz="1050" spc="-37" baseline="3968" dirty="0">
                <a:solidFill>
                  <a:srgbClr val="231F20"/>
                </a:solidFill>
                <a:latin typeface="Century Gothic"/>
                <a:cs typeface="Century Gothic"/>
              </a:rPr>
              <a:t>the</a:t>
            </a:r>
            <a:r>
              <a:rPr sz="1050" spc="-82" baseline="3968" dirty="0">
                <a:solidFill>
                  <a:srgbClr val="231F20"/>
                </a:solidFill>
                <a:latin typeface="Century Gothic"/>
                <a:cs typeface="Century Gothic"/>
              </a:rPr>
              <a:t> case	</a:t>
            </a:r>
            <a:r>
              <a:rPr sz="700" spc="-20" dirty="0">
                <a:solidFill>
                  <a:srgbClr val="231F20"/>
                </a:solidFill>
                <a:latin typeface="Century Gothic"/>
                <a:cs typeface="Century Gothic"/>
              </a:rPr>
              <a:t>The </a:t>
            </a:r>
            <a:r>
              <a:rPr sz="700" spc="-25" dirty="0">
                <a:solidFill>
                  <a:srgbClr val="231F20"/>
                </a:solidFill>
                <a:latin typeface="Century Gothic"/>
                <a:cs typeface="Century Gothic"/>
              </a:rPr>
              <a:t>reporting </a:t>
            </a:r>
            <a:r>
              <a:rPr sz="700" spc="-20" dirty="0">
                <a:solidFill>
                  <a:srgbClr val="231F20"/>
                </a:solidFill>
                <a:latin typeface="Century Gothic"/>
                <a:cs typeface="Century Gothic"/>
              </a:rPr>
              <a:t>jurisdiction </a:t>
            </a:r>
            <a:r>
              <a:rPr sz="700" spc="-25" dirty="0">
                <a:solidFill>
                  <a:srgbClr val="231F20"/>
                </a:solidFill>
                <a:latin typeface="Century Gothic"/>
                <a:cs typeface="Century Gothic"/>
              </a:rPr>
              <a:t>by </a:t>
            </a:r>
            <a:r>
              <a:rPr sz="700" spc="-50" dirty="0">
                <a:solidFill>
                  <a:srgbClr val="231F20"/>
                </a:solidFill>
                <a:latin typeface="Century Gothic"/>
                <a:cs typeface="Century Gothic"/>
              </a:rPr>
              <a:t>law, </a:t>
            </a:r>
            <a:r>
              <a:rPr sz="700" spc="-30" dirty="0">
                <a:solidFill>
                  <a:srgbClr val="231F20"/>
                </a:solidFill>
                <a:latin typeface="Century Gothic"/>
                <a:cs typeface="Century Gothic"/>
              </a:rPr>
              <a:t>statute, </a:t>
            </a:r>
            <a:r>
              <a:rPr sz="700" spc="-5" dirty="0">
                <a:solidFill>
                  <a:srgbClr val="231F20"/>
                </a:solidFill>
                <a:latin typeface="Century Gothic"/>
                <a:cs typeface="Century Gothic"/>
              </a:rPr>
              <a:t>or </a:t>
            </a:r>
            <a:r>
              <a:rPr sz="700" spc="-40" dirty="0">
                <a:solidFill>
                  <a:srgbClr val="231F20"/>
                </a:solidFill>
                <a:latin typeface="Century Gothic"/>
                <a:cs typeface="Century Gothic"/>
              </a:rPr>
              <a:t>regulation </a:t>
            </a:r>
            <a:r>
              <a:rPr sz="700" spc="-10" dirty="0">
                <a:solidFill>
                  <a:srgbClr val="231F20"/>
                </a:solidFill>
                <a:latin typeface="Century Gothic"/>
                <a:cs typeface="Century Gothic"/>
              </a:rPr>
              <a:t>in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reporting </a:t>
            </a:r>
            <a:r>
              <a:rPr sz="700" spc="-20" dirty="0">
                <a:solidFill>
                  <a:srgbClr val="231F20"/>
                </a:solidFill>
                <a:latin typeface="Century Gothic"/>
                <a:cs typeface="Century Gothic"/>
              </a:rPr>
              <a:t>jurisdiction.  </a:t>
            </a:r>
            <a:r>
              <a:rPr sz="700" spc="-30" dirty="0">
                <a:solidFill>
                  <a:srgbClr val="231F20"/>
                </a:solidFill>
                <a:latin typeface="Century Gothic"/>
                <a:cs typeface="Century Gothic"/>
              </a:rPr>
              <a:t>definition, see </a:t>
            </a:r>
            <a:r>
              <a:rPr sz="700" u="sng" spc="-50" dirty="0">
                <a:solidFill>
                  <a:srgbClr val="205E9E"/>
                </a:solidFill>
                <a:uFill>
                  <a:solidFill>
                    <a:srgbClr val="205E9E"/>
                  </a:solidFill>
                </a:uFill>
                <a:latin typeface="Century Gothic"/>
                <a:cs typeface="Century Gothic"/>
                <a:hlinkClick r:id="rId4"/>
              </a:rPr>
              <a:t>https://ndc.services.cdc.gov/</a:t>
            </a:r>
            <a:r>
              <a:rPr sz="700" spc="-50" dirty="0">
                <a:solidFill>
                  <a:srgbClr val="205E9E"/>
                </a:solidFill>
                <a:latin typeface="Century Gothic"/>
                <a:cs typeface="Century Gothic"/>
              </a:rPr>
              <a:t> </a:t>
            </a:r>
            <a:r>
              <a:rPr sz="700" spc="-30" dirty="0">
                <a:solidFill>
                  <a:srgbClr val="231F20"/>
                </a:solidFill>
                <a:latin typeface="Century Gothic"/>
                <a:cs typeface="Century Gothic"/>
              </a:rPr>
              <a:t>did </a:t>
            </a:r>
            <a:r>
              <a:rPr sz="700" spc="-25" dirty="0">
                <a:solidFill>
                  <a:srgbClr val="231F20"/>
                </a:solidFill>
                <a:latin typeface="Century Gothic"/>
                <a:cs typeface="Century Gothic"/>
              </a:rPr>
              <a:t>not </a:t>
            </a:r>
            <a:r>
              <a:rPr sz="700" spc="-20" dirty="0">
                <a:solidFill>
                  <a:srgbClr val="231F20"/>
                </a:solidFill>
                <a:latin typeface="Century Gothic"/>
                <a:cs typeface="Century Gothic"/>
              </a:rPr>
              <a:t>submit</a:t>
            </a:r>
            <a:r>
              <a:rPr sz="700" spc="-35" dirty="0">
                <a:solidFill>
                  <a:srgbClr val="231F20"/>
                </a:solidFill>
                <a:latin typeface="Century Gothic"/>
                <a:cs typeface="Century Gothic"/>
              </a:rPr>
              <a:t> </a:t>
            </a:r>
            <a:r>
              <a:rPr sz="700" spc="-40" dirty="0">
                <a:solidFill>
                  <a:srgbClr val="231F20"/>
                </a:solidFill>
                <a:latin typeface="Century Gothic"/>
                <a:cs typeface="Century Gothic"/>
              </a:rPr>
              <a:t>anycases</a:t>
            </a:r>
            <a:endParaRPr sz="700">
              <a:latin typeface="Century Gothic"/>
              <a:cs typeface="Century Gothic"/>
            </a:endParaRPr>
          </a:p>
        </p:txBody>
      </p:sp>
      <p:sp>
        <p:nvSpPr>
          <p:cNvPr id="9" name="object 9"/>
          <p:cNvSpPr txBox="1"/>
          <p:nvPr/>
        </p:nvSpPr>
        <p:spPr>
          <a:xfrm>
            <a:off x="1948179" y="9698238"/>
            <a:ext cx="2101215" cy="132080"/>
          </a:xfrm>
          <a:prstGeom prst="rect">
            <a:avLst/>
          </a:prstGeom>
        </p:spPr>
        <p:txBody>
          <a:bodyPr vert="horz" wrap="square" lIns="0" tIns="12065" rIns="0" bIns="0" rtlCol="0">
            <a:spAutoFit/>
          </a:bodyPr>
          <a:lstStyle/>
          <a:p>
            <a:pPr marL="12700">
              <a:lnSpc>
                <a:spcPct val="100000"/>
              </a:lnSpc>
              <a:spcBef>
                <a:spcPts val="95"/>
              </a:spcBef>
              <a:tabLst>
                <a:tab pos="1800225" algn="l"/>
              </a:tabLst>
            </a:pPr>
            <a:r>
              <a:rPr sz="700" u="sng" spc="-40" dirty="0">
                <a:solidFill>
                  <a:srgbClr val="205E9E"/>
                </a:solidFill>
                <a:uFill>
                  <a:solidFill>
                    <a:srgbClr val="205E9E"/>
                  </a:solidFill>
                </a:uFill>
                <a:latin typeface="Century Gothic"/>
                <a:cs typeface="Century Gothic"/>
                <a:hlinkClick r:id="rId4"/>
              </a:rPr>
              <a:t>conditions/hepatitis-c-acute/</a:t>
            </a:r>
            <a:r>
              <a:rPr sz="700" spc="-40" dirty="0">
                <a:solidFill>
                  <a:srgbClr val="231F20"/>
                </a:solidFill>
                <a:latin typeface="Century Gothic"/>
                <a:cs typeface="Century Gothic"/>
              </a:rPr>
              <a:t>.	</a:t>
            </a:r>
            <a:r>
              <a:rPr sz="700" spc="-20" dirty="0">
                <a:solidFill>
                  <a:srgbClr val="231F20"/>
                </a:solidFill>
                <a:latin typeface="Century Gothic"/>
                <a:cs typeface="Century Gothic"/>
              </a:rPr>
              <a:t>to</a:t>
            </a:r>
            <a:r>
              <a:rPr sz="700" spc="-95" dirty="0">
                <a:solidFill>
                  <a:srgbClr val="231F20"/>
                </a:solidFill>
                <a:latin typeface="Century Gothic"/>
                <a:cs typeface="Century Gothic"/>
              </a:rPr>
              <a:t> </a:t>
            </a:r>
            <a:r>
              <a:rPr sz="700" spc="-105" dirty="0">
                <a:solidFill>
                  <a:srgbClr val="231F20"/>
                </a:solidFill>
                <a:latin typeface="Century Gothic"/>
                <a:cs typeface="Century Gothic"/>
              </a:rPr>
              <a:t>CDC.</a:t>
            </a:r>
            <a:endParaRPr sz="700">
              <a:latin typeface="Century Gothic"/>
              <a:cs typeface="Century Gothic"/>
            </a:endParaRPr>
          </a:p>
        </p:txBody>
      </p:sp>
      <p:sp>
        <p:nvSpPr>
          <p:cNvPr id="10" name="object 10"/>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11" name="object 11"/>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12" name="object 12"/>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13" name="object 13"/>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4" name="object 14"/>
          <p:cNvSpPr/>
          <p:nvPr/>
        </p:nvSpPr>
        <p:spPr>
          <a:xfrm>
            <a:off x="5397865" y="321417"/>
            <a:ext cx="210159" cy="254381"/>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6" name="object 16"/>
          <p:cNvSpPr txBox="1"/>
          <p:nvPr/>
        </p:nvSpPr>
        <p:spPr>
          <a:xfrm>
            <a:off x="443991" y="259637"/>
            <a:ext cx="6797675" cy="972819"/>
          </a:xfrm>
          <a:prstGeom prst="rect">
            <a:avLst/>
          </a:prstGeom>
        </p:spPr>
        <p:txBody>
          <a:bodyPr vert="horz" wrap="square" lIns="0" tIns="13335" rIns="0" bIns="0" rtlCol="0">
            <a:spAutoFit/>
          </a:bodyPr>
          <a:lstStyle/>
          <a:p>
            <a:pPr marL="5232400">
              <a:lnSpc>
                <a:spcPts val="1255"/>
              </a:lnSpc>
              <a:spcBef>
                <a:spcPts val="105"/>
              </a:spcBef>
            </a:pPr>
            <a:r>
              <a:rPr sz="1000" b="1" spc="20" dirty="0">
                <a:solidFill>
                  <a:srgbClr val="005E6D"/>
                </a:solidFill>
                <a:latin typeface="Calibri"/>
                <a:cs typeface="Calibri"/>
              </a:rPr>
              <a:t>2019 </a:t>
            </a:r>
            <a:r>
              <a:rPr sz="1050" b="1" spc="45" dirty="0">
                <a:solidFill>
                  <a:srgbClr val="8C2689"/>
                </a:solidFill>
                <a:latin typeface="Calibri"/>
                <a:cs typeface="Calibri"/>
              </a:rPr>
              <a:t>VIRAL</a:t>
            </a:r>
            <a:r>
              <a:rPr sz="1050" b="1" spc="-10" dirty="0">
                <a:solidFill>
                  <a:srgbClr val="8C2689"/>
                </a:solidFill>
                <a:latin typeface="Calibri"/>
                <a:cs typeface="Calibri"/>
              </a:rPr>
              <a:t> </a:t>
            </a:r>
            <a:r>
              <a:rPr sz="1050" b="1" spc="45" dirty="0">
                <a:solidFill>
                  <a:srgbClr val="8C2689"/>
                </a:solidFill>
                <a:latin typeface="Calibri"/>
                <a:cs typeface="Calibri"/>
              </a:rPr>
              <a:t>HEPATITIS</a:t>
            </a:r>
            <a:endParaRPr sz="1050">
              <a:latin typeface="Calibri"/>
              <a:cs typeface="Calibri"/>
            </a:endParaRPr>
          </a:p>
          <a:p>
            <a:pPr marL="5231765">
              <a:lnSpc>
                <a:spcPts val="1255"/>
              </a:lnSpc>
            </a:pPr>
            <a:r>
              <a:rPr sz="1050" spc="25" dirty="0">
                <a:solidFill>
                  <a:srgbClr val="005E6D"/>
                </a:solidFill>
                <a:latin typeface="Century Gothic"/>
                <a:cs typeface="Century Gothic"/>
              </a:rPr>
              <a:t>SURVEILLANCE</a:t>
            </a:r>
            <a:r>
              <a:rPr sz="1050" spc="3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719455">
              <a:lnSpc>
                <a:spcPct val="107100"/>
              </a:lnSpc>
            </a:pPr>
            <a:r>
              <a:rPr sz="1400" b="1" spc="-25" dirty="0">
                <a:solidFill>
                  <a:srgbClr val="005E6D"/>
                </a:solidFill>
                <a:latin typeface="Calibri"/>
                <a:cs typeface="Calibri"/>
              </a:rPr>
              <a:t>Table </a:t>
            </a:r>
            <a:r>
              <a:rPr sz="1400" b="1" spc="5" dirty="0">
                <a:solidFill>
                  <a:srgbClr val="005E6D"/>
                </a:solidFill>
                <a:latin typeface="Calibri"/>
                <a:cs typeface="Calibri"/>
              </a:rPr>
              <a:t>3.1. </a:t>
            </a:r>
            <a:r>
              <a:rPr sz="1400" b="1" spc="10" dirty="0">
                <a:solidFill>
                  <a:srgbClr val="8C2689"/>
                </a:solidFill>
                <a:latin typeface="Calibri"/>
                <a:cs typeface="Calibri"/>
              </a:rPr>
              <a:t>Number and </a:t>
            </a:r>
            <a:r>
              <a:rPr sz="1400" b="1" dirty="0">
                <a:solidFill>
                  <a:srgbClr val="8C2689"/>
                </a:solidFill>
                <a:latin typeface="Calibri"/>
                <a:cs typeface="Calibri"/>
              </a:rPr>
              <a:t>rates* of </a:t>
            </a:r>
            <a:r>
              <a:rPr sz="1400" b="1" spc="10" dirty="0">
                <a:solidFill>
                  <a:srgbClr val="8C2689"/>
                </a:solidFill>
                <a:latin typeface="Calibri"/>
                <a:cs typeface="Calibri"/>
              </a:rPr>
              <a:t>reported </a:t>
            </a:r>
            <a:r>
              <a:rPr sz="1400" b="1" spc="20" dirty="0">
                <a:solidFill>
                  <a:srgbClr val="8C2689"/>
                </a:solidFill>
                <a:latin typeface="Calibri"/>
                <a:cs typeface="Calibri"/>
              </a:rPr>
              <a:t>cases† </a:t>
            </a:r>
            <a:r>
              <a:rPr sz="1400" b="1" dirty="0">
                <a:solidFill>
                  <a:srgbClr val="8C2689"/>
                </a:solidFill>
                <a:latin typeface="Calibri"/>
                <a:cs typeface="Calibri"/>
              </a:rPr>
              <a:t>of </a:t>
            </a:r>
            <a:r>
              <a:rPr sz="1400" b="1" spc="5" dirty="0">
                <a:solidFill>
                  <a:srgbClr val="8C2689"/>
                </a:solidFill>
                <a:latin typeface="Calibri"/>
                <a:cs typeface="Calibri"/>
              </a:rPr>
              <a:t>acute </a:t>
            </a:r>
            <a:r>
              <a:rPr sz="1400" b="1" spc="15" dirty="0">
                <a:solidFill>
                  <a:srgbClr val="8C2689"/>
                </a:solidFill>
                <a:latin typeface="Calibri"/>
                <a:cs typeface="Calibri"/>
              </a:rPr>
              <a:t>hepatitis </a:t>
            </a:r>
            <a:r>
              <a:rPr sz="1400" b="1" spc="5" dirty="0">
                <a:solidFill>
                  <a:srgbClr val="8C2689"/>
                </a:solidFill>
                <a:latin typeface="Calibri"/>
                <a:cs typeface="Calibri"/>
              </a:rPr>
              <a:t>C, </a:t>
            </a:r>
            <a:r>
              <a:rPr sz="1400" b="1" spc="-5" dirty="0">
                <a:solidFill>
                  <a:srgbClr val="8C2689"/>
                </a:solidFill>
                <a:latin typeface="Calibri"/>
                <a:cs typeface="Calibri"/>
              </a:rPr>
              <a:t>by </a:t>
            </a:r>
            <a:r>
              <a:rPr sz="1400" b="1" dirty="0">
                <a:solidFill>
                  <a:srgbClr val="8C2689"/>
                </a:solidFill>
                <a:latin typeface="Calibri"/>
                <a:cs typeface="Calibri"/>
              </a:rPr>
              <a:t>state </a:t>
            </a:r>
            <a:r>
              <a:rPr sz="1400" b="1" spc="10" dirty="0">
                <a:solidFill>
                  <a:srgbClr val="8C2689"/>
                </a:solidFill>
                <a:latin typeface="Calibri"/>
                <a:cs typeface="Calibri"/>
              </a:rPr>
              <a:t>or  </a:t>
            </a:r>
            <a:r>
              <a:rPr sz="1400" b="1" spc="20" dirty="0">
                <a:solidFill>
                  <a:srgbClr val="8C2689"/>
                </a:solidFill>
                <a:latin typeface="Calibri"/>
                <a:cs typeface="Calibri"/>
              </a:rPr>
              <a:t>jurisdiction </a:t>
            </a:r>
            <a:r>
              <a:rPr sz="1400" b="1" dirty="0">
                <a:solidFill>
                  <a:srgbClr val="8C2689"/>
                </a:solidFill>
                <a:latin typeface="Calibri"/>
                <a:cs typeface="Calibri"/>
              </a:rPr>
              <a:t>— </a:t>
            </a:r>
            <a:r>
              <a:rPr sz="1400" b="1" spc="5" dirty="0">
                <a:solidFill>
                  <a:srgbClr val="8C2689"/>
                </a:solidFill>
                <a:latin typeface="Calibri"/>
                <a:cs typeface="Calibri"/>
              </a:rPr>
              <a:t>United States,</a:t>
            </a:r>
            <a:r>
              <a:rPr sz="1400" b="1" spc="150" dirty="0">
                <a:solidFill>
                  <a:srgbClr val="8C2689"/>
                </a:solidFill>
                <a:latin typeface="Calibri"/>
                <a:cs typeface="Calibri"/>
              </a:rPr>
              <a:t> </a:t>
            </a:r>
            <a:r>
              <a:rPr sz="1400" b="1" spc="15" dirty="0">
                <a:solidFill>
                  <a:srgbClr val="8C2689"/>
                </a:solidFill>
                <a:latin typeface="Calibri"/>
                <a:cs typeface="Calibri"/>
              </a:rPr>
              <a:t>2015–2019</a:t>
            </a:r>
            <a:endParaRPr sz="14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1322831"/>
            <a:ext cx="6967727" cy="7357871"/>
          </a:xfrm>
          <a:prstGeom prst="rect">
            <a:avLst/>
          </a:prstGeom>
          <a:blipFill>
            <a:blip r:embed="rId3" cstate="print"/>
            <a:stretch>
              <a:fillRect/>
            </a:stretch>
          </a:blipFill>
        </p:spPr>
        <p:txBody>
          <a:bodyPr wrap="square" lIns="0" tIns="0" rIns="0" bIns="0" rtlCol="0"/>
          <a:lstStyle/>
          <a:p>
            <a:endParaRPr/>
          </a:p>
        </p:txBody>
      </p:sp>
      <p:graphicFrame>
        <p:nvGraphicFramePr>
          <p:cNvPr id="3" name="object 3" descr="The number and rates of reported cases of acute hepatitis C by demographic characteristics (age, sex, race/ethnicity, urbanicity, and US Department of Health and Human Services regions) for 2015–2019. The first column lists the demographic characteristics. Each year has 2 columns of data; the first column displays the number of reported acute hepatitis C cases, and the second column lists the rates per 100,000 population for each demographic category by year during 2015–2019."/>
          <p:cNvGraphicFramePr>
            <a:graphicFrameLocks noGrp="1"/>
          </p:cNvGraphicFramePr>
          <p:nvPr>
            <p:extLst>
              <p:ext uri="{D42A27DB-BD31-4B8C-83A1-F6EECF244321}">
                <p14:modId xmlns:p14="http://schemas.microsoft.com/office/powerpoint/2010/main" val="3136111461"/>
              </p:ext>
            </p:extLst>
          </p:nvPr>
        </p:nvGraphicFramePr>
        <p:xfrm>
          <a:off x="457200" y="1348739"/>
          <a:ext cx="6854825" cy="7242287"/>
        </p:xfrm>
        <a:graphic>
          <a:graphicData uri="http://schemas.openxmlformats.org/drawingml/2006/table">
            <a:tbl>
              <a:tblPr firstRow="1" bandRow="1">
                <a:tableStyleId>{2D5ABB26-0587-4C30-8999-92F81FD0307C}</a:tableStyleId>
              </a:tblPr>
              <a:tblGrid>
                <a:gridCol w="1450975">
                  <a:extLst>
                    <a:ext uri="{9D8B030D-6E8A-4147-A177-3AD203B41FA5}">
                      <a16:colId xmlns:a16="http://schemas.microsoft.com/office/drawing/2014/main" val="20000"/>
                    </a:ext>
                  </a:extLst>
                </a:gridCol>
                <a:gridCol w="540385">
                  <a:extLst>
                    <a:ext uri="{9D8B030D-6E8A-4147-A177-3AD203B41FA5}">
                      <a16:colId xmlns:a16="http://schemas.microsoft.com/office/drawing/2014/main" val="20001"/>
                    </a:ext>
                  </a:extLst>
                </a:gridCol>
                <a:gridCol w="540385">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gridCol w="540385">
                  <a:extLst>
                    <a:ext uri="{9D8B030D-6E8A-4147-A177-3AD203B41FA5}">
                      <a16:colId xmlns:a16="http://schemas.microsoft.com/office/drawing/2014/main" val="20004"/>
                    </a:ext>
                  </a:extLst>
                </a:gridCol>
                <a:gridCol w="540385">
                  <a:extLst>
                    <a:ext uri="{9D8B030D-6E8A-4147-A177-3AD203B41FA5}">
                      <a16:colId xmlns:a16="http://schemas.microsoft.com/office/drawing/2014/main" val="20005"/>
                    </a:ext>
                  </a:extLst>
                </a:gridCol>
                <a:gridCol w="540385">
                  <a:extLst>
                    <a:ext uri="{9D8B030D-6E8A-4147-A177-3AD203B41FA5}">
                      <a16:colId xmlns:a16="http://schemas.microsoft.com/office/drawing/2014/main" val="20006"/>
                    </a:ext>
                  </a:extLst>
                </a:gridCol>
                <a:gridCol w="540385">
                  <a:extLst>
                    <a:ext uri="{9D8B030D-6E8A-4147-A177-3AD203B41FA5}">
                      <a16:colId xmlns:a16="http://schemas.microsoft.com/office/drawing/2014/main" val="20007"/>
                    </a:ext>
                  </a:extLst>
                </a:gridCol>
                <a:gridCol w="540385">
                  <a:extLst>
                    <a:ext uri="{9D8B030D-6E8A-4147-A177-3AD203B41FA5}">
                      <a16:colId xmlns:a16="http://schemas.microsoft.com/office/drawing/2014/main" val="20008"/>
                    </a:ext>
                  </a:extLst>
                </a:gridCol>
                <a:gridCol w="540385">
                  <a:extLst>
                    <a:ext uri="{9D8B030D-6E8A-4147-A177-3AD203B41FA5}">
                      <a16:colId xmlns:a16="http://schemas.microsoft.com/office/drawing/2014/main" val="20009"/>
                    </a:ext>
                  </a:extLst>
                </a:gridCol>
                <a:gridCol w="540385">
                  <a:extLst>
                    <a:ext uri="{9D8B030D-6E8A-4147-A177-3AD203B41FA5}">
                      <a16:colId xmlns:a16="http://schemas.microsoft.com/office/drawing/2014/main" val="20010"/>
                    </a:ext>
                  </a:extLst>
                </a:gridCol>
              </a:tblGrid>
              <a:tr h="219670">
                <a:tc rowSpan="2">
                  <a:txBody>
                    <a:bodyPr/>
                    <a:lstStyle/>
                    <a:p>
                      <a:pPr>
                        <a:lnSpc>
                          <a:spcPct val="100000"/>
                        </a:lnSpc>
                        <a:spcBef>
                          <a:spcPts val="30"/>
                        </a:spcBef>
                      </a:pPr>
                      <a:endParaRPr sz="1050">
                        <a:latin typeface="Times New Roman"/>
                        <a:cs typeface="Times New Roman"/>
                      </a:endParaRPr>
                    </a:p>
                    <a:p>
                      <a:pPr marL="332105">
                        <a:lnSpc>
                          <a:spcPct val="100000"/>
                        </a:lnSpc>
                      </a:pPr>
                      <a:r>
                        <a:rPr sz="800" b="1" spc="10" dirty="0">
                          <a:solidFill>
                            <a:srgbClr val="FFFFFF"/>
                          </a:solidFill>
                          <a:latin typeface="Calibri"/>
                          <a:cs typeface="Calibri"/>
                        </a:rPr>
                        <a:t>Characteristics</a:t>
                      </a:r>
                      <a:endParaRPr sz="800">
                        <a:latin typeface="Calibri"/>
                        <a:cs typeface="Calibri"/>
                      </a:endParaRPr>
                    </a:p>
                  </a:txBody>
                  <a:tcPr marL="0" marR="0" marT="3810" marB="0">
                    <a:lnR w="19050">
                      <a:solidFill>
                        <a:srgbClr val="FFFFFF"/>
                      </a:solidFill>
                      <a:prstDash val="solid"/>
                    </a:lnR>
                    <a:solidFill>
                      <a:srgbClr val="005E6D"/>
                    </a:solidFill>
                  </a:tcPr>
                </a:tc>
                <a:tc gridSpan="2">
                  <a:txBody>
                    <a:bodyPr/>
                    <a:lstStyle/>
                    <a:p>
                      <a:pPr algn="ctr">
                        <a:lnSpc>
                          <a:spcPct val="100000"/>
                        </a:lnSpc>
                        <a:spcBef>
                          <a:spcPts val="300"/>
                        </a:spcBef>
                      </a:pPr>
                      <a:r>
                        <a:rPr sz="800" b="1" spc="15" dirty="0">
                          <a:solidFill>
                            <a:srgbClr val="FFFFFF"/>
                          </a:solidFill>
                          <a:latin typeface="Calibri"/>
                          <a:cs typeface="Calibri"/>
                        </a:rPr>
                        <a:t>2015</a:t>
                      </a:r>
                      <a:endParaRPr sz="800">
                        <a:latin typeface="Calibri"/>
                        <a:cs typeface="Calibri"/>
                      </a:endParaRPr>
                    </a:p>
                  </a:txBody>
                  <a:tcPr marL="0" marR="0" marT="38100"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300"/>
                        </a:spcBef>
                      </a:pPr>
                      <a:r>
                        <a:rPr sz="800" b="1" spc="15" dirty="0">
                          <a:solidFill>
                            <a:srgbClr val="FFFFFF"/>
                          </a:solidFill>
                          <a:latin typeface="Calibri"/>
                          <a:cs typeface="Calibri"/>
                        </a:rPr>
                        <a:t>2016</a:t>
                      </a:r>
                      <a:endParaRPr sz="800">
                        <a:latin typeface="Calibri"/>
                        <a:cs typeface="Calibri"/>
                      </a:endParaRPr>
                    </a:p>
                  </a:txBody>
                  <a:tcPr marL="0" marR="0" marT="38100"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300"/>
                        </a:spcBef>
                      </a:pPr>
                      <a:r>
                        <a:rPr sz="800" b="1" spc="15" dirty="0">
                          <a:solidFill>
                            <a:srgbClr val="FFFFFF"/>
                          </a:solidFill>
                          <a:latin typeface="Calibri"/>
                          <a:cs typeface="Calibri"/>
                        </a:rPr>
                        <a:t>2017</a:t>
                      </a:r>
                      <a:endParaRPr sz="800">
                        <a:latin typeface="Calibri"/>
                        <a:cs typeface="Calibri"/>
                      </a:endParaRPr>
                    </a:p>
                  </a:txBody>
                  <a:tcPr marL="0" marR="0" marT="38100"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300"/>
                        </a:spcBef>
                      </a:pPr>
                      <a:r>
                        <a:rPr sz="800" b="1" spc="15" dirty="0">
                          <a:solidFill>
                            <a:srgbClr val="FFFFFF"/>
                          </a:solidFill>
                          <a:latin typeface="Calibri"/>
                          <a:cs typeface="Calibri"/>
                        </a:rPr>
                        <a:t>2018</a:t>
                      </a:r>
                      <a:endParaRPr sz="800">
                        <a:latin typeface="Calibri"/>
                        <a:cs typeface="Calibri"/>
                      </a:endParaRPr>
                    </a:p>
                  </a:txBody>
                  <a:tcPr marL="0" marR="0" marT="38100"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marL="8255" algn="ctr">
                        <a:lnSpc>
                          <a:spcPct val="100000"/>
                        </a:lnSpc>
                        <a:spcBef>
                          <a:spcPts val="300"/>
                        </a:spcBef>
                      </a:pPr>
                      <a:r>
                        <a:rPr sz="800" b="1" spc="15" dirty="0">
                          <a:solidFill>
                            <a:srgbClr val="FFFFFF"/>
                          </a:solidFill>
                          <a:latin typeface="Calibri"/>
                          <a:cs typeface="Calibri"/>
                        </a:rPr>
                        <a:t>2019</a:t>
                      </a:r>
                      <a:endParaRPr sz="800">
                        <a:latin typeface="Calibri"/>
                        <a:cs typeface="Calibri"/>
                      </a:endParaRPr>
                    </a:p>
                  </a:txBody>
                  <a:tcPr marL="0" marR="0" marT="38100" marB="0">
                    <a:lnL w="19050">
                      <a:solidFill>
                        <a:srgbClr val="FFFFFF"/>
                      </a:solidFill>
                      <a:prstDash val="solid"/>
                    </a:lnL>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219736">
                <a:tc vMerge="1">
                  <a:txBody>
                    <a:bodyPr/>
                    <a:lstStyle/>
                    <a:p>
                      <a:endParaRPr/>
                    </a:p>
                  </a:txBody>
                  <a:tcPr marL="0" marR="0" marT="3810" marB="0">
                    <a:lnR w="19050">
                      <a:solidFill>
                        <a:srgbClr val="FFFFFF"/>
                      </a:solidFill>
                      <a:prstDash val="solid"/>
                    </a:lnR>
                    <a:solidFill>
                      <a:srgbClr val="005E6D"/>
                    </a:solidFill>
                  </a:tcPr>
                </a:tc>
                <a:tc>
                  <a:txBody>
                    <a:bodyPr/>
                    <a:lstStyle/>
                    <a:p>
                      <a:pPr marL="2540" algn="ctr">
                        <a:lnSpc>
                          <a:spcPct val="100000"/>
                        </a:lnSpc>
                        <a:spcBef>
                          <a:spcPts val="345"/>
                        </a:spcBef>
                      </a:pPr>
                      <a:r>
                        <a:rPr sz="800" b="1" spc="-5" dirty="0">
                          <a:solidFill>
                            <a:srgbClr val="FFFFFF"/>
                          </a:solidFill>
                          <a:latin typeface="Calibri"/>
                          <a:cs typeface="Calibri"/>
                        </a:rPr>
                        <a:t>No.</a:t>
                      </a:r>
                      <a:endParaRPr sz="800">
                        <a:latin typeface="Calibri"/>
                        <a:cs typeface="Calibri"/>
                      </a:endParaRPr>
                    </a:p>
                  </a:txBody>
                  <a:tcPr marL="0" marR="0" marT="43815"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45"/>
                        </a:spcBef>
                      </a:pPr>
                      <a:r>
                        <a:rPr sz="800" b="1" spc="-5" dirty="0">
                          <a:solidFill>
                            <a:srgbClr val="FFFFFF"/>
                          </a:solidFill>
                          <a:latin typeface="Calibri"/>
                          <a:cs typeface="Calibri"/>
                        </a:rPr>
                        <a:t>Rate*</a:t>
                      </a:r>
                      <a:endParaRPr sz="800">
                        <a:latin typeface="Calibri"/>
                        <a:cs typeface="Calibri"/>
                      </a:endParaRPr>
                    </a:p>
                  </a:txBody>
                  <a:tcPr marL="0" marR="0" marT="43815"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2540" algn="ctr">
                        <a:lnSpc>
                          <a:spcPct val="100000"/>
                        </a:lnSpc>
                        <a:spcBef>
                          <a:spcPts val="345"/>
                        </a:spcBef>
                      </a:pPr>
                      <a:r>
                        <a:rPr sz="800" b="1" spc="-5" dirty="0">
                          <a:solidFill>
                            <a:srgbClr val="FFFFFF"/>
                          </a:solidFill>
                          <a:latin typeface="Calibri"/>
                          <a:cs typeface="Calibri"/>
                        </a:rPr>
                        <a:t>No.</a:t>
                      </a:r>
                      <a:endParaRPr sz="800">
                        <a:latin typeface="Calibri"/>
                        <a:cs typeface="Calibri"/>
                      </a:endParaRPr>
                    </a:p>
                  </a:txBody>
                  <a:tcPr marL="0" marR="0" marT="43815"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45"/>
                        </a:spcBef>
                      </a:pPr>
                      <a:r>
                        <a:rPr sz="800" b="1" spc="-5" dirty="0">
                          <a:solidFill>
                            <a:srgbClr val="FFFFFF"/>
                          </a:solidFill>
                          <a:latin typeface="Calibri"/>
                          <a:cs typeface="Calibri"/>
                        </a:rPr>
                        <a:t>Rate*</a:t>
                      </a:r>
                      <a:endParaRPr sz="800">
                        <a:latin typeface="Calibri"/>
                        <a:cs typeface="Calibri"/>
                      </a:endParaRPr>
                    </a:p>
                  </a:txBody>
                  <a:tcPr marL="0" marR="0" marT="43815"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2540" algn="ctr">
                        <a:lnSpc>
                          <a:spcPct val="100000"/>
                        </a:lnSpc>
                        <a:spcBef>
                          <a:spcPts val="345"/>
                        </a:spcBef>
                      </a:pPr>
                      <a:r>
                        <a:rPr sz="800" b="1" spc="-5" dirty="0">
                          <a:solidFill>
                            <a:srgbClr val="FFFFFF"/>
                          </a:solidFill>
                          <a:latin typeface="Calibri"/>
                          <a:cs typeface="Calibri"/>
                        </a:rPr>
                        <a:t>No.</a:t>
                      </a:r>
                      <a:endParaRPr sz="800">
                        <a:latin typeface="Calibri"/>
                        <a:cs typeface="Calibri"/>
                      </a:endParaRPr>
                    </a:p>
                  </a:txBody>
                  <a:tcPr marL="0" marR="0" marT="43815"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45"/>
                        </a:spcBef>
                      </a:pPr>
                      <a:r>
                        <a:rPr sz="800" b="1" spc="-5" dirty="0">
                          <a:solidFill>
                            <a:srgbClr val="FFFFFF"/>
                          </a:solidFill>
                          <a:latin typeface="Calibri"/>
                          <a:cs typeface="Calibri"/>
                        </a:rPr>
                        <a:t>Rate*</a:t>
                      </a:r>
                      <a:endParaRPr sz="800">
                        <a:latin typeface="Calibri"/>
                        <a:cs typeface="Calibri"/>
                      </a:endParaRPr>
                    </a:p>
                  </a:txBody>
                  <a:tcPr marL="0" marR="0" marT="43815"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R="186055" algn="r">
                        <a:lnSpc>
                          <a:spcPct val="100000"/>
                        </a:lnSpc>
                        <a:spcBef>
                          <a:spcPts val="345"/>
                        </a:spcBef>
                      </a:pPr>
                      <a:r>
                        <a:rPr sz="800" b="1" spc="-5" dirty="0">
                          <a:solidFill>
                            <a:srgbClr val="FFFFFF"/>
                          </a:solidFill>
                          <a:latin typeface="Calibri"/>
                          <a:cs typeface="Calibri"/>
                        </a:rPr>
                        <a:t>No</a:t>
                      </a:r>
                      <a:r>
                        <a:rPr sz="800" b="1" dirty="0">
                          <a:solidFill>
                            <a:srgbClr val="FFFFFF"/>
                          </a:solidFill>
                          <a:latin typeface="Calibri"/>
                          <a:cs typeface="Calibri"/>
                        </a:rPr>
                        <a:t>.</a:t>
                      </a:r>
                      <a:endParaRPr sz="800">
                        <a:latin typeface="Calibri"/>
                        <a:cs typeface="Calibri"/>
                      </a:endParaRPr>
                    </a:p>
                  </a:txBody>
                  <a:tcPr marL="0" marR="0" marT="43815"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45"/>
                        </a:spcBef>
                      </a:pPr>
                      <a:r>
                        <a:rPr sz="800" b="1" spc="-5" dirty="0">
                          <a:solidFill>
                            <a:srgbClr val="FFFFFF"/>
                          </a:solidFill>
                          <a:latin typeface="Calibri"/>
                          <a:cs typeface="Calibri"/>
                        </a:rPr>
                        <a:t>Rate*</a:t>
                      </a:r>
                      <a:endParaRPr sz="800">
                        <a:latin typeface="Calibri"/>
                        <a:cs typeface="Calibri"/>
                      </a:endParaRPr>
                    </a:p>
                  </a:txBody>
                  <a:tcPr marL="0" marR="0" marT="43815"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2540" algn="ctr">
                        <a:lnSpc>
                          <a:spcPct val="100000"/>
                        </a:lnSpc>
                        <a:spcBef>
                          <a:spcPts val="345"/>
                        </a:spcBef>
                      </a:pPr>
                      <a:r>
                        <a:rPr sz="800" b="1" spc="-5" dirty="0">
                          <a:solidFill>
                            <a:srgbClr val="FFFFFF"/>
                          </a:solidFill>
                          <a:latin typeface="Calibri"/>
                          <a:cs typeface="Calibri"/>
                        </a:rPr>
                        <a:t>No.</a:t>
                      </a:r>
                      <a:endParaRPr sz="800">
                        <a:latin typeface="Calibri"/>
                        <a:cs typeface="Calibri"/>
                      </a:endParaRPr>
                    </a:p>
                  </a:txBody>
                  <a:tcPr marL="0" marR="0" marT="43815"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4445" algn="ctr">
                        <a:lnSpc>
                          <a:spcPct val="100000"/>
                        </a:lnSpc>
                        <a:spcBef>
                          <a:spcPts val="345"/>
                        </a:spcBef>
                      </a:pPr>
                      <a:r>
                        <a:rPr sz="800" b="1" spc="-5" dirty="0">
                          <a:solidFill>
                            <a:srgbClr val="FFFFFF"/>
                          </a:solidFill>
                          <a:latin typeface="Calibri"/>
                          <a:cs typeface="Calibri"/>
                        </a:rPr>
                        <a:t>Rate*</a:t>
                      </a:r>
                      <a:endParaRPr sz="800">
                        <a:latin typeface="Calibri"/>
                        <a:cs typeface="Calibri"/>
                      </a:endParaRPr>
                    </a:p>
                  </a:txBody>
                  <a:tcPr marL="0" marR="0" marT="43815"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219443">
                <a:tc>
                  <a:txBody>
                    <a:bodyPr/>
                    <a:lstStyle/>
                    <a:p>
                      <a:pPr marL="57785">
                        <a:lnSpc>
                          <a:spcPct val="100000"/>
                        </a:lnSpc>
                        <a:spcBef>
                          <a:spcPts val="340"/>
                        </a:spcBef>
                      </a:pPr>
                      <a:r>
                        <a:rPr sz="800" b="1" spc="-5" dirty="0">
                          <a:solidFill>
                            <a:srgbClr val="231F20"/>
                          </a:solidFill>
                          <a:latin typeface="Calibri"/>
                          <a:cs typeface="Calibri"/>
                        </a:rPr>
                        <a:t>Total</a:t>
                      </a:r>
                      <a:r>
                        <a:rPr sz="675" b="1" spc="-7" baseline="24691" dirty="0">
                          <a:solidFill>
                            <a:srgbClr val="231F20"/>
                          </a:solidFill>
                          <a:latin typeface="Calibri"/>
                          <a:cs typeface="Calibri"/>
                        </a:rPr>
                        <a:t>§</a:t>
                      </a:r>
                      <a:endParaRPr sz="675" baseline="24691">
                        <a:latin typeface="Calibri"/>
                        <a:cs typeface="Calibri"/>
                      </a:endParaRPr>
                    </a:p>
                  </a:txBody>
                  <a:tcPr marL="0" marR="0" marT="43180" marB="0">
                    <a:lnR w="19050">
                      <a:solidFill>
                        <a:srgbClr val="005E6D"/>
                      </a:solidFill>
                      <a:prstDash val="solid"/>
                    </a:lnR>
                    <a:solidFill>
                      <a:srgbClr val="FFFFFF"/>
                    </a:solidFill>
                  </a:tcPr>
                </a:tc>
                <a:tc>
                  <a:txBody>
                    <a:bodyPr/>
                    <a:lstStyle/>
                    <a:p>
                      <a:pPr marL="635" algn="ctr">
                        <a:lnSpc>
                          <a:spcPct val="100000"/>
                        </a:lnSpc>
                        <a:spcBef>
                          <a:spcPts val="345"/>
                        </a:spcBef>
                      </a:pPr>
                      <a:r>
                        <a:rPr sz="800" b="1" spc="15" dirty="0">
                          <a:solidFill>
                            <a:srgbClr val="231F20"/>
                          </a:solidFill>
                          <a:latin typeface="Calibri"/>
                          <a:cs typeface="Calibri"/>
                        </a:rPr>
                        <a:t>2,436</a:t>
                      </a:r>
                      <a:endParaRPr sz="800">
                        <a:latin typeface="Calibri"/>
                        <a:cs typeface="Calibri"/>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45"/>
                        </a:spcBef>
                      </a:pPr>
                      <a:r>
                        <a:rPr sz="800" b="1" spc="20" dirty="0">
                          <a:solidFill>
                            <a:srgbClr val="231F20"/>
                          </a:solidFill>
                          <a:latin typeface="Calibri"/>
                          <a:cs typeface="Calibri"/>
                        </a:rPr>
                        <a:t>0.8</a:t>
                      </a:r>
                      <a:endParaRPr sz="800">
                        <a:latin typeface="Calibri"/>
                        <a:cs typeface="Calibri"/>
                      </a:endParaRPr>
                    </a:p>
                  </a:txBody>
                  <a:tcPr marL="0" marR="0" marT="4381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45"/>
                        </a:spcBef>
                      </a:pPr>
                      <a:r>
                        <a:rPr sz="800" b="1" spc="15" dirty="0">
                          <a:solidFill>
                            <a:srgbClr val="231F20"/>
                          </a:solidFill>
                          <a:latin typeface="Calibri"/>
                          <a:cs typeface="Calibri"/>
                        </a:rPr>
                        <a:t>2,967</a:t>
                      </a:r>
                      <a:endParaRPr sz="800">
                        <a:latin typeface="Calibri"/>
                        <a:cs typeface="Calibri"/>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45"/>
                        </a:spcBef>
                      </a:pPr>
                      <a:r>
                        <a:rPr sz="800" b="1" spc="20" dirty="0">
                          <a:solidFill>
                            <a:srgbClr val="231F20"/>
                          </a:solidFill>
                          <a:latin typeface="Calibri"/>
                          <a:cs typeface="Calibri"/>
                        </a:rPr>
                        <a:t>1.0</a:t>
                      </a:r>
                      <a:endParaRPr sz="800">
                        <a:latin typeface="Calibri"/>
                        <a:cs typeface="Calibri"/>
                      </a:endParaRPr>
                    </a:p>
                  </a:txBody>
                  <a:tcPr marL="0" marR="0" marT="4381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45"/>
                        </a:spcBef>
                      </a:pPr>
                      <a:r>
                        <a:rPr sz="800" b="1" spc="15" dirty="0">
                          <a:solidFill>
                            <a:srgbClr val="231F20"/>
                          </a:solidFill>
                          <a:latin typeface="Calibri"/>
                          <a:cs typeface="Calibri"/>
                        </a:rPr>
                        <a:t>3,216</a:t>
                      </a:r>
                      <a:endParaRPr sz="800">
                        <a:latin typeface="Calibri"/>
                        <a:cs typeface="Calibri"/>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45"/>
                        </a:spcBef>
                      </a:pPr>
                      <a:r>
                        <a:rPr sz="800" b="1" spc="20" dirty="0">
                          <a:solidFill>
                            <a:srgbClr val="231F20"/>
                          </a:solidFill>
                          <a:latin typeface="Calibri"/>
                          <a:cs typeface="Calibri"/>
                        </a:rPr>
                        <a:t>1.0</a:t>
                      </a:r>
                      <a:endParaRPr sz="800">
                        <a:latin typeface="Calibri"/>
                        <a:cs typeface="Calibri"/>
                      </a:endParaRPr>
                    </a:p>
                  </a:txBody>
                  <a:tcPr marL="0" marR="0" marT="43815" marB="0">
                    <a:lnL w="9525">
                      <a:solidFill>
                        <a:srgbClr val="005E6D"/>
                      </a:solidFill>
                      <a:prstDash val="solid"/>
                    </a:lnL>
                    <a:lnR w="19050">
                      <a:solidFill>
                        <a:srgbClr val="005E6D"/>
                      </a:solidFill>
                      <a:prstDash val="solid"/>
                    </a:lnR>
                    <a:solidFill>
                      <a:srgbClr val="FFFFFF"/>
                    </a:solidFill>
                  </a:tcPr>
                </a:tc>
                <a:tc>
                  <a:txBody>
                    <a:bodyPr/>
                    <a:lstStyle/>
                    <a:p>
                      <a:pPr marR="156210" algn="r">
                        <a:lnSpc>
                          <a:spcPct val="100000"/>
                        </a:lnSpc>
                        <a:spcBef>
                          <a:spcPts val="345"/>
                        </a:spcBef>
                      </a:pPr>
                      <a:r>
                        <a:rPr sz="800" b="1" spc="20" dirty="0">
                          <a:solidFill>
                            <a:srgbClr val="231F20"/>
                          </a:solidFill>
                          <a:latin typeface="Calibri"/>
                          <a:cs typeface="Calibri"/>
                        </a:rPr>
                        <a:t>3,62</a:t>
                      </a:r>
                      <a:r>
                        <a:rPr sz="800" b="1" dirty="0">
                          <a:solidFill>
                            <a:srgbClr val="231F20"/>
                          </a:solidFill>
                          <a:latin typeface="Calibri"/>
                          <a:cs typeface="Calibri"/>
                        </a:rPr>
                        <a:t>1</a:t>
                      </a:r>
                      <a:endParaRPr sz="800">
                        <a:latin typeface="Calibri"/>
                        <a:cs typeface="Calibri"/>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45"/>
                        </a:spcBef>
                      </a:pPr>
                      <a:r>
                        <a:rPr sz="800" b="1" spc="20" dirty="0">
                          <a:solidFill>
                            <a:srgbClr val="231F20"/>
                          </a:solidFill>
                          <a:latin typeface="Calibri"/>
                          <a:cs typeface="Calibri"/>
                        </a:rPr>
                        <a:t>1.2</a:t>
                      </a:r>
                      <a:endParaRPr sz="800">
                        <a:latin typeface="Calibri"/>
                        <a:cs typeface="Calibri"/>
                      </a:endParaRPr>
                    </a:p>
                  </a:txBody>
                  <a:tcPr marL="0" marR="0" marT="438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345"/>
                        </a:spcBef>
                      </a:pPr>
                      <a:r>
                        <a:rPr sz="800" b="1" spc="15" dirty="0">
                          <a:solidFill>
                            <a:srgbClr val="231F20"/>
                          </a:solidFill>
                          <a:latin typeface="Calibri"/>
                          <a:cs typeface="Calibri"/>
                        </a:rPr>
                        <a:t>4,136</a:t>
                      </a:r>
                      <a:endParaRPr sz="800">
                        <a:latin typeface="Calibri"/>
                        <a:cs typeface="Calibri"/>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marL="5715" algn="ctr">
                        <a:lnSpc>
                          <a:spcPct val="100000"/>
                        </a:lnSpc>
                        <a:spcBef>
                          <a:spcPts val="345"/>
                        </a:spcBef>
                      </a:pPr>
                      <a:r>
                        <a:rPr sz="800" b="1" spc="20" dirty="0">
                          <a:solidFill>
                            <a:srgbClr val="231F20"/>
                          </a:solidFill>
                          <a:latin typeface="Calibri"/>
                          <a:cs typeface="Calibri"/>
                        </a:rPr>
                        <a:t>1.3</a:t>
                      </a:r>
                      <a:endParaRPr sz="800">
                        <a:latin typeface="Calibri"/>
                        <a:cs typeface="Calibri"/>
                      </a:endParaRPr>
                    </a:p>
                  </a:txBody>
                  <a:tcPr marL="0" marR="0" marT="43815" marB="0">
                    <a:lnL w="9525">
                      <a:solidFill>
                        <a:srgbClr val="005E6D"/>
                      </a:solidFill>
                      <a:prstDash val="solid"/>
                    </a:lnL>
                    <a:solidFill>
                      <a:srgbClr val="FFFFFF"/>
                    </a:solidFill>
                  </a:tcPr>
                </a:tc>
                <a:extLst>
                  <a:ext uri="{0D108BD9-81ED-4DB2-BD59-A6C34878D82A}">
                    <a16:rowId xmlns:a16="http://schemas.microsoft.com/office/drawing/2014/main" val="10002"/>
                  </a:ext>
                </a:extLst>
              </a:tr>
              <a:tr h="219455">
                <a:tc gridSpan="11">
                  <a:txBody>
                    <a:bodyPr/>
                    <a:lstStyle/>
                    <a:p>
                      <a:pPr marL="57785">
                        <a:lnSpc>
                          <a:spcPct val="100000"/>
                        </a:lnSpc>
                        <a:spcBef>
                          <a:spcPts val="320"/>
                        </a:spcBef>
                      </a:pPr>
                      <a:r>
                        <a:rPr sz="800" b="1" spc="10" dirty="0">
                          <a:solidFill>
                            <a:srgbClr val="FFFFFF"/>
                          </a:solidFill>
                          <a:latin typeface="Calibri"/>
                          <a:cs typeface="Calibri"/>
                        </a:rPr>
                        <a:t>Age </a:t>
                      </a:r>
                      <a:r>
                        <a:rPr sz="800" b="1" dirty="0">
                          <a:solidFill>
                            <a:srgbClr val="FFFFFF"/>
                          </a:solidFill>
                          <a:latin typeface="Calibri"/>
                          <a:cs typeface="Calibri"/>
                        </a:rPr>
                        <a:t>(years)</a:t>
                      </a:r>
                      <a:endParaRPr sz="800">
                        <a:latin typeface="Calibri"/>
                        <a:cs typeface="Calibri"/>
                      </a:endParaRPr>
                    </a:p>
                  </a:txBody>
                  <a:tcPr marL="0" marR="0" marT="4064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19443">
                <a:tc>
                  <a:txBody>
                    <a:bodyPr/>
                    <a:lstStyle/>
                    <a:p>
                      <a:pPr marL="57785">
                        <a:lnSpc>
                          <a:spcPct val="100000"/>
                        </a:lnSpc>
                        <a:spcBef>
                          <a:spcPts val="315"/>
                        </a:spcBef>
                      </a:pPr>
                      <a:r>
                        <a:rPr sz="800" b="1" spc="15" dirty="0">
                          <a:solidFill>
                            <a:srgbClr val="231F20"/>
                          </a:solidFill>
                          <a:latin typeface="Calibri"/>
                          <a:cs typeface="Calibri"/>
                        </a:rPr>
                        <a:t>0–19</a:t>
                      </a:r>
                      <a:endParaRPr sz="800">
                        <a:latin typeface="Calibri"/>
                        <a:cs typeface="Calibri"/>
                      </a:endParaRPr>
                    </a:p>
                  </a:txBody>
                  <a:tcPr marL="0" marR="0" marT="40005" marB="0">
                    <a:lnR w="19050">
                      <a:solidFill>
                        <a:srgbClr val="005E6D"/>
                      </a:solidFill>
                      <a:prstDash val="solid"/>
                    </a:lnR>
                    <a:solidFill>
                      <a:srgbClr val="FFFFFF"/>
                    </a:solidFill>
                  </a:tcPr>
                </a:tc>
                <a:tc>
                  <a:txBody>
                    <a:bodyPr/>
                    <a:lstStyle/>
                    <a:p>
                      <a:pPr marL="2540" algn="ctr">
                        <a:lnSpc>
                          <a:spcPct val="100000"/>
                        </a:lnSpc>
                        <a:spcBef>
                          <a:spcPts val="315"/>
                        </a:spcBef>
                      </a:pPr>
                      <a:r>
                        <a:rPr sz="800" b="1" spc="10" dirty="0">
                          <a:solidFill>
                            <a:srgbClr val="231F20"/>
                          </a:solidFill>
                          <a:latin typeface="Calibri"/>
                          <a:cs typeface="Calibri"/>
                        </a:rPr>
                        <a:t>99</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0.1</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0" dirty="0">
                          <a:solidFill>
                            <a:srgbClr val="231F20"/>
                          </a:solidFill>
                          <a:latin typeface="Calibri"/>
                          <a:cs typeface="Calibri"/>
                        </a:rPr>
                        <a:t>86</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0.1</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103</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0.1</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marR="208915" algn="r">
                        <a:lnSpc>
                          <a:spcPct val="100000"/>
                        </a:lnSpc>
                        <a:spcBef>
                          <a:spcPts val="315"/>
                        </a:spcBef>
                      </a:pPr>
                      <a:r>
                        <a:rPr sz="800" b="1" spc="20" dirty="0">
                          <a:solidFill>
                            <a:srgbClr val="231F20"/>
                          </a:solidFill>
                          <a:latin typeface="Calibri"/>
                          <a:cs typeface="Calibri"/>
                        </a:rPr>
                        <a:t>8</a:t>
                      </a:r>
                      <a:r>
                        <a:rPr sz="800" b="1" dirty="0">
                          <a:solidFill>
                            <a:srgbClr val="231F20"/>
                          </a:solidFill>
                          <a:latin typeface="Calibri"/>
                          <a:cs typeface="Calibri"/>
                        </a:rPr>
                        <a:t>1</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0.1</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0" dirty="0">
                          <a:solidFill>
                            <a:srgbClr val="231F20"/>
                          </a:solidFill>
                          <a:latin typeface="Calibri"/>
                          <a:cs typeface="Calibri"/>
                        </a:rPr>
                        <a:t>63</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315"/>
                        </a:spcBef>
                      </a:pPr>
                      <a:r>
                        <a:rPr sz="800" b="1" spc="20" dirty="0">
                          <a:solidFill>
                            <a:srgbClr val="231F20"/>
                          </a:solidFill>
                          <a:latin typeface="Calibri"/>
                          <a:cs typeface="Calibri"/>
                        </a:rPr>
                        <a:t>0.1</a:t>
                      </a:r>
                      <a:endParaRPr sz="800">
                        <a:latin typeface="Calibri"/>
                        <a:cs typeface="Calibri"/>
                      </a:endParaRPr>
                    </a:p>
                  </a:txBody>
                  <a:tcPr marL="0" marR="0" marT="40005" marB="0">
                    <a:lnL w="9525">
                      <a:solidFill>
                        <a:srgbClr val="005E6D"/>
                      </a:solidFill>
                      <a:prstDash val="solid"/>
                    </a:lnL>
                    <a:solidFill>
                      <a:srgbClr val="FFFFFF"/>
                    </a:solidFill>
                  </a:tcPr>
                </a:tc>
                <a:extLst>
                  <a:ext uri="{0D108BD9-81ED-4DB2-BD59-A6C34878D82A}">
                    <a16:rowId xmlns:a16="http://schemas.microsoft.com/office/drawing/2014/main" val="10004"/>
                  </a:ext>
                </a:extLst>
              </a:tr>
              <a:tr h="219456">
                <a:tc>
                  <a:txBody>
                    <a:bodyPr/>
                    <a:lstStyle/>
                    <a:p>
                      <a:pPr marL="55880">
                        <a:lnSpc>
                          <a:spcPct val="100000"/>
                        </a:lnSpc>
                        <a:spcBef>
                          <a:spcPts val="315"/>
                        </a:spcBef>
                      </a:pPr>
                      <a:r>
                        <a:rPr sz="800" b="1" spc="15" dirty="0">
                          <a:solidFill>
                            <a:srgbClr val="231F20"/>
                          </a:solidFill>
                          <a:latin typeface="Calibri"/>
                          <a:cs typeface="Calibri"/>
                        </a:rPr>
                        <a:t>20–29</a:t>
                      </a:r>
                      <a:endParaRPr sz="800">
                        <a:latin typeface="Calibri"/>
                        <a:cs typeface="Calibri"/>
                      </a:endParaRPr>
                    </a:p>
                  </a:txBody>
                  <a:tcPr marL="0" marR="0" marT="40005" marB="0">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999</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2.4</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15"/>
                        </a:spcBef>
                      </a:pPr>
                      <a:r>
                        <a:rPr sz="800" b="1" spc="15" dirty="0">
                          <a:solidFill>
                            <a:srgbClr val="231F20"/>
                          </a:solidFill>
                          <a:latin typeface="Calibri"/>
                          <a:cs typeface="Calibri"/>
                        </a:rPr>
                        <a:t>1,135</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2.7</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15"/>
                        </a:spcBef>
                      </a:pPr>
                      <a:r>
                        <a:rPr sz="800" b="1" spc="15" dirty="0">
                          <a:solidFill>
                            <a:srgbClr val="231F20"/>
                          </a:solidFill>
                          <a:latin typeface="Calibri"/>
                          <a:cs typeface="Calibri"/>
                        </a:rPr>
                        <a:t>1,189</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2.7</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marR="154940" algn="r">
                        <a:lnSpc>
                          <a:spcPct val="100000"/>
                        </a:lnSpc>
                        <a:spcBef>
                          <a:spcPts val="315"/>
                        </a:spcBef>
                      </a:pPr>
                      <a:r>
                        <a:rPr sz="800" b="1" spc="20" dirty="0">
                          <a:solidFill>
                            <a:srgbClr val="231F20"/>
                          </a:solidFill>
                          <a:latin typeface="Calibri"/>
                          <a:cs typeface="Calibri"/>
                        </a:rPr>
                        <a:t>1,31</a:t>
                      </a:r>
                      <a:r>
                        <a:rPr sz="800" b="1" dirty="0">
                          <a:solidFill>
                            <a:srgbClr val="231F20"/>
                          </a:solidFill>
                          <a:latin typeface="Calibri"/>
                          <a:cs typeface="Calibri"/>
                        </a:rPr>
                        <a:t>0</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3.0</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15"/>
                        </a:spcBef>
                      </a:pPr>
                      <a:r>
                        <a:rPr sz="800" b="1" spc="15" dirty="0">
                          <a:solidFill>
                            <a:srgbClr val="231F20"/>
                          </a:solidFill>
                          <a:latin typeface="Calibri"/>
                          <a:cs typeface="Calibri"/>
                        </a:rPr>
                        <a:t>1,262</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315"/>
                        </a:spcBef>
                      </a:pPr>
                      <a:r>
                        <a:rPr sz="800" b="1" spc="20" dirty="0">
                          <a:solidFill>
                            <a:srgbClr val="231F20"/>
                          </a:solidFill>
                          <a:latin typeface="Calibri"/>
                          <a:cs typeface="Calibri"/>
                        </a:rPr>
                        <a:t>2.9</a:t>
                      </a:r>
                      <a:endParaRPr sz="800">
                        <a:latin typeface="Calibri"/>
                        <a:cs typeface="Calibri"/>
                      </a:endParaRPr>
                    </a:p>
                  </a:txBody>
                  <a:tcPr marL="0" marR="0" marT="40005" marB="0">
                    <a:lnL w="9525">
                      <a:solidFill>
                        <a:srgbClr val="005E6D"/>
                      </a:solidFill>
                      <a:prstDash val="solid"/>
                    </a:lnL>
                    <a:solidFill>
                      <a:srgbClr val="E5EEF0"/>
                    </a:solidFill>
                  </a:tcPr>
                </a:tc>
                <a:extLst>
                  <a:ext uri="{0D108BD9-81ED-4DB2-BD59-A6C34878D82A}">
                    <a16:rowId xmlns:a16="http://schemas.microsoft.com/office/drawing/2014/main" val="10005"/>
                  </a:ext>
                </a:extLst>
              </a:tr>
              <a:tr h="219443">
                <a:tc>
                  <a:txBody>
                    <a:bodyPr/>
                    <a:lstStyle/>
                    <a:p>
                      <a:pPr marL="55880">
                        <a:lnSpc>
                          <a:spcPct val="100000"/>
                        </a:lnSpc>
                        <a:spcBef>
                          <a:spcPts val="315"/>
                        </a:spcBef>
                      </a:pPr>
                      <a:r>
                        <a:rPr sz="800" b="1" spc="15" dirty="0">
                          <a:solidFill>
                            <a:srgbClr val="231F20"/>
                          </a:solidFill>
                          <a:latin typeface="Calibri"/>
                          <a:cs typeface="Calibri"/>
                        </a:rPr>
                        <a:t>30–39</a:t>
                      </a:r>
                      <a:endParaRPr sz="800">
                        <a:latin typeface="Calibri"/>
                        <a:cs typeface="Calibri"/>
                      </a:endParaRPr>
                    </a:p>
                  </a:txBody>
                  <a:tcPr marL="0" marR="0" marT="40005" marB="0">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682</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1.7</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868</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2.2</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937</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2.3</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marR="154940" algn="r">
                        <a:lnSpc>
                          <a:spcPct val="100000"/>
                        </a:lnSpc>
                        <a:spcBef>
                          <a:spcPts val="315"/>
                        </a:spcBef>
                      </a:pPr>
                      <a:r>
                        <a:rPr sz="800" b="1" spc="20" dirty="0">
                          <a:solidFill>
                            <a:srgbClr val="231F20"/>
                          </a:solidFill>
                          <a:latin typeface="Calibri"/>
                          <a:cs typeface="Calibri"/>
                        </a:rPr>
                        <a:t>1,07</a:t>
                      </a:r>
                      <a:r>
                        <a:rPr sz="800" b="1" dirty="0">
                          <a:solidFill>
                            <a:srgbClr val="231F20"/>
                          </a:solidFill>
                          <a:latin typeface="Calibri"/>
                          <a:cs typeface="Calibri"/>
                        </a:rPr>
                        <a:t>0</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2.6</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15"/>
                        </a:spcBef>
                      </a:pPr>
                      <a:r>
                        <a:rPr sz="800" b="1" spc="15" dirty="0">
                          <a:solidFill>
                            <a:srgbClr val="231F20"/>
                          </a:solidFill>
                          <a:latin typeface="Calibri"/>
                          <a:cs typeface="Calibri"/>
                        </a:rPr>
                        <a:t>1,347</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315"/>
                        </a:spcBef>
                      </a:pPr>
                      <a:r>
                        <a:rPr sz="800" b="1" spc="20" dirty="0">
                          <a:solidFill>
                            <a:srgbClr val="231F20"/>
                          </a:solidFill>
                          <a:latin typeface="Calibri"/>
                          <a:cs typeface="Calibri"/>
                        </a:rPr>
                        <a:t>3.2</a:t>
                      </a:r>
                      <a:endParaRPr sz="800">
                        <a:latin typeface="Calibri"/>
                        <a:cs typeface="Calibri"/>
                      </a:endParaRPr>
                    </a:p>
                  </a:txBody>
                  <a:tcPr marL="0" marR="0" marT="40005" marB="0">
                    <a:lnL w="9525">
                      <a:solidFill>
                        <a:srgbClr val="005E6D"/>
                      </a:solidFill>
                      <a:prstDash val="solid"/>
                    </a:lnL>
                    <a:solidFill>
                      <a:srgbClr val="FFFFFF"/>
                    </a:solidFill>
                  </a:tcPr>
                </a:tc>
                <a:extLst>
                  <a:ext uri="{0D108BD9-81ED-4DB2-BD59-A6C34878D82A}">
                    <a16:rowId xmlns:a16="http://schemas.microsoft.com/office/drawing/2014/main" val="10006"/>
                  </a:ext>
                </a:extLst>
              </a:tr>
              <a:tr h="219443">
                <a:tc>
                  <a:txBody>
                    <a:bodyPr/>
                    <a:lstStyle/>
                    <a:p>
                      <a:pPr marL="55880">
                        <a:lnSpc>
                          <a:spcPct val="100000"/>
                        </a:lnSpc>
                        <a:spcBef>
                          <a:spcPts val="315"/>
                        </a:spcBef>
                      </a:pPr>
                      <a:r>
                        <a:rPr sz="800" b="1" spc="15" dirty="0">
                          <a:solidFill>
                            <a:srgbClr val="231F20"/>
                          </a:solidFill>
                          <a:latin typeface="Calibri"/>
                          <a:cs typeface="Calibri"/>
                        </a:rPr>
                        <a:t>40–49</a:t>
                      </a:r>
                      <a:endParaRPr sz="800">
                        <a:latin typeface="Calibri"/>
                        <a:cs typeface="Calibri"/>
                      </a:endParaRPr>
                    </a:p>
                  </a:txBody>
                  <a:tcPr marL="0" marR="0" marT="40005" marB="0">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337</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0.9</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452</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1.2</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441</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1.1</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marR="193040" algn="r">
                        <a:lnSpc>
                          <a:spcPct val="100000"/>
                        </a:lnSpc>
                        <a:spcBef>
                          <a:spcPts val="315"/>
                        </a:spcBef>
                      </a:pPr>
                      <a:r>
                        <a:rPr sz="800" b="1" spc="20" dirty="0">
                          <a:solidFill>
                            <a:srgbClr val="231F20"/>
                          </a:solidFill>
                          <a:latin typeface="Calibri"/>
                          <a:cs typeface="Calibri"/>
                        </a:rPr>
                        <a:t>49</a:t>
                      </a:r>
                      <a:r>
                        <a:rPr sz="800" b="1" dirty="0">
                          <a:solidFill>
                            <a:srgbClr val="231F20"/>
                          </a:solidFill>
                          <a:latin typeface="Calibri"/>
                          <a:cs typeface="Calibri"/>
                        </a:rPr>
                        <a:t>4</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1.3</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664</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315"/>
                        </a:spcBef>
                      </a:pPr>
                      <a:r>
                        <a:rPr sz="800" b="1" spc="20" dirty="0">
                          <a:solidFill>
                            <a:srgbClr val="231F20"/>
                          </a:solidFill>
                          <a:latin typeface="Calibri"/>
                          <a:cs typeface="Calibri"/>
                        </a:rPr>
                        <a:t>1.7</a:t>
                      </a:r>
                      <a:endParaRPr sz="800">
                        <a:latin typeface="Calibri"/>
                        <a:cs typeface="Calibri"/>
                      </a:endParaRPr>
                    </a:p>
                  </a:txBody>
                  <a:tcPr marL="0" marR="0" marT="40005" marB="0">
                    <a:lnL w="9525">
                      <a:solidFill>
                        <a:srgbClr val="005E6D"/>
                      </a:solidFill>
                      <a:prstDash val="solid"/>
                    </a:lnL>
                    <a:solidFill>
                      <a:srgbClr val="E5EEF0"/>
                    </a:solidFill>
                  </a:tcPr>
                </a:tc>
                <a:extLst>
                  <a:ext uri="{0D108BD9-81ED-4DB2-BD59-A6C34878D82A}">
                    <a16:rowId xmlns:a16="http://schemas.microsoft.com/office/drawing/2014/main" val="10007"/>
                  </a:ext>
                </a:extLst>
              </a:tr>
              <a:tr h="219443">
                <a:tc>
                  <a:txBody>
                    <a:bodyPr/>
                    <a:lstStyle/>
                    <a:p>
                      <a:pPr marL="55880">
                        <a:lnSpc>
                          <a:spcPct val="100000"/>
                        </a:lnSpc>
                        <a:spcBef>
                          <a:spcPts val="315"/>
                        </a:spcBef>
                      </a:pPr>
                      <a:r>
                        <a:rPr sz="800" b="1" spc="15" dirty="0">
                          <a:solidFill>
                            <a:srgbClr val="231F20"/>
                          </a:solidFill>
                          <a:latin typeface="Calibri"/>
                          <a:cs typeface="Calibri"/>
                        </a:rPr>
                        <a:t>50–59</a:t>
                      </a:r>
                      <a:endParaRPr sz="800">
                        <a:latin typeface="Calibri"/>
                        <a:cs typeface="Calibri"/>
                      </a:endParaRPr>
                    </a:p>
                  </a:txBody>
                  <a:tcPr marL="0" marR="0" marT="40005" marB="0">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240</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0.6</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264</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0.6</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332</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0.8</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marR="194310" algn="r">
                        <a:lnSpc>
                          <a:spcPct val="100000"/>
                        </a:lnSpc>
                        <a:spcBef>
                          <a:spcPts val="315"/>
                        </a:spcBef>
                      </a:pPr>
                      <a:r>
                        <a:rPr sz="800" b="1" spc="20" dirty="0">
                          <a:solidFill>
                            <a:srgbClr val="231F20"/>
                          </a:solidFill>
                          <a:latin typeface="Calibri"/>
                          <a:cs typeface="Calibri"/>
                        </a:rPr>
                        <a:t>36</a:t>
                      </a:r>
                      <a:r>
                        <a:rPr sz="800" b="1" dirty="0">
                          <a:solidFill>
                            <a:srgbClr val="231F20"/>
                          </a:solidFill>
                          <a:latin typeface="Calibri"/>
                          <a:cs typeface="Calibri"/>
                        </a:rPr>
                        <a:t>6</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0.9</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442</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315"/>
                        </a:spcBef>
                      </a:pPr>
                      <a:r>
                        <a:rPr sz="800" b="1" spc="20" dirty="0">
                          <a:solidFill>
                            <a:srgbClr val="231F20"/>
                          </a:solidFill>
                          <a:latin typeface="Calibri"/>
                          <a:cs typeface="Calibri"/>
                        </a:rPr>
                        <a:t>1.1</a:t>
                      </a:r>
                      <a:endParaRPr sz="800" dirty="0">
                        <a:latin typeface="Calibri"/>
                        <a:cs typeface="Calibri"/>
                      </a:endParaRPr>
                    </a:p>
                  </a:txBody>
                  <a:tcPr marL="0" marR="0" marT="40005" marB="0">
                    <a:lnL w="9525">
                      <a:solidFill>
                        <a:srgbClr val="005E6D"/>
                      </a:solidFill>
                      <a:prstDash val="solid"/>
                    </a:lnL>
                    <a:solidFill>
                      <a:srgbClr val="FFFFFF"/>
                    </a:solidFill>
                  </a:tcPr>
                </a:tc>
                <a:extLst>
                  <a:ext uri="{0D108BD9-81ED-4DB2-BD59-A6C34878D82A}">
                    <a16:rowId xmlns:a16="http://schemas.microsoft.com/office/drawing/2014/main" val="10008"/>
                  </a:ext>
                </a:extLst>
              </a:tr>
              <a:tr h="219455">
                <a:tc>
                  <a:txBody>
                    <a:bodyPr/>
                    <a:lstStyle/>
                    <a:p>
                      <a:pPr marL="55880">
                        <a:lnSpc>
                          <a:spcPct val="100000"/>
                        </a:lnSpc>
                        <a:spcBef>
                          <a:spcPts val="315"/>
                        </a:spcBef>
                      </a:pPr>
                      <a:r>
                        <a:rPr sz="800" b="1" spc="10" dirty="0">
                          <a:solidFill>
                            <a:srgbClr val="231F20"/>
                          </a:solidFill>
                          <a:latin typeface="Calibri"/>
                          <a:cs typeface="Calibri"/>
                        </a:rPr>
                        <a:t>≥60</a:t>
                      </a:r>
                      <a:endParaRPr sz="800">
                        <a:latin typeface="Calibri"/>
                        <a:cs typeface="Calibri"/>
                      </a:endParaRPr>
                    </a:p>
                  </a:txBody>
                  <a:tcPr marL="0" marR="0" marT="40005" marB="0">
                    <a:lnR w="19050">
                      <a:solidFill>
                        <a:srgbClr val="005E6D"/>
                      </a:solidFill>
                      <a:prstDash val="solid"/>
                    </a:lnR>
                    <a:solidFill>
                      <a:srgbClr val="E5EEF0"/>
                    </a:solidFill>
                  </a:tcPr>
                </a:tc>
                <a:tc>
                  <a:txBody>
                    <a:bodyPr/>
                    <a:lstStyle/>
                    <a:p>
                      <a:pPr algn="ctr">
                        <a:lnSpc>
                          <a:spcPct val="100000"/>
                        </a:lnSpc>
                        <a:spcBef>
                          <a:spcPts val="315"/>
                        </a:spcBef>
                      </a:pPr>
                      <a:r>
                        <a:rPr sz="800" b="1" spc="10" dirty="0">
                          <a:solidFill>
                            <a:srgbClr val="231F20"/>
                          </a:solidFill>
                          <a:latin typeface="Calibri"/>
                          <a:cs typeface="Calibri"/>
                        </a:rPr>
                        <a:t>77</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0.1</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141</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0.2</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185</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0.3</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marR="194945" algn="r">
                        <a:lnSpc>
                          <a:spcPct val="100000"/>
                        </a:lnSpc>
                        <a:spcBef>
                          <a:spcPts val="315"/>
                        </a:spcBef>
                      </a:pPr>
                      <a:r>
                        <a:rPr sz="800" b="1" spc="20" dirty="0">
                          <a:solidFill>
                            <a:srgbClr val="231F20"/>
                          </a:solidFill>
                          <a:latin typeface="Calibri"/>
                          <a:cs typeface="Calibri"/>
                        </a:rPr>
                        <a:t>29</a:t>
                      </a:r>
                      <a:r>
                        <a:rPr sz="800" b="1" dirty="0">
                          <a:solidFill>
                            <a:srgbClr val="231F20"/>
                          </a:solidFill>
                          <a:latin typeface="Calibri"/>
                          <a:cs typeface="Calibri"/>
                        </a:rPr>
                        <a:t>5</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0.4</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358</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15"/>
                        </a:spcBef>
                      </a:pPr>
                      <a:r>
                        <a:rPr sz="800" b="1" spc="20" dirty="0">
                          <a:solidFill>
                            <a:srgbClr val="231F20"/>
                          </a:solidFill>
                          <a:latin typeface="Calibri"/>
                          <a:cs typeface="Calibri"/>
                        </a:rPr>
                        <a:t>0.5</a:t>
                      </a:r>
                      <a:endParaRPr sz="800">
                        <a:latin typeface="Calibri"/>
                        <a:cs typeface="Calibri"/>
                      </a:endParaRPr>
                    </a:p>
                  </a:txBody>
                  <a:tcPr marL="0" marR="0" marT="40005" marB="0">
                    <a:lnL w="9525">
                      <a:solidFill>
                        <a:srgbClr val="005E6D"/>
                      </a:solidFill>
                      <a:prstDash val="solid"/>
                    </a:lnL>
                    <a:solidFill>
                      <a:srgbClr val="E5EEF0"/>
                    </a:solidFill>
                  </a:tcPr>
                </a:tc>
                <a:extLst>
                  <a:ext uri="{0D108BD9-81ED-4DB2-BD59-A6C34878D82A}">
                    <a16:rowId xmlns:a16="http://schemas.microsoft.com/office/drawing/2014/main" val="10009"/>
                  </a:ext>
                </a:extLst>
              </a:tr>
              <a:tr h="219456">
                <a:tc gridSpan="11">
                  <a:txBody>
                    <a:bodyPr/>
                    <a:lstStyle/>
                    <a:p>
                      <a:pPr marL="55880">
                        <a:lnSpc>
                          <a:spcPct val="100000"/>
                        </a:lnSpc>
                        <a:spcBef>
                          <a:spcPts val="315"/>
                        </a:spcBef>
                      </a:pPr>
                      <a:r>
                        <a:rPr sz="800" b="1" spc="15" dirty="0">
                          <a:solidFill>
                            <a:srgbClr val="FFFFFF"/>
                          </a:solidFill>
                          <a:latin typeface="Calibri"/>
                          <a:cs typeface="Calibri"/>
                        </a:rPr>
                        <a:t>Sex</a:t>
                      </a:r>
                      <a:endParaRPr sz="800">
                        <a:latin typeface="Calibri"/>
                        <a:cs typeface="Calibri"/>
                      </a:endParaRPr>
                    </a:p>
                  </a:txBody>
                  <a:tcPr marL="0" marR="0" marT="40005"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19443">
                <a:tc>
                  <a:txBody>
                    <a:bodyPr/>
                    <a:lstStyle/>
                    <a:p>
                      <a:pPr marL="55880">
                        <a:lnSpc>
                          <a:spcPct val="100000"/>
                        </a:lnSpc>
                        <a:spcBef>
                          <a:spcPts val="315"/>
                        </a:spcBef>
                      </a:pPr>
                      <a:r>
                        <a:rPr sz="800" b="1" spc="10" dirty="0">
                          <a:solidFill>
                            <a:srgbClr val="231F20"/>
                          </a:solidFill>
                          <a:latin typeface="Calibri"/>
                          <a:cs typeface="Calibri"/>
                        </a:rPr>
                        <a:t>Male</a:t>
                      </a:r>
                      <a:endParaRPr sz="800">
                        <a:latin typeface="Calibri"/>
                        <a:cs typeface="Calibri"/>
                      </a:endParaRPr>
                    </a:p>
                  </a:txBody>
                  <a:tcPr marL="0" marR="0" marT="40005" marB="0">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1,334</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0.9</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1,627</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1.1</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1,775</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1.2</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marR="156210" algn="r">
                        <a:lnSpc>
                          <a:spcPct val="100000"/>
                        </a:lnSpc>
                        <a:spcBef>
                          <a:spcPts val="315"/>
                        </a:spcBef>
                      </a:pPr>
                      <a:r>
                        <a:rPr sz="800" b="1" spc="20" dirty="0">
                          <a:solidFill>
                            <a:srgbClr val="231F20"/>
                          </a:solidFill>
                          <a:latin typeface="Calibri"/>
                          <a:cs typeface="Calibri"/>
                        </a:rPr>
                        <a:t>2,01</a:t>
                      </a:r>
                      <a:r>
                        <a:rPr sz="800" b="1" dirty="0">
                          <a:solidFill>
                            <a:srgbClr val="231F20"/>
                          </a:solidFill>
                          <a:latin typeface="Calibri"/>
                          <a:cs typeface="Calibri"/>
                        </a:rPr>
                        <a:t>2</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15"/>
                        </a:spcBef>
                      </a:pPr>
                      <a:r>
                        <a:rPr sz="800" b="1" spc="20" dirty="0">
                          <a:solidFill>
                            <a:srgbClr val="231F20"/>
                          </a:solidFill>
                          <a:latin typeface="Calibri"/>
                          <a:cs typeface="Calibri"/>
                        </a:rPr>
                        <a:t>1.3</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15"/>
                        </a:spcBef>
                      </a:pPr>
                      <a:r>
                        <a:rPr sz="800" b="1" spc="15" dirty="0">
                          <a:solidFill>
                            <a:srgbClr val="231F20"/>
                          </a:solidFill>
                          <a:latin typeface="Calibri"/>
                          <a:cs typeface="Calibri"/>
                        </a:rPr>
                        <a:t>2,471</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315"/>
                        </a:spcBef>
                      </a:pPr>
                      <a:r>
                        <a:rPr sz="800" b="1" spc="20" dirty="0">
                          <a:solidFill>
                            <a:srgbClr val="231F20"/>
                          </a:solidFill>
                          <a:latin typeface="Calibri"/>
                          <a:cs typeface="Calibri"/>
                        </a:rPr>
                        <a:t>1.6</a:t>
                      </a:r>
                      <a:endParaRPr sz="800">
                        <a:latin typeface="Calibri"/>
                        <a:cs typeface="Calibri"/>
                      </a:endParaRPr>
                    </a:p>
                  </a:txBody>
                  <a:tcPr marL="0" marR="0" marT="40005" marB="0">
                    <a:lnL w="9525">
                      <a:solidFill>
                        <a:srgbClr val="005E6D"/>
                      </a:solidFill>
                      <a:prstDash val="solid"/>
                    </a:lnL>
                    <a:solidFill>
                      <a:srgbClr val="E5EEF0"/>
                    </a:solidFill>
                  </a:tcPr>
                </a:tc>
                <a:extLst>
                  <a:ext uri="{0D108BD9-81ED-4DB2-BD59-A6C34878D82A}">
                    <a16:rowId xmlns:a16="http://schemas.microsoft.com/office/drawing/2014/main" val="10011"/>
                  </a:ext>
                </a:extLst>
              </a:tr>
              <a:tr h="219443">
                <a:tc>
                  <a:txBody>
                    <a:bodyPr/>
                    <a:lstStyle/>
                    <a:p>
                      <a:pPr marL="55880">
                        <a:lnSpc>
                          <a:spcPct val="100000"/>
                        </a:lnSpc>
                        <a:spcBef>
                          <a:spcPts val="315"/>
                        </a:spcBef>
                      </a:pPr>
                      <a:r>
                        <a:rPr sz="800" b="1" spc="10" dirty="0">
                          <a:solidFill>
                            <a:srgbClr val="231F20"/>
                          </a:solidFill>
                          <a:latin typeface="Calibri"/>
                          <a:cs typeface="Calibri"/>
                        </a:rPr>
                        <a:t>Female</a:t>
                      </a:r>
                      <a:endParaRPr sz="800">
                        <a:latin typeface="Calibri"/>
                        <a:cs typeface="Calibri"/>
                      </a:endParaRPr>
                    </a:p>
                  </a:txBody>
                  <a:tcPr marL="0" marR="0" marT="40005" marB="0">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1,093</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0.7</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1,310</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0.8</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1,431</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0.9</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marR="156210" algn="r">
                        <a:lnSpc>
                          <a:spcPct val="100000"/>
                        </a:lnSpc>
                        <a:spcBef>
                          <a:spcPts val="315"/>
                        </a:spcBef>
                      </a:pPr>
                      <a:r>
                        <a:rPr sz="800" b="1" spc="20" dirty="0">
                          <a:solidFill>
                            <a:srgbClr val="231F20"/>
                          </a:solidFill>
                          <a:latin typeface="Calibri"/>
                          <a:cs typeface="Calibri"/>
                        </a:rPr>
                        <a:t>1,60</a:t>
                      </a:r>
                      <a:r>
                        <a:rPr sz="800" b="1" dirty="0">
                          <a:solidFill>
                            <a:srgbClr val="231F20"/>
                          </a:solidFill>
                          <a:latin typeface="Calibri"/>
                          <a:cs typeface="Calibri"/>
                        </a:rPr>
                        <a:t>5</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1.0</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5" dirty="0">
                          <a:solidFill>
                            <a:srgbClr val="231F20"/>
                          </a:solidFill>
                          <a:latin typeface="Calibri"/>
                          <a:cs typeface="Calibri"/>
                        </a:rPr>
                        <a:t>1,653</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315"/>
                        </a:spcBef>
                      </a:pPr>
                      <a:r>
                        <a:rPr sz="800" b="1" spc="20" dirty="0">
                          <a:solidFill>
                            <a:srgbClr val="231F20"/>
                          </a:solidFill>
                          <a:latin typeface="Calibri"/>
                          <a:cs typeface="Calibri"/>
                        </a:rPr>
                        <a:t>1.0</a:t>
                      </a:r>
                      <a:endParaRPr sz="800">
                        <a:latin typeface="Calibri"/>
                        <a:cs typeface="Calibri"/>
                      </a:endParaRPr>
                    </a:p>
                  </a:txBody>
                  <a:tcPr marL="0" marR="0" marT="40005" marB="0">
                    <a:lnL w="9525">
                      <a:solidFill>
                        <a:srgbClr val="005E6D"/>
                      </a:solidFill>
                      <a:prstDash val="solid"/>
                    </a:lnL>
                    <a:solidFill>
                      <a:srgbClr val="FFFFFF"/>
                    </a:solidFill>
                  </a:tcPr>
                </a:tc>
                <a:extLst>
                  <a:ext uri="{0D108BD9-81ED-4DB2-BD59-A6C34878D82A}">
                    <a16:rowId xmlns:a16="http://schemas.microsoft.com/office/drawing/2014/main" val="10012"/>
                  </a:ext>
                </a:extLst>
              </a:tr>
              <a:tr h="219455">
                <a:tc gridSpan="11">
                  <a:txBody>
                    <a:bodyPr/>
                    <a:lstStyle/>
                    <a:p>
                      <a:pPr marL="53975">
                        <a:lnSpc>
                          <a:spcPct val="100000"/>
                        </a:lnSpc>
                        <a:spcBef>
                          <a:spcPts val="315"/>
                        </a:spcBef>
                      </a:pPr>
                      <a:r>
                        <a:rPr sz="800" b="1" spc="10" dirty="0">
                          <a:solidFill>
                            <a:srgbClr val="FFFFFF"/>
                          </a:solidFill>
                          <a:latin typeface="Calibri"/>
                          <a:cs typeface="Calibri"/>
                        </a:rPr>
                        <a:t>Race/ethnicity</a:t>
                      </a:r>
                      <a:endParaRPr sz="800">
                        <a:latin typeface="Calibri"/>
                        <a:cs typeface="Calibri"/>
                      </a:endParaRPr>
                    </a:p>
                  </a:txBody>
                  <a:tcPr marL="0" marR="0" marT="40005"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229222">
                <a:tc>
                  <a:txBody>
                    <a:bodyPr/>
                    <a:lstStyle/>
                    <a:p>
                      <a:pPr marL="53975">
                        <a:lnSpc>
                          <a:spcPts val="815"/>
                        </a:lnSpc>
                      </a:pPr>
                      <a:r>
                        <a:rPr sz="800" b="1" spc="10" dirty="0">
                          <a:solidFill>
                            <a:srgbClr val="231F20"/>
                          </a:solidFill>
                          <a:latin typeface="Calibri"/>
                          <a:cs typeface="Calibri"/>
                        </a:rPr>
                        <a:t>American</a:t>
                      </a:r>
                      <a:r>
                        <a:rPr sz="800" b="1" spc="-10" dirty="0">
                          <a:solidFill>
                            <a:srgbClr val="231F20"/>
                          </a:solidFill>
                          <a:latin typeface="Calibri"/>
                          <a:cs typeface="Calibri"/>
                        </a:rPr>
                        <a:t> </a:t>
                      </a:r>
                      <a:r>
                        <a:rPr sz="800" b="1" spc="5" dirty="0">
                          <a:solidFill>
                            <a:srgbClr val="231F20"/>
                          </a:solidFill>
                          <a:latin typeface="Calibri"/>
                          <a:cs typeface="Calibri"/>
                        </a:rPr>
                        <a:t>Indian/</a:t>
                      </a:r>
                      <a:endParaRPr sz="800">
                        <a:latin typeface="Calibri"/>
                        <a:cs typeface="Calibri"/>
                      </a:endParaRPr>
                    </a:p>
                    <a:p>
                      <a:pPr marL="53975">
                        <a:lnSpc>
                          <a:spcPts val="890"/>
                        </a:lnSpc>
                      </a:pPr>
                      <a:r>
                        <a:rPr sz="800" b="1" spc="10" dirty="0">
                          <a:solidFill>
                            <a:srgbClr val="231F20"/>
                          </a:solidFill>
                          <a:latin typeface="Calibri"/>
                          <a:cs typeface="Calibri"/>
                        </a:rPr>
                        <a:t>Alaska</a:t>
                      </a:r>
                      <a:r>
                        <a:rPr sz="800" b="1" spc="50" dirty="0">
                          <a:solidFill>
                            <a:srgbClr val="231F20"/>
                          </a:solidFill>
                          <a:latin typeface="Calibri"/>
                          <a:cs typeface="Calibri"/>
                        </a:rPr>
                        <a:t> </a:t>
                      </a:r>
                      <a:r>
                        <a:rPr sz="800" b="1" spc="5" dirty="0">
                          <a:solidFill>
                            <a:srgbClr val="231F20"/>
                          </a:solidFill>
                          <a:latin typeface="Calibri"/>
                          <a:cs typeface="Calibri"/>
                        </a:rPr>
                        <a:t>Native</a:t>
                      </a:r>
                      <a:endParaRPr sz="800">
                        <a:latin typeface="Calibri"/>
                        <a:cs typeface="Calibri"/>
                      </a:endParaRPr>
                    </a:p>
                  </a:txBody>
                  <a:tcPr marL="0" marR="0" marT="0" marB="0">
                    <a:lnR w="19050">
                      <a:solidFill>
                        <a:srgbClr val="005E6D"/>
                      </a:solidFill>
                      <a:prstDash val="solid"/>
                    </a:lnR>
                    <a:solidFill>
                      <a:srgbClr val="FFFFFF"/>
                    </a:solidFill>
                  </a:tcPr>
                </a:tc>
                <a:tc>
                  <a:txBody>
                    <a:bodyPr/>
                    <a:lstStyle/>
                    <a:p>
                      <a:pPr algn="ctr">
                        <a:lnSpc>
                          <a:spcPct val="100000"/>
                        </a:lnSpc>
                        <a:spcBef>
                          <a:spcPts val="315"/>
                        </a:spcBef>
                      </a:pPr>
                      <a:r>
                        <a:rPr sz="800" b="1" spc="10" dirty="0">
                          <a:solidFill>
                            <a:srgbClr val="231F20"/>
                          </a:solidFill>
                          <a:latin typeface="Calibri"/>
                          <a:cs typeface="Calibri"/>
                        </a:rPr>
                        <a:t>39</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1.8</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0" dirty="0">
                          <a:solidFill>
                            <a:srgbClr val="231F20"/>
                          </a:solidFill>
                          <a:latin typeface="Calibri"/>
                          <a:cs typeface="Calibri"/>
                        </a:rPr>
                        <a:t>70</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3.1</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0" dirty="0">
                          <a:solidFill>
                            <a:srgbClr val="231F20"/>
                          </a:solidFill>
                          <a:latin typeface="Calibri"/>
                          <a:cs typeface="Calibri"/>
                        </a:rPr>
                        <a:t>67</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2.9</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marR="210820" algn="r">
                        <a:lnSpc>
                          <a:spcPct val="100000"/>
                        </a:lnSpc>
                        <a:spcBef>
                          <a:spcPts val="315"/>
                        </a:spcBef>
                      </a:pPr>
                      <a:r>
                        <a:rPr sz="800" b="1" spc="20" dirty="0">
                          <a:solidFill>
                            <a:srgbClr val="231F20"/>
                          </a:solidFill>
                          <a:latin typeface="Calibri"/>
                          <a:cs typeface="Calibri"/>
                        </a:rPr>
                        <a:t>8</a:t>
                      </a:r>
                      <a:r>
                        <a:rPr sz="800" b="1" dirty="0">
                          <a:solidFill>
                            <a:srgbClr val="231F20"/>
                          </a:solidFill>
                          <a:latin typeface="Calibri"/>
                          <a:cs typeface="Calibri"/>
                        </a:rPr>
                        <a:t>3</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15"/>
                        </a:spcBef>
                      </a:pPr>
                      <a:r>
                        <a:rPr sz="800" b="1" spc="20" dirty="0">
                          <a:solidFill>
                            <a:srgbClr val="231F20"/>
                          </a:solidFill>
                          <a:latin typeface="Calibri"/>
                          <a:cs typeface="Calibri"/>
                        </a:rPr>
                        <a:t>3.6</a:t>
                      </a:r>
                      <a:endParaRPr sz="800">
                        <a:latin typeface="Calibri"/>
                        <a:cs typeface="Calibri"/>
                      </a:endParaRPr>
                    </a:p>
                  </a:txBody>
                  <a:tcPr marL="0" marR="0" marT="4000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15"/>
                        </a:spcBef>
                      </a:pPr>
                      <a:r>
                        <a:rPr sz="800" b="1" spc="10" dirty="0">
                          <a:solidFill>
                            <a:srgbClr val="231F20"/>
                          </a:solidFill>
                          <a:latin typeface="Calibri"/>
                          <a:cs typeface="Calibri"/>
                        </a:rPr>
                        <a:t>83</a:t>
                      </a:r>
                      <a:endParaRPr sz="800">
                        <a:latin typeface="Calibri"/>
                        <a:cs typeface="Calibri"/>
                      </a:endParaRPr>
                    </a:p>
                  </a:txBody>
                  <a:tcPr marL="0" marR="0" marT="40005"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15"/>
                        </a:spcBef>
                      </a:pPr>
                      <a:r>
                        <a:rPr sz="800" b="1" spc="20" dirty="0">
                          <a:solidFill>
                            <a:srgbClr val="231F20"/>
                          </a:solidFill>
                          <a:latin typeface="Calibri"/>
                          <a:cs typeface="Calibri"/>
                        </a:rPr>
                        <a:t>3.6</a:t>
                      </a:r>
                      <a:endParaRPr sz="800">
                        <a:latin typeface="Calibri"/>
                        <a:cs typeface="Calibri"/>
                      </a:endParaRPr>
                    </a:p>
                  </a:txBody>
                  <a:tcPr marL="0" marR="0" marT="40005" marB="0">
                    <a:lnL w="9525">
                      <a:solidFill>
                        <a:srgbClr val="005E6D"/>
                      </a:solidFill>
                      <a:prstDash val="solid"/>
                    </a:lnL>
                    <a:solidFill>
                      <a:srgbClr val="FFFFFF"/>
                    </a:solidFill>
                  </a:tcPr>
                </a:tc>
                <a:extLst>
                  <a:ext uri="{0D108BD9-81ED-4DB2-BD59-A6C34878D82A}">
                    <a16:rowId xmlns:a16="http://schemas.microsoft.com/office/drawing/2014/main" val="10014"/>
                  </a:ext>
                </a:extLst>
              </a:tr>
              <a:tr h="209676">
                <a:tc>
                  <a:txBody>
                    <a:bodyPr/>
                    <a:lstStyle/>
                    <a:p>
                      <a:pPr marL="54610">
                        <a:lnSpc>
                          <a:spcPct val="100000"/>
                        </a:lnSpc>
                        <a:spcBef>
                          <a:spcPts val="320"/>
                        </a:spcBef>
                      </a:pPr>
                      <a:r>
                        <a:rPr sz="800" b="1" spc="10" dirty="0">
                          <a:solidFill>
                            <a:srgbClr val="231F20"/>
                          </a:solidFill>
                          <a:latin typeface="Calibri"/>
                          <a:cs typeface="Calibri"/>
                        </a:rPr>
                        <a:t>Asian/Pacific</a:t>
                      </a:r>
                      <a:r>
                        <a:rPr sz="800" b="1" spc="85" dirty="0">
                          <a:solidFill>
                            <a:srgbClr val="231F20"/>
                          </a:solidFill>
                          <a:latin typeface="Calibri"/>
                          <a:cs typeface="Calibri"/>
                        </a:rPr>
                        <a:t> </a:t>
                      </a:r>
                      <a:r>
                        <a:rPr sz="800" b="1" spc="10" dirty="0">
                          <a:solidFill>
                            <a:srgbClr val="231F20"/>
                          </a:solidFill>
                          <a:latin typeface="Calibri"/>
                          <a:cs typeface="Calibri"/>
                        </a:rPr>
                        <a:t>Islander</a:t>
                      </a:r>
                      <a:endParaRPr sz="800">
                        <a:latin typeface="Calibri"/>
                        <a:cs typeface="Calibri"/>
                      </a:endParaRPr>
                    </a:p>
                  </a:txBody>
                  <a:tcPr marL="0" marR="0" marT="40640" marB="0">
                    <a:lnR w="19050">
                      <a:solidFill>
                        <a:srgbClr val="005E6D"/>
                      </a:solidFill>
                      <a:prstDash val="solid"/>
                    </a:lnR>
                    <a:solidFill>
                      <a:srgbClr val="E5EEF0"/>
                    </a:solidFill>
                  </a:tcPr>
                </a:tc>
                <a:tc>
                  <a:txBody>
                    <a:bodyPr/>
                    <a:lstStyle/>
                    <a:p>
                      <a:pPr algn="ctr">
                        <a:lnSpc>
                          <a:spcPct val="100000"/>
                        </a:lnSpc>
                        <a:spcBef>
                          <a:spcPts val="320"/>
                        </a:spcBef>
                      </a:pPr>
                      <a:r>
                        <a:rPr sz="800" b="1" spc="10" dirty="0">
                          <a:solidFill>
                            <a:srgbClr val="231F20"/>
                          </a:solidFill>
                          <a:latin typeface="Calibri"/>
                          <a:cs typeface="Calibri"/>
                        </a:rPr>
                        <a:t>16</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0.1</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0" dirty="0">
                          <a:solidFill>
                            <a:srgbClr val="231F20"/>
                          </a:solidFill>
                          <a:latin typeface="Calibri"/>
                          <a:cs typeface="Calibri"/>
                        </a:rPr>
                        <a:t>25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0.1</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0" dirty="0">
                          <a:solidFill>
                            <a:srgbClr val="231F20"/>
                          </a:solidFill>
                          <a:latin typeface="Calibri"/>
                          <a:cs typeface="Calibri"/>
                        </a:rPr>
                        <a:t>23</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0.1</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R="208915" algn="r">
                        <a:lnSpc>
                          <a:spcPct val="100000"/>
                        </a:lnSpc>
                        <a:spcBef>
                          <a:spcPts val="320"/>
                        </a:spcBef>
                      </a:pPr>
                      <a:r>
                        <a:rPr sz="800" b="1" spc="20" dirty="0">
                          <a:solidFill>
                            <a:srgbClr val="231F20"/>
                          </a:solidFill>
                          <a:latin typeface="Calibri"/>
                          <a:cs typeface="Calibri"/>
                        </a:rPr>
                        <a:t>2</a:t>
                      </a:r>
                      <a:r>
                        <a:rPr sz="800" b="1" dirty="0">
                          <a:solidFill>
                            <a:srgbClr val="231F20"/>
                          </a:solidFill>
                          <a:latin typeface="Calibri"/>
                          <a:cs typeface="Calibri"/>
                        </a:rPr>
                        <a:t>9</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0.1</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0" dirty="0">
                          <a:solidFill>
                            <a:srgbClr val="231F20"/>
                          </a:solidFill>
                          <a:latin typeface="Calibri"/>
                          <a:cs typeface="Calibri"/>
                        </a:rPr>
                        <a:t>36</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320"/>
                        </a:spcBef>
                      </a:pPr>
                      <a:r>
                        <a:rPr sz="800" b="1" spc="20" dirty="0">
                          <a:solidFill>
                            <a:srgbClr val="231F20"/>
                          </a:solidFill>
                          <a:latin typeface="Calibri"/>
                          <a:cs typeface="Calibri"/>
                        </a:rPr>
                        <a:t>0.2</a:t>
                      </a:r>
                      <a:endParaRPr sz="800">
                        <a:latin typeface="Calibri"/>
                        <a:cs typeface="Calibri"/>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15"/>
                  </a:ext>
                </a:extLst>
              </a:tr>
              <a:tr h="219443">
                <a:tc>
                  <a:txBody>
                    <a:bodyPr/>
                    <a:lstStyle/>
                    <a:p>
                      <a:pPr marL="55880">
                        <a:lnSpc>
                          <a:spcPct val="100000"/>
                        </a:lnSpc>
                        <a:spcBef>
                          <a:spcPts val="320"/>
                        </a:spcBef>
                      </a:pPr>
                      <a:r>
                        <a:rPr sz="800" b="1" spc="10" dirty="0">
                          <a:solidFill>
                            <a:srgbClr val="231F20"/>
                          </a:solidFill>
                          <a:latin typeface="Calibri"/>
                          <a:cs typeface="Calibri"/>
                        </a:rPr>
                        <a:t>Black,</a:t>
                      </a:r>
                      <a:r>
                        <a:rPr sz="800" b="1" spc="70" dirty="0">
                          <a:solidFill>
                            <a:srgbClr val="231F20"/>
                          </a:solidFill>
                          <a:latin typeface="Calibri"/>
                          <a:cs typeface="Calibri"/>
                        </a:rPr>
                        <a:t> </a:t>
                      </a:r>
                      <a:r>
                        <a:rPr sz="800" b="1" spc="10" dirty="0">
                          <a:solidFill>
                            <a:srgbClr val="231F20"/>
                          </a:solidFill>
                          <a:latin typeface="Calibri"/>
                          <a:cs typeface="Calibri"/>
                        </a:rPr>
                        <a:t>non-Hispanic</a:t>
                      </a:r>
                      <a:endParaRPr sz="800">
                        <a:latin typeface="Calibri"/>
                        <a:cs typeface="Calibri"/>
                      </a:endParaRPr>
                    </a:p>
                  </a:txBody>
                  <a:tcPr marL="0" marR="0" marT="40640" marB="0">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112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130</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202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0.5</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R="193040" algn="r">
                        <a:lnSpc>
                          <a:spcPct val="100000"/>
                        </a:lnSpc>
                        <a:spcBef>
                          <a:spcPts val="320"/>
                        </a:spcBef>
                      </a:pPr>
                      <a:r>
                        <a:rPr sz="800" b="1" spc="20" dirty="0">
                          <a:solidFill>
                            <a:srgbClr val="231F20"/>
                          </a:solidFill>
                          <a:latin typeface="Calibri"/>
                          <a:cs typeface="Calibri"/>
                        </a:rPr>
                        <a:t>23</a:t>
                      </a:r>
                      <a:r>
                        <a:rPr sz="800" b="1" dirty="0">
                          <a:solidFill>
                            <a:srgbClr val="231F20"/>
                          </a:solidFill>
                          <a:latin typeface="Calibri"/>
                          <a:cs typeface="Calibri"/>
                        </a:rPr>
                        <a:t>1</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0.6</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267</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320"/>
                        </a:spcBef>
                      </a:pPr>
                      <a:r>
                        <a:rPr sz="800" b="1" spc="20" dirty="0">
                          <a:solidFill>
                            <a:srgbClr val="231F20"/>
                          </a:solidFill>
                          <a:latin typeface="Calibri"/>
                          <a:cs typeface="Calibri"/>
                        </a:rPr>
                        <a:t>0.7</a:t>
                      </a:r>
                      <a:endParaRPr sz="800">
                        <a:latin typeface="Calibri"/>
                        <a:cs typeface="Calibri"/>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16"/>
                  </a:ext>
                </a:extLst>
              </a:tr>
              <a:tr h="219443">
                <a:tc>
                  <a:txBody>
                    <a:bodyPr/>
                    <a:lstStyle/>
                    <a:p>
                      <a:pPr marL="55880">
                        <a:lnSpc>
                          <a:spcPct val="100000"/>
                        </a:lnSpc>
                        <a:spcBef>
                          <a:spcPts val="320"/>
                        </a:spcBef>
                      </a:pPr>
                      <a:r>
                        <a:rPr sz="800" b="1" spc="5" dirty="0">
                          <a:solidFill>
                            <a:srgbClr val="231F20"/>
                          </a:solidFill>
                          <a:latin typeface="Calibri"/>
                          <a:cs typeface="Calibri"/>
                        </a:rPr>
                        <a:t>White,</a:t>
                      </a:r>
                      <a:r>
                        <a:rPr sz="800" b="1" spc="15" dirty="0">
                          <a:solidFill>
                            <a:srgbClr val="231F20"/>
                          </a:solidFill>
                          <a:latin typeface="Calibri"/>
                          <a:cs typeface="Calibri"/>
                        </a:rPr>
                        <a:t> </a:t>
                      </a:r>
                      <a:r>
                        <a:rPr sz="800" b="1" spc="10" dirty="0">
                          <a:solidFill>
                            <a:srgbClr val="231F20"/>
                          </a:solidFill>
                          <a:latin typeface="Calibri"/>
                          <a:cs typeface="Calibri"/>
                        </a:rPr>
                        <a:t>non-Hispanic</a:t>
                      </a:r>
                      <a:endParaRPr sz="800">
                        <a:latin typeface="Calibri"/>
                        <a:cs typeface="Calibri"/>
                      </a:endParaRPr>
                    </a:p>
                  </a:txBody>
                  <a:tcPr marL="0" marR="0" marT="40640" marB="0">
                    <a:lnR w="19050">
                      <a:solidFill>
                        <a:srgbClr val="005E6D"/>
                      </a:solidFill>
                      <a:prstDash val="solid"/>
                    </a:lnR>
                    <a:solidFill>
                      <a:srgbClr val="E5EEF0"/>
                    </a:solidFill>
                  </a:tcPr>
                </a:tc>
                <a:tc>
                  <a:txBody>
                    <a:bodyPr/>
                    <a:lstStyle/>
                    <a:p>
                      <a:pPr marL="635" algn="ctr">
                        <a:lnSpc>
                          <a:spcPct val="100000"/>
                        </a:lnSpc>
                        <a:spcBef>
                          <a:spcPts val="320"/>
                        </a:spcBef>
                      </a:pPr>
                      <a:r>
                        <a:rPr sz="800" b="1" spc="15" dirty="0">
                          <a:solidFill>
                            <a:srgbClr val="231F20"/>
                          </a:solidFill>
                          <a:latin typeface="Calibri"/>
                          <a:cs typeface="Calibri"/>
                        </a:rPr>
                        <a:t>1,724</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0.9</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20"/>
                        </a:spcBef>
                      </a:pPr>
                      <a:r>
                        <a:rPr sz="800" b="1" spc="15" dirty="0">
                          <a:solidFill>
                            <a:srgbClr val="231F20"/>
                          </a:solidFill>
                          <a:latin typeface="Calibri"/>
                          <a:cs typeface="Calibri"/>
                        </a:rPr>
                        <a:t>2,109</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1.1</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20"/>
                        </a:spcBef>
                      </a:pPr>
                      <a:r>
                        <a:rPr sz="800" b="1" spc="15" dirty="0">
                          <a:solidFill>
                            <a:srgbClr val="231F20"/>
                          </a:solidFill>
                          <a:latin typeface="Calibri"/>
                          <a:cs typeface="Calibri"/>
                        </a:rPr>
                        <a:t>2,227</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1.2</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R="154940" algn="r">
                        <a:lnSpc>
                          <a:spcPct val="100000"/>
                        </a:lnSpc>
                        <a:spcBef>
                          <a:spcPts val="320"/>
                        </a:spcBef>
                      </a:pPr>
                      <a:r>
                        <a:rPr sz="800" b="1" spc="20" dirty="0">
                          <a:solidFill>
                            <a:srgbClr val="231F20"/>
                          </a:solidFill>
                          <a:latin typeface="Calibri"/>
                          <a:cs typeface="Calibri"/>
                        </a:rPr>
                        <a:t>2,40</a:t>
                      </a:r>
                      <a:r>
                        <a:rPr sz="800" b="1" dirty="0">
                          <a:solidFill>
                            <a:srgbClr val="231F20"/>
                          </a:solidFill>
                          <a:latin typeface="Calibri"/>
                          <a:cs typeface="Calibri"/>
                        </a:rPr>
                        <a:t>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20"/>
                        </a:spcBef>
                      </a:pPr>
                      <a:r>
                        <a:rPr sz="800" b="1" spc="15" dirty="0">
                          <a:solidFill>
                            <a:srgbClr val="231F20"/>
                          </a:solidFill>
                          <a:latin typeface="Calibri"/>
                          <a:cs typeface="Calibri"/>
                        </a:rPr>
                        <a:t>2,683</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320"/>
                        </a:spcBef>
                      </a:pPr>
                      <a:r>
                        <a:rPr sz="800" b="1" spc="20" dirty="0">
                          <a:solidFill>
                            <a:srgbClr val="231F20"/>
                          </a:solidFill>
                          <a:latin typeface="Calibri"/>
                          <a:cs typeface="Calibri"/>
                        </a:rPr>
                        <a:t>1.4</a:t>
                      </a:r>
                      <a:endParaRPr sz="800">
                        <a:latin typeface="Calibri"/>
                        <a:cs typeface="Calibri"/>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17"/>
                  </a:ext>
                </a:extLst>
              </a:tr>
              <a:tr h="219443">
                <a:tc>
                  <a:txBody>
                    <a:bodyPr/>
                    <a:lstStyle/>
                    <a:p>
                      <a:pPr marL="55880">
                        <a:lnSpc>
                          <a:spcPct val="100000"/>
                        </a:lnSpc>
                        <a:spcBef>
                          <a:spcPts val="320"/>
                        </a:spcBef>
                      </a:pPr>
                      <a:r>
                        <a:rPr sz="800" b="1" spc="5" dirty="0">
                          <a:solidFill>
                            <a:srgbClr val="231F20"/>
                          </a:solidFill>
                          <a:latin typeface="Calibri"/>
                          <a:cs typeface="Calibri"/>
                        </a:rPr>
                        <a:t>Hispanic</a:t>
                      </a:r>
                      <a:endParaRPr sz="800">
                        <a:latin typeface="Calibri"/>
                        <a:cs typeface="Calibri"/>
                      </a:endParaRPr>
                    </a:p>
                  </a:txBody>
                  <a:tcPr marL="0" marR="0" marT="40640" marB="0">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148</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191</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234</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0.4</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R="193040" algn="r">
                        <a:lnSpc>
                          <a:spcPct val="100000"/>
                        </a:lnSpc>
                        <a:spcBef>
                          <a:spcPts val="320"/>
                        </a:spcBef>
                      </a:pPr>
                      <a:r>
                        <a:rPr sz="800" b="1" spc="20" dirty="0">
                          <a:solidFill>
                            <a:srgbClr val="231F20"/>
                          </a:solidFill>
                          <a:latin typeface="Calibri"/>
                          <a:cs typeface="Calibri"/>
                        </a:rPr>
                        <a:t>28</a:t>
                      </a:r>
                      <a:r>
                        <a:rPr sz="800" b="1" dirty="0">
                          <a:solidFill>
                            <a:srgbClr val="231F20"/>
                          </a:solidFill>
                          <a:latin typeface="Calibri"/>
                          <a:cs typeface="Calibri"/>
                        </a:rPr>
                        <a:t>0</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0.5</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350</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320"/>
                        </a:spcBef>
                      </a:pPr>
                      <a:r>
                        <a:rPr sz="800" b="1" spc="20" dirty="0">
                          <a:solidFill>
                            <a:srgbClr val="231F20"/>
                          </a:solidFill>
                          <a:latin typeface="Calibri"/>
                          <a:cs typeface="Calibri"/>
                        </a:rPr>
                        <a:t>0.6</a:t>
                      </a:r>
                      <a:endParaRPr sz="800">
                        <a:latin typeface="Calibri"/>
                        <a:cs typeface="Calibri"/>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18"/>
                  </a:ext>
                </a:extLst>
              </a:tr>
              <a:tr h="219455">
                <a:tc gridSpan="11">
                  <a:txBody>
                    <a:bodyPr/>
                    <a:lstStyle/>
                    <a:p>
                      <a:pPr marL="55880">
                        <a:lnSpc>
                          <a:spcPct val="100000"/>
                        </a:lnSpc>
                        <a:spcBef>
                          <a:spcPts val="320"/>
                        </a:spcBef>
                      </a:pPr>
                      <a:r>
                        <a:rPr sz="800" b="1" spc="10" dirty="0">
                          <a:solidFill>
                            <a:srgbClr val="FFFFFF"/>
                          </a:solidFill>
                          <a:latin typeface="Calibri"/>
                          <a:cs typeface="Calibri"/>
                        </a:rPr>
                        <a:t>Urbanicity</a:t>
                      </a:r>
                      <a:r>
                        <a:rPr sz="675" b="1" spc="15" baseline="24691" dirty="0">
                          <a:solidFill>
                            <a:srgbClr val="FFFFFF"/>
                          </a:solidFill>
                          <a:latin typeface="Calibri"/>
                          <a:cs typeface="Calibri"/>
                        </a:rPr>
                        <a:t>¶</a:t>
                      </a:r>
                      <a:endParaRPr sz="675" baseline="24691">
                        <a:latin typeface="Calibri"/>
                        <a:cs typeface="Calibri"/>
                      </a:endParaRPr>
                    </a:p>
                  </a:txBody>
                  <a:tcPr marL="0" marR="0" marT="4064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219456">
                <a:tc>
                  <a:txBody>
                    <a:bodyPr/>
                    <a:lstStyle/>
                    <a:p>
                      <a:pPr marL="57785">
                        <a:lnSpc>
                          <a:spcPct val="100000"/>
                        </a:lnSpc>
                        <a:spcBef>
                          <a:spcPts val="320"/>
                        </a:spcBef>
                      </a:pPr>
                      <a:r>
                        <a:rPr sz="800" b="1" spc="10" dirty="0">
                          <a:solidFill>
                            <a:srgbClr val="231F20"/>
                          </a:solidFill>
                          <a:latin typeface="Calibri"/>
                          <a:cs typeface="Calibri"/>
                        </a:rPr>
                        <a:t>Urban</a:t>
                      </a:r>
                      <a:endParaRPr sz="800">
                        <a:latin typeface="Calibri"/>
                        <a:cs typeface="Calibri"/>
                      </a:endParaRPr>
                    </a:p>
                  </a:txBody>
                  <a:tcPr marL="0" marR="0" marT="40640" marB="0">
                    <a:lnR w="19050">
                      <a:solidFill>
                        <a:srgbClr val="005E6D"/>
                      </a:solidFill>
                      <a:prstDash val="solid"/>
                    </a:lnR>
                    <a:solidFill>
                      <a:srgbClr val="FFFFFF"/>
                    </a:solidFill>
                  </a:tcPr>
                </a:tc>
                <a:tc>
                  <a:txBody>
                    <a:bodyPr/>
                    <a:lstStyle/>
                    <a:p>
                      <a:pPr marL="635" algn="ctr">
                        <a:lnSpc>
                          <a:spcPct val="100000"/>
                        </a:lnSpc>
                        <a:spcBef>
                          <a:spcPts val="320"/>
                        </a:spcBef>
                      </a:pPr>
                      <a:r>
                        <a:rPr sz="800" b="1" spc="15" dirty="0">
                          <a:solidFill>
                            <a:srgbClr val="231F20"/>
                          </a:solidFill>
                          <a:latin typeface="Calibri"/>
                          <a:cs typeface="Calibri"/>
                        </a:rPr>
                        <a:t>1,812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0.7</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20"/>
                        </a:spcBef>
                      </a:pPr>
                      <a:r>
                        <a:rPr sz="800" b="1" spc="15" dirty="0">
                          <a:solidFill>
                            <a:srgbClr val="231F20"/>
                          </a:solidFill>
                          <a:latin typeface="Calibri"/>
                          <a:cs typeface="Calibri"/>
                        </a:rPr>
                        <a:t>2,227</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0.8</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20"/>
                        </a:spcBef>
                      </a:pPr>
                      <a:r>
                        <a:rPr sz="800" b="1" spc="15" dirty="0">
                          <a:solidFill>
                            <a:srgbClr val="231F20"/>
                          </a:solidFill>
                          <a:latin typeface="Calibri"/>
                          <a:cs typeface="Calibri"/>
                        </a:rPr>
                        <a:t>2,397</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0.9</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R="154305" algn="r">
                        <a:lnSpc>
                          <a:spcPct val="100000"/>
                        </a:lnSpc>
                        <a:spcBef>
                          <a:spcPts val="320"/>
                        </a:spcBef>
                      </a:pPr>
                      <a:r>
                        <a:rPr sz="800" b="1" spc="20" dirty="0">
                          <a:solidFill>
                            <a:srgbClr val="231F20"/>
                          </a:solidFill>
                          <a:latin typeface="Calibri"/>
                          <a:cs typeface="Calibri"/>
                        </a:rPr>
                        <a:t>2,78</a:t>
                      </a:r>
                      <a:r>
                        <a:rPr sz="800" b="1" dirty="0">
                          <a:solidFill>
                            <a:srgbClr val="231F20"/>
                          </a:solidFill>
                          <a:latin typeface="Calibri"/>
                          <a:cs typeface="Calibri"/>
                        </a:rPr>
                        <a:t>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1.0</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320"/>
                        </a:spcBef>
                      </a:pPr>
                      <a:r>
                        <a:rPr sz="800" b="1" spc="15" dirty="0">
                          <a:solidFill>
                            <a:srgbClr val="231F20"/>
                          </a:solidFill>
                          <a:latin typeface="Calibri"/>
                          <a:cs typeface="Calibri"/>
                        </a:rPr>
                        <a:t>3,275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5715" algn="ctr">
                        <a:lnSpc>
                          <a:spcPct val="100000"/>
                        </a:lnSpc>
                        <a:spcBef>
                          <a:spcPts val="320"/>
                        </a:spcBef>
                      </a:pPr>
                      <a:r>
                        <a:rPr sz="800" b="1" spc="20" dirty="0">
                          <a:solidFill>
                            <a:srgbClr val="231F20"/>
                          </a:solidFill>
                          <a:latin typeface="Calibri"/>
                          <a:cs typeface="Calibri"/>
                        </a:rPr>
                        <a:t>1.2</a:t>
                      </a:r>
                      <a:endParaRPr sz="800">
                        <a:latin typeface="Calibri"/>
                        <a:cs typeface="Calibri"/>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20"/>
                  </a:ext>
                </a:extLst>
              </a:tr>
              <a:tr h="219443">
                <a:tc>
                  <a:txBody>
                    <a:bodyPr/>
                    <a:lstStyle/>
                    <a:p>
                      <a:pPr marL="55880">
                        <a:lnSpc>
                          <a:spcPct val="100000"/>
                        </a:lnSpc>
                        <a:spcBef>
                          <a:spcPts val="320"/>
                        </a:spcBef>
                      </a:pPr>
                      <a:r>
                        <a:rPr sz="800" b="1" spc="10" dirty="0">
                          <a:solidFill>
                            <a:srgbClr val="231F20"/>
                          </a:solidFill>
                          <a:latin typeface="Calibri"/>
                          <a:cs typeface="Calibri"/>
                        </a:rPr>
                        <a:t>Rural</a:t>
                      </a:r>
                      <a:endParaRPr sz="800">
                        <a:latin typeface="Calibri"/>
                        <a:cs typeface="Calibri"/>
                      </a:endParaRPr>
                    </a:p>
                  </a:txBody>
                  <a:tcPr marL="0" marR="0" marT="40640" marB="0">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545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501</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1.2</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485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1.1</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R="192405" algn="r">
                        <a:lnSpc>
                          <a:spcPct val="100000"/>
                        </a:lnSpc>
                        <a:spcBef>
                          <a:spcPts val="320"/>
                        </a:spcBef>
                      </a:pPr>
                      <a:r>
                        <a:rPr sz="800" b="1" spc="20" dirty="0">
                          <a:solidFill>
                            <a:srgbClr val="231F20"/>
                          </a:solidFill>
                          <a:latin typeface="Calibri"/>
                          <a:cs typeface="Calibri"/>
                        </a:rPr>
                        <a:t>67</a:t>
                      </a:r>
                      <a:r>
                        <a:rPr sz="800" b="1" dirty="0">
                          <a:solidFill>
                            <a:srgbClr val="231F20"/>
                          </a:solidFill>
                          <a:latin typeface="Calibri"/>
                          <a:cs typeface="Calibri"/>
                        </a:rPr>
                        <a:t>6</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1.6</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720</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5715" algn="ctr">
                        <a:lnSpc>
                          <a:spcPct val="100000"/>
                        </a:lnSpc>
                        <a:spcBef>
                          <a:spcPts val="320"/>
                        </a:spcBef>
                      </a:pPr>
                      <a:r>
                        <a:rPr sz="800" b="1" spc="20" dirty="0">
                          <a:solidFill>
                            <a:srgbClr val="231F20"/>
                          </a:solidFill>
                          <a:latin typeface="Calibri"/>
                          <a:cs typeface="Calibri"/>
                        </a:rPr>
                        <a:t>1.7</a:t>
                      </a:r>
                      <a:endParaRPr sz="800">
                        <a:latin typeface="Calibri"/>
                        <a:cs typeface="Calibri"/>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21"/>
                  </a:ext>
                </a:extLst>
              </a:tr>
              <a:tr h="219455">
                <a:tc gridSpan="11">
                  <a:txBody>
                    <a:bodyPr/>
                    <a:lstStyle/>
                    <a:p>
                      <a:pPr marL="55880">
                        <a:lnSpc>
                          <a:spcPct val="100000"/>
                        </a:lnSpc>
                        <a:spcBef>
                          <a:spcPts val="320"/>
                        </a:spcBef>
                      </a:pPr>
                      <a:r>
                        <a:rPr sz="800" b="1" spc="5" dirty="0">
                          <a:solidFill>
                            <a:srgbClr val="FFFFFF"/>
                          </a:solidFill>
                          <a:latin typeface="Calibri"/>
                          <a:cs typeface="Calibri"/>
                        </a:rPr>
                        <a:t>HHS </a:t>
                      </a:r>
                      <a:r>
                        <a:rPr sz="800" b="1" spc="10" dirty="0">
                          <a:solidFill>
                            <a:srgbClr val="FFFFFF"/>
                          </a:solidFill>
                          <a:latin typeface="Calibri"/>
                          <a:cs typeface="Calibri"/>
                        </a:rPr>
                        <a:t>Region: Regional</a:t>
                      </a:r>
                      <a:r>
                        <a:rPr sz="800" b="1" spc="55" dirty="0">
                          <a:solidFill>
                            <a:srgbClr val="FFFFFF"/>
                          </a:solidFill>
                          <a:latin typeface="Calibri"/>
                          <a:cs typeface="Calibri"/>
                        </a:rPr>
                        <a:t> </a:t>
                      </a:r>
                      <a:r>
                        <a:rPr sz="800" b="1" spc="5" dirty="0">
                          <a:solidFill>
                            <a:srgbClr val="FFFFFF"/>
                          </a:solidFill>
                          <a:latin typeface="Calibri"/>
                          <a:cs typeface="Calibri"/>
                        </a:rPr>
                        <a:t>Office</a:t>
                      </a:r>
                      <a:r>
                        <a:rPr sz="675" b="1" spc="7" baseline="24691" dirty="0">
                          <a:solidFill>
                            <a:srgbClr val="FFFFFF"/>
                          </a:solidFill>
                          <a:latin typeface="Calibri"/>
                          <a:cs typeface="Calibri"/>
                        </a:rPr>
                        <a:t>#</a:t>
                      </a:r>
                      <a:endParaRPr sz="675" baseline="24691">
                        <a:latin typeface="Calibri"/>
                        <a:cs typeface="Calibri"/>
                      </a:endParaRPr>
                    </a:p>
                  </a:txBody>
                  <a:tcPr marL="0" marR="0" marT="4064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2"/>
                  </a:ext>
                </a:extLst>
              </a:tr>
              <a:tr h="219443">
                <a:tc>
                  <a:txBody>
                    <a:bodyPr/>
                    <a:lstStyle/>
                    <a:p>
                      <a:pPr marL="57785">
                        <a:lnSpc>
                          <a:spcPct val="100000"/>
                        </a:lnSpc>
                        <a:spcBef>
                          <a:spcPts val="320"/>
                        </a:spcBef>
                      </a:pPr>
                      <a:r>
                        <a:rPr sz="800" b="1" spc="5" dirty="0">
                          <a:solidFill>
                            <a:srgbClr val="231F20"/>
                          </a:solidFill>
                          <a:latin typeface="Calibri"/>
                          <a:cs typeface="Calibri"/>
                        </a:rPr>
                        <a:t>1:</a:t>
                      </a:r>
                      <a:r>
                        <a:rPr sz="800" b="1" spc="20" dirty="0">
                          <a:solidFill>
                            <a:srgbClr val="231F20"/>
                          </a:solidFill>
                          <a:latin typeface="Calibri"/>
                          <a:cs typeface="Calibri"/>
                        </a:rPr>
                        <a:t> </a:t>
                      </a:r>
                      <a:r>
                        <a:rPr sz="800" b="1" spc="10" dirty="0">
                          <a:solidFill>
                            <a:srgbClr val="231F20"/>
                          </a:solidFill>
                          <a:latin typeface="Calibri"/>
                          <a:cs typeface="Calibri"/>
                        </a:rPr>
                        <a:t>Boston</a:t>
                      </a:r>
                      <a:endParaRPr sz="800">
                        <a:latin typeface="Calibri"/>
                        <a:cs typeface="Calibri"/>
                      </a:endParaRPr>
                    </a:p>
                  </a:txBody>
                  <a:tcPr marL="0" marR="0" marT="40640" marB="0">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280</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3.2</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471</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3.8</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391</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2.8</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R="192405" algn="r">
                        <a:lnSpc>
                          <a:spcPct val="100000"/>
                        </a:lnSpc>
                        <a:spcBef>
                          <a:spcPts val="320"/>
                        </a:spcBef>
                      </a:pPr>
                      <a:r>
                        <a:rPr sz="800" b="1" spc="20" dirty="0">
                          <a:solidFill>
                            <a:srgbClr val="231F20"/>
                          </a:solidFill>
                          <a:latin typeface="Calibri"/>
                          <a:cs typeface="Calibri"/>
                        </a:rPr>
                        <a:t>17</a:t>
                      </a:r>
                      <a:r>
                        <a:rPr sz="800" b="1" dirty="0">
                          <a:solidFill>
                            <a:srgbClr val="231F20"/>
                          </a:solidFill>
                          <a:latin typeface="Calibri"/>
                          <a:cs typeface="Calibri"/>
                        </a:rPr>
                        <a:t>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1.2</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237</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5715" algn="ctr">
                        <a:lnSpc>
                          <a:spcPct val="100000"/>
                        </a:lnSpc>
                        <a:spcBef>
                          <a:spcPts val="320"/>
                        </a:spcBef>
                      </a:pPr>
                      <a:r>
                        <a:rPr sz="800" b="1" spc="20" dirty="0">
                          <a:solidFill>
                            <a:srgbClr val="231F20"/>
                          </a:solidFill>
                          <a:latin typeface="Calibri"/>
                          <a:cs typeface="Calibri"/>
                        </a:rPr>
                        <a:t>1.7</a:t>
                      </a:r>
                      <a:endParaRPr sz="800">
                        <a:latin typeface="Calibri"/>
                        <a:cs typeface="Calibri"/>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23"/>
                  </a:ext>
                </a:extLst>
              </a:tr>
              <a:tr h="219443">
                <a:tc>
                  <a:txBody>
                    <a:bodyPr/>
                    <a:lstStyle/>
                    <a:p>
                      <a:pPr marL="55880">
                        <a:lnSpc>
                          <a:spcPct val="100000"/>
                        </a:lnSpc>
                        <a:spcBef>
                          <a:spcPts val="320"/>
                        </a:spcBef>
                      </a:pPr>
                      <a:r>
                        <a:rPr sz="800" b="1" spc="5" dirty="0">
                          <a:solidFill>
                            <a:srgbClr val="231F20"/>
                          </a:solidFill>
                          <a:latin typeface="Calibri"/>
                          <a:cs typeface="Calibri"/>
                        </a:rPr>
                        <a:t>2: </a:t>
                      </a:r>
                      <a:r>
                        <a:rPr sz="800" b="1" dirty="0">
                          <a:solidFill>
                            <a:srgbClr val="231F20"/>
                          </a:solidFill>
                          <a:latin typeface="Calibri"/>
                          <a:cs typeface="Calibri"/>
                        </a:rPr>
                        <a:t>New</a:t>
                      </a:r>
                      <a:r>
                        <a:rPr sz="800" b="1" spc="15" dirty="0">
                          <a:solidFill>
                            <a:srgbClr val="231F20"/>
                          </a:solidFill>
                          <a:latin typeface="Calibri"/>
                          <a:cs typeface="Calibri"/>
                        </a:rPr>
                        <a:t> </a:t>
                      </a:r>
                      <a:r>
                        <a:rPr sz="800" b="1" dirty="0">
                          <a:solidFill>
                            <a:srgbClr val="231F20"/>
                          </a:solidFill>
                          <a:latin typeface="Calibri"/>
                          <a:cs typeface="Calibri"/>
                        </a:rPr>
                        <a:t>York</a:t>
                      </a:r>
                      <a:endParaRPr sz="800">
                        <a:latin typeface="Calibri"/>
                        <a:cs typeface="Calibri"/>
                      </a:endParaRPr>
                    </a:p>
                  </a:txBody>
                  <a:tcPr marL="0" marR="0" marT="40640" marB="0">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251</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0.9</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301</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1.0</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313</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1.1</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R="193040" algn="r">
                        <a:lnSpc>
                          <a:spcPct val="100000"/>
                        </a:lnSpc>
                        <a:spcBef>
                          <a:spcPts val="320"/>
                        </a:spcBef>
                      </a:pPr>
                      <a:r>
                        <a:rPr sz="800" b="1" spc="20" dirty="0">
                          <a:solidFill>
                            <a:srgbClr val="231F20"/>
                          </a:solidFill>
                          <a:latin typeface="Calibri"/>
                          <a:cs typeface="Calibri"/>
                        </a:rPr>
                        <a:t>33</a:t>
                      </a:r>
                      <a:r>
                        <a:rPr sz="800" b="1" dirty="0">
                          <a:solidFill>
                            <a:srgbClr val="231F20"/>
                          </a:solidFill>
                          <a:latin typeface="Calibri"/>
                          <a:cs typeface="Calibri"/>
                        </a:rPr>
                        <a:t>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1.2</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405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320"/>
                        </a:spcBef>
                      </a:pPr>
                      <a:r>
                        <a:rPr sz="800" b="1" spc="20" dirty="0">
                          <a:solidFill>
                            <a:srgbClr val="231F20"/>
                          </a:solidFill>
                          <a:latin typeface="Calibri"/>
                          <a:cs typeface="Calibri"/>
                        </a:rPr>
                        <a:t>1.4</a:t>
                      </a:r>
                      <a:endParaRPr sz="800">
                        <a:latin typeface="Calibri"/>
                        <a:cs typeface="Calibri"/>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24"/>
                  </a:ext>
                </a:extLst>
              </a:tr>
              <a:tr h="219455">
                <a:tc>
                  <a:txBody>
                    <a:bodyPr/>
                    <a:lstStyle/>
                    <a:p>
                      <a:pPr marL="55880">
                        <a:lnSpc>
                          <a:spcPct val="100000"/>
                        </a:lnSpc>
                        <a:spcBef>
                          <a:spcPts val="320"/>
                        </a:spcBef>
                      </a:pPr>
                      <a:r>
                        <a:rPr sz="800" b="1" spc="5" dirty="0">
                          <a:solidFill>
                            <a:srgbClr val="231F20"/>
                          </a:solidFill>
                          <a:latin typeface="Calibri"/>
                          <a:cs typeface="Calibri"/>
                        </a:rPr>
                        <a:t>3:</a:t>
                      </a:r>
                      <a:r>
                        <a:rPr sz="800" b="1" spc="20" dirty="0">
                          <a:solidFill>
                            <a:srgbClr val="231F20"/>
                          </a:solidFill>
                          <a:latin typeface="Calibri"/>
                          <a:cs typeface="Calibri"/>
                        </a:rPr>
                        <a:t> </a:t>
                      </a:r>
                      <a:r>
                        <a:rPr sz="800" b="1" spc="15" dirty="0">
                          <a:solidFill>
                            <a:srgbClr val="231F20"/>
                          </a:solidFill>
                          <a:latin typeface="Calibri"/>
                          <a:cs typeface="Calibri"/>
                        </a:rPr>
                        <a:t>Philadelphia</a:t>
                      </a:r>
                      <a:endParaRPr sz="800">
                        <a:latin typeface="Calibri"/>
                        <a:cs typeface="Calibri"/>
                      </a:endParaRPr>
                    </a:p>
                  </a:txBody>
                  <a:tcPr marL="0" marR="0" marT="40640" marB="0">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286</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1.0</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422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1.4</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424</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1.4</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R="193040" algn="r">
                        <a:lnSpc>
                          <a:spcPct val="100000"/>
                        </a:lnSpc>
                        <a:spcBef>
                          <a:spcPts val="320"/>
                        </a:spcBef>
                      </a:pPr>
                      <a:r>
                        <a:rPr sz="800" b="1" spc="20" dirty="0">
                          <a:solidFill>
                            <a:srgbClr val="231F20"/>
                          </a:solidFill>
                          <a:latin typeface="Calibri"/>
                          <a:cs typeface="Calibri"/>
                        </a:rPr>
                        <a:t>40</a:t>
                      </a:r>
                      <a:r>
                        <a:rPr sz="800" b="1" dirty="0">
                          <a:solidFill>
                            <a:srgbClr val="231F20"/>
                          </a:solidFill>
                          <a:latin typeface="Calibri"/>
                          <a:cs typeface="Calibri"/>
                        </a:rPr>
                        <a:t>4</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1.4</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392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320"/>
                        </a:spcBef>
                      </a:pPr>
                      <a:r>
                        <a:rPr sz="800" b="1" spc="20" dirty="0">
                          <a:solidFill>
                            <a:srgbClr val="231F20"/>
                          </a:solidFill>
                          <a:latin typeface="Calibri"/>
                          <a:cs typeface="Calibri"/>
                        </a:rPr>
                        <a:t>1.3</a:t>
                      </a:r>
                      <a:endParaRPr sz="800">
                        <a:latin typeface="Calibri"/>
                        <a:cs typeface="Calibri"/>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25"/>
                  </a:ext>
                </a:extLst>
              </a:tr>
              <a:tr h="219443">
                <a:tc>
                  <a:txBody>
                    <a:bodyPr/>
                    <a:lstStyle/>
                    <a:p>
                      <a:pPr marL="55880">
                        <a:lnSpc>
                          <a:spcPct val="100000"/>
                        </a:lnSpc>
                        <a:spcBef>
                          <a:spcPts val="320"/>
                        </a:spcBef>
                      </a:pPr>
                      <a:r>
                        <a:rPr sz="800" b="1" spc="5" dirty="0">
                          <a:solidFill>
                            <a:srgbClr val="231F20"/>
                          </a:solidFill>
                          <a:latin typeface="Calibri"/>
                          <a:cs typeface="Calibri"/>
                        </a:rPr>
                        <a:t>4:</a:t>
                      </a:r>
                      <a:r>
                        <a:rPr sz="800" b="1" spc="10" dirty="0">
                          <a:solidFill>
                            <a:srgbClr val="231F20"/>
                          </a:solidFill>
                          <a:latin typeface="Calibri"/>
                          <a:cs typeface="Calibri"/>
                        </a:rPr>
                        <a:t> </a:t>
                      </a:r>
                      <a:r>
                        <a:rPr sz="800" b="1" spc="5" dirty="0">
                          <a:solidFill>
                            <a:srgbClr val="231F20"/>
                          </a:solidFill>
                          <a:latin typeface="Calibri"/>
                          <a:cs typeface="Calibri"/>
                        </a:rPr>
                        <a:t>Atlanta</a:t>
                      </a:r>
                      <a:endParaRPr sz="800">
                        <a:latin typeface="Calibri"/>
                        <a:cs typeface="Calibri"/>
                      </a:endParaRPr>
                    </a:p>
                  </a:txBody>
                  <a:tcPr marL="0" marR="0" marT="40640" marB="0">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721</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1.2</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706</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1.1</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826</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1.3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R="154940" algn="r">
                        <a:lnSpc>
                          <a:spcPct val="100000"/>
                        </a:lnSpc>
                        <a:spcBef>
                          <a:spcPts val="320"/>
                        </a:spcBef>
                      </a:pPr>
                      <a:r>
                        <a:rPr sz="800" b="1" spc="20" dirty="0">
                          <a:solidFill>
                            <a:srgbClr val="231F20"/>
                          </a:solidFill>
                          <a:latin typeface="Calibri"/>
                          <a:cs typeface="Calibri"/>
                        </a:rPr>
                        <a:t>1,05</a:t>
                      </a:r>
                      <a:r>
                        <a:rPr sz="800" b="1" dirty="0">
                          <a:solidFill>
                            <a:srgbClr val="231F20"/>
                          </a:solidFill>
                          <a:latin typeface="Calibri"/>
                          <a:cs typeface="Calibri"/>
                        </a:rPr>
                        <a:t>6</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1.7</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1,253</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320"/>
                        </a:spcBef>
                      </a:pPr>
                      <a:r>
                        <a:rPr sz="800" b="1" spc="20" dirty="0">
                          <a:solidFill>
                            <a:srgbClr val="231F20"/>
                          </a:solidFill>
                          <a:latin typeface="Calibri"/>
                          <a:cs typeface="Calibri"/>
                        </a:rPr>
                        <a:t>2.0</a:t>
                      </a:r>
                      <a:endParaRPr sz="800">
                        <a:latin typeface="Calibri"/>
                        <a:cs typeface="Calibri"/>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26"/>
                  </a:ext>
                </a:extLst>
              </a:tr>
              <a:tr h="219443">
                <a:tc>
                  <a:txBody>
                    <a:bodyPr/>
                    <a:lstStyle/>
                    <a:p>
                      <a:pPr marL="55880">
                        <a:lnSpc>
                          <a:spcPct val="100000"/>
                        </a:lnSpc>
                        <a:spcBef>
                          <a:spcPts val="320"/>
                        </a:spcBef>
                      </a:pPr>
                      <a:r>
                        <a:rPr sz="800" b="1" spc="5" dirty="0">
                          <a:solidFill>
                            <a:srgbClr val="231F20"/>
                          </a:solidFill>
                          <a:latin typeface="Calibri"/>
                          <a:cs typeface="Calibri"/>
                        </a:rPr>
                        <a:t>5:</a:t>
                      </a:r>
                      <a:r>
                        <a:rPr sz="800" b="1" spc="20" dirty="0">
                          <a:solidFill>
                            <a:srgbClr val="231F20"/>
                          </a:solidFill>
                          <a:latin typeface="Calibri"/>
                          <a:cs typeface="Calibri"/>
                        </a:rPr>
                        <a:t> </a:t>
                      </a:r>
                      <a:r>
                        <a:rPr sz="800" b="1" spc="5" dirty="0">
                          <a:solidFill>
                            <a:srgbClr val="231F20"/>
                          </a:solidFill>
                          <a:latin typeface="Calibri"/>
                          <a:cs typeface="Calibri"/>
                        </a:rPr>
                        <a:t>Chicago</a:t>
                      </a:r>
                      <a:endParaRPr sz="800">
                        <a:latin typeface="Calibri"/>
                        <a:cs typeface="Calibri"/>
                      </a:endParaRPr>
                    </a:p>
                  </a:txBody>
                  <a:tcPr marL="0" marR="0" marT="40640" marB="0">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475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0.9</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615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1.2</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692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R="194310" algn="r">
                        <a:lnSpc>
                          <a:spcPct val="100000"/>
                        </a:lnSpc>
                        <a:spcBef>
                          <a:spcPts val="320"/>
                        </a:spcBef>
                      </a:pPr>
                      <a:r>
                        <a:rPr sz="800" b="1" spc="20" dirty="0">
                          <a:solidFill>
                            <a:srgbClr val="231F20"/>
                          </a:solidFill>
                          <a:latin typeface="Calibri"/>
                          <a:cs typeface="Calibri"/>
                        </a:rPr>
                        <a:t>97</a:t>
                      </a:r>
                      <a:r>
                        <a:rPr sz="800" b="1" dirty="0">
                          <a:solidFill>
                            <a:srgbClr val="231F20"/>
                          </a:solidFill>
                          <a:latin typeface="Calibri"/>
                          <a:cs typeface="Calibri"/>
                        </a:rPr>
                        <a:t>7</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1.9</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1,053</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320"/>
                        </a:spcBef>
                      </a:pPr>
                      <a:r>
                        <a:rPr sz="800" b="1" spc="20" dirty="0">
                          <a:solidFill>
                            <a:srgbClr val="231F20"/>
                          </a:solidFill>
                          <a:latin typeface="Calibri"/>
                          <a:cs typeface="Calibri"/>
                        </a:rPr>
                        <a:t>2.0</a:t>
                      </a:r>
                      <a:endParaRPr sz="800">
                        <a:latin typeface="Calibri"/>
                        <a:cs typeface="Calibri"/>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27"/>
                  </a:ext>
                </a:extLst>
              </a:tr>
              <a:tr h="219443">
                <a:tc>
                  <a:txBody>
                    <a:bodyPr/>
                    <a:lstStyle/>
                    <a:p>
                      <a:pPr marL="55880">
                        <a:lnSpc>
                          <a:spcPct val="100000"/>
                        </a:lnSpc>
                        <a:spcBef>
                          <a:spcPts val="320"/>
                        </a:spcBef>
                      </a:pPr>
                      <a:r>
                        <a:rPr sz="800" b="1" spc="5" dirty="0">
                          <a:solidFill>
                            <a:srgbClr val="231F20"/>
                          </a:solidFill>
                          <a:latin typeface="Calibri"/>
                          <a:cs typeface="Calibri"/>
                        </a:rPr>
                        <a:t>6:</a:t>
                      </a:r>
                      <a:r>
                        <a:rPr sz="800" b="1" spc="20" dirty="0">
                          <a:solidFill>
                            <a:srgbClr val="231F20"/>
                          </a:solidFill>
                          <a:latin typeface="Calibri"/>
                          <a:cs typeface="Calibri"/>
                        </a:rPr>
                        <a:t> </a:t>
                      </a:r>
                      <a:r>
                        <a:rPr sz="800" b="1" spc="5" dirty="0">
                          <a:solidFill>
                            <a:srgbClr val="231F20"/>
                          </a:solidFill>
                          <a:latin typeface="Calibri"/>
                          <a:cs typeface="Calibri"/>
                        </a:rPr>
                        <a:t>Dallas</a:t>
                      </a:r>
                      <a:endParaRPr sz="800">
                        <a:latin typeface="Calibri"/>
                        <a:cs typeface="Calibri"/>
                      </a:endParaRPr>
                    </a:p>
                  </a:txBody>
                  <a:tcPr marL="0" marR="0" marT="40640" marB="0">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149</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0.4</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0" dirty="0">
                          <a:solidFill>
                            <a:srgbClr val="231F20"/>
                          </a:solidFill>
                          <a:latin typeface="Calibri"/>
                          <a:cs typeface="Calibri"/>
                        </a:rPr>
                        <a:t>95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0.2</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105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0.2</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R="194310" algn="r">
                        <a:lnSpc>
                          <a:spcPct val="100000"/>
                        </a:lnSpc>
                        <a:spcBef>
                          <a:spcPts val="320"/>
                        </a:spcBef>
                      </a:pPr>
                      <a:r>
                        <a:rPr sz="800" b="1" spc="20" dirty="0">
                          <a:solidFill>
                            <a:srgbClr val="231F20"/>
                          </a:solidFill>
                          <a:latin typeface="Calibri"/>
                          <a:cs typeface="Calibri"/>
                        </a:rPr>
                        <a:t>11</a:t>
                      </a:r>
                      <a:r>
                        <a:rPr sz="800" b="1" dirty="0">
                          <a:solidFill>
                            <a:srgbClr val="231F20"/>
                          </a:solidFill>
                          <a:latin typeface="Calibri"/>
                          <a:cs typeface="Calibri"/>
                        </a:rPr>
                        <a:t>4</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157</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320"/>
                        </a:spcBef>
                      </a:pPr>
                      <a:r>
                        <a:rPr sz="800" b="1" spc="20" dirty="0">
                          <a:solidFill>
                            <a:srgbClr val="231F20"/>
                          </a:solidFill>
                          <a:latin typeface="Calibri"/>
                          <a:cs typeface="Calibri"/>
                        </a:rPr>
                        <a:t>0.4</a:t>
                      </a:r>
                      <a:endParaRPr sz="800">
                        <a:latin typeface="Calibri"/>
                        <a:cs typeface="Calibri"/>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28"/>
                  </a:ext>
                </a:extLst>
              </a:tr>
              <a:tr h="219455">
                <a:tc>
                  <a:txBody>
                    <a:bodyPr/>
                    <a:lstStyle/>
                    <a:p>
                      <a:pPr marL="57785">
                        <a:lnSpc>
                          <a:spcPct val="100000"/>
                        </a:lnSpc>
                        <a:spcBef>
                          <a:spcPts val="320"/>
                        </a:spcBef>
                      </a:pPr>
                      <a:r>
                        <a:rPr sz="800" b="1" spc="5" dirty="0">
                          <a:solidFill>
                            <a:srgbClr val="231F20"/>
                          </a:solidFill>
                          <a:latin typeface="Calibri"/>
                          <a:cs typeface="Calibri"/>
                        </a:rPr>
                        <a:t>7: </a:t>
                      </a:r>
                      <a:r>
                        <a:rPr sz="800" b="1" spc="10" dirty="0">
                          <a:solidFill>
                            <a:srgbClr val="231F20"/>
                          </a:solidFill>
                          <a:latin typeface="Calibri"/>
                          <a:cs typeface="Calibri"/>
                        </a:rPr>
                        <a:t>Kansas</a:t>
                      </a:r>
                      <a:r>
                        <a:rPr sz="800" b="1" spc="80" dirty="0">
                          <a:solidFill>
                            <a:srgbClr val="231F20"/>
                          </a:solidFill>
                          <a:latin typeface="Calibri"/>
                          <a:cs typeface="Calibri"/>
                        </a:rPr>
                        <a:t> </a:t>
                      </a:r>
                      <a:r>
                        <a:rPr sz="800" b="1" spc="10" dirty="0">
                          <a:solidFill>
                            <a:srgbClr val="231F20"/>
                          </a:solidFill>
                          <a:latin typeface="Calibri"/>
                          <a:cs typeface="Calibri"/>
                        </a:rPr>
                        <a:t>City</a:t>
                      </a:r>
                      <a:endParaRPr sz="800">
                        <a:latin typeface="Calibri"/>
                        <a:cs typeface="Calibri"/>
                      </a:endParaRPr>
                    </a:p>
                  </a:txBody>
                  <a:tcPr marL="0" marR="0" marT="40640" marB="0">
                    <a:lnR w="19050">
                      <a:solidFill>
                        <a:srgbClr val="005E6D"/>
                      </a:solidFill>
                      <a:prstDash val="solid"/>
                    </a:lnR>
                    <a:solidFill>
                      <a:srgbClr val="E5EEF0"/>
                    </a:solidFill>
                  </a:tcPr>
                </a:tc>
                <a:tc>
                  <a:txBody>
                    <a:bodyPr/>
                    <a:lstStyle/>
                    <a:p>
                      <a:pPr algn="ctr">
                        <a:lnSpc>
                          <a:spcPct val="100000"/>
                        </a:lnSpc>
                        <a:spcBef>
                          <a:spcPts val="320"/>
                        </a:spcBef>
                      </a:pPr>
                      <a:r>
                        <a:rPr sz="800" b="1" spc="10" dirty="0">
                          <a:solidFill>
                            <a:srgbClr val="231F20"/>
                          </a:solidFill>
                          <a:latin typeface="Calibri"/>
                          <a:cs typeface="Calibri"/>
                        </a:rPr>
                        <a:t>38</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0" dirty="0">
                          <a:solidFill>
                            <a:srgbClr val="231F20"/>
                          </a:solidFill>
                          <a:latin typeface="Calibri"/>
                          <a:cs typeface="Calibri"/>
                        </a:rPr>
                        <a:t>41</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0.4</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0" dirty="0">
                          <a:solidFill>
                            <a:srgbClr val="231F20"/>
                          </a:solidFill>
                          <a:latin typeface="Calibri"/>
                          <a:cs typeface="Calibri"/>
                        </a:rPr>
                        <a:t>70</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0.6</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R="209550" algn="r">
                        <a:lnSpc>
                          <a:spcPct val="100000"/>
                        </a:lnSpc>
                        <a:spcBef>
                          <a:spcPts val="320"/>
                        </a:spcBef>
                      </a:pPr>
                      <a:r>
                        <a:rPr sz="800" b="1" spc="20" dirty="0">
                          <a:solidFill>
                            <a:srgbClr val="231F20"/>
                          </a:solidFill>
                          <a:latin typeface="Calibri"/>
                          <a:cs typeface="Calibri"/>
                        </a:rPr>
                        <a:t>8</a:t>
                      </a:r>
                      <a:r>
                        <a:rPr sz="800" b="1" dirty="0">
                          <a:solidFill>
                            <a:srgbClr val="231F20"/>
                          </a:solidFill>
                          <a:latin typeface="Calibri"/>
                          <a:cs typeface="Calibri"/>
                        </a:rPr>
                        <a:t>9</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0.8</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0" dirty="0">
                          <a:solidFill>
                            <a:srgbClr val="231F20"/>
                          </a:solidFill>
                          <a:latin typeface="Calibri"/>
                          <a:cs typeface="Calibri"/>
                        </a:rPr>
                        <a:t>74</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320"/>
                        </a:spcBef>
                      </a:pPr>
                      <a:r>
                        <a:rPr sz="800" b="1" spc="20" dirty="0">
                          <a:solidFill>
                            <a:srgbClr val="231F20"/>
                          </a:solidFill>
                          <a:latin typeface="Calibri"/>
                          <a:cs typeface="Calibri"/>
                        </a:rPr>
                        <a:t>0.5</a:t>
                      </a:r>
                      <a:endParaRPr sz="800">
                        <a:latin typeface="Calibri"/>
                        <a:cs typeface="Calibri"/>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29"/>
                  </a:ext>
                </a:extLst>
              </a:tr>
              <a:tr h="219443">
                <a:tc>
                  <a:txBody>
                    <a:bodyPr/>
                    <a:lstStyle/>
                    <a:p>
                      <a:pPr marL="55880">
                        <a:lnSpc>
                          <a:spcPct val="100000"/>
                        </a:lnSpc>
                        <a:spcBef>
                          <a:spcPts val="320"/>
                        </a:spcBef>
                      </a:pPr>
                      <a:r>
                        <a:rPr sz="800" b="1" spc="5" dirty="0">
                          <a:solidFill>
                            <a:srgbClr val="231F20"/>
                          </a:solidFill>
                          <a:latin typeface="Calibri"/>
                          <a:cs typeface="Calibri"/>
                        </a:rPr>
                        <a:t>8:</a:t>
                      </a:r>
                      <a:r>
                        <a:rPr sz="800" b="1" spc="20" dirty="0">
                          <a:solidFill>
                            <a:srgbClr val="231F20"/>
                          </a:solidFill>
                          <a:latin typeface="Calibri"/>
                          <a:cs typeface="Calibri"/>
                        </a:rPr>
                        <a:t> </a:t>
                      </a:r>
                      <a:r>
                        <a:rPr sz="800" b="1" spc="10" dirty="0">
                          <a:solidFill>
                            <a:srgbClr val="231F20"/>
                          </a:solidFill>
                          <a:latin typeface="Calibri"/>
                          <a:cs typeface="Calibri"/>
                        </a:rPr>
                        <a:t>Denver</a:t>
                      </a:r>
                      <a:endParaRPr sz="800">
                        <a:latin typeface="Calibri"/>
                        <a:cs typeface="Calibri"/>
                      </a:endParaRPr>
                    </a:p>
                  </a:txBody>
                  <a:tcPr marL="0" marR="0" marT="40640" marB="0">
                    <a:lnR w="19050">
                      <a:solidFill>
                        <a:srgbClr val="005E6D"/>
                      </a:solidFill>
                      <a:prstDash val="solid"/>
                    </a:lnR>
                    <a:solidFill>
                      <a:srgbClr val="FFFFFF"/>
                    </a:solidFill>
                  </a:tcPr>
                </a:tc>
                <a:tc>
                  <a:txBody>
                    <a:bodyPr/>
                    <a:lstStyle/>
                    <a:p>
                      <a:pPr algn="ctr">
                        <a:lnSpc>
                          <a:spcPct val="100000"/>
                        </a:lnSpc>
                        <a:spcBef>
                          <a:spcPts val="320"/>
                        </a:spcBef>
                      </a:pPr>
                      <a:r>
                        <a:rPr sz="800" b="1" spc="10" dirty="0">
                          <a:solidFill>
                            <a:srgbClr val="231F20"/>
                          </a:solidFill>
                          <a:latin typeface="Calibri"/>
                          <a:cs typeface="Calibri"/>
                        </a:rPr>
                        <a:t>85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0.8</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152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1.4</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162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1.4</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R="193040" algn="r">
                        <a:lnSpc>
                          <a:spcPct val="100000"/>
                        </a:lnSpc>
                        <a:spcBef>
                          <a:spcPts val="320"/>
                        </a:spcBef>
                      </a:pPr>
                      <a:r>
                        <a:rPr sz="800" b="1" spc="20" dirty="0">
                          <a:solidFill>
                            <a:srgbClr val="231F20"/>
                          </a:solidFill>
                          <a:latin typeface="Calibri"/>
                          <a:cs typeface="Calibri"/>
                        </a:rPr>
                        <a:t>22</a:t>
                      </a:r>
                      <a:r>
                        <a:rPr sz="800" b="1" dirty="0">
                          <a:solidFill>
                            <a:srgbClr val="231F20"/>
                          </a:solidFill>
                          <a:latin typeface="Calibri"/>
                          <a:cs typeface="Calibri"/>
                        </a:rPr>
                        <a:t>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1.9</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222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5080" algn="ctr">
                        <a:lnSpc>
                          <a:spcPct val="100000"/>
                        </a:lnSpc>
                        <a:spcBef>
                          <a:spcPts val="320"/>
                        </a:spcBef>
                      </a:pPr>
                      <a:r>
                        <a:rPr sz="800" b="1" spc="20" dirty="0">
                          <a:solidFill>
                            <a:srgbClr val="231F20"/>
                          </a:solidFill>
                          <a:latin typeface="Calibri"/>
                          <a:cs typeface="Calibri"/>
                        </a:rPr>
                        <a:t>1.9</a:t>
                      </a:r>
                      <a:endParaRPr sz="800">
                        <a:latin typeface="Calibri"/>
                        <a:cs typeface="Calibri"/>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30"/>
                  </a:ext>
                </a:extLst>
              </a:tr>
              <a:tr h="219443">
                <a:tc>
                  <a:txBody>
                    <a:bodyPr/>
                    <a:lstStyle/>
                    <a:p>
                      <a:pPr marL="55880">
                        <a:lnSpc>
                          <a:spcPct val="100000"/>
                        </a:lnSpc>
                        <a:spcBef>
                          <a:spcPts val="320"/>
                        </a:spcBef>
                      </a:pPr>
                      <a:r>
                        <a:rPr sz="800" b="1" spc="5" dirty="0">
                          <a:solidFill>
                            <a:srgbClr val="231F20"/>
                          </a:solidFill>
                          <a:latin typeface="Calibri"/>
                          <a:cs typeface="Calibri"/>
                        </a:rPr>
                        <a:t>9: </a:t>
                      </a:r>
                      <a:r>
                        <a:rPr sz="800" b="1" spc="10" dirty="0">
                          <a:solidFill>
                            <a:srgbClr val="231F20"/>
                          </a:solidFill>
                          <a:latin typeface="Calibri"/>
                          <a:cs typeface="Calibri"/>
                        </a:rPr>
                        <a:t>San</a:t>
                      </a:r>
                      <a:r>
                        <a:rPr sz="800" b="1" spc="45" dirty="0">
                          <a:solidFill>
                            <a:srgbClr val="231F20"/>
                          </a:solidFill>
                          <a:latin typeface="Calibri"/>
                          <a:cs typeface="Calibri"/>
                        </a:rPr>
                        <a:t> </a:t>
                      </a:r>
                      <a:r>
                        <a:rPr sz="800" b="1" spc="10" dirty="0">
                          <a:solidFill>
                            <a:srgbClr val="231F20"/>
                          </a:solidFill>
                          <a:latin typeface="Calibri"/>
                          <a:cs typeface="Calibri"/>
                        </a:rPr>
                        <a:t>Francisco</a:t>
                      </a:r>
                      <a:endParaRPr sz="800">
                        <a:latin typeface="Calibri"/>
                        <a:cs typeface="Calibri"/>
                      </a:endParaRPr>
                    </a:p>
                  </a:txBody>
                  <a:tcPr marL="0" marR="0" marT="40640" marB="0">
                    <a:lnR w="19050">
                      <a:solidFill>
                        <a:srgbClr val="005E6D"/>
                      </a:solidFill>
                      <a:prstDash val="solid"/>
                    </a:lnR>
                    <a:solidFill>
                      <a:srgbClr val="E5EEF0"/>
                    </a:solidFill>
                  </a:tcPr>
                </a:tc>
                <a:tc>
                  <a:txBody>
                    <a:bodyPr/>
                    <a:lstStyle/>
                    <a:p>
                      <a:pPr algn="ctr">
                        <a:lnSpc>
                          <a:spcPct val="100000"/>
                        </a:lnSpc>
                        <a:spcBef>
                          <a:spcPts val="320"/>
                        </a:spcBef>
                      </a:pPr>
                      <a:r>
                        <a:rPr sz="800" b="1" spc="10" dirty="0">
                          <a:solidFill>
                            <a:srgbClr val="231F20"/>
                          </a:solidFill>
                          <a:latin typeface="Calibri"/>
                          <a:cs typeface="Calibri"/>
                        </a:rPr>
                        <a:t>71</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0.2</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0" dirty="0">
                          <a:solidFill>
                            <a:srgbClr val="231F20"/>
                          </a:solidFill>
                          <a:latin typeface="Calibri"/>
                          <a:cs typeface="Calibri"/>
                        </a:rPr>
                        <a:t>76</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0.2</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138</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R="193040" algn="r">
                        <a:lnSpc>
                          <a:spcPct val="100000"/>
                        </a:lnSpc>
                        <a:spcBef>
                          <a:spcPts val="320"/>
                        </a:spcBef>
                      </a:pPr>
                      <a:r>
                        <a:rPr sz="800" b="1" spc="20" dirty="0">
                          <a:solidFill>
                            <a:srgbClr val="231F20"/>
                          </a:solidFill>
                          <a:latin typeface="Calibri"/>
                          <a:cs typeface="Calibri"/>
                        </a:rPr>
                        <a:t>13</a:t>
                      </a:r>
                      <a:r>
                        <a:rPr sz="800" b="1" dirty="0">
                          <a:solidFill>
                            <a:srgbClr val="231F20"/>
                          </a:solidFill>
                          <a:latin typeface="Calibri"/>
                          <a:cs typeface="Calibri"/>
                        </a:rPr>
                        <a:t>3</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0" dirty="0">
                          <a:solidFill>
                            <a:srgbClr val="231F20"/>
                          </a:solidFill>
                          <a:latin typeface="Calibri"/>
                          <a:cs typeface="Calibri"/>
                        </a:rPr>
                        <a:t>0.3</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20"/>
                        </a:spcBef>
                      </a:pPr>
                      <a:r>
                        <a:rPr sz="800" b="1" spc="15" dirty="0">
                          <a:solidFill>
                            <a:srgbClr val="231F20"/>
                          </a:solidFill>
                          <a:latin typeface="Calibri"/>
                          <a:cs typeface="Calibri"/>
                        </a:rPr>
                        <a:t>222</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4445" algn="ctr">
                        <a:lnSpc>
                          <a:spcPct val="100000"/>
                        </a:lnSpc>
                        <a:spcBef>
                          <a:spcPts val="320"/>
                        </a:spcBef>
                      </a:pPr>
                      <a:r>
                        <a:rPr sz="800" b="1" spc="20" dirty="0">
                          <a:solidFill>
                            <a:srgbClr val="231F20"/>
                          </a:solidFill>
                          <a:latin typeface="Calibri"/>
                          <a:cs typeface="Calibri"/>
                        </a:rPr>
                        <a:t>0.5</a:t>
                      </a:r>
                      <a:endParaRPr sz="800">
                        <a:latin typeface="Calibri"/>
                        <a:cs typeface="Calibri"/>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31"/>
                  </a:ext>
                </a:extLst>
              </a:tr>
              <a:tr h="219456">
                <a:tc>
                  <a:txBody>
                    <a:bodyPr/>
                    <a:lstStyle/>
                    <a:p>
                      <a:pPr marL="55880">
                        <a:lnSpc>
                          <a:spcPct val="100000"/>
                        </a:lnSpc>
                        <a:spcBef>
                          <a:spcPts val="320"/>
                        </a:spcBef>
                      </a:pPr>
                      <a:r>
                        <a:rPr sz="800" b="1" spc="5" dirty="0">
                          <a:solidFill>
                            <a:srgbClr val="231F20"/>
                          </a:solidFill>
                          <a:latin typeface="Calibri"/>
                          <a:cs typeface="Calibri"/>
                        </a:rPr>
                        <a:t>10:</a:t>
                      </a:r>
                      <a:r>
                        <a:rPr sz="800" b="1" spc="10" dirty="0">
                          <a:solidFill>
                            <a:srgbClr val="231F20"/>
                          </a:solidFill>
                          <a:latin typeface="Calibri"/>
                          <a:cs typeface="Calibri"/>
                        </a:rPr>
                        <a:t> </a:t>
                      </a:r>
                      <a:r>
                        <a:rPr sz="800" b="1" spc="5" dirty="0">
                          <a:solidFill>
                            <a:srgbClr val="231F20"/>
                          </a:solidFill>
                          <a:latin typeface="Calibri"/>
                          <a:cs typeface="Calibri"/>
                        </a:rPr>
                        <a:t>Seattle</a:t>
                      </a:r>
                      <a:endParaRPr sz="800">
                        <a:latin typeface="Calibri"/>
                        <a:cs typeface="Calibri"/>
                      </a:endParaRPr>
                    </a:p>
                  </a:txBody>
                  <a:tcPr marL="0" marR="0" marT="40640" marB="0">
                    <a:lnR w="19050">
                      <a:solidFill>
                        <a:srgbClr val="005E6D"/>
                      </a:solidFill>
                      <a:prstDash val="solid"/>
                    </a:lnR>
                    <a:solidFill>
                      <a:srgbClr val="FFFFFF"/>
                    </a:solidFill>
                  </a:tcPr>
                </a:tc>
                <a:tc>
                  <a:txBody>
                    <a:bodyPr/>
                    <a:lstStyle/>
                    <a:p>
                      <a:pPr algn="ctr">
                        <a:lnSpc>
                          <a:spcPct val="100000"/>
                        </a:lnSpc>
                        <a:spcBef>
                          <a:spcPts val="320"/>
                        </a:spcBef>
                      </a:pPr>
                      <a:r>
                        <a:rPr sz="800" b="1" spc="10" dirty="0">
                          <a:solidFill>
                            <a:srgbClr val="231F20"/>
                          </a:solidFill>
                          <a:latin typeface="Calibri"/>
                          <a:cs typeface="Calibri"/>
                        </a:rPr>
                        <a:t>80</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0.6</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0" dirty="0">
                          <a:solidFill>
                            <a:srgbClr val="231F20"/>
                          </a:solidFill>
                          <a:latin typeface="Calibri"/>
                          <a:cs typeface="Calibri"/>
                        </a:rPr>
                        <a:t>88</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0.7</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0" dirty="0">
                          <a:solidFill>
                            <a:srgbClr val="231F20"/>
                          </a:solidFill>
                          <a:latin typeface="Calibri"/>
                          <a:cs typeface="Calibri"/>
                        </a:rPr>
                        <a:t>95</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0.7</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R="193040" algn="r">
                        <a:lnSpc>
                          <a:spcPct val="100000"/>
                        </a:lnSpc>
                        <a:spcBef>
                          <a:spcPts val="320"/>
                        </a:spcBef>
                      </a:pPr>
                      <a:r>
                        <a:rPr sz="800" b="1" spc="20" dirty="0">
                          <a:solidFill>
                            <a:srgbClr val="231F20"/>
                          </a:solidFill>
                          <a:latin typeface="Calibri"/>
                          <a:cs typeface="Calibri"/>
                        </a:rPr>
                        <a:t>11</a:t>
                      </a:r>
                      <a:r>
                        <a:rPr sz="800" b="1" dirty="0">
                          <a:solidFill>
                            <a:srgbClr val="231F20"/>
                          </a:solidFill>
                          <a:latin typeface="Calibri"/>
                          <a:cs typeface="Calibri"/>
                        </a:rPr>
                        <a:t>9</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0" dirty="0">
                          <a:solidFill>
                            <a:srgbClr val="231F20"/>
                          </a:solidFill>
                          <a:latin typeface="Calibri"/>
                          <a:cs typeface="Calibri"/>
                        </a:rPr>
                        <a:t>0.9</a:t>
                      </a:r>
                      <a:endParaRPr sz="800">
                        <a:latin typeface="Calibri"/>
                        <a:cs typeface="Calibri"/>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20"/>
                        </a:spcBef>
                      </a:pPr>
                      <a:r>
                        <a:rPr sz="800" b="1" spc="15" dirty="0">
                          <a:solidFill>
                            <a:srgbClr val="231F20"/>
                          </a:solidFill>
                          <a:latin typeface="Calibri"/>
                          <a:cs typeface="Calibri"/>
                        </a:rPr>
                        <a:t>121</a:t>
                      </a:r>
                      <a:endParaRPr sz="800">
                        <a:latin typeface="Calibri"/>
                        <a:cs typeface="Calibri"/>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4445" algn="ctr">
                        <a:lnSpc>
                          <a:spcPct val="100000"/>
                        </a:lnSpc>
                        <a:spcBef>
                          <a:spcPts val="320"/>
                        </a:spcBef>
                      </a:pPr>
                      <a:r>
                        <a:rPr sz="800" b="1" spc="20" dirty="0">
                          <a:solidFill>
                            <a:srgbClr val="231F20"/>
                          </a:solidFill>
                          <a:latin typeface="Calibri"/>
                          <a:cs typeface="Calibri"/>
                        </a:rPr>
                        <a:t>0.9</a:t>
                      </a:r>
                      <a:endParaRPr sz="800" dirty="0">
                        <a:latin typeface="Calibri"/>
                        <a:cs typeface="Calibri"/>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32"/>
                  </a:ext>
                </a:extLst>
              </a:tr>
            </a:tbl>
          </a:graphicData>
        </a:graphic>
      </p:graphicFrame>
      <p:sp>
        <p:nvSpPr>
          <p:cNvPr id="4" name="object 4"/>
          <p:cNvSpPr txBox="1"/>
          <p:nvPr/>
        </p:nvSpPr>
        <p:spPr>
          <a:xfrm>
            <a:off x="443991" y="8660010"/>
            <a:ext cx="1270635" cy="1173480"/>
          </a:xfrm>
          <a:prstGeom prst="rect">
            <a:avLst/>
          </a:prstGeom>
        </p:spPr>
        <p:txBody>
          <a:bodyPr vert="horz" wrap="square" lIns="0" tIns="12700" rIns="0" bIns="0" rtlCol="0">
            <a:spAutoFit/>
          </a:bodyPr>
          <a:lstStyle/>
          <a:p>
            <a:pPr marL="12700" marR="6985">
              <a:lnSpc>
                <a:spcPct val="107100"/>
              </a:lnSpc>
              <a:spcBef>
                <a:spcPts val="100"/>
              </a:spcBef>
            </a:pPr>
            <a:r>
              <a:rPr sz="700" spc="-35" dirty="0">
                <a:solidFill>
                  <a:srgbClr val="231F20"/>
                </a:solidFill>
                <a:latin typeface="Century Gothic"/>
                <a:cs typeface="Century Gothic"/>
              </a:rPr>
              <a:t>Source: </a:t>
            </a:r>
            <a:r>
              <a:rPr sz="700" spc="-50" dirty="0">
                <a:solidFill>
                  <a:srgbClr val="231F20"/>
                </a:solidFill>
                <a:latin typeface="Century Gothic"/>
                <a:cs typeface="Century Gothic"/>
              </a:rPr>
              <a:t>CDC,National</a:t>
            </a:r>
            <a:r>
              <a:rPr sz="700" spc="-125" dirty="0">
                <a:solidFill>
                  <a:srgbClr val="231F20"/>
                </a:solidFill>
                <a:latin typeface="Century Gothic"/>
                <a:cs typeface="Century Gothic"/>
              </a:rPr>
              <a:t> </a:t>
            </a:r>
            <a:r>
              <a:rPr sz="700" spc="-30" dirty="0">
                <a:solidFill>
                  <a:srgbClr val="231F20"/>
                </a:solidFill>
                <a:latin typeface="Century Gothic"/>
                <a:cs typeface="Century Gothic"/>
              </a:rPr>
              <a:t>Notifiable  </a:t>
            </a:r>
            <a:r>
              <a:rPr sz="700" spc="-2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150" dirty="0">
                <a:solidFill>
                  <a:srgbClr val="231F20"/>
                </a:solidFill>
                <a:latin typeface="Century Gothic"/>
                <a:cs typeface="Century Gothic"/>
              </a:rPr>
              <a:t> </a:t>
            </a:r>
            <a:r>
              <a:rPr sz="700" spc="-15" dirty="0">
                <a:solidFill>
                  <a:srgbClr val="231F20"/>
                </a:solidFill>
                <a:latin typeface="Century Gothic"/>
                <a:cs typeface="Century Gothic"/>
              </a:rPr>
              <a:t>System.</a:t>
            </a:r>
            <a:endParaRPr sz="700">
              <a:latin typeface="Century Gothic"/>
              <a:cs typeface="Century Gothic"/>
            </a:endParaRPr>
          </a:p>
          <a:p>
            <a:pPr marL="12700">
              <a:lnSpc>
                <a:spcPct val="100000"/>
              </a:lnSpc>
              <a:spcBef>
                <a:spcPts val="575"/>
              </a:spcBef>
            </a:pPr>
            <a:r>
              <a:rPr sz="700" spc="-5" dirty="0">
                <a:solidFill>
                  <a:srgbClr val="231F20"/>
                </a:solidFill>
                <a:latin typeface="Century Gothic"/>
                <a:cs typeface="Century Gothic"/>
              </a:rPr>
              <a:t>*</a:t>
            </a:r>
            <a:r>
              <a:rPr sz="700" spc="-70" dirty="0">
                <a:solidFill>
                  <a:srgbClr val="231F20"/>
                </a:solidFill>
                <a:latin typeface="Century Gothic"/>
                <a:cs typeface="Century Gothic"/>
              </a:rPr>
              <a:t> </a:t>
            </a:r>
            <a:r>
              <a:rPr sz="700" spc="-25" dirty="0">
                <a:solidFill>
                  <a:srgbClr val="231F20"/>
                </a:solidFill>
                <a:latin typeface="Century Gothic"/>
                <a:cs typeface="Century Gothic"/>
              </a:rPr>
              <a:t>Rates </a:t>
            </a:r>
            <a:r>
              <a:rPr sz="700" spc="-20" dirty="0">
                <a:solidFill>
                  <a:srgbClr val="231F20"/>
                </a:solidFill>
                <a:latin typeface="Century Gothic"/>
                <a:cs typeface="Century Gothic"/>
              </a:rPr>
              <a:t>per</a:t>
            </a:r>
            <a:r>
              <a:rPr sz="700" spc="-90" dirty="0">
                <a:solidFill>
                  <a:srgbClr val="231F20"/>
                </a:solidFill>
                <a:latin typeface="Century Gothic"/>
                <a:cs typeface="Century Gothic"/>
              </a:rPr>
              <a:t> </a:t>
            </a:r>
            <a:r>
              <a:rPr sz="700" spc="5" dirty="0">
                <a:solidFill>
                  <a:srgbClr val="231F20"/>
                </a:solidFill>
                <a:latin typeface="Century Gothic"/>
                <a:cs typeface="Century Gothic"/>
              </a:rPr>
              <a:t>100,000</a:t>
            </a:r>
            <a:r>
              <a:rPr sz="700" spc="-90" dirty="0">
                <a:solidFill>
                  <a:srgbClr val="231F20"/>
                </a:solidFill>
                <a:latin typeface="Century Gothic"/>
                <a:cs typeface="Century Gothic"/>
              </a:rPr>
              <a:t> </a:t>
            </a:r>
            <a:r>
              <a:rPr sz="700" spc="-40" dirty="0">
                <a:solidFill>
                  <a:srgbClr val="231F20"/>
                </a:solidFill>
                <a:latin typeface="Century Gothic"/>
                <a:cs typeface="Century Gothic"/>
              </a:rPr>
              <a:t>population.</a:t>
            </a:r>
            <a:endParaRPr sz="700">
              <a:latin typeface="Century Gothic"/>
              <a:cs typeface="Century Gothic"/>
            </a:endParaRPr>
          </a:p>
          <a:p>
            <a:pPr marL="12700" marR="98425">
              <a:lnSpc>
                <a:spcPct val="107100"/>
              </a:lnSpc>
              <a:spcBef>
                <a:spcPts val="420"/>
              </a:spcBef>
            </a:pPr>
            <a:r>
              <a:rPr sz="700" spc="-35" dirty="0">
                <a:solidFill>
                  <a:srgbClr val="231F20"/>
                </a:solidFill>
                <a:latin typeface="Century Gothic"/>
                <a:cs typeface="Century Gothic"/>
              </a:rPr>
              <a:t>†Reported </a:t>
            </a:r>
            <a:r>
              <a:rPr sz="700" spc="-40" dirty="0">
                <a:solidFill>
                  <a:srgbClr val="231F20"/>
                </a:solidFill>
                <a:latin typeface="Century Gothic"/>
                <a:cs typeface="Century Gothic"/>
              </a:rPr>
              <a:t>cases </a:t>
            </a:r>
            <a:r>
              <a:rPr sz="700" spc="-25" dirty="0">
                <a:solidFill>
                  <a:srgbClr val="231F20"/>
                </a:solidFill>
                <a:latin typeface="Century Gothic"/>
                <a:cs typeface="Century Gothic"/>
              </a:rPr>
              <a:t>that </a:t>
            </a:r>
            <a:r>
              <a:rPr sz="700" spc="-30" dirty="0">
                <a:solidFill>
                  <a:srgbClr val="231F20"/>
                </a:solidFill>
                <a:latin typeface="Century Gothic"/>
                <a:cs typeface="Century Gothic"/>
              </a:rPr>
              <a:t>met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classification criteria </a:t>
            </a:r>
            <a:r>
              <a:rPr sz="700" spc="-5" dirty="0">
                <a:solidFill>
                  <a:srgbClr val="231F20"/>
                </a:solidFill>
                <a:latin typeface="Century Gothic"/>
                <a:cs typeface="Century Gothic"/>
              </a:rPr>
              <a:t>for</a:t>
            </a:r>
            <a:r>
              <a:rPr sz="700" spc="-145" dirty="0">
                <a:solidFill>
                  <a:srgbClr val="231F20"/>
                </a:solidFill>
                <a:latin typeface="Century Gothic"/>
                <a:cs typeface="Century Gothic"/>
              </a:rPr>
              <a:t> </a:t>
            </a:r>
            <a:r>
              <a:rPr sz="700" spc="-5" dirty="0">
                <a:solidFill>
                  <a:srgbClr val="231F20"/>
                </a:solidFill>
                <a:latin typeface="Century Gothic"/>
                <a:cs typeface="Century Gothic"/>
              </a:rPr>
              <a:t>a  </a:t>
            </a:r>
            <a:r>
              <a:rPr sz="700" spc="-40" dirty="0">
                <a:solidFill>
                  <a:srgbClr val="231F20"/>
                </a:solidFill>
                <a:latin typeface="Century Gothic"/>
                <a:cs typeface="Century Gothic"/>
              </a:rPr>
              <a:t>confirmed </a:t>
            </a:r>
            <a:r>
              <a:rPr sz="700" spc="-25" dirty="0">
                <a:solidFill>
                  <a:srgbClr val="231F20"/>
                </a:solidFill>
                <a:latin typeface="Century Gothic"/>
                <a:cs typeface="Century Gothic"/>
              </a:rPr>
              <a:t>case.For the </a:t>
            </a:r>
            <a:r>
              <a:rPr sz="700" spc="-75" dirty="0">
                <a:solidFill>
                  <a:srgbClr val="231F20"/>
                </a:solidFill>
                <a:latin typeface="Century Gothic"/>
                <a:cs typeface="Century Gothic"/>
              </a:rPr>
              <a:t>case  </a:t>
            </a:r>
            <a:r>
              <a:rPr sz="700" spc="-30" dirty="0">
                <a:solidFill>
                  <a:srgbClr val="231F20"/>
                </a:solidFill>
                <a:latin typeface="Century Gothic"/>
                <a:cs typeface="Century Gothic"/>
              </a:rPr>
              <a:t>definition, see </a:t>
            </a:r>
            <a:r>
              <a:rPr sz="700" u="sng" spc="-40" dirty="0">
                <a:solidFill>
                  <a:srgbClr val="205E9E"/>
                </a:solidFill>
                <a:uFill>
                  <a:solidFill>
                    <a:srgbClr val="205E9E"/>
                  </a:solidFill>
                </a:uFill>
                <a:latin typeface="Century Gothic"/>
                <a:cs typeface="Century Gothic"/>
                <a:hlinkClick r:id="rId4"/>
              </a:rPr>
              <a:t>https://ndc</a:t>
            </a:r>
            <a:r>
              <a:rPr sz="700" spc="-40" dirty="0">
                <a:solidFill>
                  <a:srgbClr val="205E9E"/>
                </a:solidFill>
                <a:latin typeface="Century Gothic"/>
                <a:cs typeface="Century Gothic"/>
                <a:hlinkClick r:id="rId4"/>
              </a:rPr>
              <a:t>. </a:t>
            </a:r>
            <a:r>
              <a:rPr sz="700" spc="-40" dirty="0">
                <a:solidFill>
                  <a:srgbClr val="205E9E"/>
                </a:solidFill>
                <a:latin typeface="Century Gothic"/>
                <a:cs typeface="Century Gothic"/>
              </a:rPr>
              <a:t> </a:t>
            </a:r>
            <a:r>
              <a:rPr sz="700" u="sng" spc="-50" dirty="0">
                <a:solidFill>
                  <a:srgbClr val="205E9E"/>
                </a:solidFill>
                <a:uFill>
                  <a:solidFill>
                    <a:srgbClr val="205E9E"/>
                  </a:solidFill>
                </a:uFill>
                <a:latin typeface="Century Gothic"/>
                <a:cs typeface="Century Gothic"/>
                <a:hlinkClick r:id="rId4"/>
              </a:rPr>
              <a:t>services.cdc.gov/conditions/ </a:t>
            </a:r>
            <a:r>
              <a:rPr sz="700" spc="-50" dirty="0">
                <a:solidFill>
                  <a:srgbClr val="205E9E"/>
                </a:solidFill>
                <a:latin typeface="Century Gothic"/>
                <a:cs typeface="Century Gothic"/>
              </a:rPr>
              <a:t> </a:t>
            </a:r>
            <a:r>
              <a:rPr sz="700" u="sng" spc="-40" dirty="0">
                <a:solidFill>
                  <a:srgbClr val="205E9E"/>
                </a:solidFill>
                <a:uFill>
                  <a:solidFill>
                    <a:srgbClr val="205E9E"/>
                  </a:solidFill>
                </a:uFill>
                <a:latin typeface="Century Gothic"/>
                <a:cs typeface="Century Gothic"/>
                <a:hlinkClick r:id="rId4"/>
              </a:rPr>
              <a:t>hepatitis-c-acute/</a:t>
            </a:r>
            <a:r>
              <a:rPr sz="700" spc="-40" dirty="0">
                <a:solidFill>
                  <a:srgbClr val="231F20"/>
                </a:solidFill>
                <a:latin typeface="Century Gothic"/>
                <a:cs typeface="Century Gothic"/>
              </a:rPr>
              <a:t>.</a:t>
            </a:r>
            <a:endParaRPr sz="700">
              <a:latin typeface="Century Gothic"/>
              <a:cs typeface="Century Gothic"/>
            </a:endParaRPr>
          </a:p>
        </p:txBody>
      </p:sp>
      <p:sp>
        <p:nvSpPr>
          <p:cNvPr id="5" name="object 5"/>
          <p:cNvSpPr txBox="1"/>
          <p:nvPr/>
        </p:nvSpPr>
        <p:spPr>
          <a:xfrm>
            <a:off x="1828143" y="8673727"/>
            <a:ext cx="5421630" cy="1054100"/>
          </a:xfrm>
          <a:prstGeom prst="rect">
            <a:avLst/>
          </a:prstGeom>
        </p:spPr>
        <p:txBody>
          <a:bodyPr vert="horz" wrap="square" lIns="0" tIns="12700" rIns="0" bIns="0" rtlCol="0">
            <a:spAutoFit/>
          </a:bodyPr>
          <a:lstStyle/>
          <a:p>
            <a:pPr marL="12700" marR="5080">
              <a:lnSpc>
                <a:spcPct val="107100"/>
              </a:lnSpc>
              <a:spcBef>
                <a:spcPts val="100"/>
              </a:spcBef>
            </a:pPr>
            <a:r>
              <a:rPr sz="600" spc="-7" baseline="27777" dirty="0">
                <a:solidFill>
                  <a:srgbClr val="231F20"/>
                </a:solidFill>
                <a:latin typeface="Century Gothic"/>
                <a:cs typeface="Century Gothic"/>
              </a:rPr>
              <a:t>§ </a:t>
            </a:r>
            <a:r>
              <a:rPr sz="700" spc="-30" dirty="0">
                <a:solidFill>
                  <a:srgbClr val="231F20"/>
                </a:solidFill>
                <a:latin typeface="Century Gothic"/>
                <a:cs typeface="Century Gothic"/>
              </a:rPr>
              <a:t>Numbers reported </a:t>
            </a:r>
            <a:r>
              <a:rPr sz="700" spc="-10" dirty="0">
                <a:solidFill>
                  <a:srgbClr val="231F20"/>
                </a:solidFill>
                <a:latin typeface="Century Gothic"/>
                <a:cs typeface="Century Gothic"/>
              </a:rPr>
              <a:t>in </a:t>
            </a:r>
            <a:r>
              <a:rPr sz="700" spc="-60" dirty="0">
                <a:solidFill>
                  <a:srgbClr val="231F20"/>
                </a:solidFill>
                <a:latin typeface="Century Gothic"/>
                <a:cs typeface="Century Gothic"/>
              </a:rPr>
              <a:t>eachcategory </a:t>
            </a:r>
            <a:r>
              <a:rPr sz="700" spc="-30" dirty="0">
                <a:solidFill>
                  <a:srgbClr val="231F20"/>
                </a:solidFill>
                <a:latin typeface="Century Gothic"/>
                <a:cs typeface="Century Gothic"/>
              </a:rPr>
              <a:t>might </a:t>
            </a:r>
            <a:r>
              <a:rPr sz="700" spc="-25" dirty="0">
                <a:solidFill>
                  <a:srgbClr val="231F20"/>
                </a:solidFill>
                <a:latin typeface="Century Gothic"/>
                <a:cs typeface="Century Gothic"/>
              </a:rPr>
              <a:t>not </a:t>
            </a:r>
            <a:r>
              <a:rPr sz="700" spc="-40" dirty="0">
                <a:solidFill>
                  <a:srgbClr val="231F20"/>
                </a:solidFill>
                <a:latin typeface="Century Gothic"/>
                <a:cs typeface="Century Gothic"/>
              </a:rPr>
              <a:t>addup </a:t>
            </a:r>
            <a:r>
              <a:rPr sz="700" spc="-20" dirty="0">
                <a:solidFill>
                  <a:srgbClr val="231F20"/>
                </a:solidFill>
                <a:latin typeface="Century Gothic"/>
                <a:cs typeface="Century Gothic"/>
              </a:rPr>
              <a:t>to </a:t>
            </a:r>
            <a:r>
              <a:rPr sz="700" spc="-25" dirty="0">
                <a:solidFill>
                  <a:srgbClr val="231F20"/>
                </a:solidFill>
                <a:latin typeface="Century Gothic"/>
                <a:cs typeface="Century Gothic"/>
              </a:rPr>
              <a:t>the total number </a:t>
            </a:r>
            <a:r>
              <a:rPr sz="700" spc="-15" dirty="0">
                <a:solidFill>
                  <a:srgbClr val="231F20"/>
                </a:solidFill>
                <a:latin typeface="Century Gothic"/>
                <a:cs typeface="Century Gothic"/>
              </a:rPr>
              <a:t>of </a:t>
            </a:r>
            <a:r>
              <a:rPr sz="700" spc="-30" dirty="0">
                <a:solidFill>
                  <a:srgbClr val="231F20"/>
                </a:solidFill>
                <a:latin typeface="Century Gothic"/>
                <a:cs typeface="Century Gothic"/>
              </a:rPr>
              <a:t>reported </a:t>
            </a:r>
            <a:r>
              <a:rPr sz="700" spc="-40" dirty="0">
                <a:solidFill>
                  <a:srgbClr val="231F20"/>
                </a:solidFill>
                <a:latin typeface="Century Gothic"/>
                <a:cs typeface="Century Gothic"/>
              </a:rPr>
              <a:t>cases </a:t>
            </a:r>
            <a:r>
              <a:rPr sz="700" spc="-10" dirty="0">
                <a:solidFill>
                  <a:srgbClr val="231F20"/>
                </a:solidFill>
                <a:latin typeface="Century Gothic"/>
                <a:cs typeface="Century Gothic"/>
              </a:rPr>
              <a:t>in </a:t>
            </a:r>
            <a:r>
              <a:rPr sz="700" spc="-35" dirty="0">
                <a:solidFill>
                  <a:srgbClr val="231F20"/>
                </a:solidFill>
                <a:latin typeface="Century Gothic"/>
                <a:cs typeface="Century Gothic"/>
              </a:rPr>
              <a:t>ayear </a:t>
            </a:r>
            <a:r>
              <a:rPr sz="700" spc="-45" dirty="0">
                <a:solidFill>
                  <a:srgbClr val="231F20"/>
                </a:solidFill>
                <a:latin typeface="Century Gothic"/>
                <a:cs typeface="Century Gothic"/>
              </a:rPr>
              <a:t>becauseof </a:t>
            </a:r>
            <a:r>
              <a:rPr sz="700" spc="-40" dirty="0">
                <a:solidFill>
                  <a:srgbClr val="231F20"/>
                </a:solidFill>
                <a:latin typeface="Century Gothic"/>
                <a:cs typeface="Century Gothic"/>
              </a:rPr>
              <a:t>cases </a:t>
            </a:r>
            <a:r>
              <a:rPr sz="700" spc="-20" dirty="0">
                <a:solidFill>
                  <a:srgbClr val="231F20"/>
                </a:solidFill>
                <a:latin typeface="Century Gothic"/>
                <a:cs typeface="Century Gothic"/>
              </a:rPr>
              <a:t>with </a:t>
            </a:r>
            <a:r>
              <a:rPr sz="700" spc="-5" dirty="0">
                <a:solidFill>
                  <a:srgbClr val="231F20"/>
                </a:solidFill>
                <a:latin typeface="Century Gothic"/>
                <a:cs typeface="Century Gothic"/>
              </a:rPr>
              <a:t>missing </a:t>
            </a:r>
            <a:r>
              <a:rPr sz="700" spc="-60" dirty="0">
                <a:solidFill>
                  <a:srgbClr val="231F20"/>
                </a:solidFill>
                <a:latin typeface="Century Gothic"/>
                <a:cs typeface="Century Gothic"/>
              </a:rPr>
              <a:t>data  </a:t>
            </a:r>
            <a:r>
              <a:rPr sz="700" spc="-20" dirty="0">
                <a:solidFill>
                  <a:srgbClr val="231F20"/>
                </a:solidFill>
                <a:latin typeface="Century Gothic"/>
                <a:cs typeface="Century Gothic"/>
              </a:rPr>
              <a:t>or, </a:t>
            </a:r>
            <a:r>
              <a:rPr sz="700" spc="-10" dirty="0">
                <a:solidFill>
                  <a:srgbClr val="231F20"/>
                </a:solidFill>
                <a:latin typeface="Century Gothic"/>
                <a:cs typeface="Century Gothic"/>
              </a:rPr>
              <a:t>in </a:t>
            </a:r>
            <a:r>
              <a:rPr sz="700" spc="-25" dirty="0">
                <a:solidFill>
                  <a:srgbClr val="231F20"/>
                </a:solidFill>
                <a:latin typeface="Century Gothic"/>
                <a:cs typeface="Century Gothic"/>
              </a:rPr>
              <a:t>the </a:t>
            </a:r>
            <a:r>
              <a:rPr sz="700" spc="-35" dirty="0">
                <a:solidFill>
                  <a:srgbClr val="231F20"/>
                </a:solidFill>
                <a:latin typeface="Century Gothic"/>
                <a:cs typeface="Century Gothic"/>
              </a:rPr>
              <a:t>caseof </a:t>
            </a:r>
            <a:r>
              <a:rPr sz="700" spc="-55" dirty="0">
                <a:solidFill>
                  <a:srgbClr val="231F20"/>
                </a:solidFill>
                <a:latin typeface="Century Gothic"/>
                <a:cs typeface="Century Gothic"/>
              </a:rPr>
              <a:t>race/ethnicity, </a:t>
            </a:r>
            <a:r>
              <a:rPr sz="700" spc="-40" dirty="0">
                <a:solidFill>
                  <a:srgbClr val="231F20"/>
                </a:solidFill>
                <a:latin typeface="Century Gothic"/>
                <a:cs typeface="Century Gothic"/>
              </a:rPr>
              <a:t>cases </a:t>
            </a:r>
            <a:r>
              <a:rPr sz="700" spc="-50" dirty="0">
                <a:solidFill>
                  <a:srgbClr val="231F20"/>
                </a:solidFill>
                <a:latin typeface="Century Gothic"/>
                <a:cs typeface="Century Gothic"/>
              </a:rPr>
              <a:t>categorized </a:t>
            </a:r>
            <a:r>
              <a:rPr sz="700" spc="-15" dirty="0">
                <a:solidFill>
                  <a:srgbClr val="231F20"/>
                </a:solidFill>
                <a:latin typeface="Century Gothic"/>
                <a:cs typeface="Century Gothic"/>
              </a:rPr>
              <a:t>as</a:t>
            </a:r>
            <a:r>
              <a:rPr sz="700" spc="-130" dirty="0">
                <a:solidFill>
                  <a:srgbClr val="231F20"/>
                </a:solidFill>
                <a:latin typeface="Century Gothic"/>
                <a:cs typeface="Century Gothic"/>
              </a:rPr>
              <a:t> </a:t>
            </a:r>
            <a:r>
              <a:rPr sz="700" spc="-60" dirty="0">
                <a:solidFill>
                  <a:srgbClr val="231F20"/>
                </a:solidFill>
                <a:latin typeface="Century Gothic"/>
                <a:cs typeface="Century Gothic"/>
              </a:rPr>
              <a:t>“Other.”</a:t>
            </a:r>
            <a:endParaRPr sz="700">
              <a:latin typeface="Century Gothic"/>
              <a:cs typeface="Century Gothic"/>
            </a:endParaRPr>
          </a:p>
          <a:p>
            <a:pPr marL="12700" marR="11430" indent="-635" algn="just">
              <a:lnSpc>
                <a:spcPct val="107100"/>
              </a:lnSpc>
              <a:spcBef>
                <a:spcPts val="505"/>
              </a:spcBef>
            </a:pPr>
            <a:r>
              <a:rPr sz="600" spc="-7" baseline="27777" dirty="0">
                <a:solidFill>
                  <a:srgbClr val="231F20"/>
                </a:solidFill>
                <a:latin typeface="Century Gothic"/>
                <a:cs typeface="Century Gothic"/>
              </a:rPr>
              <a:t>¶ </a:t>
            </a:r>
            <a:r>
              <a:rPr sz="700" spc="-40" dirty="0">
                <a:solidFill>
                  <a:srgbClr val="231F20"/>
                </a:solidFill>
                <a:latin typeface="Century Gothic"/>
                <a:cs typeface="Century Gothic"/>
              </a:rPr>
              <a:t>Urbanicity </a:t>
            </a:r>
            <a:r>
              <a:rPr sz="700" spc="-30" dirty="0">
                <a:solidFill>
                  <a:srgbClr val="231F20"/>
                </a:solidFill>
                <a:latin typeface="Century Gothic"/>
                <a:cs typeface="Century Gothic"/>
              </a:rPr>
              <a:t>was </a:t>
            </a:r>
            <a:r>
              <a:rPr sz="700" spc="-60" dirty="0">
                <a:solidFill>
                  <a:srgbClr val="231F20"/>
                </a:solidFill>
                <a:latin typeface="Century Gothic"/>
                <a:cs typeface="Century Gothic"/>
              </a:rPr>
              <a:t>categorized </a:t>
            </a:r>
            <a:r>
              <a:rPr sz="700" spc="-70" dirty="0">
                <a:solidFill>
                  <a:srgbClr val="231F20"/>
                </a:solidFill>
                <a:latin typeface="Century Gothic"/>
                <a:cs typeface="Century Gothic"/>
              </a:rPr>
              <a:t>according </a:t>
            </a:r>
            <a:r>
              <a:rPr sz="700" spc="-20" dirty="0">
                <a:solidFill>
                  <a:srgbClr val="231F20"/>
                </a:solidFill>
                <a:latin typeface="Century Gothic"/>
                <a:cs typeface="Century Gothic"/>
              </a:rPr>
              <a:t>to </a:t>
            </a:r>
            <a:r>
              <a:rPr sz="700" spc="-35" dirty="0">
                <a:solidFill>
                  <a:srgbClr val="231F20"/>
                </a:solidFill>
                <a:latin typeface="Century Gothic"/>
                <a:cs typeface="Century Gothic"/>
              </a:rPr>
              <a:t>the </a:t>
            </a:r>
            <a:r>
              <a:rPr sz="700" spc="5" dirty="0">
                <a:solidFill>
                  <a:srgbClr val="231F20"/>
                </a:solidFill>
                <a:latin typeface="Century Gothic"/>
                <a:cs typeface="Century Gothic"/>
              </a:rPr>
              <a:t>2013 </a:t>
            </a:r>
            <a:r>
              <a:rPr sz="700" spc="-50" dirty="0">
                <a:solidFill>
                  <a:srgbClr val="231F20"/>
                </a:solidFill>
                <a:latin typeface="Century Gothic"/>
                <a:cs typeface="Century Gothic"/>
              </a:rPr>
              <a:t>National </a:t>
            </a:r>
            <a:r>
              <a:rPr sz="700" spc="-60" dirty="0">
                <a:solidFill>
                  <a:srgbClr val="231F20"/>
                </a:solidFill>
                <a:latin typeface="Century Gothic"/>
                <a:cs typeface="Century Gothic"/>
              </a:rPr>
              <a:t>Center </a:t>
            </a:r>
            <a:r>
              <a:rPr sz="700" spc="-5" dirty="0">
                <a:solidFill>
                  <a:srgbClr val="231F20"/>
                </a:solidFill>
                <a:latin typeface="Century Gothic"/>
                <a:cs typeface="Century Gothic"/>
              </a:rPr>
              <a:t>for </a:t>
            </a:r>
            <a:r>
              <a:rPr sz="700" spc="-35" dirty="0">
                <a:solidFill>
                  <a:srgbClr val="231F20"/>
                </a:solidFill>
                <a:latin typeface="Century Gothic"/>
                <a:cs typeface="Century Gothic"/>
              </a:rPr>
              <a:t>Health </a:t>
            </a:r>
            <a:r>
              <a:rPr sz="700" spc="-20" dirty="0">
                <a:solidFill>
                  <a:srgbClr val="231F20"/>
                </a:solidFill>
                <a:latin typeface="Century Gothic"/>
                <a:cs typeface="Century Gothic"/>
              </a:rPr>
              <a:t>Statistics </a:t>
            </a:r>
            <a:r>
              <a:rPr sz="700" spc="-45" dirty="0">
                <a:solidFill>
                  <a:srgbClr val="231F20"/>
                </a:solidFill>
                <a:latin typeface="Century Gothic"/>
                <a:cs typeface="Century Gothic"/>
              </a:rPr>
              <a:t>(NCHS) </a:t>
            </a:r>
            <a:r>
              <a:rPr sz="700" spc="-30" dirty="0">
                <a:solidFill>
                  <a:srgbClr val="231F20"/>
                </a:solidFill>
                <a:latin typeface="Century Gothic"/>
                <a:cs typeface="Century Gothic"/>
              </a:rPr>
              <a:t>urban-rural </a:t>
            </a:r>
            <a:r>
              <a:rPr sz="700" spc="-40" dirty="0">
                <a:solidFill>
                  <a:srgbClr val="231F20"/>
                </a:solidFill>
                <a:latin typeface="Century Gothic"/>
                <a:cs typeface="Century Gothic"/>
              </a:rPr>
              <a:t>classification </a:t>
            </a:r>
            <a:r>
              <a:rPr sz="700" spc="-55" dirty="0">
                <a:solidFill>
                  <a:srgbClr val="231F20"/>
                </a:solidFill>
                <a:latin typeface="Century Gothic"/>
                <a:cs typeface="Century Gothic"/>
              </a:rPr>
              <a:t>scheme </a:t>
            </a:r>
            <a:r>
              <a:rPr sz="700" spc="-5" dirty="0">
                <a:solidFill>
                  <a:srgbClr val="231F20"/>
                </a:solidFill>
                <a:latin typeface="Century Gothic"/>
                <a:cs typeface="Century Gothic"/>
              </a:rPr>
              <a:t>for </a:t>
            </a:r>
            <a:r>
              <a:rPr sz="700" spc="-50" dirty="0">
                <a:solidFill>
                  <a:srgbClr val="231F20"/>
                </a:solidFill>
                <a:latin typeface="Century Gothic"/>
                <a:cs typeface="Century Gothic"/>
              </a:rPr>
              <a:t>counties  andcounty-equivalent </a:t>
            </a:r>
            <a:r>
              <a:rPr sz="700" spc="-30" dirty="0">
                <a:solidFill>
                  <a:srgbClr val="231F20"/>
                </a:solidFill>
                <a:latin typeface="Century Gothic"/>
                <a:cs typeface="Century Gothic"/>
              </a:rPr>
              <a:t>entities </a:t>
            </a:r>
            <a:r>
              <a:rPr sz="700" spc="-60" dirty="0">
                <a:solidFill>
                  <a:srgbClr val="231F20"/>
                </a:solidFill>
                <a:latin typeface="Century Gothic"/>
                <a:cs typeface="Century Gothic"/>
              </a:rPr>
              <a:t>(</a:t>
            </a:r>
            <a:r>
              <a:rPr sz="700" u="sng" spc="-60" dirty="0">
                <a:solidFill>
                  <a:srgbClr val="205E9E"/>
                </a:solidFill>
                <a:uFill>
                  <a:solidFill>
                    <a:srgbClr val="205E9E"/>
                  </a:solidFill>
                </a:uFill>
                <a:latin typeface="Century Gothic"/>
                <a:cs typeface="Century Gothic"/>
                <a:hlinkClick r:id="rId5"/>
              </a:rPr>
              <a:t>https://www.cdc.gov/nchs/data_access/urban_rural.htm</a:t>
            </a:r>
            <a:r>
              <a:rPr sz="700" spc="-60" dirty="0">
                <a:solidFill>
                  <a:srgbClr val="231F20"/>
                </a:solidFill>
                <a:latin typeface="Century Gothic"/>
                <a:cs typeface="Century Gothic"/>
              </a:rPr>
              <a:t>). </a:t>
            </a:r>
            <a:r>
              <a:rPr sz="700" spc="-45" dirty="0">
                <a:solidFill>
                  <a:srgbClr val="231F20"/>
                </a:solidFill>
                <a:latin typeface="Century Gothic"/>
                <a:cs typeface="Century Gothic"/>
              </a:rPr>
              <a:t>Large </a:t>
            </a:r>
            <a:r>
              <a:rPr sz="700" spc="-50" dirty="0">
                <a:solidFill>
                  <a:srgbClr val="231F20"/>
                </a:solidFill>
                <a:latin typeface="Century Gothic"/>
                <a:cs typeface="Century Gothic"/>
              </a:rPr>
              <a:t>central </a:t>
            </a:r>
            <a:r>
              <a:rPr sz="700" spc="-40" dirty="0">
                <a:solidFill>
                  <a:srgbClr val="231F20"/>
                </a:solidFill>
                <a:latin typeface="Century Gothic"/>
                <a:cs typeface="Century Gothic"/>
              </a:rPr>
              <a:t>metropolitan, </a:t>
            </a:r>
            <a:r>
              <a:rPr sz="700" spc="-55" dirty="0">
                <a:solidFill>
                  <a:srgbClr val="231F20"/>
                </a:solidFill>
                <a:latin typeface="Century Gothic"/>
                <a:cs typeface="Century Gothic"/>
              </a:rPr>
              <a:t>large </a:t>
            </a:r>
            <a:r>
              <a:rPr sz="700" spc="-30" dirty="0">
                <a:solidFill>
                  <a:srgbClr val="231F20"/>
                </a:solidFill>
                <a:latin typeface="Century Gothic"/>
                <a:cs typeface="Century Gothic"/>
              </a:rPr>
              <a:t>fringe </a:t>
            </a:r>
            <a:r>
              <a:rPr sz="700" spc="-40" dirty="0">
                <a:solidFill>
                  <a:srgbClr val="231F20"/>
                </a:solidFill>
                <a:latin typeface="Century Gothic"/>
                <a:cs typeface="Century Gothic"/>
              </a:rPr>
              <a:t>metropolitan,  </a:t>
            </a:r>
            <a:r>
              <a:rPr sz="700" spc="-50" dirty="0">
                <a:solidFill>
                  <a:srgbClr val="231F20"/>
                </a:solidFill>
                <a:latin typeface="Century Gothic"/>
                <a:cs typeface="Century Gothic"/>
              </a:rPr>
              <a:t>medium</a:t>
            </a:r>
            <a:r>
              <a:rPr sz="700" spc="-40" dirty="0">
                <a:solidFill>
                  <a:srgbClr val="231F20"/>
                </a:solidFill>
                <a:latin typeface="Century Gothic"/>
                <a:cs typeface="Century Gothic"/>
              </a:rPr>
              <a:t> metropolitan,</a:t>
            </a:r>
            <a:r>
              <a:rPr sz="700" spc="-70" dirty="0">
                <a:solidFill>
                  <a:srgbClr val="231F20"/>
                </a:solidFill>
                <a:latin typeface="Century Gothic"/>
                <a:cs typeface="Century Gothic"/>
              </a:rPr>
              <a:t> </a:t>
            </a:r>
            <a:r>
              <a:rPr sz="700" spc="-30" dirty="0">
                <a:solidFill>
                  <a:srgbClr val="231F20"/>
                </a:solidFill>
                <a:latin typeface="Century Gothic"/>
                <a:cs typeface="Century Gothic"/>
              </a:rPr>
              <a:t>andsmall</a:t>
            </a:r>
            <a:r>
              <a:rPr sz="700" dirty="0">
                <a:solidFill>
                  <a:srgbClr val="231F20"/>
                </a:solidFill>
                <a:latin typeface="Century Gothic"/>
                <a:cs typeface="Century Gothic"/>
              </a:rPr>
              <a:t> </a:t>
            </a:r>
            <a:r>
              <a:rPr sz="700" spc="-40" dirty="0">
                <a:solidFill>
                  <a:srgbClr val="231F20"/>
                </a:solidFill>
                <a:latin typeface="Century Gothic"/>
                <a:cs typeface="Century Gothic"/>
              </a:rPr>
              <a:t>metropolitan</a:t>
            </a:r>
            <a:r>
              <a:rPr sz="700" spc="-75" dirty="0">
                <a:solidFill>
                  <a:srgbClr val="231F20"/>
                </a:solidFill>
                <a:latin typeface="Century Gothic"/>
                <a:cs typeface="Century Gothic"/>
              </a:rPr>
              <a:t> </a:t>
            </a:r>
            <a:r>
              <a:rPr sz="700" spc="-40" dirty="0">
                <a:solidFill>
                  <a:srgbClr val="231F20"/>
                </a:solidFill>
                <a:latin typeface="Century Gothic"/>
                <a:cs typeface="Century Gothic"/>
              </a:rPr>
              <a:t>counties</a:t>
            </a:r>
            <a:r>
              <a:rPr sz="700" spc="-75" dirty="0">
                <a:solidFill>
                  <a:srgbClr val="231F20"/>
                </a:solidFill>
                <a:latin typeface="Century Gothic"/>
                <a:cs typeface="Century Gothic"/>
              </a:rPr>
              <a:t> </a:t>
            </a:r>
            <a:r>
              <a:rPr sz="700" spc="-45" dirty="0">
                <a:solidFill>
                  <a:srgbClr val="231F20"/>
                </a:solidFill>
                <a:latin typeface="Century Gothic"/>
                <a:cs typeface="Century Gothic"/>
              </a:rPr>
              <a:t>were</a:t>
            </a:r>
            <a:r>
              <a:rPr sz="700" spc="-90" dirty="0">
                <a:solidFill>
                  <a:srgbClr val="231F20"/>
                </a:solidFill>
                <a:latin typeface="Century Gothic"/>
                <a:cs typeface="Century Gothic"/>
              </a:rPr>
              <a:t> </a:t>
            </a:r>
            <a:r>
              <a:rPr sz="700" spc="-60" dirty="0">
                <a:solidFill>
                  <a:srgbClr val="231F20"/>
                </a:solidFill>
                <a:latin typeface="Century Gothic"/>
                <a:cs typeface="Century Gothic"/>
              </a:rPr>
              <a:t>grouped</a:t>
            </a:r>
            <a:r>
              <a:rPr sz="700" spc="-90" dirty="0">
                <a:solidFill>
                  <a:srgbClr val="231F20"/>
                </a:solidFill>
                <a:latin typeface="Century Gothic"/>
                <a:cs typeface="Century Gothic"/>
              </a:rPr>
              <a:t> </a:t>
            </a:r>
            <a:r>
              <a:rPr sz="700" spc="-20" dirty="0">
                <a:solidFill>
                  <a:srgbClr val="231F20"/>
                </a:solidFill>
                <a:latin typeface="Century Gothic"/>
                <a:cs typeface="Century Gothic"/>
              </a:rPr>
              <a:t>as</a:t>
            </a:r>
            <a:r>
              <a:rPr sz="700" spc="-65" dirty="0">
                <a:solidFill>
                  <a:srgbClr val="231F20"/>
                </a:solidFill>
                <a:latin typeface="Century Gothic"/>
                <a:cs typeface="Century Gothic"/>
              </a:rPr>
              <a:t> </a:t>
            </a:r>
            <a:r>
              <a:rPr sz="700" spc="-45" dirty="0">
                <a:solidFill>
                  <a:srgbClr val="231F20"/>
                </a:solidFill>
                <a:latin typeface="Century Gothic"/>
                <a:cs typeface="Century Gothic"/>
              </a:rPr>
              <a:t>urban.</a:t>
            </a:r>
            <a:r>
              <a:rPr sz="700" spc="-50" dirty="0">
                <a:solidFill>
                  <a:srgbClr val="231F20"/>
                </a:solidFill>
                <a:latin typeface="Century Gothic"/>
                <a:cs typeface="Century Gothic"/>
              </a:rPr>
              <a:t> </a:t>
            </a:r>
            <a:r>
              <a:rPr sz="700" spc="-40" dirty="0">
                <a:solidFill>
                  <a:srgbClr val="231F20"/>
                </a:solidFill>
                <a:latin typeface="Century Gothic"/>
                <a:cs typeface="Century Gothic"/>
              </a:rPr>
              <a:t>Micropolitan</a:t>
            </a:r>
            <a:r>
              <a:rPr sz="700" spc="-100" dirty="0">
                <a:solidFill>
                  <a:srgbClr val="231F20"/>
                </a:solidFill>
                <a:latin typeface="Century Gothic"/>
                <a:cs typeface="Century Gothic"/>
              </a:rPr>
              <a:t> </a:t>
            </a:r>
            <a:r>
              <a:rPr sz="700" spc="-55" dirty="0">
                <a:solidFill>
                  <a:srgbClr val="231F20"/>
                </a:solidFill>
                <a:latin typeface="Century Gothic"/>
                <a:cs typeface="Century Gothic"/>
              </a:rPr>
              <a:t>andnoncore</a:t>
            </a:r>
            <a:r>
              <a:rPr sz="700" spc="-90" dirty="0">
                <a:solidFill>
                  <a:srgbClr val="231F20"/>
                </a:solidFill>
                <a:latin typeface="Century Gothic"/>
                <a:cs typeface="Century Gothic"/>
              </a:rPr>
              <a:t> </a:t>
            </a:r>
            <a:r>
              <a:rPr sz="700" spc="-40" dirty="0">
                <a:solidFill>
                  <a:srgbClr val="231F20"/>
                </a:solidFill>
                <a:latin typeface="Century Gothic"/>
                <a:cs typeface="Century Gothic"/>
              </a:rPr>
              <a:t>counties</a:t>
            </a:r>
            <a:r>
              <a:rPr sz="700" spc="-75" dirty="0">
                <a:solidFill>
                  <a:srgbClr val="231F20"/>
                </a:solidFill>
                <a:latin typeface="Century Gothic"/>
                <a:cs typeface="Century Gothic"/>
              </a:rPr>
              <a:t> </a:t>
            </a:r>
            <a:r>
              <a:rPr sz="700" spc="-45" dirty="0">
                <a:solidFill>
                  <a:srgbClr val="231F20"/>
                </a:solidFill>
                <a:latin typeface="Century Gothic"/>
                <a:cs typeface="Century Gothic"/>
              </a:rPr>
              <a:t>were</a:t>
            </a:r>
            <a:r>
              <a:rPr sz="700" spc="-80" dirty="0">
                <a:solidFill>
                  <a:srgbClr val="231F20"/>
                </a:solidFill>
                <a:latin typeface="Century Gothic"/>
                <a:cs typeface="Century Gothic"/>
              </a:rPr>
              <a:t> </a:t>
            </a:r>
            <a:r>
              <a:rPr sz="700" spc="-60" dirty="0">
                <a:solidFill>
                  <a:srgbClr val="231F20"/>
                </a:solidFill>
                <a:latin typeface="Century Gothic"/>
                <a:cs typeface="Century Gothic"/>
              </a:rPr>
              <a:t>grouped</a:t>
            </a:r>
            <a:r>
              <a:rPr sz="700" spc="-105" dirty="0">
                <a:solidFill>
                  <a:srgbClr val="231F20"/>
                </a:solidFill>
                <a:latin typeface="Century Gothic"/>
                <a:cs typeface="Century Gothic"/>
              </a:rPr>
              <a:t> </a:t>
            </a:r>
            <a:r>
              <a:rPr sz="700" spc="-20" dirty="0">
                <a:solidFill>
                  <a:srgbClr val="231F20"/>
                </a:solidFill>
                <a:latin typeface="Century Gothic"/>
                <a:cs typeface="Century Gothic"/>
              </a:rPr>
              <a:t>as</a:t>
            </a:r>
            <a:r>
              <a:rPr sz="700" spc="-130" dirty="0">
                <a:solidFill>
                  <a:srgbClr val="231F20"/>
                </a:solidFill>
                <a:latin typeface="Century Gothic"/>
                <a:cs typeface="Century Gothic"/>
              </a:rPr>
              <a:t> </a:t>
            </a:r>
            <a:r>
              <a:rPr sz="700" spc="-25" dirty="0">
                <a:solidFill>
                  <a:srgbClr val="231F20"/>
                </a:solidFill>
                <a:latin typeface="Century Gothic"/>
                <a:cs typeface="Century Gothic"/>
              </a:rPr>
              <a:t>rural.</a:t>
            </a:r>
            <a:endParaRPr sz="700">
              <a:latin typeface="Century Gothic"/>
              <a:cs typeface="Century Gothic"/>
            </a:endParaRPr>
          </a:p>
          <a:p>
            <a:pPr marL="12700" marR="131445">
              <a:lnSpc>
                <a:spcPct val="107100"/>
              </a:lnSpc>
              <a:spcBef>
                <a:spcPts val="395"/>
              </a:spcBef>
            </a:pPr>
            <a:r>
              <a:rPr sz="700" spc="10" dirty="0">
                <a:solidFill>
                  <a:srgbClr val="231F20"/>
                </a:solidFill>
                <a:latin typeface="Century Gothic"/>
                <a:cs typeface="Century Gothic"/>
              </a:rPr>
              <a:t>#US </a:t>
            </a:r>
            <a:r>
              <a:rPr sz="700" spc="-40" dirty="0">
                <a:solidFill>
                  <a:srgbClr val="231F20"/>
                </a:solidFill>
                <a:latin typeface="Century Gothic"/>
                <a:cs typeface="Century Gothic"/>
              </a:rPr>
              <a:t>Department </a:t>
            </a:r>
            <a:r>
              <a:rPr sz="700" spc="-15" dirty="0">
                <a:solidFill>
                  <a:srgbClr val="231F20"/>
                </a:solidFill>
                <a:latin typeface="Century Gothic"/>
                <a:cs typeface="Century Gothic"/>
              </a:rPr>
              <a:t>of </a:t>
            </a:r>
            <a:r>
              <a:rPr sz="700" spc="-25" dirty="0">
                <a:solidFill>
                  <a:srgbClr val="231F20"/>
                </a:solidFill>
                <a:latin typeface="Century Gothic"/>
                <a:cs typeface="Century Gothic"/>
              </a:rPr>
              <a:t>Health </a:t>
            </a:r>
            <a:r>
              <a:rPr sz="700" spc="-45" dirty="0">
                <a:solidFill>
                  <a:srgbClr val="231F20"/>
                </a:solidFill>
                <a:latin typeface="Century Gothic"/>
                <a:cs typeface="Century Gothic"/>
              </a:rPr>
              <a:t>and </a:t>
            </a:r>
            <a:r>
              <a:rPr sz="700" spc="-35" dirty="0">
                <a:solidFill>
                  <a:srgbClr val="231F20"/>
                </a:solidFill>
                <a:latin typeface="Century Gothic"/>
                <a:cs typeface="Century Gothic"/>
              </a:rPr>
              <a:t>Human </a:t>
            </a:r>
            <a:r>
              <a:rPr sz="700" spc="-30" dirty="0">
                <a:solidFill>
                  <a:srgbClr val="231F20"/>
                </a:solidFill>
                <a:latin typeface="Century Gothic"/>
                <a:cs typeface="Century Gothic"/>
              </a:rPr>
              <a:t>Services </a:t>
            </a:r>
            <a:r>
              <a:rPr sz="700" spc="-15" dirty="0">
                <a:solidFill>
                  <a:srgbClr val="231F20"/>
                </a:solidFill>
                <a:latin typeface="Century Gothic"/>
                <a:cs typeface="Century Gothic"/>
              </a:rPr>
              <a:t>(HHS) </a:t>
            </a:r>
            <a:r>
              <a:rPr sz="700" spc="-30" dirty="0">
                <a:solidFill>
                  <a:srgbClr val="231F20"/>
                </a:solidFill>
                <a:latin typeface="Century Gothic"/>
                <a:cs typeface="Century Gothic"/>
              </a:rPr>
              <a:t>regions </a:t>
            </a:r>
            <a:r>
              <a:rPr sz="700" spc="-45" dirty="0">
                <a:solidFill>
                  <a:srgbClr val="231F20"/>
                </a:solidFill>
                <a:latin typeface="Century Gothic"/>
                <a:cs typeface="Century Gothic"/>
              </a:rPr>
              <a:t>were </a:t>
            </a:r>
            <a:r>
              <a:rPr sz="700" spc="-50" dirty="0">
                <a:solidFill>
                  <a:srgbClr val="231F20"/>
                </a:solidFill>
                <a:latin typeface="Century Gothic"/>
                <a:cs typeface="Century Gothic"/>
              </a:rPr>
              <a:t>categorized </a:t>
            </a:r>
            <a:r>
              <a:rPr sz="700" spc="-60" dirty="0">
                <a:solidFill>
                  <a:srgbClr val="231F20"/>
                </a:solidFill>
                <a:latin typeface="Century Gothic"/>
                <a:cs typeface="Century Gothic"/>
              </a:rPr>
              <a:t>according </a:t>
            </a:r>
            <a:r>
              <a:rPr sz="700" spc="-20" dirty="0">
                <a:solidFill>
                  <a:srgbClr val="231F20"/>
                </a:solidFill>
                <a:latin typeface="Century Gothic"/>
                <a:cs typeface="Century Gothic"/>
              </a:rPr>
              <a:t>to </a:t>
            </a:r>
            <a:r>
              <a:rPr sz="700" spc="-25" dirty="0">
                <a:solidFill>
                  <a:srgbClr val="231F20"/>
                </a:solidFill>
                <a:latin typeface="Century Gothic"/>
                <a:cs typeface="Century Gothic"/>
              </a:rPr>
              <a:t>the </a:t>
            </a:r>
            <a:r>
              <a:rPr sz="700" spc="-40" dirty="0">
                <a:solidFill>
                  <a:srgbClr val="231F20"/>
                </a:solidFill>
                <a:latin typeface="Century Gothic"/>
                <a:cs typeface="Century Gothic"/>
              </a:rPr>
              <a:t>grouping </a:t>
            </a:r>
            <a:r>
              <a:rPr sz="700" spc="-15" dirty="0">
                <a:solidFill>
                  <a:srgbClr val="231F20"/>
                </a:solidFill>
                <a:latin typeface="Century Gothic"/>
                <a:cs typeface="Century Gothic"/>
              </a:rPr>
              <a:t>of states andUS </a:t>
            </a:r>
            <a:r>
              <a:rPr sz="700" spc="-5" dirty="0">
                <a:solidFill>
                  <a:srgbClr val="231F20"/>
                </a:solidFill>
                <a:latin typeface="Century Gothic"/>
                <a:cs typeface="Century Gothic"/>
              </a:rPr>
              <a:t>territories  </a:t>
            </a:r>
            <a:r>
              <a:rPr sz="700" spc="-35" dirty="0">
                <a:solidFill>
                  <a:srgbClr val="231F20"/>
                </a:solidFill>
                <a:latin typeface="Century Gothic"/>
                <a:cs typeface="Century Gothic"/>
              </a:rPr>
              <a:t>assigned </a:t>
            </a:r>
            <a:r>
              <a:rPr sz="700" spc="-25" dirty="0">
                <a:solidFill>
                  <a:srgbClr val="231F20"/>
                </a:solidFill>
                <a:latin typeface="Century Gothic"/>
                <a:cs typeface="Century Gothic"/>
              </a:rPr>
              <a:t>under </a:t>
            </a:r>
            <a:r>
              <a:rPr sz="700" spc="-50" dirty="0">
                <a:solidFill>
                  <a:srgbClr val="231F20"/>
                </a:solidFill>
                <a:latin typeface="Century Gothic"/>
                <a:cs typeface="Century Gothic"/>
              </a:rPr>
              <a:t>eachof </a:t>
            </a:r>
            <a:r>
              <a:rPr sz="700" spc="-25" dirty="0">
                <a:solidFill>
                  <a:srgbClr val="231F20"/>
                </a:solidFill>
                <a:latin typeface="Century Gothic"/>
                <a:cs typeface="Century Gothic"/>
              </a:rPr>
              <a:t>the </a:t>
            </a:r>
            <a:r>
              <a:rPr sz="700" spc="5" dirty="0">
                <a:solidFill>
                  <a:srgbClr val="231F20"/>
                </a:solidFill>
                <a:latin typeface="Century Gothic"/>
                <a:cs typeface="Century Gothic"/>
              </a:rPr>
              <a:t>10 </a:t>
            </a:r>
            <a:r>
              <a:rPr sz="700" spc="10" dirty="0">
                <a:solidFill>
                  <a:srgbClr val="231F20"/>
                </a:solidFill>
                <a:latin typeface="Century Gothic"/>
                <a:cs typeface="Century Gothic"/>
              </a:rPr>
              <a:t>HHS </a:t>
            </a:r>
            <a:r>
              <a:rPr sz="700" spc="-40" dirty="0">
                <a:solidFill>
                  <a:srgbClr val="231F20"/>
                </a:solidFill>
                <a:latin typeface="Century Gothic"/>
                <a:cs typeface="Century Gothic"/>
              </a:rPr>
              <a:t>regional </a:t>
            </a:r>
            <a:r>
              <a:rPr sz="700" spc="-30" dirty="0">
                <a:solidFill>
                  <a:srgbClr val="231F20"/>
                </a:solidFill>
                <a:latin typeface="Century Gothic"/>
                <a:cs typeface="Century Gothic"/>
              </a:rPr>
              <a:t>offices </a:t>
            </a:r>
            <a:r>
              <a:rPr sz="700" spc="-45" dirty="0">
                <a:solidFill>
                  <a:srgbClr val="231F20"/>
                </a:solidFill>
                <a:latin typeface="Century Gothic"/>
                <a:cs typeface="Century Gothic"/>
              </a:rPr>
              <a:t>(</a:t>
            </a:r>
            <a:r>
              <a:rPr sz="700" u="sng" spc="-45" dirty="0">
                <a:solidFill>
                  <a:srgbClr val="205E9E"/>
                </a:solidFill>
                <a:uFill>
                  <a:solidFill>
                    <a:srgbClr val="205E9E"/>
                  </a:solidFill>
                </a:uFill>
                <a:latin typeface="Century Gothic"/>
                <a:cs typeface="Century Gothic"/>
                <a:hlinkClick r:id="rId6"/>
              </a:rPr>
              <a:t>https://www.hhs.gov/about/agencies/iea/regional-offices/index.htm</a:t>
            </a:r>
            <a:r>
              <a:rPr sz="700" spc="-45" dirty="0">
                <a:solidFill>
                  <a:srgbClr val="205E9E"/>
                </a:solidFill>
                <a:latin typeface="Century Gothic"/>
                <a:cs typeface="Century Gothic"/>
                <a:hlinkClick r:id="rId6"/>
              </a:rPr>
              <a:t>l</a:t>
            </a:r>
            <a:r>
              <a:rPr sz="700" spc="-45" dirty="0">
                <a:solidFill>
                  <a:srgbClr val="231F20"/>
                </a:solidFill>
                <a:latin typeface="Century Gothic"/>
                <a:cs typeface="Century Gothic"/>
              </a:rPr>
              <a:t>). </a:t>
            </a:r>
            <a:r>
              <a:rPr sz="700" dirty="0">
                <a:solidFill>
                  <a:srgbClr val="231F20"/>
                </a:solidFill>
                <a:latin typeface="Century Gothic"/>
                <a:cs typeface="Century Gothic"/>
              </a:rPr>
              <a:t>For </a:t>
            </a:r>
            <a:r>
              <a:rPr sz="700" spc="-35" dirty="0">
                <a:solidFill>
                  <a:srgbClr val="231F20"/>
                </a:solidFill>
                <a:latin typeface="Century Gothic"/>
                <a:cs typeface="Century Gothic"/>
              </a:rPr>
              <a:t>the  </a:t>
            </a:r>
            <a:r>
              <a:rPr sz="700" spc="-25" dirty="0">
                <a:solidFill>
                  <a:srgbClr val="231F20"/>
                </a:solidFill>
                <a:latin typeface="Century Gothic"/>
                <a:cs typeface="Century Gothic"/>
              </a:rPr>
              <a:t>purposes </a:t>
            </a:r>
            <a:r>
              <a:rPr sz="700" spc="-15" dirty="0">
                <a:solidFill>
                  <a:srgbClr val="231F20"/>
                </a:solidFill>
                <a:latin typeface="Century Gothic"/>
                <a:cs typeface="Century Gothic"/>
              </a:rPr>
              <a:t>of </a:t>
            </a:r>
            <a:r>
              <a:rPr sz="700" spc="-5" dirty="0">
                <a:solidFill>
                  <a:srgbClr val="231F20"/>
                </a:solidFill>
                <a:latin typeface="Century Gothic"/>
                <a:cs typeface="Century Gothic"/>
              </a:rPr>
              <a:t>this </a:t>
            </a:r>
            <a:r>
              <a:rPr sz="700" spc="-30" dirty="0">
                <a:solidFill>
                  <a:srgbClr val="231F20"/>
                </a:solidFill>
                <a:latin typeface="Century Gothic"/>
                <a:cs typeface="Century Gothic"/>
              </a:rPr>
              <a:t>report, regions </a:t>
            </a:r>
            <a:r>
              <a:rPr sz="700" spc="-20" dirty="0">
                <a:solidFill>
                  <a:srgbClr val="231F20"/>
                </a:solidFill>
                <a:latin typeface="Century Gothic"/>
                <a:cs typeface="Century Gothic"/>
              </a:rPr>
              <a:t>with </a:t>
            </a:r>
            <a:r>
              <a:rPr sz="700" spc="15" dirty="0">
                <a:solidFill>
                  <a:srgbClr val="231F20"/>
                </a:solidFill>
                <a:latin typeface="Century Gothic"/>
                <a:cs typeface="Century Gothic"/>
              </a:rPr>
              <a:t>US </a:t>
            </a:r>
            <a:r>
              <a:rPr sz="700" spc="-5" dirty="0">
                <a:solidFill>
                  <a:srgbClr val="231F20"/>
                </a:solidFill>
                <a:latin typeface="Century Gothic"/>
                <a:cs typeface="Century Gothic"/>
              </a:rPr>
              <a:t>territories </a:t>
            </a:r>
            <a:r>
              <a:rPr sz="700" spc="-30" dirty="0">
                <a:solidFill>
                  <a:srgbClr val="231F20"/>
                </a:solidFill>
                <a:latin typeface="Century Gothic"/>
                <a:cs typeface="Century Gothic"/>
              </a:rPr>
              <a:t>(Regions </a:t>
            </a:r>
            <a:r>
              <a:rPr sz="700" spc="-5" dirty="0">
                <a:solidFill>
                  <a:srgbClr val="231F20"/>
                </a:solidFill>
                <a:latin typeface="Century Gothic"/>
                <a:cs typeface="Century Gothic"/>
              </a:rPr>
              <a:t>2 </a:t>
            </a:r>
            <a:r>
              <a:rPr sz="700" spc="-45" dirty="0">
                <a:solidFill>
                  <a:srgbClr val="231F20"/>
                </a:solidFill>
                <a:latin typeface="Century Gothic"/>
                <a:cs typeface="Century Gothic"/>
              </a:rPr>
              <a:t>and </a:t>
            </a:r>
            <a:r>
              <a:rPr sz="700" spc="-20" dirty="0">
                <a:solidFill>
                  <a:srgbClr val="231F20"/>
                </a:solidFill>
                <a:latin typeface="Century Gothic"/>
                <a:cs typeface="Century Gothic"/>
              </a:rPr>
              <a:t>9) </a:t>
            </a:r>
            <a:r>
              <a:rPr sz="700" spc="-50" dirty="0">
                <a:solidFill>
                  <a:srgbClr val="231F20"/>
                </a:solidFill>
                <a:latin typeface="Century Gothic"/>
                <a:cs typeface="Century Gothic"/>
              </a:rPr>
              <a:t>contain </a:t>
            </a:r>
            <a:r>
              <a:rPr sz="700" spc="-60" dirty="0">
                <a:solidFill>
                  <a:srgbClr val="231F20"/>
                </a:solidFill>
                <a:latin typeface="Century Gothic"/>
                <a:cs typeface="Century Gothic"/>
              </a:rPr>
              <a:t>data </a:t>
            </a:r>
            <a:r>
              <a:rPr sz="700" spc="-10" dirty="0">
                <a:solidFill>
                  <a:srgbClr val="231F20"/>
                </a:solidFill>
                <a:latin typeface="Century Gothic"/>
                <a:cs typeface="Century Gothic"/>
              </a:rPr>
              <a:t>from </a:t>
            </a:r>
            <a:r>
              <a:rPr sz="700" spc="-15" dirty="0">
                <a:solidFill>
                  <a:srgbClr val="231F20"/>
                </a:solidFill>
                <a:latin typeface="Century Gothic"/>
                <a:cs typeface="Century Gothic"/>
              </a:rPr>
              <a:t>states</a:t>
            </a:r>
            <a:r>
              <a:rPr sz="700" spc="-110" dirty="0">
                <a:solidFill>
                  <a:srgbClr val="231F20"/>
                </a:solidFill>
                <a:latin typeface="Century Gothic"/>
                <a:cs typeface="Century Gothic"/>
              </a:rPr>
              <a:t> </a:t>
            </a:r>
            <a:r>
              <a:rPr sz="700" spc="-35" dirty="0">
                <a:solidFill>
                  <a:srgbClr val="231F20"/>
                </a:solidFill>
                <a:latin typeface="Century Gothic"/>
                <a:cs typeface="Century Gothic"/>
              </a:rPr>
              <a:t>only.</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59637"/>
            <a:ext cx="6797675" cy="972819"/>
          </a:xfrm>
          <a:prstGeom prst="rect">
            <a:avLst/>
          </a:prstGeom>
        </p:spPr>
        <p:txBody>
          <a:bodyPr vert="horz" wrap="square" lIns="0" tIns="13335" rIns="0" bIns="0" rtlCol="0">
            <a:spAutoFit/>
          </a:bodyPr>
          <a:lstStyle/>
          <a:p>
            <a:pPr marL="5232400">
              <a:lnSpc>
                <a:spcPts val="1255"/>
              </a:lnSpc>
              <a:spcBef>
                <a:spcPts val="105"/>
              </a:spcBef>
            </a:pPr>
            <a:r>
              <a:rPr sz="1000" b="1" spc="20" dirty="0">
                <a:solidFill>
                  <a:srgbClr val="005E6D"/>
                </a:solidFill>
                <a:latin typeface="Calibri"/>
                <a:cs typeface="Calibri"/>
              </a:rPr>
              <a:t>2019 </a:t>
            </a:r>
            <a:r>
              <a:rPr sz="1050" b="1" spc="45" dirty="0">
                <a:solidFill>
                  <a:srgbClr val="8C2689"/>
                </a:solidFill>
                <a:latin typeface="Calibri"/>
                <a:cs typeface="Calibri"/>
              </a:rPr>
              <a:t>VIRAL</a:t>
            </a:r>
            <a:r>
              <a:rPr sz="1050" b="1" spc="-10" dirty="0">
                <a:solidFill>
                  <a:srgbClr val="8C2689"/>
                </a:solidFill>
                <a:latin typeface="Calibri"/>
                <a:cs typeface="Calibri"/>
              </a:rPr>
              <a:t> </a:t>
            </a:r>
            <a:r>
              <a:rPr sz="1050" b="1" spc="45" dirty="0">
                <a:solidFill>
                  <a:srgbClr val="8C2689"/>
                </a:solidFill>
                <a:latin typeface="Calibri"/>
                <a:cs typeface="Calibri"/>
              </a:rPr>
              <a:t>HEPATITIS</a:t>
            </a:r>
            <a:endParaRPr sz="1050">
              <a:latin typeface="Calibri"/>
              <a:cs typeface="Calibri"/>
            </a:endParaRPr>
          </a:p>
          <a:p>
            <a:pPr marL="5231765">
              <a:lnSpc>
                <a:spcPts val="1255"/>
              </a:lnSpc>
            </a:pPr>
            <a:r>
              <a:rPr sz="1050" spc="25" dirty="0">
                <a:solidFill>
                  <a:srgbClr val="005E6D"/>
                </a:solidFill>
                <a:latin typeface="Century Gothic"/>
                <a:cs typeface="Century Gothic"/>
              </a:rPr>
              <a:t>SURVEILLANCE</a:t>
            </a:r>
            <a:r>
              <a:rPr sz="1050" spc="3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1379220" indent="-635">
              <a:lnSpc>
                <a:spcPct val="107100"/>
              </a:lnSpc>
            </a:pPr>
            <a:r>
              <a:rPr sz="1400" b="1" spc="-25" dirty="0">
                <a:solidFill>
                  <a:srgbClr val="005E6D"/>
                </a:solidFill>
                <a:latin typeface="Calibri"/>
                <a:cs typeface="Calibri"/>
              </a:rPr>
              <a:t>Table </a:t>
            </a:r>
            <a:r>
              <a:rPr sz="1400" b="1" spc="5" dirty="0">
                <a:solidFill>
                  <a:srgbClr val="005E6D"/>
                </a:solidFill>
                <a:latin typeface="Calibri"/>
                <a:cs typeface="Calibri"/>
              </a:rPr>
              <a:t>3.2. </a:t>
            </a:r>
            <a:r>
              <a:rPr sz="1400" b="1" spc="10" dirty="0">
                <a:solidFill>
                  <a:srgbClr val="8C2689"/>
                </a:solidFill>
                <a:latin typeface="Calibri"/>
                <a:cs typeface="Calibri"/>
              </a:rPr>
              <a:t>Number and </a:t>
            </a:r>
            <a:r>
              <a:rPr sz="1400" b="1" dirty="0">
                <a:solidFill>
                  <a:srgbClr val="8C2689"/>
                </a:solidFill>
                <a:latin typeface="Calibri"/>
                <a:cs typeface="Calibri"/>
              </a:rPr>
              <a:t>rates* of </a:t>
            </a:r>
            <a:r>
              <a:rPr sz="1400" b="1" spc="10" dirty="0">
                <a:solidFill>
                  <a:srgbClr val="8C2689"/>
                </a:solidFill>
                <a:latin typeface="Calibri"/>
                <a:cs typeface="Calibri"/>
              </a:rPr>
              <a:t>reported </a:t>
            </a:r>
            <a:r>
              <a:rPr sz="1400" b="1" spc="20" dirty="0">
                <a:solidFill>
                  <a:srgbClr val="8C2689"/>
                </a:solidFill>
                <a:latin typeface="Calibri"/>
                <a:cs typeface="Calibri"/>
              </a:rPr>
              <a:t>cases† </a:t>
            </a:r>
            <a:r>
              <a:rPr sz="1400" b="1" dirty="0">
                <a:solidFill>
                  <a:srgbClr val="8C2689"/>
                </a:solidFill>
                <a:latin typeface="Calibri"/>
                <a:cs typeface="Calibri"/>
              </a:rPr>
              <a:t>of </a:t>
            </a:r>
            <a:r>
              <a:rPr sz="1400" b="1" spc="5" dirty="0">
                <a:solidFill>
                  <a:srgbClr val="8C2689"/>
                </a:solidFill>
                <a:latin typeface="Calibri"/>
                <a:cs typeface="Calibri"/>
              </a:rPr>
              <a:t>acute </a:t>
            </a:r>
            <a:r>
              <a:rPr sz="1400" b="1" spc="15" dirty="0">
                <a:solidFill>
                  <a:srgbClr val="8C2689"/>
                </a:solidFill>
                <a:latin typeface="Calibri"/>
                <a:cs typeface="Calibri"/>
              </a:rPr>
              <a:t>hepatitis </a:t>
            </a:r>
            <a:r>
              <a:rPr sz="1400" b="1" spc="5" dirty="0">
                <a:solidFill>
                  <a:srgbClr val="8C2689"/>
                </a:solidFill>
                <a:latin typeface="Calibri"/>
                <a:cs typeface="Calibri"/>
              </a:rPr>
              <a:t>C, </a:t>
            </a:r>
            <a:r>
              <a:rPr sz="1400" b="1" spc="-10" dirty="0">
                <a:solidFill>
                  <a:srgbClr val="8C2689"/>
                </a:solidFill>
                <a:latin typeface="Calibri"/>
                <a:cs typeface="Calibri"/>
              </a:rPr>
              <a:t>by  </a:t>
            </a:r>
            <a:r>
              <a:rPr sz="1400" b="1" spc="15" dirty="0">
                <a:solidFill>
                  <a:srgbClr val="8C2689"/>
                </a:solidFill>
                <a:latin typeface="Calibri"/>
                <a:cs typeface="Calibri"/>
              </a:rPr>
              <a:t>demographic characteristics </a:t>
            </a:r>
            <a:r>
              <a:rPr sz="1400" b="1" dirty="0">
                <a:solidFill>
                  <a:srgbClr val="8C2689"/>
                </a:solidFill>
                <a:latin typeface="Calibri"/>
                <a:cs typeface="Calibri"/>
              </a:rPr>
              <a:t>— </a:t>
            </a:r>
            <a:r>
              <a:rPr sz="1400" b="1" spc="5" dirty="0">
                <a:solidFill>
                  <a:srgbClr val="8C2689"/>
                </a:solidFill>
                <a:latin typeface="Calibri"/>
                <a:cs typeface="Calibri"/>
              </a:rPr>
              <a:t>United States</a:t>
            </a:r>
            <a:r>
              <a:rPr sz="1400" b="1" spc="150" dirty="0">
                <a:solidFill>
                  <a:srgbClr val="8C2689"/>
                </a:solidFill>
                <a:latin typeface="Calibri"/>
                <a:cs typeface="Calibri"/>
              </a:rPr>
              <a:t> </a:t>
            </a:r>
            <a:r>
              <a:rPr sz="1400" b="1" spc="15" dirty="0">
                <a:solidFill>
                  <a:srgbClr val="8C2689"/>
                </a:solidFill>
                <a:latin typeface="Calibri"/>
                <a:cs typeface="Calibri"/>
              </a:rPr>
              <a:t>2015–2019</a:t>
            </a:r>
            <a:endParaRPr sz="14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6572" y="781281"/>
            <a:ext cx="5715000" cy="482600"/>
          </a:xfrm>
          <a:prstGeom prst="rect">
            <a:avLst/>
          </a:prstGeom>
        </p:spPr>
        <p:txBody>
          <a:bodyPr vert="horz" wrap="square" lIns="0" tIns="12700" rIns="0" bIns="0" rtlCol="0">
            <a:spAutoFit/>
          </a:bodyPr>
          <a:lstStyle/>
          <a:p>
            <a:pPr marL="12700" marR="5080" indent="-635">
              <a:lnSpc>
                <a:spcPct val="107100"/>
              </a:lnSpc>
              <a:spcBef>
                <a:spcPts val="100"/>
              </a:spcBef>
            </a:pPr>
            <a:r>
              <a:rPr sz="1400" b="1" spc="-25" dirty="0">
                <a:solidFill>
                  <a:srgbClr val="005E6D"/>
                </a:solidFill>
                <a:latin typeface="Calibri"/>
                <a:cs typeface="Calibri"/>
              </a:rPr>
              <a:t>Table </a:t>
            </a:r>
            <a:r>
              <a:rPr sz="1400" b="1" spc="5" dirty="0">
                <a:solidFill>
                  <a:srgbClr val="005E6D"/>
                </a:solidFill>
                <a:latin typeface="Calibri"/>
                <a:cs typeface="Calibri"/>
              </a:rPr>
              <a:t>3.3. </a:t>
            </a:r>
            <a:r>
              <a:rPr sz="1400" b="1" spc="5" dirty="0">
                <a:solidFill>
                  <a:srgbClr val="8C2689"/>
                </a:solidFill>
                <a:latin typeface="Calibri"/>
                <a:cs typeface="Calibri"/>
              </a:rPr>
              <a:t>Reported </a:t>
            </a:r>
            <a:r>
              <a:rPr sz="1400" b="1" spc="10" dirty="0">
                <a:solidFill>
                  <a:srgbClr val="8C2689"/>
                </a:solidFill>
                <a:latin typeface="Calibri"/>
                <a:cs typeface="Calibri"/>
              </a:rPr>
              <a:t>risk </a:t>
            </a:r>
            <a:r>
              <a:rPr sz="1400" b="1" spc="5" dirty="0">
                <a:solidFill>
                  <a:srgbClr val="8C2689"/>
                </a:solidFill>
                <a:latin typeface="Calibri"/>
                <a:cs typeface="Calibri"/>
              </a:rPr>
              <a:t>behaviors or exposures*† </a:t>
            </a:r>
            <a:r>
              <a:rPr sz="1400" b="1" spc="20" dirty="0">
                <a:solidFill>
                  <a:srgbClr val="8C2689"/>
                </a:solidFill>
                <a:latin typeface="Calibri"/>
                <a:cs typeface="Calibri"/>
              </a:rPr>
              <a:t>among </a:t>
            </a:r>
            <a:r>
              <a:rPr sz="1400" b="1" spc="15" dirty="0">
                <a:solidFill>
                  <a:srgbClr val="8C2689"/>
                </a:solidFill>
                <a:latin typeface="Calibri"/>
                <a:cs typeface="Calibri"/>
              </a:rPr>
              <a:t>reported cases </a:t>
            </a:r>
            <a:r>
              <a:rPr sz="1400" b="1" dirty="0">
                <a:solidFill>
                  <a:srgbClr val="8C2689"/>
                </a:solidFill>
                <a:latin typeface="Calibri"/>
                <a:cs typeface="Calibri"/>
              </a:rPr>
              <a:t>of  </a:t>
            </a:r>
            <a:r>
              <a:rPr sz="1400" b="1" spc="5" dirty="0">
                <a:solidFill>
                  <a:srgbClr val="8C2689"/>
                </a:solidFill>
                <a:latin typeface="Calibri"/>
                <a:cs typeface="Calibri"/>
              </a:rPr>
              <a:t>acute </a:t>
            </a:r>
            <a:r>
              <a:rPr sz="1400" b="1" spc="15" dirty="0">
                <a:solidFill>
                  <a:srgbClr val="8C2689"/>
                </a:solidFill>
                <a:latin typeface="Calibri"/>
                <a:cs typeface="Calibri"/>
              </a:rPr>
              <a:t>hepatitis </a:t>
            </a:r>
            <a:r>
              <a:rPr sz="1400" b="1" dirty="0">
                <a:solidFill>
                  <a:srgbClr val="8C2689"/>
                </a:solidFill>
                <a:latin typeface="Calibri"/>
                <a:cs typeface="Calibri"/>
              </a:rPr>
              <a:t>C </a:t>
            </a:r>
            <a:r>
              <a:rPr sz="1400" b="1" spc="20" dirty="0">
                <a:solidFill>
                  <a:srgbClr val="8C2689"/>
                </a:solidFill>
                <a:latin typeface="Calibri"/>
                <a:cs typeface="Calibri"/>
              </a:rPr>
              <a:t>virus </a:t>
            </a:r>
            <a:r>
              <a:rPr sz="1400" b="1" spc="5" dirty="0">
                <a:solidFill>
                  <a:srgbClr val="8C2689"/>
                </a:solidFill>
                <a:latin typeface="Calibri"/>
                <a:cs typeface="Calibri"/>
              </a:rPr>
              <a:t>infection </a:t>
            </a:r>
            <a:r>
              <a:rPr sz="1400" b="1" dirty="0">
                <a:solidFill>
                  <a:srgbClr val="8C2689"/>
                </a:solidFill>
                <a:latin typeface="Calibri"/>
                <a:cs typeface="Calibri"/>
              </a:rPr>
              <a:t>— </a:t>
            </a:r>
            <a:r>
              <a:rPr sz="1400" b="1" spc="5" dirty="0">
                <a:solidFill>
                  <a:srgbClr val="8C2689"/>
                </a:solidFill>
                <a:latin typeface="Calibri"/>
                <a:cs typeface="Calibri"/>
              </a:rPr>
              <a:t>United States,</a:t>
            </a:r>
            <a:r>
              <a:rPr sz="1400" b="1" spc="45" dirty="0">
                <a:solidFill>
                  <a:srgbClr val="8C2689"/>
                </a:solidFill>
                <a:latin typeface="Calibri"/>
                <a:cs typeface="Calibri"/>
              </a:rPr>
              <a:t> </a:t>
            </a:r>
            <a:r>
              <a:rPr sz="1400" b="1" spc="15" dirty="0">
                <a:solidFill>
                  <a:srgbClr val="8C2689"/>
                </a:solidFill>
                <a:latin typeface="Calibri"/>
                <a:cs typeface="Calibri"/>
              </a:rPr>
              <a:t>2019</a:t>
            </a:r>
            <a:endParaRPr sz="1400">
              <a:latin typeface="Calibri"/>
              <a:cs typeface="Calibri"/>
            </a:endParaRPr>
          </a:p>
        </p:txBody>
      </p:sp>
      <p:sp>
        <p:nvSpPr>
          <p:cNvPr id="3" name="object 3"/>
          <p:cNvSpPr/>
          <p:nvPr/>
        </p:nvSpPr>
        <p:spPr>
          <a:xfrm>
            <a:off x="751332" y="1434083"/>
            <a:ext cx="4212335" cy="2746247"/>
          </a:xfrm>
          <a:prstGeom prst="rect">
            <a:avLst/>
          </a:prstGeom>
          <a:blipFill>
            <a:blip r:embed="rId3" cstate="print"/>
            <a:stretch>
              <a:fillRect/>
            </a:stretch>
          </a:blipFill>
        </p:spPr>
        <p:txBody>
          <a:bodyPr wrap="square" lIns="0" tIns="0" rIns="0" bIns="0" rtlCol="0"/>
          <a:lstStyle/>
          <a:p>
            <a:endParaRPr/>
          </a:p>
        </p:txBody>
      </p:sp>
      <p:graphicFrame>
        <p:nvGraphicFramePr>
          <p:cNvPr id="4" name="object 4" descr="The number of reported acute hepatitis C cases by availability of specific risk behavior or exposure during 2019. The categories listed in the first column are injection drug use, multiple sexual partners, surgery, sexual contact, needlestick, men who have sex with men, household contact (nonsexual), dialysis patient, occupational, and transfusion. Column two displays the number of case reports for which a risk was identified. Column three lists the number of case reports for which no risk was identified. Column four provides the number of case reports for which risk information was missing."/>
          <p:cNvGraphicFramePr>
            <a:graphicFrameLocks noGrp="1"/>
          </p:cNvGraphicFramePr>
          <p:nvPr>
            <p:extLst>
              <p:ext uri="{D42A27DB-BD31-4B8C-83A1-F6EECF244321}">
                <p14:modId xmlns:p14="http://schemas.microsoft.com/office/powerpoint/2010/main" val="4055150222"/>
              </p:ext>
            </p:extLst>
          </p:nvPr>
        </p:nvGraphicFramePr>
        <p:xfrm>
          <a:off x="777240" y="1461185"/>
          <a:ext cx="4106545" cy="2628882"/>
        </p:xfrm>
        <a:graphic>
          <a:graphicData uri="http://schemas.openxmlformats.org/drawingml/2006/table">
            <a:tbl>
              <a:tblPr firstRow="1" bandRow="1">
                <a:tableStyleId>{2D5ABB26-0587-4C30-8999-92F81FD0307C}</a:tableStyleId>
              </a:tblPr>
              <a:tblGrid>
                <a:gridCol w="1944370">
                  <a:extLst>
                    <a:ext uri="{9D8B030D-6E8A-4147-A177-3AD203B41FA5}">
                      <a16:colId xmlns:a16="http://schemas.microsoft.com/office/drawing/2014/main" val="20000"/>
                    </a:ext>
                  </a:extLst>
                </a:gridCol>
                <a:gridCol w="720725">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720725">
                  <a:extLst>
                    <a:ext uri="{9D8B030D-6E8A-4147-A177-3AD203B41FA5}">
                      <a16:colId xmlns:a16="http://schemas.microsoft.com/office/drawing/2014/main" val="20003"/>
                    </a:ext>
                  </a:extLst>
                </a:gridCol>
              </a:tblGrid>
              <a:tr h="342887">
                <a:tc>
                  <a:txBody>
                    <a:bodyPr/>
                    <a:lstStyle/>
                    <a:p>
                      <a:pPr marL="57785">
                        <a:lnSpc>
                          <a:spcPct val="100000"/>
                        </a:lnSpc>
                        <a:spcBef>
                          <a:spcPts val="740"/>
                        </a:spcBef>
                      </a:pPr>
                      <a:r>
                        <a:rPr sz="900" b="1" spc="-5" dirty="0">
                          <a:solidFill>
                            <a:srgbClr val="FFFFFF"/>
                          </a:solidFill>
                          <a:latin typeface="Calibri"/>
                          <a:cs typeface="Calibri"/>
                        </a:rPr>
                        <a:t>Risk</a:t>
                      </a:r>
                      <a:r>
                        <a:rPr sz="900" b="1" spc="30" dirty="0">
                          <a:solidFill>
                            <a:srgbClr val="FFFFFF"/>
                          </a:solidFill>
                          <a:latin typeface="Calibri"/>
                          <a:cs typeface="Calibri"/>
                        </a:rPr>
                        <a:t> </a:t>
                      </a:r>
                      <a:r>
                        <a:rPr sz="900" b="1" spc="-5" dirty="0">
                          <a:solidFill>
                            <a:srgbClr val="FFFFFF"/>
                          </a:solidFill>
                          <a:latin typeface="Calibri"/>
                          <a:cs typeface="Calibri"/>
                        </a:rPr>
                        <a:t>behaviors/exposures</a:t>
                      </a:r>
                      <a:endParaRPr sz="900">
                        <a:latin typeface="Calibri"/>
                        <a:cs typeface="Calibri"/>
                      </a:endParaRPr>
                    </a:p>
                  </a:txBody>
                  <a:tcPr marL="0" marR="0" marT="93980" marB="0">
                    <a:lnR w="19050">
                      <a:solidFill>
                        <a:srgbClr val="FFFFFF"/>
                      </a:solidFill>
                      <a:prstDash val="solid"/>
                    </a:lnR>
                    <a:solidFill>
                      <a:srgbClr val="005E6D"/>
                    </a:solidFill>
                  </a:tcPr>
                </a:tc>
                <a:tc>
                  <a:txBody>
                    <a:bodyPr/>
                    <a:lstStyle/>
                    <a:p>
                      <a:pPr marL="65405" marR="128270" indent="173355">
                        <a:lnSpc>
                          <a:spcPts val="1000"/>
                        </a:lnSpc>
                        <a:spcBef>
                          <a:spcPts val="365"/>
                        </a:spcBef>
                      </a:pPr>
                      <a:r>
                        <a:rPr sz="900" b="1" spc="-5" dirty="0">
                          <a:solidFill>
                            <a:srgbClr val="FFFFFF"/>
                          </a:solidFill>
                          <a:latin typeface="Calibri"/>
                          <a:cs typeface="Calibri"/>
                        </a:rPr>
                        <a:t>Risk  id</a:t>
                      </a:r>
                      <a:r>
                        <a:rPr sz="900" b="1" dirty="0">
                          <a:solidFill>
                            <a:srgbClr val="FFFFFF"/>
                          </a:solidFill>
                          <a:latin typeface="Calibri"/>
                          <a:cs typeface="Calibri"/>
                        </a:rPr>
                        <a:t>e</a:t>
                      </a:r>
                      <a:r>
                        <a:rPr sz="900" b="1" spc="-5" dirty="0">
                          <a:solidFill>
                            <a:srgbClr val="FFFFFF"/>
                          </a:solidFill>
                          <a:latin typeface="Calibri"/>
                          <a:cs typeface="Calibri"/>
                        </a:rPr>
                        <a:t>n</a:t>
                      </a:r>
                      <a:r>
                        <a:rPr sz="900" b="1" dirty="0">
                          <a:solidFill>
                            <a:srgbClr val="FFFFFF"/>
                          </a:solidFill>
                          <a:latin typeface="Calibri"/>
                          <a:cs typeface="Calibri"/>
                        </a:rPr>
                        <a:t>t</a:t>
                      </a:r>
                      <a:r>
                        <a:rPr sz="900" b="1" spc="-5" dirty="0">
                          <a:solidFill>
                            <a:srgbClr val="FFFFFF"/>
                          </a:solidFill>
                          <a:latin typeface="Calibri"/>
                          <a:cs typeface="Calibri"/>
                        </a:rPr>
                        <a:t>i</a:t>
                      </a:r>
                      <a:r>
                        <a:rPr sz="900" b="1" spc="15" dirty="0">
                          <a:solidFill>
                            <a:srgbClr val="FFFFFF"/>
                          </a:solidFill>
                          <a:latin typeface="Calibri"/>
                          <a:cs typeface="Calibri"/>
                        </a:rPr>
                        <a:t>f</a:t>
                      </a:r>
                      <a:r>
                        <a:rPr sz="900" b="1" spc="-5" dirty="0">
                          <a:solidFill>
                            <a:srgbClr val="FFFFFF"/>
                          </a:solidFill>
                          <a:latin typeface="Calibri"/>
                          <a:cs typeface="Calibri"/>
                        </a:rPr>
                        <a:t>i</a:t>
                      </a:r>
                      <a:r>
                        <a:rPr sz="900" b="1" spc="15" dirty="0">
                          <a:solidFill>
                            <a:srgbClr val="FFFFFF"/>
                          </a:solidFill>
                          <a:latin typeface="Calibri"/>
                          <a:cs typeface="Calibri"/>
                        </a:rPr>
                        <a:t>e</a:t>
                      </a:r>
                      <a:r>
                        <a:rPr sz="900" b="1" spc="5" dirty="0">
                          <a:solidFill>
                            <a:srgbClr val="FFFFFF"/>
                          </a:solidFill>
                          <a:latin typeface="Calibri"/>
                          <a:cs typeface="Calibri"/>
                        </a:rPr>
                        <a:t>d</a:t>
                      </a:r>
                      <a:r>
                        <a:rPr sz="900" b="1" dirty="0">
                          <a:solidFill>
                            <a:srgbClr val="FFFFFF"/>
                          </a:solidFill>
                          <a:latin typeface="Calibri"/>
                          <a:cs typeface="Calibri"/>
                        </a:rPr>
                        <a:t>*</a:t>
                      </a:r>
                      <a:endParaRPr sz="900">
                        <a:latin typeface="Calibri"/>
                        <a:cs typeface="Calibri"/>
                      </a:endParaRPr>
                    </a:p>
                  </a:txBody>
                  <a:tcPr marL="0" marR="0" marT="46355" marB="0">
                    <a:lnL w="19050">
                      <a:solidFill>
                        <a:srgbClr val="FFFFFF"/>
                      </a:solidFill>
                      <a:prstDash val="solid"/>
                    </a:lnL>
                    <a:lnR w="9525">
                      <a:solidFill>
                        <a:srgbClr val="FFFFFF"/>
                      </a:solidFill>
                      <a:prstDash val="solid"/>
                    </a:lnR>
                    <a:solidFill>
                      <a:srgbClr val="005E6D"/>
                    </a:solidFill>
                  </a:tcPr>
                </a:tc>
                <a:tc>
                  <a:txBody>
                    <a:bodyPr/>
                    <a:lstStyle/>
                    <a:p>
                      <a:pPr marL="86360" marR="165100" indent="76200">
                        <a:lnSpc>
                          <a:spcPts val="1000"/>
                        </a:lnSpc>
                        <a:spcBef>
                          <a:spcPts val="365"/>
                        </a:spcBef>
                      </a:pPr>
                      <a:r>
                        <a:rPr sz="900" b="1" spc="-5" dirty="0">
                          <a:solidFill>
                            <a:srgbClr val="FFFFFF"/>
                          </a:solidFill>
                          <a:latin typeface="Calibri"/>
                          <a:cs typeface="Calibri"/>
                        </a:rPr>
                        <a:t>No risk  id</a:t>
                      </a:r>
                      <a:r>
                        <a:rPr sz="900" b="1" dirty="0">
                          <a:solidFill>
                            <a:srgbClr val="FFFFFF"/>
                          </a:solidFill>
                          <a:latin typeface="Calibri"/>
                          <a:cs typeface="Calibri"/>
                        </a:rPr>
                        <a:t>e</a:t>
                      </a:r>
                      <a:r>
                        <a:rPr sz="900" b="1" spc="-5" dirty="0">
                          <a:solidFill>
                            <a:srgbClr val="FFFFFF"/>
                          </a:solidFill>
                          <a:latin typeface="Calibri"/>
                          <a:cs typeface="Calibri"/>
                        </a:rPr>
                        <a:t>n</a:t>
                      </a:r>
                      <a:r>
                        <a:rPr sz="900" b="1" dirty="0">
                          <a:solidFill>
                            <a:srgbClr val="FFFFFF"/>
                          </a:solidFill>
                          <a:latin typeface="Calibri"/>
                          <a:cs typeface="Calibri"/>
                        </a:rPr>
                        <a:t>t</a:t>
                      </a:r>
                      <a:r>
                        <a:rPr sz="900" b="1" spc="-5" dirty="0">
                          <a:solidFill>
                            <a:srgbClr val="FFFFFF"/>
                          </a:solidFill>
                          <a:latin typeface="Calibri"/>
                          <a:cs typeface="Calibri"/>
                        </a:rPr>
                        <a:t>i</a:t>
                      </a:r>
                      <a:r>
                        <a:rPr sz="900" b="1" spc="15" dirty="0">
                          <a:solidFill>
                            <a:srgbClr val="FFFFFF"/>
                          </a:solidFill>
                          <a:latin typeface="Calibri"/>
                          <a:cs typeface="Calibri"/>
                        </a:rPr>
                        <a:t>f</a:t>
                      </a:r>
                      <a:r>
                        <a:rPr sz="900" b="1" spc="-5" dirty="0">
                          <a:solidFill>
                            <a:srgbClr val="FFFFFF"/>
                          </a:solidFill>
                          <a:latin typeface="Calibri"/>
                          <a:cs typeface="Calibri"/>
                        </a:rPr>
                        <a:t>i</a:t>
                      </a:r>
                      <a:r>
                        <a:rPr sz="900" b="1" spc="15" dirty="0">
                          <a:solidFill>
                            <a:srgbClr val="FFFFFF"/>
                          </a:solidFill>
                          <a:latin typeface="Calibri"/>
                          <a:cs typeface="Calibri"/>
                        </a:rPr>
                        <a:t>e</a:t>
                      </a:r>
                      <a:r>
                        <a:rPr sz="900" b="1" dirty="0">
                          <a:solidFill>
                            <a:srgbClr val="FFFFFF"/>
                          </a:solidFill>
                          <a:latin typeface="Calibri"/>
                          <a:cs typeface="Calibri"/>
                        </a:rPr>
                        <a:t>d</a:t>
                      </a:r>
                      <a:endParaRPr sz="900">
                        <a:latin typeface="Calibri"/>
                        <a:cs typeface="Calibri"/>
                      </a:endParaRPr>
                    </a:p>
                  </a:txBody>
                  <a:tcPr marL="0" marR="0" marT="46355" marB="0">
                    <a:lnL w="9525">
                      <a:solidFill>
                        <a:srgbClr val="FFFFFF"/>
                      </a:solidFill>
                      <a:prstDash val="solid"/>
                    </a:lnL>
                    <a:lnR w="9525">
                      <a:solidFill>
                        <a:srgbClr val="FFFFFF"/>
                      </a:solidFill>
                      <a:prstDash val="solid"/>
                    </a:lnR>
                    <a:solidFill>
                      <a:srgbClr val="005E6D"/>
                    </a:solidFill>
                  </a:tcPr>
                </a:tc>
                <a:tc>
                  <a:txBody>
                    <a:bodyPr/>
                    <a:lstStyle/>
                    <a:p>
                      <a:pPr marL="146050" marR="185420" indent="-47625">
                        <a:lnSpc>
                          <a:spcPts val="1000"/>
                        </a:lnSpc>
                        <a:spcBef>
                          <a:spcPts val="365"/>
                        </a:spcBef>
                      </a:pPr>
                      <a:r>
                        <a:rPr sz="900" b="1" spc="-5" dirty="0">
                          <a:solidFill>
                            <a:srgbClr val="FFFFFF"/>
                          </a:solidFill>
                          <a:latin typeface="Calibri"/>
                          <a:cs typeface="Calibri"/>
                        </a:rPr>
                        <a:t>Risk</a:t>
                      </a:r>
                      <a:r>
                        <a:rPr sz="900" b="1" spc="-95" dirty="0">
                          <a:solidFill>
                            <a:srgbClr val="FFFFFF"/>
                          </a:solidFill>
                          <a:latin typeface="Calibri"/>
                          <a:cs typeface="Calibri"/>
                        </a:rPr>
                        <a:t> </a:t>
                      </a:r>
                      <a:r>
                        <a:rPr sz="900" b="1" spc="-5" dirty="0">
                          <a:solidFill>
                            <a:srgbClr val="FFFFFF"/>
                          </a:solidFill>
                          <a:latin typeface="Calibri"/>
                          <a:cs typeface="Calibri"/>
                        </a:rPr>
                        <a:t>data  missing</a:t>
                      </a:r>
                      <a:endParaRPr sz="900">
                        <a:latin typeface="Calibri"/>
                        <a:cs typeface="Calibri"/>
                      </a:endParaRPr>
                    </a:p>
                  </a:txBody>
                  <a:tcPr marL="0" marR="0" marT="46355" marB="0">
                    <a:lnL w="9525">
                      <a:solidFill>
                        <a:srgbClr val="FFFFFF"/>
                      </a:solidFill>
                      <a:prstDash val="solid"/>
                    </a:lnL>
                    <a:solidFill>
                      <a:srgbClr val="005E6D"/>
                    </a:solidFill>
                  </a:tcPr>
                </a:tc>
                <a:extLst>
                  <a:ext uri="{0D108BD9-81ED-4DB2-BD59-A6C34878D82A}">
                    <a16:rowId xmlns:a16="http://schemas.microsoft.com/office/drawing/2014/main" val="10000"/>
                  </a:ext>
                </a:extLst>
              </a:tr>
              <a:tr h="222885">
                <a:tc>
                  <a:txBody>
                    <a:bodyPr/>
                    <a:lstStyle/>
                    <a:p>
                      <a:pPr marL="55880">
                        <a:lnSpc>
                          <a:spcPct val="100000"/>
                        </a:lnSpc>
                        <a:spcBef>
                          <a:spcPts val="265"/>
                        </a:spcBef>
                      </a:pPr>
                      <a:r>
                        <a:rPr sz="900" b="1" spc="-5" dirty="0">
                          <a:solidFill>
                            <a:srgbClr val="231F20"/>
                          </a:solidFill>
                          <a:latin typeface="Calibri"/>
                          <a:cs typeface="Calibri"/>
                        </a:rPr>
                        <a:t>Injection drug</a:t>
                      </a:r>
                      <a:r>
                        <a:rPr sz="900" b="1" spc="50" dirty="0">
                          <a:solidFill>
                            <a:srgbClr val="231F20"/>
                          </a:solidFill>
                          <a:latin typeface="Calibri"/>
                          <a:cs typeface="Calibri"/>
                        </a:rPr>
                        <a:t> </a:t>
                      </a:r>
                      <a:r>
                        <a:rPr sz="900" b="1" spc="-5" dirty="0">
                          <a:solidFill>
                            <a:srgbClr val="231F20"/>
                          </a:solidFill>
                          <a:latin typeface="Calibri"/>
                          <a:cs typeface="Calibri"/>
                        </a:rPr>
                        <a:t>use</a:t>
                      </a:r>
                      <a:endParaRPr sz="900">
                        <a:latin typeface="Calibri"/>
                        <a:cs typeface="Calibri"/>
                      </a:endParaRPr>
                    </a:p>
                  </a:txBody>
                  <a:tcPr marL="0" marR="0" marT="33655" marB="0">
                    <a:lnR w="19050">
                      <a:solidFill>
                        <a:srgbClr val="005E6D"/>
                      </a:solidFill>
                      <a:prstDash val="solid"/>
                    </a:lnR>
                    <a:solidFill>
                      <a:srgbClr val="FFFFFF"/>
                    </a:solidFill>
                  </a:tcPr>
                </a:tc>
                <a:tc>
                  <a:txBody>
                    <a:bodyPr/>
                    <a:lstStyle/>
                    <a:p>
                      <a:pPr marL="3175" algn="ctr">
                        <a:lnSpc>
                          <a:spcPct val="100000"/>
                        </a:lnSpc>
                        <a:spcBef>
                          <a:spcPts val="240"/>
                        </a:spcBef>
                      </a:pPr>
                      <a:r>
                        <a:rPr sz="900" b="1" spc="-5" dirty="0">
                          <a:solidFill>
                            <a:srgbClr val="231F20"/>
                          </a:solidFill>
                          <a:latin typeface="Calibri"/>
                          <a:cs typeface="Calibri"/>
                        </a:rPr>
                        <a:t>1,302</a:t>
                      </a:r>
                      <a:endParaRPr sz="900">
                        <a:latin typeface="Calibri"/>
                        <a:cs typeface="Calibri"/>
                      </a:endParaRPr>
                    </a:p>
                  </a:txBody>
                  <a:tcPr marL="0" marR="0" marT="30480" marB="0">
                    <a:lnL w="19050">
                      <a:solidFill>
                        <a:srgbClr val="005E6D"/>
                      </a:solidFill>
                      <a:prstDash val="solid"/>
                    </a:lnL>
                    <a:lnR w="9525">
                      <a:solidFill>
                        <a:srgbClr val="005E6D"/>
                      </a:solidFill>
                      <a:prstDash val="solid"/>
                    </a:lnR>
                    <a:solidFill>
                      <a:srgbClr val="FFFFFF"/>
                    </a:solidFill>
                  </a:tcPr>
                </a:tc>
                <a:tc>
                  <a:txBody>
                    <a:bodyPr/>
                    <a:lstStyle/>
                    <a:p>
                      <a:pPr marR="266065" algn="r">
                        <a:lnSpc>
                          <a:spcPct val="100000"/>
                        </a:lnSpc>
                        <a:spcBef>
                          <a:spcPts val="240"/>
                        </a:spcBef>
                      </a:pPr>
                      <a:r>
                        <a:rPr sz="900" b="1" dirty="0">
                          <a:solidFill>
                            <a:srgbClr val="231F20"/>
                          </a:solidFill>
                          <a:latin typeface="Calibri"/>
                          <a:cs typeface="Calibri"/>
                        </a:rPr>
                        <a:t>650</a:t>
                      </a:r>
                      <a:endParaRPr sz="900">
                        <a:latin typeface="Calibri"/>
                        <a:cs typeface="Calibri"/>
                      </a:endParaRPr>
                    </a:p>
                  </a:txBody>
                  <a:tcPr marL="0" marR="0" marT="30480" marB="0">
                    <a:lnL w="9525">
                      <a:solidFill>
                        <a:srgbClr val="005E6D"/>
                      </a:solidFill>
                      <a:prstDash val="solid"/>
                    </a:lnL>
                    <a:lnR w="9525">
                      <a:solidFill>
                        <a:srgbClr val="005E6D"/>
                      </a:solidFill>
                      <a:prstDash val="solid"/>
                    </a:lnR>
                    <a:solidFill>
                      <a:srgbClr val="FFFFFF"/>
                    </a:solidFill>
                  </a:tcPr>
                </a:tc>
                <a:tc>
                  <a:txBody>
                    <a:bodyPr/>
                    <a:lstStyle/>
                    <a:p>
                      <a:pPr marR="220345" algn="r">
                        <a:lnSpc>
                          <a:spcPct val="100000"/>
                        </a:lnSpc>
                        <a:spcBef>
                          <a:spcPts val="240"/>
                        </a:spcBef>
                      </a:pPr>
                      <a:r>
                        <a:rPr sz="900" b="1" dirty="0">
                          <a:solidFill>
                            <a:srgbClr val="231F20"/>
                          </a:solidFill>
                          <a:latin typeface="Calibri"/>
                          <a:cs typeface="Calibri"/>
                        </a:rPr>
                        <a:t>2</a:t>
                      </a:r>
                      <a:r>
                        <a:rPr sz="900" b="1" spc="-5" dirty="0">
                          <a:solidFill>
                            <a:srgbClr val="231F20"/>
                          </a:solidFill>
                          <a:latin typeface="Calibri"/>
                          <a:cs typeface="Calibri"/>
                        </a:rPr>
                        <a:t>,</a:t>
                      </a:r>
                      <a:r>
                        <a:rPr sz="900" b="1" dirty="0">
                          <a:solidFill>
                            <a:srgbClr val="231F20"/>
                          </a:solidFill>
                          <a:latin typeface="Calibri"/>
                          <a:cs typeface="Calibri"/>
                        </a:rPr>
                        <a:t>184</a:t>
                      </a:r>
                      <a:endParaRPr sz="900">
                        <a:latin typeface="Calibri"/>
                        <a:cs typeface="Calibri"/>
                      </a:endParaRPr>
                    </a:p>
                  </a:txBody>
                  <a:tcPr marL="0" marR="0" marT="30480" marB="0">
                    <a:lnL w="9525">
                      <a:solidFill>
                        <a:srgbClr val="005E6D"/>
                      </a:solidFill>
                      <a:prstDash val="solid"/>
                    </a:lnL>
                    <a:solidFill>
                      <a:srgbClr val="FFFFFF"/>
                    </a:solidFill>
                  </a:tcPr>
                </a:tc>
                <a:extLst>
                  <a:ext uri="{0D108BD9-81ED-4DB2-BD59-A6C34878D82A}">
                    <a16:rowId xmlns:a16="http://schemas.microsoft.com/office/drawing/2014/main" val="10001"/>
                  </a:ext>
                </a:extLst>
              </a:tr>
              <a:tr h="229234">
                <a:tc>
                  <a:txBody>
                    <a:bodyPr/>
                    <a:lstStyle/>
                    <a:p>
                      <a:pPr marL="55880">
                        <a:lnSpc>
                          <a:spcPct val="100000"/>
                        </a:lnSpc>
                        <a:spcBef>
                          <a:spcPts val="290"/>
                        </a:spcBef>
                      </a:pPr>
                      <a:r>
                        <a:rPr sz="900" b="1" spc="-5" dirty="0">
                          <a:solidFill>
                            <a:srgbClr val="231F20"/>
                          </a:solidFill>
                          <a:latin typeface="Calibri"/>
                          <a:cs typeface="Calibri"/>
                        </a:rPr>
                        <a:t>Multiple sexual</a:t>
                      </a:r>
                      <a:r>
                        <a:rPr sz="900" b="1" spc="65" dirty="0">
                          <a:solidFill>
                            <a:srgbClr val="231F20"/>
                          </a:solidFill>
                          <a:latin typeface="Calibri"/>
                          <a:cs typeface="Calibri"/>
                        </a:rPr>
                        <a:t> </a:t>
                      </a:r>
                      <a:r>
                        <a:rPr sz="900" b="1" spc="-5" dirty="0">
                          <a:solidFill>
                            <a:srgbClr val="231F20"/>
                          </a:solidFill>
                          <a:latin typeface="Calibri"/>
                          <a:cs typeface="Calibri"/>
                        </a:rPr>
                        <a:t>partners</a:t>
                      </a:r>
                      <a:endParaRPr sz="900">
                        <a:latin typeface="Calibri"/>
                        <a:cs typeface="Calibri"/>
                      </a:endParaRPr>
                    </a:p>
                  </a:txBody>
                  <a:tcPr marL="0" marR="0" marT="36830" marB="0">
                    <a:lnR w="19050">
                      <a:solidFill>
                        <a:srgbClr val="005E6D"/>
                      </a:solidFill>
                      <a:prstDash val="solid"/>
                    </a:lnR>
                    <a:solidFill>
                      <a:srgbClr val="E5EEF0"/>
                    </a:solidFill>
                  </a:tcPr>
                </a:tc>
                <a:tc>
                  <a:txBody>
                    <a:bodyPr/>
                    <a:lstStyle/>
                    <a:p>
                      <a:pPr marL="1270" algn="ctr">
                        <a:lnSpc>
                          <a:spcPct val="100000"/>
                        </a:lnSpc>
                        <a:spcBef>
                          <a:spcPts val="290"/>
                        </a:spcBef>
                      </a:pPr>
                      <a:r>
                        <a:rPr sz="900" b="1" dirty="0">
                          <a:solidFill>
                            <a:srgbClr val="231F20"/>
                          </a:solidFill>
                          <a:latin typeface="Calibri"/>
                          <a:cs typeface="Calibri"/>
                        </a:rPr>
                        <a:t>223</a:t>
                      </a:r>
                      <a:endParaRPr sz="900">
                        <a:latin typeface="Calibri"/>
                        <a:cs typeface="Calibri"/>
                      </a:endParaRPr>
                    </a:p>
                  </a:txBody>
                  <a:tcPr marL="0" marR="0" marT="36830" marB="0">
                    <a:lnL w="19050">
                      <a:solidFill>
                        <a:srgbClr val="005E6D"/>
                      </a:solidFill>
                      <a:prstDash val="solid"/>
                    </a:lnL>
                    <a:lnR w="9525">
                      <a:solidFill>
                        <a:srgbClr val="005E6D"/>
                      </a:solidFill>
                      <a:prstDash val="solid"/>
                    </a:lnR>
                    <a:solidFill>
                      <a:srgbClr val="E5EEF0"/>
                    </a:solidFill>
                  </a:tcPr>
                </a:tc>
                <a:tc>
                  <a:txBody>
                    <a:bodyPr/>
                    <a:lstStyle/>
                    <a:p>
                      <a:pPr marR="266065" algn="r">
                        <a:lnSpc>
                          <a:spcPct val="100000"/>
                        </a:lnSpc>
                        <a:spcBef>
                          <a:spcPts val="290"/>
                        </a:spcBef>
                      </a:pPr>
                      <a:r>
                        <a:rPr sz="900" b="1" dirty="0">
                          <a:solidFill>
                            <a:srgbClr val="231F20"/>
                          </a:solidFill>
                          <a:latin typeface="Calibri"/>
                          <a:cs typeface="Calibri"/>
                        </a:rPr>
                        <a:t>594</a:t>
                      </a:r>
                      <a:endParaRPr sz="900">
                        <a:latin typeface="Calibri"/>
                        <a:cs typeface="Calibri"/>
                      </a:endParaRPr>
                    </a:p>
                  </a:txBody>
                  <a:tcPr marL="0" marR="0" marT="36830" marB="0">
                    <a:lnL w="9525">
                      <a:solidFill>
                        <a:srgbClr val="005E6D"/>
                      </a:solidFill>
                      <a:prstDash val="solid"/>
                    </a:lnL>
                    <a:lnR w="9525">
                      <a:solidFill>
                        <a:srgbClr val="005E6D"/>
                      </a:solidFill>
                      <a:prstDash val="solid"/>
                    </a:lnR>
                    <a:solidFill>
                      <a:srgbClr val="E5EEF0"/>
                    </a:solidFill>
                  </a:tcPr>
                </a:tc>
                <a:tc>
                  <a:txBody>
                    <a:bodyPr/>
                    <a:lstStyle/>
                    <a:p>
                      <a:pPr marR="220345" algn="r">
                        <a:lnSpc>
                          <a:spcPct val="100000"/>
                        </a:lnSpc>
                        <a:spcBef>
                          <a:spcPts val="290"/>
                        </a:spcBef>
                      </a:pPr>
                      <a:r>
                        <a:rPr sz="900" b="1" dirty="0">
                          <a:solidFill>
                            <a:srgbClr val="231F20"/>
                          </a:solidFill>
                          <a:latin typeface="Calibri"/>
                          <a:cs typeface="Calibri"/>
                        </a:rPr>
                        <a:t>3</a:t>
                      </a:r>
                      <a:r>
                        <a:rPr sz="900" b="1" spc="-5" dirty="0">
                          <a:solidFill>
                            <a:srgbClr val="231F20"/>
                          </a:solidFill>
                          <a:latin typeface="Calibri"/>
                          <a:cs typeface="Calibri"/>
                        </a:rPr>
                        <a:t>,</a:t>
                      </a:r>
                      <a:r>
                        <a:rPr sz="900" b="1" dirty="0">
                          <a:solidFill>
                            <a:srgbClr val="231F20"/>
                          </a:solidFill>
                          <a:latin typeface="Calibri"/>
                          <a:cs typeface="Calibri"/>
                        </a:rPr>
                        <a:t>319</a:t>
                      </a:r>
                      <a:endParaRPr sz="900">
                        <a:latin typeface="Calibri"/>
                        <a:cs typeface="Calibri"/>
                      </a:endParaRPr>
                    </a:p>
                  </a:txBody>
                  <a:tcPr marL="0" marR="0" marT="36830" marB="0">
                    <a:lnL w="9525">
                      <a:solidFill>
                        <a:srgbClr val="005E6D"/>
                      </a:solidFill>
                      <a:prstDash val="solid"/>
                    </a:lnL>
                    <a:solidFill>
                      <a:srgbClr val="E5EEF0"/>
                    </a:solidFill>
                  </a:tcPr>
                </a:tc>
                <a:extLst>
                  <a:ext uri="{0D108BD9-81ED-4DB2-BD59-A6C34878D82A}">
                    <a16:rowId xmlns:a16="http://schemas.microsoft.com/office/drawing/2014/main" val="10002"/>
                  </a:ext>
                </a:extLst>
              </a:tr>
              <a:tr h="229235">
                <a:tc>
                  <a:txBody>
                    <a:bodyPr/>
                    <a:lstStyle/>
                    <a:p>
                      <a:pPr marL="55880">
                        <a:lnSpc>
                          <a:spcPct val="100000"/>
                        </a:lnSpc>
                        <a:spcBef>
                          <a:spcPts val="290"/>
                        </a:spcBef>
                      </a:pPr>
                      <a:r>
                        <a:rPr sz="900" b="1" spc="-5" dirty="0">
                          <a:solidFill>
                            <a:srgbClr val="231F20"/>
                          </a:solidFill>
                          <a:latin typeface="Calibri"/>
                          <a:cs typeface="Calibri"/>
                        </a:rPr>
                        <a:t>Surgery</a:t>
                      </a:r>
                      <a:endParaRPr sz="900">
                        <a:latin typeface="Calibri"/>
                        <a:cs typeface="Calibri"/>
                      </a:endParaRPr>
                    </a:p>
                  </a:txBody>
                  <a:tcPr marL="0" marR="0" marT="36830" marB="0">
                    <a:lnR w="19050">
                      <a:solidFill>
                        <a:srgbClr val="005E6D"/>
                      </a:solidFill>
                      <a:prstDash val="solid"/>
                    </a:lnR>
                    <a:solidFill>
                      <a:srgbClr val="FFFFFF"/>
                    </a:solidFill>
                  </a:tcPr>
                </a:tc>
                <a:tc>
                  <a:txBody>
                    <a:bodyPr/>
                    <a:lstStyle/>
                    <a:p>
                      <a:pPr marL="1270" algn="ctr">
                        <a:lnSpc>
                          <a:spcPct val="100000"/>
                        </a:lnSpc>
                        <a:spcBef>
                          <a:spcPts val="290"/>
                        </a:spcBef>
                      </a:pPr>
                      <a:r>
                        <a:rPr sz="900" b="1" dirty="0">
                          <a:solidFill>
                            <a:srgbClr val="231F20"/>
                          </a:solidFill>
                          <a:latin typeface="Calibri"/>
                          <a:cs typeface="Calibri"/>
                        </a:rPr>
                        <a:t>179</a:t>
                      </a:r>
                      <a:endParaRPr sz="900">
                        <a:latin typeface="Calibri"/>
                        <a:cs typeface="Calibri"/>
                      </a:endParaRPr>
                    </a:p>
                  </a:txBody>
                  <a:tcPr marL="0" marR="0" marT="36830" marB="0">
                    <a:lnL w="19050">
                      <a:solidFill>
                        <a:srgbClr val="005E6D"/>
                      </a:solidFill>
                      <a:prstDash val="solid"/>
                    </a:lnL>
                    <a:lnR w="9525">
                      <a:solidFill>
                        <a:srgbClr val="005E6D"/>
                      </a:solidFill>
                      <a:prstDash val="solid"/>
                    </a:lnR>
                    <a:solidFill>
                      <a:srgbClr val="FFFFFF"/>
                    </a:solidFill>
                  </a:tcPr>
                </a:tc>
                <a:tc>
                  <a:txBody>
                    <a:bodyPr/>
                    <a:lstStyle/>
                    <a:p>
                      <a:pPr marR="266065" algn="r">
                        <a:lnSpc>
                          <a:spcPct val="100000"/>
                        </a:lnSpc>
                        <a:spcBef>
                          <a:spcPts val="290"/>
                        </a:spcBef>
                      </a:pPr>
                      <a:r>
                        <a:rPr sz="900" b="1" dirty="0">
                          <a:solidFill>
                            <a:srgbClr val="231F20"/>
                          </a:solidFill>
                          <a:latin typeface="Calibri"/>
                          <a:cs typeface="Calibri"/>
                        </a:rPr>
                        <a:t>888</a:t>
                      </a:r>
                      <a:endParaRPr sz="900">
                        <a:latin typeface="Calibri"/>
                        <a:cs typeface="Calibri"/>
                      </a:endParaRPr>
                    </a:p>
                  </a:txBody>
                  <a:tcPr marL="0" marR="0" marT="36830" marB="0">
                    <a:lnL w="9525">
                      <a:solidFill>
                        <a:srgbClr val="005E6D"/>
                      </a:solidFill>
                      <a:prstDash val="solid"/>
                    </a:lnL>
                    <a:lnR w="9525">
                      <a:solidFill>
                        <a:srgbClr val="005E6D"/>
                      </a:solidFill>
                      <a:prstDash val="solid"/>
                    </a:lnR>
                    <a:solidFill>
                      <a:srgbClr val="FFFFFF"/>
                    </a:solidFill>
                  </a:tcPr>
                </a:tc>
                <a:tc>
                  <a:txBody>
                    <a:bodyPr/>
                    <a:lstStyle/>
                    <a:p>
                      <a:pPr marR="220345" algn="r">
                        <a:lnSpc>
                          <a:spcPct val="100000"/>
                        </a:lnSpc>
                        <a:spcBef>
                          <a:spcPts val="290"/>
                        </a:spcBef>
                      </a:pPr>
                      <a:r>
                        <a:rPr sz="900" b="1" dirty="0">
                          <a:solidFill>
                            <a:srgbClr val="231F20"/>
                          </a:solidFill>
                          <a:latin typeface="Calibri"/>
                          <a:cs typeface="Calibri"/>
                        </a:rPr>
                        <a:t>3</a:t>
                      </a:r>
                      <a:r>
                        <a:rPr sz="900" b="1" spc="-5" dirty="0">
                          <a:solidFill>
                            <a:srgbClr val="231F20"/>
                          </a:solidFill>
                          <a:latin typeface="Calibri"/>
                          <a:cs typeface="Calibri"/>
                        </a:rPr>
                        <a:t>,</a:t>
                      </a:r>
                      <a:r>
                        <a:rPr sz="900" b="1" dirty="0">
                          <a:solidFill>
                            <a:srgbClr val="231F20"/>
                          </a:solidFill>
                          <a:latin typeface="Calibri"/>
                          <a:cs typeface="Calibri"/>
                        </a:rPr>
                        <a:t>069</a:t>
                      </a:r>
                      <a:endParaRPr sz="900">
                        <a:latin typeface="Calibri"/>
                        <a:cs typeface="Calibri"/>
                      </a:endParaRPr>
                    </a:p>
                  </a:txBody>
                  <a:tcPr marL="0" marR="0" marT="36830" marB="0">
                    <a:lnL w="9525">
                      <a:solidFill>
                        <a:srgbClr val="005E6D"/>
                      </a:solidFill>
                      <a:prstDash val="solid"/>
                    </a:lnL>
                    <a:solidFill>
                      <a:srgbClr val="FFFFFF"/>
                    </a:solidFill>
                  </a:tcPr>
                </a:tc>
                <a:extLst>
                  <a:ext uri="{0D108BD9-81ED-4DB2-BD59-A6C34878D82A}">
                    <a16:rowId xmlns:a16="http://schemas.microsoft.com/office/drawing/2014/main" val="10003"/>
                  </a:ext>
                </a:extLst>
              </a:tr>
              <a:tr h="229235">
                <a:tc>
                  <a:txBody>
                    <a:bodyPr/>
                    <a:lstStyle/>
                    <a:p>
                      <a:pPr marL="55880">
                        <a:lnSpc>
                          <a:spcPct val="100000"/>
                        </a:lnSpc>
                        <a:spcBef>
                          <a:spcPts val="290"/>
                        </a:spcBef>
                      </a:pPr>
                      <a:r>
                        <a:rPr sz="900" b="1" spc="-5" dirty="0">
                          <a:solidFill>
                            <a:srgbClr val="231F20"/>
                          </a:solidFill>
                          <a:latin typeface="Calibri"/>
                          <a:cs typeface="Calibri"/>
                        </a:rPr>
                        <a:t>Sexual contact</a:t>
                      </a:r>
                      <a:r>
                        <a:rPr sz="900" b="1" spc="60" dirty="0">
                          <a:solidFill>
                            <a:srgbClr val="231F20"/>
                          </a:solidFill>
                          <a:latin typeface="Calibri"/>
                          <a:cs typeface="Calibri"/>
                        </a:rPr>
                        <a:t> </a:t>
                      </a:r>
                      <a:r>
                        <a:rPr sz="750" b="1" baseline="27777" dirty="0">
                          <a:solidFill>
                            <a:srgbClr val="231F20"/>
                          </a:solidFill>
                          <a:latin typeface="Calibri"/>
                          <a:cs typeface="Calibri"/>
                        </a:rPr>
                        <a:t>§</a:t>
                      </a:r>
                      <a:endParaRPr sz="750" baseline="27777">
                        <a:latin typeface="Calibri"/>
                        <a:cs typeface="Calibri"/>
                      </a:endParaRPr>
                    </a:p>
                  </a:txBody>
                  <a:tcPr marL="0" marR="0" marT="36830" marB="0">
                    <a:lnR w="19050">
                      <a:solidFill>
                        <a:srgbClr val="005E6D"/>
                      </a:solidFill>
                      <a:prstDash val="solid"/>
                    </a:lnR>
                    <a:solidFill>
                      <a:srgbClr val="E5EEF0"/>
                    </a:solidFill>
                  </a:tcPr>
                </a:tc>
                <a:tc>
                  <a:txBody>
                    <a:bodyPr/>
                    <a:lstStyle/>
                    <a:p>
                      <a:pPr marL="4445" algn="ctr">
                        <a:lnSpc>
                          <a:spcPct val="100000"/>
                        </a:lnSpc>
                        <a:spcBef>
                          <a:spcPts val="290"/>
                        </a:spcBef>
                      </a:pPr>
                      <a:r>
                        <a:rPr sz="900" b="1" dirty="0">
                          <a:solidFill>
                            <a:srgbClr val="231F20"/>
                          </a:solidFill>
                          <a:latin typeface="Calibri"/>
                          <a:cs typeface="Calibri"/>
                        </a:rPr>
                        <a:t>142</a:t>
                      </a:r>
                      <a:endParaRPr sz="900">
                        <a:latin typeface="Calibri"/>
                        <a:cs typeface="Calibri"/>
                      </a:endParaRPr>
                    </a:p>
                  </a:txBody>
                  <a:tcPr marL="0" marR="0" marT="36830" marB="0">
                    <a:lnL w="19050">
                      <a:solidFill>
                        <a:srgbClr val="005E6D"/>
                      </a:solidFill>
                      <a:prstDash val="solid"/>
                    </a:lnL>
                    <a:lnR w="9525">
                      <a:solidFill>
                        <a:srgbClr val="005E6D"/>
                      </a:solidFill>
                      <a:prstDash val="solid"/>
                    </a:lnR>
                    <a:solidFill>
                      <a:srgbClr val="E5EEF0"/>
                    </a:solidFill>
                  </a:tcPr>
                </a:tc>
                <a:tc>
                  <a:txBody>
                    <a:bodyPr/>
                    <a:lstStyle/>
                    <a:p>
                      <a:pPr marR="266065" algn="r">
                        <a:lnSpc>
                          <a:spcPct val="100000"/>
                        </a:lnSpc>
                        <a:spcBef>
                          <a:spcPts val="290"/>
                        </a:spcBef>
                      </a:pPr>
                      <a:r>
                        <a:rPr sz="900" b="1" dirty="0">
                          <a:solidFill>
                            <a:srgbClr val="231F20"/>
                          </a:solidFill>
                          <a:latin typeface="Calibri"/>
                          <a:cs typeface="Calibri"/>
                        </a:rPr>
                        <a:t>334</a:t>
                      </a:r>
                      <a:endParaRPr sz="900">
                        <a:latin typeface="Calibri"/>
                        <a:cs typeface="Calibri"/>
                      </a:endParaRPr>
                    </a:p>
                  </a:txBody>
                  <a:tcPr marL="0" marR="0" marT="36830" marB="0">
                    <a:lnL w="9525">
                      <a:solidFill>
                        <a:srgbClr val="005E6D"/>
                      </a:solidFill>
                      <a:prstDash val="solid"/>
                    </a:lnL>
                    <a:lnR w="9525">
                      <a:solidFill>
                        <a:srgbClr val="005E6D"/>
                      </a:solidFill>
                      <a:prstDash val="solid"/>
                    </a:lnR>
                    <a:solidFill>
                      <a:srgbClr val="E5EEF0"/>
                    </a:solidFill>
                  </a:tcPr>
                </a:tc>
                <a:tc>
                  <a:txBody>
                    <a:bodyPr/>
                    <a:lstStyle/>
                    <a:p>
                      <a:pPr marR="219075" algn="r">
                        <a:lnSpc>
                          <a:spcPct val="100000"/>
                        </a:lnSpc>
                        <a:spcBef>
                          <a:spcPts val="290"/>
                        </a:spcBef>
                      </a:pPr>
                      <a:r>
                        <a:rPr sz="900" b="1" dirty="0">
                          <a:solidFill>
                            <a:srgbClr val="231F20"/>
                          </a:solidFill>
                          <a:latin typeface="Calibri"/>
                          <a:cs typeface="Calibri"/>
                        </a:rPr>
                        <a:t>3</a:t>
                      </a:r>
                      <a:r>
                        <a:rPr sz="900" b="1" spc="-5" dirty="0">
                          <a:solidFill>
                            <a:srgbClr val="231F20"/>
                          </a:solidFill>
                          <a:latin typeface="Calibri"/>
                          <a:cs typeface="Calibri"/>
                        </a:rPr>
                        <a:t>,</a:t>
                      </a:r>
                      <a:r>
                        <a:rPr sz="900" b="1" dirty="0">
                          <a:solidFill>
                            <a:srgbClr val="231F20"/>
                          </a:solidFill>
                          <a:latin typeface="Calibri"/>
                          <a:cs typeface="Calibri"/>
                        </a:rPr>
                        <a:t>660</a:t>
                      </a:r>
                      <a:endParaRPr sz="900">
                        <a:latin typeface="Calibri"/>
                        <a:cs typeface="Calibri"/>
                      </a:endParaRPr>
                    </a:p>
                  </a:txBody>
                  <a:tcPr marL="0" marR="0" marT="36830" marB="0">
                    <a:lnL w="9525">
                      <a:solidFill>
                        <a:srgbClr val="005E6D"/>
                      </a:solidFill>
                      <a:prstDash val="solid"/>
                    </a:lnL>
                    <a:solidFill>
                      <a:srgbClr val="E5EEF0"/>
                    </a:solidFill>
                  </a:tcPr>
                </a:tc>
                <a:extLst>
                  <a:ext uri="{0D108BD9-81ED-4DB2-BD59-A6C34878D82A}">
                    <a16:rowId xmlns:a16="http://schemas.microsoft.com/office/drawing/2014/main" val="10004"/>
                  </a:ext>
                </a:extLst>
              </a:tr>
              <a:tr h="229234">
                <a:tc>
                  <a:txBody>
                    <a:bodyPr/>
                    <a:lstStyle/>
                    <a:p>
                      <a:pPr marL="57785">
                        <a:lnSpc>
                          <a:spcPct val="100000"/>
                        </a:lnSpc>
                        <a:spcBef>
                          <a:spcPts val="290"/>
                        </a:spcBef>
                      </a:pPr>
                      <a:r>
                        <a:rPr sz="900" b="1" spc="-5" dirty="0">
                          <a:solidFill>
                            <a:srgbClr val="231F20"/>
                          </a:solidFill>
                          <a:latin typeface="Calibri"/>
                          <a:cs typeface="Calibri"/>
                        </a:rPr>
                        <a:t>Needlestick</a:t>
                      </a:r>
                      <a:endParaRPr sz="900">
                        <a:latin typeface="Calibri"/>
                        <a:cs typeface="Calibri"/>
                      </a:endParaRPr>
                    </a:p>
                  </a:txBody>
                  <a:tcPr marL="0" marR="0" marT="36830" marB="0">
                    <a:lnR w="19050">
                      <a:solidFill>
                        <a:srgbClr val="005E6D"/>
                      </a:solidFill>
                      <a:prstDash val="solid"/>
                    </a:lnR>
                    <a:solidFill>
                      <a:srgbClr val="FFFFFF"/>
                    </a:solidFill>
                  </a:tcPr>
                </a:tc>
                <a:tc>
                  <a:txBody>
                    <a:bodyPr/>
                    <a:lstStyle/>
                    <a:p>
                      <a:pPr marL="4445" algn="ctr">
                        <a:lnSpc>
                          <a:spcPct val="100000"/>
                        </a:lnSpc>
                        <a:spcBef>
                          <a:spcPts val="290"/>
                        </a:spcBef>
                      </a:pPr>
                      <a:r>
                        <a:rPr sz="900" b="1" dirty="0">
                          <a:solidFill>
                            <a:srgbClr val="231F20"/>
                          </a:solidFill>
                          <a:latin typeface="Calibri"/>
                          <a:cs typeface="Calibri"/>
                        </a:rPr>
                        <a:t>91</a:t>
                      </a:r>
                      <a:endParaRPr sz="900">
                        <a:latin typeface="Calibri"/>
                        <a:cs typeface="Calibri"/>
                      </a:endParaRPr>
                    </a:p>
                  </a:txBody>
                  <a:tcPr marL="0" marR="0" marT="36830" marB="0">
                    <a:lnL w="19050">
                      <a:solidFill>
                        <a:srgbClr val="005E6D"/>
                      </a:solidFill>
                      <a:prstDash val="solid"/>
                    </a:lnL>
                    <a:lnR w="9525">
                      <a:solidFill>
                        <a:srgbClr val="005E6D"/>
                      </a:solidFill>
                      <a:prstDash val="solid"/>
                    </a:lnR>
                    <a:solidFill>
                      <a:srgbClr val="FFFFFF"/>
                    </a:solidFill>
                  </a:tcPr>
                </a:tc>
                <a:tc>
                  <a:txBody>
                    <a:bodyPr/>
                    <a:lstStyle/>
                    <a:p>
                      <a:pPr marR="264795" algn="r">
                        <a:lnSpc>
                          <a:spcPct val="100000"/>
                        </a:lnSpc>
                        <a:spcBef>
                          <a:spcPts val="290"/>
                        </a:spcBef>
                      </a:pPr>
                      <a:r>
                        <a:rPr sz="900" b="1" dirty="0">
                          <a:solidFill>
                            <a:srgbClr val="231F20"/>
                          </a:solidFill>
                          <a:latin typeface="Calibri"/>
                          <a:cs typeface="Calibri"/>
                        </a:rPr>
                        <a:t>886</a:t>
                      </a:r>
                      <a:endParaRPr sz="900">
                        <a:latin typeface="Calibri"/>
                        <a:cs typeface="Calibri"/>
                      </a:endParaRPr>
                    </a:p>
                  </a:txBody>
                  <a:tcPr marL="0" marR="0" marT="36830" marB="0">
                    <a:lnL w="9525">
                      <a:solidFill>
                        <a:srgbClr val="005E6D"/>
                      </a:solidFill>
                      <a:prstDash val="solid"/>
                    </a:lnL>
                    <a:lnR w="9525">
                      <a:solidFill>
                        <a:srgbClr val="005E6D"/>
                      </a:solidFill>
                      <a:prstDash val="solid"/>
                    </a:lnR>
                    <a:solidFill>
                      <a:srgbClr val="FFFFFF"/>
                    </a:solidFill>
                  </a:tcPr>
                </a:tc>
                <a:tc>
                  <a:txBody>
                    <a:bodyPr/>
                    <a:lstStyle/>
                    <a:p>
                      <a:pPr marR="219075" algn="r">
                        <a:lnSpc>
                          <a:spcPct val="100000"/>
                        </a:lnSpc>
                        <a:spcBef>
                          <a:spcPts val="290"/>
                        </a:spcBef>
                      </a:pPr>
                      <a:r>
                        <a:rPr sz="900" b="1" dirty="0">
                          <a:solidFill>
                            <a:srgbClr val="231F20"/>
                          </a:solidFill>
                          <a:latin typeface="Calibri"/>
                          <a:cs typeface="Calibri"/>
                        </a:rPr>
                        <a:t>3</a:t>
                      </a:r>
                      <a:r>
                        <a:rPr sz="900" b="1" spc="-5" dirty="0">
                          <a:solidFill>
                            <a:srgbClr val="231F20"/>
                          </a:solidFill>
                          <a:latin typeface="Calibri"/>
                          <a:cs typeface="Calibri"/>
                        </a:rPr>
                        <a:t>,</a:t>
                      </a:r>
                      <a:r>
                        <a:rPr sz="900" b="1" dirty="0">
                          <a:solidFill>
                            <a:srgbClr val="231F20"/>
                          </a:solidFill>
                          <a:latin typeface="Calibri"/>
                          <a:cs typeface="Calibri"/>
                        </a:rPr>
                        <a:t>159</a:t>
                      </a:r>
                      <a:endParaRPr sz="900">
                        <a:latin typeface="Calibri"/>
                        <a:cs typeface="Calibri"/>
                      </a:endParaRPr>
                    </a:p>
                  </a:txBody>
                  <a:tcPr marL="0" marR="0" marT="36830" marB="0">
                    <a:lnL w="9525">
                      <a:solidFill>
                        <a:srgbClr val="005E6D"/>
                      </a:solidFill>
                      <a:prstDash val="solid"/>
                    </a:lnL>
                    <a:solidFill>
                      <a:srgbClr val="FFFFFF"/>
                    </a:solidFill>
                  </a:tcPr>
                </a:tc>
                <a:extLst>
                  <a:ext uri="{0D108BD9-81ED-4DB2-BD59-A6C34878D82A}">
                    <a16:rowId xmlns:a16="http://schemas.microsoft.com/office/drawing/2014/main" val="10005"/>
                  </a:ext>
                </a:extLst>
              </a:tr>
              <a:tr h="229235">
                <a:tc>
                  <a:txBody>
                    <a:bodyPr/>
                    <a:lstStyle/>
                    <a:p>
                      <a:pPr marL="57785">
                        <a:lnSpc>
                          <a:spcPct val="100000"/>
                        </a:lnSpc>
                        <a:spcBef>
                          <a:spcPts val="295"/>
                        </a:spcBef>
                      </a:pPr>
                      <a:r>
                        <a:rPr sz="900" b="1" dirty="0">
                          <a:solidFill>
                            <a:srgbClr val="231F20"/>
                          </a:solidFill>
                          <a:latin typeface="Calibri"/>
                          <a:cs typeface="Calibri"/>
                        </a:rPr>
                        <a:t>Men </a:t>
                      </a:r>
                      <a:r>
                        <a:rPr sz="900" b="1" spc="-5" dirty="0">
                          <a:solidFill>
                            <a:srgbClr val="231F20"/>
                          </a:solidFill>
                          <a:latin typeface="Calibri"/>
                          <a:cs typeface="Calibri"/>
                        </a:rPr>
                        <a:t>who have </a:t>
                      </a:r>
                      <a:r>
                        <a:rPr sz="900" b="1" dirty="0">
                          <a:solidFill>
                            <a:srgbClr val="231F20"/>
                          </a:solidFill>
                          <a:latin typeface="Calibri"/>
                          <a:cs typeface="Calibri"/>
                        </a:rPr>
                        <a:t>sex </a:t>
                      </a:r>
                      <a:r>
                        <a:rPr sz="900" b="1" spc="-5" dirty="0">
                          <a:solidFill>
                            <a:srgbClr val="231F20"/>
                          </a:solidFill>
                          <a:latin typeface="Calibri"/>
                          <a:cs typeface="Calibri"/>
                        </a:rPr>
                        <a:t>with men</a:t>
                      </a:r>
                      <a:r>
                        <a:rPr sz="900" b="1" spc="20" dirty="0">
                          <a:solidFill>
                            <a:srgbClr val="231F20"/>
                          </a:solidFill>
                          <a:latin typeface="Calibri"/>
                          <a:cs typeface="Calibri"/>
                        </a:rPr>
                        <a:t> </a:t>
                      </a:r>
                      <a:r>
                        <a:rPr sz="750" b="1" baseline="27777" dirty="0">
                          <a:solidFill>
                            <a:srgbClr val="231F20"/>
                          </a:solidFill>
                          <a:latin typeface="Calibri"/>
                          <a:cs typeface="Calibri"/>
                        </a:rPr>
                        <a:t>¶</a:t>
                      </a:r>
                      <a:endParaRPr sz="750" baseline="27777">
                        <a:latin typeface="Calibri"/>
                        <a:cs typeface="Calibri"/>
                      </a:endParaRPr>
                    </a:p>
                  </a:txBody>
                  <a:tcPr marL="0" marR="0" marT="37465" marB="0">
                    <a:lnR w="19050">
                      <a:solidFill>
                        <a:srgbClr val="005E6D"/>
                      </a:solidFill>
                      <a:prstDash val="solid"/>
                    </a:lnR>
                    <a:solidFill>
                      <a:srgbClr val="E5EEF0"/>
                    </a:solidFill>
                  </a:tcPr>
                </a:tc>
                <a:tc>
                  <a:txBody>
                    <a:bodyPr/>
                    <a:lstStyle/>
                    <a:p>
                      <a:pPr marL="4445" algn="ctr">
                        <a:lnSpc>
                          <a:spcPct val="100000"/>
                        </a:lnSpc>
                        <a:spcBef>
                          <a:spcPts val="290"/>
                        </a:spcBef>
                      </a:pPr>
                      <a:r>
                        <a:rPr sz="900" b="1" dirty="0">
                          <a:solidFill>
                            <a:srgbClr val="231F20"/>
                          </a:solidFill>
                          <a:latin typeface="Calibri"/>
                          <a:cs typeface="Calibri"/>
                        </a:rPr>
                        <a:t>42</a:t>
                      </a:r>
                      <a:endParaRPr sz="900">
                        <a:latin typeface="Calibri"/>
                        <a:cs typeface="Calibri"/>
                      </a:endParaRPr>
                    </a:p>
                  </a:txBody>
                  <a:tcPr marL="0" marR="0" marT="36830" marB="0">
                    <a:lnL w="19050">
                      <a:solidFill>
                        <a:srgbClr val="005E6D"/>
                      </a:solidFill>
                      <a:prstDash val="solid"/>
                    </a:lnL>
                    <a:lnR w="9525">
                      <a:solidFill>
                        <a:srgbClr val="005E6D"/>
                      </a:solidFill>
                      <a:prstDash val="solid"/>
                    </a:lnR>
                    <a:solidFill>
                      <a:srgbClr val="E5EEF0"/>
                    </a:solidFill>
                  </a:tcPr>
                </a:tc>
                <a:tc>
                  <a:txBody>
                    <a:bodyPr/>
                    <a:lstStyle/>
                    <a:p>
                      <a:pPr marR="266065" algn="r">
                        <a:lnSpc>
                          <a:spcPct val="100000"/>
                        </a:lnSpc>
                        <a:spcBef>
                          <a:spcPts val="290"/>
                        </a:spcBef>
                      </a:pPr>
                      <a:r>
                        <a:rPr sz="900" b="1" dirty="0">
                          <a:solidFill>
                            <a:srgbClr val="231F20"/>
                          </a:solidFill>
                          <a:latin typeface="Calibri"/>
                          <a:cs typeface="Calibri"/>
                        </a:rPr>
                        <a:t>315</a:t>
                      </a:r>
                      <a:endParaRPr sz="900">
                        <a:latin typeface="Calibri"/>
                        <a:cs typeface="Calibri"/>
                      </a:endParaRPr>
                    </a:p>
                  </a:txBody>
                  <a:tcPr marL="0" marR="0" marT="36830" marB="0">
                    <a:lnL w="9525">
                      <a:solidFill>
                        <a:srgbClr val="005E6D"/>
                      </a:solidFill>
                      <a:prstDash val="solid"/>
                    </a:lnL>
                    <a:lnR w="9525">
                      <a:solidFill>
                        <a:srgbClr val="005E6D"/>
                      </a:solidFill>
                      <a:prstDash val="solid"/>
                    </a:lnR>
                    <a:solidFill>
                      <a:srgbClr val="E5EEF0"/>
                    </a:solidFill>
                  </a:tcPr>
                </a:tc>
                <a:tc>
                  <a:txBody>
                    <a:bodyPr/>
                    <a:lstStyle/>
                    <a:p>
                      <a:pPr marR="219075" algn="r">
                        <a:lnSpc>
                          <a:spcPct val="100000"/>
                        </a:lnSpc>
                        <a:spcBef>
                          <a:spcPts val="290"/>
                        </a:spcBef>
                      </a:pPr>
                      <a:r>
                        <a:rPr sz="900" b="1" dirty="0">
                          <a:solidFill>
                            <a:srgbClr val="231F20"/>
                          </a:solidFill>
                          <a:latin typeface="Calibri"/>
                          <a:cs typeface="Calibri"/>
                        </a:rPr>
                        <a:t>2</a:t>
                      </a:r>
                      <a:r>
                        <a:rPr sz="900" b="1" spc="-5" dirty="0">
                          <a:solidFill>
                            <a:srgbClr val="231F20"/>
                          </a:solidFill>
                          <a:latin typeface="Calibri"/>
                          <a:cs typeface="Calibri"/>
                        </a:rPr>
                        <a:t>,</a:t>
                      </a:r>
                      <a:r>
                        <a:rPr sz="900" b="1" dirty="0">
                          <a:solidFill>
                            <a:srgbClr val="231F20"/>
                          </a:solidFill>
                          <a:latin typeface="Calibri"/>
                          <a:cs typeface="Calibri"/>
                        </a:rPr>
                        <a:t>114</a:t>
                      </a:r>
                      <a:endParaRPr sz="900">
                        <a:latin typeface="Calibri"/>
                        <a:cs typeface="Calibri"/>
                      </a:endParaRPr>
                    </a:p>
                  </a:txBody>
                  <a:tcPr marL="0" marR="0" marT="36830" marB="0">
                    <a:lnL w="9525">
                      <a:solidFill>
                        <a:srgbClr val="005E6D"/>
                      </a:solidFill>
                      <a:prstDash val="solid"/>
                    </a:lnL>
                    <a:solidFill>
                      <a:srgbClr val="E5EEF0"/>
                    </a:solidFill>
                  </a:tcPr>
                </a:tc>
                <a:extLst>
                  <a:ext uri="{0D108BD9-81ED-4DB2-BD59-A6C34878D82A}">
                    <a16:rowId xmlns:a16="http://schemas.microsoft.com/office/drawing/2014/main" val="10006"/>
                  </a:ext>
                </a:extLst>
              </a:tr>
              <a:tr h="229234">
                <a:tc>
                  <a:txBody>
                    <a:bodyPr/>
                    <a:lstStyle/>
                    <a:p>
                      <a:pPr marL="57785">
                        <a:lnSpc>
                          <a:spcPct val="100000"/>
                        </a:lnSpc>
                        <a:spcBef>
                          <a:spcPts val="290"/>
                        </a:spcBef>
                      </a:pPr>
                      <a:r>
                        <a:rPr sz="900" b="1" spc="-5" dirty="0">
                          <a:solidFill>
                            <a:srgbClr val="231F20"/>
                          </a:solidFill>
                          <a:latin typeface="Calibri"/>
                          <a:cs typeface="Calibri"/>
                        </a:rPr>
                        <a:t>Household contact (non-sexual)</a:t>
                      </a:r>
                      <a:r>
                        <a:rPr sz="900" b="1" spc="110" dirty="0">
                          <a:solidFill>
                            <a:srgbClr val="231F20"/>
                          </a:solidFill>
                          <a:latin typeface="Calibri"/>
                          <a:cs typeface="Calibri"/>
                        </a:rPr>
                        <a:t> </a:t>
                      </a:r>
                      <a:r>
                        <a:rPr sz="750" b="1" baseline="27777" dirty="0">
                          <a:solidFill>
                            <a:srgbClr val="231F20"/>
                          </a:solidFill>
                          <a:latin typeface="Calibri"/>
                          <a:cs typeface="Calibri"/>
                        </a:rPr>
                        <a:t>§</a:t>
                      </a:r>
                      <a:endParaRPr sz="750" baseline="27777">
                        <a:latin typeface="Calibri"/>
                        <a:cs typeface="Calibri"/>
                      </a:endParaRPr>
                    </a:p>
                  </a:txBody>
                  <a:tcPr marL="0" marR="0" marT="36830" marB="0">
                    <a:lnR w="19050">
                      <a:solidFill>
                        <a:srgbClr val="005E6D"/>
                      </a:solidFill>
                      <a:prstDash val="solid"/>
                    </a:lnR>
                    <a:solidFill>
                      <a:srgbClr val="FFFFFF"/>
                    </a:solidFill>
                  </a:tcPr>
                </a:tc>
                <a:tc>
                  <a:txBody>
                    <a:bodyPr/>
                    <a:lstStyle/>
                    <a:p>
                      <a:pPr marL="4445" algn="ctr">
                        <a:lnSpc>
                          <a:spcPct val="100000"/>
                        </a:lnSpc>
                        <a:spcBef>
                          <a:spcPts val="290"/>
                        </a:spcBef>
                      </a:pPr>
                      <a:r>
                        <a:rPr sz="900" b="1" dirty="0">
                          <a:solidFill>
                            <a:srgbClr val="231F20"/>
                          </a:solidFill>
                          <a:latin typeface="Calibri"/>
                          <a:cs typeface="Calibri"/>
                        </a:rPr>
                        <a:t>36</a:t>
                      </a:r>
                      <a:endParaRPr sz="900">
                        <a:latin typeface="Calibri"/>
                        <a:cs typeface="Calibri"/>
                      </a:endParaRPr>
                    </a:p>
                  </a:txBody>
                  <a:tcPr marL="0" marR="0" marT="36830" marB="0">
                    <a:lnL w="19050">
                      <a:solidFill>
                        <a:srgbClr val="005E6D"/>
                      </a:solidFill>
                      <a:prstDash val="solid"/>
                    </a:lnL>
                    <a:lnR w="9525">
                      <a:solidFill>
                        <a:srgbClr val="005E6D"/>
                      </a:solidFill>
                      <a:prstDash val="solid"/>
                    </a:lnR>
                    <a:solidFill>
                      <a:srgbClr val="FFFFFF"/>
                    </a:solidFill>
                  </a:tcPr>
                </a:tc>
                <a:tc>
                  <a:txBody>
                    <a:bodyPr/>
                    <a:lstStyle/>
                    <a:p>
                      <a:pPr marR="266065" algn="r">
                        <a:lnSpc>
                          <a:spcPct val="100000"/>
                        </a:lnSpc>
                        <a:spcBef>
                          <a:spcPts val="290"/>
                        </a:spcBef>
                      </a:pPr>
                      <a:r>
                        <a:rPr sz="900" b="1" dirty="0">
                          <a:solidFill>
                            <a:srgbClr val="231F20"/>
                          </a:solidFill>
                          <a:latin typeface="Calibri"/>
                          <a:cs typeface="Calibri"/>
                        </a:rPr>
                        <a:t>440</a:t>
                      </a:r>
                      <a:endParaRPr sz="900">
                        <a:latin typeface="Calibri"/>
                        <a:cs typeface="Calibri"/>
                      </a:endParaRPr>
                    </a:p>
                  </a:txBody>
                  <a:tcPr marL="0" marR="0" marT="36830" marB="0">
                    <a:lnL w="9525">
                      <a:solidFill>
                        <a:srgbClr val="005E6D"/>
                      </a:solidFill>
                      <a:prstDash val="solid"/>
                    </a:lnL>
                    <a:lnR w="9525">
                      <a:solidFill>
                        <a:srgbClr val="005E6D"/>
                      </a:solidFill>
                      <a:prstDash val="solid"/>
                    </a:lnR>
                    <a:solidFill>
                      <a:srgbClr val="FFFFFF"/>
                    </a:solidFill>
                  </a:tcPr>
                </a:tc>
                <a:tc>
                  <a:txBody>
                    <a:bodyPr/>
                    <a:lstStyle/>
                    <a:p>
                      <a:pPr marR="219075" algn="r">
                        <a:lnSpc>
                          <a:spcPct val="100000"/>
                        </a:lnSpc>
                        <a:spcBef>
                          <a:spcPts val="290"/>
                        </a:spcBef>
                      </a:pPr>
                      <a:r>
                        <a:rPr sz="900" b="1" dirty="0">
                          <a:solidFill>
                            <a:srgbClr val="231F20"/>
                          </a:solidFill>
                          <a:latin typeface="Calibri"/>
                          <a:cs typeface="Calibri"/>
                        </a:rPr>
                        <a:t>3</a:t>
                      </a:r>
                      <a:r>
                        <a:rPr sz="900" b="1" spc="-5" dirty="0">
                          <a:solidFill>
                            <a:srgbClr val="231F20"/>
                          </a:solidFill>
                          <a:latin typeface="Calibri"/>
                          <a:cs typeface="Calibri"/>
                        </a:rPr>
                        <a:t>,</a:t>
                      </a:r>
                      <a:r>
                        <a:rPr sz="900" b="1" dirty="0">
                          <a:solidFill>
                            <a:srgbClr val="231F20"/>
                          </a:solidFill>
                          <a:latin typeface="Calibri"/>
                          <a:cs typeface="Calibri"/>
                        </a:rPr>
                        <a:t>660</a:t>
                      </a:r>
                      <a:endParaRPr sz="900">
                        <a:latin typeface="Calibri"/>
                        <a:cs typeface="Calibri"/>
                      </a:endParaRPr>
                    </a:p>
                  </a:txBody>
                  <a:tcPr marL="0" marR="0" marT="36830" marB="0">
                    <a:lnL w="9525">
                      <a:solidFill>
                        <a:srgbClr val="005E6D"/>
                      </a:solidFill>
                      <a:prstDash val="solid"/>
                    </a:lnL>
                    <a:solidFill>
                      <a:srgbClr val="FFFFFF"/>
                    </a:solidFill>
                  </a:tcPr>
                </a:tc>
                <a:extLst>
                  <a:ext uri="{0D108BD9-81ED-4DB2-BD59-A6C34878D82A}">
                    <a16:rowId xmlns:a16="http://schemas.microsoft.com/office/drawing/2014/main" val="10007"/>
                  </a:ext>
                </a:extLst>
              </a:tr>
              <a:tr h="229235">
                <a:tc>
                  <a:txBody>
                    <a:bodyPr/>
                    <a:lstStyle/>
                    <a:p>
                      <a:pPr marL="57785">
                        <a:lnSpc>
                          <a:spcPct val="100000"/>
                        </a:lnSpc>
                        <a:spcBef>
                          <a:spcPts val="290"/>
                        </a:spcBef>
                      </a:pPr>
                      <a:r>
                        <a:rPr sz="900" b="1" spc="-5" dirty="0">
                          <a:solidFill>
                            <a:srgbClr val="231F20"/>
                          </a:solidFill>
                          <a:latin typeface="Calibri"/>
                          <a:cs typeface="Calibri"/>
                        </a:rPr>
                        <a:t>Dialysis</a:t>
                      </a:r>
                      <a:r>
                        <a:rPr sz="900" b="1" spc="30" dirty="0">
                          <a:solidFill>
                            <a:srgbClr val="231F20"/>
                          </a:solidFill>
                          <a:latin typeface="Calibri"/>
                          <a:cs typeface="Calibri"/>
                        </a:rPr>
                        <a:t> </a:t>
                      </a:r>
                      <a:r>
                        <a:rPr sz="900" b="1" spc="-5" dirty="0">
                          <a:solidFill>
                            <a:srgbClr val="231F20"/>
                          </a:solidFill>
                          <a:latin typeface="Calibri"/>
                          <a:cs typeface="Calibri"/>
                        </a:rPr>
                        <a:t>patient</a:t>
                      </a:r>
                      <a:endParaRPr sz="900">
                        <a:latin typeface="Calibri"/>
                        <a:cs typeface="Calibri"/>
                      </a:endParaRPr>
                    </a:p>
                  </a:txBody>
                  <a:tcPr marL="0" marR="0" marT="36830" marB="0">
                    <a:lnR w="19050">
                      <a:solidFill>
                        <a:srgbClr val="005E6D"/>
                      </a:solidFill>
                      <a:prstDash val="solid"/>
                    </a:lnR>
                    <a:solidFill>
                      <a:srgbClr val="E5EEF0"/>
                    </a:solidFill>
                  </a:tcPr>
                </a:tc>
                <a:tc>
                  <a:txBody>
                    <a:bodyPr/>
                    <a:lstStyle/>
                    <a:p>
                      <a:pPr marL="4445" algn="ctr">
                        <a:lnSpc>
                          <a:spcPct val="100000"/>
                        </a:lnSpc>
                        <a:spcBef>
                          <a:spcPts val="290"/>
                        </a:spcBef>
                      </a:pPr>
                      <a:r>
                        <a:rPr sz="900" b="1" dirty="0">
                          <a:solidFill>
                            <a:srgbClr val="231F20"/>
                          </a:solidFill>
                          <a:latin typeface="Calibri"/>
                          <a:cs typeface="Calibri"/>
                        </a:rPr>
                        <a:t>61</a:t>
                      </a:r>
                      <a:endParaRPr sz="900">
                        <a:latin typeface="Calibri"/>
                        <a:cs typeface="Calibri"/>
                      </a:endParaRPr>
                    </a:p>
                  </a:txBody>
                  <a:tcPr marL="0" marR="0" marT="36830" marB="0">
                    <a:lnL w="19050">
                      <a:solidFill>
                        <a:srgbClr val="005E6D"/>
                      </a:solidFill>
                      <a:prstDash val="solid"/>
                    </a:lnL>
                    <a:lnR w="9525">
                      <a:solidFill>
                        <a:srgbClr val="005E6D"/>
                      </a:solidFill>
                      <a:prstDash val="solid"/>
                    </a:lnR>
                    <a:solidFill>
                      <a:srgbClr val="E5EEF0"/>
                    </a:solidFill>
                  </a:tcPr>
                </a:tc>
                <a:tc>
                  <a:txBody>
                    <a:bodyPr/>
                    <a:lstStyle/>
                    <a:p>
                      <a:pPr marR="222250" algn="r">
                        <a:lnSpc>
                          <a:spcPct val="100000"/>
                        </a:lnSpc>
                        <a:spcBef>
                          <a:spcPts val="290"/>
                        </a:spcBef>
                      </a:pPr>
                      <a:r>
                        <a:rPr sz="900" b="1" dirty="0">
                          <a:solidFill>
                            <a:srgbClr val="231F20"/>
                          </a:solidFill>
                          <a:latin typeface="Calibri"/>
                          <a:cs typeface="Calibri"/>
                        </a:rPr>
                        <a:t>1</a:t>
                      </a:r>
                      <a:r>
                        <a:rPr sz="900" b="1" spc="-5" dirty="0">
                          <a:solidFill>
                            <a:srgbClr val="231F20"/>
                          </a:solidFill>
                          <a:latin typeface="Calibri"/>
                          <a:cs typeface="Calibri"/>
                        </a:rPr>
                        <a:t>,</a:t>
                      </a:r>
                      <a:r>
                        <a:rPr sz="900" b="1" dirty="0">
                          <a:solidFill>
                            <a:srgbClr val="231F20"/>
                          </a:solidFill>
                          <a:latin typeface="Calibri"/>
                          <a:cs typeface="Calibri"/>
                        </a:rPr>
                        <a:t>249</a:t>
                      </a:r>
                      <a:endParaRPr sz="900">
                        <a:latin typeface="Calibri"/>
                        <a:cs typeface="Calibri"/>
                      </a:endParaRPr>
                    </a:p>
                  </a:txBody>
                  <a:tcPr marL="0" marR="0" marT="36830" marB="0">
                    <a:lnL w="9525">
                      <a:solidFill>
                        <a:srgbClr val="005E6D"/>
                      </a:solidFill>
                      <a:prstDash val="solid"/>
                    </a:lnL>
                    <a:lnR w="9525">
                      <a:solidFill>
                        <a:srgbClr val="005E6D"/>
                      </a:solidFill>
                      <a:prstDash val="solid"/>
                    </a:lnR>
                    <a:solidFill>
                      <a:srgbClr val="E5EEF0"/>
                    </a:solidFill>
                  </a:tcPr>
                </a:tc>
                <a:tc>
                  <a:txBody>
                    <a:bodyPr/>
                    <a:lstStyle/>
                    <a:p>
                      <a:pPr marR="219075" algn="r">
                        <a:lnSpc>
                          <a:spcPct val="100000"/>
                        </a:lnSpc>
                        <a:spcBef>
                          <a:spcPts val="290"/>
                        </a:spcBef>
                      </a:pPr>
                      <a:r>
                        <a:rPr sz="900" b="1" dirty="0">
                          <a:solidFill>
                            <a:srgbClr val="231F20"/>
                          </a:solidFill>
                          <a:latin typeface="Calibri"/>
                          <a:cs typeface="Calibri"/>
                        </a:rPr>
                        <a:t>2</a:t>
                      </a:r>
                      <a:r>
                        <a:rPr sz="900" b="1" spc="-5" dirty="0">
                          <a:solidFill>
                            <a:srgbClr val="231F20"/>
                          </a:solidFill>
                          <a:latin typeface="Calibri"/>
                          <a:cs typeface="Calibri"/>
                        </a:rPr>
                        <a:t>,</a:t>
                      </a:r>
                      <a:r>
                        <a:rPr sz="900" b="1" dirty="0">
                          <a:solidFill>
                            <a:srgbClr val="231F20"/>
                          </a:solidFill>
                          <a:latin typeface="Calibri"/>
                          <a:cs typeface="Calibri"/>
                        </a:rPr>
                        <a:t>826</a:t>
                      </a:r>
                      <a:endParaRPr sz="900">
                        <a:latin typeface="Calibri"/>
                        <a:cs typeface="Calibri"/>
                      </a:endParaRPr>
                    </a:p>
                  </a:txBody>
                  <a:tcPr marL="0" marR="0" marT="36830" marB="0">
                    <a:lnL w="9525">
                      <a:solidFill>
                        <a:srgbClr val="005E6D"/>
                      </a:solidFill>
                      <a:prstDash val="solid"/>
                    </a:lnL>
                    <a:solidFill>
                      <a:srgbClr val="E5EEF0"/>
                    </a:solidFill>
                  </a:tcPr>
                </a:tc>
                <a:extLst>
                  <a:ext uri="{0D108BD9-81ED-4DB2-BD59-A6C34878D82A}">
                    <a16:rowId xmlns:a16="http://schemas.microsoft.com/office/drawing/2014/main" val="10008"/>
                  </a:ext>
                </a:extLst>
              </a:tr>
              <a:tr h="229234">
                <a:tc>
                  <a:txBody>
                    <a:bodyPr/>
                    <a:lstStyle/>
                    <a:p>
                      <a:pPr marL="57785">
                        <a:lnSpc>
                          <a:spcPct val="100000"/>
                        </a:lnSpc>
                        <a:spcBef>
                          <a:spcPts val="295"/>
                        </a:spcBef>
                      </a:pPr>
                      <a:r>
                        <a:rPr sz="900" b="1" spc="-5" dirty="0">
                          <a:solidFill>
                            <a:srgbClr val="231F20"/>
                          </a:solidFill>
                          <a:latin typeface="Calibri"/>
                          <a:cs typeface="Calibri"/>
                        </a:rPr>
                        <a:t>Occupational</a:t>
                      </a:r>
                      <a:endParaRPr sz="900">
                        <a:latin typeface="Calibri"/>
                        <a:cs typeface="Calibri"/>
                      </a:endParaRPr>
                    </a:p>
                  </a:txBody>
                  <a:tcPr marL="0" marR="0" marT="37465" marB="0">
                    <a:lnR w="19050">
                      <a:solidFill>
                        <a:srgbClr val="005E6D"/>
                      </a:solidFill>
                      <a:prstDash val="solid"/>
                    </a:lnR>
                    <a:solidFill>
                      <a:srgbClr val="FFFFFF"/>
                    </a:solidFill>
                  </a:tcPr>
                </a:tc>
                <a:tc>
                  <a:txBody>
                    <a:bodyPr/>
                    <a:lstStyle/>
                    <a:p>
                      <a:pPr marL="1270" algn="ctr">
                        <a:lnSpc>
                          <a:spcPct val="100000"/>
                        </a:lnSpc>
                        <a:spcBef>
                          <a:spcPts val="295"/>
                        </a:spcBef>
                      </a:pPr>
                      <a:r>
                        <a:rPr sz="900" b="1" dirty="0">
                          <a:solidFill>
                            <a:srgbClr val="231F20"/>
                          </a:solidFill>
                          <a:latin typeface="Calibri"/>
                          <a:cs typeface="Calibri"/>
                        </a:rPr>
                        <a:t>7</a:t>
                      </a:r>
                      <a:endParaRPr sz="900">
                        <a:latin typeface="Calibri"/>
                        <a:cs typeface="Calibri"/>
                      </a:endParaRPr>
                    </a:p>
                  </a:txBody>
                  <a:tcPr marL="0" marR="0" marT="37465" marB="0">
                    <a:lnL w="19050">
                      <a:solidFill>
                        <a:srgbClr val="005E6D"/>
                      </a:solidFill>
                      <a:prstDash val="solid"/>
                    </a:lnL>
                    <a:lnR w="9525">
                      <a:solidFill>
                        <a:srgbClr val="005E6D"/>
                      </a:solidFill>
                      <a:prstDash val="solid"/>
                    </a:lnR>
                    <a:solidFill>
                      <a:srgbClr val="FFFFFF"/>
                    </a:solidFill>
                  </a:tcPr>
                </a:tc>
                <a:tc>
                  <a:txBody>
                    <a:bodyPr/>
                    <a:lstStyle/>
                    <a:p>
                      <a:pPr marR="222250" algn="r">
                        <a:lnSpc>
                          <a:spcPct val="100000"/>
                        </a:lnSpc>
                        <a:spcBef>
                          <a:spcPts val="295"/>
                        </a:spcBef>
                      </a:pPr>
                      <a:r>
                        <a:rPr sz="900" b="1" dirty="0">
                          <a:solidFill>
                            <a:srgbClr val="231F20"/>
                          </a:solidFill>
                          <a:latin typeface="Calibri"/>
                          <a:cs typeface="Calibri"/>
                        </a:rPr>
                        <a:t>1</a:t>
                      </a:r>
                      <a:r>
                        <a:rPr sz="900" b="1" spc="-5" dirty="0">
                          <a:solidFill>
                            <a:srgbClr val="231F20"/>
                          </a:solidFill>
                          <a:latin typeface="Calibri"/>
                          <a:cs typeface="Calibri"/>
                        </a:rPr>
                        <a:t>,</a:t>
                      </a:r>
                      <a:r>
                        <a:rPr sz="900" b="1" dirty="0">
                          <a:solidFill>
                            <a:srgbClr val="231F20"/>
                          </a:solidFill>
                          <a:latin typeface="Calibri"/>
                          <a:cs typeface="Calibri"/>
                        </a:rPr>
                        <a:t>278</a:t>
                      </a:r>
                      <a:endParaRPr sz="900">
                        <a:latin typeface="Calibri"/>
                        <a:cs typeface="Calibri"/>
                      </a:endParaRPr>
                    </a:p>
                  </a:txBody>
                  <a:tcPr marL="0" marR="0" marT="37465" marB="0">
                    <a:lnL w="9525">
                      <a:solidFill>
                        <a:srgbClr val="005E6D"/>
                      </a:solidFill>
                      <a:prstDash val="solid"/>
                    </a:lnL>
                    <a:lnR w="9525">
                      <a:solidFill>
                        <a:srgbClr val="005E6D"/>
                      </a:solidFill>
                      <a:prstDash val="solid"/>
                    </a:lnR>
                    <a:solidFill>
                      <a:srgbClr val="FFFFFF"/>
                    </a:solidFill>
                  </a:tcPr>
                </a:tc>
                <a:tc>
                  <a:txBody>
                    <a:bodyPr/>
                    <a:lstStyle/>
                    <a:p>
                      <a:pPr marR="219075" algn="r">
                        <a:lnSpc>
                          <a:spcPct val="100000"/>
                        </a:lnSpc>
                        <a:spcBef>
                          <a:spcPts val="295"/>
                        </a:spcBef>
                      </a:pPr>
                      <a:r>
                        <a:rPr sz="900" b="1" dirty="0">
                          <a:solidFill>
                            <a:srgbClr val="231F20"/>
                          </a:solidFill>
                          <a:latin typeface="Calibri"/>
                          <a:cs typeface="Calibri"/>
                        </a:rPr>
                        <a:t>2</a:t>
                      </a:r>
                      <a:r>
                        <a:rPr sz="900" b="1" spc="-5" dirty="0">
                          <a:solidFill>
                            <a:srgbClr val="231F20"/>
                          </a:solidFill>
                          <a:latin typeface="Calibri"/>
                          <a:cs typeface="Calibri"/>
                        </a:rPr>
                        <a:t>,</a:t>
                      </a:r>
                      <a:r>
                        <a:rPr sz="900" b="1" dirty="0">
                          <a:solidFill>
                            <a:srgbClr val="231F20"/>
                          </a:solidFill>
                          <a:latin typeface="Calibri"/>
                          <a:cs typeface="Calibri"/>
                        </a:rPr>
                        <a:t>851</a:t>
                      </a:r>
                      <a:endParaRPr sz="900">
                        <a:latin typeface="Calibri"/>
                        <a:cs typeface="Calibri"/>
                      </a:endParaRPr>
                    </a:p>
                  </a:txBody>
                  <a:tcPr marL="0" marR="0" marT="37465" marB="0">
                    <a:lnL w="9525">
                      <a:solidFill>
                        <a:srgbClr val="005E6D"/>
                      </a:solidFill>
                      <a:prstDash val="solid"/>
                    </a:lnL>
                    <a:solidFill>
                      <a:srgbClr val="FFFFFF"/>
                    </a:solidFill>
                  </a:tcPr>
                </a:tc>
                <a:extLst>
                  <a:ext uri="{0D108BD9-81ED-4DB2-BD59-A6C34878D82A}">
                    <a16:rowId xmlns:a16="http://schemas.microsoft.com/office/drawing/2014/main" val="10009"/>
                  </a:ext>
                </a:extLst>
              </a:tr>
              <a:tr h="229234">
                <a:tc>
                  <a:txBody>
                    <a:bodyPr/>
                    <a:lstStyle/>
                    <a:p>
                      <a:pPr marL="55880">
                        <a:lnSpc>
                          <a:spcPct val="100000"/>
                        </a:lnSpc>
                        <a:spcBef>
                          <a:spcPts val="295"/>
                        </a:spcBef>
                      </a:pPr>
                      <a:r>
                        <a:rPr sz="900" b="1" spc="-5" dirty="0">
                          <a:solidFill>
                            <a:srgbClr val="231F20"/>
                          </a:solidFill>
                          <a:latin typeface="Calibri"/>
                          <a:cs typeface="Calibri"/>
                        </a:rPr>
                        <a:t>Transfusion</a:t>
                      </a:r>
                      <a:endParaRPr sz="900">
                        <a:latin typeface="Calibri"/>
                        <a:cs typeface="Calibri"/>
                      </a:endParaRPr>
                    </a:p>
                  </a:txBody>
                  <a:tcPr marL="0" marR="0" marT="37465" marB="0">
                    <a:lnR w="19050">
                      <a:solidFill>
                        <a:srgbClr val="005E6D"/>
                      </a:solidFill>
                      <a:prstDash val="solid"/>
                    </a:lnR>
                    <a:solidFill>
                      <a:srgbClr val="E5EEF0"/>
                    </a:solidFill>
                  </a:tcPr>
                </a:tc>
                <a:tc>
                  <a:txBody>
                    <a:bodyPr/>
                    <a:lstStyle/>
                    <a:p>
                      <a:pPr marL="635" algn="ctr">
                        <a:lnSpc>
                          <a:spcPct val="100000"/>
                        </a:lnSpc>
                        <a:spcBef>
                          <a:spcPts val="295"/>
                        </a:spcBef>
                      </a:pPr>
                      <a:r>
                        <a:rPr sz="900" b="1" dirty="0">
                          <a:solidFill>
                            <a:srgbClr val="231F20"/>
                          </a:solidFill>
                          <a:latin typeface="Calibri"/>
                          <a:cs typeface="Calibri"/>
                        </a:rPr>
                        <a:t>3</a:t>
                      </a:r>
                      <a:endParaRPr sz="900">
                        <a:latin typeface="Calibri"/>
                        <a:cs typeface="Calibri"/>
                      </a:endParaRPr>
                    </a:p>
                  </a:txBody>
                  <a:tcPr marL="0" marR="0" marT="37465" marB="0">
                    <a:lnL w="19050">
                      <a:solidFill>
                        <a:srgbClr val="005E6D"/>
                      </a:solidFill>
                      <a:prstDash val="solid"/>
                    </a:lnL>
                    <a:lnR w="9525">
                      <a:solidFill>
                        <a:srgbClr val="005E6D"/>
                      </a:solidFill>
                      <a:prstDash val="solid"/>
                    </a:lnR>
                    <a:solidFill>
                      <a:srgbClr val="E5EEF0"/>
                    </a:solidFill>
                  </a:tcPr>
                </a:tc>
                <a:tc>
                  <a:txBody>
                    <a:bodyPr/>
                    <a:lstStyle/>
                    <a:p>
                      <a:pPr marR="222250" algn="r">
                        <a:lnSpc>
                          <a:spcPct val="100000"/>
                        </a:lnSpc>
                        <a:spcBef>
                          <a:spcPts val="295"/>
                        </a:spcBef>
                      </a:pPr>
                      <a:r>
                        <a:rPr sz="900" b="1" dirty="0">
                          <a:solidFill>
                            <a:srgbClr val="231F20"/>
                          </a:solidFill>
                          <a:latin typeface="Calibri"/>
                          <a:cs typeface="Calibri"/>
                        </a:rPr>
                        <a:t>1</a:t>
                      </a:r>
                      <a:r>
                        <a:rPr sz="900" b="1" spc="-5" dirty="0">
                          <a:solidFill>
                            <a:srgbClr val="231F20"/>
                          </a:solidFill>
                          <a:latin typeface="Calibri"/>
                          <a:cs typeface="Calibri"/>
                        </a:rPr>
                        <a:t>,</a:t>
                      </a:r>
                      <a:r>
                        <a:rPr sz="900" b="1" dirty="0">
                          <a:solidFill>
                            <a:srgbClr val="231F20"/>
                          </a:solidFill>
                          <a:latin typeface="Calibri"/>
                          <a:cs typeface="Calibri"/>
                        </a:rPr>
                        <a:t>105</a:t>
                      </a:r>
                      <a:endParaRPr sz="900">
                        <a:latin typeface="Calibri"/>
                        <a:cs typeface="Calibri"/>
                      </a:endParaRPr>
                    </a:p>
                  </a:txBody>
                  <a:tcPr marL="0" marR="0" marT="37465" marB="0">
                    <a:lnL w="9525">
                      <a:solidFill>
                        <a:srgbClr val="005E6D"/>
                      </a:solidFill>
                      <a:prstDash val="solid"/>
                    </a:lnL>
                    <a:lnR w="9525">
                      <a:solidFill>
                        <a:srgbClr val="005E6D"/>
                      </a:solidFill>
                      <a:prstDash val="solid"/>
                    </a:lnR>
                    <a:solidFill>
                      <a:srgbClr val="E5EEF0"/>
                    </a:solidFill>
                  </a:tcPr>
                </a:tc>
                <a:tc>
                  <a:txBody>
                    <a:bodyPr/>
                    <a:lstStyle/>
                    <a:p>
                      <a:pPr marR="220345" algn="r">
                        <a:lnSpc>
                          <a:spcPct val="100000"/>
                        </a:lnSpc>
                        <a:spcBef>
                          <a:spcPts val="295"/>
                        </a:spcBef>
                      </a:pPr>
                      <a:r>
                        <a:rPr sz="900" b="1" dirty="0">
                          <a:solidFill>
                            <a:srgbClr val="231F20"/>
                          </a:solidFill>
                          <a:latin typeface="Calibri"/>
                          <a:cs typeface="Calibri"/>
                        </a:rPr>
                        <a:t>3</a:t>
                      </a:r>
                      <a:r>
                        <a:rPr sz="900" b="1" spc="-5" dirty="0">
                          <a:solidFill>
                            <a:srgbClr val="231F20"/>
                          </a:solidFill>
                          <a:latin typeface="Calibri"/>
                          <a:cs typeface="Calibri"/>
                        </a:rPr>
                        <a:t>,</a:t>
                      </a:r>
                      <a:r>
                        <a:rPr sz="900" b="1" dirty="0">
                          <a:solidFill>
                            <a:srgbClr val="231F20"/>
                          </a:solidFill>
                          <a:latin typeface="Calibri"/>
                          <a:cs typeface="Calibri"/>
                        </a:rPr>
                        <a:t>028</a:t>
                      </a:r>
                      <a:endParaRPr sz="900" dirty="0">
                        <a:latin typeface="Calibri"/>
                        <a:cs typeface="Calibri"/>
                      </a:endParaRPr>
                    </a:p>
                  </a:txBody>
                  <a:tcPr marL="0" marR="0" marT="37465" marB="0">
                    <a:lnL w="9525">
                      <a:solidFill>
                        <a:srgbClr val="005E6D"/>
                      </a:solidFill>
                      <a:prstDash val="solid"/>
                    </a:lnL>
                    <a:solidFill>
                      <a:srgbClr val="E5EEF0"/>
                    </a:solidFill>
                  </a:tcPr>
                </a:tc>
                <a:extLst>
                  <a:ext uri="{0D108BD9-81ED-4DB2-BD59-A6C34878D82A}">
                    <a16:rowId xmlns:a16="http://schemas.microsoft.com/office/drawing/2014/main" val="10010"/>
                  </a:ext>
                </a:extLst>
              </a:tr>
            </a:tbl>
          </a:graphicData>
        </a:graphic>
      </p:graphicFrame>
      <p:sp>
        <p:nvSpPr>
          <p:cNvPr id="5" name="object 5"/>
          <p:cNvSpPr txBox="1"/>
          <p:nvPr/>
        </p:nvSpPr>
        <p:spPr>
          <a:xfrm>
            <a:off x="4994196" y="1410008"/>
            <a:ext cx="2110105" cy="2675890"/>
          </a:xfrm>
          <a:prstGeom prst="rect">
            <a:avLst/>
          </a:prstGeom>
        </p:spPr>
        <p:txBody>
          <a:bodyPr vert="horz" wrap="square" lIns="0" tIns="12700" rIns="0" bIns="0" rtlCol="0">
            <a:spAutoFit/>
          </a:bodyPr>
          <a:lstStyle/>
          <a:p>
            <a:pPr marL="12700" marR="428625">
              <a:lnSpc>
                <a:spcPct val="107100"/>
              </a:lnSpc>
              <a:spcBef>
                <a:spcPts val="100"/>
              </a:spcBef>
            </a:pPr>
            <a:r>
              <a:rPr sz="700" spc="-35" dirty="0">
                <a:solidFill>
                  <a:srgbClr val="231F20"/>
                </a:solidFill>
                <a:latin typeface="Century Gothic"/>
                <a:cs typeface="Century Gothic"/>
              </a:rPr>
              <a:t>Source: </a:t>
            </a:r>
            <a:r>
              <a:rPr sz="700" spc="-50" dirty="0">
                <a:solidFill>
                  <a:srgbClr val="231F20"/>
                </a:solidFill>
                <a:latin typeface="Century Gothic"/>
                <a:cs typeface="Century Gothic"/>
              </a:rPr>
              <a:t>CDC,Nationally </a:t>
            </a:r>
            <a:r>
              <a:rPr sz="700" spc="-30" dirty="0">
                <a:solidFill>
                  <a:srgbClr val="231F20"/>
                </a:solidFill>
                <a:latin typeface="Century Gothic"/>
                <a:cs typeface="Century Gothic"/>
              </a:rPr>
              <a:t>Notifiable </a:t>
            </a:r>
            <a:r>
              <a:rPr sz="700" spc="-2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5" dirty="0">
                <a:solidFill>
                  <a:srgbClr val="231F20"/>
                </a:solidFill>
                <a:latin typeface="Century Gothic"/>
                <a:cs typeface="Century Gothic"/>
              </a:rPr>
              <a:t> </a:t>
            </a:r>
            <a:r>
              <a:rPr sz="700" spc="-15" dirty="0">
                <a:solidFill>
                  <a:srgbClr val="231F20"/>
                </a:solidFill>
                <a:latin typeface="Century Gothic"/>
                <a:cs typeface="Century Gothic"/>
              </a:rPr>
              <a:t>System.</a:t>
            </a:r>
            <a:endParaRPr sz="700">
              <a:latin typeface="Century Gothic"/>
              <a:cs typeface="Century Gothic"/>
            </a:endParaRPr>
          </a:p>
          <a:p>
            <a:pPr marL="12700" marR="141605" indent="-635">
              <a:lnSpc>
                <a:spcPct val="106900"/>
              </a:lnSpc>
              <a:spcBef>
                <a:spcPts val="505"/>
              </a:spcBef>
            </a:pPr>
            <a:r>
              <a:rPr sz="700" spc="-5" dirty="0">
                <a:solidFill>
                  <a:srgbClr val="231F20"/>
                </a:solidFill>
                <a:latin typeface="Century Gothic"/>
                <a:cs typeface="Century Gothic"/>
              </a:rPr>
              <a:t>* </a:t>
            </a:r>
            <a:r>
              <a:rPr sz="700" spc="-25" dirty="0">
                <a:solidFill>
                  <a:srgbClr val="231F20"/>
                </a:solidFill>
                <a:latin typeface="Century Gothic"/>
                <a:cs typeface="Century Gothic"/>
              </a:rPr>
              <a:t>Casereports </a:t>
            </a:r>
            <a:r>
              <a:rPr sz="700" spc="-20" dirty="0">
                <a:solidFill>
                  <a:srgbClr val="231F20"/>
                </a:solidFill>
                <a:latin typeface="Century Gothic"/>
                <a:cs typeface="Century Gothic"/>
              </a:rPr>
              <a:t>with </a:t>
            </a:r>
            <a:r>
              <a:rPr sz="700" spc="-25" dirty="0">
                <a:solidFill>
                  <a:srgbClr val="231F20"/>
                </a:solidFill>
                <a:latin typeface="Century Gothic"/>
                <a:cs typeface="Century Gothic"/>
              </a:rPr>
              <a:t>at </a:t>
            </a:r>
            <a:r>
              <a:rPr sz="700" spc="-20" dirty="0">
                <a:solidFill>
                  <a:srgbClr val="231F20"/>
                </a:solidFill>
                <a:latin typeface="Century Gothic"/>
                <a:cs typeface="Century Gothic"/>
              </a:rPr>
              <a:t>least </a:t>
            </a:r>
            <a:r>
              <a:rPr sz="700" spc="-45" dirty="0">
                <a:solidFill>
                  <a:srgbClr val="231F20"/>
                </a:solidFill>
                <a:latin typeface="Century Gothic"/>
                <a:cs typeface="Century Gothic"/>
              </a:rPr>
              <a:t>one </a:t>
            </a:r>
            <a:r>
              <a:rPr sz="700" spc="-15" dirty="0">
                <a:solidFill>
                  <a:srgbClr val="231F20"/>
                </a:solidFill>
                <a:latin typeface="Century Gothic"/>
                <a:cs typeface="Century Gothic"/>
              </a:rPr>
              <a:t>of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following  </a:t>
            </a:r>
            <a:r>
              <a:rPr sz="700" spc="10" dirty="0">
                <a:solidFill>
                  <a:srgbClr val="231F20"/>
                </a:solidFill>
                <a:latin typeface="Century Gothic"/>
                <a:cs typeface="Century Gothic"/>
              </a:rPr>
              <a:t>risk </a:t>
            </a:r>
            <a:r>
              <a:rPr sz="700" spc="-30" dirty="0">
                <a:solidFill>
                  <a:srgbClr val="231F20"/>
                </a:solidFill>
                <a:latin typeface="Century Gothic"/>
                <a:cs typeface="Century Gothic"/>
              </a:rPr>
              <a:t>behaviors/exposures reported </a:t>
            </a:r>
            <a:r>
              <a:rPr sz="700" spc="-5" dirty="0">
                <a:solidFill>
                  <a:srgbClr val="231F20"/>
                </a:solidFill>
                <a:latin typeface="Century Gothic"/>
                <a:cs typeface="Century Gothic"/>
              </a:rPr>
              <a:t>6 </a:t>
            </a:r>
            <a:r>
              <a:rPr sz="700" spc="-35" dirty="0">
                <a:solidFill>
                  <a:srgbClr val="231F20"/>
                </a:solidFill>
                <a:latin typeface="Century Gothic"/>
                <a:cs typeface="Century Gothic"/>
              </a:rPr>
              <a:t>weeks </a:t>
            </a:r>
            <a:r>
              <a:rPr sz="700" spc="-20" dirty="0">
                <a:solidFill>
                  <a:srgbClr val="231F20"/>
                </a:solidFill>
                <a:latin typeface="Century Gothic"/>
                <a:cs typeface="Century Gothic"/>
              </a:rPr>
              <a:t>to </a:t>
            </a:r>
            <a:r>
              <a:rPr sz="700" spc="-5" dirty="0">
                <a:solidFill>
                  <a:srgbClr val="231F20"/>
                </a:solidFill>
                <a:latin typeface="Century Gothic"/>
                <a:cs typeface="Century Gothic"/>
              </a:rPr>
              <a:t>6  </a:t>
            </a:r>
            <a:r>
              <a:rPr sz="700" spc="-20" dirty="0">
                <a:solidFill>
                  <a:srgbClr val="231F20"/>
                </a:solidFill>
                <a:latin typeface="Century Gothic"/>
                <a:cs typeface="Century Gothic"/>
              </a:rPr>
              <a:t>months </a:t>
            </a:r>
            <a:r>
              <a:rPr sz="700" spc="-5" dirty="0">
                <a:solidFill>
                  <a:srgbClr val="231F20"/>
                </a:solidFill>
                <a:latin typeface="Century Gothic"/>
                <a:cs typeface="Century Gothic"/>
              </a:rPr>
              <a:t>prior </a:t>
            </a:r>
            <a:r>
              <a:rPr sz="700" spc="-20" dirty="0">
                <a:solidFill>
                  <a:srgbClr val="231F20"/>
                </a:solidFill>
                <a:latin typeface="Century Gothic"/>
                <a:cs typeface="Century Gothic"/>
              </a:rPr>
              <a:t>to </a:t>
            </a:r>
            <a:r>
              <a:rPr sz="700" spc="-25" dirty="0">
                <a:solidFill>
                  <a:srgbClr val="231F20"/>
                </a:solidFill>
                <a:latin typeface="Century Gothic"/>
                <a:cs typeface="Century Gothic"/>
              </a:rPr>
              <a:t>symptom onset </a:t>
            </a:r>
            <a:r>
              <a:rPr sz="700" spc="-5" dirty="0">
                <a:solidFill>
                  <a:srgbClr val="231F20"/>
                </a:solidFill>
                <a:latin typeface="Century Gothic"/>
                <a:cs typeface="Century Gothic"/>
              </a:rPr>
              <a:t>or </a:t>
            </a:r>
            <a:r>
              <a:rPr sz="700" spc="-60" dirty="0">
                <a:solidFill>
                  <a:srgbClr val="231F20"/>
                </a:solidFill>
                <a:latin typeface="Century Gothic"/>
                <a:cs typeface="Century Gothic"/>
              </a:rPr>
              <a:t>documented  </a:t>
            </a:r>
            <a:r>
              <a:rPr sz="700" spc="-30" dirty="0">
                <a:solidFill>
                  <a:srgbClr val="231F20"/>
                </a:solidFill>
                <a:latin typeface="Century Gothic"/>
                <a:cs typeface="Century Gothic"/>
              </a:rPr>
              <a:t>seroconversion </a:t>
            </a:r>
            <a:r>
              <a:rPr sz="700" spc="5" dirty="0">
                <a:solidFill>
                  <a:srgbClr val="231F20"/>
                </a:solidFill>
                <a:latin typeface="Century Gothic"/>
                <a:cs typeface="Century Gothic"/>
              </a:rPr>
              <a:t>if </a:t>
            </a:r>
            <a:r>
              <a:rPr sz="700" spc="-40" dirty="0">
                <a:solidFill>
                  <a:srgbClr val="231F20"/>
                </a:solidFill>
                <a:latin typeface="Century Gothic"/>
                <a:cs typeface="Century Gothic"/>
              </a:rPr>
              <a:t>asymptomatic: </a:t>
            </a:r>
            <a:r>
              <a:rPr sz="700" spc="-20" dirty="0">
                <a:solidFill>
                  <a:srgbClr val="231F20"/>
                </a:solidFill>
                <a:latin typeface="Century Gothic"/>
                <a:cs typeface="Century Gothic"/>
              </a:rPr>
              <a:t>1) </a:t>
            </a:r>
            <a:r>
              <a:rPr sz="700" spc="-30" dirty="0">
                <a:solidFill>
                  <a:srgbClr val="231F20"/>
                </a:solidFill>
                <a:latin typeface="Century Gothic"/>
                <a:cs typeface="Century Gothic"/>
              </a:rPr>
              <a:t>injection </a:t>
            </a:r>
            <a:r>
              <a:rPr sz="700" spc="-25" dirty="0">
                <a:solidFill>
                  <a:srgbClr val="231F20"/>
                </a:solidFill>
                <a:latin typeface="Century Gothic"/>
                <a:cs typeface="Century Gothic"/>
              </a:rPr>
              <a:t>drug  use; </a:t>
            </a:r>
            <a:r>
              <a:rPr sz="700" spc="-20" dirty="0">
                <a:solidFill>
                  <a:srgbClr val="231F20"/>
                </a:solidFill>
                <a:latin typeface="Century Gothic"/>
                <a:cs typeface="Century Gothic"/>
              </a:rPr>
              <a:t>2) </a:t>
            </a:r>
            <a:r>
              <a:rPr sz="700" spc="-30" dirty="0">
                <a:solidFill>
                  <a:srgbClr val="231F20"/>
                </a:solidFill>
                <a:latin typeface="Century Gothic"/>
                <a:cs typeface="Century Gothic"/>
              </a:rPr>
              <a:t>multiple </a:t>
            </a:r>
            <a:r>
              <a:rPr sz="700" spc="-25" dirty="0">
                <a:solidFill>
                  <a:srgbClr val="231F20"/>
                </a:solidFill>
                <a:latin typeface="Century Gothic"/>
                <a:cs typeface="Century Gothic"/>
              </a:rPr>
              <a:t>sexual </a:t>
            </a:r>
            <a:r>
              <a:rPr sz="700" spc="-20" dirty="0">
                <a:solidFill>
                  <a:srgbClr val="231F20"/>
                </a:solidFill>
                <a:latin typeface="Century Gothic"/>
                <a:cs typeface="Century Gothic"/>
              </a:rPr>
              <a:t>partners; 3) </a:t>
            </a:r>
            <a:r>
              <a:rPr sz="700" spc="-45" dirty="0">
                <a:solidFill>
                  <a:srgbClr val="231F20"/>
                </a:solidFill>
                <a:latin typeface="Century Gothic"/>
                <a:cs typeface="Century Gothic"/>
              </a:rPr>
              <a:t>underwent  </a:t>
            </a:r>
            <a:r>
              <a:rPr sz="700" spc="-15" dirty="0">
                <a:solidFill>
                  <a:srgbClr val="231F20"/>
                </a:solidFill>
                <a:latin typeface="Century Gothic"/>
                <a:cs typeface="Century Gothic"/>
              </a:rPr>
              <a:t>surgery; </a:t>
            </a:r>
            <a:r>
              <a:rPr sz="700" spc="-20" dirty="0">
                <a:solidFill>
                  <a:srgbClr val="231F20"/>
                </a:solidFill>
                <a:latin typeface="Century Gothic"/>
                <a:cs typeface="Century Gothic"/>
              </a:rPr>
              <a:t>4) </a:t>
            </a:r>
            <a:r>
              <a:rPr sz="700" spc="-40" dirty="0">
                <a:solidFill>
                  <a:srgbClr val="231F20"/>
                </a:solidFill>
                <a:latin typeface="Century Gothic"/>
                <a:cs typeface="Century Gothic"/>
              </a:rPr>
              <a:t>men </a:t>
            </a:r>
            <a:r>
              <a:rPr sz="700" spc="-35" dirty="0">
                <a:solidFill>
                  <a:srgbClr val="231F20"/>
                </a:solidFill>
                <a:latin typeface="Century Gothic"/>
                <a:cs typeface="Century Gothic"/>
              </a:rPr>
              <a:t>who </a:t>
            </a:r>
            <a:r>
              <a:rPr sz="700" spc="-60" dirty="0">
                <a:solidFill>
                  <a:srgbClr val="231F20"/>
                </a:solidFill>
                <a:latin typeface="Century Gothic"/>
                <a:cs typeface="Century Gothic"/>
              </a:rPr>
              <a:t>have </a:t>
            </a:r>
            <a:r>
              <a:rPr sz="700" spc="-10" dirty="0">
                <a:solidFill>
                  <a:srgbClr val="231F20"/>
                </a:solidFill>
                <a:latin typeface="Century Gothic"/>
                <a:cs typeface="Century Gothic"/>
              </a:rPr>
              <a:t>sex</a:t>
            </a:r>
            <a:r>
              <a:rPr sz="700" spc="-140" dirty="0">
                <a:solidFill>
                  <a:srgbClr val="231F20"/>
                </a:solidFill>
                <a:latin typeface="Century Gothic"/>
                <a:cs typeface="Century Gothic"/>
              </a:rPr>
              <a:t> </a:t>
            </a:r>
            <a:r>
              <a:rPr sz="700" spc="-20" dirty="0">
                <a:solidFill>
                  <a:srgbClr val="231F20"/>
                </a:solidFill>
                <a:latin typeface="Century Gothic"/>
                <a:cs typeface="Century Gothic"/>
              </a:rPr>
              <a:t>with </a:t>
            </a:r>
            <a:r>
              <a:rPr sz="700" spc="-35" dirty="0">
                <a:solidFill>
                  <a:srgbClr val="231F20"/>
                </a:solidFill>
                <a:latin typeface="Century Gothic"/>
                <a:cs typeface="Century Gothic"/>
              </a:rPr>
              <a:t>men; </a:t>
            </a:r>
            <a:r>
              <a:rPr sz="700" spc="-15" dirty="0">
                <a:solidFill>
                  <a:srgbClr val="231F20"/>
                </a:solidFill>
                <a:latin typeface="Century Gothic"/>
                <a:cs typeface="Century Gothic"/>
              </a:rPr>
              <a:t>5)sexual</a:t>
            </a:r>
            <a:endParaRPr sz="700">
              <a:latin typeface="Century Gothic"/>
              <a:cs typeface="Century Gothic"/>
            </a:endParaRPr>
          </a:p>
          <a:p>
            <a:pPr marL="12700">
              <a:lnSpc>
                <a:spcPct val="100000"/>
              </a:lnSpc>
              <a:spcBef>
                <a:spcPts val="170"/>
              </a:spcBef>
            </a:pPr>
            <a:r>
              <a:rPr sz="700" spc="-55" dirty="0">
                <a:solidFill>
                  <a:srgbClr val="231F20"/>
                </a:solidFill>
                <a:latin typeface="Century Gothic"/>
                <a:cs typeface="Century Gothic"/>
              </a:rPr>
              <a:t>contact </a:t>
            </a:r>
            <a:r>
              <a:rPr sz="700" spc="-20" dirty="0">
                <a:solidFill>
                  <a:srgbClr val="231F20"/>
                </a:solidFill>
                <a:latin typeface="Century Gothic"/>
                <a:cs typeface="Century Gothic"/>
              </a:rPr>
              <a:t>with </a:t>
            </a:r>
            <a:r>
              <a:rPr sz="700" spc="-45" dirty="0">
                <a:solidFill>
                  <a:srgbClr val="231F20"/>
                </a:solidFill>
                <a:latin typeface="Century Gothic"/>
                <a:cs typeface="Century Gothic"/>
              </a:rPr>
              <a:t>suspected/confirmed </a:t>
            </a:r>
            <a:r>
              <a:rPr sz="700" spc="-30" dirty="0">
                <a:solidFill>
                  <a:srgbClr val="231F20"/>
                </a:solidFill>
                <a:latin typeface="Century Gothic"/>
                <a:cs typeface="Century Gothic"/>
              </a:rPr>
              <a:t>hepatitis </a:t>
            </a:r>
            <a:r>
              <a:rPr sz="700" spc="-35" dirty="0">
                <a:solidFill>
                  <a:srgbClr val="231F20"/>
                </a:solidFill>
                <a:latin typeface="Century Gothic"/>
                <a:cs typeface="Century Gothic"/>
              </a:rPr>
              <a:t>Ccase;</a:t>
            </a:r>
            <a:endParaRPr sz="700">
              <a:latin typeface="Century Gothic"/>
              <a:cs typeface="Century Gothic"/>
            </a:endParaRPr>
          </a:p>
          <a:p>
            <a:pPr marL="12700">
              <a:lnSpc>
                <a:spcPct val="100000"/>
              </a:lnSpc>
            </a:pPr>
            <a:r>
              <a:rPr sz="700" spc="-20" dirty="0">
                <a:solidFill>
                  <a:srgbClr val="231F20"/>
                </a:solidFill>
                <a:latin typeface="Century Gothic"/>
                <a:cs typeface="Century Gothic"/>
              </a:rPr>
              <a:t>6) </a:t>
            </a:r>
            <a:r>
              <a:rPr sz="700" spc="-30" dirty="0">
                <a:solidFill>
                  <a:srgbClr val="231F20"/>
                </a:solidFill>
                <a:latin typeface="Century Gothic"/>
                <a:cs typeface="Century Gothic"/>
              </a:rPr>
              <a:t>sustained </a:t>
            </a:r>
            <a:r>
              <a:rPr sz="700" spc="-50" dirty="0">
                <a:solidFill>
                  <a:srgbClr val="231F20"/>
                </a:solidFill>
                <a:latin typeface="Century Gothic"/>
                <a:cs typeface="Century Gothic"/>
              </a:rPr>
              <a:t>apercutaneous </a:t>
            </a:r>
            <a:r>
              <a:rPr sz="700" spc="-10" dirty="0">
                <a:solidFill>
                  <a:srgbClr val="231F20"/>
                </a:solidFill>
                <a:latin typeface="Century Gothic"/>
                <a:cs typeface="Century Gothic"/>
              </a:rPr>
              <a:t>injury; </a:t>
            </a:r>
            <a:r>
              <a:rPr sz="700" spc="-20" dirty="0">
                <a:solidFill>
                  <a:srgbClr val="231F20"/>
                </a:solidFill>
                <a:latin typeface="Century Gothic"/>
                <a:cs typeface="Century Gothic"/>
              </a:rPr>
              <a:t>7)</a:t>
            </a:r>
            <a:r>
              <a:rPr sz="700" spc="-45" dirty="0">
                <a:solidFill>
                  <a:srgbClr val="231F20"/>
                </a:solidFill>
                <a:latin typeface="Century Gothic"/>
                <a:cs typeface="Century Gothic"/>
              </a:rPr>
              <a:t> </a:t>
            </a:r>
            <a:r>
              <a:rPr sz="700" spc="-40" dirty="0">
                <a:solidFill>
                  <a:srgbClr val="231F20"/>
                </a:solidFill>
                <a:latin typeface="Century Gothic"/>
                <a:cs typeface="Century Gothic"/>
              </a:rPr>
              <a:t>household</a:t>
            </a:r>
            <a:endParaRPr sz="700">
              <a:latin typeface="Century Gothic"/>
              <a:cs typeface="Century Gothic"/>
            </a:endParaRPr>
          </a:p>
          <a:p>
            <a:pPr marL="12700">
              <a:lnSpc>
                <a:spcPct val="100000"/>
              </a:lnSpc>
              <a:spcBef>
                <a:spcPts val="45"/>
              </a:spcBef>
            </a:pPr>
            <a:r>
              <a:rPr sz="700" spc="-55" dirty="0">
                <a:solidFill>
                  <a:srgbClr val="231F20"/>
                </a:solidFill>
                <a:latin typeface="Century Gothic"/>
                <a:cs typeface="Century Gothic"/>
              </a:rPr>
              <a:t>contact </a:t>
            </a:r>
            <a:r>
              <a:rPr sz="700" spc="-20" dirty="0">
                <a:solidFill>
                  <a:srgbClr val="231F20"/>
                </a:solidFill>
                <a:latin typeface="Century Gothic"/>
                <a:cs typeface="Century Gothic"/>
              </a:rPr>
              <a:t>with </a:t>
            </a:r>
            <a:r>
              <a:rPr sz="700" spc="-45" dirty="0">
                <a:solidFill>
                  <a:srgbClr val="231F20"/>
                </a:solidFill>
                <a:latin typeface="Century Gothic"/>
                <a:cs typeface="Century Gothic"/>
              </a:rPr>
              <a:t>suspected/confirmed </a:t>
            </a:r>
            <a:r>
              <a:rPr sz="700" spc="-30" dirty="0">
                <a:solidFill>
                  <a:srgbClr val="231F20"/>
                </a:solidFill>
                <a:latin typeface="Century Gothic"/>
                <a:cs typeface="Century Gothic"/>
              </a:rPr>
              <a:t>hepatitis </a:t>
            </a:r>
            <a:r>
              <a:rPr sz="700" spc="-35" dirty="0">
                <a:solidFill>
                  <a:srgbClr val="231F20"/>
                </a:solidFill>
                <a:latin typeface="Century Gothic"/>
                <a:cs typeface="Century Gothic"/>
              </a:rPr>
              <a:t>Ccase;</a:t>
            </a:r>
            <a:endParaRPr sz="700">
              <a:latin typeface="Century Gothic"/>
              <a:cs typeface="Century Gothic"/>
            </a:endParaRPr>
          </a:p>
          <a:p>
            <a:pPr marL="12700">
              <a:lnSpc>
                <a:spcPts val="835"/>
              </a:lnSpc>
              <a:spcBef>
                <a:spcPts val="180"/>
              </a:spcBef>
            </a:pPr>
            <a:r>
              <a:rPr sz="700" spc="-20" dirty="0">
                <a:solidFill>
                  <a:srgbClr val="231F20"/>
                </a:solidFill>
                <a:latin typeface="Century Gothic"/>
                <a:cs typeface="Century Gothic"/>
              </a:rPr>
              <a:t>8)</a:t>
            </a:r>
            <a:r>
              <a:rPr sz="700" spc="-40" dirty="0">
                <a:solidFill>
                  <a:srgbClr val="231F20"/>
                </a:solidFill>
                <a:latin typeface="Century Gothic"/>
                <a:cs typeface="Century Gothic"/>
              </a:rPr>
              <a:t> </a:t>
            </a:r>
            <a:r>
              <a:rPr sz="700" spc="-60" dirty="0">
                <a:solidFill>
                  <a:srgbClr val="231F20"/>
                </a:solidFill>
                <a:latin typeface="Century Gothic"/>
                <a:cs typeface="Century Gothic"/>
              </a:rPr>
              <a:t>occupational</a:t>
            </a:r>
            <a:r>
              <a:rPr sz="700" spc="-105" dirty="0">
                <a:solidFill>
                  <a:srgbClr val="231F20"/>
                </a:solidFill>
                <a:latin typeface="Century Gothic"/>
                <a:cs typeface="Century Gothic"/>
              </a:rPr>
              <a:t> </a:t>
            </a:r>
            <a:r>
              <a:rPr sz="700" spc="-25" dirty="0">
                <a:solidFill>
                  <a:srgbClr val="231F20"/>
                </a:solidFill>
                <a:latin typeface="Century Gothic"/>
                <a:cs typeface="Century Gothic"/>
              </a:rPr>
              <a:t>exposure</a:t>
            </a:r>
            <a:r>
              <a:rPr sz="700" spc="-95" dirty="0">
                <a:solidFill>
                  <a:srgbClr val="231F20"/>
                </a:solidFill>
                <a:latin typeface="Century Gothic"/>
                <a:cs typeface="Century Gothic"/>
              </a:rPr>
              <a:t> </a:t>
            </a:r>
            <a:r>
              <a:rPr sz="700" spc="-20" dirty="0">
                <a:solidFill>
                  <a:srgbClr val="231F20"/>
                </a:solidFill>
                <a:latin typeface="Century Gothic"/>
                <a:cs typeface="Century Gothic"/>
              </a:rPr>
              <a:t>to </a:t>
            </a:r>
            <a:r>
              <a:rPr sz="700" spc="-45" dirty="0">
                <a:solidFill>
                  <a:srgbClr val="231F20"/>
                </a:solidFill>
                <a:latin typeface="Century Gothic"/>
                <a:cs typeface="Century Gothic"/>
              </a:rPr>
              <a:t>blood;</a:t>
            </a:r>
            <a:r>
              <a:rPr sz="700" spc="-65" dirty="0">
                <a:solidFill>
                  <a:srgbClr val="231F20"/>
                </a:solidFill>
                <a:latin typeface="Century Gothic"/>
                <a:cs typeface="Century Gothic"/>
              </a:rPr>
              <a:t> </a:t>
            </a:r>
            <a:r>
              <a:rPr sz="700" spc="-20" dirty="0">
                <a:solidFill>
                  <a:srgbClr val="231F20"/>
                </a:solidFill>
                <a:latin typeface="Century Gothic"/>
                <a:cs typeface="Century Gothic"/>
              </a:rPr>
              <a:t>9)</a:t>
            </a:r>
            <a:r>
              <a:rPr sz="700" spc="-50" dirty="0">
                <a:solidFill>
                  <a:srgbClr val="231F20"/>
                </a:solidFill>
                <a:latin typeface="Century Gothic"/>
                <a:cs typeface="Century Gothic"/>
              </a:rPr>
              <a:t> </a:t>
            </a:r>
            <a:r>
              <a:rPr sz="700" spc="-15" dirty="0">
                <a:solidFill>
                  <a:srgbClr val="231F20"/>
                </a:solidFill>
                <a:latin typeface="Century Gothic"/>
                <a:cs typeface="Century Gothic"/>
              </a:rPr>
              <a:t>dialysis;</a:t>
            </a:r>
            <a:r>
              <a:rPr sz="700" spc="-40" dirty="0">
                <a:solidFill>
                  <a:srgbClr val="231F20"/>
                </a:solidFill>
                <a:latin typeface="Century Gothic"/>
                <a:cs typeface="Century Gothic"/>
              </a:rPr>
              <a:t> </a:t>
            </a:r>
            <a:r>
              <a:rPr sz="700" spc="-80" dirty="0">
                <a:solidFill>
                  <a:srgbClr val="231F20"/>
                </a:solidFill>
                <a:latin typeface="Century Gothic"/>
                <a:cs typeface="Century Gothic"/>
              </a:rPr>
              <a:t>and</a:t>
            </a:r>
            <a:endParaRPr sz="700">
              <a:latin typeface="Century Gothic"/>
              <a:cs typeface="Century Gothic"/>
            </a:endParaRPr>
          </a:p>
          <a:p>
            <a:pPr marL="12700">
              <a:lnSpc>
                <a:spcPts val="835"/>
              </a:lnSpc>
            </a:pPr>
            <a:r>
              <a:rPr sz="700" spc="-15" dirty="0">
                <a:solidFill>
                  <a:srgbClr val="231F20"/>
                </a:solidFill>
                <a:latin typeface="Century Gothic"/>
                <a:cs typeface="Century Gothic"/>
              </a:rPr>
              <a:t>10) </a:t>
            </a:r>
            <a:r>
              <a:rPr sz="700" spc="-20" dirty="0">
                <a:solidFill>
                  <a:srgbClr val="231F20"/>
                </a:solidFill>
                <a:latin typeface="Century Gothic"/>
                <a:cs typeface="Century Gothic"/>
              </a:rPr>
              <a:t>transfusion. </a:t>
            </a:r>
            <a:r>
              <a:rPr sz="700" spc="-40" dirty="0">
                <a:solidFill>
                  <a:srgbClr val="231F20"/>
                </a:solidFill>
                <a:latin typeface="Century Gothic"/>
                <a:cs typeface="Century Gothic"/>
              </a:rPr>
              <a:t>Reported cases </a:t>
            </a:r>
            <a:r>
              <a:rPr sz="700" spc="-45" dirty="0">
                <a:solidFill>
                  <a:srgbClr val="231F20"/>
                </a:solidFill>
                <a:latin typeface="Century Gothic"/>
                <a:cs typeface="Century Gothic"/>
              </a:rPr>
              <a:t>may </a:t>
            </a:r>
            <a:r>
              <a:rPr sz="700" spc="-50" dirty="0">
                <a:solidFill>
                  <a:srgbClr val="231F20"/>
                </a:solidFill>
                <a:latin typeface="Century Gothic"/>
                <a:cs typeface="Century Gothic"/>
              </a:rPr>
              <a:t>include</a:t>
            </a:r>
            <a:r>
              <a:rPr sz="700" spc="-70" dirty="0">
                <a:solidFill>
                  <a:srgbClr val="231F20"/>
                </a:solidFill>
                <a:latin typeface="Century Gothic"/>
                <a:cs typeface="Century Gothic"/>
              </a:rPr>
              <a:t> </a:t>
            </a:r>
            <a:r>
              <a:rPr sz="700" spc="-35" dirty="0">
                <a:solidFill>
                  <a:srgbClr val="231F20"/>
                </a:solidFill>
                <a:latin typeface="Century Gothic"/>
                <a:cs typeface="Century Gothic"/>
              </a:rPr>
              <a:t>more</a:t>
            </a:r>
            <a:endParaRPr sz="700">
              <a:latin typeface="Century Gothic"/>
              <a:cs typeface="Century Gothic"/>
            </a:endParaRPr>
          </a:p>
          <a:p>
            <a:pPr marL="12700">
              <a:lnSpc>
                <a:spcPct val="100000"/>
              </a:lnSpc>
              <a:spcBef>
                <a:spcPts val="60"/>
              </a:spcBef>
            </a:pPr>
            <a:r>
              <a:rPr sz="700" spc="-35" dirty="0">
                <a:solidFill>
                  <a:srgbClr val="231F20"/>
                </a:solidFill>
                <a:latin typeface="Century Gothic"/>
                <a:cs typeface="Century Gothic"/>
              </a:rPr>
              <a:t>than </a:t>
            </a:r>
            <a:r>
              <a:rPr sz="700" spc="-45" dirty="0">
                <a:solidFill>
                  <a:srgbClr val="231F20"/>
                </a:solidFill>
                <a:latin typeface="Century Gothic"/>
                <a:cs typeface="Century Gothic"/>
              </a:rPr>
              <a:t>one </a:t>
            </a:r>
            <a:r>
              <a:rPr sz="700" spc="10" dirty="0">
                <a:solidFill>
                  <a:srgbClr val="231F20"/>
                </a:solidFill>
                <a:latin typeface="Century Gothic"/>
                <a:cs typeface="Century Gothic"/>
              </a:rPr>
              <a:t>risk</a:t>
            </a:r>
            <a:r>
              <a:rPr sz="700" spc="-35" dirty="0">
                <a:solidFill>
                  <a:srgbClr val="231F20"/>
                </a:solidFill>
                <a:latin typeface="Century Gothic"/>
                <a:cs typeface="Century Gothic"/>
              </a:rPr>
              <a:t> </a:t>
            </a:r>
            <a:r>
              <a:rPr sz="700" spc="-40" dirty="0">
                <a:solidFill>
                  <a:srgbClr val="231F20"/>
                </a:solidFill>
                <a:latin typeface="Century Gothic"/>
                <a:cs typeface="Century Gothic"/>
              </a:rPr>
              <a:t>behavior/exposure.</a:t>
            </a:r>
            <a:endParaRPr sz="700">
              <a:latin typeface="Century Gothic"/>
              <a:cs typeface="Century Gothic"/>
            </a:endParaRPr>
          </a:p>
          <a:p>
            <a:pPr marL="12700" marR="58419" indent="-635">
              <a:lnSpc>
                <a:spcPct val="107100"/>
              </a:lnSpc>
              <a:spcBef>
                <a:spcPts val="495"/>
              </a:spcBef>
            </a:pPr>
            <a:r>
              <a:rPr sz="700" spc="5" dirty="0">
                <a:solidFill>
                  <a:srgbClr val="231F20"/>
                </a:solidFill>
                <a:latin typeface="Century Gothic"/>
                <a:cs typeface="Century Gothic"/>
              </a:rPr>
              <a:t>†Risk </a:t>
            </a:r>
            <a:r>
              <a:rPr sz="700" spc="-30" dirty="0">
                <a:solidFill>
                  <a:srgbClr val="231F20"/>
                </a:solidFill>
                <a:latin typeface="Century Gothic"/>
                <a:cs typeface="Century Gothic"/>
              </a:rPr>
              <a:t>behaviors/exposures datafrom </a:t>
            </a:r>
            <a:r>
              <a:rPr sz="700" spc="-45" dirty="0">
                <a:solidFill>
                  <a:srgbClr val="231F20"/>
                </a:solidFill>
                <a:latin typeface="Century Gothic"/>
                <a:cs typeface="Century Gothic"/>
              </a:rPr>
              <a:t>one </a:t>
            </a:r>
            <a:r>
              <a:rPr sz="700" spc="-25" dirty="0">
                <a:solidFill>
                  <a:srgbClr val="231F20"/>
                </a:solidFill>
                <a:latin typeface="Century Gothic"/>
                <a:cs typeface="Century Gothic"/>
              </a:rPr>
              <a:t>state </a:t>
            </a:r>
            <a:r>
              <a:rPr sz="700" spc="-30" dirty="0">
                <a:solidFill>
                  <a:srgbClr val="231F20"/>
                </a:solidFill>
                <a:latin typeface="Century Gothic"/>
                <a:cs typeface="Century Gothic"/>
              </a:rPr>
              <a:t>was  </a:t>
            </a:r>
            <a:r>
              <a:rPr sz="700" spc="-25" dirty="0">
                <a:solidFill>
                  <a:srgbClr val="231F20"/>
                </a:solidFill>
                <a:latin typeface="Century Gothic"/>
                <a:cs typeface="Century Gothic"/>
              </a:rPr>
              <a:t>classified </a:t>
            </a:r>
            <a:r>
              <a:rPr sz="700" spc="-15" dirty="0">
                <a:solidFill>
                  <a:srgbClr val="231F20"/>
                </a:solidFill>
                <a:latin typeface="Century Gothic"/>
                <a:cs typeface="Century Gothic"/>
              </a:rPr>
              <a:t>as </a:t>
            </a:r>
            <a:r>
              <a:rPr sz="700" spc="-30" dirty="0">
                <a:solidFill>
                  <a:srgbClr val="231F20"/>
                </a:solidFill>
                <a:latin typeface="Century Gothic"/>
                <a:cs typeface="Century Gothic"/>
              </a:rPr>
              <a:t>‘missing’ </a:t>
            </a:r>
            <a:r>
              <a:rPr sz="700" spc="-45" dirty="0">
                <a:solidFill>
                  <a:srgbClr val="231F20"/>
                </a:solidFill>
                <a:latin typeface="Century Gothic"/>
                <a:cs typeface="Century Gothic"/>
              </a:rPr>
              <a:t>becauseof </a:t>
            </a:r>
            <a:r>
              <a:rPr sz="700" dirty="0">
                <a:solidFill>
                  <a:srgbClr val="231F20"/>
                </a:solidFill>
                <a:latin typeface="Century Gothic"/>
                <a:cs typeface="Century Gothic"/>
              </a:rPr>
              <a:t>errors </a:t>
            </a:r>
            <a:r>
              <a:rPr sz="700" spc="-10" dirty="0">
                <a:solidFill>
                  <a:srgbClr val="231F20"/>
                </a:solidFill>
                <a:latin typeface="Century Gothic"/>
                <a:cs typeface="Century Gothic"/>
              </a:rPr>
              <a:t>in</a:t>
            </a:r>
            <a:r>
              <a:rPr sz="700" spc="-20" dirty="0">
                <a:solidFill>
                  <a:srgbClr val="231F20"/>
                </a:solidFill>
                <a:latin typeface="Century Gothic"/>
                <a:cs typeface="Century Gothic"/>
              </a:rPr>
              <a:t> </a:t>
            </a:r>
            <a:r>
              <a:rPr sz="700" spc="-30" dirty="0">
                <a:solidFill>
                  <a:srgbClr val="231F20"/>
                </a:solidFill>
                <a:latin typeface="Century Gothic"/>
                <a:cs typeface="Century Gothic"/>
              </a:rPr>
              <a:t>reporting.</a:t>
            </a:r>
            <a:endParaRPr sz="700">
              <a:latin typeface="Century Gothic"/>
              <a:cs typeface="Century Gothic"/>
            </a:endParaRPr>
          </a:p>
          <a:p>
            <a:pPr marL="12700" marR="5080" algn="just">
              <a:lnSpc>
                <a:spcPct val="107100"/>
              </a:lnSpc>
              <a:spcBef>
                <a:spcPts val="395"/>
              </a:spcBef>
            </a:pPr>
            <a:r>
              <a:rPr sz="600" spc="-7" baseline="27777" dirty="0">
                <a:solidFill>
                  <a:srgbClr val="231F20"/>
                </a:solidFill>
                <a:latin typeface="Century Gothic"/>
                <a:cs typeface="Century Gothic"/>
              </a:rPr>
              <a:t>§ </a:t>
            </a:r>
            <a:r>
              <a:rPr sz="700" spc="-45" dirty="0">
                <a:solidFill>
                  <a:srgbClr val="231F20"/>
                </a:solidFill>
                <a:latin typeface="Century Gothic"/>
                <a:cs typeface="Century Gothic"/>
              </a:rPr>
              <a:t>Cases </a:t>
            </a:r>
            <a:r>
              <a:rPr sz="700" spc="-15" dirty="0">
                <a:solidFill>
                  <a:srgbClr val="231F20"/>
                </a:solidFill>
                <a:latin typeface="Century Gothic"/>
                <a:cs typeface="Century Gothic"/>
              </a:rPr>
              <a:t>with </a:t>
            </a:r>
            <a:r>
              <a:rPr sz="700" spc="-30" dirty="0">
                <a:solidFill>
                  <a:srgbClr val="231F20"/>
                </a:solidFill>
                <a:latin typeface="Century Gothic"/>
                <a:cs typeface="Century Gothic"/>
              </a:rPr>
              <a:t>more than </a:t>
            </a:r>
            <a:r>
              <a:rPr sz="700" spc="-45" dirty="0">
                <a:solidFill>
                  <a:srgbClr val="231F20"/>
                </a:solidFill>
                <a:latin typeface="Century Gothic"/>
                <a:cs typeface="Century Gothic"/>
              </a:rPr>
              <a:t>one </a:t>
            </a:r>
            <a:r>
              <a:rPr sz="700" spc="-35" dirty="0">
                <a:solidFill>
                  <a:srgbClr val="231F20"/>
                </a:solidFill>
                <a:latin typeface="Century Gothic"/>
                <a:cs typeface="Century Gothic"/>
              </a:rPr>
              <a:t>type </a:t>
            </a:r>
            <a:r>
              <a:rPr sz="700" spc="-15" dirty="0">
                <a:solidFill>
                  <a:srgbClr val="231F20"/>
                </a:solidFill>
                <a:latin typeface="Century Gothic"/>
                <a:cs typeface="Century Gothic"/>
              </a:rPr>
              <a:t>of </a:t>
            </a:r>
            <a:r>
              <a:rPr sz="700" spc="-55" dirty="0">
                <a:solidFill>
                  <a:srgbClr val="231F20"/>
                </a:solidFill>
                <a:latin typeface="Century Gothic"/>
                <a:cs typeface="Century Gothic"/>
              </a:rPr>
              <a:t>contact </a:t>
            </a:r>
            <a:r>
              <a:rPr sz="700" spc="-45" dirty="0">
                <a:solidFill>
                  <a:srgbClr val="231F20"/>
                </a:solidFill>
                <a:latin typeface="Century Gothic"/>
                <a:cs typeface="Century Gothic"/>
              </a:rPr>
              <a:t>reported  </a:t>
            </a:r>
            <a:r>
              <a:rPr sz="700" spc="-40" dirty="0">
                <a:solidFill>
                  <a:srgbClr val="231F20"/>
                </a:solidFill>
                <a:latin typeface="Century Gothic"/>
                <a:cs typeface="Century Gothic"/>
              </a:rPr>
              <a:t>were </a:t>
            </a:r>
            <a:r>
              <a:rPr sz="700" spc="-45" dirty="0">
                <a:solidFill>
                  <a:srgbClr val="231F20"/>
                </a:solidFill>
                <a:latin typeface="Century Gothic"/>
                <a:cs typeface="Century Gothic"/>
              </a:rPr>
              <a:t>categorized </a:t>
            </a:r>
            <a:r>
              <a:rPr sz="700" spc="-60" dirty="0">
                <a:solidFill>
                  <a:srgbClr val="231F20"/>
                </a:solidFill>
                <a:latin typeface="Century Gothic"/>
                <a:cs typeface="Century Gothic"/>
              </a:rPr>
              <a:t>according </a:t>
            </a:r>
            <a:r>
              <a:rPr sz="700" spc="-15" dirty="0">
                <a:solidFill>
                  <a:srgbClr val="231F20"/>
                </a:solidFill>
                <a:latin typeface="Century Gothic"/>
                <a:cs typeface="Century Gothic"/>
              </a:rPr>
              <a:t>to </a:t>
            </a:r>
            <a:r>
              <a:rPr sz="700" spc="-5" dirty="0">
                <a:solidFill>
                  <a:srgbClr val="231F20"/>
                </a:solidFill>
                <a:latin typeface="Century Gothic"/>
                <a:cs typeface="Century Gothic"/>
              </a:rPr>
              <a:t>a </a:t>
            </a:r>
            <a:r>
              <a:rPr sz="700" spc="-35" dirty="0">
                <a:solidFill>
                  <a:srgbClr val="231F20"/>
                </a:solidFill>
                <a:latin typeface="Century Gothic"/>
                <a:cs typeface="Century Gothic"/>
              </a:rPr>
              <a:t>hierarchy: (1) </a:t>
            </a:r>
            <a:r>
              <a:rPr sz="700" spc="-30" dirty="0">
                <a:solidFill>
                  <a:srgbClr val="231F20"/>
                </a:solidFill>
                <a:latin typeface="Century Gothic"/>
                <a:cs typeface="Century Gothic"/>
              </a:rPr>
              <a:t>sexual  </a:t>
            </a:r>
            <a:r>
              <a:rPr sz="700" spc="-60" dirty="0">
                <a:solidFill>
                  <a:srgbClr val="231F20"/>
                </a:solidFill>
                <a:latin typeface="Century Gothic"/>
                <a:cs typeface="Century Gothic"/>
              </a:rPr>
              <a:t>contact; </a:t>
            </a:r>
            <a:r>
              <a:rPr sz="700" spc="-35" dirty="0">
                <a:solidFill>
                  <a:srgbClr val="231F20"/>
                </a:solidFill>
                <a:latin typeface="Century Gothic"/>
                <a:cs typeface="Century Gothic"/>
              </a:rPr>
              <a:t>(2) </a:t>
            </a:r>
            <a:r>
              <a:rPr sz="700" spc="-40" dirty="0">
                <a:solidFill>
                  <a:srgbClr val="231F20"/>
                </a:solidFill>
                <a:latin typeface="Century Gothic"/>
                <a:cs typeface="Century Gothic"/>
              </a:rPr>
              <a:t>household </a:t>
            </a:r>
            <a:r>
              <a:rPr sz="700" spc="-55" dirty="0">
                <a:solidFill>
                  <a:srgbClr val="231F20"/>
                </a:solidFill>
                <a:latin typeface="Century Gothic"/>
                <a:cs typeface="Century Gothic"/>
              </a:rPr>
              <a:t>contact</a:t>
            </a:r>
            <a:r>
              <a:rPr sz="700" spc="-85" dirty="0">
                <a:solidFill>
                  <a:srgbClr val="231F20"/>
                </a:solidFill>
                <a:latin typeface="Century Gothic"/>
                <a:cs typeface="Century Gothic"/>
              </a:rPr>
              <a:t> </a:t>
            </a:r>
            <a:r>
              <a:rPr sz="700" spc="-50" dirty="0">
                <a:solidFill>
                  <a:srgbClr val="231F20"/>
                </a:solidFill>
                <a:latin typeface="Century Gothic"/>
                <a:cs typeface="Century Gothic"/>
              </a:rPr>
              <a:t>(nonsexual).</a:t>
            </a:r>
            <a:endParaRPr sz="700">
              <a:latin typeface="Century Gothic"/>
              <a:cs typeface="Century Gothic"/>
            </a:endParaRPr>
          </a:p>
          <a:p>
            <a:pPr marL="12700" marR="321945">
              <a:lnSpc>
                <a:spcPct val="107100"/>
              </a:lnSpc>
              <a:spcBef>
                <a:spcPts val="505"/>
              </a:spcBef>
            </a:pPr>
            <a:r>
              <a:rPr sz="600" spc="-7" baseline="27777" dirty="0">
                <a:solidFill>
                  <a:srgbClr val="231F20"/>
                </a:solidFill>
                <a:latin typeface="Century Gothic"/>
                <a:cs typeface="Century Gothic"/>
              </a:rPr>
              <a:t>¶ </a:t>
            </a:r>
            <a:r>
              <a:rPr sz="700" spc="-5" dirty="0">
                <a:solidFill>
                  <a:srgbClr val="231F20"/>
                </a:solidFill>
                <a:latin typeface="Century Gothic"/>
                <a:cs typeface="Century Gothic"/>
              </a:rPr>
              <a:t>A </a:t>
            </a:r>
            <a:r>
              <a:rPr sz="700" spc="-25" dirty="0">
                <a:solidFill>
                  <a:srgbClr val="231F20"/>
                </a:solidFill>
                <a:latin typeface="Century Gothic"/>
                <a:cs typeface="Century Gothic"/>
              </a:rPr>
              <a:t>total </a:t>
            </a:r>
            <a:r>
              <a:rPr sz="700" spc="-15" dirty="0">
                <a:solidFill>
                  <a:srgbClr val="231F20"/>
                </a:solidFill>
                <a:latin typeface="Century Gothic"/>
                <a:cs typeface="Century Gothic"/>
              </a:rPr>
              <a:t>of</a:t>
            </a:r>
            <a:r>
              <a:rPr sz="700" spc="-140" dirty="0">
                <a:solidFill>
                  <a:srgbClr val="231F20"/>
                </a:solidFill>
                <a:latin typeface="Century Gothic"/>
                <a:cs typeface="Century Gothic"/>
              </a:rPr>
              <a:t> </a:t>
            </a:r>
            <a:r>
              <a:rPr sz="700" spc="-10" dirty="0">
                <a:solidFill>
                  <a:srgbClr val="231F20"/>
                </a:solidFill>
                <a:latin typeface="Century Gothic"/>
                <a:cs typeface="Century Gothic"/>
              </a:rPr>
              <a:t>2,471 </a:t>
            </a:r>
            <a:r>
              <a:rPr sz="700" spc="-65" dirty="0">
                <a:solidFill>
                  <a:srgbClr val="231F20"/>
                </a:solidFill>
                <a:latin typeface="Century Gothic"/>
                <a:cs typeface="Century Gothic"/>
              </a:rPr>
              <a:t>acute </a:t>
            </a:r>
            <a:r>
              <a:rPr sz="700" spc="-30" dirty="0">
                <a:solidFill>
                  <a:srgbClr val="231F20"/>
                </a:solidFill>
                <a:latin typeface="Century Gothic"/>
                <a:cs typeface="Century Gothic"/>
              </a:rPr>
              <a:t>hepatitis </a:t>
            </a:r>
            <a:r>
              <a:rPr sz="700" spc="-45" dirty="0">
                <a:solidFill>
                  <a:srgbClr val="231F20"/>
                </a:solidFill>
                <a:latin typeface="Century Gothic"/>
                <a:cs typeface="Century Gothic"/>
              </a:rPr>
              <a:t>Ccases were  </a:t>
            </a:r>
            <a:r>
              <a:rPr sz="700" spc="-30" dirty="0">
                <a:solidFill>
                  <a:srgbClr val="231F20"/>
                </a:solidFill>
                <a:latin typeface="Century Gothic"/>
                <a:cs typeface="Century Gothic"/>
              </a:rPr>
              <a:t>reported </a:t>
            </a:r>
            <a:r>
              <a:rPr sz="700" spc="-55" dirty="0">
                <a:solidFill>
                  <a:srgbClr val="231F20"/>
                </a:solidFill>
                <a:latin typeface="Century Gothic"/>
                <a:cs typeface="Century Gothic"/>
              </a:rPr>
              <a:t>among </a:t>
            </a:r>
            <a:r>
              <a:rPr sz="700" spc="-35" dirty="0">
                <a:solidFill>
                  <a:srgbClr val="231F20"/>
                </a:solidFill>
                <a:latin typeface="Century Gothic"/>
                <a:cs typeface="Century Gothic"/>
              </a:rPr>
              <a:t>males </a:t>
            </a:r>
            <a:r>
              <a:rPr sz="700" spc="-10" dirty="0">
                <a:solidFill>
                  <a:srgbClr val="231F20"/>
                </a:solidFill>
                <a:latin typeface="Century Gothic"/>
                <a:cs typeface="Century Gothic"/>
              </a:rPr>
              <a:t>in</a:t>
            </a:r>
            <a:r>
              <a:rPr sz="700" spc="-140" dirty="0">
                <a:solidFill>
                  <a:srgbClr val="231F20"/>
                </a:solidFill>
                <a:latin typeface="Century Gothic"/>
                <a:cs typeface="Century Gothic"/>
              </a:rPr>
              <a:t> </a:t>
            </a:r>
            <a:r>
              <a:rPr sz="700" spc="-10" dirty="0">
                <a:solidFill>
                  <a:srgbClr val="231F20"/>
                </a:solidFill>
                <a:latin typeface="Century Gothic"/>
                <a:cs typeface="Century Gothic"/>
              </a:rPr>
              <a:t>2019.</a:t>
            </a:r>
            <a:endParaRPr sz="700">
              <a:latin typeface="Century Gothic"/>
              <a:cs typeface="Century Gothic"/>
            </a:endParaRPr>
          </a:p>
        </p:txBody>
      </p:sp>
      <p:sp>
        <p:nvSpPr>
          <p:cNvPr id="6" name="object 6"/>
          <p:cNvSpPr/>
          <p:nvPr/>
        </p:nvSpPr>
        <p:spPr>
          <a:xfrm>
            <a:off x="5528309"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3"/>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49"/>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3335" rIns="0" bIns="0" rtlCol="0">
            <a:spAutoFit/>
          </a:bodyPr>
          <a:lstStyle/>
          <a:p>
            <a:pPr marL="5146040">
              <a:lnSpc>
                <a:spcPts val="1255"/>
              </a:lnSpc>
              <a:spcBef>
                <a:spcPts val="105"/>
              </a:spcBef>
            </a:pPr>
            <a:r>
              <a:rPr sz="1000" spc="20" dirty="0">
                <a:solidFill>
                  <a:srgbClr val="005E6D"/>
                </a:solidFill>
              </a:rPr>
              <a:t>2019 </a:t>
            </a:r>
            <a:r>
              <a:rPr spc="45" dirty="0"/>
              <a:t>VIRAL</a:t>
            </a:r>
            <a:r>
              <a:rPr spc="-10" dirty="0"/>
              <a:t> </a:t>
            </a:r>
            <a:r>
              <a:rPr spc="45" dirty="0"/>
              <a:t>HEPATITIS</a:t>
            </a:r>
            <a:endParaRPr sz="1000"/>
          </a:p>
          <a:p>
            <a:pPr marL="5146040">
              <a:lnSpc>
                <a:spcPts val="1255"/>
              </a:lnSpc>
            </a:pPr>
            <a:r>
              <a:rPr b="0" spc="25" dirty="0">
                <a:solidFill>
                  <a:srgbClr val="005E6D"/>
                </a:solidFill>
                <a:latin typeface="Century Gothic"/>
                <a:cs typeface="Century Gothic"/>
              </a:rPr>
              <a:t>SURVEILLANCE</a:t>
            </a:r>
            <a:r>
              <a:rPr b="0" spc="30" dirty="0">
                <a:solidFill>
                  <a:srgbClr val="005E6D"/>
                </a:solidFill>
                <a:latin typeface="Century Gothic"/>
                <a:cs typeface="Century Gothic"/>
              </a:rPr>
              <a:t> </a:t>
            </a:r>
            <a:r>
              <a:rPr b="0" spc="55" dirty="0">
                <a:solidFill>
                  <a:srgbClr val="005E6D"/>
                </a:solidFill>
                <a:latin typeface="Century Gothic"/>
                <a:cs typeface="Century Gothic"/>
              </a:rPr>
              <a:t>REPORT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5793485"/>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p:nvPr/>
        </p:nvSpPr>
        <p:spPr>
          <a:xfrm>
            <a:off x="431291" y="5917692"/>
            <a:ext cx="6961631" cy="1994915"/>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57200" y="5943599"/>
          <a:ext cx="6854825" cy="1879599"/>
        </p:xfrm>
        <a:graphic>
          <a:graphicData uri="http://schemas.openxmlformats.org/drawingml/2006/table">
            <a:tbl>
              <a:tblPr firstRow="1" bandRow="1">
                <a:tableStyleId>{2D5ABB26-0587-4C30-8999-92F81FD0307C}</a:tableStyleId>
              </a:tblPr>
              <a:tblGrid>
                <a:gridCol w="758825">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381000">
                  <a:extLst>
                    <a:ext uri="{9D8B030D-6E8A-4147-A177-3AD203B41FA5}">
                      <a16:colId xmlns:a16="http://schemas.microsoft.com/office/drawing/2014/main" val="20015"/>
                    </a:ext>
                  </a:extLst>
                </a:gridCol>
                <a:gridCol w="381000">
                  <a:extLst>
                    <a:ext uri="{9D8B030D-6E8A-4147-A177-3AD203B41FA5}">
                      <a16:colId xmlns:a16="http://schemas.microsoft.com/office/drawing/2014/main" val="20016"/>
                    </a:ext>
                  </a:extLst>
                </a:gridCol>
              </a:tblGrid>
              <a:tr h="285750">
                <a:tc>
                  <a:txBody>
                    <a:bodyPr/>
                    <a:lstStyle/>
                    <a:p>
                      <a:pPr algn="ctr">
                        <a:lnSpc>
                          <a:spcPct val="100000"/>
                        </a:lnSpc>
                        <a:spcBef>
                          <a:spcPts val="625"/>
                        </a:spcBef>
                      </a:pPr>
                      <a:r>
                        <a:rPr sz="800" b="1" dirty="0">
                          <a:solidFill>
                            <a:srgbClr val="FFFFFF"/>
                          </a:solidFill>
                          <a:latin typeface="Tahoma"/>
                          <a:cs typeface="Tahoma"/>
                        </a:rPr>
                        <a:t>Age</a:t>
                      </a:r>
                      <a:r>
                        <a:rPr sz="800" b="1" spc="-60" dirty="0">
                          <a:solidFill>
                            <a:srgbClr val="FFFFFF"/>
                          </a:solidFill>
                          <a:latin typeface="Tahoma"/>
                          <a:cs typeface="Tahoma"/>
                        </a:rPr>
                        <a:t> </a:t>
                      </a:r>
                      <a:r>
                        <a:rPr sz="800" b="1" spc="-40" dirty="0">
                          <a:solidFill>
                            <a:srgbClr val="FFFFFF"/>
                          </a:solidFill>
                          <a:latin typeface="Tahoma"/>
                          <a:cs typeface="Tahoma"/>
                        </a:rPr>
                        <a:t>(years)</a:t>
                      </a:r>
                      <a:endParaRPr sz="800">
                        <a:latin typeface="Tahoma"/>
                        <a:cs typeface="Tahoma"/>
                      </a:endParaRPr>
                    </a:p>
                  </a:txBody>
                  <a:tcPr marL="0" marR="0" marT="79375" marB="0">
                    <a:lnR w="19050">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2004</a:t>
                      </a:r>
                      <a:endParaRPr sz="800">
                        <a:latin typeface="Tahoma"/>
                        <a:cs typeface="Tahoma"/>
                      </a:endParaRPr>
                    </a:p>
                  </a:txBody>
                  <a:tcPr marL="0" marR="0" marT="79375" marB="0">
                    <a:lnL w="19050">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2005</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2006</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2007</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2008</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2009</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2010</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2011</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2012</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2013</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2014</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2015</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2016</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2017</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2018</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4445" algn="ctr">
                        <a:lnSpc>
                          <a:spcPct val="100000"/>
                        </a:lnSpc>
                        <a:spcBef>
                          <a:spcPts val="625"/>
                        </a:spcBef>
                      </a:pPr>
                      <a:r>
                        <a:rPr sz="800" b="1" spc="-10" dirty="0">
                          <a:solidFill>
                            <a:srgbClr val="FFFFFF"/>
                          </a:solidFill>
                          <a:latin typeface="Tahoma"/>
                          <a:cs typeface="Tahoma"/>
                        </a:rPr>
                        <a:t>2019</a:t>
                      </a:r>
                      <a:endParaRPr sz="800">
                        <a:latin typeface="Tahoma"/>
                        <a:cs typeface="Tahoma"/>
                      </a:endParaRPr>
                    </a:p>
                  </a:txBody>
                  <a:tcPr marL="0" marR="0" marT="79375" marB="0">
                    <a:lnL w="9525">
                      <a:solidFill>
                        <a:srgbClr val="FFFFFF"/>
                      </a:solidFill>
                      <a:prstDash val="solid"/>
                    </a:lnL>
                    <a:solidFill>
                      <a:srgbClr val="005E6D"/>
                    </a:solidFill>
                  </a:tcPr>
                </a:tc>
                <a:extLst>
                  <a:ext uri="{0D108BD9-81ED-4DB2-BD59-A6C34878D82A}">
                    <a16:rowId xmlns:a16="http://schemas.microsoft.com/office/drawing/2014/main" val="10000"/>
                  </a:ext>
                </a:extLst>
              </a:tr>
              <a:tr h="222250">
                <a:tc>
                  <a:txBody>
                    <a:bodyPr/>
                    <a:lstStyle/>
                    <a:p>
                      <a:pPr algn="ctr">
                        <a:lnSpc>
                          <a:spcPct val="100000"/>
                        </a:lnSpc>
                        <a:spcBef>
                          <a:spcPts val="365"/>
                        </a:spcBef>
                      </a:pPr>
                      <a:r>
                        <a:rPr sz="800" b="1" spc="30" dirty="0">
                          <a:solidFill>
                            <a:srgbClr val="231F20"/>
                          </a:solidFill>
                          <a:latin typeface="Century Gothic"/>
                          <a:cs typeface="Century Gothic"/>
                        </a:rPr>
                        <a:t>0-9</a:t>
                      </a:r>
                      <a:endParaRPr sz="800">
                        <a:latin typeface="Century Gothic"/>
                        <a:cs typeface="Century Gothic"/>
                      </a:endParaRPr>
                    </a:p>
                  </a:txBody>
                  <a:tcPr marL="0" marR="0" marT="46355" marB="0">
                    <a:lnR w="19050">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1.9</a:t>
                      </a:r>
                      <a:endParaRPr sz="800">
                        <a:latin typeface="Century Gothic"/>
                        <a:cs typeface="Century Gothic"/>
                      </a:endParaRPr>
                    </a:p>
                  </a:txBody>
                  <a:tcPr marL="0" marR="0" marT="463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1.4</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1.1</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0.7</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0.5</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0.3</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0.3</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0.2</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0.2</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0.1</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0.1</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0.1</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0.1</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0.1</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65"/>
                        </a:spcBef>
                      </a:pPr>
                      <a:r>
                        <a:rPr sz="800" b="1" spc="15" dirty="0">
                          <a:solidFill>
                            <a:srgbClr val="231F20"/>
                          </a:solidFill>
                          <a:latin typeface="Century Gothic"/>
                          <a:cs typeface="Century Gothic"/>
                        </a:rPr>
                        <a:t>0.1</a:t>
                      </a:r>
                      <a:endParaRPr sz="800">
                        <a:latin typeface="Century Gothic"/>
                        <a:cs typeface="Century Gothic"/>
                      </a:endParaRPr>
                    </a:p>
                  </a:txBody>
                  <a:tcPr marL="0" marR="0" marT="46355" marB="0">
                    <a:lnL w="9525">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65"/>
                        </a:spcBef>
                      </a:pPr>
                      <a:r>
                        <a:rPr sz="800" b="1" spc="15" dirty="0">
                          <a:solidFill>
                            <a:srgbClr val="231F20"/>
                          </a:solidFill>
                          <a:latin typeface="Century Gothic"/>
                          <a:cs typeface="Century Gothic"/>
                        </a:rPr>
                        <a:t>0.3</a:t>
                      </a:r>
                      <a:endParaRPr sz="800">
                        <a:latin typeface="Century Gothic"/>
                        <a:cs typeface="Century Gothic"/>
                      </a:endParaRPr>
                    </a:p>
                  </a:txBody>
                  <a:tcPr marL="0" marR="0" marT="46355" marB="0">
                    <a:lnL w="9525">
                      <a:solidFill>
                        <a:srgbClr val="005E6D"/>
                      </a:solidFill>
                      <a:prstDash val="solid"/>
                    </a:lnL>
                    <a:solidFill>
                      <a:srgbClr val="FFFFFF"/>
                    </a:solidFill>
                  </a:tcPr>
                </a:tc>
                <a:extLst>
                  <a:ext uri="{0D108BD9-81ED-4DB2-BD59-A6C34878D82A}">
                    <a16:rowId xmlns:a16="http://schemas.microsoft.com/office/drawing/2014/main" val="10001"/>
                  </a:ext>
                </a:extLst>
              </a:tr>
              <a:tr h="228599">
                <a:tc>
                  <a:txBody>
                    <a:bodyPr/>
                    <a:lstStyle/>
                    <a:p>
                      <a:pPr algn="ctr">
                        <a:lnSpc>
                          <a:spcPct val="100000"/>
                        </a:lnSpc>
                        <a:spcBef>
                          <a:spcPts val="390"/>
                        </a:spcBef>
                      </a:pPr>
                      <a:r>
                        <a:rPr sz="800" b="1" spc="50" dirty="0">
                          <a:solidFill>
                            <a:srgbClr val="231F20"/>
                          </a:solidFill>
                          <a:latin typeface="Century Gothic"/>
                          <a:cs typeface="Century Gothic"/>
                        </a:rPr>
                        <a:t>10-19</a:t>
                      </a:r>
                      <a:endParaRPr sz="800">
                        <a:latin typeface="Century Gothic"/>
                        <a:cs typeface="Century Gothic"/>
                      </a:endParaRPr>
                    </a:p>
                  </a:txBody>
                  <a:tcPr marL="0" marR="0" marT="49530" marB="0">
                    <a:lnR w="19050">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2.0</a:t>
                      </a:r>
                      <a:endParaRPr sz="800">
                        <a:latin typeface="Century Gothic"/>
                        <a:cs typeface="Century Gothic"/>
                      </a:endParaRPr>
                    </a:p>
                  </a:txBody>
                  <a:tcPr marL="0" marR="0" marT="4953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1.6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1.3</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0.9</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0.8</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0.4</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0.4</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0.3</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0.3</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0.2</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0.3</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0.2</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solidFill>
                      <a:srgbClr val="E5EEF0"/>
                    </a:solidFill>
                  </a:tcPr>
                </a:tc>
                <a:extLst>
                  <a:ext uri="{0D108BD9-81ED-4DB2-BD59-A6C34878D82A}">
                    <a16:rowId xmlns:a16="http://schemas.microsoft.com/office/drawing/2014/main" val="10002"/>
                  </a:ext>
                </a:extLst>
              </a:tr>
              <a:tr h="228600">
                <a:tc>
                  <a:txBody>
                    <a:bodyPr/>
                    <a:lstStyle/>
                    <a:p>
                      <a:pPr algn="ctr">
                        <a:lnSpc>
                          <a:spcPct val="100000"/>
                        </a:lnSpc>
                        <a:spcBef>
                          <a:spcPts val="390"/>
                        </a:spcBef>
                      </a:pPr>
                      <a:r>
                        <a:rPr sz="800" b="1" spc="50" dirty="0">
                          <a:solidFill>
                            <a:srgbClr val="231F20"/>
                          </a:solidFill>
                          <a:latin typeface="Century Gothic"/>
                          <a:cs typeface="Century Gothic"/>
                        </a:rPr>
                        <a:t>20-29</a:t>
                      </a:r>
                      <a:endParaRPr sz="800">
                        <a:latin typeface="Century Gothic"/>
                        <a:cs typeface="Century Gothic"/>
                      </a:endParaRPr>
                    </a:p>
                  </a:txBody>
                  <a:tcPr marL="0" marR="0" marT="49530" marB="0">
                    <a:lnR w="19050">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2.3</a:t>
                      </a:r>
                      <a:endParaRPr sz="800">
                        <a:latin typeface="Century Gothic"/>
                        <a:cs typeface="Century Gothic"/>
                      </a:endParaRPr>
                    </a:p>
                  </a:txBody>
                  <a:tcPr marL="0" marR="0" marT="4953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1.9</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1.4</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1.0</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1.0</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0.8</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0.7</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0.7</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0.9</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1.4</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6.1</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7.9</a:t>
                      </a:r>
                      <a:endParaRPr sz="800">
                        <a:latin typeface="Century Gothic"/>
                        <a:cs typeface="Century Gothic"/>
                      </a:endParaRPr>
                    </a:p>
                  </a:txBody>
                  <a:tcPr marL="0" marR="0" marT="49530" marB="0">
                    <a:lnL w="9525">
                      <a:solidFill>
                        <a:srgbClr val="005E6D"/>
                      </a:solidFill>
                      <a:prstDash val="solid"/>
                    </a:lnL>
                    <a:solidFill>
                      <a:srgbClr val="FFFFFF"/>
                    </a:solidFill>
                  </a:tcPr>
                </a:tc>
                <a:extLst>
                  <a:ext uri="{0D108BD9-81ED-4DB2-BD59-A6C34878D82A}">
                    <a16:rowId xmlns:a16="http://schemas.microsoft.com/office/drawing/2014/main" val="10003"/>
                  </a:ext>
                </a:extLst>
              </a:tr>
              <a:tr h="228600">
                <a:tc>
                  <a:txBody>
                    <a:bodyPr/>
                    <a:lstStyle/>
                    <a:p>
                      <a:pPr algn="ctr">
                        <a:lnSpc>
                          <a:spcPct val="100000"/>
                        </a:lnSpc>
                        <a:spcBef>
                          <a:spcPts val="390"/>
                        </a:spcBef>
                      </a:pPr>
                      <a:r>
                        <a:rPr sz="800" b="1" spc="50" dirty="0">
                          <a:solidFill>
                            <a:srgbClr val="231F20"/>
                          </a:solidFill>
                          <a:latin typeface="Century Gothic"/>
                          <a:cs typeface="Century Gothic"/>
                        </a:rPr>
                        <a:t>30-39</a:t>
                      </a:r>
                      <a:endParaRPr sz="800">
                        <a:latin typeface="Century Gothic"/>
                        <a:cs typeface="Century Gothic"/>
                      </a:endParaRPr>
                    </a:p>
                  </a:txBody>
                  <a:tcPr marL="0" marR="0" marT="49530" marB="0">
                    <a:lnR w="19050">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1.8</a:t>
                      </a:r>
                      <a:endParaRPr sz="800">
                        <a:latin typeface="Century Gothic"/>
                        <a:cs typeface="Century Gothic"/>
                      </a:endParaRPr>
                    </a:p>
                  </a:txBody>
                  <a:tcPr marL="0" marR="0" marT="4953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1.5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1.2</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1.2</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0.9</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0.8</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0.7</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0.9</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2.1</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9.8</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30" dirty="0">
                          <a:solidFill>
                            <a:srgbClr val="231F20"/>
                          </a:solidFill>
                          <a:latin typeface="Century Gothic"/>
                          <a:cs typeface="Century Gothic"/>
                        </a:rPr>
                        <a:t>14.5</a:t>
                      </a:r>
                      <a:endParaRPr sz="800">
                        <a:latin typeface="Century Gothic"/>
                        <a:cs typeface="Century Gothic"/>
                      </a:endParaRPr>
                    </a:p>
                  </a:txBody>
                  <a:tcPr marL="0" marR="0" marT="49530" marB="0">
                    <a:lnL w="9525">
                      <a:solidFill>
                        <a:srgbClr val="005E6D"/>
                      </a:solidFill>
                      <a:prstDash val="solid"/>
                    </a:lnL>
                    <a:solidFill>
                      <a:srgbClr val="E5EEF0"/>
                    </a:solidFill>
                  </a:tcPr>
                </a:tc>
                <a:extLst>
                  <a:ext uri="{0D108BD9-81ED-4DB2-BD59-A6C34878D82A}">
                    <a16:rowId xmlns:a16="http://schemas.microsoft.com/office/drawing/2014/main" val="10004"/>
                  </a:ext>
                </a:extLst>
              </a:tr>
              <a:tr h="228600">
                <a:tc>
                  <a:txBody>
                    <a:bodyPr/>
                    <a:lstStyle/>
                    <a:p>
                      <a:pPr algn="ctr">
                        <a:lnSpc>
                          <a:spcPct val="100000"/>
                        </a:lnSpc>
                        <a:spcBef>
                          <a:spcPts val="390"/>
                        </a:spcBef>
                      </a:pPr>
                      <a:r>
                        <a:rPr sz="800" b="1" spc="50" dirty="0">
                          <a:solidFill>
                            <a:srgbClr val="231F20"/>
                          </a:solidFill>
                          <a:latin typeface="Century Gothic"/>
                          <a:cs typeface="Century Gothic"/>
                        </a:rPr>
                        <a:t>40-49</a:t>
                      </a:r>
                      <a:endParaRPr sz="800">
                        <a:latin typeface="Century Gothic"/>
                        <a:cs typeface="Century Gothic"/>
                      </a:endParaRPr>
                    </a:p>
                  </a:txBody>
                  <a:tcPr marL="0" marR="0" marT="49530" marB="0">
                    <a:lnR w="19050">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1.6</a:t>
                      </a:r>
                      <a:endParaRPr sz="800">
                        <a:latin typeface="Century Gothic"/>
                        <a:cs typeface="Century Gothic"/>
                      </a:endParaRPr>
                    </a:p>
                  </a:txBody>
                  <a:tcPr marL="0" marR="0" marT="4953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1.3</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1.2</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0.9</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0.9</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0.4</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0.3</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0.4</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0.8</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6.6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30" dirty="0">
                          <a:solidFill>
                            <a:srgbClr val="231F20"/>
                          </a:solidFill>
                          <a:latin typeface="Century Gothic"/>
                          <a:cs typeface="Century Gothic"/>
                        </a:rPr>
                        <a:t>10.4</a:t>
                      </a:r>
                      <a:endParaRPr sz="800">
                        <a:latin typeface="Century Gothic"/>
                        <a:cs typeface="Century Gothic"/>
                      </a:endParaRPr>
                    </a:p>
                  </a:txBody>
                  <a:tcPr marL="0" marR="0" marT="49530" marB="0">
                    <a:lnL w="9525">
                      <a:solidFill>
                        <a:srgbClr val="005E6D"/>
                      </a:solidFill>
                      <a:prstDash val="solid"/>
                    </a:lnL>
                    <a:solidFill>
                      <a:srgbClr val="FFFFFF"/>
                    </a:solidFill>
                  </a:tcPr>
                </a:tc>
                <a:extLst>
                  <a:ext uri="{0D108BD9-81ED-4DB2-BD59-A6C34878D82A}">
                    <a16:rowId xmlns:a16="http://schemas.microsoft.com/office/drawing/2014/main" val="10005"/>
                  </a:ext>
                </a:extLst>
              </a:tr>
              <a:tr h="228600">
                <a:tc>
                  <a:txBody>
                    <a:bodyPr/>
                    <a:lstStyle/>
                    <a:p>
                      <a:pPr algn="ctr">
                        <a:lnSpc>
                          <a:spcPct val="100000"/>
                        </a:lnSpc>
                        <a:spcBef>
                          <a:spcPts val="390"/>
                        </a:spcBef>
                      </a:pPr>
                      <a:r>
                        <a:rPr sz="800" b="1" spc="50" dirty="0">
                          <a:solidFill>
                            <a:srgbClr val="231F20"/>
                          </a:solidFill>
                          <a:latin typeface="Century Gothic"/>
                          <a:cs typeface="Century Gothic"/>
                        </a:rPr>
                        <a:t>50-59</a:t>
                      </a:r>
                      <a:endParaRPr sz="800">
                        <a:latin typeface="Century Gothic"/>
                        <a:cs typeface="Century Gothic"/>
                      </a:endParaRPr>
                    </a:p>
                  </a:txBody>
                  <a:tcPr marL="0" marR="0" marT="49530" marB="0">
                    <a:lnR w="19050">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1.7</a:t>
                      </a:r>
                      <a:endParaRPr sz="800">
                        <a:latin typeface="Century Gothic"/>
                        <a:cs typeface="Century Gothic"/>
                      </a:endParaRPr>
                    </a:p>
                  </a:txBody>
                  <a:tcPr marL="0" marR="0" marT="4953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1.4</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1.1</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0.9</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0.9</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0.4</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0.4</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0.7</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1.3</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3.5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90"/>
                        </a:spcBef>
                      </a:pPr>
                      <a:r>
                        <a:rPr sz="800" b="1" spc="15" dirty="0">
                          <a:solidFill>
                            <a:srgbClr val="231F20"/>
                          </a:solidFill>
                          <a:latin typeface="Century Gothic"/>
                          <a:cs typeface="Century Gothic"/>
                        </a:rPr>
                        <a:t>6.2</a:t>
                      </a:r>
                      <a:endParaRPr sz="800">
                        <a:latin typeface="Century Gothic"/>
                        <a:cs typeface="Century Gothic"/>
                      </a:endParaRPr>
                    </a:p>
                  </a:txBody>
                  <a:tcPr marL="0" marR="0" marT="49530" marB="0">
                    <a:lnL w="9525">
                      <a:solidFill>
                        <a:srgbClr val="005E6D"/>
                      </a:solidFill>
                      <a:prstDash val="solid"/>
                    </a:lnL>
                    <a:solidFill>
                      <a:srgbClr val="E5EEF0"/>
                    </a:solidFill>
                  </a:tcPr>
                </a:tc>
                <a:extLst>
                  <a:ext uri="{0D108BD9-81ED-4DB2-BD59-A6C34878D82A}">
                    <a16:rowId xmlns:a16="http://schemas.microsoft.com/office/drawing/2014/main" val="10006"/>
                  </a:ext>
                </a:extLst>
              </a:tr>
              <a:tr h="228600">
                <a:tc>
                  <a:txBody>
                    <a:bodyPr/>
                    <a:lstStyle/>
                    <a:p>
                      <a:pPr marR="8255" algn="ctr">
                        <a:lnSpc>
                          <a:spcPct val="100000"/>
                        </a:lnSpc>
                        <a:spcBef>
                          <a:spcPts val="390"/>
                        </a:spcBef>
                      </a:pPr>
                      <a:r>
                        <a:rPr sz="800" b="1" spc="35" dirty="0">
                          <a:solidFill>
                            <a:srgbClr val="231F20"/>
                          </a:solidFill>
                          <a:latin typeface="Century Gothic"/>
                          <a:cs typeface="Century Gothic"/>
                        </a:rPr>
                        <a:t>≥60</a:t>
                      </a:r>
                      <a:endParaRPr sz="800">
                        <a:latin typeface="Century Gothic"/>
                        <a:cs typeface="Century Gothic"/>
                      </a:endParaRPr>
                    </a:p>
                  </a:txBody>
                  <a:tcPr marL="0" marR="0" marT="49530" marB="0">
                    <a:lnR w="19050">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2.1</a:t>
                      </a:r>
                      <a:endParaRPr sz="800">
                        <a:latin typeface="Century Gothic"/>
                        <a:cs typeface="Century Gothic"/>
                      </a:endParaRPr>
                    </a:p>
                  </a:txBody>
                  <a:tcPr marL="0" marR="0" marT="4953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1.4</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dirty="0">
                          <a:solidFill>
                            <a:srgbClr val="231F20"/>
                          </a:solidFill>
                          <a:latin typeface="Century Gothic"/>
                          <a:cs typeface="Century Gothic"/>
                        </a:rPr>
                        <a:t>1</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0.9</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0.9</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0.7</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90"/>
                        </a:spcBef>
                      </a:pPr>
                      <a:r>
                        <a:rPr sz="800" b="1" spc="15" dirty="0">
                          <a:solidFill>
                            <a:srgbClr val="231F20"/>
                          </a:solidFill>
                          <a:latin typeface="Century Gothic"/>
                          <a:cs typeface="Century Gothic"/>
                        </a:rPr>
                        <a:t>0.7</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90"/>
                        </a:spcBef>
                      </a:pPr>
                      <a:r>
                        <a:rPr sz="800" b="1" spc="15" dirty="0">
                          <a:solidFill>
                            <a:srgbClr val="231F20"/>
                          </a:solidFill>
                          <a:latin typeface="Century Gothic"/>
                          <a:cs typeface="Century Gothic"/>
                        </a:rPr>
                        <a:t>0.5</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0.6</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0.7</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90"/>
                        </a:spcBef>
                      </a:pPr>
                      <a:r>
                        <a:rPr sz="800" b="1" spc="15" dirty="0">
                          <a:solidFill>
                            <a:srgbClr val="231F20"/>
                          </a:solidFill>
                          <a:latin typeface="Century Gothic"/>
                          <a:cs typeface="Century Gothic"/>
                        </a:rPr>
                        <a:t>1.4</a:t>
                      </a:r>
                      <a:endParaRPr sz="800">
                        <a:latin typeface="Century Gothic"/>
                        <a:cs typeface="Century Gothic"/>
                      </a:endParaRPr>
                    </a:p>
                  </a:txBody>
                  <a:tcPr marL="0" marR="0" marT="49530" marB="0">
                    <a:lnL w="9525">
                      <a:solidFill>
                        <a:srgbClr val="005E6D"/>
                      </a:solidFill>
                      <a:prstDash val="solid"/>
                    </a:lnL>
                    <a:lnR w="9525">
                      <a:solidFill>
                        <a:srgbClr val="005E6D"/>
                      </a:solidFill>
                      <a:prstDash val="solid"/>
                    </a:lnR>
                    <a:solidFill>
                      <a:srgbClr val="FFFFFF"/>
                    </a:solidFill>
                  </a:tcPr>
                </a:tc>
                <a:tc>
                  <a:txBody>
                    <a:bodyPr/>
                    <a:lstStyle/>
                    <a:p>
                      <a:pPr marL="3175" algn="ctr">
                        <a:lnSpc>
                          <a:spcPct val="100000"/>
                        </a:lnSpc>
                        <a:spcBef>
                          <a:spcPts val="390"/>
                        </a:spcBef>
                      </a:pPr>
                      <a:r>
                        <a:rPr sz="800" b="1" spc="15" dirty="0">
                          <a:solidFill>
                            <a:srgbClr val="231F20"/>
                          </a:solidFill>
                          <a:latin typeface="Century Gothic"/>
                          <a:cs typeface="Century Gothic"/>
                        </a:rPr>
                        <a:t>2.3</a:t>
                      </a:r>
                      <a:endParaRPr sz="800">
                        <a:latin typeface="Century Gothic"/>
                        <a:cs typeface="Century Gothic"/>
                      </a:endParaRPr>
                    </a:p>
                  </a:txBody>
                  <a:tcPr marL="0" marR="0" marT="49530" marB="0">
                    <a:lnL w="9525">
                      <a:solidFill>
                        <a:srgbClr val="005E6D"/>
                      </a:solidFill>
                      <a:prstDash val="solid"/>
                    </a:lnL>
                    <a:solidFill>
                      <a:srgbClr val="FFFFFF"/>
                    </a:solidFill>
                  </a:tcPr>
                </a:tc>
                <a:extLst>
                  <a:ext uri="{0D108BD9-81ED-4DB2-BD59-A6C34878D82A}">
                    <a16:rowId xmlns:a16="http://schemas.microsoft.com/office/drawing/2014/main" val="10007"/>
                  </a:ext>
                </a:extLst>
              </a:tr>
            </a:tbl>
          </a:graphicData>
        </a:graphic>
      </p:graphicFrame>
      <p:sp>
        <p:nvSpPr>
          <p:cNvPr id="5" name="object 5"/>
          <p:cNvSpPr txBox="1"/>
          <p:nvPr/>
        </p:nvSpPr>
        <p:spPr>
          <a:xfrm>
            <a:off x="443991" y="7903717"/>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6" name="object 6"/>
          <p:cNvSpPr/>
          <p:nvPr/>
        </p:nvSpPr>
        <p:spPr>
          <a:xfrm>
            <a:off x="5528309"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3"/>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49"/>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5734"/>
            <a:ext cx="6816725" cy="1102360"/>
          </a:xfrm>
          <a:prstGeom prst="rect">
            <a:avLst/>
          </a:prstGeom>
        </p:spPr>
        <p:txBody>
          <a:bodyPr vert="horz" wrap="square" lIns="0" tIns="13335" rIns="0" bIns="0" rtlCol="0">
            <a:spAutoFit/>
          </a:bodyPr>
          <a:lstStyle/>
          <a:p>
            <a:pPr marL="5232400">
              <a:lnSpc>
                <a:spcPts val="1230"/>
              </a:lnSpc>
              <a:spcBef>
                <a:spcPts val="105"/>
              </a:spcBef>
            </a:pPr>
            <a:r>
              <a:rPr sz="1000" b="1" spc="45" dirty="0">
                <a:solidFill>
                  <a:srgbClr val="005E6D"/>
                </a:solidFill>
                <a:latin typeface="Century Gothic"/>
                <a:cs typeface="Century Gothic"/>
              </a:rPr>
              <a:t>2019</a:t>
            </a:r>
            <a:r>
              <a:rPr sz="1000" b="1" spc="165" dirty="0">
                <a:solidFill>
                  <a:srgbClr val="005E6D"/>
                </a:solidFill>
                <a:latin typeface="Century Gothic"/>
                <a:cs typeface="Century Gothic"/>
              </a:rPr>
              <a:t> </a:t>
            </a:r>
            <a:r>
              <a:rPr sz="1050" b="1" spc="80" dirty="0">
                <a:solidFill>
                  <a:srgbClr val="8C2689"/>
                </a:solidFill>
                <a:latin typeface="Century Gothic"/>
                <a:cs typeface="Century Gothic"/>
              </a:rPr>
              <a:t>VIRAL</a:t>
            </a:r>
            <a:r>
              <a:rPr sz="1050" b="1" spc="20" dirty="0">
                <a:solidFill>
                  <a:srgbClr val="8C2689"/>
                </a:solidFill>
                <a:latin typeface="Century Gothic"/>
                <a:cs typeface="Century Gothic"/>
              </a:rPr>
              <a:t> </a:t>
            </a:r>
            <a:r>
              <a:rPr sz="1050" b="1" dirty="0">
                <a:solidFill>
                  <a:srgbClr val="8C2689"/>
                </a:solidFill>
                <a:latin typeface="Century Gothic"/>
                <a:cs typeface="Century Gothic"/>
              </a:rPr>
              <a:t>H</a:t>
            </a:r>
            <a:r>
              <a:rPr sz="1050" b="1" spc="-170" dirty="0">
                <a:solidFill>
                  <a:srgbClr val="8C2689"/>
                </a:solidFill>
                <a:latin typeface="Century Gothic"/>
                <a:cs typeface="Century Gothic"/>
              </a:rPr>
              <a:t> </a:t>
            </a:r>
            <a:r>
              <a:rPr sz="1050" b="1" dirty="0">
                <a:solidFill>
                  <a:srgbClr val="8C2689"/>
                </a:solidFill>
                <a:latin typeface="Century Gothic"/>
                <a:cs typeface="Century Gothic"/>
              </a:rPr>
              <a:t>E</a:t>
            </a:r>
            <a:r>
              <a:rPr sz="1050" b="1" spc="-165"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2400">
              <a:lnSpc>
                <a:spcPts val="1230"/>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476884">
              <a:lnSpc>
                <a:spcPct val="107100"/>
              </a:lnSpc>
              <a:spcBef>
                <a:spcPts val="1030"/>
              </a:spcBef>
            </a:pPr>
            <a:r>
              <a:rPr sz="1400" b="1" dirty="0">
                <a:solidFill>
                  <a:srgbClr val="005E6D"/>
                </a:solidFill>
                <a:latin typeface="Tahoma"/>
                <a:cs typeface="Tahoma"/>
              </a:rPr>
              <a:t>Figure</a:t>
            </a:r>
            <a:r>
              <a:rPr sz="1400" b="1" spc="-80" dirty="0">
                <a:solidFill>
                  <a:srgbClr val="005E6D"/>
                </a:solidFill>
                <a:latin typeface="Tahoma"/>
                <a:cs typeface="Tahoma"/>
              </a:rPr>
              <a:t> </a:t>
            </a:r>
            <a:r>
              <a:rPr sz="1400" b="1" spc="-30" dirty="0">
                <a:solidFill>
                  <a:srgbClr val="005E6D"/>
                </a:solidFill>
                <a:latin typeface="Tahoma"/>
                <a:cs typeface="Tahoma"/>
              </a:rPr>
              <a:t>1.4.</a:t>
            </a:r>
            <a:r>
              <a:rPr sz="1400" b="1" spc="-70" dirty="0">
                <a:solidFill>
                  <a:srgbClr val="005E6D"/>
                </a:solidFill>
                <a:latin typeface="Tahoma"/>
                <a:cs typeface="Tahoma"/>
              </a:rPr>
              <a:t> </a:t>
            </a:r>
            <a:r>
              <a:rPr sz="1400" b="1" spc="-5" dirty="0">
                <a:solidFill>
                  <a:srgbClr val="8C2689"/>
                </a:solidFill>
                <a:latin typeface="Tahoma"/>
                <a:cs typeface="Tahoma"/>
              </a:rPr>
              <a:t>Rates</a:t>
            </a:r>
            <a:r>
              <a:rPr sz="1400" b="1" spc="-50" dirty="0">
                <a:solidFill>
                  <a:srgbClr val="8C2689"/>
                </a:solidFill>
                <a:latin typeface="Tahoma"/>
                <a:cs typeface="Tahoma"/>
              </a:rPr>
              <a:t> </a:t>
            </a:r>
            <a:r>
              <a:rPr sz="1400" b="1" spc="10" dirty="0">
                <a:solidFill>
                  <a:srgbClr val="8C2689"/>
                </a:solidFill>
                <a:latin typeface="Tahoma"/>
                <a:cs typeface="Tahoma"/>
              </a:rPr>
              <a:t>of</a:t>
            </a:r>
            <a:r>
              <a:rPr sz="1400" b="1" spc="-60" dirty="0">
                <a:solidFill>
                  <a:srgbClr val="8C2689"/>
                </a:solidFill>
                <a:latin typeface="Tahoma"/>
                <a:cs typeface="Tahoma"/>
              </a:rPr>
              <a:t> </a:t>
            </a:r>
            <a:r>
              <a:rPr sz="1400" b="1" spc="10" dirty="0">
                <a:solidFill>
                  <a:srgbClr val="8C2689"/>
                </a:solidFill>
                <a:latin typeface="Tahoma"/>
                <a:cs typeface="Tahoma"/>
              </a:rPr>
              <a:t>reported</a:t>
            </a:r>
            <a:r>
              <a:rPr sz="1400" b="1" spc="-40" dirty="0">
                <a:solidFill>
                  <a:srgbClr val="8C2689"/>
                </a:solidFill>
                <a:latin typeface="Tahoma"/>
                <a:cs typeface="Tahoma"/>
              </a:rPr>
              <a:t> </a:t>
            </a:r>
            <a:r>
              <a:rPr sz="1400" b="1" spc="10" dirty="0">
                <a:solidFill>
                  <a:srgbClr val="8C2689"/>
                </a:solidFill>
                <a:latin typeface="Tahoma"/>
                <a:cs typeface="Tahoma"/>
              </a:rPr>
              <a:t>hepatitis</a:t>
            </a:r>
            <a:r>
              <a:rPr sz="1400" b="1" spc="-90" dirty="0">
                <a:solidFill>
                  <a:srgbClr val="8C2689"/>
                </a:solidFill>
                <a:latin typeface="Tahoma"/>
                <a:cs typeface="Tahoma"/>
              </a:rPr>
              <a:t> </a:t>
            </a:r>
            <a:r>
              <a:rPr sz="1400" b="1" dirty="0">
                <a:solidFill>
                  <a:srgbClr val="8C2689"/>
                </a:solidFill>
                <a:latin typeface="Tahoma"/>
                <a:cs typeface="Tahoma"/>
              </a:rPr>
              <a:t>A</a:t>
            </a:r>
            <a:r>
              <a:rPr sz="1400" b="1" spc="-75" dirty="0">
                <a:solidFill>
                  <a:srgbClr val="8C2689"/>
                </a:solidFill>
                <a:latin typeface="Tahoma"/>
                <a:cs typeface="Tahoma"/>
              </a:rPr>
              <a:t> </a:t>
            </a:r>
            <a:r>
              <a:rPr sz="1400" b="1" dirty="0">
                <a:solidFill>
                  <a:srgbClr val="8C2689"/>
                </a:solidFill>
                <a:latin typeface="Tahoma"/>
                <a:cs typeface="Tahoma"/>
              </a:rPr>
              <a:t>virus</a:t>
            </a:r>
            <a:r>
              <a:rPr sz="1400" b="1" spc="-40" dirty="0">
                <a:solidFill>
                  <a:srgbClr val="8C2689"/>
                </a:solidFill>
                <a:latin typeface="Tahoma"/>
                <a:cs typeface="Tahoma"/>
              </a:rPr>
              <a:t> </a:t>
            </a:r>
            <a:r>
              <a:rPr sz="1400" b="1" spc="-5" dirty="0">
                <a:solidFill>
                  <a:srgbClr val="8C2689"/>
                </a:solidFill>
                <a:latin typeface="Tahoma"/>
                <a:cs typeface="Tahoma"/>
              </a:rPr>
              <a:t>infection,</a:t>
            </a:r>
            <a:r>
              <a:rPr sz="1400" b="1" dirty="0">
                <a:solidFill>
                  <a:srgbClr val="8C2689"/>
                </a:solidFill>
                <a:latin typeface="Tahoma"/>
                <a:cs typeface="Tahoma"/>
              </a:rPr>
              <a:t> </a:t>
            </a:r>
            <a:r>
              <a:rPr sz="1400" b="1" spc="-10" dirty="0">
                <a:solidFill>
                  <a:srgbClr val="8C2689"/>
                </a:solidFill>
                <a:latin typeface="Tahoma"/>
                <a:cs typeface="Tahoma"/>
              </a:rPr>
              <a:t>by</a:t>
            </a:r>
            <a:r>
              <a:rPr sz="1400" b="1" spc="-90" dirty="0">
                <a:solidFill>
                  <a:srgbClr val="8C2689"/>
                </a:solidFill>
                <a:latin typeface="Tahoma"/>
                <a:cs typeface="Tahoma"/>
              </a:rPr>
              <a:t> </a:t>
            </a:r>
            <a:r>
              <a:rPr sz="1400" b="1" spc="-15" dirty="0">
                <a:solidFill>
                  <a:srgbClr val="8C2689"/>
                </a:solidFill>
                <a:latin typeface="Tahoma"/>
                <a:cs typeface="Tahoma"/>
              </a:rPr>
              <a:t>age</a:t>
            </a:r>
            <a:r>
              <a:rPr sz="1400" b="1" spc="-95" dirty="0">
                <a:solidFill>
                  <a:srgbClr val="8C2689"/>
                </a:solidFill>
                <a:latin typeface="Tahoma"/>
                <a:cs typeface="Tahoma"/>
              </a:rPr>
              <a:t> </a:t>
            </a:r>
            <a:r>
              <a:rPr sz="1400" b="1" dirty="0">
                <a:solidFill>
                  <a:srgbClr val="8C2689"/>
                </a:solidFill>
                <a:latin typeface="Tahoma"/>
                <a:cs typeface="Tahoma"/>
              </a:rPr>
              <a:t>group</a:t>
            </a:r>
            <a:r>
              <a:rPr sz="1400" b="1" spc="-90" dirty="0">
                <a:solidFill>
                  <a:srgbClr val="8C2689"/>
                </a:solidFill>
                <a:latin typeface="Tahoma"/>
                <a:cs typeface="Tahoma"/>
              </a:rPr>
              <a:t> </a:t>
            </a:r>
            <a:r>
              <a:rPr sz="1400" b="1" dirty="0">
                <a:solidFill>
                  <a:srgbClr val="8C2689"/>
                </a:solidFill>
                <a:latin typeface="Tahoma"/>
                <a:cs typeface="Tahoma"/>
              </a:rPr>
              <a:t>—  </a:t>
            </a:r>
            <a:r>
              <a:rPr sz="1400" b="1" spc="-5" dirty="0">
                <a:solidFill>
                  <a:srgbClr val="8C2689"/>
                </a:solidFill>
                <a:latin typeface="Tahoma"/>
                <a:cs typeface="Tahoma"/>
              </a:rPr>
              <a:t>United States,</a:t>
            </a:r>
            <a:r>
              <a:rPr sz="1400" b="1" spc="-50" dirty="0">
                <a:solidFill>
                  <a:srgbClr val="8C2689"/>
                </a:solidFill>
                <a:latin typeface="Tahoma"/>
                <a:cs typeface="Tahoma"/>
              </a:rPr>
              <a:t> </a:t>
            </a:r>
            <a:r>
              <a:rPr sz="1400" b="1" spc="-30" dirty="0">
                <a:solidFill>
                  <a:srgbClr val="8C2689"/>
                </a:solidFill>
                <a:latin typeface="Tahoma"/>
                <a:cs typeface="Tahoma"/>
              </a:rPr>
              <a:t>2004–2019</a:t>
            </a:r>
            <a:endParaRPr sz="1400">
              <a:latin typeface="Tahoma"/>
              <a:cs typeface="Tahoma"/>
            </a:endParaRPr>
          </a:p>
        </p:txBody>
      </p:sp>
      <p:sp>
        <p:nvSpPr>
          <p:cNvPr id="13" name="object 13" descr="The rates of reported hepatitis A in the United States, by age group, during 2004–2019. The age groups are 0–9 years, 10–19 years, 20–29 years, 30–39 years, 40–49 years, 50–59 years, and 60 years or older. A substantial increase occurred in reported hepatitis A cases among all age groups 20 years or older during 2017–2019."/>
          <p:cNvSpPr/>
          <p:nvPr/>
        </p:nvSpPr>
        <p:spPr>
          <a:xfrm>
            <a:off x="505968" y="1644395"/>
            <a:ext cx="6778751" cy="399897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991" y="887169"/>
            <a:ext cx="1676400" cy="239395"/>
          </a:xfrm>
          <a:prstGeom prst="rect">
            <a:avLst/>
          </a:prstGeom>
        </p:spPr>
        <p:txBody>
          <a:bodyPr vert="horz" wrap="square" lIns="0" tIns="12700" rIns="0" bIns="0" rtlCol="0">
            <a:spAutoFit/>
          </a:bodyPr>
          <a:lstStyle/>
          <a:p>
            <a:pPr marL="12700">
              <a:lnSpc>
                <a:spcPct val="100000"/>
              </a:lnSpc>
              <a:spcBef>
                <a:spcPts val="100"/>
              </a:spcBef>
            </a:pPr>
            <a:r>
              <a:rPr sz="1400" b="1" spc="-30" dirty="0">
                <a:solidFill>
                  <a:srgbClr val="005E6D"/>
                </a:solidFill>
                <a:latin typeface="Calibri"/>
                <a:cs typeface="Calibri"/>
              </a:rPr>
              <a:t>Table </a:t>
            </a:r>
            <a:r>
              <a:rPr sz="1400" b="1" spc="5" dirty="0">
                <a:solidFill>
                  <a:srgbClr val="005E6D"/>
                </a:solidFill>
                <a:latin typeface="Calibri"/>
                <a:cs typeface="Calibri"/>
              </a:rPr>
              <a:t>3.4. </a:t>
            </a:r>
            <a:r>
              <a:rPr sz="1400" b="1" spc="15" dirty="0">
                <a:solidFill>
                  <a:srgbClr val="8C2689"/>
                </a:solidFill>
                <a:latin typeface="Calibri"/>
                <a:cs typeface="Calibri"/>
              </a:rPr>
              <a:t>Number</a:t>
            </a:r>
            <a:r>
              <a:rPr sz="1400" b="1" spc="45" dirty="0">
                <a:solidFill>
                  <a:srgbClr val="8C2689"/>
                </a:solidFill>
                <a:latin typeface="Calibri"/>
                <a:cs typeface="Calibri"/>
              </a:rPr>
              <a:t> </a:t>
            </a:r>
            <a:r>
              <a:rPr sz="1400" b="1" dirty="0">
                <a:solidFill>
                  <a:srgbClr val="8C2689"/>
                </a:solidFill>
                <a:latin typeface="Calibri"/>
                <a:cs typeface="Calibri"/>
              </a:rPr>
              <a:t>of</a:t>
            </a:r>
            <a:endParaRPr sz="1400">
              <a:latin typeface="Calibri"/>
              <a:cs typeface="Calibri"/>
            </a:endParaRPr>
          </a:p>
        </p:txBody>
      </p:sp>
      <p:sp>
        <p:nvSpPr>
          <p:cNvPr id="3" name="object 3"/>
          <p:cNvSpPr txBox="1"/>
          <p:nvPr/>
        </p:nvSpPr>
        <p:spPr>
          <a:xfrm>
            <a:off x="443991" y="1101139"/>
            <a:ext cx="828675" cy="482600"/>
          </a:xfrm>
          <a:prstGeom prst="rect">
            <a:avLst/>
          </a:prstGeom>
        </p:spPr>
        <p:txBody>
          <a:bodyPr vert="horz" wrap="square" lIns="0" tIns="12700" rIns="0" bIns="0" rtlCol="0">
            <a:spAutoFit/>
          </a:bodyPr>
          <a:lstStyle/>
          <a:p>
            <a:pPr marL="12700" marR="5080">
              <a:lnSpc>
                <a:spcPct val="107100"/>
              </a:lnSpc>
              <a:spcBef>
                <a:spcPts val="100"/>
              </a:spcBef>
              <a:tabLst>
                <a:tab pos="662940" algn="l"/>
              </a:tabLst>
            </a:pPr>
            <a:r>
              <a:rPr sz="1400" b="1" spc="5" dirty="0">
                <a:solidFill>
                  <a:srgbClr val="8C2689"/>
                </a:solidFill>
                <a:latin typeface="Calibri"/>
                <a:cs typeface="Calibri"/>
              </a:rPr>
              <a:t>newly  </a:t>
            </a:r>
            <a:r>
              <a:rPr sz="1400" b="1" dirty="0">
                <a:solidFill>
                  <a:srgbClr val="8C2689"/>
                </a:solidFill>
                <a:latin typeface="Calibri"/>
                <a:cs typeface="Calibri"/>
              </a:rPr>
              <a:t>c</a:t>
            </a:r>
            <a:r>
              <a:rPr sz="1400" b="1" spc="10" dirty="0">
                <a:solidFill>
                  <a:srgbClr val="8C2689"/>
                </a:solidFill>
                <a:latin typeface="Calibri"/>
                <a:cs typeface="Calibri"/>
              </a:rPr>
              <a:t>a</a:t>
            </a:r>
            <a:r>
              <a:rPr sz="1400" b="1" spc="15" dirty="0">
                <a:solidFill>
                  <a:srgbClr val="8C2689"/>
                </a:solidFill>
                <a:latin typeface="Calibri"/>
                <a:cs typeface="Calibri"/>
              </a:rPr>
              <a:t>s</a:t>
            </a:r>
            <a:r>
              <a:rPr sz="1400" b="1" spc="10" dirty="0">
                <a:solidFill>
                  <a:srgbClr val="8C2689"/>
                </a:solidFill>
                <a:latin typeface="Calibri"/>
                <a:cs typeface="Calibri"/>
              </a:rPr>
              <a:t>e</a:t>
            </a:r>
            <a:r>
              <a:rPr sz="1400" b="1" spc="15" dirty="0">
                <a:solidFill>
                  <a:srgbClr val="8C2689"/>
                </a:solidFill>
                <a:latin typeface="Calibri"/>
                <a:cs typeface="Calibri"/>
              </a:rPr>
              <a:t>s</a:t>
            </a:r>
            <a:r>
              <a:rPr sz="1400" b="1" dirty="0">
                <a:solidFill>
                  <a:srgbClr val="8C2689"/>
                </a:solidFill>
                <a:latin typeface="Calibri"/>
                <a:cs typeface="Calibri"/>
              </a:rPr>
              <a:t>*	of</a:t>
            </a:r>
            <a:endParaRPr sz="1400">
              <a:latin typeface="Calibri"/>
              <a:cs typeface="Calibri"/>
            </a:endParaRPr>
          </a:p>
        </p:txBody>
      </p:sp>
      <p:sp>
        <p:nvSpPr>
          <p:cNvPr id="4" name="object 4"/>
          <p:cNvSpPr txBox="1"/>
          <p:nvPr/>
        </p:nvSpPr>
        <p:spPr>
          <a:xfrm>
            <a:off x="1405785" y="1101139"/>
            <a:ext cx="716280" cy="482600"/>
          </a:xfrm>
          <a:prstGeom prst="rect">
            <a:avLst/>
          </a:prstGeom>
        </p:spPr>
        <p:txBody>
          <a:bodyPr vert="horz" wrap="square" lIns="0" tIns="12700" rIns="0" bIns="0" rtlCol="0">
            <a:spAutoFit/>
          </a:bodyPr>
          <a:lstStyle/>
          <a:p>
            <a:pPr marL="12700" marR="5080" indent="17780">
              <a:lnSpc>
                <a:spcPct val="107100"/>
              </a:lnSpc>
              <a:spcBef>
                <a:spcPts val="100"/>
              </a:spcBef>
            </a:pPr>
            <a:r>
              <a:rPr sz="1400" b="1" spc="15" dirty="0">
                <a:solidFill>
                  <a:srgbClr val="8C2689"/>
                </a:solidFill>
                <a:latin typeface="Calibri"/>
                <a:cs typeface="Calibri"/>
              </a:rPr>
              <a:t>r</a:t>
            </a:r>
            <a:r>
              <a:rPr sz="1400" b="1" spc="10" dirty="0">
                <a:solidFill>
                  <a:srgbClr val="8C2689"/>
                </a:solidFill>
                <a:latin typeface="Calibri"/>
                <a:cs typeface="Calibri"/>
              </a:rPr>
              <a:t>ep</a:t>
            </a:r>
            <a:r>
              <a:rPr sz="1400" b="1" spc="25" dirty="0">
                <a:solidFill>
                  <a:srgbClr val="8C2689"/>
                </a:solidFill>
                <a:latin typeface="Calibri"/>
                <a:cs typeface="Calibri"/>
              </a:rPr>
              <a:t>o</a:t>
            </a:r>
            <a:r>
              <a:rPr sz="1400" b="1" spc="15" dirty="0">
                <a:solidFill>
                  <a:srgbClr val="8C2689"/>
                </a:solidFill>
                <a:latin typeface="Calibri"/>
                <a:cs typeface="Calibri"/>
              </a:rPr>
              <a:t>r</a:t>
            </a:r>
            <a:r>
              <a:rPr sz="1400" b="1" spc="5" dirty="0">
                <a:solidFill>
                  <a:srgbClr val="8C2689"/>
                </a:solidFill>
                <a:latin typeface="Calibri"/>
                <a:cs typeface="Calibri"/>
              </a:rPr>
              <a:t>t</a:t>
            </a:r>
            <a:r>
              <a:rPr sz="1400" b="1" spc="10" dirty="0">
                <a:solidFill>
                  <a:srgbClr val="8C2689"/>
                </a:solidFill>
                <a:latin typeface="Calibri"/>
                <a:cs typeface="Calibri"/>
              </a:rPr>
              <a:t>e</a:t>
            </a:r>
            <a:r>
              <a:rPr sz="1400" b="1" dirty="0">
                <a:solidFill>
                  <a:srgbClr val="8C2689"/>
                </a:solidFill>
                <a:latin typeface="Calibri"/>
                <a:cs typeface="Calibri"/>
              </a:rPr>
              <a:t>d  </a:t>
            </a:r>
            <a:r>
              <a:rPr sz="1400" b="1" spc="25" dirty="0">
                <a:solidFill>
                  <a:srgbClr val="8C2689"/>
                </a:solidFill>
                <a:latin typeface="Calibri"/>
                <a:cs typeface="Calibri"/>
              </a:rPr>
              <a:t>p</a:t>
            </a:r>
            <a:r>
              <a:rPr sz="1400" b="1" spc="10" dirty="0">
                <a:solidFill>
                  <a:srgbClr val="8C2689"/>
                </a:solidFill>
                <a:latin typeface="Calibri"/>
                <a:cs typeface="Calibri"/>
              </a:rPr>
              <a:t>e</a:t>
            </a:r>
            <a:r>
              <a:rPr sz="1400" b="1" spc="25" dirty="0">
                <a:solidFill>
                  <a:srgbClr val="8C2689"/>
                </a:solidFill>
                <a:latin typeface="Calibri"/>
                <a:cs typeface="Calibri"/>
              </a:rPr>
              <a:t>r</a:t>
            </a:r>
            <a:r>
              <a:rPr sz="1400" b="1" spc="15" dirty="0">
                <a:solidFill>
                  <a:srgbClr val="8C2689"/>
                </a:solidFill>
                <a:latin typeface="Calibri"/>
                <a:cs typeface="Calibri"/>
              </a:rPr>
              <a:t>i</a:t>
            </a:r>
            <a:r>
              <a:rPr sz="1400" b="1" spc="10" dirty="0">
                <a:solidFill>
                  <a:srgbClr val="8C2689"/>
                </a:solidFill>
                <a:latin typeface="Calibri"/>
                <a:cs typeface="Calibri"/>
              </a:rPr>
              <a:t>n</a:t>
            </a:r>
            <a:r>
              <a:rPr sz="1400" b="1" dirty="0">
                <a:solidFill>
                  <a:srgbClr val="8C2689"/>
                </a:solidFill>
                <a:latin typeface="Calibri"/>
                <a:cs typeface="Calibri"/>
              </a:rPr>
              <a:t>a</a:t>
            </a:r>
            <a:r>
              <a:rPr sz="1400" b="1" spc="5" dirty="0">
                <a:solidFill>
                  <a:srgbClr val="8C2689"/>
                </a:solidFill>
                <a:latin typeface="Calibri"/>
                <a:cs typeface="Calibri"/>
              </a:rPr>
              <a:t>t</a:t>
            </a:r>
            <a:r>
              <a:rPr sz="1400" b="1" spc="25" dirty="0">
                <a:solidFill>
                  <a:srgbClr val="8C2689"/>
                </a:solidFill>
                <a:latin typeface="Calibri"/>
                <a:cs typeface="Calibri"/>
              </a:rPr>
              <a:t>al</a:t>
            </a:r>
            <a:endParaRPr sz="1400">
              <a:latin typeface="Calibri"/>
              <a:cs typeface="Calibri"/>
            </a:endParaRPr>
          </a:p>
        </p:txBody>
      </p:sp>
      <p:sp>
        <p:nvSpPr>
          <p:cNvPr id="5" name="object 5"/>
          <p:cNvSpPr txBox="1"/>
          <p:nvPr/>
        </p:nvSpPr>
        <p:spPr>
          <a:xfrm>
            <a:off x="444170" y="1558321"/>
            <a:ext cx="1648460" cy="946150"/>
          </a:xfrm>
          <a:prstGeom prst="rect">
            <a:avLst/>
          </a:prstGeom>
        </p:spPr>
        <p:txBody>
          <a:bodyPr vert="horz" wrap="square" lIns="0" tIns="13335" rIns="0" bIns="0" rtlCol="0">
            <a:spAutoFit/>
          </a:bodyPr>
          <a:lstStyle/>
          <a:p>
            <a:pPr marL="12700" marR="5080">
              <a:lnSpc>
                <a:spcPct val="106800"/>
              </a:lnSpc>
              <a:spcBef>
                <a:spcPts val="105"/>
              </a:spcBef>
            </a:pPr>
            <a:r>
              <a:rPr sz="1400" b="1" spc="15" dirty="0">
                <a:solidFill>
                  <a:srgbClr val="8C2689"/>
                </a:solidFill>
                <a:latin typeface="Calibri"/>
                <a:cs typeface="Calibri"/>
              </a:rPr>
              <a:t>hepatitis </a:t>
            </a:r>
            <a:r>
              <a:rPr sz="1400" b="1" dirty="0">
                <a:solidFill>
                  <a:srgbClr val="8C2689"/>
                </a:solidFill>
                <a:latin typeface="Calibri"/>
                <a:cs typeface="Calibri"/>
              </a:rPr>
              <a:t>C </a:t>
            </a:r>
            <a:r>
              <a:rPr sz="1400" b="1" spc="25" dirty="0">
                <a:solidFill>
                  <a:srgbClr val="8C2689"/>
                </a:solidFill>
                <a:latin typeface="Calibri"/>
                <a:cs typeface="Calibri"/>
              </a:rPr>
              <a:t>virus  </a:t>
            </a:r>
            <a:r>
              <a:rPr sz="1400" b="1" spc="5" dirty="0">
                <a:solidFill>
                  <a:srgbClr val="8C2689"/>
                </a:solidFill>
                <a:latin typeface="Calibri"/>
                <a:cs typeface="Calibri"/>
              </a:rPr>
              <a:t>infection, </a:t>
            </a:r>
            <a:r>
              <a:rPr sz="1400" b="1" spc="-5" dirty="0">
                <a:solidFill>
                  <a:srgbClr val="8C2689"/>
                </a:solidFill>
                <a:latin typeface="Calibri"/>
                <a:cs typeface="Calibri"/>
              </a:rPr>
              <a:t>by </a:t>
            </a:r>
            <a:r>
              <a:rPr sz="1400" b="1" dirty="0">
                <a:solidFill>
                  <a:srgbClr val="8C2689"/>
                </a:solidFill>
                <a:latin typeface="Calibri"/>
                <a:cs typeface="Calibri"/>
              </a:rPr>
              <a:t>state or  </a:t>
            </a:r>
            <a:r>
              <a:rPr sz="1400" b="1" spc="20" dirty="0">
                <a:solidFill>
                  <a:srgbClr val="8C2689"/>
                </a:solidFill>
                <a:latin typeface="Calibri"/>
                <a:cs typeface="Calibri"/>
              </a:rPr>
              <a:t>jurisdiction</a:t>
            </a:r>
            <a:r>
              <a:rPr sz="1400" b="1" dirty="0">
                <a:solidFill>
                  <a:srgbClr val="8C2689"/>
                </a:solidFill>
                <a:latin typeface="Calibri"/>
                <a:cs typeface="Calibri"/>
              </a:rPr>
              <a:t> —</a:t>
            </a:r>
            <a:endParaRPr sz="1400">
              <a:latin typeface="Calibri"/>
              <a:cs typeface="Calibri"/>
            </a:endParaRPr>
          </a:p>
          <a:p>
            <a:pPr marL="12700">
              <a:lnSpc>
                <a:spcPct val="100000"/>
              </a:lnSpc>
              <a:spcBef>
                <a:spcPts val="180"/>
              </a:spcBef>
            </a:pPr>
            <a:r>
              <a:rPr sz="1400" b="1" spc="5" dirty="0">
                <a:solidFill>
                  <a:srgbClr val="8C2689"/>
                </a:solidFill>
                <a:latin typeface="Calibri"/>
                <a:cs typeface="Calibri"/>
              </a:rPr>
              <a:t>United States,</a:t>
            </a:r>
            <a:r>
              <a:rPr sz="1400" b="1" spc="25" dirty="0">
                <a:solidFill>
                  <a:srgbClr val="8C2689"/>
                </a:solidFill>
                <a:latin typeface="Calibri"/>
                <a:cs typeface="Calibri"/>
              </a:rPr>
              <a:t> </a:t>
            </a:r>
            <a:r>
              <a:rPr sz="1400" b="1" spc="15" dirty="0">
                <a:solidFill>
                  <a:srgbClr val="8C2689"/>
                </a:solidFill>
                <a:latin typeface="Calibri"/>
                <a:cs typeface="Calibri"/>
              </a:rPr>
              <a:t>2019</a:t>
            </a:r>
            <a:endParaRPr sz="1400">
              <a:latin typeface="Calibri"/>
              <a:cs typeface="Calibri"/>
            </a:endParaRPr>
          </a:p>
        </p:txBody>
      </p:sp>
      <p:sp>
        <p:nvSpPr>
          <p:cNvPr id="6" name="object 6"/>
          <p:cNvSpPr/>
          <p:nvPr/>
        </p:nvSpPr>
        <p:spPr>
          <a:xfrm>
            <a:off x="2301239" y="949452"/>
            <a:ext cx="2994659" cy="8732519"/>
          </a:xfrm>
          <a:prstGeom prst="rect">
            <a:avLst/>
          </a:prstGeom>
          <a:blipFill>
            <a:blip r:embed="rId3" cstate="print"/>
            <a:stretch>
              <a:fillRect/>
            </a:stretch>
          </a:blipFill>
        </p:spPr>
        <p:txBody>
          <a:bodyPr wrap="square" lIns="0" tIns="0" rIns="0" bIns="0" rtlCol="0"/>
          <a:lstStyle/>
          <a:p>
            <a:endParaRPr/>
          </a:p>
        </p:txBody>
      </p:sp>
      <p:graphicFrame>
        <p:nvGraphicFramePr>
          <p:cNvPr id="7" name="object 7" descr="The number of reported cases of perinatal hepatitis C, by state or jurisdiction during 2019. The first column lists the state or jurisdiction, and the second column provides the number of perinatal cases reported for each state or jurisdiction.&#10;"/>
          <p:cNvGraphicFramePr>
            <a:graphicFrameLocks noGrp="1"/>
          </p:cNvGraphicFramePr>
          <p:nvPr>
            <p:extLst>
              <p:ext uri="{D42A27DB-BD31-4B8C-83A1-F6EECF244321}">
                <p14:modId xmlns:p14="http://schemas.microsoft.com/office/powerpoint/2010/main" val="2788871919"/>
              </p:ext>
            </p:extLst>
          </p:nvPr>
        </p:nvGraphicFramePr>
        <p:xfrm>
          <a:off x="2327148" y="975866"/>
          <a:ext cx="2880995" cy="8618911"/>
        </p:xfrm>
        <a:graphic>
          <a:graphicData uri="http://schemas.openxmlformats.org/drawingml/2006/table">
            <a:tbl>
              <a:tblPr firstRow="1" bandRow="1">
                <a:tableStyleId>{2D5ABB26-0587-4C30-8999-92F81FD0307C}</a:tableStyleId>
              </a:tblPr>
              <a:tblGrid>
                <a:gridCol w="1312545">
                  <a:extLst>
                    <a:ext uri="{9D8B030D-6E8A-4147-A177-3AD203B41FA5}">
                      <a16:colId xmlns:a16="http://schemas.microsoft.com/office/drawing/2014/main" val="20000"/>
                    </a:ext>
                  </a:extLst>
                </a:gridCol>
                <a:gridCol w="1568450">
                  <a:extLst>
                    <a:ext uri="{9D8B030D-6E8A-4147-A177-3AD203B41FA5}">
                      <a16:colId xmlns:a16="http://schemas.microsoft.com/office/drawing/2014/main" val="20001"/>
                    </a:ext>
                  </a:extLst>
                </a:gridCol>
              </a:tblGrid>
              <a:tr h="162739">
                <a:tc>
                  <a:txBody>
                    <a:bodyPr/>
                    <a:lstStyle/>
                    <a:p>
                      <a:pPr marL="57785">
                        <a:lnSpc>
                          <a:spcPct val="100000"/>
                        </a:lnSpc>
                        <a:spcBef>
                          <a:spcPts val="95"/>
                        </a:spcBef>
                      </a:pPr>
                      <a:r>
                        <a:rPr sz="800" b="1" spc="5" dirty="0">
                          <a:solidFill>
                            <a:srgbClr val="FFFFFF"/>
                          </a:solidFill>
                          <a:latin typeface="Calibri"/>
                          <a:cs typeface="Calibri"/>
                        </a:rPr>
                        <a:t>State or</a:t>
                      </a:r>
                      <a:r>
                        <a:rPr sz="800" b="1" spc="15" dirty="0">
                          <a:solidFill>
                            <a:srgbClr val="FFFFFF"/>
                          </a:solidFill>
                          <a:latin typeface="Calibri"/>
                          <a:cs typeface="Calibri"/>
                        </a:rPr>
                        <a:t> </a:t>
                      </a:r>
                      <a:r>
                        <a:rPr sz="800" b="1" spc="5" dirty="0">
                          <a:solidFill>
                            <a:srgbClr val="FFFFFF"/>
                          </a:solidFill>
                          <a:latin typeface="Calibri"/>
                          <a:cs typeface="Calibri"/>
                        </a:rPr>
                        <a:t>Jurisdiction</a:t>
                      </a:r>
                      <a:endParaRPr sz="800">
                        <a:latin typeface="Calibri"/>
                        <a:cs typeface="Calibri"/>
                      </a:endParaRPr>
                    </a:p>
                  </a:txBody>
                  <a:tcPr marL="0" marR="0" marT="12065" marB="0">
                    <a:solidFill>
                      <a:srgbClr val="005E6D"/>
                    </a:solidFill>
                  </a:tcPr>
                </a:tc>
                <a:tc>
                  <a:txBody>
                    <a:bodyPr/>
                    <a:lstStyle/>
                    <a:p>
                      <a:pPr marL="106045" algn="ctr">
                        <a:lnSpc>
                          <a:spcPct val="100000"/>
                        </a:lnSpc>
                        <a:spcBef>
                          <a:spcPts val="95"/>
                        </a:spcBef>
                      </a:pPr>
                      <a:r>
                        <a:rPr sz="800" b="1" spc="10" dirty="0">
                          <a:solidFill>
                            <a:srgbClr val="FFFFFF"/>
                          </a:solidFill>
                          <a:latin typeface="Calibri"/>
                          <a:cs typeface="Calibri"/>
                        </a:rPr>
                        <a:t>Perinatal </a:t>
                      </a:r>
                      <a:r>
                        <a:rPr sz="800" b="1" spc="5" dirty="0">
                          <a:solidFill>
                            <a:srgbClr val="FFFFFF"/>
                          </a:solidFill>
                          <a:latin typeface="Calibri"/>
                          <a:cs typeface="Calibri"/>
                        </a:rPr>
                        <a:t>Hepatitis</a:t>
                      </a:r>
                      <a:r>
                        <a:rPr sz="800" b="1" spc="95" dirty="0">
                          <a:solidFill>
                            <a:srgbClr val="FFFFFF"/>
                          </a:solidFill>
                          <a:latin typeface="Calibri"/>
                          <a:cs typeface="Calibri"/>
                        </a:rPr>
                        <a:t> </a:t>
                      </a:r>
                      <a:r>
                        <a:rPr sz="800" b="1" dirty="0">
                          <a:solidFill>
                            <a:srgbClr val="FFFFFF"/>
                          </a:solidFill>
                          <a:latin typeface="Calibri"/>
                          <a:cs typeface="Calibri"/>
                        </a:rPr>
                        <a:t>C</a:t>
                      </a:r>
                      <a:endParaRPr sz="800">
                        <a:latin typeface="Calibri"/>
                        <a:cs typeface="Calibri"/>
                      </a:endParaRPr>
                    </a:p>
                  </a:txBody>
                  <a:tcPr marL="0" marR="0" marT="12065" marB="0">
                    <a:solidFill>
                      <a:srgbClr val="005E6D"/>
                    </a:solidFill>
                  </a:tcPr>
                </a:tc>
                <a:extLst>
                  <a:ext uri="{0D108BD9-81ED-4DB2-BD59-A6C34878D82A}">
                    <a16:rowId xmlns:a16="http://schemas.microsoft.com/office/drawing/2014/main" val="10000"/>
                  </a:ext>
                </a:extLst>
              </a:tr>
              <a:tr h="156400">
                <a:tc>
                  <a:txBody>
                    <a:bodyPr/>
                    <a:lstStyle/>
                    <a:p>
                      <a:pPr marL="57785">
                        <a:lnSpc>
                          <a:spcPct val="100000"/>
                        </a:lnSpc>
                        <a:spcBef>
                          <a:spcPts val="70"/>
                        </a:spcBef>
                      </a:pPr>
                      <a:r>
                        <a:rPr sz="800" b="1" spc="20" dirty="0">
                          <a:solidFill>
                            <a:srgbClr val="231F20"/>
                          </a:solidFill>
                          <a:latin typeface="Calibri"/>
                          <a:cs typeface="Calibri"/>
                        </a:rPr>
                        <a:t>Alabama</a:t>
                      </a:r>
                      <a:endParaRPr sz="800">
                        <a:latin typeface="Calibri"/>
                        <a:cs typeface="Calibri"/>
                      </a:endParaRPr>
                    </a:p>
                  </a:txBody>
                  <a:tcPr marL="0" marR="0" marT="8890" marB="0">
                    <a:solidFill>
                      <a:srgbClr val="FFFFFF"/>
                    </a:solidFill>
                  </a:tcPr>
                </a:tc>
                <a:tc>
                  <a:txBody>
                    <a:bodyPr/>
                    <a:lstStyle/>
                    <a:p>
                      <a:pPr marL="104775" algn="ctr">
                        <a:lnSpc>
                          <a:spcPct val="100000"/>
                        </a:lnSpc>
                        <a:spcBef>
                          <a:spcPts val="70"/>
                        </a:spcBef>
                      </a:pPr>
                      <a:r>
                        <a:rPr sz="800" b="1" dirty="0">
                          <a:solidFill>
                            <a:srgbClr val="231F20"/>
                          </a:solidFill>
                          <a:latin typeface="Calibri"/>
                          <a:cs typeface="Calibri"/>
                        </a:rPr>
                        <a:t>—</a:t>
                      </a:r>
                      <a:endParaRPr sz="800">
                        <a:latin typeface="Calibri"/>
                        <a:cs typeface="Calibri"/>
                      </a:endParaRPr>
                    </a:p>
                  </a:txBody>
                  <a:tcPr marL="0" marR="0" marT="8890" marB="0">
                    <a:solidFill>
                      <a:srgbClr val="FFFFFF"/>
                    </a:solidFill>
                  </a:tcPr>
                </a:tc>
                <a:extLst>
                  <a:ext uri="{0D108BD9-81ED-4DB2-BD59-A6C34878D82A}">
                    <a16:rowId xmlns:a16="http://schemas.microsoft.com/office/drawing/2014/main" val="10001"/>
                  </a:ext>
                </a:extLst>
              </a:tr>
              <a:tr h="162737">
                <a:tc>
                  <a:txBody>
                    <a:bodyPr/>
                    <a:lstStyle/>
                    <a:p>
                      <a:pPr marL="57785">
                        <a:lnSpc>
                          <a:spcPct val="100000"/>
                        </a:lnSpc>
                        <a:spcBef>
                          <a:spcPts val="95"/>
                        </a:spcBef>
                      </a:pPr>
                      <a:r>
                        <a:rPr sz="800" b="1" spc="10" dirty="0">
                          <a:solidFill>
                            <a:srgbClr val="231F20"/>
                          </a:solidFill>
                          <a:latin typeface="Calibri"/>
                          <a:cs typeface="Calibri"/>
                        </a:rPr>
                        <a:t>Alaska</a:t>
                      </a:r>
                      <a:endParaRPr sz="800">
                        <a:latin typeface="Calibri"/>
                        <a:cs typeface="Calibri"/>
                      </a:endParaRPr>
                    </a:p>
                  </a:txBody>
                  <a:tcPr marL="0" marR="0" marT="12065" marB="0">
                    <a:solidFill>
                      <a:srgbClr val="E5EEF0"/>
                    </a:solidFill>
                  </a:tcPr>
                </a:tc>
                <a:tc>
                  <a:txBody>
                    <a:bodyPr/>
                    <a:lstStyle/>
                    <a:p>
                      <a:pPr marL="106680" algn="ctr">
                        <a:lnSpc>
                          <a:spcPct val="100000"/>
                        </a:lnSpc>
                        <a:spcBef>
                          <a:spcPts val="95"/>
                        </a:spcBef>
                      </a:pPr>
                      <a:r>
                        <a:rPr sz="800" b="1" dirty="0">
                          <a:solidFill>
                            <a:srgbClr val="231F20"/>
                          </a:solidFill>
                          <a:latin typeface="Calibri"/>
                          <a:cs typeface="Calibri"/>
                        </a:rPr>
                        <a:t>2</a:t>
                      </a:r>
                      <a:endParaRPr sz="800">
                        <a:latin typeface="Calibri"/>
                        <a:cs typeface="Calibri"/>
                      </a:endParaRPr>
                    </a:p>
                  </a:txBody>
                  <a:tcPr marL="0" marR="0" marT="12065" marB="0">
                    <a:solidFill>
                      <a:srgbClr val="E5EEF0"/>
                    </a:solidFill>
                  </a:tcPr>
                </a:tc>
                <a:extLst>
                  <a:ext uri="{0D108BD9-81ED-4DB2-BD59-A6C34878D82A}">
                    <a16:rowId xmlns:a16="http://schemas.microsoft.com/office/drawing/2014/main" val="10002"/>
                  </a:ext>
                </a:extLst>
              </a:tr>
              <a:tr h="162737">
                <a:tc>
                  <a:txBody>
                    <a:bodyPr/>
                    <a:lstStyle/>
                    <a:p>
                      <a:pPr marL="57785">
                        <a:lnSpc>
                          <a:spcPct val="100000"/>
                        </a:lnSpc>
                        <a:spcBef>
                          <a:spcPts val="95"/>
                        </a:spcBef>
                      </a:pPr>
                      <a:r>
                        <a:rPr sz="800" b="1" spc="10" dirty="0">
                          <a:solidFill>
                            <a:srgbClr val="231F20"/>
                          </a:solidFill>
                          <a:latin typeface="Calibri"/>
                          <a:cs typeface="Calibri"/>
                        </a:rPr>
                        <a:t>Arizona</a:t>
                      </a:r>
                      <a:endParaRPr sz="800">
                        <a:latin typeface="Calibri"/>
                        <a:cs typeface="Calibri"/>
                      </a:endParaRPr>
                    </a:p>
                  </a:txBody>
                  <a:tcPr marL="0" marR="0" marT="12065" marB="0">
                    <a:solidFill>
                      <a:srgbClr val="FFFFFF"/>
                    </a:solidFill>
                  </a:tcPr>
                </a:tc>
                <a:tc>
                  <a:txBody>
                    <a:bodyPr/>
                    <a:lstStyle/>
                    <a:p>
                      <a:pPr marL="104775" algn="ctr">
                        <a:lnSpc>
                          <a:spcPct val="100000"/>
                        </a:lnSpc>
                        <a:spcBef>
                          <a:spcPts val="95"/>
                        </a:spcBef>
                      </a:pPr>
                      <a:r>
                        <a:rPr sz="800" b="1" dirty="0">
                          <a:solidFill>
                            <a:srgbClr val="231F20"/>
                          </a:solidFill>
                          <a:latin typeface="Calibri"/>
                          <a:cs typeface="Calibri"/>
                        </a:rPr>
                        <a:t>—</a:t>
                      </a:r>
                      <a:endParaRPr sz="800">
                        <a:latin typeface="Calibri"/>
                        <a:cs typeface="Calibri"/>
                      </a:endParaRPr>
                    </a:p>
                  </a:txBody>
                  <a:tcPr marL="0" marR="0" marT="12065" marB="0">
                    <a:solidFill>
                      <a:srgbClr val="FFFFFF"/>
                    </a:solidFill>
                  </a:tcPr>
                </a:tc>
                <a:extLst>
                  <a:ext uri="{0D108BD9-81ED-4DB2-BD59-A6C34878D82A}">
                    <a16:rowId xmlns:a16="http://schemas.microsoft.com/office/drawing/2014/main" val="10003"/>
                  </a:ext>
                </a:extLst>
              </a:tr>
              <a:tr h="162750">
                <a:tc>
                  <a:txBody>
                    <a:bodyPr/>
                    <a:lstStyle/>
                    <a:p>
                      <a:pPr marL="57785">
                        <a:lnSpc>
                          <a:spcPct val="100000"/>
                        </a:lnSpc>
                        <a:spcBef>
                          <a:spcPts val="95"/>
                        </a:spcBef>
                      </a:pPr>
                      <a:r>
                        <a:rPr sz="800" b="1" spc="10" dirty="0">
                          <a:solidFill>
                            <a:srgbClr val="231F20"/>
                          </a:solidFill>
                          <a:latin typeface="Calibri"/>
                          <a:cs typeface="Calibri"/>
                        </a:rPr>
                        <a:t>Arkansas</a:t>
                      </a:r>
                      <a:endParaRPr sz="800">
                        <a:latin typeface="Calibri"/>
                        <a:cs typeface="Calibri"/>
                      </a:endParaRPr>
                    </a:p>
                  </a:txBody>
                  <a:tcPr marL="0" marR="0" marT="12065" marB="0">
                    <a:solidFill>
                      <a:srgbClr val="E5EEF0"/>
                    </a:solidFill>
                  </a:tcPr>
                </a:tc>
                <a:tc>
                  <a:txBody>
                    <a:bodyPr/>
                    <a:lstStyle/>
                    <a:p>
                      <a:pPr marL="106680" algn="ctr">
                        <a:lnSpc>
                          <a:spcPct val="100000"/>
                        </a:lnSpc>
                        <a:spcBef>
                          <a:spcPts val="95"/>
                        </a:spcBef>
                      </a:pPr>
                      <a:r>
                        <a:rPr sz="800" b="1" dirty="0">
                          <a:solidFill>
                            <a:srgbClr val="231F20"/>
                          </a:solidFill>
                          <a:latin typeface="Calibri"/>
                          <a:cs typeface="Calibri"/>
                        </a:rPr>
                        <a:t>3</a:t>
                      </a:r>
                      <a:endParaRPr sz="800">
                        <a:latin typeface="Calibri"/>
                        <a:cs typeface="Calibri"/>
                      </a:endParaRPr>
                    </a:p>
                  </a:txBody>
                  <a:tcPr marL="0" marR="0" marT="12065" marB="0">
                    <a:solidFill>
                      <a:srgbClr val="E5EEF0"/>
                    </a:solidFill>
                  </a:tcPr>
                </a:tc>
                <a:extLst>
                  <a:ext uri="{0D108BD9-81ED-4DB2-BD59-A6C34878D82A}">
                    <a16:rowId xmlns:a16="http://schemas.microsoft.com/office/drawing/2014/main" val="10004"/>
                  </a:ext>
                </a:extLst>
              </a:tr>
              <a:tr h="162737">
                <a:tc>
                  <a:txBody>
                    <a:bodyPr/>
                    <a:lstStyle/>
                    <a:p>
                      <a:pPr marL="57785">
                        <a:lnSpc>
                          <a:spcPct val="100000"/>
                        </a:lnSpc>
                        <a:spcBef>
                          <a:spcPts val="95"/>
                        </a:spcBef>
                      </a:pPr>
                      <a:r>
                        <a:rPr sz="800" b="1" spc="5" dirty="0">
                          <a:solidFill>
                            <a:srgbClr val="231F20"/>
                          </a:solidFill>
                          <a:latin typeface="Calibri"/>
                          <a:cs typeface="Calibri"/>
                        </a:rPr>
                        <a:t>California</a:t>
                      </a:r>
                      <a:endParaRPr sz="800">
                        <a:latin typeface="Calibri"/>
                        <a:cs typeface="Calibri"/>
                      </a:endParaRPr>
                    </a:p>
                  </a:txBody>
                  <a:tcPr marL="0" marR="0" marT="12065" marB="0">
                    <a:solidFill>
                      <a:srgbClr val="FFFFFF"/>
                    </a:solidFill>
                  </a:tcPr>
                </a:tc>
                <a:tc>
                  <a:txBody>
                    <a:bodyPr/>
                    <a:lstStyle/>
                    <a:p>
                      <a:pPr marL="103505" algn="ctr">
                        <a:lnSpc>
                          <a:spcPct val="100000"/>
                        </a:lnSpc>
                        <a:spcBef>
                          <a:spcPts val="95"/>
                        </a:spcBef>
                      </a:pPr>
                      <a:r>
                        <a:rPr sz="800" b="1" spc="10" dirty="0">
                          <a:solidFill>
                            <a:srgbClr val="231F20"/>
                          </a:solidFill>
                          <a:latin typeface="Calibri"/>
                          <a:cs typeface="Calibri"/>
                        </a:rPr>
                        <a:t>15</a:t>
                      </a:r>
                      <a:endParaRPr sz="800">
                        <a:latin typeface="Calibri"/>
                        <a:cs typeface="Calibri"/>
                      </a:endParaRPr>
                    </a:p>
                  </a:txBody>
                  <a:tcPr marL="0" marR="0" marT="12065" marB="0">
                    <a:solidFill>
                      <a:srgbClr val="FFFFFF"/>
                    </a:solidFill>
                  </a:tcPr>
                </a:tc>
                <a:extLst>
                  <a:ext uri="{0D108BD9-81ED-4DB2-BD59-A6C34878D82A}">
                    <a16:rowId xmlns:a16="http://schemas.microsoft.com/office/drawing/2014/main" val="10005"/>
                  </a:ext>
                </a:extLst>
              </a:tr>
              <a:tr h="162725">
                <a:tc>
                  <a:txBody>
                    <a:bodyPr/>
                    <a:lstStyle/>
                    <a:p>
                      <a:pPr marL="57785">
                        <a:lnSpc>
                          <a:spcPct val="100000"/>
                        </a:lnSpc>
                        <a:spcBef>
                          <a:spcPts val="100"/>
                        </a:spcBef>
                      </a:pPr>
                      <a:r>
                        <a:rPr sz="800" b="1" spc="5" dirty="0">
                          <a:solidFill>
                            <a:srgbClr val="231F20"/>
                          </a:solidFill>
                          <a:latin typeface="Calibri"/>
                          <a:cs typeface="Calibri"/>
                        </a:rPr>
                        <a:t>Colorado</a:t>
                      </a:r>
                      <a:endParaRPr sz="800">
                        <a:latin typeface="Calibri"/>
                        <a:cs typeface="Calibri"/>
                      </a:endParaRPr>
                    </a:p>
                  </a:txBody>
                  <a:tcPr marL="0" marR="0" marT="12700" marB="0">
                    <a:solidFill>
                      <a:srgbClr val="E5EEF0"/>
                    </a:solidFill>
                  </a:tcPr>
                </a:tc>
                <a:tc>
                  <a:txBody>
                    <a:bodyPr/>
                    <a:lstStyle/>
                    <a:p>
                      <a:pPr marL="106680" algn="ctr">
                        <a:lnSpc>
                          <a:spcPct val="100000"/>
                        </a:lnSpc>
                        <a:spcBef>
                          <a:spcPts val="100"/>
                        </a:spcBef>
                      </a:pPr>
                      <a:r>
                        <a:rPr sz="800" b="1" dirty="0">
                          <a:solidFill>
                            <a:srgbClr val="231F20"/>
                          </a:solidFill>
                          <a:latin typeface="Calibri"/>
                          <a:cs typeface="Calibri"/>
                        </a:rPr>
                        <a:t>1</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06"/>
                  </a:ext>
                </a:extLst>
              </a:tr>
              <a:tr h="162750">
                <a:tc>
                  <a:txBody>
                    <a:bodyPr/>
                    <a:lstStyle/>
                    <a:p>
                      <a:pPr marL="57785">
                        <a:lnSpc>
                          <a:spcPct val="100000"/>
                        </a:lnSpc>
                        <a:spcBef>
                          <a:spcPts val="100"/>
                        </a:spcBef>
                      </a:pPr>
                      <a:r>
                        <a:rPr sz="800" b="1" spc="10" dirty="0">
                          <a:solidFill>
                            <a:srgbClr val="231F20"/>
                          </a:solidFill>
                          <a:latin typeface="Calibri"/>
                          <a:cs typeface="Calibri"/>
                        </a:rPr>
                        <a:t>Connecticut</a:t>
                      </a:r>
                      <a:endParaRPr sz="800">
                        <a:latin typeface="Calibri"/>
                        <a:cs typeface="Calibri"/>
                      </a:endParaRPr>
                    </a:p>
                  </a:txBody>
                  <a:tcPr marL="0" marR="0" marT="12700" marB="0">
                    <a:solidFill>
                      <a:srgbClr val="FFFFFF"/>
                    </a:solidFill>
                  </a:tcPr>
                </a:tc>
                <a:tc>
                  <a:txBody>
                    <a:bodyPr/>
                    <a:lstStyle/>
                    <a:p>
                      <a:pPr marL="104775"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07"/>
                  </a:ext>
                </a:extLst>
              </a:tr>
              <a:tr h="162737">
                <a:tc>
                  <a:txBody>
                    <a:bodyPr/>
                    <a:lstStyle/>
                    <a:p>
                      <a:pPr marL="57785">
                        <a:lnSpc>
                          <a:spcPct val="100000"/>
                        </a:lnSpc>
                        <a:spcBef>
                          <a:spcPts val="100"/>
                        </a:spcBef>
                      </a:pPr>
                      <a:r>
                        <a:rPr sz="800" b="1" spc="10" dirty="0">
                          <a:solidFill>
                            <a:srgbClr val="231F20"/>
                          </a:solidFill>
                          <a:latin typeface="Calibri"/>
                          <a:cs typeface="Calibri"/>
                        </a:rPr>
                        <a:t>Delaware</a:t>
                      </a:r>
                      <a:endParaRPr sz="800">
                        <a:latin typeface="Calibri"/>
                        <a:cs typeface="Calibri"/>
                      </a:endParaRPr>
                    </a:p>
                  </a:txBody>
                  <a:tcPr marL="0" marR="0" marT="12700" marB="0">
                    <a:solidFill>
                      <a:srgbClr val="E5EEF0"/>
                    </a:solidFill>
                  </a:tcPr>
                </a:tc>
                <a:tc>
                  <a:txBody>
                    <a:bodyPr/>
                    <a:lstStyle/>
                    <a:p>
                      <a:pPr marL="106045"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08"/>
                  </a:ext>
                </a:extLst>
              </a:tr>
              <a:tr h="162737">
                <a:tc>
                  <a:txBody>
                    <a:bodyPr/>
                    <a:lstStyle/>
                    <a:p>
                      <a:pPr marL="57785">
                        <a:lnSpc>
                          <a:spcPct val="100000"/>
                        </a:lnSpc>
                        <a:spcBef>
                          <a:spcPts val="100"/>
                        </a:spcBef>
                      </a:pPr>
                      <a:r>
                        <a:rPr sz="800" b="1" spc="5" dirty="0">
                          <a:solidFill>
                            <a:srgbClr val="231F20"/>
                          </a:solidFill>
                          <a:latin typeface="Calibri"/>
                          <a:cs typeface="Calibri"/>
                        </a:rPr>
                        <a:t>District </a:t>
                      </a:r>
                      <a:r>
                        <a:rPr sz="800" b="1" spc="-5" dirty="0">
                          <a:solidFill>
                            <a:srgbClr val="231F20"/>
                          </a:solidFill>
                          <a:latin typeface="Calibri"/>
                          <a:cs typeface="Calibri"/>
                        </a:rPr>
                        <a:t>of</a:t>
                      </a:r>
                      <a:r>
                        <a:rPr sz="800" b="1" spc="55" dirty="0">
                          <a:solidFill>
                            <a:srgbClr val="231F20"/>
                          </a:solidFill>
                          <a:latin typeface="Calibri"/>
                          <a:cs typeface="Calibri"/>
                        </a:rPr>
                        <a:t> </a:t>
                      </a:r>
                      <a:r>
                        <a:rPr sz="800" b="1" spc="10" dirty="0">
                          <a:solidFill>
                            <a:srgbClr val="231F20"/>
                          </a:solidFill>
                          <a:latin typeface="Calibri"/>
                          <a:cs typeface="Calibri"/>
                        </a:rPr>
                        <a:t>Columbia</a:t>
                      </a:r>
                      <a:endParaRPr sz="800">
                        <a:latin typeface="Calibri"/>
                        <a:cs typeface="Calibri"/>
                      </a:endParaRPr>
                    </a:p>
                  </a:txBody>
                  <a:tcPr marL="0" marR="0" marT="12700" marB="0">
                    <a:solidFill>
                      <a:srgbClr val="FFFFFF"/>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09"/>
                  </a:ext>
                </a:extLst>
              </a:tr>
              <a:tr h="162750">
                <a:tc>
                  <a:txBody>
                    <a:bodyPr/>
                    <a:lstStyle/>
                    <a:p>
                      <a:pPr marL="57785">
                        <a:lnSpc>
                          <a:spcPct val="100000"/>
                        </a:lnSpc>
                        <a:spcBef>
                          <a:spcPts val="100"/>
                        </a:spcBef>
                      </a:pPr>
                      <a:r>
                        <a:rPr sz="800" b="1" spc="15" dirty="0">
                          <a:solidFill>
                            <a:srgbClr val="231F20"/>
                          </a:solidFill>
                          <a:latin typeface="Calibri"/>
                          <a:cs typeface="Calibri"/>
                        </a:rPr>
                        <a:t>Florida</a:t>
                      </a:r>
                      <a:endParaRPr sz="800">
                        <a:latin typeface="Calibri"/>
                        <a:cs typeface="Calibri"/>
                      </a:endParaRPr>
                    </a:p>
                  </a:txBody>
                  <a:tcPr marL="0" marR="0" marT="12700" marB="0">
                    <a:solidFill>
                      <a:srgbClr val="E5EEF0"/>
                    </a:solidFill>
                  </a:tcPr>
                </a:tc>
                <a:tc>
                  <a:txBody>
                    <a:bodyPr/>
                    <a:lstStyle/>
                    <a:p>
                      <a:pPr marL="103505" algn="ctr">
                        <a:lnSpc>
                          <a:spcPct val="100000"/>
                        </a:lnSpc>
                        <a:spcBef>
                          <a:spcPts val="100"/>
                        </a:spcBef>
                      </a:pPr>
                      <a:r>
                        <a:rPr sz="800" b="1" spc="10" dirty="0">
                          <a:solidFill>
                            <a:srgbClr val="231F20"/>
                          </a:solidFill>
                          <a:latin typeface="Calibri"/>
                          <a:cs typeface="Calibri"/>
                        </a:rPr>
                        <a:t>20</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10"/>
                  </a:ext>
                </a:extLst>
              </a:tr>
              <a:tr h="162737">
                <a:tc>
                  <a:txBody>
                    <a:bodyPr/>
                    <a:lstStyle/>
                    <a:p>
                      <a:pPr marL="57785">
                        <a:lnSpc>
                          <a:spcPct val="100000"/>
                        </a:lnSpc>
                        <a:spcBef>
                          <a:spcPts val="100"/>
                        </a:spcBef>
                      </a:pPr>
                      <a:r>
                        <a:rPr sz="800" b="1" spc="10" dirty="0">
                          <a:solidFill>
                            <a:srgbClr val="231F20"/>
                          </a:solidFill>
                          <a:latin typeface="Calibri"/>
                          <a:cs typeface="Calibri"/>
                        </a:rPr>
                        <a:t>Georgia</a:t>
                      </a:r>
                      <a:endParaRPr sz="800">
                        <a:latin typeface="Calibri"/>
                        <a:cs typeface="Calibri"/>
                      </a:endParaRPr>
                    </a:p>
                  </a:txBody>
                  <a:tcPr marL="0" marR="0" marT="12700" marB="0">
                    <a:solidFill>
                      <a:srgbClr val="FFFFFF"/>
                    </a:solidFill>
                  </a:tcPr>
                </a:tc>
                <a:tc>
                  <a:txBody>
                    <a:bodyPr/>
                    <a:lstStyle/>
                    <a:p>
                      <a:pPr marL="106680" algn="ctr">
                        <a:lnSpc>
                          <a:spcPct val="100000"/>
                        </a:lnSpc>
                        <a:spcBef>
                          <a:spcPts val="100"/>
                        </a:spcBef>
                      </a:pPr>
                      <a:r>
                        <a:rPr sz="800" b="1" dirty="0">
                          <a:solidFill>
                            <a:srgbClr val="231F20"/>
                          </a:solidFill>
                          <a:latin typeface="Calibri"/>
                          <a:cs typeface="Calibri"/>
                        </a:rPr>
                        <a:t>5</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11"/>
                  </a:ext>
                </a:extLst>
              </a:tr>
              <a:tr h="162737">
                <a:tc>
                  <a:txBody>
                    <a:bodyPr/>
                    <a:lstStyle/>
                    <a:p>
                      <a:pPr marL="57785">
                        <a:lnSpc>
                          <a:spcPct val="100000"/>
                        </a:lnSpc>
                        <a:spcBef>
                          <a:spcPts val="100"/>
                        </a:spcBef>
                      </a:pPr>
                      <a:r>
                        <a:rPr sz="800" b="1" spc="5" dirty="0">
                          <a:solidFill>
                            <a:srgbClr val="231F20"/>
                          </a:solidFill>
                          <a:latin typeface="Calibri"/>
                          <a:cs typeface="Calibri"/>
                        </a:rPr>
                        <a:t>Hawaii</a:t>
                      </a:r>
                      <a:endParaRPr sz="800">
                        <a:latin typeface="Calibri"/>
                        <a:cs typeface="Calibri"/>
                      </a:endParaRPr>
                    </a:p>
                  </a:txBody>
                  <a:tcPr marL="0" marR="0" marT="12700" marB="0">
                    <a:solidFill>
                      <a:srgbClr val="E5EEF0"/>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12"/>
                  </a:ext>
                </a:extLst>
              </a:tr>
              <a:tr h="162750">
                <a:tc>
                  <a:txBody>
                    <a:bodyPr/>
                    <a:lstStyle/>
                    <a:p>
                      <a:pPr marL="57785">
                        <a:lnSpc>
                          <a:spcPct val="100000"/>
                        </a:lnSpc>
                        <a:spcBef>
                          <a:spcPts val="100"/>
                        </a:spcBef>
                      </a:pPr>
                      <a:r>
                        <a:rPr sz="800" b="1" spc="5" dirty="0">
                          <a:solidFill>
                            <a:srgbClr val="231F20"/>
                          </a:solidFill>
                          <a:latin typeface="Calibri"/>
                          <a:cs typeface="Calibri"/>
                        </a:rPr>
                        <a:t>Idaho</a:t>
                      </a:r>
                      <a:endParaRPr sz="800">
                        <a:latin typeface="Calibri"/>
                        <a:cs typeface="Calibri"/>
                      </a:endParaRPr>
                    </a:p>
                  </a:txBody>
                  <a:tcPr marL="0" marR="0" marT="12700" marB="0">
                    <a:solidFill>
                      <a:srgbClr val="FFFFFF"/>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13"/>
                  </a:ext>
                </a:extLst>
              </a:tr>
              <a:tr h="162737">
                <a:tc>
                  <a:txBody>
                    <a:bodyPr/>
                    <a:lstStyle/>
                    <a:p>
                      <a:pPr marL="57785">
                        <a:lnSpc>
                          <a:spcPct val="100000"/>
                        </a:lnSpc>
                        <a:spcBef>
                          <a:spcPts val="100"/>
                        </a:spcBef>
                      </a:pPr>
                      <a:r>
                        <a:rPr sz="800" b="1" spc="5" dirty="0">
                          <a:solidFill>
                            <a:srgbClr val="231F20"/>
                          </a:solidFill>
                          <a:latin typeface="Calibri"/>
                          <a:cs typeface="Calibri"/>
                        </a:rPr>
                        <a:t>Illinois</a:t>
                      </a:r>
                      <a:endParaRPr sz="800">
                        <a:latin typeface="Calibri"/>
                        <a:cs typeface="Calibri"/>
                      </a:endParaRPr>
                    </a:p>
                  </a:txBody>
                  <a:tcPr marL="0" marR="0" marT="12700" marB="0">
                    <a:solidFill>
                      <a:srgbClr val="E5EEF0"/>
                    </a:solidFill>
                  </a:tcPr>
                </a:tc>
                <a:tc>
                  <a:txBody>
                    <a:bodyPr/>
                    <a:lstStyle/>
                    <a:p>
                      <a:pPr marL="103505" algn="ctr">
                        <a:lnSpc>
                          <a:spcPct val="100000"/>
                        </a:lnSpc>
                        <a:spcBef>
                          <a:spcPts val="100"/>
                        </a:spcBef>
                      </a:pPr>
                      <a:r>
                        <a:rPr sz="800" b="1" spc="10" dirty="0">
                          <a:solidFill>
                            <a:srgbClr val="231F20"/>
                          </a:solidFill>
                          <a:latin typeface="Calibri"/>
                          <a:cs typeface="Calibri"/>
                        </a:rPr>
                        <a:t>10</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14"/>
                  </a:ext>
                </a:extLst>
              </a:tr>
              <a:tr h="162737">
                <a:tc>
                  <a:txBody>
                    <a:bodyPr/>
                    <a:lstStyle/>
                    <a:p>
                      <a:pPr marL="57785">
                        <a:lnSpc>
                          <a:spcPct val="100000"/>
                        </a:lnSpc>
                        <a:spcBef>
                          <a:spcPts val="100"/>
                        </a:spcBef>
                      </a:pPr>
                      <a:r>
                        <a:rPr sz="800" b="1" spc="5" dirty="0">
                          <a:solidFill>
                            <a:srgbClr val="231F20"/>
                          </a:solidFill>
                          <a:latin typeface="Calibri"/>
                          <a:cs typeface="Calibri"/>
                        </a:rPr>
                        <a:t>Indiana</a:t>
                      </a:r>
                      <a:endParaRPr sz="800">
                        <a:latin typeface="Calibri"/>
                        <a:cs typeface="Calibri"/>
                      </a:endParaRPr>
                    </a:p>
                  </a:txBody>
                  <a:tcPr marL="0" marR="0" marT="12700" marB="0">
                    <a:solidFill>
                      <a:srgbClr val="FFFFFF"/>
                    </a:solidFill>
                  </a:tcPr>
                </a:tc>
                <a:tc>
                  <a:txBody>
                    <a:bodyPr/>
                    <a:lstStyle/>
                    <a:p>
                      <a:pPr marL="103505" algn="ctr">
                        <a:lnSpc>
                          <a:spcPct val="100000"/>
                        </a:lnSpc>
                        <a:spcBef>
                          <a:spcPts val="100"/>
                        </a:spcBef>
                      </a:pPr>
                      <a:r>
                        <a:rPr sz="800" b="1" spc="10" dirty="0">
                          <a:solidFill>
                            <a:srgbClr val="231F20"/>
                          </a:solidFill>
                          <a:latin typeface="Calibri"/>
                          <a:cs typeface="Calibri"/>
                        </a:rPr>
                        <a:t>14</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15"/>
                  </a:ext>
                </a:extLst>
              </a:tr>
              <a:tr h="162750">
                <a:tc>
                  <a:txBody>
                    <a:bodyPr/>
                    <a:lstStyle/>
                    <a:p>
                      <a:pPr marL="57785">
                        <a:lnSpc>
                          <a:spcPct val="100000"/>
                        </a:lnSpc>
                        <a:spcBef>
                          <a:spcPts val="100"/>
                        </a:spcBef>
                      </a:pPr>
                      <a:r>
                        <a:rPr sz="800" b="1" dirty="0">
                          <a:solidFill>
                            <a:srgbClr val="231F20"/>
                          </a:solidFill>
                          <a:latin typeface="Calibri"/>
                          <a:cs typeface="Calibri"/>
                        </a:rPr>
                        <a:t>Iowa</a:t>
                      </a:r>
                      <a:endParaRPr sz="800">
                        <a:latin typeface="Calibri"/>
                        <a:cs typeface="Calibri"/>
                      </a:endParaRPr>
                    </a:p>
                  </a:txBody>
                  <a:tcPr marL="0" marR="0" marT="12700" marB="0">
                    <a:solidFill>
                      <a:srgbClr val="E5EEF0"/>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16"/>
                  </a:ext>
                </a:extLst>
              </a:tr>
              <a:tr h="162737">
                <a:tc>
                  <a:txBody>
                    <a:bodyPr/>
                    <a:lstStyle/>
                    <a:p>
                      <a:pPr marL="57785">
                        <a:lnSpc>
                          <a:spcPct val="100000"/>
                        </a:lnSpc>
                        <a:spcBef>
                          <a:spcPts val="100"/>
                        </a:spcBef>
                      </a:pPr>
                      <a:r>
                        <a:rPr sz="800" b="1" spc="10" dirty="0">
                          <a:solidFill>
                            <a:srgbClr val="231F20"/>
                          </a:solidFill>
                          <a:latin typeface="Calibri"/>
                          <a:cs typeface="Calibri"/>
                        </a:rPr>
                        <a:t>Kansas</a:t>
                      </a:r>
                      <a:endParaRPr sz="800">
                        <a:latin typeface="Calibri"/>
                        <a:cs typeface="Calibri"/>
                      </a:endParaRPr>
                    </a:p>
                  </a:txBody>
                  <a:tcPr marL="0" marR="0" marT="12700" marB="0">
                    <a:solidFill>
                      <a:srgbClr val="FFFFFF"/>
                    </a:solidFill>
                  </a:tcPr>
                </a:tc>
                <a:tc>
                  <a:txBody>
                    <a:bodyPr/>
                    <a:lstStyle/>
                    <a:p>
                      <a:pPr marL="106680" algn="ctr">
                        <a:lnSpc>
                          <a:spcPct val="100000"/>
                        </a:lnSpc>
                        <a:spcBef>
                          <a:spcPts val="100"/>
                        </a:spcBef>
                      </a:pPr>
                      <a:r>
                        <a:rPr sz="800" b="1" dirty="0">
                          <a:solidFill>
                            <a:srgbClr val="231F20"/>
                          </a:solidFill>
                          <a:latin typeface="Calibri"/>
                          <a:cs typeface="Calibri"/>
                        </a:rPr>
                        <a:t>2</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17"/>
                  </a:ext>
                </a:extLst>
              </a:tr>
              <a:tr h="162750">
                <a:tc>
                  <a:txBody>
                    <a:bodyPr/>
                    <a:lstStyle/>
                    <a:p>
                      <a:pPr marL="57785">
                        <a:lnSpc>
                          <a:spcPct val="100000"/>
                        </a:lnSpc>
                        <a:spcBef>
                          <a:spcPts val="100"/>
                        </a:spcBef>
                      </a:pPr>
                      <a:r>
                        <a:rPr sz="800" b="1" spc="10" dirty="0">
                          <a:solidFill>
                            <a:srgbClr val="231F20"/>
                          </a:solidFill>
                          <a:latin typeface="Calibri"/>
                          <a:cs typeface="Calibri"/>
                        </a:rPr>
                        <a:t>Kentucky</a:t>
                      </a:r>
                      <a:endParaRPr sz="800">
                        <a:latin typeface="Calibri"/>
                        <a:cs typeface="Calibri"/>
                      </a:endParaRPr>
                    </a:p>
                  </a:txBody>
                  <a:tcPr marL="0" marR="0" marT="12700" marB="0">
                    <a:solidFill>
                      <a:srgbClr val="E5EEF0"/>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18"/>
                  </a:ext>
                </a:extLst>
              </a:tr>
              <a:tr h="162737">
                <a:tc>
                  <a:txBody>
                    <a:bodyPr/>
                    <a:lstStyle/>
                    <a:p>
                      <a:pPr marL="57785">
                        <a:lnSpc>
                          <a:spcPct val="100000"/>
                        </a:lnSpc>
                        <a:spcBef>
                          <a:spcPts val="100"/>
                        </a:spcBef>
                      </a:pPr>
                      <a:r>
                        <a:rPr sz="800" b="1" spc="5" dirty="0">
                          <a:solidFill>
                            <a:srgbClr val="231F20"/>
                          </a:solidFill>
                          <a:latin typeface="Calibri"/>
                          <a:cs typeface="Calibri"/>
                        </a:rPr>
                        <a:t>Louisiana</a:t>
                      </a:r>
                      <a:endParaRPr sz="800">
                        <a:latin typeface="Calibri"/>
                        <a:cs typeface="Calibri"/>
                      </a:endParaRPr>
                    </a:p>
                  </a:txBody>
                  <a:tcPr marL="0" marR="0" marT="12700" marB="0">
                    <a:solidFill>
                      <a:srgbClr val="FFFFFF"/>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19"/>
                  </a:ext>
                </a:extLst>
              </a:tr>
              <a:tr h="162737">
                <a:tc>
                  <a:txBody>
                    <a:bodyPr/>
                    <a:lstStyle/>
                    <a:p>
                      <a:pPr marL="57785">
                        <a:lnSpc>
                          <a:spcPct val="100000"/>
                        </a:lnSpc>
                        <a:spcBef>
                          <a:spcPts val="100"/>
                        </a:spcBef>
                      </a:pPr>
                      <a:r>
                        <a:rPr sz="800" b="1" spc="10" dirty="0">
                          <a:solidFill>
                            <a:srgbClr val="231F20"/>
                          </a:solidFill>
                          <a:latin typeface="Calibri"/>
                          <a:cs typeface="Calibri"/>
                        </a:rPr>
                        <a:t>Maine</a:t>
                      </a:r>
                      <a:endParaRPr sz="800">
                        <a:latin typeface="Calibri"/>
                        <a:cs typeface="Calibri"/>
                      </a:endParaRPr>
                    </a:p>
                  </a:txBody>
                  <a:tcPr marL="0" marR="0" marT="12700" marB="0">
                    <a:solidFill>
                      <a:srgbClr val="E5EEF0"/>
                    </a:solidFill>
                  </a:tcPr>
                </a:tc>
                <a:tc>
                  <a:txBody>
                    <a:bodyPr/>
                    <a:lstStyle/>
                    <a:p>
                      <a:pPr marL="106680" algn="ctr">
                        <a:lnSpc>
                          <a:spcPct val="100000"/>
                        </a:lnSpc>
                        <a:spcBef>
                          <a:spcPts val="100"/>
                        </a:spcBef>
                      </a:pPr>
                      <a:r>
                        <a:rPr sz="800" b="1" dirty="0">
                          <a:solidFill>
                            <a:srgbClr val="231F20"/>
                          </a:solidFill>
                          <a:latin typeface="Calibri"/>
                          <a:cs typeface="Calibri"/>
                        </a:rPr>
                        <a:t>4</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20"/>
                  </a:ext>
                </a:extLst>
              </a:tr>
              <a:tr h="162737">
                <a:tc>
                  <a:txBody>
                    <a:bodyPr/>
                    <a:lstStyle/>
                    <a:p>
                      <a:pPr marL="57785">
                        <a:lnSpc>
                          <a:spcPct val="100000"/>
                        </a:lnSpc>
                        <a:spcBef>
                          <a:spcPts val="100"/>
                        </a:spcBef>
                      </a:pPr>
                      <a:r>
                        <a:rPr sz="800" b="1" spc="10" dirty="0">
                          <a:solidFill>
                            <a:srgbClr val="231F20"/>
                          </a:solidFill>
                          <a:latin typeface="Calibri"/>
                          <a:cs typeface="Calibri"/>
                        </a:rPr>
                        <a:t>Maryland</a:t>
                      </a:r>
                      <a:endParaRPr sz="800">
                        <a:latin typeface="Calibri"/>
                        <a:cs typeface="Calibri"/>
                      </a:endParaRPr>
                    </a:p>
                  </a:txBody>
                  <a:tcPr marL="0" marR="0" marT="12700" marB="0">
                    <a:solidFill>
                      <a:srgbClr val="FFFFFF"/>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21"/>
                  </a:ext>
                </a:extLst>
              </a:tr>
              <a:tr h="162750">
                <a:tc>
                  <a:txBody>
                    <a:bodyPr/>
                    <a:lstStyle/>
                    <a:p>
                      <a:pPr marL="57785">
                        <a:lnSpc>
                          <a:spcPct val="100000"/>
                        </a:lnSpc>
                        <a:spcBef>
                          <a:spcPts val="100"/>
                        </a:spcBef>
                      </a:pPr>
                      <a:r>
                        <a:rPr sz="800" b="1" spc="10" dirty="0">
                          <a:solidFill>
                            <a:srgbClr val="231F20"/>
                          </a:solidFill>
                          <a:latin typeface="Calibri"/>
                          <a:cs typeface="Calibri"/>
                        </a:rPr>
                        <a:t>Massachusetts</a:t>
                      </a:r>
                      <a:endParaRPr sz="800">
                        <a:latin typeface="Calibri"/>
                        <a:cs typeface="Calibri"/>
                      </a:endParaRPr>
                    </a:p>
                  </a:txBody>
                  <a:tcPr marL="0" marR="0" marT="12700" marB="0">
                    <a:solidFill>
                      <a:srgbClr val="E5EEF0"/>
                    </a:solidFill>
                  </a:tcPr>
                </a:tc>
                <a:tc>
                  <a:txBody>
                    <a:bodyPr/>
                    <a:lstStyle/>
                    <a:p>
                      <a:pPr marL="103505" algn="ctr">
                        <a:lnSpc>
                          <a:spcPct val="100000"/>
                        </a:lnSpc>
                        <a:spcBef>
                          <a:spcPts val="100"/>
                        </a:spcBef>
                      </a:pPr>
                      <a:r>
                        <a:rPr sz="800" b="1" spc="10" dirty="0">
                          <a:solidFill>
                            <a:srgbClr val="231F20"/>
                          </a:solidFill>
                          <a:latin typeface="Calibri"/>
                          <a:cs typeface="Calibri"/>
                        </a:rPr>
                        <a:t>14</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22"/>
                  </a:ext>
                </a:extLst>
              </a:tr>
              <a:tr h="162737">
                <a:tc>
                  <a:txBody>
                    <a:bodyPr/>
                    <a:lstStyle/>
                    <a:p>
                      <a:pPr marL="57785">
                        <a:lnSpc>
                          <a:spcPct val="100000"/>
                        </a:lnSpc>
                        <a:spcBef>
                          <a:spcPts val="100"/>
                        </a:spcBef>
                      </a:pPr>
                      <a:r>
                        <a:rPr sz="800" b="1" spc="10" dirty="0">
                          <a:solidFill>
                            <a:srgbClr val="231F20"/>
                          </a:solidFill>
                          <a:latin typeface="Calibri"/>
                          <a:cs typeface="Calibri"/>
                        </a:rPr>
                        <a:t>Michigan</a:t>
                      </a:r>
                      <a:endParaRPr sz="800">
                        <a:latin typeface="Calibri"/>
                        <a:cs typeface="Calibri"/>
                      </a:endParaRPr>
                    </a:p>
                  </a:txBody>
                  <a:tcPr marL="0" marR="0" marT="12700" marB="0">
                    <a:solidFill>
                      <a:srgbClr val="FFFFFF"/>
                    </a:solidFill>
                  </a:tcPr>
                </a:tc>
                <a:tc>
                  <a:txBody>
                    <a:bodyPr/>
                    <a:lstStyle/>
                    <a:p>
                      <a:pPr marL="103505" algn="ctr">
                        <a:lnSpc>
                          <a:spcPct val="100000"/>
                        </a:lnSpc>
                        <a:spcBef>
                          <a:spcPts val="100"/>
                        </a:spcBef>
                      </a:pPr>
                      <a:r>
                        <a:rPr sz="800" b="1" spc="10" dirty="0">
                          <a:solidFill>
                            <a:srgbClr val="231F20"/>
                          </a:solidFill>
                          <a:latin typeface="Calibri"/>
                          <a:cs typeface="Calibri"/>
                        </a:rPr>
                        <a:t>11</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23"/>
                  </a:ext>
                </a:extLst>
              </a:tr>
              <a:tr h="162750">
                <a:tc>
                  <a:txBody>
                    <a:bodyPr/>
                    <a:lstStyle/>
                    <a:p>
                      <a:pPr marL="57785">
                        <a:lnSpc>
                          <a:spcPct val="100000"/>
                        </a:lnSpc>
                        <a:spcBef>
                          <a:spcPts val="100"/>
                        </a:spcBef>
                      </a:pPr>
                      <a:r>
                        <a:rPr sz="800" b="1" spc="10" dirty="0">
                          <a:solidFill>
                            <a:srgbClr val="231F20"/>
                          </a:solidFill>
                          <a:latin typeface="Calibri"/>
                          <a:cs typeface="Calibri"/>
                        </a:rPr>
                        <a:t>Minnesota</a:t>
                      </a:r>
                      <a:endParaRPr sz="800">
                        <a:latin typeface="Calibri"/>
                        <a:cs typeface="Calibri"/>
                      </a:endParaRPr>
                    </a:p>
                  </a:txBody>
                  <a:tcPr marL="0" marR="0" marT="12700" marB="0">
                    <a:solidFill>
                      <a:srgbClr val="E5EEF0"/>
                    </a:solidFill>
                  </a:tcPr>
                </a:tc>
                <a:tc>
                  <a:txBody>
                    <a:bodyPr/>
                    <a:lstStyle/>
                    <a:p>
                      <a:pPr marL="106680" algn="ctr">
                        <a:lnSpc>
                          <a:spcPct val="100000"/>
                        </a:lnSpc>
                        <a:spcBef>
                          <a:spcPts val="100"/>
                        </a:spcBef>
                      </a:pPr>
                      <a:r>
                        <a:rPr sz="800" b="1" dirty="0">
                          <a:solidFill>
                            <a:srgbClr val="231F20"/>
                          </a:solidFill>
                          <a:latin typeface="Calibri"/>
                          <a:cs typeface="Calibri"/>
                        </a:rPr>
                        <a:t>5</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24"/>
                  </a:ext>
                </a:extLst>
              </a:tr>
              <a:tr h="162737">
                <a:tc>
                  <a:txBody>
                    <a:bodyPr/>
                    <a:lstStyle/>
                    <a:p>
                      <a:pPr marL="57785">
                        <a:lnSpc>
                          <a:spcPct val="100000"/>
                        </a:lnSpc>
                        <a:spcBef>
                          <a:spcPts val="100"/>
                        </a:spcBef>
                      </a:pPr>
                      <a:r>
                        <a:rPr sz="800" b="1" spc="10" dirty="0">
                          <a:solidFill>
                            <a:srgbClr val="231F20"/>
                          </a:solidFill>
                          <a:latin typeface="Calibri"/>
                          <a:cs typeface="Calibri"/>
                        </a:rPr>
                        <a:t>Mississippi</a:t>
                      </a:r>
                      <a:endParaRPr sz="800">
                        <a:latin typeface="Calibri"/>
                        <a:cs typeface="Calibri"/>
                      </a:endParaRPr>
                    </a:p>
                  </a:txBody>
                  <a:tcPr marL="0" marR="0" marT="12700" marB="0">
                    <a:solidFill>
                      <a:srgbClr val="FFFFFF"/>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25"/>
                  </a:ext>
                </a:extLst>
              </a:tr>
              <a:tr h="162725">
                <a:tc>
                  <a:txBody>
                    <a:bodyPr/>
                    <a:lstStyle/>
                    <a:p>
                      <a:pPr marL="57785">
                        <a:lnSpc>
                          <a:spcPct val="100000"/>
                        </a:lnSpc>
                        <a:spcBef>
                          <a:spcPts val="100"/>
                        </a:spcBef>
                      </a:pPr>
                      <a:r>
                        <a:rPr sz="800" b="1" spc="10" dirty="0">
                          <a:solidFill>
                            <a:srgbClr val="231F20"/>
                          </a:solidFill>
                          <a:latin typeface="Calibri"/>
                          <a:cs typeface="Calibri"/>
                        </a:rPr>
                        <a:t>Missouri</a:t>
                      </a:r>
                      <a:endParaRPr sz="800">
                        <a:latin typeface="Calibri"/>
                        <a:cs typeface="Calibri"/>
                      </a:endParaRPr>
                    </a:p>
                  </a:txBody>
                  <a:tcPr marL="0" marR="0" marT="12700" marB="0">
                    <a:solidFill>
                      <a:srgbClr val="E5EEF0"/>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26"/>
                  </a:ext>
                </a:extLst>
              </a:tr>
              <a:tr h="162750">
                <a:tc>
                  <a:txBody>
                    <a:bodyPr/>
                    <a:lstStyle/>
                    <a:p>
                      <a:pPr marL="57785">
                        <a:lnSpc>
                          <a:spcPct val="100000"/>
                        </a:lnSpc>
                        <a:spcBef>
                          <a:spcPts val="100"/>
                        </a:spcBef>
                      </a:pPr>
                      <a:r>
                        <a:rPr sz="800" b="1" spc="10" dirty="0">
                          <a:solidFill>
                            <a:srgbClr val="231F20"/>
                          </a:solidFill>
                          <a:latin typeface="Calibri"/>
                          <a:cs typeface="Calibri"/>
                        </a:rPr>
                        <a:t>Montana</a:t>
                      </a:r>
                      <a:endParaRPr sz="800">
                        <a:latin typeface="Calibri"/>
                        <a:cs typeface="Calibri"/>
                      </a:endParaRPr>
                    </a:p>
                  </a:txBody>
                  <a:tcPr marL="0" marR="0" marT="12700" marB="0">
                    <a:solidFill>
                      <a:srgbClr val="FFFFFF"/>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27"/>
                  </a:ext>
                </a:extLst>
              </a:tr>
              <a:tr h="162737">
                <a:tc>
                  <a:txBody>
                    <a:bodyPr/>
                    <a:lstStyle/>
                    <a:p>
                      <a:pPr marL="57785">
                        <a:lnSpc>
                          <a:spcPct val="100000"/>
                        </a:lnSpc>
                        <a:spcBef>
                          <a:spcPts val="100"/>
                        </a:spcBef>
                      </a:pPr>
                      <a:r>
                        <a:rPr sz="800" b="1" spc="10" dirty="0">
                          <a:solidFill>
                            <a:srgbClr val="231F20"/>
                          </a:solidFill>
                          <a:latin typeface="Calibri"/>
                          <a:cs typeface="Calibri"/>
                        </a:rPr>
                        <a:t>Nebraska</a:t>
                      </a:r>
                      <a:endParaRPr sz="800">
                        <a:latin typeface="Calibri"/>
                        <a:cs typeface="Calibri"/>
                      </a:endParaRPr>
                    </a:p>
                  </a:txBody>
                  <a:tcPr marL="0" marR="0" marT="12700" marB="0">
                    <a:solidFill>
                      <a:srgbClr val="E5EEF0"/>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28"/>
                  </a:ext>
                </a:extLst>
              </a:tr>
              <a:tr h="162737">
                <a:tc>
                  <a:txBody>
                    <a:bodyPr/>
                    <a:lstStyle/>
                    <a:p>
                      <a:pPr marL="57785">
                        <a:lnSpc>
                          <a:spcPct val="100000"/>
                        </a:lnSpc>
                        <a:spcBef>
                          <a:spcPts val="100"/>
                        </a:spcBef>
                      </a:pPr>
                      <a:r>
                        <a:rPr sz="800" b="1" spc="10" dirty="0">
                          <a:solidFill>
                            <a:srgbClr val="231F20"/>
                          </a:solidFill>
                          <a:latin typeface="Calibri"/>
                          <a:cs typeface="Calibri"/>
                        </a:rPr>
                        <a:t>Nevada</a:t>
                      </a:r>
                      <a:endParaRPr sz="800">
                        <a:latin typeface="Calibri"/>
                        <a:cs typeface="Calibri"/>
                      </a:endParaRPr>
                    </a:p>
                  </a:txBody>
                  <a:tcPr marL="0" marR="0" marT="12700" marB="0">
                    <a:solidFill>
                      <a:srgbClr val="FFFFFF"/>
                    </a:solidFill>
                  </a:tcPr>
                </a:tc>
                <a:tc>
                  <a:txBody>
                    <a:bodyPr/>
                    <a:lstStyle/>
                    <a:p>
                      <a:pPr marL="106680" algn="ctr">
                        <a:lnSpc>
                          <a:spcPct val="100000"/>
                        </a:lnSpc>
                        <a:spcBef>
                          <a:spcPts val="100"/>
                        </a:spcBef>
                      </a:pPr>
                      <a:r>
                        <a:rPr sz="800" b="1" dirty="0">
                          <a:solidFill>
                            <a:srgbClr val="231F20"/>
                          </a:solidFill>
                          <a:latin typeface="Calibri"/>
                          <a:cs typeface="Calibri"/>
                        </a:rPr>
                        <a:t>1</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29"/>
                  </a:ext>
                </a:extLst>
              </a:tr>
              <a:tr h="162750">
                <a:tc>
                  <a:txBody>
                    <a:bodyPr/>
                    <a:lstStyle/>
                    <a:p>
                      <a:pPr marL="57785">
                        <a:lnSpc>
                          <a:spcPct val="100000"/>
                        </a:lnSpc>
                        <a:spcBef>
                          <a:spcPts val="100"/>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Hampshire</a:t>
                      </a:r>
                      <a:endParaRPr sz="800">
                        <a:latin typeface="Calibri"/>
                        <a:cs typeface="Calibri"/>
                      </a:endParaRPr>
                    </a:p>
                  </a:txBody>
                  <a:tcPr marL="0" marR="0" marT="12700" marB="0">
                    <a:solidFill>
                      <a:srgbClr val="E5EEF0"/>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dirty="0">
                        <a:latin typeface="Calibri"/>
                        <a:cs typeface="Calibri"/>
                      </a:endParaRPr>
                    </a:p>
                  </a:txBody>
                  <a:tcPr marL="0" marR="0" marT="12700" marB="0">
                    <a:solidFill>
                      <a:srgbClr val="E5EEF0"/>
                    </a:solidFill>
                  </a:tcPr>
                </a:tc>
                <a:extLst>
                  <a:ext uri="{0D108BD9-81ED-4DB2-BD59-A6C34878D82A}">
                    <a16:rowId xmlns:a16="http://schemas.microsoft.com/office/drawing/2014/main" val="10030"/>
                  </a:ext>
                </a:extLst>
              </a:tr>
              <a:tr h="162737">
                <a:tc>
                  <a:txBody>
                    <a:bodyPr/>
                    <a:lstStyle/>
                    <a:p>
                      <a:pPr marL="57785">
                        <a:lnSpc>
                          <a:spcPct val="100000"/>
                        </a:lnSpc>
                        <a:spcBef>
                          <a:spcPts val="100"/>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Jersey</a:t>
                      </a:r>
                      <a:endParaRPr sz="800">
                        <a:latin typeface="Calibri"/>
                        <a:cs typeface="Calibri"/>
                      </a:endParaRPr>
                    </a:p>
                  </a:txBody>
                  <a:tcPr marL="0" marR="0" marT="12700" marB="0">
                    <a:solidFill>
                      <a:srgbClr val="FFFFFF"/>
                    </a:solidFill>
                  </a:tcPr>
                </a:tc>
                <a:tc>
                  <a:txBody>
                    <a:bodyPr/>
                    <a:lstStyle/>
                    <a:p>
                      <a:pPr marL="103505" algn="ctr">
                        <a:lnSpc>
                          <a:spcPct val="100000"/>
                        </a:lnSpc>
                        <a:spcBef>
                          <a:spcPts val="100"/>
                        </a:spcBef>
                      </a:pPr>
                      <a:r>
                        <a:rPr sz="800" b="1" spc="10" dirty="0">
                          <a:solidFill>
                            <a:srgbClr val="231F20"/>
                          </a:solidFill>
                          <a:latin typeface="Calibri"/>
                          <a:cs typeface="Calibri"/>
                        </a:rPr>
                        <a:t>11</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31"/>
                  </a:ext>
                </a:extLst>
              </a:tr>
              <a:tr h="162737">
                <a:tc>
                  <a:txBody>
                    <a:bodyPr/>
                    <a:lstStyle/>
                    <a:p>
                      <a:pPr marL="57785">
                        <a:lnSpc>
                          <a:spcPct val="100000"/>
                        </a:lnSpc>
                        <a:spcBef>
                          <a:spcPts val="100"/>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Mexico</a:t>
                      </a:r>
                      <a:endParaRPr sz="800">
                        <a:latin typeface="Calibri"/>
                        <a:cs typeface="Calibri"/>
                      </a:endParaRPr>
                    </a:p>
                  </a:txBody>
                  <a:tcPr marL="0" marR="0" marT="12700" marB="0">
                    <a:solidFill>
                      <a:srgbClr val="E5EEF0"/>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32"/>
                  </a:ext>
                </a:extLst>
              </a:tr>
              <a:tr h="162750">
                <a:tc>
                  <a:txBody>
                    <a:bodyPr/>
                    <a:lstStyle/>
                    <a:p>
                      <a:pPr marL="57785">
                        <a:lnSpc>
                          <a:spcPct val="100000"/>
                        </a:lnSpc>
                        <a:spcBef>
                          <a:spcPts val="100"/>
                        </a:spcBef>
                      </a:pPr>
                      <a:r>
                        <a:rPr sz="800" b="1" dirty="0">
                          <a:solidFill>
                            <a:srgbClr val="231F20"/>
                          </a:solidFill>
                          <a:latin typeface="Calibri"/>
                          <a:cs typeface="Calibri"/>
                        </a:rPr>
                        <a:t>New</a:t>
                      </a:r>
                      <a:r>
                        <a:rPr sz="800" b="1" spc="-20" dirty="0">
                          <a:solidFill>
                            <a:srgbClr val="231F20"/>
                          </a:solidFill>
                          <a:latin typeface="Calibri"/>
                          <a:cs typeface="Calibri"/>
                        </a:rPr>
                        <a:t> </a:t>
                      </a:r>
                      <a:r>
                        <a:rPr sz="800" b="1" dirty="0">
                          <a:solidFill>
                            <a:srgbClr val="231F20"/>
                          </a:solidFill>
                          <a:latin typeface="Calibri"/>
                          <a:cs typeface="Calibri"/>
                        </a:rPr>
                        <a:t>York</a:t>
                      </a:r>
                      <a:endParaRPr sz="800">
                        <a:latin typeface="Calibri"/>
                        <a:cs typeface="Calibri"/>
                      </a:endParaRPr>
                    </a:p>
                  </a:txBody>
                  <a:tcPr marL="0" marR="0" marT="12700" marB="0">
                    <a:solidFill>
                      <a:srgbClr val="FFFFFF"/>
                    </a:solidFill>
                  </a:tcPr>
                </a:tc>
                <a:tc>
                  <a:txBody>
                    <a:bodyPr/>
                    <a:lstStyle/>
                    <a:p>
                      <a:pPr marL="106680" algn="ctr">
                        <a:lnSpc>
                          <a:spcPct val="100000"/>
                        </a:lnSpc>
                        <a:spcBef>
                          <a:spcPts val="100"/>
                        </a:spcBef>
                      </a:pPr>
                      <a:r>
                        <a:rPr sz="800" b="1" dirty="0">
                          <a:solidFill>
                            <a:srgbClr val="231F20"/>
                          </a:solidFill>
                          <a:latin typeface="Calibri"/>
                          <a:cs typeface="Calibri"/>
                        </a:rPr>
                        <a:t>1</a:t>
                      </a:r>
                      <a:endParaRPr sz="800">
                        <a:latin typeface="Calibri"/>
                        <a:cs typeface="Calibri"/>
                      </a:endParaRPr>
                    </a:p>
                  </a:txBody>
                  <a:tcPr marL="0" marR="0" marT="12700" marB="0">
                    <a:solidFill>
                      <a:srgbClr val="FFFFFF"/>
                    </a:solidFill>
                  </a:tcPr>
                </a:tc>
                <a:extLst>
                  <a:ext uri="{0D108BD9-81ED-4DB2-BD59-A6C34878D82A}">
                    <a16:rowId xmlns:a16="http://schemas.microsoft.com/office/drawing/2014/main" val="10033"/>
                  </a:ext>
                </a:extLst>
              </a:tr>
              <a:tr h="162737">
                <a:tc>
                  <a:txBody>
                    <a:bodyPr/>
                    <a:lstStyle/>
                    <a:p>
                      <a:pPr marL="57785">
                        <a:lnSpc>
                          <a:spcPct val="100000"/>
                        </a:lnSpc>
                        <a:spcBef>
                          <a:spcPts val="100"/>
                        </a:spcBef>
                      </a:pPr>
                      <a:r>
                        <a:rPr sz="800" b="1" spc="5" dirty="0">
                          <a:solidFill>
                            <a:srgbClr val="231F20"/>
                          </a:solidFill>
                          <a:latin typeface="Calibri"/>
                          <a:cs typeface="Calibri"/>
                        </a:rPr>
                        <a:t>North</a:t>
                      </a:r>
                      <a:r>
                        <a:rPr sz="800" b="1" spc="30" dirty="0">
                          <a:solidFill>
                            <a:srgbClr val="231F20"/>
                          </a:solidFill>
                          <a:latin typeface="Calibri"/>
                          <a:cs typeface="Calibri"/>
                        </a:rPr>
                        <a:t> </a:t>
                      </a:r>
                      <a:r>
                        <a:rPr sz="800" b="1" spc="5" dirty="0">
                          <a:solidFill>
                            <a:srgbClr val="231F20"/>
                          </a:solidFill>
                          <a:latin typeface="Calibri"/>
                          <a:cs typeface="Calibri"/>
                        </a:rPr>
                        <a:t>Carolina</a:t>
                      </a:r>
                      <a:endParaRPr sz="800">
                        <a:latin typeface="Calibri"/>
                        <a:cs typeface="Calibri"/>
                      </a:endParaRPr>
                    </a:p>
                  </a:txBody>
                  <a:tcPr marL="0" marR="0" marT="12700" marB="0">
                    <a:solidFill>
                      <a:srgbClr val="E5EEF0"/>
                    </a:solidFill>
                  </a:tcPr>
                </a:tc>
                <a:tc>
                  <a:txBody>
                    <a:bodyPr/>
                    <a:lstStyle/>
                    <a:p>
                      <a:pPr marL="104139"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solidFill>
                      <a:srgbClr val="E5EEF0"/>
                    </a:solidFill>
                  </a:tcPr>
                </a:tc>
                <a:extLst>
                  <a:ext uri="{0D108BD9-81ED-4DB2-BD59-A6C34878D82A}">
                    <a16:rowId xmlns:a16="http://schemas.microsoft.com/office/drawing/2014/main" val="10034"/>
                  </a:ext>
                </a:extLst>
              </a:tr>
              <a:tr h="162737">
                <a:tc>
                  <a:txBody>
                    <a:bodyPr/>
                    <a:lstStyle/>
                    <a:p>
                      <a:pPr marL="57785">
                        <a:lnSpc>
                          <a:spcPct val="100000"/>
                        </a:lnSpc>
                        <a:spcBef>
                          <a:spcPts val="105"/>
                        </a:spcBef>
                      </a:pPr>
                      <a:r>
                        <a:rPr sz="800" b="1" spc="5" dirty="0">
                          <a:solidFill>
                            <a:srgbClr val="231F20"/>
                          </a:solidFill>
                          <a:latin typeface="Calibri"/>
                          <a:cs typeface="Calibri"/>
                        </a:rPr>
                        <a:t>North</a:t>
                      </a:r>
                      <a:r>
                        <a:rPr sz="800" b="1" spc="30" dirty="0">
                          <a:solidFill>
                            <a:srgbClr val="231F20"/>
                          </a:solidFill>
                          <a:latin typeface="Calibri"/>
                          <a:cs typeface="Calibri"/>
                        </a:rPr>
                        <a:t> </a:t>
                      </a:r>
                      <a:r>
                        <a:rPr sz="800" b="1" spc="5" dirty="0">
                          <a:solidFill>
                            <a:srgbClr val="231F20"/>
                          </a:solidFill>
                          <a:latin typeface="Calibri"/>
                          <a:cs typeface="Calibri"/>
                        </a:rPr>
                        <a:t>Dakota</a:t>
                      </a:r>
                      <a:endParaRPr sz="800">
                        <a:latin typeface="Calibri"/>
                        <a:cs typeface="Calibri"/>
                      </a:endParaRPr>
                    </a:p>
                  </a:txBody>
                  <a:tcPr marL="0" marR="0" marT="13335" marB="0">
                    <a:solidFill>
                      <a:srgbClr val="FFFFFF"/>
                    </a:solidFill>
                  </a:tcPr>
                </a:tc>
                <a:tc>
                  <a:txBody>
                    <a:bodyPr/>
                    <a:lstStyle/>
                    <a:p>
                      <a:pPr marL="104139" algn="ctr">
                        <a:lnSpc>
                          <a:spcPct val="100000"/>
                        </a:lnSpc>
                        <a:spcBef>
                          <a:spcPts val="105"/>
                        </a:spcBef>
                      </a:pPr>
                      <a:r>
                        <a:rPr sz="800" b="1" dirty="0">
                          <a:solidFill>
                            <a:srgbClr val="231F20"/>
                          </a:solidFill>
                          <a:latin typeface="Calibri"/>
                          <a:cs typeface="Calibri"/>
                        </a:rPr>
                        <a:t>—</a:t>
                      </a:r>
                      <a:endParaRPr sz="800">
                        <a:latin typeface="Calibri"/>
                        <a:cs typeface="Calibri"/>
                      </a:endParaRPr>
                    </a:p>
                  </a:txBody>
                  <a:tcPr marL="0" marR="0" marT="13335" marB="0">
                    <a:solidFill>
                      <a:srgbClr val="FFFFFF"/>
                    </a:solidFill>
                  </a:tcPr>
                </a:tc>
                <a:extLst>
                  <a:ext uri="{0D108BD9-81ED-4DB2-BD59-A6C34878D82A}">
                    <a16:rowId xmlns:a16="http://schemas.microsoft.com/office/drawing/2014/main" val="10035"/>
                  </a:ext>
                </a:extLst>
              </a:tr>
              <a:tr h="162750">
                <a:tc>
                  <a:txBody>
                    <a:bodyPr/>
                    <a:lstStyle/>
                    <a:p>
                      <a:pPr marL="57785">
                        <a:lnSpc>
                          <a:spcPct val="100000"/>
                        </a:lnSpc>
                        <a:spcBef>
                          <a:spcPts val="110"/>
                        </a:spcBef>
                      </a:pPr>
                      <a:r>
                        <a:rPr sz="800" b="1" spc="15" dirty="0">
                          <a:solidFill>
                            <a:srgbClr val="231F20"/>
                          </a:solidFill>
                          <a:latin typeface="Calibri"/>
                          <a:cs typeface="Calibri"/>
                        </a:rPr>
                        <a:t>Ohio</a:t>
                      </a:r>
                      <a:endParaRPr sz="800">
                        <a:latin typeface="Calibri"/>
                        <a:cs typeface="Calibri"/>
                      </a:endParaRPr>
                    </a:p>
                  </a:txBody>
                  <a:tcPr marL="0" marR="0" marT="13970" marB="0">
                    <a:solidFill>
                      <a:srgbClr val="E5EEF0"/>
                    </a:solidFill>
                  </a:tcPr>
                </a:tc>
                <a:tc>
                  <a:txBody>
                    <a:bodyPr/>
                    <a:lstStyle/>
                    <a:p>
                      <a:pPr marL="103505" algn="ctr">
                        <a:lnSpc>
                          <a:spcPct val="100000"/>
                        </a:lnSpc>
                        <a:spcBef>
                          <a:spcPts val="110"/>
                        </a:spcBef>
                      </a:pPr>
                      <a:r>
                        <a:rPr sz="800" b="1" spc="10" dirty="0">
                          <a:solidFill>
                            <a:srgbClr val="231F20"/>
                          </a:solidFill>
                          <a:latin typeface="Calibri"/>
                          <a:cs typeface="Calibri"/>
                        </a:rPr>
                        <a:t>41</a:t>
                      </a:r>
                      <a:endParaRPr sz="800">
                        <a:latin typeface="Calibri"/>
                        <a:cs typeface="Calibri"/>
                      </a:endParaRPr>
                    </a:p>
                  </a:txBody>
                  <a:tcPr marL="0" marR="0" marT="13970" marB="0">
                    <a:solidFill>
                      <a:srgbClr val="E5EEF0"/>
                    </a:solidFill>
                  </a:tcPr>
                </a:tc>
                <a:extLst>
                  <a:ext uri="{0D108BD9-81ED-4DB2-BD59-A6C34878D82A}">
                    <a16:rowId xmlns:a16="http://schemas.microsoft.com/office/drawing/2014/main" val="10036"/>
                  </a:ext>
                </a:extLst>
              </a:tr>
              <a:tr h="162737">
                <a:tc>
                  <a:txBody>
                    <a:bodyPr/>
                    <a:lstStyle/>
                    <a:p>
                      <a:pPr marL="57785">
                        <a:lnSpc>
                          <a:spcPct val="100000"/>
                        </a:lnSpc>
                        <a:spcBef>
                          <a:spcPts val="110"/>
                        </a:spcBef>
                      </a:pPr>
                      <a:r>
                        <a:rPr sz="800" b="1" spc="15" dirty="0">
                          <a:solidFill>
                            <a:srgbClr val="231F20"/>
                          </a:solidFill>
                          <a:latin typeface="Calibri"/>
                          <a:cs typeface="Calibri"/>
                        </a:rPr>
                        <a:t>Oklahoma</a:t>
                      </a:r>
                      <a:endParaRPr sz="800">
                        <a:latin typeface="Calibri"/>
                        <a:cs typeface="Calibri"/>
                      </a:endParaRPr>
                    </a:p>
                  </a:txBody>
                  <a:tcPr marL="0" marR="0" marT="13970" marB="0">
                    <a:solidFill>
                      <a:srgbClr val="FFFFFF"/>
                    </a:solidFill>
                  </a:tcPr>
                </a:tc>
                <a:tc>
                  <a:txBody>
                    <a:bodyPr/>
                    <a:lstStyle/>
                    <a:p>
                      <a:pPr marL="104139" algn="ctr">
                        <a:lnSpc>
                          <a:spcPct val="100000"/>
                        </a:lnSpc>
                        <a:spcBef>
                          <a:spcPts val="110"/>
                        </a:spcBef>
                      </a:pPr>
                      <a:r>
                        <a:rPr sz="800" b="1" dirty="0">
                          <a:solidFill>
                            <a:srgbClr val="231F20"/>
                          </a:solidFill>
                          <a:latin typeface="Calibri"/>
                          <a:cs typeface="Calibri"/>
                        </a:rPr>
                        <a:t>—</a:t>
                      </a:r>
                      <a:endParaRPr sz="800">
                        <a:latin typeface="Calibri"/>
                        <a:cs typeface="Calibri"/>
                      </a:endParaRPr>
                    </a:p>
                  </a:txBody>
                  <a:tcPr marL="0" marR="0" marT="13970" marB="0">
                    <a:solidFill>
                      <a:srgbClr val="FFFFFF"/>
                    </a:solidFill>
                  </a:tcPr>
                </a:tc>
                <a:extLst>
                  <a:ext uri="{0D108BD9-81ED-4DB2-BD59-A6C34878D82A}">
                    <a16:rowId xmlns:a16="http://schemas.microsoft.com/office/drawing/2014/main" val="10037"/>
                  </a:ext>
                </a:extLst>
              </a:tr>
              <a:tr h="162737">
                <a:tc>
                  <a:txBody>
                    <a:bodyPr/>
                    <a:lstStyle/>
                    <a:p>
                      <a:pPr marL="57785">
                        <a:lnSpc>
                          <a:spcPct val="100000"/>
                        </a:lnSpc>
                        <a:spcBef>
                          <a:spcPts val="110"/>
                        </a:spcBef>
                      </a:pPr>
                      <a:r>
                        <a:rPr sz="800" b="1" spc="10" dirty="0">
                          <a:solidFill>
                            <a:srgbClr val="231F20"/>
                          </a:solidFill>
                          <a:latin typeface="Calibri"/>
                          <a:cs typeface="Calibri"/>
                        </a:rPr>
                        <a:t>Oregon</a:t>
                      </a:r>
                      <a:endParaRPr sz="800">
                        <a:latin typeface="Calibri"/>
                        <a:cs typeface="Calibri"/>
                      </a:endParaRPr>
                    </a:p>
                  </a:txBody>
                  <a:tcPr marL="0" marR="0" marT="13970" marB="0">
                    <a:solidFill>
                      <a:srgbClr val="E5EEF0"/>
                    </a:solidFill>
                  </a:tcPr>
                </a:tc>
                <a:tc>
                  <a:txBody>
                    <a:bodyPr/>
                    <a:lstStyle/>
                    <a:p>
                      <a:pPr marL="104139" algn="ctr">
                        <a:lnSpc>
                          <a:spcPct val="100000"/>
                        </a:lnSpc>
                        <a:spcBef>
                          <a:spcPts val="110"/>
                        </a:spcBef>
                      </a:pPr>
                      <a:r>
                        <a:rPr sz="800" b="1" dirty="0">
                          <a:solidFill>
                            <a:srgbClr val="231F20"/>
                          </a:solidFill>
                          <a:latin typeface="Calibri"/>
                          <a:cs typeface="Calibri"/>
                        </a:rPr>
                        <a:t>—</a:t>
                      </a:r>
                      <a:endParaRPr sz="800">
                        <a:latin typeface="Calibri"/>
                        <a:cs typeface="Calibri"/>
                      </a:endParaRPr>
                    </a:p>
                  </a:txBody>
                  <a:tcPr marL="0" marR="0" marT="13970" marB="0">
                    <a:solidFill>
                      <a:srgbClr val="E5EEF0"/>
                    </a:solidFill>
                  </a:tcPr>
                </a:tc>
                <a:extLst>
                  <a:ext uri="{0D108BD9-81ED-4DB2-BD59-A6C34878D82A}">
                    <a16:rowId xmlns:a16="http://schemas.microsoft.com/office/drawing/2014/main" val="10038"/>
                  </a:ext>
                </a:extLst>
              </a:tr>
              <a:tr h="162750">
                <a:tc>
                  <a:txBody>
                    <a:bodyPr/>
                    <a:lstStyle/>
                    <a:p>
                      <a:pPr marL="57785">
                        <a:lnSpc>
                          <a:spcPct val="100000"/>
                        </a:lnSpc>
                        <a:spcBef>
                          <a:spcPts val="110"/>
                        </a:spcBef>
                      </a:pPr>
                      <a:r>
                        <a:rPr sz="800" b="1" spc="10" dirty="0">
                          <a:solidFill>
                            <a:srgbClr val="231F20"/>
                          </a:solidFill>
                          <a:latin typeface="Calibri"/>
                          <a:cs typeface="Calibri"/>
                        </a:rPr>
                        <a:t>Pennsylvania</a:t>
                      </a:r>
                      <a:endParaRPr sz="800">
                        <a:latin typeface="Calibri"/>
                        <a:cs typeface="Calibri"/>
                      </a:endParaRPr>
                    </a:p>
                  </a:txBody>
                  <a:tcPr marL="0" marR="0" marT="13970" marB="0">
                    <a:solidFill>
                      <a:srgbClr val="FFFFFF"/>
                    </a:solidFill>
                  </a:tcPr>
                </a:tc>
                <a:tc>
                  <a:txBody>
                    <a:bodyPr/>
                    <a:lstStyle/>
                    <a:p>
                      <a:pPr marL="103505" algn="ctr">
                        <a:lnSpc>
                          <a:spcPct val="100000"/>
                        </a:lnSpc>
                        <a:spcBef>
                          <a:spcPts val="110"/>
                        </a:spcBef>
                      </a:pPr>
                      <a:r>
                        <a:rPr sz="800" b="1" spc="10" dirty="0">
                          <a:solidFill>
                            <a:srgbClr val="231F20"/>
                          </a:solidFill>
                          <a:latin typeface="Calibri"/>
                          <a:cs typeface="Calibri"/>
                        </a:rPr>
                        <a:t>20</a:t>
                      </a:r>
                      <a:endParaRPr sz="800">
                        <a:latin typeface="Calibri"/>
                        <a:cs typeface="Calibri"/>
                      </a:endParaRPr>
                    </a:p>
                  </a:txBody>
                  <a:tcPr marL="0" marR="0" marT="13970" marB="0">
                    <a:solidFill>
                      <a:srgbClr val="FFFFFF"/>
                    </a:solidFill>
                  </a:tcPr>
                </a:tc>
                <a:extLst>
                  <a:ext uri="{0D108BD9-81ED-4DB2-BD59-A6C34878D82A}">
                    <a16:rowId xmlns:a16="http://schemas.microsoft.com/office/drawing/2014/main" val="10039"/>
                  </a:ext>
                </a:extLst>
              </a:tr>
              <a:tr h="162737">
                <a:tc>
                  <a:txBody>
                    <a:bodyPr/>
                    <a:lstStyle/>
                    <a:p>
                      <a:pPr marL="57785">
                        <a:lnSpc>
                          <a:spcPct val="100000"/>
                        </a:lnSpc>
                        <a:spcBef>
                          <a:spcPts val="110"/>
                        </a:spcBef>
                      </a:pPr>
                      <a:r>
                        <a:rPr sz="800" b="1" spc="10" dirty="0">
                          <a:solidFill>
                            <a:srgbClr val="231F20"/>
                          </a:solidFill>
                          <a:latin typeface="Calibri"/>
                          <a:cs typeface="Calibri"/>
                        </a:rPr>
                        <a:t>Rhode</a:t>
                      </a:r>
                      <a:r>
                        <a:rPr sz="800" b="1" spc="20" dirty="0">
                          <a:solidFill>
                            <a:srgbClr val="231F20"/>
                          </a:solidFill>
                          <a:latin typeface="Calibri"/>
                          <a:cs typeface="Calibri"/>
                        </a:rPr>
                        <a:t> </a:t>
                      </a:r>
                      <a:r>
                        <a:rPr sz="800" b="1" spc="10" dirty="0">
                          <a:solidFill>
                            <a:srgbClr val="231F20"/>
                          </a:solidFill>
                          <a:latin typeface="Calibri"/>
                          <a:cs typeface="Calibri"/>
                        </a:rPr>
                        <a:t>Island</a:t>
                      </a:r>
                      <a:endParaRPr sz="800">
                        <a:latin typeface="Calibri"/>
                        <a:cs typeface="Calibri"/>
                      </a:endParaRPr>
                    </a:p>
                  </a:txBody>
                  <a:tcPr marL="0" marR="0" marT="13970" marB="0">
                    <a:solidFill>
                      <a:srgbClr val="E5EEF0"/>
                    </a:solidFill>
                  </a:tcPr>
                </a:tc>
                <a:tc>
                  <a:txBody>
                    <a:bodyPr/>
                    <a:lstStyle/>
                    <a:p>
                      <a:pPr marL="106045" algn="ctr">
                        <a:lnSpc>
                          <a:spcPct val="100000"/>
                        </a:lnSpc>
                        <a:spcBef>
                          <a:spcPts val="110"/>
                        </a:spcBef>
                      </a:pPr>
                      <a:r>
                        <a:rPr sz="800" b="1" dirty="0">
                          <a:solidFill>
                            <a:srgbClr val="231F20"/>
                          </a:solidFill>
                          <a:latin typeface="Calibri"/>
                          <a:cs typeface="Calibri"/>
                        </a:rPr>
                        <a:t>U</a:t>
                      </a:r>
                      <a:endParaRPr sz="800">
                        <a:latin typeface="Calibri"/>
                        <a:cs typeface="Calibri"/>
                      </a:endParaRPr>
                    </a:p>
                  </a:txBody>
                  <a:tcPr marL="0" marR="0" marT="13970" marB="0">
                    <a:solidFill>
                      <a:srgbClr val="E5EEF0"/>
                    </a:solidFill>
                  </a:tcPr>
                </a:tc>
                <a:extLst>
                  <a:ext uri="{0D108BD9-81ED-4DB2-BD59-A6C34878D82A}">
                    <a16:rowId xmlns:a16="http://schemas.microsoft.com/office/drawing/2014/main" val="10040"/>
                  </a:ext>
                </a:extLst>
              </a:tr>
              <a:tr h="162737">
                <a:tc>
                  <a:txBody>
                    <a:bodyPr/>
                    <a:lstStyle/>
                    <a:p>
                      <a:pPr marL="57785">
                        <a:lnSpc>
                          <a:spcPct val="100000"/>
                        </a:lnSpc>
                        <a:spcBef>
                          <a:spcPts val="110"/>
                        </a:spcBef>
                      </a:pPr>
                      <a:r>
                        <a:rPr sz="800" b="1" spc="5" dirty="0">
                          <a:solidFill>
                            <a:srgbClr val="231F20"/>
                          </a:solidFill>
                          <a:latin typeface="Calibri"/>
                          <a:cs typeface="Calibri"/>
                        </a:rPr>
                        <a:t>South</a:t>
                      </a:r>
                      <a:r>
                        <a:rPr sz="800" b="1" spc="15" dirty="0">
                          <a:solidFill>
                            <a:srgbClr val="231F20"/>
                          </a:solidFill>
                          <a:latin typeface="Calibri"/>
                          <a:cs typeface="Calibri"/>
                        </a:rPr>
                        <a:t> </a:t>
                      </a:r>
                      <a:r>
                        <a:rPr sz="800" b="1" spc="5" dirty="0">
                          <a:solidFill>
                            <a:srgbClr val="231F20"/>
                          </a:solidFill>
                          <a:latin typeface="Calibri"/>
                          <a:cs typeface="Calibri"/>
                        </a:rPr>
                        <a:t>Carolina</a:t>
                      </a:r>
                      <a:endParaRPr sz="800">
                        <a:latin typeface="Calibri"/>
                        <a:cs typeface="Calibri"/>
                      </a:endParaRPr>
                    </a:p>
                  </a:txBody>
                  <a:tcPr marL="0" marR="0" marT="13970" marB="0">
                    <a:solidFill>
                      <a:srgbClr val="FFFFFF"/>
                    </a:solidFill>
                  </a:tcPr>
                </a:tc>
                <a:tc>
                  <a:txBody>
                    <a:bodyPr/>
                    <a:lstStyle/>
                    <a:p>
                      <a:pPr marL="106680" algn="ctr">
                        <a:lnSpc>
                          <a:spcPct val="100000"/>
                        </a:lnSpc>
                        <a:spcBef>
                          <a:spcPts val="110"/>
                        </a:spcBef>
                      </a:pPr>
                      <a:r>
                        <a:rPr sz="800" b="1" dirty="0">
                          <a:solidFill>
                            <a:srgbClr val="231F20"/>
                          </a:solidFill>
                          <a:latin typeface="Calibri"/>
                          <a:cs typeface="Calibri"/>
                        </a:rPr>
                        <a:t>2</a:t>
                      </a:r>
                      <a:endParaRPr sz="800">
                        <a:latin typeface="Calibri"/>
                        <a:cs typeface="Calibri"/>
                      </a:endParaRPr>
                    </a:p>
                  </a:txBody>
                  <a:tcPr marL="0" marR="0" marT="13970" marB="0">
                    <a:solidFill>
                      <a:srgbClr val="FFFFFF"/>
                    </a:solidFill>
                  </a:tcPr>
                </a:tc>
                <a:extLst>
                  <a:ext uri="{0D108BD9-81ED-4DB2-BD59-A6C34878D82A}">
                    <a16:rowId xmlns:a16="http://schemas.microsoft.com/office/drawing/2014/main" val="10041"/>
                  </a:ext>
                </a:extLst>
              </a:tr>
              <a:tr h="162750">
                <a:tc>
                  <a:txBody>
                    <a:bodyPr/>
                    <a:lstStyle/>
                    <a:p>
                      <a:pPr marL="57785">
                        <a:lnSpc>
                          <a:spcPct val="100000"/>
                        </a:lnSpc>
                        <a:spcBef>
                          <a:spcPts val="110"/>
                        </a:spcBef>
                      </a:pPr>
                      <a:r>
                        <a:rPr sz="800" b="1" spc="5" dirty="0">
                          <a:solidFill>
                            <a:srgbClr val="231F20"/>
                          </a:solidFill>
                          <a:latin typeface="Calibri"/>
                          <a:cs typeface="Calibri"/>
                        </a:rPr>
                        <a:t>South</a:t>
                      </a:r>
                      <a:r>
                        <a:rPr sz="800" b="1" spc="15" dirty="0">
                          <a:solidFill>
                            <a:srgbClr val="231F20"/>
                          </a:solidFill>
                          <a:latin typeface="Calibri"/>
                          <a:cs typeface="Calibri"/>
                        </a:rPr>
                        <a:t> </a:t>
                      </a:r>
                      <a:r>
                        <a:rPr sz="800" b="1" spc="5" dirty="0">
                          <a:solidFill>
                            <a:srgbClr val="231F20"/>
                          </a:solidFill>
                          <a:latin typeface="Calibri"/>
                          <a:cs typeface="Calibri"/>
                        </a:rPr>
                        <a:t>Dakota</a:t>
                      </a:r>
                      <a:endParaRPr sz="800">
                        <a:latin typeface="Calibri"/>
                        <a:cs typeface="Calibri"/>
                      </a:endParaRPr>
                    </a:p>
                  </a:txBody>
                  <a:tcPr marL="0" marR="0" marT="13970" marB="0">
                    <a:solidFill>
                      <a:srgbClr val="E5EEF0"/>
                    </a:solidFill>
                  </a:tcPr>
                </a:tc>
                <a:tc>
                  <a:txBody>
                    <a:bodyPr/>
                    <a:lstStyle/>
                    <a:p>
                      <a:pPr marL="106680" algn="ctr">
                        <a:lnSpc>
                          <a:spcPct val="100000"/>
                        </a:lnSpc>
                        <a:spcBef>
                          <a:spcPts val="110"/>
                        </a:spcBef>
                      </a:pPr>
                      <a:r>
                        <a:rPr sz="800" b="1" dirty="0">
                          <a:solidFill>
                            <a:srgbClr val="231F20"/>
                          </a:solidFill>
                          <a:latin typeface="Calibri"/>
                          <a:cs typeface="Calibri"/>
                        </a:rPr>
                        <a:t>2</a:t>
                      </a:r>
                      <a:endParaRPr sz="800">
                        <a:latin typeface="Calibri"/>
                        <a:cs typeface="Calibri"/>
                      </a:endParaRPr>
                    </a:p>
                  </a:txBody>
                  <a:tcPr marL="0" marR="0" marT="13970" marB="0">
                    <a:solidFill>
                      <a:srgbClr val="E5EEF0"/>
                    </a:solidFill>
                  </a:tcPr>
                </a:tc>
                <a:extLst>
                  <a:ext uri="{0D108BD9-81ED-4DB2-BD59-A6C34878D82A}">
                    <a16:rowId xmlns:a16="http://schemas.microsoft.com/office/drawing/2014/main" val="10042"/>
                  </a:ext>
                </a:extLst>
              </a:tr>
              <a:tr h="162737">
                <a:tc>
                  <a:txBody>
                    <a:bodyPr/>
                    <a:lstStyle/>
                    <a:p>
                      <a:pPr marL="57785">
                        <a:lnSpc>
                          <a:spcPct val="100000"/>
                        </a:lnSpc>
                        <a:spcBef>
                          <a:spcPts val="110"/>
                        </a:spcBef>
                      </a:pPr>
                      <a:r>
                        <a:rPr sz="800" b="1" spc="5" dirty="0">
                          <a:solidFill>
                            <a:srgbClr val="231F20"/>
                          </a:solidFill>
                          <a:latin typeface="Calibri"/>
                          <a:cs typeface="Calibri"/>
                        </a:rPr>
                        <a:t>Tennessee</a:t>
                      </a:r>
                      <a:endParaRPr sz="800">
                        <a:latin typeface="Calibri"/>
                        <a:cs typeface="Calibri"/>
                      </a:endParaRPr>
                    </a:p>
                  </a:txBody>
                  <a:tcPr marL="0" marR="0" marT="13970" marB="0">
                    <a:solidFill>
                      <a:srgbClr val="FFFFFF"/>
                    </a:solidFill>
                  </a:tcPr>
                </a:tc>
                <a:tc>
                  <a:txBody>
                    <a:bodyPr/>
                    <a:lstStyle/>
                    <a:p>
                      <a:pPr marL="103505" algn="ctr">
                        <a:lnSpc>
                          <a:spcPct val="100000"/>
                        </a:lnSpc>
                        <a:spcBef>
                          <a:spcPts val="110"/>
                        </a:spcBef>
                      </a:pPr>
                      <a:r>
                        <a:rPr sz="800" b="1" spc="10" dirty="0">
                          <a:solidFill>
                            <a:srgbClr val="231F20"/>
                          </a:solidFill>
                          <a:latin typeface="Calibri"/>
                          <a:cs typeface="Calibri"/>
                        </a:rPr>
                        <a:t>16</a:t>
                      </a:r>
                      <a:endParaRPr sz="800">
                        <a:latin typeface="Calibri"/>
                        <a:cs typeface="Calibri"/>
                      </a:endParaRPr>
                    </a:p>
                  </a:txBody>
                  <a:tcPr marL="0" marR="0" marT="13970" marB="0">
                    <a:solidFill>
                      <a:srgbClr val="FFFFFF"/>
                    </a:solidFill>
                  </a:tcPr>
                </a:tc>
                <a:extLst>
                  <a:ext uri="{0D108BD9-81ED-4DB2-BD59-A6C34878D82A}">
                    <a16:rowId xmlns:a16="http://schemas.microsoft.com/office/drawing/2014/main" val="10043"/>
                  </a:ext>
                </a:extLst>
              </a:tr>
              <a:tr h="162725">
                <a:tc>
                  <a:txBody>
                    <a:bodyPr/>
                    <a:lstStyle/>
                    <a:p>
                      <a:pPr marL="57785">
                        <a:lnSpc>
                          <a:spcPct val="100000"/>
                        </a:lnSpc>
                        <a:spcBef>
                          <a:spcPts val="110"/>
                        </a:spcBef>
                      </a:pPr>
                      <a:r>
                        <a:rPr sz="800" b="1" spc="-5" dirty="0">
                          <a:solidFill>
                            <a:srgbClr val="231F20"/>
                          </a:solidFill>
                          <a:latin typeface="Calibri"/>
                          <a:cs typeface="Calibri"/>
                        </a:rPr>
                        <a:t>Texas</a:t>
                      </a:r>
                      <a:endParaRPr sz="800">
                        <a:latin typeface="Calibri"/>
                        <a:cs typeface="Calibri"/>
                      </a:endParaRPr>
                    </a:p>
                  </a:txBody>
                  <a:tcPr marL="0" marR="0" marT="13970" marB="0">
                    <a:solidFill>
                      <a:srgbClr val="E5EEF0"/>
                    </a:solidFill>
                  </a:tcPr>
                </a:tc>
                <a:tc>
                  <a:txBody>
                    <a:bodyPr/>
                    <a:lstStyle/>
                    <a:p>
                      <a:pPr marL="106680" algn="ctr">
                        <a:lnSpc>
                          <a:spcPct val="100000"/>
                        </a:lnSpc>
                        <a:spcBef>
                          <a:spcPts val="110"/>
                        </a:spcBef>
                      </a:pPr>
                      <a:r>
                        <a:rPr sz="800" b="1" dirty="0">
                          <a:solidFill>
                            <a:srgbClr val="231F20"/>
                          </a:solidFill>
                          <a:latin typeface="Calibri"/>
                          <a:cs typeface="Calibri"/>
                        </a:rPr>
                        <a:t>N</a:t>
                      </a:r>
                      <a:endParaRPr sz="800">
                        <a:latin typeface="Calibri"/>
                        <a:cs typeface="Calibri"/>
                      </a:endParaRPr>
                    </a:p>
                  </a:txBody>
                  <a:tcPr marL="0" marR="0" marT="13970" marB="0">
                    <a:solidFill>
                      <a:srgbClr val="E5EEF0"/>
                    </a:solidFill>
                  </a:tcPr>
                </a:tc>
                <a:extLst>
                  <a:ext uri="{0D108BD9-81ED-4DB2-BD59-A6C34878D82A}">
                    <a16:rowId xmlns:a16="http://schemas.microsoft.com/office/drawing/2014/main" val="10044"/>
                  </a:ext>
                </a:extLst>
              </a:tr>
              <a:tr h="162750">
                <a:tc>
                  <a:txBody>
                    <a:bodyPr/>
                    <a:lstStyle/>
                    <a:p>
                      <a:pPr marL="57785">
                        <a:lnSpc>
                          <a:spcPct val="100000"/>
                        </a:lnSpc>
                        <a:spcBef>
                          <a:spcPts val="110"/>
                        </a:spcBef>
                      </a:pPr>
                      <a:r>
                        <a:rPr sz="800" b="1" spc="15" dirty="0">
                          <a:solidFill>
                            <a:srgbClr val="231F20"/>
                          </a:solidFill>
                          <a:latin typeface="Calibri"/>
                          <a:cs typeface="Calibri"/>
                        </a:rPr>
                        <a:t>Utah</a:t>
                      </a:r>
                      <a:endParaRPr sz="800">
                        <a:latin typeface="Calibri"/>
                        <a:cs typeface="Calibri"/>
                      </a:endParaRPr>
                    </a:p>
                  </a:txBody>
                  <a:tcPr marL="0" marR="0" marT="13970" marB="0">
                    <a:solidFill>
                      <a:srgbClr val="FFFFFF"/>
                    </a:solidFill>
                  </a:tcPr>
                </a:tc>
                <a:tc>
                  <a:txBody>
                    <a:bodyPr/>
                    <a:lstStyle/>
                    <a:p>
                      <a:pPr marL="106680" algn="ctr">
                        <a:lnSpc>
                          <a:spcPct val="100000"/>
                        </a:lnSpc>
                        <a:spcBef>
                          <a:spcPts val="110"/>
                        </a:spcBef>
                      </a:pPr>
                      <a:r>
                        <a:rPr sz="800" b="1" dirty="0">
                          <a:solidFill>
                            <a:srgbClr val="231F20"/>
                          </a:solidFill>
                          <a:latin typeface="Calibri"/>
                          <a:cs typeface="Calibri"/>
                        </a:rPr>
                        <a:t>2</a:t>
                      </a:r>
                      <a:endParaRPr sz="800">
                        <a:latin typeface="Calibri"/>
                        <a:cs typeface="Calibri"/>
                      </a:endParaRPr>
                    </a:p>
                  </a:txBody>
                  <a:tcPr marL="0" marR="0" marT="13970" marB="0">
                    <a:solidFill>
                      <a:srgbClr val="FFFFFF"/>
                    </a:solidFill>
                  </a:tcPr>
                </a:tc>
                <a:extLst>
                  <a:ext uri="{0D108BD9-81ED-4DB2-BD59-A6C34878D82A}">
                    <a16:rowId xmlns:a16="http://schemas.microsoft.com/office/drawing/2014/main" val="10045"/>
                  </a:ext>
                </a:extLst>
              </a:tr>
              <a:tr h="162737">
                <a:tc>
                  <a:txBody>
                    <a:bodyPr/>
                    <a:lstStyle/>
                    <a:p>
                      <a:pPr marL="57785">
                        <a:lnSpc>
                          <a:spcPct val="100000"/>
                        </a:lnSpc>
                        <a:spcBef>
                          <a:spcPts val="110"/>
                        </a:spcBef>
                      </a:pPr>
                      <a:r>
                        <a:rPr sz="800" b="1" dirty="0">
                          <a:solidFill>
                            <a:srgbClr val="231F20"/>
                          </a:solidFill>
                          <a:latin typeface="Calibri"/>
                          <a:cs typeface="Calibri"/>
                        </a:rPr>
                        <a:t>Vermont</a:t>
                      </a:r>
                      <a:endParaRPr sz="800">
                        <a:latin typeface="Calibri"/>
                        <a:cs typeface="Calibri"/>
                      </a:endParaRPr>
                    </a:p>
                  </a:txBody>
                  <a:tcPr marL="0" marR="0" marT="13970" marB="0">
                    <a:solidFill>
                      <a:srgbClr val="E5EEF0"/>
                    </a:solidFill>
                  </a:tcPr>
                </a:tc>
                <a:tc>
                  <a:txBody>
                    <a:bodyPr/>
                    <a:lstStyle/>
                    <a:p>
                      <a:pPr marL="104139" algn="ctr">
                        <a:lnSpc>
                          <a:spcPct val="100000"/>
                        </a:lnSpc>
                        <a:spcBef>
                          <a:spcPts val="110"/>
                        </a:spcBef>
                      </a:pPr>
                      <a:r>
                        <a:rPr sz="800" b="1" dirty="0">
                          <a:solidFill>
                            <a:srgbClr val="231F20"/>
                          </a:solidFill>
                          <a:latin typeface="Calibri"/>
                          <a:cs typeface="Calibri"/>
                        </a:rPr>
                        <a:t>—</a:t>
                      </a:r>
                      <a:endParaRPr sz="800">
                        <a:latin typeface="Calibri"/>
                        <a:cs typeface="Calibri"/>
                      </a:endParaRPr>
                    </a:p>
                  </a:txBody>
                  <a:tcPr marL="0" marR="0" marT="13970" marB="0">
                    <a:solidFill>
                      <a:srgbClr val="E5EEF0"/>
                    </a:solidFill>
                  </a:tcPr>
                </a:tc>
                <a:extLst>
                  <a:ext uri="{0D108BD9-81ED-4DB2-BD59-A6C34878D82A}">
                    <a16:rowId xmlns:a16="http://schemas.microsoft.com/office/drawing/2014/main" val="10046"/>
                  </a:ext>
                </a:extLst>
              </a:tr>
              <a:tr h="162737">
                <a:tc>
                  <a:txBody>
                    <a:bodyPr/>
                    <a:lstStyle/>
                    <a:p>
                      <a:pPr marL="57785">
                        <a:lnSpc>
                          <a:spcPct val="100000"/>
                        </a:lnSpc>
                        <a:spcBef>
                          <a:spcPts val="110"/>
                        </a:spcBef>
                      </a:pPr>
                      <a:r>
                        <a:rPr sz="800" b="1" spc="5" dirty="0">
                          <a:solidFill>
                            <a:srgbClr val="231F20"/>
                          </a:solidFill>
                          <a:latin typeface="Calibri"/>
                          <a:cs typeface="Calibri"/>
                        </a:rPr>
                        <a:t>Virginia</a:t>
                      </a:r>
                      <a:endParaRPr sz="800">
                        <a:latin typeface="Calibri"/>
                        <a:cs typeface="Calibri"/>
                      </a:endParaRPr>
                    </a:p>
                  </a:txBody>
                  <a:tcPr marL="0" marR="0" marT="13970" marB="0">
                    <a:solidFill>
                      <a:srgbClr val="FFFFFF"/>
                    </a:solidFill>
                  </a:tcPr>
                </a:tc>
                <a:tc>
                  <a:txBody>
                    <a:bodyPr/>
                    <a:lstStyle/>
                    <a:p>
                      <a:pPr marL="103505" algn="ctr">
                        <a:lnSpc>
                          <a:spcPct val="100000"/>
                        </a:lnSpc>
                        <a:spcBef>
                          <a:spcPts val="110"/>
                        </a:spcBef>
                      </a:pPr>
                      <a:r>
                        <a:rPr sz="800" b="1" spc="10" dirty="0">
                          <a:solidFill>
                            <a:srgbClr val="231F20"/>
                          </a:solidFill>
                          <a:latin typeface="Calibri"/>
                          <a:cs typeface="Calibri"/>
                        </a:rPr>
                        <a:t>12</a:t>
                      </a:r>
                      <a:endParaRPr sz="800">
                        <a:latin typeface="Calibri"/>
                        <a:cs typeface="Calibri"/>
                      </a:endParaRPr>
                    </a:p>
                  </a:txBody>
                  <a:tcPr marL="0" marR="0" marT="13970" marB="0">
                    <a:solidFill>
                      <a:srgbClr val="FFFFFF"/>
                    </a:solidFill>
                  </a:tcPr>
                </a:tc>
                <a:extLst>
                  <a:ext uri="{0D108BD9-81ED-4DB2-BD59-A6C34878D82A}">
                    <a16:rowId xmlns:a16="http://schemas.microsoft.com/office/drawing/2014/main" val="10047"/>
                  </a:ext>
                </a:extLst>
              </a:tr>
              <a:tr h="162750">
                <a:tc>
                  <a:txBody>
                    <a:bodyPr/>
                    <a:lstStyle/>
                    <a:p>
                      <a:pPr marL="57785">
                        <a:lnSpc>
                          <a:spcPct val="100000"/>
                        </a:lnSpc>
                        <a:spcBef>
                          <a:spcPts val="110"/>
                        </a:spcBef>
                      </a:pPr>
                      <a:r>
                        <a:rPr sz="800" b="1" spc="10" dirty="0">
                          <a:solidFill>
                            <a:srgbClr val="231F20"/>
                          </a:solidFill>
                          <a:latin typeface="Calibri"/>
                          <a:cs typeface="Calibri"/>
                        </a:rPr>
                        <a:t>Washington</a:t>
                      </a:r>
                      <a:endParaRPr sz="800">
                        <a:latin typeface="Calibri"/>
                        <a:cs typeface="Calibri"/>
                      </a:endParaRPr>
                    </a:p>
                  </a:txBody>
                  <a:tcPr marL="0" marR="0" marT="13970" marB="0">
                    <a:solidFill>
                      <a:srgbClr val="E5EEF0"/>
                    </a:solidFill>
                  </a:tcPr>
                </a:tc>
                <a:tc>
                  <a:txBody>
                    <a:bodyPr/>
                    <a:lstStyle/>
                    <a:p>
                      <a:pPr marL="106680" algn="ctr">
                        <a:lnSpc>
                          <a:spcPct val="100000"/>
                        </a:lnSpc>
                        <a:spcBef>
                          <a:spcPts val="110"/>
                        </a:spcBef>
                      </a:pPr>
                      <a:r>
                        <a:rPr sz="800" b="1" dirty="0">
                          <a:solidFill>
                            <a:srgbClr val="231F20"/>
                          </a:solidFill>
                          <a:latin typeface="Calibri"/>
                          <a:cs typeface="Calibri"/>
                        </a:rPr>
                        <a:t>3</a:t>
                      </a:r>
                      <a:endParaRPr sz="800">
                        <a:latin typeface="Calibri"/>
                        <a:cs typeface="Calibri"/>
                      </a:endParaRPr>
                    </a:p>
                  </a:txBody>
                  <a:tcPr marL="0" marR="0" marT="13970" marB="0">
                    <a:solidFill>
                      <a:srgbClr val="E5EEF0"/>
                    </a:solidFill>
                  </a:tcPr>
                </a:tc>
                <a:extLst>
                  <a:ext uri="{0D108BD9-81ED-4DB2-BD59-A6C34878D82A}">
                    <a16:rowId xmlns:a16="http://schemas.microsoft.com/office/drawing/2014/main" val="10048"/>
                  </a:ext>
                </a:extLst>
              </a:tr>
              <a:tr h="162737">
                <a:tc>
                  <a:txBody>
                    <a:bodyPr/>
                    <a:lstStyle/>
                    <a:p>
                      <a:pPr marL="57785">
                        <a:lnSpc>
                          <a:spcPct val="100000"/>
                        </a:lnSpc>
                        <a:spcBef>
                          <a:spcPts val="110"/>
                        </a:spcBef>
                      </a:pPr>
                      <a:r>
                        <a:rPr sz="800" b="1" dirty="0">
                          <a:solidFill>
                            <a:srgbClr val="231F20"/>
                          </a:solidFill>
                          <a:latin typeface="Calibri"/>
                          <a:cs typeface="Calibri"/>
                        </a:rPr>
                        <a:t>West </a:t>
                      </a:r>
                      <a:r>
                        <a:rPr sz="800" b="1" spc="5" dirty="0">
                          <a:solidFill>
                            <a:srgbClr val="231F20"/>
                          </a:solidFill>
                          <a:latin typeface="Calibri"/>
                          <a:cs typeface="Calibri"/>
                        </a:rPr>
                        <a:t>Virginia</a:t>
                      </a:r>
                      <a:endParaRPr sz="800">
                        <a:latin typeface="Calibri"/>
                        <a:cs typeface="Calibri"/>
                      </a:endParaRPr>
                    </a:p>
                  </a:txBody>
                  <a:tcPr marL="0" marR="0" marT="13970" marB="0">
                    <a:solidFill>
                      <a:srgbClr val="FFFFFF"/>
                    </a:solidFill>
                  </a:tcPr>
                </a:tc>
                <a:tc>
                  <a:txBody>
                    <a:bodyPr/>
                    <a:lstStyle/>
                    <a:p>
                      <a:pPr marL="104139" algn="ctr">
                        <a:lnSpc>
                          <a:spcPct val="100000"/>
                        </a:lnSpc>
                        <a:spcBef>
                          <a:spcPts val="110"/>
                        </a:spcBef>
                      </a:pPr>
                      <a:r>
                        <a:rPr sz="800" b="1" dirty="0">
                          <a:solidFill>
                            <a:srgbClr val="231F20"/>
                          </a:solidFill>
                          <a:latin typeface="Calibri"/>
                          <a:cs typeface="Calibri"/>
                        </a:rPr>
                        <a:t>—</a:t>
                      </a:r>
                      <a:endParaRPr sz="800">
                        <a:latin typeface="Calibri"/>
                        <a:cs typeface="Calibri"/>
                      </a:endParaRPr>
                    </a:p>
                  </a:txBody>
                  <a:tcPr marL="0" marR="0" marT="13970" marB="0">
                    <a:solidFill>
                      <a:srgbClr val="FFFFFF"/>
                    </a:solidFill>
                  </a:tcPr>
                </a:tc>
                <a:extLst>
                  <a:ext uri="{0D108BD9-81ED-4DB2-BD59-A6C34878D82A}">
                    <a16:rowId xmlns:a16="http://schemas.microsoft.com/office/drawing/2014/main" val="10049"/>
                  </a:ext>
                </a:extLst>
              </a:tr>
              <a:tr h="162737">
                <a:tc>
                  <a:txBody>
                    <a:bodyPr/>
                    <a:lstStyle/>
                    <a:p>
                      <a:pPr marL="57785">
                        <a:lnSpc>
                          <a:spcPct val="100000"/>
                        </a:lnSpc>
                        <a:spcBef>
                          <a:spcPts val="110"/>
                        </a:spcBef>
                      </a:pPr>
                      <a:r>
                        <a:rPr sz="800" b="1" spc="10" dirty="0">
                          <a:solidFill>
                            <a:srgbClr val="231F20"/>
                          </a:solidFill>
                          <a:latin typeface="Calibri"/>
                          <a:cs typeface="Calibri"/>
                        </a:rPr>
                        <a:t>Wisconsin</a:t>
                      </a:r>
                      <a:endParaRPr sz="800">
                        <a:latin typeface="Calibri"/>
                        <a:cs typeface="Calibri"/>
                      </a:endParaRPr>
                    </a:p>
                  </a:txBody>
                  <a:tcPr marL="0" marR="0" marT="13970" marB="0">
                    <a:solidFill>
                      <a:srgbClr val="E5EEF0"/>
                    </a:solidFill>
                  </a:tcPr>
                </a:tc>
                <a:tc>
                  <a:txBody>
                    <a:bodyPr/>
                    <a:lstStyle/>
                    <a:p>
                      <a:pPr marL="104139" algn="ctr">
                        <a:lnSpc>
                          <a:spcPct val="100000"/>
                        </a:lnSpc>
                        <a:spcBef>
                          <a:spcPts val="110"/>
                        </a:spcBef>
                      </a:pPr>
                      <a:r>
                        <a:rPr sz="800" b="1" dirty="0">
                          <a:solidFill>
                            <a:srgbClr val="231F20"/>
                          </a:solidFill>
                          <a:latin typeface="Calibri"/>
                          <a:cs typeface="Calibri"/>
                        </a:rPr>
                        <a:t>—</a:t>
                      </a:r>
                      <a:endParaRPr sz="800">
                        <a:latin typeface="Calibri"/>
                        <a:cs typeface="Calibri"/>
                      </a:endParaRPr>
                    </a:p>
                  </a:txBody>
                  <a:tcPr marL="0" marR="0" marT="13970" marB="0">
                    <a:solidFill>
                      <a:srgbClr val="E5EEF0"/>
                    </a:solidFill>
                  </a:tcPr>
                </a:tc>
                <a:extLst>
                  <a:ext uri="{0D108BD9-81ED-4DB2-BD59-A6C34878D82A}">
                    <a16:rowId xmlns:a16="http://schemas.microsoft.com/office/drawing/2014/main" val="10050"/>
                  </a:ext>
                </a:extLst>
              </a:tr>
              <a:tr h="162746">
                <a:tc>
                  <a:txBody>
                    <a:bodyPr/>
                    <a:lstStyle/>
                    <a:p>
                      <a:pPr marL="57785">
                        <a:lnSpc>
                          <a:spcPct val="100000"/>
                        </a:lnSpc>
                        <a:spcBef>
                          <a:spcPts val="85"/>
                        </a:spcBef>
                      </a:pPr>
                      <a:r>
                        <a:rPr sz="800" b="1" spc="10" dirty="0">
                          <a:solidFill>
                            <a:srgbClr val="231F20"/>
                          </a:solidFill>
                          <a:latin typeface="Calibri"/>
                          <a:cs typeface="Calibri"/>
                        </a:rPr>
                        <a:t>Wyoming</a:t>
                      </a:r>
                      <a:endParaRPr sz="800">
                        <a:latin typeface="Calibri"/>
                        <a:cs typeface="Calibri"/>
                      </a:endParaRPr>
                    </a:p>
                  </a:txBody>
                  <a:tcPr marL="0" marR="0" marT="10795" marB="0">
                    <a:lnB w="12700">
                      <a:solidFill>
                        <a:srgbClr val="005E6D"/>
                      </a:solidFill>
                      <a:prstDash val="solid"/>
                    </a:lnB>
                    <a:solidFill>
                      <a:srgbClr val="FFFFFF"/>
                    </a:solidFill>
                  </a:tcPr>
                </a:tc>
                <a:tc>
                  <a:txBody>
                    <a:bodyPr/>
                    <a:lstStyle/>
                    <a:p>
                      <a:pPr marL="104139" algn="ctr">
                        <a:lnSpc>
                          <a:spcPct val="100000"/>
                        </a:lnSpc>
                        <a:spcBef>
                          <a:spcPts val="85"/>
                        </a:spcBef>
                      </a:pPr>
                      <a:r>
                        <a:rPr sz="800" b="1" dirty="0">
                          <a:solidFill>
                            <a:srgbClr val="231F20"/>
                          </a:solidFill>
                          <a:latin typeface="Calibri"/>
                          <a:cs typeface="Calibri"/>
                        </a:rPr>
                        <a:t>—</a:t>
                      </a:r>
                      <a:endParaRPr sz="800">
                        <a:latin typeface="Calibri"/>
                        <a:cs typeface="Calibri"/>
                      </a:endParaRPr>
                    </a:p>
                  </a:txBody>
                  <a:tcPr marL="0" marR="0" marT="10795" marB="0">
                    <a:lnB w="12700">
                      <a:solidFill>
                        <a:srgbClr val="005E6D"/>
                      </a:solidFill>
                      <a:prstDash val="solid"/>
                    </a:lnB>
                    <a:solidFill>
                      <a:srgbClr val="FFFFFF"/>
                    </a:solidFill>
                  </a:tcPr>
                </a:tc>
                <a:extLst>
                  <a:ext uri="{0D108BD9-81ED-4DB2-BD59-A6C34878D82A}">
                    <a16:rowId xmlns:a16="http://schemas.microsoft.com/office/drawing/2014/main" val="10051"/>
                  </a:ext>
                </a:extLst>
              </a:tr>
              <a:tr h="162741">
                <a:tc>
                  <a:txBody>
                    <a:bodyPr/>
                    <a:lstStyle/>
                    <a:p>
                      <a:pPr marL="57785">
                        <a:lnSpc>
                          <a:spcPct val="100000"/>
                        </a:lnSpc>
                        <a:spcBef>
                          <a:spcPts val="135"/>
                        </a:spcBef>
                      </a:pPr>
                      <a:r>
                        <a:rPr sz="800" b="1" spc="-5" dirty="0">
                          <a:solidFill>
                            <a:srgbClr val="231F20"/>
                          </a:solidFill>
                          <a:latin typeface="Calibri"/>
                          <a:cs typeface="Calibri"/>
                        </a:rPr>
                        <a:t>Total</a:t>
                      </a:r>
                      <a:endParaRPr sz="800">
                        <a:latin typeface="Calibri"/>
                        <a:cs typeface="Calibri"/>
                      </a:endParaRPr>
                    </a:p>
                  </a:txBody>
                  <a:tcPr marL="0" marR="0" marT="17145" marB="0">
                    <a:lnT w="12700">
                      <a:solidFill>
                        <a:srgbClr val="005E6D"/>
                      </a:solidFill>
                      <a:prstDash val="solid"/>
                    </a:lnT>
                    <a:solidFill>
                      <a:srgbClr val="E5EEF0"/>
                    </a:solidFill>
                  </a:tcPr>
                </a:tc>
                <a:tc>
                  <a:txBody>
                    <a:bodyPr/>
                    <a:lstStyle/>
                    <a:p>
                      <a:pPr marL="103505" algn="ctr">
                        <a:lnSpc>
                          <a:spcPct val="100000"/>
                        </a:lnSpc>
                        <a:spcBef>
                          <a:spcPts val="135"/>
                        </a:spcBef>
                      </a:pPr>
                      <a:r>
                        <a:rPr sz="800" b="1" spc="15" dirty="0">
                          <a:solidFill>
                            <a:srgbClr val="231F20"/>
                          </a:solidFill>
                          <a:latin typeface="Calibri"/>
                          <a:cs typeface="Calibri"/>
                        </a:rPr>
                        <a:t>217</a:t>
                      </a:r>
                      <a:endParaRPr sz="800" dirty="0">
                        <a:latin typeface="Calibri"/>
                        <a:cs typeface="Calibri"/>
                      </a:endParaRPr>
                    </a:p>
                  </a:txBody>
                  <a:tcPr marL="0" marR="0" marT="17145" marB="0">
                    <a:lnT w="12700">
                      <a:solidFill>
                        <a:srgbClr val="005E6D"/>
                      </a:solidFill>
                      <a:prstDash val="solid"/>
                    </a:lnT>
                    <a:solidFill>
                      <a:srgbClr val="E5EEF0"/>
                    </a:solidFill>
                  </a:tcPr>
                </a:tc>
                <a:extLst>
                  <a:ext uri="{0D108BD9-81ED-4DB2-BD59-A6C34878D82A}">
                    <a16:rowId xmlns:a16="http://schemas.microsoft.com/office/drawing/2014/main" val="10052"/>
                  </a:ext>
                </a:extLst>
              </a:tr>
            </a:tbl>
          </a:graphicData>
        </a:graphic>
      </p:graphicFrame>
      <p:sp>
        <p:nvSpPr>
          <p:cNvPr id="8" name="object 8"/>
          <p:cNvSpPr txBox="1"/>
          <p:nvPr/>
        </p:nvSpPr>
        <p:spPr>
          <a:xfrm>
            <a:off x="443894" y="7651884"/>
            <a:ext cx="1688464" cy="1994535"/>
          </a:xfrm>
          <a:prstGeom prst="rect">
            <a:avLst/>
          </a:prstGeom>
        </p:spPr>
        <p:txBody>
          <a:bodyPr vert="horz" wrap="square" lIns="0" tIns="12700" rIns="0" bIns="0" rtlCol="0">
            <a:spAutoFit/>
          </a:bodyPr>
          <a:lstStyle/>
          <a:p>
            <a:pPr marL="12700" marR="25400">
              <a:lnSpc>
                <a:spcPct val="107100"/>
              </a:lnSpc>
              <a:spcBef>
                <a:spcPts val="100"/>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65"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a:p>
            <a:pPr marL="12700" marR="38735">
              <a:lnSpc>
                <a:spcPct val="106800"/>
              </a:lnSpc>
              <a:spcBef>
                <a:spcPts val="505"/>
              </a:spcBef>
            </a:pPr>
            <a:r>
              <a:rPr sz="700" spc="-5" dirty="0">
                <a:solidFill>
                  <a:srgbClr val="231F20"/>
                </a:solidFill>
                <a:latin typeface="Century Gothic"/>
                <a:cs typeface="Century Gothic"/>
              </a:rPr>
              <a:t>* </a:t>
            </a:r>
            <a:r>
              <a:rPr sz="700" spc="-30" dirty="0">
                <a:solidFill>
                  <a:srgbClr val="231F20"/>
                </a:solidFill>
                <a:latin typeface="Century Gothic"/>
                <a:cs typeface="Century Gothic"/>
              </a:rPr>
              <a:t>Reported cases </a:t>
            </a:r>
            <a:r>
              <a:rPr sz="700" spc="-25" dirty="0">
                <a:solidFill>
                  <a:srgbClr val="231F20"/>
                </a:solidFill>
                <a:latin typeface="Century Gothic"/>
                <a:cs typeface="Century Gothic"/>
              </a:rPr>
              <a:t>that met the  classification </a:t>
            </a:r>
            <a:r>
              <a:rPr sz="700" spc="-20" dirty="0">
                <a:solidFill>
                  <a:srgbClr val="231F20"/>
                </a:solidFill>
                <a:latin typeface="Century Gothic"/>
                <a:cs typeface="Century Gothic"/>
              </a:rPr>
              <a:t>criteria </a:t>
            </a:r>
            <a:r>
              <a:rPr sz="700" dirty="0">
                <a:solidFill>
                  <a:srgbClr val="231F20"/>
                </a:solidFill>
                <a:latin typeface="Century Gothic"/>
                <a:cs typeface="Century Gothic"/>
              </a:rPr>
              <a:t>for </a:t>
            </a:r>
            <a:r>
              <a:rPr sz="700" spc="-30" dirty="0">
                <a:solidFill>
                  <a:srgbClr val="231F20"/>
                </a:solidFill>
                <a:latin typeface="Century Gothic"/>
                <a:cs typeface="Century Gothic"/>
              </a:rPr>
              <a:t>aconfirmed  </a:t>
            </a:r>
            <a:r>
              <a:rPr sz="700" spc="-50" dirty="0">
                <a:solidFill>
                  <a:srgbClr val="231F20"/>
                </a:solidFill>
                <a:latin typeface="Century Gothic"/>
                <a:cs typeface="Century Gothic"/>
                <a:hlinkClick r:id="rId4"/>
              </a:rPr>
              <a:t>case.</a:t>
            </a:r>
            <a:r>
              <a:rPr sz="700" spc="-105" dirty="0">
                <a:solidFill>
                  <a:srgbClr val="231F20"/>
                </a:solidFill>
                <a:latin typeface="Century Gothic"/>
                <a:cs typeface="Century Gothic"/>
                <a:hlinkClick r:id="rId4"/>
              </a:rPr>
              <a:t> </a:t>
            </a:r>
            <a:r>
              <a:rPr sz="700" spc="10" dirty="0">
                <a:solidFill>
                  <a:srgbClr val="231F20"/>
                </a:solidFill>
                <a:latin typeface="Century Gothic"/>
                <a:cs typeface="Century Gothic"/>
                <a:hlinkClick r:id="rId4"/>
              </a:rPr>
              <a:t>For</a:t>
            </a:r>
            <a:r>
              <a:rPr sz="700" spc="45" dirty="0">
                <a:solidFill>
                  <a:srgbClr val="231F20"/>
                </a:solidFill>
                <a:latin typeface="Century Gothic"/>
                <a:cs typeface="Century Gothic"/>
                <a:hlinkClick r:id="rId4"/>
              </a:rPr>
              <a:t> </a:t>
            </a:r>
            <a:r>
              <a:rPr sz="700" spc="-45" dirty="0">
                <a:solidFill>
                  <a:srgbClr val="231F20"/>
                </a:solidFill>
                <a:latin typeface="Century Gothic"/>
                <a:cs typeface="Century Gothic"/>
                <a:hlinkClick r:id="rId4"/>
              </a:rPr>
              <a:t>case</a:t>
            </a:r>
            <a:r>
              <a:rPr sz="700" spc="-130" dirty="0">
                <a:solidFill>
                  <a:srgbClr val="231F20"/>
                </a:solidFill>
                <a:latin typeface="Century Gothic"/>
                <a:cs typeface="Century Gothic"/>
                <a:hlinkClick r:id="rId4"/>
              </a:rPr>
              <a:t> </a:t>
            </a:r>
            <a:r>
              <a:rPr sz="700" spc="-20" dirty="0">
                <a:solidFill>
                  <a:srgbClr val="231F20"/>
                </a:solidFill>
                <a:latin typeface="Century Gothic"/>
                <a:cs typeface="Century Gothic"/>
                <a:hlinkClick r:id="rId4"/>
              </a:rPr>
              <a:t>definition,</a:t>
            </a:r>
            <a:r>
              <a:rPr sz="700" spc="-10" dirty="0">
                <a:solidFill>
                  <a:srgbClr val="231F20"/>
                </a:solidFill>
                <a:latin typeface="Century Gothic"/>
                <a:cs typeface="Century Gothic"/>
                <a:hlinkClick r:id="rId4"/>
              </a:rPr>
              <a:t> </a:t>
            </a:r>
            <a:r>
              <a:rPr sz="700" spc="-30" dirty="0">
                <a:solidFill>
                  <a:srgbClr val="231F20"/>
                </a:solidFill>
                <a:latin typeface="Century Gothic"/>
                <a:cs typeface="Century Gothic"/>
                <a:hlinkClick r:id="rId4"/>
              </a:rPr>
              <a:t>see</a:t>
            </a:r>
            <a:r>
              <a:rPr sz="700" spc="-75" dirty="0">
                <a:solidFill>
                  <a:srgbClr val="205E9E"/>
                </a:solidFill>
                <a:latin typeface="Century Gothic"/>
                <a:cs typeface="Century Gothic"/>
                <a:hlinkClick r:id="rId4"/>
              </a:rPr>
              <a:t> </a:t>
            </a:r>
            <a:r>
              <a:rPr sz="700" u="sng" spc="-30" dirty="0">
                <a:solidFill>
                  <a:srgbClr val="205E9E"/>
                </a:solidFill>
                <a:uFill>
                  <a:solidFill>
                    <a:srgbClr val="205E9E"/>
                  </a:solidFill>
                </a:uFill>
                <a:latin typeface="Century Gothic"/>
                <a:cs typeface="Century Gothic"/>
                <a:hlinkClick r:id="rId4"/>
              </a:rPr>
              <a:t>https://ndc</a:t>
            </a:r>
            <a:r>
              <a:rPr sz="700" spc="-30" dirty="0">
                <a:solidFill>
                  <a:srgbClr val="205E9E"/>
                </a:solidFill>
                <a:latin typeface="Century Gothic"/>
                <a:cs typeface="Century Gothic"/>
                <a:hlinkClick r:id="rId4"/>
              </a:rPr>
              <a:t>. </a:t>
            </a:r>
            <a:r>
              <a:rPr sz="700" u="sng" spc="-30" dirty="0">
                <a:solidFill>
                  <a:srgbClr val="205E9E"/>
                </a:solidFill>
                <a:uFill>
                  <a:solidFill>
                    <a:srgbClr val="205E9E"/>
                  </a:solidFill>
                </a:uFill>
                <a:latin typeface="Century Gothic"/>
                <a:cs typeface="Century Gothic"/>
                <a:hlinkClick r:id="rId4"/>
              </a:rPr>
              <a:t> </a:t>
            </a:r>
            <a:r>
              <a:rPr sz="700" u="sng" spc="-35" dirty="0">
                <a:solidFill>
                  <a:srgbClr val="205E9E"/>
                </a:solidFill>
                <a:uFill>
                  <a:solidFill>
                    <a:srgbClr val="205E9E"/>
                  </a:solidFill>
                </a:uFill>
                <a:latin typeface="Century Gothic"/>
                <a:cs typeface="Century Gothic"/>
                <a:hlinkClick r:id="rId4"/>
              </a:rPr>
              <a:t>services.cdc.gov/conditions/hepatitis-c-  </a:t>
            </a:r>
            <a:r>
              <a:rPr sz="700" u="sng" spc="-30" dirty="0">
                <a:solidFill>
                  <a:srgbClr val="205E9E"/>
                </a:solidFill>
                <a:uFill>
                  <a:solidFill>
                    <a:srgbClr val="205E9E"/>
                  </a:solidFill>
                </a:uFill>
                <a:latin typeface="Century Gothic"/>
                <a:cs typeface="Century Gothic"/>
                <a:hlinkClick r:id="rId4"/>
              </a:rPr>
              <a:t>perinatal-infection/</a:t>
            </a:r>
            <a:r>
              <a:rPr sz="700" spc="-30" dirty="0">
                <a:solidFill>
                  <a:srgbClr val="231F20"/>
                </a:solidFill>
                <a:latin typeface="Century Gothic"/>
                <a:cs typeface="Century Gothic"/>
                <a:hlinkClick r:id="rId4"/>
              </a:rPr>
              <a:t>.</a:t>
            </a:r>
            <a:endParaRPr sz="700">
              <a:latin typeface="Century Gothic"/>
              <a:cs typeface="Century Gothic"/>
            </a:endParaRPr>
          </a:p>
          <a:p>
            <a:pPr marL="12700" marR="182880" algn="just">
              <a:lnSpc>
                <a:spcPct val="107100"/>
              </a:lnSpc>
              <a:spcBef>
                <a:spcPts val="505"/>
              </a:spcBef>
            </a:pPr>
            <a:r>
              <a:rPr sz="700" spc="-30" dirty="0">
                <a:solidFill>
                  <a:srgbClr val="231F20"/>
                </a:solidFill>
                <a:latin typeface="Century Gothic"/>
                <a:cs typeface="Century Gothic"/>
              </a:rPr>
              <a:t>—: </a:t>
            </a:r>
            <a:r>
              <a:rPr sz="700" spc="-20" dirty="0">
                <a:solidFill>
                  <a:srgbClr val="231F20"/>
                </a:solidFill>
                <a:latin typeface="Century Gothic"/>
                <a:cs typeface="Century Gothic"/>
              </a:rPr>
              <a:t>No </a:t>
            </a:r>
            <a:r>
              <a:rPr sz="700" spc="-25" dirty="0">
                <a:solidFill>
                  <a:srgbClr val="231F20"/>
                </a:solidFill>
                <a:latin typeface="Century Gothic"/>
                <a:cs typeface="Century Gothic"/>
              </a:rPr>
              <a:t>reported </a:t>
            </a:r>
            <a:r>
              <a:rPr sz="700" spc="-30" dirty="0">
                <a:solidFill>
                  <a:srgbClr val="231F20"/>
                </a:solidFill>
                <a:latin typeface="Century Gothic"/>
                <a:cs typeface="Century Gothic"/>
              </a:rPr>
              <a:t>cases. </a:t>
            </a:r>
            <a:r>
              <a:rPr sz="700" spc="-5" dirty="0">
                <a:solidFill>
                  <a:srgbClr val="231F20"/>
                </a:solidFill>
                <a:latin typeface="Century Gothic"/>
                <a:cs typeface="Century Gothic"/>
              </a:rPr>
              <a:t>The </a:t>
            </a:r>
            <a:r>
              <a:rPr sz="700" spc="-20" dirty="0">
                <a:solidFill>
                  <a:srgbClr val="231F20"/>
                </a:solidFill>
                <a:latin typeface="Century Gothic"/>
                <a:cs typeface="Century Gothic"/>
              </a:rPr>
              <a:t>reporting  </a:t>
            </a:r>
            <a:r>
              <a:rPr sz="700" spc="-10" dirty="0">
                <a:solidFill>
                  <a:srgbClr val="231F20"/>
                </a:solidFill>
                <a:latin typeface="Century Gothic"/>
                <a:cs typeface="Century Gothic"/>
              </a:rPr>
              <a:t>jurisdiction </a:t>
            </a:r>
            <a:r>
              <a:rPr sz="700" spc="-30" dirty="0">
                <a:solidFill>
                  <a:srgbClr val="231F20"/>
                </a:solidFill>
                <a:latin typeface="Century Gothic"/>
                <a:cs typeface="Century Gothic"/>
              </a:rPr>
              <a:t>did </a:t>
            </a:r>
            <a:r>
              <a:rPr sz="700" spc="-20" dirty="0">
                <a:solidFill>
                  <a:srgbClr val="231F20"/>
                </a:solidFill>
                <a:latin typeface="Century Gothic"/>
                <a:cs typeface="Century Gothic"/>
              </a:rPr>
              <a:t>not </a:t>
            </a:r>
            <a:r>
              <a:rPr sz="700" spc="-5" dirty="0">
                <a:solidFill>
                  <a:srgbClr val="231F20"/>
                </a:solidFill>
                <a:latin typeface="Century Gothic"/>
                <a:cs typeface="Century Gothic"/>
              </a:rPr>
              <a:t>submit </a:t>
            </a:r>
            <a:r>
              <a:rPr sz="700" spc="-40" dirty="0">
                <a:solidFill>
                  <a:srgbClr val="231F20"/>
                </a:solidFill>
                <a:latin typeface="Century Gothic"/>
                <a:cs typeface="Century Gothic"/>
              </a:rPr>
              <a:t>any </a:t>
            </a:r>
            <a:r>
              <a:rPr sz="700" spc="-30" dirty="0">
                <a:solidFill>
                  <a:srgbClr val="231F20"/>
                </a:solidFill>
                <a:latin typeface="Century Gothic"/>
                <a:cs typeface="Century Gothic"/>
              </a:rPr>
              <a:t>cases  </a:t>
            </a:r>
            <a:r>
              <a:rPr sz="700" spc="-15" dirty="0">
                <a:solidFill>
                  <a:srgbClr val="231F20"/>
                </a:solidFill>
                <a:latin typeface="Century Gothic"/>
                <a:cs typeface="Century Gothic"/>
              </a:rPr>
              <a:t>to</a:t>
            </a:r>
            <a:r>
              <a:rPr sz="700" spc="-35" dirty="0">
                <a:solidFill>
                  <a:srgbClr val="231F20"/>
                </a:solidFill>
                <a:latin typeface="Century Gothic"/>
                <a:cs typeface="Century Gothic"/>
              </a:rPr>
              <a:t> </a:t>
            </a:r>
            <a:r>
              <a:rPr sz="700" spc="-75" dirty="0">
                <a:solidFill>
                  <a:srgbClr val="231F20"/>
                </a:solidFill>
                <a:latin typeface="Century Gothic"/>
                <a:cs typeface="Century Gothic"/>
              </a:rPr>
              <a:t>CDC.</a:t>
            </a:r>
            <a:endParaRPr sz="700">
              <a:latin typeface="Century Gothic"/>
              <a:cs typeface="Century Gothic"/>
            </a:endParaRPr>
          </a:p>
          <a:p>
            <a:pPr marL="12700" marR="180340" indent="-635">
              <a:lnSpc>
                <a:spcPct val="107100"/>
              </a:lnSpc>
              <a:spcBef>
                <a:spcPts val="495"/>
              </a:spcBef>
            </a:pPr>
            <a:r>
              <a:rPr sz="700" spc="-15" dirty="0">
                <a:solidFill>
                  <a:srgbClr val="231F20"/>
                </a:solidFill>
                <a:latin typeface="Century Gothic"/>
                <a:cs typeface="Century Gothic"/>
              </a:rPr>
              <a:t>N: </a:t>
            </a:r>
            <a:r>
              <a:rPr sz="700" spc="-20" dirty="0">
                <a:solidFill>
                  <a:srgbClr val="231F20"/>
                </a:solidFill>
                <a:latin typeface="Century Gothic"/>
                <a:cs typeface="Century Gothic"/>
              </a:rPr>
              <a:t>Not </a:t>
            </a:r>
            <a:r>
              <a:rPr sz="700" spc="-30" dirty="0">
                <a:solidFill>
                  <a:srgbClr val="231F20"/>
                </a:solidFill>
                <a:latin typeface="Century Gothic"/>
                <a:cs typeface="Century Gothic"/>
              </a:rPr>
              <a:t>reportable. </a:t>
            </a:r>
            <a:r>
              <a:rPr sz="700" spc="-10" dirty="0">
                <a:solidFill>
                  <a:srgbClr val="231F20"/>
                </a:solidFill>
                <a:latin typeface="Century Gothic"/>
                <a:cs typeface="Century Gothic"/>
              </a:rPr>
              <a:t>The </a:t>
            </a:r>
            <a:r>
              <a:rPr sz="700" spc="-25" dirty="0">
                <a:solidFill>
                  <a:srgbClr val="231F20"/>
                </a:solidFill>
                <a:latin typeface="Century Gothic"/>
                <a:cs typeface="Century Gothic"/>
              </a:rPr>
              <a:t>disease </a:t>
            </a:r>
            <a:r>
              <a:rPr sz="700" dirty="0">
                <a:solidFill>
                  <a:srgbClr val="231F20"/>
                </a:solidFill>
                <a:latin typeface="Century Gothic"/>
                <a:cs typeface="Century Gothic"/>
              </a:rPr>
              <a:t>or  </a:t>
            </a:r>
            <a:r>
              <a:rPr sz="700" spc="-30" dirty="0">
                <a:solidFill>
                  <a:srgbClr val="231F20"/>
                </a:solidFill>
                <a:latin typeface="Century Gothic"/>
                <a:cs typeface="Century Gothic"/>
              </a:rPr>
              <a:t>condition </a:t>
            </a:r>
            <a:r>
              <a:rPr sz="700" spc="-20" dirty="0">
                <a:solidFill>
                  <a:srgbClr val="231F20"/>
                </a:solidFill>
                <a:latin typeface="Century Gothic"/>
                <a:cs typeface="Century Gothic"/>
              </a:rPr>
              <a:t>was </a:t>
            </a:r>
            <a:r>
              <a:rPr sz="700" spc="-25" dirty="0">
                <a:solidFill>
                  <a:srgbClr val="231F20"/>
                </a:solidFill>
                <a:latin typeface="Century Gothic"/>
                <a:cs typeface="Century Gothic"/>
              </a:rPr>
              <a:t>not reportable by </a:t>
            </a:r>
            <a:r>
              <a:rPr sz="700" spc="-40" dirty="0">
                <a:solidFill>
                  <a:srgbClr val="231F20"/>
                </a:solidFill>
                <a:latin typeface="Century Gothic"/>
                <a:cs typeface="Century Gothic"/>
              </a:rPr>
              <a:t>law,  </a:t>
            </a:r>
            <a:r>
              <a:rPr sz="700" spc="-20" dirty="0">
                <a:solidFill>
                  <a:srgbClr val="231F20"/>
                </a:solidFill>
                <a:latin typeface="Century Gothic"/>
                <a:cs typeface="Century Gothic"/>
              </a:rPr>
              <a:t>statute, </a:t>
            </a:r>
            <a:r>
              <a:rPr sz="700" dirty="0">
                <a:solidFill>
                  <a:srgbClr val="231F20"/>
                </a:solidFill>
                <a:latin typeface="Century Gothic"/>
                <a:cs typeface="Century Gothic"/>
              </a:rPr>
              <a:t>or </a:t>
            </a:r>
            <a:r>
              <a:rPr sz="700" spc="-30" dirty="0">
                <a:solidFill>
                  <a:srgbClr val="231F20"/>
                </a:solidFill>
                <a:latin typeface="Century Gothic"/>
                <a:cs typeface="Century Gothic"/>
              </a:rPr>
              <a:t>regulation </a:t>
            </a:r>
            <a:r>
              <a:rPr sz="700" spc="-10" dirty="0">
                <a:solidFill>
                  <a:srgbClr val="231F20"/>
                </a:solidFill>
                <a:latin typeface="Century Gothic"/>
                <a:cs typeface="Century Gothic"/>
              </a:rPr>
              <a:t>in </a:t>
            </a:r>
            <a:r>
              <a:rPr sz="700" spc="-25" dirty="0">
                <a:solidFill>
                  <a:srgbClr val="231F20"/>
                </a:solidFill>
                <a:latin typeface="Century Gothic"/>
                <a:cs typeface="Century Gothic"/>
              </a:rPr>
              <a:t>the </a:t>
            </a:r>
            <a:r>
              <a:rPr sz="700" spc="-20" dirty="0">
                <a:solidFill>
                  <a:srgbClr val="231F20"/>
                </a:solidFill>
                <a:latin typeface="Century Gothic"/>
                <a:cs typeface="Century Gothic"/>
              </a:rPr>
              <a:t>reporting  </a:t>
            </a:r>
            <a:r>
              <a:rPr sz="700" spc="-10" dirty="0">
                <a:solidFill>
                  <a:srgbClr val="231F20"/>
                </a:solidFill>
                <a:latin typeface="Century Gothic"/>
                <a:cs typeface="Century Gothic"/>
              </a:rPr>
              <a:t>jurisdiction.</a:t>
            </a:r>
            <a:endParaRPr sz="700">
              <a:latin typeface="Century Gothic"/>
              <a:cs typeface="Century Gothic"/>
            </a:endParaRPr>
          </a:p>
          <a:p>
            <a:pPr marL="12700">
              <a:lnSpc>
                <a:spcPct val="100000"/>
              </a:lnSpc>
              <a:spcBef>
                <a:spcPts val="575"/>
              </a:spcBef>
            </a:pPr>
            <a:r>
              <a:rPr sz="700" spc="-10" dirty="0">
                <a:solidFill>
                  <a:srgbClr val="231F20"/>
                </a:solidFill>
                <a:latin typeface="Century Gothic"/>
                <a:cs typeface="Century Gothic"/>
              </a:rPr>
              <a:t>U: </a:t>
            </a:r>
            <a:r>
              <a:rPr sz="700" spc="-40" dirty="0">
                <a:solidFill>
                  <a:srgbClr val="231F20"/>
                </a:solidFill>
                <a:latin typeface="Century Gothic"/>
                <a:cs typeface="Century Gothic"/>
              </a:rPr>
              <a:t>Unavailable. </a:t>
            </a:r>
            <a:r>
              <a:rPr sz="700" spc="-10" dirty="0">
                <a:solidFill>
                  <a:srgbClr val="231F20"/>
                </a:solidFill>
                <a:latin typeface="Century Gothic"/>
                <a:cs typeface="Century Gothic"/>
              </a:rPr>
              <a:t>The </a:t>
            </a:r>
            <a:r>
              <a:rPr sz="700" spc="-35" dirty="0">
                <a:solidFill>
                  <a:srgbClr val="231F20"/>
                </a:solidFill>
                <a:latin typeface="Century Gothic"/>
                <a:cs typeface="Century Gothic"/>
              </a:rPr>
              <a:t>datawere</a:t>
            </a:r>
            <a:r>
              <a:rPr sz="700" spc="-85" dirty="0">
                <a:solidFill>
                  <a:srgbClr val="231F20"/>
                </a:solidFill>
                <a:latin typeface="Century Gothic"/>
                <a:cs typeface="Century Gothic"/>
              </a:rPr>
              <a:t> </a:t>
            </a:r>
            <a:r>
              <a:rPr sz="700" spc="-50" dirty="0">
                <a:solidFill>
                  <a:srgbClr val="231F20"/>
                </a:solidFill>
                <a:latin typeface="Century Gothic"/>
                <a:cs typeface="Century Gothic"/>
              </a:rPr>
              <a:t>unavailable.</a:t>
            </a:r>
            <a:endParaRPr sz="700">
              <a:latin typeface="Century Gothic"/>
              <a:cs typeface="Century Gothic"/>
            </a:endParaRPr>
          </a:p>
        </p:txBody>
      </p:sp>
      <p:sp>
        <p:nvSpPr>
          <p:cNvPr id="9" name="object 9"/>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10" name="object 10"/>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11" name="object 11"/>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12" name="object 12"/>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3" name="object 13"/>
          <p:cNvSpPr/>
          <p:nvPr/>
        </p:nvSpPr>
        <p:spPr>
          <a:xfrm>
            <a:off x="5397865" y="321417"/>
            <a:ext cx="210159" cy="254381"/>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5" name="object 15"/>
          <p:cNvSpPr txBox="1"/>
          <p:nvPr/>
        </p:nvSpPr>
        <p:spPr>
          <a:xfrm>
            <a:off x="5663780" y="259637"/>
            <a:ext cx="1577975" cy="345440"/>
          </a:xfrm>
          <a:prstGeom prst="rect">
            <a:avLst/>
          </a:prstGeom>
        </p:spPr>
        <p:txBody>
          <a:bodyPr vert="horz" wrap="square" lIns="0" tIns="13335" rIns="0" bIns="0" rtlCol="0">
            <a:spAutoFit/>
          </a:bodyPr>
          <a:lstStyle/>
          <a:p>
            <a:pPr marL="12700">
              <a:lnSpc>
                <a:spcPts val="1255"/>
              </a:lnSpc>
              <a:spcBef>
                <a:spcPts val="105"/>
              </a:spcBef>
            </a:pPr>
            <a:r>
              <a:rPr sz="1000" b="1" spc="20" dirty="0">
                <a:solidFill>
                  <a:srgbClr val="005E6D"/>
                </a:solidFill>
                <a:latin typeface="Calibri"/>
                <a:cs typeface="Calibri"/>
              </a:rPr>
              <a:t>2019 </a:t>
            </a:r>
            <a:r>
              <a:rPr sz="1050" b="1" spc="45" dirty="0">
                <a:solidFill>
                  <a:srgbClr val="8C2689"/>
                </a:solidFill>
                <a:latin typeface="Calibri"/>
                <a:cs typeface="Calibri"/>
              </a:rPr>
              <a:t>VIRAL</a:t>
            </a:r>
            <a:r>
              <a:rPr sz="1050" b="1" spc="-10" dirty="0">
                <a:solidFill>
                  <a:srgbClr val="8C2689"/>
                </a:solidFill>
                <a:latin typeface="Calibri"/>
                <a:cs typeface="Calibri"/>
              </a:rPr>
              <a:t> </a:t>
            </a:r>
            <a:r>
              <a:rPr sz="1050" b="1" spc="45" dirty="0">
                <a:solidFill>
                  <a:srgbClr val="8C2689"/>
                </a:solidFill>
                <a:latin typeface="Calibri"/>
                <a:cs typeface="Calibri"/>
              </a:rPr>
              <a:t>HEPATITIS</a:t>
            </a:r>
            <a:endParaRPr sz="1050">
              <a:latin typeface="Calibri"/>
              <a:cs typeface="Calibri"/>
            </a:endParaRPr>
          </a:p>
          <a:p>
            <a:pPr marL="12700">
              <a:lnSpc>
                <a:spcPts val="1255"/>
              </a:lnSpc>
            </a:pPr>
            <a:r>
              <a:rPr sz="1050" spc="25" dirty="0">
                <a:solidFill>
                  <a:srgbClr val="005E6D"/>
                </a:solidFill>
                <a:latin typeface="Century Gothic"/>
                <a:cs typeface="Century Gothic"/>
              </a:rPr>
              <a:t>SURVEILLANCE</a:t>
            </a:r>
            <a:r>
              <a:rPr sz="1050" spc="3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991" y="882657"/>
            <a:ext cx="1621155" cy="2085975"/>
          </a:xfrm>
          <a:prstGeom prst="rect">
            <a:avLst/>
          </a:prstGeom>
        </p:spPr>
        <p:txBody>
          <a:bodyPr vert="horz" wrap="square" lIns="0" tIns="13335" rIns="0" bIns="0" rtlCol="0">
            <a:spAutoFit/>
          </a:bodyPr>
          <a:lstStyle/>
          <a:p>
            <a:pPr marL="12700" marR="227329">
              <a:lnSpc>
                <a:spcPct val="106800"/>
              </a:lnSpc>
              <a:spcBef>
                <a:spcPts val="105"/>
              </a:spcBef>
            </a:pPr>
            <a:r>
              <a:rPr sz="1400" b="1" spc="-25" dirty="0">
                <a:solidFill>
                  <a:srgbClr val="005E6D"/>
                </a:solidFill>
                <a:latin typeface="Calibri"/>
                <a:cs typeface="Calibri"/>
              </a:rPr>
              <a:t>Table </a:t>
            </a:r>
            <a:r>
              <a:rPr sz="1400" b="1" spc="5" dirty="0">
                <a:solidFill>
                  <a:srgbClr val="005E6D"/>
                </a:solidFill>
                <a:latin typeface="Calibri"/>
                <a:cs typeface="Calibri"/>
              </a:rPr>
              <a:t>3.5.</a:t>
            </a:r>
            <a:r>
              <a:rPr sz="1400" b="1" spc="-40" dirty="0">
                <a:solidFill>
                  <a:srgbClr val="005E6D"/>
                </a:solidFill>
                <a:latin typeface="Calibri"/>
                <a:cs typeface="Calibri"/>
              </a:rPr>
              <a:t> </a:t>
            </a:r>
            <a:r>
              <a:rPr sz="1400" b="1" spc="15" dirty="0">
                <a:solidFill>
                  <a:srgbClr val="8C2689"/>
                </a:solidFill>
                <a:latin typeface="Calibri"/>
                <a:cs typeface="Calibri"/>
              </a:rPr>
              <a:t>Number  </a:t>
            </a:r>
            <a:r>
              <a:rPr sz="1400" b="1" spc="10" dirty="0">
                <a:solidFill>
                  <a:srgbClr val="8C2689"/>
                </a:solidFill>
                <a:latin typeface="Calibri"/>
                <a:cs typeface="Calibri"/>
              </a:rPr>
              <a:t>and </a:t>
            </a:r>
            <a:r>
              <a:rPr sz="1400" b="1" dirty="0">
                <a:solidFill>
                  <a:srgbClr val="8C2689"/>
                </a:solidFill>
                <a:latin typeface="Calibri"/>
                <a:cs typeface="Calibri"/>
              </a:rPr>
              <a:t>rates* of  </a:t>
            </a:r>
            <a:r>
              <a:rPr sz="1400" b="1" spc="5" dirty="0">
                <a:solidFill>
                  <a:srgbClr val="8C2689"/>
                </a:solidFill>
                <a:latin typeface="Calibri"/>
                <a:cs typeface="Calibri"/>
              </a:rPr>
              <a:t>newly </a:t>
            </a:r>
            <a:r>
              <a:rPr sz="1400" b="1" spc="15" dirty="0">
                <a:solidFill>
                  <a:srgbClr val="8C2689"/>
                </a:solidFill>
                <a:latin typeface="Calibri"/>
                <a:cs typeface="Calibri"/>
              </a:rPr>
              <a:t>reported  </a:t>
            </a:r>
            <a:r>
              <a:rPr sz="1400" b="1" spc="20" dirty="0">
                <a:solidFill>
                  <a:srgbClr val="8C2689"/>
                </a:solidFill>
                <a:latin typeface="Calibri"/>
                <a:cs typeface="Calibri"/>
              </a:rPr>
              <a:t>cases† </a:t>
            </a:r>
            <a:r>
              <a:rPr sz="1400" b="1" dirty="0">
                <a:solidFill>
                  <a:srgbClr val="8C2689"/>
                </a:solidFill>
                <a:latin typeface="Calibri"/>
                <a:cs typeface="Calibri"/>
              </a:rPr>
              <a:t>of </a:t>
            </a:r>
            <a:r>
              <a:rPr sz="1400" b="1" spc="20" dirty="0">
                <a:solidFill>
                  <a:srgbClr val="8C2689"/>
                </a:solidFill>
                <a:latin typeface="Calibri"/>
                <a:cs typeface="Calibri"/>
              </a:rPr>
              <a:t>chronic  </a:t>
            </a:r>
            <a:r>
              <a:rPr sz="1400" b="1" spc="15" dirty="0">
                <a:solidFill>
                  <a:srgbClr val="8C2689"/>
                </a:solidFill>
                <a:latin typeface="Calibri"/>
                <a:cs typeface="Calibri"/>
              </a:rPr>
              <a:t>hepatitis </a:t>
            </a:r>
            <a:r>
              <a:rPr sz="1400" b="1" dirty="0">
                <a:solidFill>
                  <a:srgbClr val="8C2689"/>
                </a:solidFill>
                <a:latin typeface="Calibri"/>
                <a:cs typeface="Calibri"/>
              </a:rPr>
              <a:t>C</a:t>
            </a:r>
            <a:r>
              <a:rPr sz="1400" b="1" spc="-40" dirty="0">
                <a:solidFill>
                  <a:srgbClr val="8C2689"/>
                </a:solidFill>
                <a:latin typeface="Calibri"/>
                <a:cs typeface="Calibri"/>
              </a:rPr>
              <a:t> </a:t>
            </a:r>
            <a:r>
              <a:rPr sz="1400" b="1" spc="25" dirty="0">
                <a:solidFill>
                  <a:srgbClr val="8C2689"/>
                </a:solidFill>
                <a:latin typeface="Calibri"/>
                <a:cs typeface="Calibri"/>
              </a:rPr>
              <a:t>virus</a:t>
            </a:r>
            <a:endParaRPr sz="1400">
              <a:latin typeface="Calibri"/>
              <a:cs typeface="Calibri"/>
            </a:endParaRPr>
          </a:p>
          <a:p>
            <a:pPr marL="12700" marR="5080">
              <a:lnSpc>
                <a:spcPct val="106800"/>
              </a:lnSpc>
              <a:spcBef>
                <a:spcPts val="5"/>
              </a:spcBef>
            </a:pPr>
            <a:r>
              <a:rPr sz="1400" b="1" spc="5" dirty="0">
                <a:solidFill>
                  <a:srgbClr val="8C2689"/>
                </a:solidFill>
                <a:latin typeface="Calibri"/>
                <a:cs typeface="Calibri"/>
              </a:rPr>
              <a:t>infection, </a:t>
            </a:r>
            <a:r>
              <a:rPr sz="1400" b="1" spc="-5" dirty="0">
                <a:solidFill>
                  <a:srgbClr val="8C2689"/>
                </a:solidFill>
                <a:latin typeface="Calibri"/>
                <a:cs typeface="Calibri"/>
              </a:rPr>
              <a:t>by </a:t>
            </a:r>
            <a:r>
              <a:rPr sz="1400" b="1" dirty="0">
                <a:solidFill>
                  <a:srgbClr val="8C2689"/>
                </a:solidFill>
                <a:latin typeface="Calibri"/>
                <a:cs typeface="Calibri"/>
              </a:rPr>
              <a:t>state </a:t>
            </a:r>
            <a:r>
              <a:rPr sz="1400" b="1" spc="10" dirty="0">
                <a:solidFill>
                  <a:srgbClr val="8C2689"/>
                </a:solidFill>
                <a:latin typeface="Calibri"/>
                <a:cs typeface="Calibri"/>
              </a:rPr>
              <a:t>or  </a:t>
            </a:r>
            <a:r>
              <a:rPr sz="1400" b="1" spc="20" dirty="0">
                <a:solidFill>
                  <a:srgbClr val="8C2689"/>
                </a:solidFill>
                <a:latin typeface="Calibri"/>
                <a:cs typeface="Calibri"/>
              </a:rPr>
              <a:t>jurisdiction </a:t>
            </a:r>
            <a:r>
              <a:rPr sz="1400" b="1" dirty="0">
                <a:solidFill>
                  <a:srgbClr val="8C2689"/>
                </a:solidFill>
                <a:latin typeface="Calibri"/>
                <a:cs typeface="Calibri"/>
              </a:rPr>
              <a:t>—  </a:t>
            </a:r>
            <a:r>
              <a:rPr sz="1400" b="1" spc="5" dirty="0">
                <a:solidFill>
                  <a:srgbClr val="8C2689"/>
                </a:solidFill>
                <a:latin typeface="Calibri"/>
                <a:cs typeface="Calibri"/>
              </a:rPr>
              <a:t>United</a:t>
            </a:r>
            <a:r>
              <a:rPr sz="1400" b="1" spc="35" dirty="0">
                <a:solidFill>
                  <a:srgbClr val="8C2689"/>
                </a:solidFill>
                <a:latin typeface="Calibri"/>
                <a:cs typeface="Calibri"/>
              </a:rPr>
              <a:t> </a:t>
            </a:r>
            <a:r>
              <a:rPr sz="1400" b="1" spc="15" dirty="0">
                <a:solidFill>
                  <a:srgbClr val="8C2689"/>
                </a:solidFill>
                <a:latin typeface="Calibri"/>
                <a:cs typeface="Calibri"/>
              </a:rPr>
              <a:t>States,</a:t>
            </a:r>
            <a:endParaRPr sz="1400">
              <a:latin typeface="Calibri"/>
              <a:cs typeface="Calibri"/>
            </a:endParaRPr>
          </a:p>
          <a:p>
            <a:pPr marL="12700">
              <a:lnSpc>
                <a:spcPct val="100000"/>
              </a:lnSpc>
              <a:spcBef>
                <a:spcPts val="180"/>
              </a:spcBef>
            </a:pPr>
            <a:r>
              <a:rPr sz="1400" b="1" spc="15" dirty="0">
                <a:solidFill>
                  <a:srgbClr val="8C2689"/>
                </a:solidFill>
                <a:latin typeface="Calibri"/>
                <a:cs typeface="Calibri"/>
              </a:rPr>
              <a:t>2019</a:t>
            </a:r>
            <a:endParaRPr sz="1400">
              <a:latin typeface="Calibri"/>
              <a:cs typeface="Calibri"/>
            </a:endParaRPr>
          </a:p>
        </p:txBody>
      </p:sp>
      <p:sp>
        <p:nvSpPr>
          <p:cNvPr id="3" name="object 3"/>
          <p:cNvSpPr/>
          <p:nvPr/>
        </p:nvSpPr>
        <p:spPr>
          <a:xfrm>
            <a:off x="2301239" y="949452"/>
            <a:ext cx="2996183" cy="8732519"/>
          </a:xfrm>
          <a:prstGeom prst="rect">
            <a:avLst/>
          </a:prstGeom>
          <a:blipFill>
            <a:blip r:embed="rId3" cstate="print"/>
            <a:stretch>
              <a:fillRect/>
            </a:stretch>
          </a:blipFill>
        </p:spPr>
        <p:txBody>
          <a:bodyPr wrap="square" lIns="0" tIns="0" rIns="0" bIns="0" rtlCol="0"/>
          <a:lstStyle/>
          <a:p>
            <a:endParaRPr/>
          </a:p>
        </p:txBody>
      </p:sp>
      <p:graphicFrame>
        <p:nvGraphicFramePr>
          <p:cNvPr id="4" name="object 4" descr="The number of newly reported cases of chronic hepatitis C, by state or jurisdiction during 2019. The first column lists the state or jurisdiction; the second column provides the number of chronic hepatitis C cases; and the third column provides rates of reported cases per 100,000 population for each state or jurisdiction."/>
          <p:cNvGraphicFramePr>
            <a:graphicFrameLocks noGrp="1"/>
          </p:cNvGraphicFramePr>
          <p:nvPr>
            <p:extLst>
              <p:ext uri="{D42A27DB-BD31-4B8C-83A1-F6EECF244321}">
                <p14:modId xmlns:p14="http://schemas.microsoft.com/office/powerpoint/2010/main" val="4233743100"/>
              </p:ext>
            </p:extLst>
          </p:nvPr>
        </p:nvGraphicFramePr>
        <p:xfrm>
          <a:off x="2327148" y="975866"/>
          <a:ext cx="2883534" cy="8618911"/>
        </p:xfrm>
        <a:graphic>
          <a:graphicData uri="http://schemas.openxmlformats.org/drawingml/2006/table">
            <a:tbl>
              <a:tblPr firstRow="1" bandRow="1">
                <a:tableStyleId>{2D5ABB26-0587-4C30-8999-92F81FD0307C}</a:tableStyleId>
              </a:tblPr>
              <a:tblGrid>
                <a:gridCol w="1223010">
                  <a:extLst>
                    <a:ext uri="{9D8B030D-6E8A-4147-A177-3AD203B41FA5}">
                      <a16:colId xmlns:a16="http://schemas.microsoft.com/office/drawing/2014/main" val="20000"/>
                    </a:ext>
                  </a:extLst>
                </a:gridCol>
                <a:gridCol w="868044">
                  <a:extLst>
                    <a:ext uri="{9D8B030D-6E8A-4147-A177-3AD203B41FA5}">
                      <a16:colId xmlns:a16="http://schemas.microsoft.com/office/drawing/2014/main" val="20001"/>
                    </a:ext>
                  </a:extLst>
                </a:gridCol>
                <a:gridCol w="792480">
                  <a:extLst>
                    <a:ext uri="{9D8B030D-6E8A-4147-A177-3AD203B41FA5}">
                      <a16:colId xmlns:a16="http://schemas.microsoft.com/office/drawing/2014/main" val="20002"/>
                    </a:ext>
                  </a:extLst>
                </a:gridCol>
              </a:tblGrid>
              <a:tr h="162739">
                <a:tc>
                  <a:txBody>
                    <a:bodyPr/>
                    <a:lstStyle/>
                    <a:p>
                      <a:pPr marL="57785">
                        <a:lnSpc>
                          <a:spcPct val="100000"/>
                        </a:lnSpc>
                        <a:spcBef>
                          <a:spcPts val="95"/>
                        </a:spcBef>
                      </a:pPr>
                      <a:r>
                        <a:rPr sz="800" b="1" spc="5" dirty="0">
                          <a:solidFill>
                            <a:srgbClr val="FFFFFF"/>
                          </a:solidFill>
                          <a:latin typeface="Calibri"/>
                          <a:cs typeface="Calibri"/>
                        </a:rPr>
                        <a:t>State or</a:t>
                      </a:r>
                      <a:r>
                        <a:rPr sz="800" b="1" spc="15" dirty="0">
                          <a:solidFill>
                            <a:srgbClr val="FFFFFF"/>
                          </a:solidFill>
                          <a:latin typeface="Calibri"/>
                          <a:cs typeface="Calibri"/>
                        </a:rPr>
                        <a:t> </a:t>
                      </a:r>
                      <a:r>
                        <a:rPr sz="800" b="1" spc="5" dirty="0">
                          <a:solidFill>
                            <a:srgbClr val="FFFFFF"/>
                          </a:solidFill>
                          <a:latin typeface="Calibri"/>
                          <a:cs typeface="Calibri"/>
                        </a:rPr>
                        <a:t>Jurisdiction</a:t>
                      </a:r>
                      <a:endParaRPr sz="800">
                        <a:latin typeface="Calibri"/>
                        <a:cs typeface="Calibri"/>
                      </a:endParaRPr>
                    </a:p>
                  </a:txBody>
                  <a:tcPr marL="0" marR="0" marT="12065" marB="0">
                    <a:solidFill>
                      <a:srgbClr val="005E6D"/>
                    </a:solidFill>
                  </a:tcPr>
                </a:tc>
                <a:tc>
                  <a:txBody>
                    <a:bodyPr/>
                    <a:lstStyle/>
                    <a:p>
                      <a:pPr marL="75565" algn="ctr">
                        <a:lnSpc>
                          <a:spcPct val="100000"/>
                        </a:lnSpc>
                        <a:spcBef>
                          <a:spcPts val="95"/>
                        </a:spcBef>
                      </a:pPr>
                      <a:r>
                        <a:rPr sz="800" b="1" spc="-5" dirty="0">
                          <a:solidFill>
                            <a:srgbClr val="FFFFFF"/>
                          </a:solidFill>
                          <a:latin typeface="Calibri"/>
                          <a:cs typeface="Calibri"/>
                        </a:rPr>
                        <a:t>No.</a:t>
                      </a:r>
                      <a:endParaRPr sz="800">
                        <a:latin typeface="Calibri"/>
                        <a:cs typeface="Calibri"/>
                      </a:endParaRPr>
                    </a:p>
                  </a:txBody>
                  <a:tcPr marL="0" marR="0" marT="12065" marB="0">
                    <a:solidFill>
                      <a:srgbClr val="005E6D"/>
                    </a:solidFill>
                  </a:tcPr>
                </a:tc>
                <a:tc>
                  <a:txBody>
                    <a:bodyPr/>
                    <a:lstStyle/>
                    <a:p>
                      <a:pPr marL="5715" algn="ctr">
                        <a:lnSpc>
                          <a:spcPct val="100000"/>
                        </a:lnSpc>
                        <a:spcBef>
                          <a:spcPts val="95"/>
                        </a:spcBef>
                      </a:pPr>
                      <a:r>
                        <a:rPr sz="800" b="1" spc="-5" dirty="0">
                          <a:solidFill>
                            <a:srgbClr val="FFFFFF"/>
                          </a:solidFill>
                          <a:latin typeface="Calibri"/>
                          <a:cs typeface="Calibri"/>
                        </a:rPr>
                        <a:t>Rate*</a:t>
                      </a:r>
                      <a:endParaRPr sz="800">
                        <a:latin typeface="Calibri"/>
                        <a:cs typeface="Calibri"/>
                      </a:endParaRPr>
                    </a:p>
                  </a:txBody>
                  <a:tcPr marL="0" marR="0" marT="12065" marB="0">
                    <a:solidFill>
                      <a:srgbClr val="005E6D"/>
                    </a:solidFill>
                  </a:tcPr>
                </a:tc>
                <a:extLst>
                  <a:ext uri="{0D108BD9-81ED-4DB2-BD59-A6C34878D82A}">
                    <a16:rowId xmlns:a16="http://schemas.microsoft.com/office/drawing/2014/main" val="10000"/>
                  </a:ext>
                </a:extLst>
              </a:tr>
              <a:tr h="156400">
                <a:tc>
                  <a:txBody>
                    <a:bodyPr/>
                    <a:lstStyle/>
                    <a:p>
                      <a:pPr marL="57785">
                        <a:lnSpc>
                          <a:spcPct val="100000"/>
                        </a:lnSpc>
                        <a:spcBef>
                          <a:spcPts val="70"/>
                        </a:spcBef>
                      </a:pPr>
                      <a:r>
                        <a:rPr sz="800" b="1" spc="20" dirty="0">
                          <a:solidFill>
                            <a:srgbClr val="231F20"/>
                          </a:solidFill>
                          <a:latin typeface="Calibri"/>
                          <a:cs typeface="Calibri"/>
                        </a:rPr>
                        <a:t>Alabama</a:t>
                      </a:r>
                      <a:endParaRPr sz="800">
                        <a:latin typeface="Calibri"/>
                        <a:cs typeface="Calibri"/>
                      </a:endParaRPr>
                    </a:p>
                  </a:txBody>
                  <a:tcPr marL="0" marR="0" marT="8890" marB="0">
                    <a:solidFill>
                      <a:srgbClr val="FFFFFF"/>
                    </a:solidFill>
                  </a:tcPr>
                </a:tc>
                <a:tc>
                  <a:txBody>
                    <a:bodyPr/>
                    <a:lstStyle/>
                    <a:p>
                      <a:pPr marL="76835" algn="ctr">
                        <a:lnSpc>
                          <a:spcPct val="100000"/>
                        </a:lnSpc>
                        <a:spcBef>
                          <a:spcPts val="70"/>
                        </a:spcBef>
                      </a:pPr>
                      <a:r>
                        <a:rPr sz="800" b="1" spc="15" dirty="0">
                          <a:solidFill>
                            <a:srgbClr val="231F20"/>
                          </a:solidFill>
                          <a:latin typeface="Calibri"/>
                          <a:cs typeface="Calibri"/>
                        </a:rPr>
                        <a:t>1,818</a:t>
                      </a:r>
                      <a:endParaRPr sz="800">
                        <a:latin typeface="Calibri"/>
                        <a:cs typeface="Calibri"/>
                      </a:endParaRPr>
                    </a:p>
                  </a:txBody>
                  <a:tcPr marL="0" marR="0" marT="8890" marB="0">
                    <a:lnR w="9525">
                      <a:solidFill>
                        <a:srgbClr val="005E6D"/>
                      </a:solidFill>
                      <a:prstDash val="solid"/>
                    </a:lnR>
                    <a:solidFill>
                      <a:srgbClr val="FFFFFF"/>
                    </a:solidFill>
                  </a:tcPr>
                </a:tc>
                <a:tc>
                  <a:txBody>
                    <a:bodyPr/>
                    <a:lstStyle/>
                    <a:p>
                      <a:pPr marL="9525" algn="ctr">
                        <a:lnSpc>
                          <a:spcPct val="100000"/>
                        </a:lnSpc>
                        <a:spcBef>
                          <a:spcPts val="70"/>
                        </a:spcBef>
                      </a:pPr>
                      <a:r>
                        <a:rPr sz="800" b="1" spc="20" dirty="0">
                          <a:solidFill>
                            <a:srgbClr val="231F20"/>
                          </a:solidFill>
                          <a:latin typeface="Calibri"/>
                          <a:cs typeface="Calibri"/>
                        </a:rPr>
                        <a:t>37.1</a:t>
                      </a:r>
                      <a:endParaRPr sz="800">
                        <a:latin typeface="Calibri"/>
                        <a:cs typeface="Calibri"/>
                      </a:endParaRPr>
                    </a:p>
                  </a:txBody>
                  <a:tcPr marL="0" marR="0" marT="8890" marB="0">
                    <a:lnL w="9525">
                      <a:solidFill>
                        <a:srgbClr val="005E6D"/>
                      </a:solidFill>
                      <a:prstDash val="solid"/>
                    </a:lnL>
                    <a:solidFill>
                      <a:srgbClr val="FFFFFF"/>
                    </a:solidFill>
                  </a:tcPr>
                </a:tc>
                <a:extLst>
                  <a:ext uri="{0D108BD9-81ED-4DB2-BD59-A6C34878D82A}">
                    <a16:rowId xmlns:a16="http://schemas.microsoft.com/office/drawing/2014/main" val="10001"/>
                  </a:ext>
                </a:extLst>
              </a:tr>
              <a:tr h="162737">
                <a:tc>
                  <a:txBody>
                    <a:bodyPr/>
                    <a:lstStyle/>
                    <a:p>
                      <a:pPr marL="55880">
                        <a:lnSpc>
                          <a:spcPct val="100000"/>
                        </a:lnSpc>
                        <a:spcBef>
                          <a:spcPts val="95"/>
                        </a:spcBef>
                      </a:pPr>
                      <a:r>
                        <a:rPr sz="800" b="1" spc="10" dirty="0">
                          <a:solidFill>
                            <a:srgbClr val="231F20"/>
                          </a:solidFill>
                          <a:latin typeface="Calibri"/>
                          <a:cs typeface="Calibri"/>
                        </a:rPr>
                        <a:t>Alaska</a:t>
                      </a:r>
                      <a:endParaRPr sz="800">
                        <a:latin typeface="Calibri"/>
                        <a:cs typeface="Calibri"/>
                      </a:endParaRPr>
                    </a:p>
                  </a:txBody>
                  <a:tcPr marL="0" marR="0" marT="12065" marB="0">
                    <a:solidFill>
                      <a:srgbClr val="E5EEF0"/>
                    </a:solidFill>
                  </a:tcPr>
                </a:tc>
                <a:tc>
                  <a:txBody>
                    <a:bodyPr/>
                    <a:lstStyle/>
                    <a:p>
                      <a:pPr marL="75565" algn="ctr">
                        <a:lnSpc>
                          <a:spcPct val="100000"/>
                        </a:lnSpc>
                        <a:spcBef>
                          <a:spcPts val="95"/>
                        </a:spcBef>
                      </a:pPr>
                      <a:r>
                        <a:rPr sz="800" b="1" spc="15" dirty="0">
                          <a:solidFill>
                            <a:srgbClr val="231F20"/>
                          </a:solidFill>
                          <a:latin typeface="Calibri"/>
                          <a:cs typeface="Calibri"/>
                        </a:rPr>
                        <a:t>957</a:t>
                      </a:r>
                      <a:endParaRPr sz="800">
                        <a:latin typeface="Calibri"/>
                        <a:cs typeface="Calibri"/>
                      </a:endParaRPr>
                    </a:p>
                  </a:txBody>
                  <a:tcPr marL="0" marR="0" marT="12065" marB="0">
                    <a:lnR w="9525">
                      <a:solidFill>
                        <a:srgbClr val="005E6D"/>
                      </a:solidFill>
                      <a:prstDash val="solid"/>
                    </a:lnR>
                    <a:solidFill>
                      <a:srgbClr val="E5EEF0"/>
                    </a:solidFill>
                  </a:tcPr>
                </a:tc>
                <a:tc>
                  <a:txBody>
                    <a:bodyPr/>
                    <a:lstStyle/>
                    <a:p>
                      <a:pPr marL="5080" algn="ctr">
                        <a:lnSpc>
                          <a:spcPct val="100000"/>
                        </a:lnSpc>
                        <a:spcBef>
                          <a:spcPts val="95"/>
                        </a:spcBef>
                      </a:pPr>
                      <a:r>
                        <a:rPr sz="800" b="1" spc="15" dirty="0">
                          <a:solidFill>
                            <a:srgbClr val="231F20"/>
                          </a:solidFill>
                          <a:latin typeface="Calibri"/>
                          <a:cs typeface="Calibri"/>
                        </a:rPr>
                        <a:t>130.8</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02"/>
                  </a:ext>
                </a:extLst>
              </a:tr>
              <a:tr h="162737">
                <a:tc>
                  <a:txBody>
                    <a:bodyPr/>
                    <a:lstStyle/>
                    <a:p>
                      <a:pPr marL="55880">
                        <a:lnSpc>
                          <a:spcPct val="100000"/>
                        </a:lnSpc>
                        <a:spcBef>
                          <a:spcPts val="95"/>
                        </a:spcBef>
                      </a:pPr>
                      <a:r>
                        <a:rPr sz="800" b="1" spc="10" dirty="0">
                          <a:solidFill>
                            <a:srgbClr val="231F20"/>
                          </a:solidFill>
                          <a:latin typeface="Calibri"/>
                          <a:cs typeface="Calibri"/>
                        </a:rPr>
                        <a:t>Arizona</a:t>
                      </a:r>
                      <a:endParaRPr sz="800">
                        <a:latin typeface="Calibri"/>
                        <a:cs typeface="Calibri"/>
                      </a:endParaRPr>
                    </a:p>
                  </a:txBody>
                  <a:tcPr marL="0" marR="0" marT="12065" marB="0">
                    <a:solidFill>
                      <a:srgbClr val="FFFFFF"/>
                    </a:solidFill>
                  </a:tcPr>
                </a:tc>
                <a:tc>
                  <a:txBody>
                    <a:bodyPr/>
                    <a:lstStyle/>
                    <a:p>
                      <a:pPr marL="75565" algn="ctr">
                        <a:lnSpc>
                          <a:spcPct val="100000"/>
                        </a:lnSpc>
                        <a:spcBef>
                          <a:spcPts val="95"/>
                        </a:spcBef>
                      </a:pPr>
                      <a:r>
                        <a:rPr sz="800" b="1" dirty="0">
                          <a:solidFill>
                            <a:srgbClr val="231F20"/>
                          </a:solidFill>
                          <a:latin typeface="Calibri"/>
                          <a:cs typeface="Calibri"/>
                        </a:rPr>
                        <a:t>U</a:t>
                      </a:r>
                      <a:endParaRPr sz="800">
                        <a:latin typeface="Calibri"/>
                        <a:cs typeface="Calibri"/>
                      </a:endParaRPr>
                    </a:p>
                  </a:txBody>
                  <a:tcPr marL="0" marR="0" marT="12065" marB="0">
                    <a:lnR w="9525">
                      <a:solidFill>
                        <a:srgbClr val="005E6D"/>
                      </a:solidFill>
                      <a:prstDash val="solid"/>
                    </a:lnR>
                    <a:solidFill>
                      <a:srgbClr val="FFFFFF"/>
                    </a:solidFill>
                  </a:tcPr>
                </a:tc>
                <a:tc>
                  <a:txBody>
                    <a:bodyPr/>
                    <a:lstStyle/>
                    <a:p>
                      <a:pPr marL="3175" algn="ctr">
                        <a:lnSpc>
                          <a:spcPct val="100000"/>
                        </a:lnSpc>
                        <a:spcBef>
                          <a:spcPts val="95"/>
                        </a:spcBef>
                      </a:pPr>
                      <a:r>
                        <a:rPr sz="800" b="1" dirty="0">
                          <a:solidFill>
                            <a:srgbClr val="231F20"/>
                          </a:solidFill>
                          <a:latin typeface="Calibri"/>
                          <a:cs typeface="Calibri"/>
                        </a:rPr>
                        <a:t>U</a:t>
                      </a:r>
                      <a:endParaRPr sz="800">
                        <a:latin typeface="Calibri"/>
                        <a:cs typeface="Calibri"/>
                      </a:endParaRPr>
                    </a:p>
                  </a:txBody>
                  <a:tcPr marL="0" marR="0" marT="12065" marB="0">
                    <a:lnL w="9525">
                      <a:solidFill>
                        <a:srgbClr val="005E6D"/>
                      </a:solidFill>
                      <a:prstDash val="solid"/>
                    </a:lnL>
                    <a:solidFill>
                      <a:srgbClr val="FFFFFF"/>
                    </a:solidFill>
                  </a:tcPr>
                </a:tc>
                <a:extLst>
                  <a:ext uri="{0D108BD9-81ED-4DB2-BD59-A6C34878D82A}">
                    <a16:rowId xmlns:a16="http://schemas.microsoft.com/office/drawing/2014/main" val="10003"/>
                  </a:ext>
                </a:extLst>
              </a:tr>
              <a:tr h="162750">
                <a:tc>
                  <a:txBody>
                    <a:bodyPr/>
                    <a:lstStyle/>
                    <a:p>
                      <a:pPr marL="55880">
                        <a:lnSpc>
                          <a:spcPct val="100000"/>
                        </a:lnSpc>
                        <a:spcBef>
                          <a:spcPts val="95"/>
                        </a:spcBef>
                      </a:pPr>
                      <a:r>
                        <a:rPr sz="800" b="1" spc="10" dirty="0">
                          <a:solidFill>
                            <a:srgbClr val="231F20"/>
                          </a:solidFill>
                          <a:latin typeface="Calibri"/>
                          <a:cs typeface="Calibri"/>
                        </a:rPr>
                        <a:t>Arkansas</a:t>
                      </a:r>
                      <a:endParaRPr sz="800">
                        <a:latin typeface="Calibri"/>
                        <a:cs typeface="Calibri"/>
                      </a:endParaRPr>
                    </a:p>
                  </a:txBody>
                  <a:tcPr marL="0" marR="0" marT="12065" marB="0">
                    <a:solidFill>
                      <a:srgbClr val="E5EEF0"/>
                    </a:solidFill>
                  </a:tcPr>
                </a:tc>
                <a:tc>
                  <a:txBody>
                    <a:bodyPr/>
                    <a:lstStyle/>
                    <a:p>
                      <a:pPr marL="76200" algn="ctr">
                        <a:lnSpc>
                          <a:spcPct val="100000"/>
                        </a:lnSpc>
                        <a:spcBef>
                          <a:spcPts val="95"/>
                        </a:spcBef>
                      </a:pPr>
                      <a:r>
                        <a:rPr sz="800" b="1" dirty="0">
                          <a:solidFill>
                            <a:srgbClr val="231F20"/>
                          </a:solidFill>
                          <a:latin typeface="Calibri"/>
                          <a:cs typeface="Calibri"/>
                        </a:rPr>
                        <a:t>N</a:t>
                      </a:r>
                      <a:endParaRPr sz="800">
                        <a:latin typeface="Calibri"/>
                        <a:cs typeface="Calibri"/>
                      </a:endParaRPr>
                    </a:p>
                  </a:txBody>
                  <a:tcPr marL="0" marR="0" marT="12065" marB="0">
                    <a:lnR w="9525">
                      <a:solidFill>
                        <a:srgbClr val="005E6D"/>
                      </a:solidFill>
                      <a:prstDash val="solid"/>
                    </a:lnR>
                    <a:solidFill>
                      <a:srgbClr val="E5EEF0"/>
                    </a:solidFill>
                  </a:tcPr>
                </a:tc>
                <a:tc>
                  <a:txBody>
                    <a:bodyPr/>
                    <a:lstStyle/>
                    <a:p>
                      <a:pPr marL="3810" algn="ctr">
                        <a:lnSpc>
                          <a:spcPct val="100000"/>
                        </a:lnSpc>
                        <a:spcBef>
                          <a:spcPts val="95"/>
                        </a:spcBef>
                      </a:pPr>
                      <a:r>
                        <a:rPr sz="800" b="1" dirty="0">
                          <a:solidFill>
                            <a:srgbClr val="231F20"/>
                          </a:solidFill>
                          <a:latin typeface="Calibri"/>
                          <a:cs typeface="Calibri"/>
                        </a:rPr>
                        <a:t>N</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04"/>
                  </a:ext>
                </a:extLst>
              </a:tr>
              <a:tr h="162737">
                <a:tc>
                  <a:txBody>
                    <a:bodyPr/>
                    <a:lstStyle/>
                    <a:p>
                      <a:pPr marL="55880">
                        <a:lnSpc>
                          <a:spcPct val="100000"/>
                        </a:lnSpc>
                        <a:spcBef>
                          <a:spcPts val="95"/>
                        </a:spcBef>
                      </a:pPr>
                      <a:r>
                        <a:rPr sz="800" b="1" spc="5" dirty="0">
                          <a:solidFill>
                            <a:srgbClr val="231F20"/>
                          </a:solidFill>
                          <a:latin typeface="Calibri"/>
                          <a:cs typeface="Calibri"/>
                        </a:rPr>
                        <a:t>California</a:t>
                      </a:r>
                      <a:endParaRPr sz="800">
                        <a:latin typeface="Calibri"/>
                        <a:cs typeface="Calibri"/>
                      </a:endParaRPr>
                    </a:p>
                  </a:txBody>
                  <a:tcPr marL="0" marR="0" marT="12065" marB="0">
                    <a:solidFill>
                      <a:srgbClr val="FFFFFF"/>
                    </a:solidFill>
                  </a:tcPr>
                </a:tc>
                <a:tc>
                  <a:txBody>
                    <a:bodyPr/>
                    <a:lstStyle/>
                    <a:p>
                      <a:pPr marL="76835" algn="ctr">
                        <a:lnSpc>
                          <a:spcPct val="100000"/>
                        </a:lnSpc>
                        <a:spcBef>
                          <a:spcPts val="95"/>
                        </a:spcBef>
                      </a:pPr>
                      <a:r>
                        <a:rPr sz="800" b="1" dirty="0">
                          <a:solidFill>
                            <a:srgbClr val="231F20"/>
                          </a:solidFill>
                          <a:latin typeface="Calibri"/>
                          <a:cs typeface="Calibri"/>
                        </a:rPr>
                        <a:t>—</a:t>
                      </a:r>
                      <a:endParaRPr sz="800">
                        <a:latin typeface="Calibri"/>
                        <a:cs typeface="Calibri"/>
                      </a:endParaRPr>
                    </a:p>
                  </a:txBody>
                  <a:tcPr marL="0" marR="0" marT="12065" marB="0">
                    <a:lnR w="9525">
                      <a:solidFill>
                        <a:srgbClr val="005E6D"/>
                      </a:solidFill>
                      <a:prstDash val="solid"/>
                    </a:lnR>
                    <a:solidFill>
                      <a:srgbClr val="FFFFFF"/>
                    </a:solidFill>
                  </a:tcPr>
                </a:tc>
                <a:tc>
                  <a:txBody>
                    <a:bodyPr/>
                    <a:lstStyle/>
                    <a:p>
                      <a:pPr marL="4445" algn="ctr">
                        <a:lnSpc>
                          <a:spcPct val="100000"/>
                        </a:lnSpc>
                        <a:spcBef>
                          <a:spcPts val="95"/>
                        </a:spcBef>
                      </a:pPr>
                      <a:r>
                        <a:rPr sz="800" b="1" dirty="0">
                          <a:solidFill>
                            <a:srgbClr val="231F20"/>
                          </a:solidFill>
                          <a:latin typeface="Calibri"/>
                          <a:cs typeface="Calibri"/>
                        </a:rPr>
                        <a:t>—</a:t>
                      </a:r>
                      <a:endParaRPr sz="800">
                        <a:latin typeface="Calibri"/>
                        <a:cs typeface="Calibri"/>
                      </a:endParaRPr>
                    </a:p>
                  </a:txBody>
                  <a:tcPr marL="0" marR="0" marT="12065" marB="0">
                    <a:lnL w="9525">
                      <a:solidFill>
                        <a:srgbClr val="005E6D"/>
                      </a:solidFill>
                      <a:prstDash val="solid"/>
                    </a:lnL>
                    <a:solidFill>
                      <a:srgbClr val="FFFFFF"/>
                    </a:solidFill>
                  </a:tcPr>
                </a:tc>
                <a:extLst>
                  <a:ext uri="{0D108BD9-81ED-4DB2-BD59-A6C34878D82A}">
                    <a16:rowId xmlns:a16="http://schemas.microsoft.com/office/drawing/2014/main" val="10005"/>
                  </a:ext>
                </a:extLst>
              </a:tr>
              <a:tr h="162725">
                <a:tc>
                  <a:txBody>
                    <a:bodyPr/>
                    <a:lstStyle/>
                    <a:p>
                      <a:pPr marL="55880">
                        <a:lnSpc>
                          <a:spcPct val="100000"/>
                        </a:lnSpc>
                        <a:spcBef>
                          <a:spcPts val="100"/>
                        </a:spcBef>
                      </a:pPr>
                      <a:r>
                        <a:rPr sz="800" b="1" spc="5" dirty="0">
                          <a:solidFill>
                            <a:srgbClr val="231F20"/>
                          </a:solidFill>
                          <a:latin typeface="Calibri"/>
                          <a:cs typeface="Calibri"/>
                        </a:rPr>
                        <a:t>Colorado</a:t>
                      </a:r>
                      <a:endParaRPr sz="800">
                        <a:latin typeface="Calibri"/>
                        <a:cs typeface="Calibri"/>
                      </a:endParaRPr>
                    </a:p>
                  </a:txBody>
                  <a:tcPr marL="0" marR="0" marT="12700" marB="0">
                    <a:solidFill>
                      <a:srgbClr val="E5EEF0"/>
                    </a:solidFill>
                  </a:tcPr>
                </a:tc>
                <a:tc>
                  <a:txBody>
                    <a:bodyPr/>
                    <a:lstStyle/>
                    <a:p>
                      <a:pPr marL="77470" algn="ctr">
                        <a:lnSpc>
                          <a:spcPct val="100000"/>
                        </a:lnSpc>
                        <a:spcBef>
                          <a:spcPts val="100"/>
                        </a:spcBef>
                      </a:pPr>
                      <a:r>
                        <a:rPr sz="800" b="1" spc="15" dirty="0">
                          <a:solidFill>
                            <a:srgbClr val="231F20"/>
                          </a:solidFill>
                          <a:latin typeface="Calibri"/>
                          <a:cs typeface="Calibri"/>
                        </a:rPr>
                        <a:t>2,554</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9525" algn="ctr">
                        <a:lnSpc>
                          <a:spcPct val="100000"/>
                        </a:lnSpc>
                        <a:spcBef>
                          <a:spcPts val="100"/>
                        </a:spcBef>
                      </a:pPr>
                      <a:r>
                        <a:rPr sz="800" b="1" spc="20" dirty="0">
                          <a:solidFill>
                            <a:srgbClr val="231F20"/>
                          </a:solidFill>
                          <a:latin typeface="Calibri"/>
                          <a:cs typeface="Calibri"/>
                        </a:rPr>
                        <a:t>44.4</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06"/>
                  </a:ext>
                </a:extLst>
              </a:tr>
              <a:tr h="162750">
                <a:tc>
                  <a:txBody>
                    <a:bodyPr/>
                    <a:lstStyle/>
                    <a:p>
                      <a:pPr marL="56515">
                        <a:lnSpc>
                          <a:spcPct val="100000"/>
                        </a:lnSpc>
                        <a:spcBef>
                          <a:spcPts val="100"/>
                        </a:spcBef>
                      </a:pPr>
                      <a:r>
                        <a:rPr sz="800" b="1" spc="10" dirty="0">
                          <a:solidFill>
                            <a:srgbClr val="231F20"/>
                          </a:solidFill>
                          <a:latin typeface="Calibri"/>
                          <a:cs typeface="Calibri"/>
                        </a:rPr>
                        <a:t>Connecticut</a:t>
                      </a:r>
                      <a:endParaRPr sz="800">
                        <a:latin typeface="Calibri"/>
                        <a:cs typeface="Calibri"/>
                      </a:endParaRPr>
                    </a:p>
                  </a:txBody>
                  <a:tcPr marL="0" marR="0" marT="12700" marB="0">
                    <a:solidFill>
                      <a:srgbClr val="FFFFFF"/>
                    </a:solidFill>
                  </a:tcPr>
                </a:tc>
                <a:tc>
                  <a:txBody>
                    <a:bodyPr/>
                    <a:lstStyle/>
                    <a:p>
                      <a:pPr marL="77470" algn="ctr">
                        <a:lnSpc>
                          <a:spcPct val="100000"/>
                        </a:lnSpc>
                        <a:spcBef>
                          <a:spcPts val="100"/>
                        </a:spcBef>
                      </a:pPr>
                      <a:r>
                        <a:rPr sz="800" b="1" spc="15" dirty="0">
                          <a:solidFill>
                            <a:srgbClr val="231F20"/>
                          </a:solidFill>
                          <a:latin typeface="Calibri"/>
                          <a:cs typeface="Calibri"/>
                        </a:rPr>
                        <a:t>1,322</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9525" algn="ctr">
                        <a:lnSpc>
                          <a:spcPct val="100000"/>
                        </a:lnSpc>
                        <a:spcBef>
                          <a:spcPts val="100"/>
                        </a:spcBef>
                      </a:pPr>
                      <a:r>
                        <a:rPr sz="800" b="1" spc="20" dirty="0">
                          <a:solidFill>
                            <a:srgbClr val="231F20"/>
                          </a:solidFill>
                          <a:latin typeface="Calibri"/>
                          <a:cs typeface="Calibri"/>
                        </a:rPr>
                        <a:t>37.1</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07"/>
                  </a:ext>
                </a:extLst>
              </a:tr>
              <a:tr h="162737">
                <a:tc>
                  <a:txBody>
                    <a:bodyPr/>
                    <a:lstStyle/>
                    <a:p>
                      <a:pPr marL="56515">
                        <a:lnSpc>
                          <a:spcPct val="100000"/>
                        </a:lnSpc>
                        <a:spcBef>
                          <a:spcPts val="100"/>
                        </a:spcBef>
                      </a:pPr>
                      <a:r>
                        <a:rPr sz="800" b="1" spc="10" dirty="0">
                          <a:solidFill>
                            <a:srgbClr val="231F20"/>
                          </a:solidFill>
                          <a:latin typeface="Calibri"/>
                          <a:cs typeface="Calibri"/>
                        </a:rPr>
                        <a:t>Delaware</a:t>
                      </a:r>
                      <a:endParaRPr sz="800">
                        <a:latin typeface="Calibri"/>
                        <a:cs typeface="Calibri"/>
                      </a:endParaRPr>
                    </a:p>
                  </a:txBody>
                  <a:tcPr marL="0" marR="0" marT="12700" marB="0">
                    <a:solidFill>
                      <a:srgbClr val="E5EEF0"/>
                    </a:solidFill>
                  </a:tcPr>
                </a:tc>
                <a:tc>
                  <a:txBody>
                    <a:bodyPr/>
                    <a:lstStyle/>
                    <a:p>
                      <a:pPr marL="75565"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3175"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08"/>
                  </a:ext>
                </a:extLst>
              </a:tr>
              <a:tr h="162737">
                <a:tc>
                  <a:txBody>
                    <a:bodyPr/>
                    <a:lstStyle/>
                    <a:p>
                      <a:pPr marL="56515">
                        <a:lnSpc>
                          <a:spcPct val="100000"/>
                        </a:lnSpc>
                        <a:spcBef>
                          <a:spcPts val="100"/>
                        </a:spcBef>
                      </a:pPr>
                      <a:r>
                        <a:rPr sz="800" b="1" spc="5" dirty="0">
                          <a:solidFill>
                            <a:srgbClr val="231F20"/>
                          </a:solidFill>
                          <a:latin typeface="Calibri"/>
                          <a:cs typeface="Calibri"/>
                        </a:rPr>
                        <a:t>District </a:t>
                      </a:r>
                      <a:r>
                        <a:rPr sz="800" b="1" spc="-5" dirty="0">
                          <a:solidFill>
                            <a:srgbClr val="231F20"/>
                          </a:solidFill>
                          <a:latin typeface="Calibri"/>
                          <a:cs typeface="Calibri"/>
                        </a:rPr>
                        <a:t>of</a:t>
                      </a:r>
                      <a:r>
                        <a:rPr sz="800" b="1" spc="55" dirty="0">
                          <a:solidFill>
                            <a:srgbClr val="231F20"/>
                          </a:solidFill>
                          <a:latin typeface="Calibri"/>
                          <a:cs typeface="Calibri"/>
                        </a:rPr>
                        <a:t> </a:t>
                      </a:r>
                      <a:r>
                        <a:rPr sz="800" b="1" spc="10" dirty="0">
                          <a:solidFill>
                            <a:srgbClr val="231F20"/>
                          </a:solidFill>
                          <a:latin typeface="Calibri"/>
                          <a:cs typeface="Calibri"/>
                        </a:rPr>
                        <a:t>Columbia</a:t>
                      </a:r>
                      <a:endParaRPr sz="800">
                        <a:latin typeface="Calibri"/>
                        <a:cs typeface="Calibri"/>
                      </a:endParaRPr>
                    </a:p>
                  </a:txBody>
                  <a:tcPr marL="0" marR="0" marT="12700" marB="0">
                    <a:solidFill>
                      <a:srgbClr val="FFFFFF"/>
                    </a:solidFill>
                  </a:tcPr>
                </a:tc>
                <a:tc>
                  <a:txBody>
                    <a:bodyPr/>
                    <a:lstStyle/>
                    <a:p>
                      <a:pPr marL="75565"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3175"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09"/>
                  </a:ext>
                </a:extLst>
              </a:tr>
              <a:tr h="162750">
                <a:tc>
                  <a:txBody>
                    <a:bodyPr/>
                    <a:lstStyle/>
                    <a:p>
                      <a:pPr marL="56515">
                        <a:lnSpc>
                          <a:spcPct val="100000"/>
                        </a:lnSpc>
                        <a:spcBef>
                          <a:spcPts val="100"/>
                        </a:spcBef>
                      </a:pPr>
                      <a:r>
                        <a:rPr sz="800" b="1" spc="15" dirty="0">
                          <a:solidFill>
                            <a:srgbClr val="231F20"/>
                          </a:solidFill>
                          <a:latin typeface="Calibri"/>
                          <a:cs typeface="Calibri"/>
                        </a:rPr>
                        <a:t>Florida</a:t>
                      </a:r>
                      <a:endParaRPr sz="800">
                        <a:latin typeface="Calibri"/>
                        <a:cs typeface="Calibri"/>
                      </a:endParaRPr>
                    </a:p>
                  </a:txBody>
                  <a:tcPr marL="0" marR="0" marT="12700" marB="0">
                    <a:solidFill>
                      <a:srgbClr val="E5EEF0"/>
                    </a:solidFill>
                  </a:tcPr>
                </a:tc>
                <a:tc>
                  <a:txBody>
                    <a:bodyPr/>
                    <a:lstStyle/>
                    <a:p>
                      <a:pPr marL="78740" algn="ctr">
                        <a:lnSpc>
                          <a:spcPct val="100000"/>
                        </a:lnSpc>
                        <a:spcBef>
                          <a:spcPts val="100"/>
                        </a:spcBef>
                      </a:pPr>
                      <a:r>
                        <a:rPr sz="800" b="1" spc="15" dirty="0">
                          <a:solidFill>
                            <a:srgbClr val="231F20"/>
                          </a:solidFill>
                          <a:latin typeface="Calibri"/>
                          <a:cs typeface="Calibri"/>
                        </a:rPr>
                        <a:t>14,328</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9525" algn="ctr">
                        <a:lnSpc>
                          <a:spcPct val="100000"/>
                        </a:lnSpc>
                        <a:spcBef>
                          <a:spcPts val="100"/>
                        </a:spcBef>
                      </a:pPr>
                      <a:r>
                        <a:rPr sz="800" b="1" spc="20" dirty="0">
                          <a:solidFill>
                            <a:srgbClr val="231F20"/>
                          </a:solidFill>
                          <a:latin typeface="Calibri"/>
                          <a:cs typeface="Calibri"/>
                        </a:rPr>
                        <a:t>66.7</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0"/>
                  </a:ext>
                </a:extLst>
              </a:tr>
              <a:tr h="162737">
                <a:tc>
                  <a:txBody>
                    <a:bodyPr/>
                    <a:lstStyle/>
                    <a:p>
                      <a:pPr marL="56515">
                        <a:lnSpc>
                          <a:spcPct val="100000"/>
                        </a:lnSpc>
                        <a:spcBef>
                          <a:spcPts val="100"/>
                        </a:spcBef>
                      </a:pPr>
                      <a:r>
                        <a:rPr sz="800" b="1" spc="10" dirty="0">
                          <a:solidFill>
                            <a:srgbClr val="231F20"/>
                          </a:solidFill>
                          <a:latin typeface="Calibri"/>
                          <a:cs typeface="Calibri"/>
                        </a:rPr>
                        <a:t>Georgia</a:t>
                      </a:r>
                      <a:endParaRPr sz="800">
                        <a:latin typeface="Calibri"/>
                        <a:cs typeface="Calibri"/>
                      </a:endParaRPr>
                    </a:p>
                  </a:txBody>
                  <a:tcPr marL="0" marR="0" marT="12700" marB="0">
                    <a:solidFill>
                      <a:srgbClr val="FFFFFF"/>
                    </a:solidFill>
                  </a:tcPr>
                </a:tc>
                <a:tc>
                  <a:txBody>
                    <a:bodyPr/>
                    <a:lstStyle/>
                    <a:p>
                      <a:pPr marL="77470" algn="ctr">
                        <a:lnSpc>
                          <a:spcPct val="100000"/>
                        </a:lnSpc>
                        <a:spcBef>
                          <a:spcPts val="100"/>
                        </a:spcBef>
                      </a:pPr>
                      <a:r>
                        <a:rPr sz="800" b="1" spc="15" dirty="0">
                          <a:solidFill>
                            <a:srgbClr val="231F20"/>
                          </a:solidFill>
                          <a:latin typeface="Calibri"/>
                          <a:cs typeface="Calibri"/>
                        </a:rPr>
                        <a:t>4,900</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0160" algn="ctr">
                        <a:lnSpc>
                          <a:spcPct val="100000"/>
                        </a:lnSpc>
                        <a:spcBef>
                          <a:spcPts val="100"/>
                        </a:spcBef>
                      </a:pPr>
                      <a:r>
                        <a:rPr sz="800" b="1" spc="20" dirty="0">
                          <a:solidFill>
                            <a:srgbClr val="231F20"/>
                          </a:solidFill>
                          <a:latin typeface="Calibri"/>
                          <a:cs typeface="Calibri"/>
                        </a:rPr>
                        <a:t>46.2</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1"/>
                  </a:ext>
                </a:extLst>
              </a:tr>
              <a:tr h="162737">
                <a:tc>
                  <a:txBody>
                    <a:bodyPr/>
                    <a:lstStyle/>
                    <a:p>
                      <a:pPr marL="56515">
                        <a:lnSpc>
                          <a:spcPct val="100000"/>
                        </a:lnSpc>
                        <a:spcBef>
                          <a:spcPts val="100"/>
                        </a:spcBef>
                      </a:pPr>
                      <a:r>
                        <a:rPr sz="800" b="1" spc="5" dirty="0">
                          <a:solidFill>
                            <a:srgbClr val="231F20"/>
                          </a:solidFill>
                          <a:latin typeface="Calibri"/>
                          <a:cs typeface="Calibri"/>
                        </a:rPr>
                        <a:t>Hawaii</a:t>
                      </a:r>
                      <a:endParaRPr sz="800">
                        <a:latin typeface="Calibri"/>
                        <a:cs typeface="Calibri"/>
                      </a:endParaRPr>
                    </a:p>
                  </a:txBody>
                  <a:tcPr marL="0" marR="0" marT="12700" marB="0">
                    <a:solidFill>
                      <a:srgbClr val="E5EEF0"/>
                    </a:solidFill>
                  </a:tcPr>
                </a:tc>
                <a:tc>
                  <a:txBody>
                    <a:bodyPr/>
                    <a:lstStyle/>
                    <a:p>
                      <a:pPr marL="76200"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3810"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2"/>
                  </a:ext>
                </a:extLst>
              </a:tr>
              <a:tr h="162750">
                <a:tc>
                  <a:txBody>
                    <a:bodyPr/>
                    <a:lstStyle/>
                    <a:p>
                      <a:pPr marL="56515">
                        <a:lnSpc>
                          <a:spcPct val="100000"/>
                        </a:lnSpc>
                        <a:spcBef>
                          <a:spcPts val="100"/>
                        </a:spcBef>
                      </a:pPr>
                      <a:r>
                        <a:rPr sz="800" b="1" spc="5" dirty="0">
                          <a:solidFill>
                            <a:srgbClr val="231F20"/>
                          </a:solidFill>
                          <a:latin typeface="Calibri"/>
                          <a:cs typeface="Calibri"/>
                        </a:rPr>
                        <a:t>Idaho</a:t>
                      </a:r>
                      <a:endParaRPr sz="800">
                        <a:latin typeface="Calibri"/>
                        <a:cs typeface="Calibri"/>
                      </a:endParaRPr>
                    </a:p>
                  </a:txBody>
                  <a:tcPr marL="0" marR="0" marT="12700" marB="0">
                    <a:solidFill>
                      <a:srgbClr val="FFFFFF"/>
                    </a:solidFill>
                  </a:tcPr>
                </a:tc>
                <a:tc>
                  <a:txBody>
                    <a:bodyPr/>
                    <a:lstStyle/>
                    <a:p>
                      <a:pPr marL="76200" algn="ctr">
                        <a:lnSpc>
                          <a:spcPct val="100000"/>
                        </a:lnSpc>
                        <a:spcBef>
                          <a:spcPts val="100"/>
                        </a:spcBef>
                      </a:pPr>
                      <a:r>
                        <a:rPr sz="800" b="1" spc="15" dirty="0">
                          <a:solidFill>
                            <a:srgbClr val="231F20"/>
                          </a:solidFill>
                          <a:latin typeface="Calibri"/>
                          <a:cs typeface="Calibri"/>
                        </a:rPr>
                        <a:t>779</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0160" algn="ctr">
                        <a:lnSpc>
                          <a:spcPct val="100000"/>
                        </a:lnSpc>
                        <a:spcBef>
                          <a:spcPts val="100"/>
                        </a:spcBef>
                      </a:pPr>
                      <a:r>
                        <a:rPr sz="800" b="1" spc="20" dirty="0">
                          <a:solidFill>
                            <a:srgbClr val="231F20"/>
                          </a:solidFill>
                          <a:latin typeface="Calibri"/>
                          <a:cs typeface="Calibri"/>
                        </a:rPr>
                        <a:t>43.6</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3"/>
                  </a:ext>
                </a:extLst>
              </a:tr>
              <a:tr h="162737">
                <a:tc>
                  <a:txBody>
                    <a:bodyPr/>
                    <a:lstStyle/>
                    <a:p>
                      <a:pPr marL="56515">
                        <a:lnSpc>
                          <a:spcPct val="100000"/>
                        </a:lnSpc>
                        <a:spcBef>
                          <a:spcPts val="100"/>
                        </a:spcBef>
                      </a:pPr>
                      <a:r>
                        <a:rPr sz="800" b="1" spc="5" dirty="0">
                          <a:solidFill>
                            <a:srgbClr val="231F20"/>
                          </a:solidFill>
                          <a:latin typeface="Calibri"/>
                          <a:cs typeface="Calibri"/>
                        </a:rPr>
                        <a:t>Illinois</a:t>
                      </a:r>
                      <a:endParaRPr sz="800">
                        <a:latin typeface="Calibri"/>
                        <a:cs typeface="Calibri"/>
                      </a:endParaRPr>
                    </a:p>
                  </a:txBody>
                  <a:tcPr marL="0" marR="0" marT="12700" marB="0">
                    <a:solidFill>
                      <a:srgbClr val="E5EEF0"/>
                    </a:solidFill>
                  </a:tcPr>
                </a:tc>
                <a:tc>
                  <a:txBody>
                    <a:bodyPr/>
                    <a:lstStyle/>
                    <a:p>
                      <a:pPr marL="78105" algn="ctr">
                        <a:lnSpc>
                          <a:spcPct val="100000"/>
                        </a:lnSpc>
                        <a:spcBef>
                          <a:spcPts val="100"/>
                        </a:spcBef>
                      </a:pPr>
                      <a:r>
                        <a:rPr sz="800" b="1" spc="15" dirty="0">
                          <a:solidFill>
                            <a:srgbClr val="231F20"/>
                          </a:solidFill>
                          <a:latin typeface="Calibri"/>
                          <a:cs typeface="Calibri"/>
                        </a:rPr>
                        <a:t>4,224</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10160" algn="ctr">
                        <a:lnSpc>
                          <a:spcPct val="100000"/>
                        </a:lnSpc>
                        <a:spcBef>
                          <a:spcPts val="100"/>
                        </a:spcBef>
                      </a:pPr>
                      <a:r>
                        <a:rPr sz="800" b="1" spc="20" dirty="0">
                          <a:solidFill>
                            <a:srgbClr val="231F20"/>
                          </a:solidFill>
                          <a:latin typeface="Calibri"/>
                          <a:cs typeface="Calibri"/>
                        </a:rPr>
                        <a:t>33.3</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4"/>
                  </a:ext>
                </a:extLst>
              </a:tr>
              <a:tr h="162737">
                <a:tc>
                  <a:txBody>
                    <a:bodyPr/>
                    <a:lstStyle/>
                    <a:p>
                      <a:pPr marL="56515">
                        <a:lnSpc>
                          <a:spcPct val="100000"/>
                        </a:lnSpc>
                        <a:spcBef>
                          <a:spcPts val="100"/>
                        </a:spcBef>
                      </a:pPr>
                      <a:r>
                        <a:rPr sz="800" b="1" spc="5" dirty="0">
                          <a:solidFill>
                            <a:srgbClr val="231F20"/>
                          </a:solidFill>
                          <a:latin typeface="Calibri"/>
                          <a:cs typeface="Calibri"/>
                        </a:rPr>
                        <a:t>Indiana</a:t>
                      </a:r>
                      <a:endParaRPr sz="800">
                        <a:latin typeface="Calibri"/>
                        <a:cs typeface="Calibri"/>
                      </a:endParaRPr>
                    </a:p>
                  </a:txBody>
                  <a:tcPr marL="0" marR="0" marT="12700" marB="0">
                    <a:solidFill>
                      <a:srgbClr val="FFFFFF"/>
                    </a:solidFill>
                  </a:tcPr>
                </a:tc>
                <a:tc>
                  <a:txBody>
                    <a:bodyPr/>
                    <a:lstStyle/>
                    <a:p>
                      <a:pPr marL="76835" algn="ctr">
                        <a:lnSpc>
                          <a:spcPct val="100000"/>
                        </a:lnSpc>
                        <a:spcBef>
                          <a:spcPts val="100"/>
                        </a:spcBef>
                      </a:pPr>
                      <a:r>
                        <a:rPr sz="800" b="1" dirty="0">
                          <a:solidFill>
                            <a:srgbClr val="231F20"/>
                          </a:solidFill>
                          <a:latin typeface="Calibri"/>
                          <a:cs typeface="Calibri"/>
                        </a:rPr>
                        <a:t>N</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4445" algn="ctr">
                        <a:lnSpc>
                          <a:spcPct val="100000"/>
                        </a:lnSpc>
                        <a:spcBef>
                          <a:spcPts val="100"/>
                        </a:spcBef>
                      </a:pPr>
                      <a:r>
                        <a:rPr sz="800" b="1" dirty="0">
                          <a:solidFill>
                            <a:srgbClr val="231F20"/>
                          </a:solidFill>
                          <a:latin typeface="Calibri"/>
                          <a:cs typeface="Calibri"/>
                        </a:rPr>
                        <a:t>N</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5"/>
                  </a:ext>
                </a:extLst>
              </a:tr>
              <a:tr h="162750">
                <a:tc>
                  <a:txBody>
                    <a:bodyPr/>
                    <a:lstStyle/>
                    <a:p>
                      <a:pPr marL="56515">
                        <a:lnSpc>
                          <a:spcPct val="100000"/>
                        </a:lnSpc>
                        <a:spcBef>
                          <a:spcPts val="100"/>
                        </a:spcBef>
                      </a:pPr>
                      <a:r>
                        <a:rPr sz="800" b="1" dirty="0">
                          <a:solidFill>
                            <a:srgbClr val="231F20"/>
                          </a:solidFill>
                          <a:latin typeface="Calibri"/>
                          <a:cs typeface="Calibri"/>
                        </a:rPr>
                        <a:t>Iowa</a:t>
                      </a:r>
                      <a:endParaRPr sz="800">
                        <a:latin typeface="Calibri"/>
                        <a:cs typeface="Calibri"/>
                      </a:endParaRPr>
                    </a:p>
                  </a:txBody>
                  <a:tcPr marL="0" marR="0" marT="12700" marB="0">
                    <a:solidFill>
                      <a:srgbClr val="E5EEF0"/>
                    </a:solidFill>
                  </a:tcPr>
                </a:tc>
                <a:tc>
                  <a:txBody>
                    <a:bodyPr/>
                    <a:lstStyle/>
                    <a:p>
                      <a:pPr marL="78105" algn="ctr">
                        <a:lnSpc>
                          <a:spcPct val="100000"/>
                        </a:lnSpc>
                        <a:spcBef>
                          <a:spcPts val="100"/>
                        </a:spcBef>
                      </a:pPr>
                      <a:r>
                        <a:rPr sz="800" b="1" spc="15" dirty="0">
                          <a:solidFill>
                            <a:srgbClr val="231F20"/>
                          </a:solidFill>
                          <a:latin typeface="Calibri"/>
                          <a:cs typeface="Calibri"/>
                        </a:rPr>
                        <a:t>1,173</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10160" algn="ctr">
                        <a:lnSpc>
                          <a:spcPct val="100000"/>
                        </a:lnSpc>
                        <a:spcBef>
                          <a:spcPts val="100"/>
                        </a:spcBef>
                      </a:pPr>
                      <a:r>
                        <a:rPr sz="800" b="1" spc="20" dirty="0">
                          <a:solidFill>
                            <a:srgbClr val="231F20"/>
                          </a:solidFill>
                          <a:latin typeface="Calibri"/>
                          <a:cs typeface="Calibri"/>
                        </a:rPr>
                        <a:t>37.2</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6"/>
                  </a:ext>
                </a:extLst>
              </a:tr>
              <a:tr h="162737">
                <a:tc>
                  <a:txBody>
                    <a:bodyPr/>
                    <a:lstStyle/>
                    <a:p>
                      <a:pPr marL="56515">
                        <a:lnSpc>
                          <a:spcPct val="100000"/>
                        </a:lnSpc>
                        <a:spcBef>
                          <a:spcPts val="100"/>
                        </a:spcBef>
                      </a:pPr>
                      <a:r>
                        <a:rPr sz="800" b="1" spc="10" dirty="0">
                          <a:solidFill>
                            <a:srgbClr val="231F20"/>
                          </a:solidFill>
                          <a:latin typeface="Calibri"/>
                          <a:cs typeface="Calibri"/>
                        </a:rPr>
                        <a:t>Kansas</a:t>
                      </a:r>
                      <a:endParaRPr sz="800">
                        <a:latin typeface="Calibri"/>
                        <a:cs typeface="Calibri"/>
                      </a:endParaRPr>
                    </a:p>
                  </a:txBody>
                  <a:tcPr marL="0" marR="0" marT="12700" marB="0">
                    <a:solidFill>
                      <a:srgbClr val="FFFFFF"/>
                    </a:solidFill>
                  </a:tcPr>
                </a:tc>
                <a:tc>
                  <a:txBody>
                    <a:bodyPr/>
                    <a:lstStyle/>
                    <a:p>
                      <a:pPr marL="78105" algn="ctr">
                        <a:lnSpc>
                          <a:spcPct val="100000"/>
                        </a:lnSpc>
                        <a:spcBef>
                          <a:spcPts val="100"/>
                        </a:spcBef>
                      </a:pPr>
                      <a:r>
                        <a:rPr sz="800" b="1" spc="15" dirty="0">
                          <a:solidFill>
                            <a:srgbClr val="231F20"/>
                          </a:solidFill>
                          <a:latin typeface="Calibri"/>
                          <a:cs typeface="Calibri"/>
                        </a:rPr>
                        <a:t>1,195</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0795" algn="ctr">
                        <a:lnSpc>
                          <a:spcPct val="100000"/>
                        </a:lnSpc>
                        <a:spcBef>
                          <a:spcPts val="100"/>
                        </a:spcBef>
                      </a:pPr>
                      <a:r>
                        <a:rPr sz="800" b="1" spc="20" dirty="0">
                          <a:solidFill>
                            <a:srgbClr val="231F20"/>
                          </a:solidFill>
                          <a:latin typeface="Calibri"/>
                          <a:cs typeface="Calibri"/>
                        </a:rPr>
                        <a:t>41.0</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7"/>
                  </a:ext>
                </a:extLst>
              </a:tr>
              <a:tr h="162750">
                <a:tc>
                  <a:txBody>
                    <a:bodyPr/>
                    <a:lstStyle/>
                    <a:p>
                      <a:pPr marL="56515">
                        <a:lnSpc>
                          <a:spcPct val="100000"/>
                        </a:lnSpc>
                        <a:spcBef>
                          <a:spcPts val="100"/>
                        </a:spcBef>
                      </a:pPr>
                      <a:r>
                        <a:rPr sz="800" b="1" spc="10" dirty="0">
                          <a:solidFill>
                            <a:srgbClr val="231F20"/>
                          </a:solidFill>
                          <a:latin typeface="Calibri"/>
                          <a:cs typeface="Calibri"/>
                        </a:rPr>
                        <a:t>Kentucky</a:t>
                      </a:r>
                      <a:endParaRPr sz="800">
                        <a:latin typeface="Calibri"/>
                        <a:cs typeface="Calibri"/>
                      </a:endParaRPr>
                    </a:p>
                  </a:txBody>
                  <a:tcPr marL="0" marR="0" marT="12700" marB="0">
                    <a:solidFill>
                      <a:srgbClr val="E5EEF0"/>
                    </a:solidFill>
                  </a:tcPr>
                </a:tc>
                <a:tc>
                  <a:txBody>
                    <a:bodyPr/>
                    <a:lstStyle/>
                    <a:p>
                      <a:pPr marL="77470" algn="ctr">
                        <a:lnSpc>
                          <a:spcPct val="100000"/>
                        </a:lnSpc>
                        <a:spcBef>
                          <a:spcPts val="100"/>
                        </a:spcBef>
                      </a:pPr>
                      <a:r>
                        <a:rPr sz="800" b="1" dirty="0">
                          <a:solidFill>
                            <a:srgbClr val="231F20"/>
                          </a:solidFill>
                          <a:latin typeface="Calibri"/>
                          <a:cs typeface="Calibri"/>
                        </a:rPr>
                        <a:t>N</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5080" algn="ctr">
                        <a:lnSpc>
                          <a:spcPct val="100000"/>
                        </a:lnSpc>
                        <a:spcBef>
                          <a:spcPts val="100"/>
                        </a:spcBef>
                      </a:pPr>
                      <a:r>
                        <a:rPr sz="800" b="1" dirty="0">
                          <a:solidFill>
                            <a:srgbClr val="231F20"/>
                          </a:solidFill>
                          <a:latin typeface="Calibri"/>
                          <a:cs typeface="Calibri"/>
                        </a:rPr>
                        <a:t>N</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8"/>
                  </a:ext>
                </a:extLst>
              </a:tr>
              <a:tr h="162737">
                <a:tc>
                  <a:txBody>
                    <a:bodyPr/>
                    <a:lstStyle/>
                    <a:p>
                      <a:pPr marL="56515">
                        <a:lnSpc>
                          <a:spcPct val="100000"/>
                        </a:lnSpc>
                        <a:spcBef>
                          <a:spcPts val="100"/>
                        </a:spcBef>
                      </a:pPr>
                      <a:r>
                        <a:rPr sz="800" b="1" spc="5" dirty="0">
                          <a:solidFill>
                            <a:srgbClr val="231F20"/>
                          </a:solidFill>
                          <a:latin typeface="Calibri"/>
                          <a:cs typeface="Calibri"/>
                        </a:rPr>
                        <a:t>Louisiana</a:t>
                      </a:r>
                      <a:endParaRPr sz="800">
                        <a:latin typeface="Calibri"/>
                        <a:cs typeface="Calibri"/>
                      </a:endParaRPr>
                    </a:p>
                  </a:txBody>
                  <a:tcPr marL="0" marR="0" marT="12700" marB="0">
                    <a:solidFill>
                      <a:srgbClr val="FFFFFF"/>
                    </a:solidFill>
                  </a:tcPr>
                </a:tc>
                <a:tc>
                  <a:txBody>
                    <a:bodyPr/>
                    <a:lstStyle/>
                    <a:p>
                      <a:pPr marL="78740" algn="ctr">
                        <a:lnSpc>
                          <a:spcPct val="100000"/>
                        </a:lnSpc>
                        <a:spcBef>
                          <a:spcPts val="100"/>
                        </a:spcBef>
                      </a:pPr>
                      <a:r>
                        <a:rPr sz="800" b="1" spc="15" dirty="0">
                          <a:solidFill>
                            <a:srgbClr val="231F20"/>
                          </a:solidFill>
                          <a:latin typeface="Calibri"/>
                          <a:cs typeface="Calibri"/>
                        </a:rPr>
                        <a:t>3,840</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0795" algn="ctr">
                        <a:lnSpc>
                          <a:spcPct val="100000"/>
                        </a:lnSpc>
                        <a:spcBef>
                          <a:spcPts val="100"/>
                        </a:spcBef>
                      </a:pPr>
                      <a:r>
                        <a:rPr sz="800" b="1" spc="20" dirty="0">
                          <a:solidFill>
                            <a:srgbClr val="231F20"/>
                          </a:solidFill>
                          <a:latin typeface="Calibri"/>
                          <a:cs typeface="Calibri"/>
                        </a:rPr>
                        <a:t>82.6</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9"/>
                  </a:ext>
                </a:extLst>
              </a:tr>
              <a:tr h="162737">
                <a:tc>
                  <a:txBody>
                    <a:bodyPr/>
                    <a:lstStyle/>
                    <a:p>
                      <a:pPr marL="57150">
                        <a:lnSpc>
                          <a:spcPct val="100000"/>
                        </a:lnSpc>
                        <a:spcBef>
                          <a:spcPts val="100"/>
                        </a:spcBef>
                      </a:pPr>
                      <a:r>
                        <a:rPr sz="800" b="1" spc="10" dirty="0">
                          <a:solidFill>
                            <a:srgbClr val="231F20"/>
                          </a:solidFill>
                          <a:latin typeface="Calibri"/>
                          <a:cs typeface="Calibri"/>
                        </a:rPr>
                        <a:t>Maine</a:t>
                      </a:r>
                      <a:endParaRPr sz="800">
                        <a:latin typeface="Calibri"/>
                        <a:cs typeface="Calibri"/>
                      </a:endParaRPr>
                    </a:p>
                  </a:txBody>
                  <a:tcPr marL="0" marR="0" marT="12700" marB="0">
                    <a:solidFill>
                      <a:srgbClr val="E5EEF0"/>
                    </a:solidFill>
                  </a:tcPr>
                </a:tc>
                <a:tc>
                  <a:txBody>
                    <a:bodyPr/>
                    <a:lstStyle/>
                    <a:p>
                      <a:pPr marL="76835" algn="ctr">
                        <a:lnSpc>
                          <a:spcPct val="100000"/>
                        </a:lnSpc>
                        <a:spcBef>
                          <a:spcPts val="100"/>
                        </a:spcBef>
                      </a:pPr>
                      <a:r>
                        <a:rPr sz="800" b="1" spc="15" dirty="0">
                          <a:solidFill>
                            <a:srgbClr val="231F20"/>
                          </a:solidFill>
                          <a:latin typeface="Calibri"/>
                          <a:cs typeface="Calibri"/>
                        </a:rPr>
                        <a:t>936</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10795" algn="ctr">
                        <a:lnSpc>
                          <a:spcPct val="100000"/>
                        </a:lnSpc>
                        <a:spcBef>
                          <a:spcPts val="100"/>
                        </a:spcBef>
                      </a:pPr>
                      <a:r>
                        <a:rPr sz="800" b="1" spc="20" dirty="0">
                          <a:solidFill>
                            <a:srgbClr val="231F20"/>
                          </a:solidFill>
                          <a:latin typeface="Calibri"/>
                          <a:cs typeface="Calibri"/>
                        </a:rPr>
                        <a:t>69.6</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0"/>
                  </a:ext>
                </a:extLst>
              </a:tr>
              <a:tr h="162737">
                <a:tc>
                  <a:txBody>
                    <a:bodyPr/>
                    <a:lstStyle/>
                    <a:p>
                      <a:pPr marL="57150">
                        <a:lnSpc>
                          <a:spcPct val="100000"/>
                        </a:lnSpc>
                        <a:spcBef>
                          <a:spcPts val="100"/>
                        </a:spcBef>
                      </a:pPr>
                      <a:r>
                        <a:rPr sz="800" b="1" spc="10" dirty="0">
                          <a:solidFill>
                            <a:srgbClr val="231F20"/>
                          </a:solidFill>
                          <a:latin typeface="Calibri"/>
                          <a:cs typeface="Calibri"/>
                        </a:rPr>
                        <a:t>Maryland</a:t>
                      </a:r>
                      <a:endParaRPr sz="800">
                        <a:latin typeface="Calibri"/>
                        <a:cs typeface="Calibri"/>
                      </a:endParaRPr>
                    </a:p>
                  </a:txBody>
                  <a:tcPr marL="0" marR="0" marT="12700" marB="0">
                    <a:solidFill>
                      <a:srgbClr val="FFFFFF"/>
                    </a:solidFill>
                  </a:tcPr>
                </a:tc>
                <a:tc>
                  <a:txBody>
                    <a:bodyPr/>
                    <a:lstStyle/>
                    <a:p>
                      <a:pPr marL="78740" algn="ctr">
                        <a:lnSpc>
                          <a:spcPct val="100000"/>
                        </a:lnSpc>
                        <a:spcBef>
                          <a:spcPts val="100"/>
                        </a:spcBef>
                      </a:pPr>
                      <a:r>
                        <a:rPr sz="800" b="1" spc="15" dirty="0">
                          <a:solidFill>
                            <a:srgbClr val="231F20"/>
                          </a:solidFill>
                          <a:latin typeface="Calibri"/>
                          <a:cs typeface="Calibri"/>
                        </a:rPr>
                        <a:t>3,163</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0795" algn="ctr">
                        <a:lnSpc>
                          <a:spcPct val="100000"/>
                        </a:lnSpc>
                        <a:spcBef>
                          <a:spcPts val="100"/>
                        </a:spcBef>
                      </a:pPr>
                      <a:r>
                        <a:rPr sz="800" b="1" spc="20" dirty="0">
                          <a:solidFill>
                            <a:srgbClr val="231F20"/>
                          </a:solidFill>
                          <a:latin typeface="Calibri"/>
                          <a:cs typeface="Calibri"/>
                        </a:rPr>
                        <a:t>52.3</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1"/>
                  </a:ext>
                </a:extLst>
              </a:tr>
              <a:tr h="162750">
                <a:tc>
                  <a:txBody>
                    <a:bodyPr/>
                    <a:lstStyle/>
                    <a:p>
                      <a:pPr marL="57150">
                        <a:lnSpc>
                          <a:spcPct val="100000"/>
                        </a:lnSpc>
                        <a:spcBef>
                          <a:spcPts val="100"/>
                        </a:spcBef>
                      </a:pPr>
                      <a:r>
                        <a:rPr sz="800" b="1" spc="10" dirty="0">
                          <a:solidFill>
                            <a:srgbClr val="231F20"/>
                          </a:solidFill>
                          <a:latin typeface="Calibri"/>
                          <a:cs typeface="Calibri"/>
                        </a:rPr>
                        <a:t>Massachusetts</a:t>
                      </a:r>
                      <a:endParaRPr sz="800">
                        <a:latin typeface="Calibri"/>
                        <a:cs typeface="Calibri"/>
                      </a:endParaRPr>
                    </a:p>
                  </a:txBody>
                  <a:tcPr marL="0" marR="0" marT="12700" marB="0">
                    <a:solidFill>
                      <a:srgbClr val="E5EEF0"/>
                    </a:solidFill>
                  </a:tcPr>
                </a:tc>
                <a:tc>
                  <a:txBody>
                    <a:bodyPr/>
                    <a:lstStyle/>
                    <a:p>
                      <a:pPr marL="78740" algn="ctr">
                        <a:lnSpc>
                          <a:spcPct val="100000"/>
                        </a:lnSpc>
                        <a:spcBef>
                          <a:spcPts val="100"/>
                        </a:spcBef>
                      </a:pPr>
                      <a:r>
                        <a:rPr sz="800" b="1" spc="15" dirty="0">
                          <a:solidFill>
                            <a:srgbClr val="231F20"/>
                          </a:solidFill>
                          <a:latin typeface="Calibri"/>
                          <a:cs typeface="Calibri"/>
                        </a:rPr>
                        <a:t>3,092</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10795" algn="ctr">
                        <a:lnSpc>
                          <a:spcPct val="100000"/>
                        </a:lnSpc>
                        <a:spcBef>
                          <a:spcPts val="100"/>
                        </a:spcBef>
                      </a:pPr>
                      <a:r>
                        <a:rPr sz="800" b="1" spc="20" dirty="0">
                          <a:solidFill>
                            <a:srgbClr val="231F20"/>
                          </a:solidFill>
                          <a:latin typeface="Calibri"/>
                          <a:cs typeface="Calibri"/>
                        </a:rPr>
                        <a:t>44.9</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2"/>
                  </a:ext>
                </a:extLst>
              </a:tr>
              <a:tr h="162737">
                <a:tc>
                  <a:txBody>
                    <a:bodyPr/>
                    <a:lstStyle/>
                    <a:p>
                      <a:pPr marL="57150">
                        <a:lnSpc>
                          <a:spcPct val="100000"/>
                        </a:lnSpc>
                        <a:spcBef>
                          <a:spcPts val="100"/>
                        </a:spcBef>
                      </a:pPr>
                      <a:r>
                        <a:rPr sz="800" b="1" spc="10" dirty="0">
                          <a:solidFill>
                            <a:srgbClr val="231F20"/>
                          </a:solidFill>
                          <a:latin typeface="Calibri"/>
                          <a:cs typeface="Calibri"/>
                        </a:rPr>
                        <a:t>Michigan</a:t>
                      </a:r>
                      <a:endParaRPr sz="800">
                        <a:latin typeface="Calibri"/>
                        <a:cs typeface="Calibri"/>
                      </a:endParaRPr>
                    </a:p>
                  </a:txBody>
                  <a:tcPr marL="0" marR="0" marT="12700" marB="0">
                    <a:solidFill>
                      <a:srgbClr val="FFFFFF"/>
                    </a:solidFill>
                  </a:tcPr>
                </a:tc>
                <a:tc>
                  <a:txBody>
                    <a:bodyPr/>
                    <a:lstStyle/>
                    <a:p>
                      <a:pPr marL="78740" algn="ctr">
                        <a:lnSpc>
                          <a:spcPct val="100000"/>
                        </a:lnSpc>
                        <a:spcBef>
                          <a:spcPts val="100"/>
                        </a:spcBef>
                      </a:pPr>
                      <a:r>
                        <a:rPr sz="800" b="1" spc="15" dirty="0">
                          <a:solidFill>
                            <a:srgbClr val="231F20"/>
                          </a:solidFill>
                          <a:latin typeface="Calibri"/>
                          <a:cs typeface="Calibri"/>
                        </a:rPr>
                        <a:t>3,887</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1430" algn="ctr">
                        <a:lnSpc>
                          <a:spcPct val="100000"/>
                        </a:lnSpc>
                        <a:spcBef>
                          <a:spcPts val="100"/>
                        </a:spcBef>
                      </a:pPr>
                      <a:r>
                        <a:rPr sz="800" b="1" spc="20" dirty="0">
                          <a:solidFill>
                            <a:srgbClr val="231F20"/>
                          </a:solidFill>
                          <a:latin typeface="Calibri"/>
                          <a:cs typeface="Calibri"/>
                        </a:rPr>
                        <a:t>38.9</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3"/>
                  </a:ext>
                </a:extLst>
              </a:tr>
              <a:tr h="162750">
                <a:tc>
                  <a:txBody>
                    <a:bodyPr/>
                    <a:lstStyle/>
                    <a:p>
                      <a:pPr marL="57150">
                        <a:lnSpc>
                          <a:spcPct val="100000"/>
                        </a:lnSpc>
                        <a:spcBef>
                          <a:spcPts val="100"/>
                        </a:spcBef>
                      </a:pPr>
                      <a:r>
                        <a:rPr sz="800" b="1" spc="10" dirty="0">
                          <a:solidFill>
                            <a:srgbClr val="231F20"/>
                          </a:solidFill>
                          <a:latin typeface="Calibri"/>
                          <a:cs typeface="Calibri"/>
                        </a:rPr>
                        <a:t>Minnesota</a:t>
                      </a:r>
                      <a:endParaRPr sz="800">
                        <a:latin typeface="Calibri"/>
                        <a:cs typeface="Calibri"/>
                      </a:endParaRPr>
                    </a:p>
                  </a:txBody>
                  <a:tcPr marL="0" marR="0" marT="12700" marB="0">
                    <a:solidFill>
                      <a:srgbClr val="E5EEF0"/>
                    </a:solidFill>
                  </a:tcPr>
                </a:tc>
                <a:tc>
                  <a:txBody>
                    <a:bodyPr/>
                    <a:lstStyle/>
                    <a:p>
                      <a:pPr marL="79375" algn="ctr">
                        <a:lnSpc>
                          <a:spcPct val="100000"/>
                        </a:lnSpc>
                        <a:spcBef>
                          <a:spcPts val="100"/>
                        </a:spcBef>
                      </a:pPr>
                      <a:r>
                        <a:rPr sz="800" b="1" spc="15" dirty="0">
                          <a:solidFill>
                            <a:srgbClr val="231F20"/>
                          </a:solidFill>
                          <a:latin typeface="Calibri"/>
                          <a:cs typeface="Calibri"/>
                        </a:rPr>
                        <a:t>1,021</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11430" algn="ctr">
                        <a:lnSpc>
                          <a:spcPct val="100000"/>
                        </a:lnSpc>
                        <a:spcBef>
                          <a:spcPts val="100"/>
                        </a:spcBef>
                      </a:pPr>
                      <a:r>
                        <a:rPr sz="800" b="1" spc="20" dirty="0">
                          <a:solidFill>
                            <a:srgbClr val="231F20"/>
                          </a:solidFill>
                          <a:latin typeface="Calibri"/>
                          <a:cs typeface="Calibri"/>
                        </a:rPr>
                        <a:t>18.1</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4"/>
                  </a:ext>
                </a:extLst>
              </a:tr>
              <a:tr h="162737">
                <a:tc>
                  <a:txBody>
                    <a:bodyPr/>
                    <a:lstStyle/>
                    <a:p>
                      <a:pPr marL="57150">
                        <a:lnSpc>
                          <a:spcPct val="100000"/>
                        </a:lnSpc>
                        <a:spcBef>
                          <a:spcPts val="100"/>
                        </a:spcBef>
                      </a:pPr>
                      <a:r>
                        <a:rPr sz="800" b="1" spc="10" dirty="0">
                          <a:solidFill>
                            <a:srgbClr val="231F20"/>
                          </a:solidFill>
                          <a:latin typeface="Calibri"/>
                          <a:cs typeface="Calibri"/>
                        </a:rPr>
                        <a:t>Mississippi</a:t>
                      </a:r>
                      <a:endParaRPr sz="800">
                        <a:latin typeface="Calibri"/>
                        <a:cs typeface="Calibri"/>
                      </a:endParaRPr>
                    </a:p>
                  </a:txBody>
                  <a:tcPr marL="0" marR="0" marT="12700" marB="0">
                    <a:solidFill>
                      <a:srgbClr val="FFFFFF"/>
                    </a:solidFill>
                  </a:tcPr>
                </a:tc>
                <a:tc>
                  <a:txBody>
                    <a:bodyPr/>
                    <a:lstStyle/>
                    <a:p>
                      <a:pPr marL="78740"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6350" algn="ctr">
                        <a:lnSpc>
                          <a:spcPct val="100000"/>
                        </a:lnSpc>
                        <a:spcBef>
                          <a:spcPts val="100"/>
                        </a:spcBef>
                      </a:pPr>
                      <a:r>
                        <a:rPr sz="800" b="1" dirty="0">
                          <a:solidFill>
                            <a:srgbClr val="231F20"/>
                          </a:solidFill>
                          <a:latin typeface="Calibri"/>
                          <a:cs typeface="Calibri"/>
                        </a:rPr>
                        <a:t>—</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5"/>
                  </a:ext>
                </a:extLst>
              </a:tr>
              <a:tr h="162725">
                <a:tc>
                  <a:txBody>
                    <a:bodyPr/>
                    <a:lstStyle/>
                    <a:p>
                      <a:pPr marL="57150">
                        <a:lnSpc>
                          <a:spcPct val="100000"/>
                        </a:lnSpc>
                        <a:spcBef>
                          <a:spcPts val="100"/>
                        </a:spcBef>
                      </a:pPr>
                      <a:r>
                        <a:rPr sz="800" b="1" spc="10" dirty="0">
                          <a:solidFill>
                            <a:srgbClr val="231F20"/>
                          </a:solidFill>
                          <a:latin typeface="Calibri"/>
                          <a:cs typeface="Calibri"/>
                        </a:rPr>
                        <a:t>Missouri</a:t>
                      </a:r>
                      <a:endParaRPr sz="800">
                        <a:latin typeface="Calibri"/>
                        <a:cs typeface="Calibri"/>
                      </a:endParaRPr>
                    </a:p>
                  </a:txBody>
                  <a:tcPr marL="0" marR="0" marT="12700" marB="0">
                    <a:solidFill>
                      <a:srgbClr val="E5EEF0"/>
                    </a:solidFill>
                  </a:tcPr>
                </a:tc>
                <a:tc>
                  <a:txBody>
                    <a:bodyPr/>
                    <a:lstStyle/>
                    <a:p>
                      <a:pPr marL="79375" algn="ctr">
                        <a:lnSpc>
                          <a:spcPct val="100000"/>
                        </a:lnSpc>
                        <a:spcBef>
                          <a:spcPts val="100"/>
                        </a:spcBef>
                      </a:pPr>
                      <a:r>
                        <a:rPr sz="800" b="1" spc="15" dirty="0">
                          <a:solidFill>
                            <a:srgbClr val="231F20"/>
                          </a:solidFill>
                          <a:latin typeface="Calibri"/>
                          <a:cs typeface="Calibri"/>
                        </a:rPr>
                        <a:t>4,755</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11430" algn="ctr">
                        <a:lnSpc>
                          <a:spcPct val="100000"/>
                        </a:lnSpc>
                        <a:spcBef>
                          <a:spcPts val="100"/>
                        </a:spcBef>
                      </a:pPr>
                      <a:r>
                        <a:rPr sz="800" b="1" spc="20" dirty="0">
                          <a:solidFill>
                            <a:srgbClr val="231F20"/>
                          </a:solidFill>
                          <a:latin typeface="Calibri"/>
                          <a:cs typeface="Calibri"/>
                        </a:rPr>
                        <a:t>77.5</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6"/>
                  </a:ext>
                </a:extLst>
              </a:tr>
              <a:tr h="162750">
                <a:tc>
                  <a:txBody>
                    <a:bodyPr/>
                    <a:lstStyle/>
                    <a:p>
                      <a:pPr marL="57150">
                        <a:lnSpc>
                          <a:spcPct val="100000"/>
                        </a:lnSpc>
                        <a:spcBef>
                          <a:spcPts val="100"/>
                        </a:spcBef>
                      </a:pPr>
                      <a:r>
                        <a:rPr sz="800" b="1" spc="10" dirty="0">
                          <a:solidFill>
                            <a:srgbClr val="231F20"/>
                          </a:solidFill>
                          <a:latin typeface="Calibri"/>
                          <a:cs typeface="Calibri"/>
                        </a:rPr>
                        <a:t>Montana</a:t>
                      </a:r>
                      <a:endParaRPr sz="800">
                        <a:latin typeface="Calibri"/>
                        <a:cs typeface="Calibri"/>
                      </a:endParaRPr>
                    </a:p>
                  </a:txBody>
                  <a:tcPr marL="0" marR="0" marT="12700" marB="0">
                    <a:solidFill>
                      <a:srgbClr val="FFFFFF"/>
                    </a:solidFill>
                  </a:tcPr>
                </a:tc>
                <a:tc>
                  <a:txBody>
                    <a:bodyPr/>
                    <a:lstStyle/>
                    <a:p>
                      <a:pPr marL="78105" algn="ctr">
                        <a:lnSpc>
                          <a:spcPct val="100000"/>
                        </a:lnSpc>
                        <a:spcBef>
                          <a:spcPts val="100"/>
                        </a:spcBef>
                      </a:pPr>
                      <a:r>
                        <a:rPr sz="800" b="1" spc="15" dirty="0">
                          <a:solidFill>
                            <a:srgbClr val="231F20"/>
                          </a:solidFill>
                          <a:latin typeface="Calibri"/>
                          <a:cs typeface="Calibri"/>
                        </a:rPr>
                        <a:t>900</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1430" algn="ctr">
                        <a:lnSpc>
                          <a:spcPct val="100000"/>
                        </a:lnSpc>
                        <a:spcBef>
                          <a:spcPts val="100"/>
                        </a:spcBef>
                      </a:pPr>
                      <a:r>
                        <a:rPr sz="800" b="1" spc="20" dirty="0">
                          <a:solidFill>
                            <a:srgbClr val="231F20"/>
                          </a:solidFill>
                          <a:latin typeface="Calibri"/>
                          <a:cs typeface="Calibri"/>
                        </a:rPr>
                        <a:t>84.2</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7"/>
                  </a:ext>
                </a:extLst>
              </a:tr>
              <a:tr h="162737">
                <a:tc>
                  <a:txBody>
                    <a:bodyPr/>
                    <a:lstStyle/>
                    <a:p>
                      <a:pPr marL="57150">
                        <a:lnSpc>
                          <a:spcPct val="100000"/>
                        </a:lnSpc>
                        <a:spcBef>
                          <a:spcPts val="100"/>
                        </a:spcBef>
                      </a:pPr>
                      <a:r>
                        <a:rPr sz="800" b="1" spc="10" dirty="0">
                          <a:solidFill>
                            <a:srgbClr val="231F20"/>
                          </a:solidFill>
                          <a:latin typeface="Calibri"/>
                          <a:cs typeface="Calibri"/>
                        </a:rPr>
                        <a:t>Nebraska</a:t>
                      </a:r>
                      <a:endParaRPr sz="800">
                        <a:latin typeface="Calibri"/>
                        <a:cs typeface="Calibri"/>
                      </a:endParaRPr>
                    </a:p>
                  </a:txBody>
                  <a:tcPr marL="0" marR="0" marT="12700" marB="0">
                    <a:solidFill>
                      <a:srgbClr val="E5EEF0"/>
                    </a:solidFill>
                  </a:tcPr>
                </a:tc>
                <a:tc>
                  <a:txBody>
                    <a:bodyPr/>
                    <a:lstStyle/>
                    <a:p>
                      <a:pPr marL="78105" algn="ctr">
                        <a:lnSpc>
                          <a:spcPct val="100000"/>
                        </a:lnSpc>
                        <a:spcBef>
                          <a:spcPts val="100"/>
                        </a:spcBef>
                      </a:pPr>
                      <a:r>
                        <a:rPr sz="800" b="1" spc="15" dirty="0">
                          <a:solidFill>
                            <a:srgbClr val="231F20"/>
                          </a:solidFill>
                          <a:latin typeface="Calibri"/>
                          <a:cs typeface="Calibri"/>
                        </a:rPr>
                        <a:t>615</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11430" algn="ctr">
                        <a:lnSpc>
                          <a:spcPct val="100000"/>
                        </a:lnSpc>
                        <a:spcBef>
                          <a:spcPts val="100"/>
                        </a:spcBef>
                      </a:pPr>
                      <a:r>
                        <a:rPr sz="800" b="1" spc="20" dirty="0">
                          <a:solidFill>
                            <a:srgbClr val="231F20"/>
                          </a:solidFill>
                          <a:latin typeface="Calibri"/>
                          <a:cs typeface="Calibri"/>
                        </a:rPr>
                        <a:t>31.8</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8"/>
                  </a:ext>
                </a:extLst>
              </a:tr>
              <a:tr h="162737">
                <a:tc>
                  <a:txBody>
                    <a:bodyPr/>
                    <a:lstStyle/>
                    <a:p>
                      <a:pPr marL="57150">
                        <a:lnSpc>
                          <a:spcPct val="100000"/>
                        </a:lnSpc>
                        <a:spcBef>
                          <a:spcPts val="100"/>
                        </a:spcBef>
                      </a:pPr>
                      <a:r>
                        <a:rPr sz="800" b="1" spc="10" dirty="0">
                          <a:solidFill>
                            <a:srgbClr val="231F20"/>
                          </a:solidFill>
                          <a:latin typeface="Calibri"/>
                          <a:cs typeface="Calibri"/>
                        </a:rPr>
                        <a:t>Nevada</a:t>
                      </a:r>
                      <a:endParaRPr sz="800">
                        <a:latin typeface="Calibri"/>
                        <a:cs typeface="Calibri"/>
                      </a:endParaRPr>
                    </a:p>
                  </a:txBody>
                  <a:tcPr marL="0" marR="0" marT="12700" marB="0">
                    <a:solidFill>
                      <a:srgbClr val="FFFFFF"/>
                    </a:solidFill>
                  </a:tcPr>
                </a:tc>
                <a:tc>
                  <a:txBody>
                    <a:bodyPr/>
                    <a:lstStyle/>
                    <a:p>
                      <a:pPr marL="78105"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5715" algn="ctr">
                        <a:lnSpc>
                          <a:spcPct val="100000"/>
                        </a:lnSpc>
                        <a:spcBef>
                          <a:spcPts val="100"/>
                        </a:spcBef>
                      </a:pPr>
                      <a:r>
                        <a:rPr sz="800" b="1" dirty="0">
                          <a:solidFill>
                            <a:srgbClr val="231F20"/>
                          </a:solidFill>
                          <a:latin typeface="Calibri"/>
                          <a:cs typeface="Calibri"/>
                        </a:rPr>
                        <a:t>U</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9"/>
                  </a:ext>
                </a:extLst>
              </a:tr>
              <a:tr h="162750">
                <a:tc>
                  <a:txBody>
                    <a:bodyPr/>
                    <a:lstStyle/>
                    <a:p>
                      <a:pPr marL="57150">
                        <a:lnSpc>
                          <a:spcPct val="100000"/>
                        </a:lnSpc>
                        <a:spcBef>
                          <a:spcPts val="100"/>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Hampshire</a:t>
                      </a:r>
                      <a:endParaRPr sz="800">
                        <a:latin typeface="Calibri"/>
                        <a:cs typeface="Calibri"/>
                      </a:endParaRPr>
                    </a:p>
                  </a:txBody>
                  <a:tcPr marL="0" marR="0" marT="12700" marB="0">
                    <a:solidFill>
                      <a:srgbClr val="E5EEF0"/>
                    </a:solidFill>
                  </a:tcPr>
                </a:tc>
                <a:tc>
                  <a:txBody>
                    <a:bodyPr/>
                    <a:lstStyle/>
                    <a:p>
                      <a:pPr marL="78105" algn="ctr">
                        <a:lnSpc>
                          <a:spcPct val="100000"/>
                        </a:lnSpc>
                        <a:spcBef>
                          <a:spcPts val="100"/>
                        </a:spcBef>
                      </a:pPr>
                      <a:r>
                        <a:rPr sz="800" b="1" spc="15" dirty="0">
                          <a:solidFill>
                            <a:srgbClr val="231F20"/>
                          </a:solidFill>
                          <a:latin typeface="Calibri"/>
                          <a:cs typeface="Calibri"/>
                        </a:rPr>
                        <a:t>135</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8890" algn="ctr">
                        <a:lnSpc>
                          <a:spcPct val="100000"/>
                        </a:lnSpc>
                        <a:spcBef>
                          <a:spcPts val="100"/>
                        </a:spcBef>
                      </a:pPr>
                      <a:r>
                        <a:rPr sz="800" b="1" spc="20" dirty="0">
                          <a:solidFill>
                            <a:srgbClr val="231F20"/>
                          </a:solidFill>
                          <a:latin typeface="Calibri"/>
                          <a:cs typeface="Calibri"/>
                        </a:rPr>
                        <a:t>9.9</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30"/>
                  </a:ext>
                </a:extLst>
              </a:tr>
              <a:tr h="162737">
                <a:tc>
                  <a:txBody>
                    <a:bodyPr/>
                    <a:lstStyle/>
                    <a:p>
                      <a:pPr marL="57150">
                        <a:lnSpc>
                          <a:spcPct val="100000"/>
                        </a:lnSpc>
                        <a:spcBef>
                          <a:spcPts val="100"/>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Jersey</a:t>
                      </a:r>
                      <a:endParaRPr sz="800">
                        <a:latin typeface="Calibri"/>
                        <a:cs typeface="Calibri"/>
                      </a:endParaRPr>
                    </a:p>
                  </a:txBody>
                  <a:tcPr marL="0" marR="0" marT="12700" marB="0">
                    <a:solidFill>
                      <a:srgbClr val="FFFFFF"/>
                    </a:solidFill>
                  </a:tcPr>
                </a:tc>
                <a:tc>
                  <a:txBody>
                    <a:bodyPr/>
                    <a:lstStyle/>
                    <a:p>
                      <a:pPr marL="79375" algn="ctr">
                        <a:lnSpc>
                          <a:spcPct val="100000"/>
                        </a:lnSpc>
                        <a:spcBef>
                          <a:spcPts val="100"/>
                        </a:spcBef>
                      </a:pPr>
                      <a:r>
                        <a:rPr sz="800" b="1" spc="15" dirty="0">
                          <a:solidFill>
                            <a:srgbClr val="231F20"/>
                          </a:solidFill>
                          <a:latin typeface="Calibri"/>
                          <a:cs typeface="Calibri"/>
                        </a:rPr>
                        <a:t>3,358</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1430" algn="ctr">
                        <a:lnSpc>
                          <a:spcPct val="100000"/>
                        </a:lnSpc>
                        <a:spcBef>
                          <a:spcPts val="100"/>
                        </a:spcBef>
                      </a:pPr>
                      <a:r>
                        <a:rPr sz="800" b="1" spc="20" dirty="0">
                          <a:solidFill>
                            <a:srgbClr val="231F20"/>
                          </a:solidFill>
                          <a:latin typeface="Calibri"/>
                          <a:cs typeface="Calibri"/>
                        </a:rPr>
                        <a:t>37.8</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31"/>
                  </a:ext>
                </a:extLst>
              </a:tr>
              <a:tr h="162737">
                <a:tc>
                  <a:txBody>
                    <a:bodyPr/>
                    <a:lstStyle/>
                    <a:p>
                      <a:pPr marL="57150">
                        <a:lnSpc>
                          <a:spcPct val="100000"/>
                        </a:lnSpc>
                        <a:spcBef>
                          <a:spcPts val="100"/>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Mexico</a:t>
                      </a:r>
                      <a:endParaRPr sz="800">
                        <a:latin typeface="Calibri"/>
                        <a:cs typeface="Calibri"/>
                      </a:endParaRPr>
                    </a:p>
                  </a:txBody>
                  <a:tcPr marL="0" marR="0" marT="12700" marB="0">
                    <a:solidFill>
                      <a:srgbClr val="E5EEF0"/>
                    </a:solidFill>
                  </a:tcPr>
                </a:tc>
                <a:tc>
                  <a:txBody>
                    <a:bodyPr/>
                    <a:lstStyle/>
                    <a:p>
                      <a:pPr marL="79375" algn="ctr">
                        <a:lnSpc>
                          <a:spcPct val="100000"/>
                        </a:lnSpc>
                        <a:spcBef>
                          <a:spcPts val="100"/>
                        </a:spcBef>
                      </a:pPr>
                      <a:r>
                        <a:rPr sz="800" b="1" spc="15" dirty="0">
                          <a:solidFill>
                            <a:srgbClr val="231F20"/>
                          </a:solidFill>
                          <a:latin typeface="Calibri"/>
                          <a:cs typeface="Calibri"/>
                        </a:rPr>
                        <a:t>2,287</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6985" algn="ctr">
                        <a:lnSpc>
                          <a:spcPct val="100000"/>
                        </a:lnSpc>
                        <a:spcBef>
                          <a:spcPts val="100"/>
                        </a:spcBef>
                      </a:pPr>
                      <a:r>
                        <a:rPr sz="800" b="1" spc="15" dirty="0">
                          <a:solidFill>
                            <a:srgbClr val="231F20"/>
                          </a:solidFill>
                          <a:latin typeface="Calibri"/>
                          <a:cs typeface="Calibri"/>
                        </a:rPr>
                        <a:t>109.1</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32"/>
                  </a:ext>
                </a:extLst>
              </a:tr>
              <a:tr h="162750">
                <a:tc>
                  <a:txBody>
                    <a:bodyPr/>
                    <a:lstStyle/>
                    <a:p>
                      <a:pPr marL="57150">
                        <a:lnSpc>
                          <a:spcPct val="100000"/>
                        </a:lnSpc>
                        <a:spcBef>
                          <a:spcPts val="100"/>
                        </a:spcBef>
                      </a:pPr>
                      <a:r>
                        <a:rPr sz="800" b="1" dirty="0">
                          <a:solidFill>
                            <a:srgbClr val="231F20"/>
                          </a:solidFill>
                          <a:latin typeface="Calibri"/>
                          <a:cs typeface="Calibri"/>
                        </a:rPr>
                        <a:t>New</a:t>
                      </a:r>
                      <a:r>
                        <a:rPr sz="800" b="1" spc="-20" dirty="0">
                          <a:solidFill>
                            <a:srgbClr val="231F20"/>
                          </a:solidFill>
                          <a:latin typeface="Calibri"/>
                          <a:cs typeface="Calibri"/>
                        </a:rPr>
                        <a:t> </a:t>
                      </a:r>
                      <a:r>
                        <a:rPr sz="800" b="1" dirty="0">
                          <a:solidFill>
                            <a:srgbClr val="231F20"/>
                          </a:solidFill>
                          <a:latin typeface="Calibri"/>
                          <a:cs typeface="Calibri"/>
                        </a:rPr>
                        <a:t>York</a:t>
                      </a:r>
                      <a:endParaRPr sz="800">
                        <a:latin typeface="Calibri"/>
                        <a:cs typeface="Calibri"/>
                      </a:endParaRPr>
                    </a:p>
                  </a:txBody>
                  <a:tcPr marL="0" marR="0" marT="12700" marB="0">
                    <a:solidFill>
                      <a:srgbClr val="FFFFFF"/>
                    </a:solidFill>
                  </a:tcPr>
                </a:tc>
                <a:tc>
                  <a:txBody>
                    <a:bodyPr/>
                    <a:lstStyle/>
                    <a:p>
                      <a:pPr marL="79375" algn="ctr">
                        <a:lnSpc>
                          <a:spcPct val="100000"/>
                        </a:lnSpc>
                        <a:spcBef>
                          <a:spcPts val="100"/>
                        </a:spcBef>
                      </a:pPr>
                      <a:r>
                        <a:rPr sz="800" b="1" spc="15" dirty="0">
                          <a:solidFill>
                            <a:srgbClr val="231F20"/>
                          </a:solidFill>
                          <a:latin typeface="Calibri"/>
                          <a:cs typeface="Calibri"/>
                        </a:rPr>
                        <a:t>6,914</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11430" algn="ctr">
                        <a:lnSpc>
                          <a:spcPct val="100000"/>
                        </a:lnSpc>
                        <a:spcBef>
                          <a:spcPts val="100"/>
                        </a:spcBef>
                      </a:pPr>
                      <a:r>
                        <a:rPr sz="800" b="1" spc="20" dirty="0">
                          <a:solidFill>
                            <a:srgbClr val="231F20"/>
                          </a:solidFill>
                          <a:latin typeface="Calibri"/>
                          <a:cs typeface="Calibri"/>
                        </a:rPr>
                        <a:t>35.5</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33"/>
                  </a:ext>
                </a:extLst>
              </a:tr>
              <a:tr h="162737">
                <a:tc>
                  <a:txBody>
                    <a:bodyPr/>
                    <a:lstStyle/>
                    <a:p>
                      <a:pPr marL="57150">
                        <a:lnSpc>
                          <a:spcPct val="100000"/>
                        </a:lnSpc>
                        <a:spcBef>
                          <a:spcPts val="100"/>
                        </a:spcBef>
                      </a:pPr>
                      <a:r>
                        <a:rPr sz="800" b="1" spc="5" dirty="0">
                          <a:solidFill>
                            <a:srgbClr val="231F20"/>
                          </a:solidFill>
                          <a:latin typeface="Calibri"/>
                          <a:cs typeface="Calibri"/>
                        </a:rPr>
                        <a:t>North</a:t>
                      </a:r>
                      <a:r>
                        <a:rPr sz="800" b="1" spc="30" dirty="0">
                          <a:solidFill>
                            <a:srgbClr val="231F20"/>
                          </a:solidFill>
                          <a:latin typeface="Calibri"/>
                          <a:cs typeface="Calibri"/>
                        </a:rPr>
                        <a:t> </a:t>
                      </a:r>
                      <a:r>
                        <a:rPr sz="800" b="1" spc="5" dirty="0">
                          <a:solidFill>
                            <a:srgbClr val="231F20"/>
                          </a:solidFill>
                          <a:latin typeface="Calibri"/>
                          <a:cs typeface="Calibri"/>
                        </a:rPr>
                        <a:t>Carolina</a:t>
                      </a:r>
                      <a:endParaRPr sz="800">
                        <a:latin typeface="Calibri"/>
                        <a:cs typeface="Calibri"/>
                      </a:endParaRPr>
                    </a:p>
                  </a:txBody>
                  <a:tcPr marL="0" marR="0" marT="12700" marB="0">
                    <a:solidFill>
                      <a:srgbClr val="E5EEF0"/>
                    </a:solidFill>
                  </a:tcPr>
                </a:tc>
                <a:tc>
                  <a:txBody>
                    <a:bodyPr/>
                    <a:lstStyle/>
                    <a:p>
                      <a:pPr marL="78105" algn="ctr">
                        <a:lnSpc>
                          <a:spcPct val="100000"/>
                        </a:lnSpc>
                        <a:spcBef>
                          <a:spcPts val="100"/>
                        </a:spcBef>
                      </a:pPr>
                      <a:r>
                        <a:rPr sz="800" b="1" dirty="0">
                          <a:solidFill>
                            <a:srgbClr val="231F20"/>
                          </a:solidFill>
                          <a:latin typeface="Calibri"/>
                          <a:cs typeface="Calibri"/>
                        </a:rPr>
                        <a:t>N</a:t>
                      </a:r>
                      <a:endParaRPr sz="800">
                        <a:latin typeface="Calibri"/>
                        <a:cs typeface="Calibri"/>
                      </a:endParaRPr>
                    </a:p>
                  </a:txBody>
                  <a:tcPr marL="0" marR="0" marT="12700" marB="0">
                    <a:lnR w="9525">
                      <a:solidFill>
                        <a:srgbClr val="005E6D"/>
                      </a:solidFill>
                      <a:prstDash val="solid"/>
                    </a:lnR>
                    <a:solidFill>
                      <a:srgbClr val="E5EEF0"/>
                    </a:solidFill>
                  </a:tcPr>
                </a:tc>
                <a:tc>
                  <a:txBody>
                    <a:bodyPr/>
                    <a:lstStyle/>
                    <a:p>
                      <a:pPr marL="5715" algn="ctr">
                        <a:lnSpc>
                          <a:spcPct val="100000"/>
                        </a:lnSpc>
                        <a:spcBef>
                          <a:spcPts val="100"/>
                        </a:spcBef>
                      </a:pPr>
                      <a:r>
                        <a:rPr sz="800" b="1" dirty="0">
                          <a:solidFill>
                            <a:srgbClr val="231F20"/>
                          </a:solidFill>
                          <a:latin typeface="Calibri"/>
                          <a:cs typeface="Calibri"/>
                        </a:rPr>
                        <a:t>N</a:t>
                      </a:r>
                      <a:endParaRPr sz="8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34"/>
                  </a:ext>
                </a:extLst>
              </a:tr>
              <a:tr h="162737">
                <a:tc>
                  <a:txBody>
                    <a:bodyPr/>
                    <a:lstStyle/>
                    <a:p>
                      <a:pPr marL="57150">
                        <a:lnSpc>
                          <a:spcPct val="100000"/>
                        </a:lnSpc>
                        <a:spcBef>
                          <a:spcPts val="105"/>
                        </a:spcBef>
                      </a:pPr>
                      <a:r>
                        <a:rPr sz="800" b="1" spc="5" dirty="0">
                          <a:solidFill>
                            <a:srgbClr val="231F20"/>
                          </a:solidFill>
                          <a:latin typeface="Calibri"/>
                          <a:cs typeface="Calibri"/>
                        </a:rPr>
                        <a:t>North</a:t>
                      </a:r>
                      <a:r>
                        <a:rPr sz="800" b="1" spc="30" dirty="0">
                          <a:solidFill>
                            <a:srgbClr val="231F20"/>
                          </a:solidFill>
                          <a:latin typeface="Calibri"/>
                          <a:cs typeface="Calibri"/>
                        </a:rPr>
                        <a:t> </a:t>
                      </a:r>
                      <a:r>
                        <a:rPr sz="800" b="1" spc="5" dirty="0">
                          <a:solidFill>
                            <a:srgbClr val="231F20"/>
                          </a:solidFill>
                          <a:latin typeface="Calibri"/>
                          <a:cs typeface="Calibri"/>
                        </a:rPr>
                        <a:t>Dakota</a:t>
                      </a:r>
                      <a:endParaRPr sz="800">
                        <a:latin typeface="Calibri"/>
                        <a:cs typeface="Calibri"/>
                      </a:endParaRPr>
                    </a:p>
                  </a:txBody>
                  <a:tcPr marL="0" marR="0" marT="13335" marB="0">
                    <a:solidFill>
                      <a:srgbClr val="FFFFFF"/>
                    </a:solidFill>
                  </a:tcPr>
                </a:tc>
                <a:tc>
                  <a:txBody>
                    <a:bodyPr/>
                    <a:lstStyle/>
                    <a:p>
                      <a:pPr marL="77470" algn="ctr">
                        <a:lnSpc>
                          <a:spcPct val="100000"/>
                        </a:lnSpc>
                        <a:spcBef>
                          <a:spcPts val="105"/>
                        </a:spcBef>
                      </a:pPr>
                      <a:r>
                        <a:rPr sz="800" b="1" spc="15" dirty="0">
                          <a:solidFill>
                            <a:srgbClr val="231F20"/>
                          </a:solidFill>
                          <a:latin typeface="Calibri"/>
                          <a:cs typeface="Calibri"/>
                        </a:rPr>
                        <a:t>501</a:t>
                      </a:r>
                      <a:endParaRPr sz="800">
                        <a:latin typeface="Calibri"/>
                        <a:cs typeface="Calibri"/>
                      </a:endParaRPr>
                    </a:p>
                  </a:txBody>
                  <a:tcPr marL="0" marR="0" marT="13335" marB="0">
                    <a:lnR w="9525">
                      <a:solidFill>
                        <a:srgbClr val="005E6D"/>
                      </a:solidFill>
                      <a:prstDash val="solid"/>
                    </a:lnR>
                    <a:solidFill>
                      <a:srgbClr val="FFFFFF"/>
                    </a:solidFill>
                  </a:tcPr>
                </a:tc>
                <a:tc>
                  <a:txBody>
                    <a:bodyPr/>
                    <a:lstStyle/>
                    <a:p>
                      <a:pPr marL="11430" algn="ctr">
                        <a:lnSpc>
                          <a:spcPct val="100000"/>
                        </a:lnSpc>
                        <a:spcBef>
                          <a:spcPts val="105"/>
                        </a:spcBef>
                      </a:pPr>
                      <a:r>
                        <a:rPr sz="800" b="1" spc="20" dirty="0">
                          <a:solidFill>
                            <a:srgbClr val="231F20"/>
                          </a:solidFill>
                          <a:latin typeface="Calibri"/>
                          <a:cs typeface="Calibri"/>
                        </a:rPr>
                        <a:t>65.7</a:t>
                      </a:r>
                      <a:endParaRPr sz="800">
                        <a:latin typeface="Calibri"/>
                        <a:cs typeface="Calibri"/>
                      </a:endParaRPr>
                    </a:p>
                  </a:txBody>
                  <a:tcPr marL="0" marR="0" marT="13335" marB="0">
                    <a:lnL w="9525">
                      <a:solidFill>
                        <a:srgbClr val="005E6D"/>
                      </a:solidFill>
                      <a:prstDash val="solid"/>
                    </a:lnL>
                    <a:solidFill>
                      <a:srgbClr val="FFFFFF"/>
                    </a:solidFill>
                  </a:tcPr>
                </a:tc>
                <a:extLst>
                  <a:ext uri="{0D108BD9-81ED-4DB2-BD59-A6C34878D82A}">
                    <a16:rowId xmlns:a16="http://schemas.microsoft.com/office/drawing/2014/main" val="10035"/>
                  </a:ext>
                </a:extLst>
              </a:tr>
              <a:tr h="162750">
                <a:tc>
                  <a:txBody>
                    <a:bodyPr/>
                    <a:lstStyle/>
                    <a:p>
                      <a:pPr marL="57150">
                        <a:lnSpc>
                          <a:spcPct val="100000"/>
                        </a:lnSpc>
                        <a:spcBef>
                          <a:spcPts val="110"/>
                        </a:spcBef>
                      </a:pPr>
                      <a:r>
                        <a:rPr sz="800" b="1" spc="15" dirty="0">
                          <a:solidFill>
                            <a:srgbClr val="231F20"/>
                          </a:solidFill>
                          <a:latin typeface="Calibri"/>
                          <a:cs typeface="Calibri"/>
                        </a:rPr>
                        <a:t>Ohio</a:t>
                      </a:r>
                      <a:endParaRPr sz="800">
                        <a:latin typeface="Calibri"/>
                        <a:cs typeface="Calibri"/>
                      </a:endParaRPr>
                    </a:p>
                  </a:txBody>
                  <a:tcPr marL="0" marR="0" marT="13970" marB="0">
                    <a:solidFill>
                      <a:srgbClr val="E5EEF0"/>
                    </a:solidFill>
                  </a:tcPr>
                </a:tc>
                <a:tc>
                  <a:txBody>
                    <a:bodyPr/>
                    <a:lstStyle/>
                    <a:p>
                      <a:pPr marL="79375" algn="ctr">
                        <a:lnSpc>
                          <a:spcPct val="100000"/>
                        </a:lnSpc>
                        <a:spcBef>
                          <a:spcPts val="110"/>
                        </a:spcBef>
                      </a:pPr>
                      <a:r>
                        <a:rPr sz="800" b="1" spc="15" dirty="0">
                          <a:solidFill>
                            <a:srgbClr val="231F20"/>
                          </a:solidFill>
                          <a:latin typeface="Calibri"/>
                          <a:cs typeface="Calibri"/>
                        </a:rPr>
                        <a:t>9,511</a:t>
                      </a:r>
                      <a:endParaRPr sz="800">
                        <a:latin typeface="Calibri"/>
                        <a:cs typeface="Calibri"/>
                      </a:endParaRPr>
                    </a:p>
                  </a:txBody>
                  <a:tcPr marL="0" marR="0" marT="13970" marB="0">
                    <a:lnR w="9525">
                      <a:solidFill>
                        <a:srgbClr val="005E6D"/>
                      </a:solidFill>
                      <a:prstDash val="solid"/>
                    </a:lnR>
                    <a:solidFill>
                      <a:srgbClr val="E5EEF0"/>
                    </a:solidFill>
                  </a:tcPr>
                </a:tc>
                <a:tc>
                  <a:txBody>
                    <a:bodyPr/>
                    <a:lstStyle/>
                    <a:p>
                      <a:pPr marL="11430" algn="ctr">
                        <a:lnSpc>
                          <a:spcPct val="100000"/>
                        </a:lnSpc>
                        <a:spcBef>
                          <a:spcPts val="110"/>
                        </a:spcBef>
                      </a:pPr>
                      <a:r>
                        <a:rPr sz="800" b="1" spc="20" dirty="0">
                          <a:solidFill>
                            <a:srgbClr val="231F20"/>
                          </a:solidFill>
                          <a:latin typeface="Calibri"/>
                          <a:cs typeface="Calibri"/>
                        </a:rPr>
                        <a:t>81.4</a:t>
                      </a:r>
                      <a:endParaRPr sz="800">
                        <a:latin typeface="Calibri"/>
                        <a:cs typeface="Calibri"/>
                      </a:endParaRPr>
                    </a:p>
                  </a:txBody>
                  <a:tcPr marL="0" marR="0" marT="13970" marB="0">
                    <a:lnL w="9525">
                      <a:solidFill>
                        <a:srgbClr val="005E6D"/>
                      </a:solidFill>
                      <a:prstDash val="solid"/>
                    </a:lnL>
                    <a:solidFill>
                      <a:srgbClr val="E5EEF0"/>
                    </a:solidFill>
                  </a:tcPr>
                </a:tc>
                <a:extLst>
                  <a:ext uri="{0D108BD9-81ED-4DB2-BD59-A6C34878D82A}">
                    <a16:rowId xmlns:a16="http://schemas.microsoft.com/office/drawing/2014/main" val="10036"/>
                  </a:ext>
                </a:extLst>
              </a:tr>
              <a:tr h="162737">
                <a:tc>
                  <a:txBody>
                    <a:bodyPr/>
                    <a:lstStyle/>
                    <a:p>
                      <a:pPr marL="57150">
                        <a:lnSpc>
                          <a:spcPct val="100000"/>
                        </a:lnSpc>
                        <a:spcBef>
                          <a:spcPts val="110"/>
                        </a:spcBef>
                      </a:pPr>
                      <a:r>
                        <a:rPr sz="800" b="1" spc="15" dirty="0">
                          <a:solidFill>
                            <a:srgbClr val="231F20"/>
                          </a:solidFill>
                          <a:latin typeface="Calibri"/>
                          <a:cs typeface="Calibri"/>
                        </a:rPr>
                        <a:t>Oklahoma</a:t>
                      </a:r>
                      <a:endParaRPr sz="800">
                        <a:latin typeface="Calibri"/>
                        <a:cs typeface="Calibri"/>
                      </a:endParaRPr>
                    </a:p>
                  </a:txBody>
                  <a:tcPr marL="0" marR="0" marT="13970" marB="0">
                    <a:solidFill>
                      <a:srgbClr val="FFFFFF"/>
                    </a:solidFill>
                  </a:tcPr>
                </a:tc>
                <a:tc>
                  <a:txBody>
                    <a:bodyPr/>
                    <a:lstStyle/>
                    <a:p>
                      <a:pPr marL="79375" algn="ctr">
                        <a:lnSpc>
                          <a:spcPct val="100000"/>
                        </a:lnSpc>
                        <a:spcBef>
                          <a:spcPts val="110"/>
                        </a:spcBef>
                      </a:pPr>
                      <a:r>
                        <a:rPr sz="800" b="1" spc="15" dirty="0">
                          <a:solidFill>
                            <a:srgbClr val="231F20"/>
                          </a:solidFill>
                          <a:latin typeface="Calibri"/>
                          <a:cs typeface="Calibri"/>
                        </a:rPr>
                        <a:t>1,942</a:t>
                      </a:r>
                      <a:endParaRPr sz="800">
                        <a:latin typeface="Calibri"/>
                        <a:cs typeface="Calibri"/>
                      </a:endParaRPr>
                    </a:p>
                  </a:txBody>
                  <a:tcPr marL="0" marR="0" marT="13970" marB="0">
                    <a:lnR w="9525">
                      <a:solidFill>
                        <a:srgbClr val="005E6D"/>
                      </a:solidFill>
                      <a:prstDash val="solid"/>
                    </a:lnR>
                    <a:solidFill>
                      <a:srgbClr val="FFFFFF"/>
                    </a:solidFill>
                  </a:tcPr>
                </a:tc>
                <a:tc>
                  <a:txBody>
                    <a:bodyPr/>
                    <a:lstStyle/>
                    <a:p>
                      <a:pPr marL="11430" algn="ctr">
                        <a:lnSpc>
                          <a:spcPct val="100000"/>
                        </a:lnSpc>
                        <a:spcBef>
                          <a:spcPts val="110"/>
                        </a:spcBef>
                      </a:pPr>
                      <a:r>
                        <a:rPr sz="800" b="1" spc="20" dirty="0">
                          <a:solidFill>
                            <a:srgbClr val="231F20"/>
                          </a:solidFill>
                          <a:latin typeface="Calibri"/>
                          <a:cs typeface="Calibri"/>
                        </a:rPr>
                        <a:t>49.1</a:t>
                      </a:r>
                      <a:endParaRPr sz="800">
                        <a:latin typeface="Calibri"/>
                        <a:cs typeface="Calibri"/>
                      </a:endParaRPr>
                    </a:p>
                  </a:txBody>
                  <a:tcPr marL="0" marR="0" marT="13970" marB="0">
                    <a:lnL w="9525">
                      <a:solidFill>
                        <a:srgbClr val="005E6D"/>
                      </a:solidFill>
                      <a:prstDash val="solid"/>
                    </a:lnL>
                    <a:solidFill>
                      <a:srgbClr val="FFFFFF"/>
                    </a:solidFill>
                  </a:tcPr>
                </a:tc>
                <a:extLst>
                  <a:ext uri="{0D108BD9-81ED-4DB2-BD59-A6C34878D82A}">
                    <a16:rowId xmlns:a16="http://schemas.microsoft.com/office/drawing/2014/main" val="10037"/>
                  </a:ext>
                </a:extLst>
              </a:tr>
              <a:tr h="162737">
                <a:tc>
                  <a:txBody>
                    <a:bodyPr/>
                    <a:lstStyle/>
                    <a:p>
                      <a:pPr marL="57150">
                        <a:lnSpc>
                          <a:spcPct val="100000"/>
                        </a:lnSpc>
                        <a:spcBef>
                          <a:spcPts val="110"/>
                        </a:spcBef>
                      </a:pPr>
                      <a:r>
                        <a:rPr sz="800" b="1" spc="10" dirty="0">
                          <a:solidFill>
                            <a:srgbClr val="231F20"/>
                          </a:solidFill>
                          <a:latin typeface="Calibri"/>
                          <a:cs typeface="Calibri"/>
                        </a:rPr>
                        <a:t>Oregon</a:t>
                      </a:r>
                      <a:endParaRPr sz="800">
                        <a:latin typeface="Calibri"/>
                        <a:cs typeface="Calibri"/>
                      </a:endParaRPr>
                    </a:p>
                  </a:txBody>
                  <a:tcPr marL="0" marR="0" marT="13970" marB="0">
                    <a:solidFill>
                      <a:srgbClr val="E5EEF0"/>
                    </a:solidFill>
                  </a:tcPr>
                </a:tc>
                <a:tc>
                  <a:txBody>
                    <a:bodyPr/>
                    <a:lstStyle/>
                    <a:p>
                      <a:pPr marL="79375" algn="ctr">
                        <a:lnSpc>
                          <a:spcPct val="100000"/>
                        </a:lnSpc>
                        <a:spcBef>
                          <a:spcPts val="110"/>
                        </a:spcBef>
                      </a:pPr>
                      <a:r>
                        <a:rPr sz="800" b="1" spc="15" dirty="0">
                          <a:solidFill>
                            <a:srgbClr val="231F20"/>
                          </a:solidFill>
                          <a:latin typeface="Calibri"/>
                          <a:cs typeface="Calibri"/>
                        </a:rPr>
                        <a:t>2,569</a:t>
                      </a:r>
                      <a:endParaRPr sz="800">
                        <a:latin typeface="Calibri"/>
                        <a:cs typeface="Calibri"/>
                      </a:endParaRPr>
                    </a:p>
                  </a:txBody>
                  <a:tcPr marL="0" marR="0" marT="13970" marB="0">
                    <a:lnR w="9525">
                      <a:solidFill>
                        <a:srgbClr val="005E6D"/>
                      </a:solidFill>
                      <a:prstDash val="solid"/>
                    </a:lnR>
                    <a:solidFill>
                      <a:srgbClr val="E5EEF0"/>
                    </a:solidFill>
                  </a:tcPr>
                </a:tc>
                <a:tc>
                  <a:txBody>
                    <a:bodyPr/>
                    <a:lstStyle/>
                    <a:p>
                      <a:pPr marL="12065" algn="ctr">
                        <a:lnSpc>
                          <a:spcPct val="100000"/>
                        </a:lnSpc>
                        <a:spcBef>
                          <a:spcPts val="110"/>
                        </a:spcBef>
                      </a:pPr>
                      <a:r>
                        <a:rPr sz="800" b="1" spc="20" dirty="0">
                          <a:solidFill>
                            <a:srgbClr val="231F20"/>
                          </a:solidFill>
                          <a:latin typeface="Calibri"/>
                          <a:cs typeface="Calibri"/>
                        </a:rPr>
                        <a:t>60.9</a:t>
                      </a:r>
                      <a:endParaRPr sz="800">
                        <a:latin typeface="Calibri"/>
                        <a:cs typeface="Calibri"/>
                      </a:endParaRPr>
                    </a:p>
                  </a:txBody>
                  <a:tcPr marL="0" marR="0" marT="13970" marB="0">
                    <a:lnL w="9525">
                      <a:solidFill>
                        <a:srgbClr val="005E6D"/>
                      </a:solidFill>
                      <a:prstDash val="solid"/>
                    </a:lnL>
                    <a:solidFill>
                      <a:srgbClr val="E5EEF0"/>
                    </a:solidFill>
                  </a:tcPr>
                </a:tc>
                <a:extLst>
                  <a:ext uri="{0D108BD9-81ED-4DB2-BD59-A6C34878D82A}">
                    <a16:rowId xmlns:a16="http://schemas.microsoft.com/office/drawing/2014/main" val="10038"/>
                  </a:ext>
                </a:extLst>
              </a:tr>
              <a:tr h="162750">
                <a:tc>
                  <a:txBody>
                    <a:bodyPr/>
                    <a:lstStyle/>
                    <a:p>
                      <a:pPr marL="57785">
                        <a:lnSpc>
                          <a:spcPct val="100000"/>
                        </a:lnSpc>
                        <a:spcBef>
                          <a:spcPts val="110"/>
                        </a:spcBef>
                      </a:pPr>
                      <a:r>
                        <a:rPr sz="800" b="1" spc="10" dirty="0">
                          <a:solidFill>
                            <a:srgbClr val="231F20"/>
                          </a:solidFill>
                          <a:latin typeface="Calibri"/>
                          <a:cs typeface="Calibri"/>
                        </a:rPr>
                        <a:t>Pennsylvania</a:t>
                      </a:r>
                      <a:endParaRPr sz="800">
                        <a:latin typeface="Calibri"/>
                        <a:cs typeface="Calibri"/>
                      </a:endParaRPr>
                    </a:p>
                  </a:txBody>
                  <a:tcPr marL="0" marR="0" marT="13970" marB="0">
                    <a:solidFill>
                      <a:srgbClr val="FFFFFF"/>
                    </a:solidFill>
                  </a:tcPr>
                </a:tc>
                <a:tc>
                  <a:txBody>
                    <a:bodyPr/>
                    <a:lstStyle/>
                    <a:p>
                      <a:pPr marL="81280" algn="ctr">
                        <a:lnSpc>
                          <a:spcPct val="100000"/>
                        </a:lnSpc>
                        <a:spcBef>
                          <a:spcPts val="110"/>
                        </a:spcBef>
                      </a:pPr>
                      <a:r>
                        <a:rPr sz="800" b="1" spc="15" dirty="0">
                          <a:solidFill>
                            <a:srgbClr val="231F20"/>
                          </a:solidFill>
                          <a:latin typeface="Calibri"/>
                          <a:cs typeface="Calibri"/>
                        </a:rPr>
                        <a:t>10,848</a:t>
                      </a:r>
                      <a:endParaRPr sz="800">
                        <a:latin typeface="Calibri"/>
                        <a:cs typeface="Calibri"/>
                      </a:endParaRPr>
                    </a:p>
                  </a:txBody>
                  <a:tcPr marL="0" marR="0" marT="13970" marB="0">
                    <a:lnR w="9525">
                      <a:solidFill>
                        <a:srgbClr val="005E6D"/>
                      </a:solidFill>
                      <a:prstDash val="solid"/>
                    </a:lnR>
                    <a:solidFill>
                      <a:srgbClr val="FFFFFF"/>
                    </a:solidFill>
                  </a:tcPr>
                </a:tc>
                <a:tc>
                  <a:txBody>
                    <a:bodyPr/>
                    <a:lstStyle/>
                    <a:p>
                      <a:pPr marL="12065" algn="ctr">
                        <a:lnSpc>
                          <a:spcPct val="100000"/>
                        </a:lnSpc>
                        <a:spcBef>
                          <a:spcPts val="110"/>
                        </a:spcBef>
                      </a:pPr>
                      <a:r>
                        <a:rPr sz="800" b="1" spc="20" dirty="0">
                          <a:solidFill>
                            <a:srgbClr val="231F20"/>
                          </a:solidFill>
                          <a:latin typeface="Calibri"/>
                          <a:cs typeface="Calibri"/>
                        </a:rPr>
                        <a:t>84.7</a:t>
                      </a:r>
                      <a:endParaRPr sz="800">
                        <a:latin typeface="Calibri"/>
                        <a:cs typeface="Calibri"/>
                      </a:endParaRPr>
                    </a:p>
                  </a:txBody>
                  <a:tcPr marL="0" marR="0" marT="13970" marB="0">
                    <a:lnL w="9525">
                      <a:solidFill>
                        <a:srgbClr val="005E6D"/>
                      </a:solidFill>
                      <a:prstDash val="solid"/>
                    </a:lnL>
                    <a:solidFill>
                      <a:srgbClr val="FFFFFF"/>
                    </a:solidFill>
                  </a:tcPr>
                </a:tc>
                <a:extLst>
                  <a:ext uri="{0D108BD9-81ED-4DB2-BD59-A6C34878D82A}">
                    <a16:rowId xmlns:a16="http://schemas.microsoft.com/office/drawing/2014/main" val="10039"/>
                  </a:ext>
                </a:extLst>
              </a:tr>
              <a:tr h="162737">
                <a:tc>
                  <a:txBody>
                    <a:bodyPr/>
                    <a:lstStyle/>
                    <a:p>
                      <a:pPr marL="57785">
                        <a:lnSpc>
                          <a:spcPct val="100000"/>
                        </a:lnSpc>
                        <a:spcBef>
                          <a:spcPts val="110"/>
                        </a:spcBef>
                      </a:pPr>
                      <a:r>
                        <a:rPr sz="800" b="1" spc="10" dirty="0">
                          <a:solidFill>
                            <a:srgbClr val="231F20"/>
                          </a:solidFill>
                          <a:latin typeface="Calibri"/>
                          <a:cs typeface="Calibri"/>
                        </a:rPr>
                        <a:t>Rhode</a:t>
                      </a:r>
                      <a:r>
                        <a:rPr sz="800" b="1" spc="20" dirty="0">
                          <a:solidFill>
                            <a:srgbClr val="231F20"/>
                          </a:solidFill>
                          <a:latin typeface="Calibri"/>
                          <a:cs typeface="Calibri"/>
                        </a:rPr>
                        <a:t> </a:t>
                      </a:r>
                      <a:r>
                        <a:rPr sz="800" b="1" spc="10" dirty="0">
                          <a:solidFill>
                            <a:srgbClr val="231F20"/>
                          </a:solidFill>
                          <a:latin typeface="Calibri"/>
                          <a:cs typeface="Calibri"/>
                        </a:rPr>
                        <a:t>Island</a:t>
                      </a:r>
                      <a:endParaRPr sz="800">
                        <a:latin typeface="Calibri"/>
                        <a:cs typeface="Calibri"/>
                      </a:endParaRPr>
                    </a:p>
                  </a:txBody>
                  <a:tcPr marL="0" marR="0" marT="13970" marB="0">
                    <a:solidFill>
                      <a:srgbClr val="E5EEF0"/>
                    </a:solidFill>
                  </a:tcPr>
                </a:tc>
                <a:tc>
                  <a:txBody>
                    <a:bodyPr/>
                    <a:lstStyle/>
                    <a:p>
                      <a:pPr marL="78105" algn="ctr">
                        <a:lnSpc>
                          <a:spcPct val="100000"/>
                        </a:lnSpc>
                        <a:spcBef>
                          <a:spcPts val="110"/>
                        </a:spcBef>
                      </a:pPr>
                      <a:r>
                        <a:rPr sz="800" b="1" dirty="0">
                          <a:solidFill>
                            <a:srgbClr val="231F20"/>
                          </a:solidFill>
                          <a:latin typeface="Calibri"/>
                          <a:cs typeface="Calibri"/>
                        </a:rPr>
                        <a:t>U</a:t>
                      </a:r>
                      <a:endParaRPr sz="800">
                        <a:latin typeface="Calibri"/>
                        <a:cs typeface="Calibri"/>
                      </a:endParaRPr>
                    </a:p>
                  </a:txBody>
                  <a:tcPr marL="0" marR="0" marT="13970" marB="0">
                    <a:lnR w="9525">
                      <a:solidFill>
                        <a:srgbClr val="005E6D"/>
                      </a:solidFill>
                      <a:prstDash val="solid"/>
                    </a:lnR>
                    <a:solidFill>
                      <a:srgbClr val="E5EEF0"/>
                    </a:solidFill>
                  </a:tcPr>
                </a:tc>
                <a:tc>
                  <a:txBody>
                    <a:bodyPr/>
                    <a:lstStyle/>
                    <a:p>
                      <a:pPr marL="5715" algn="ctr">
                        <a:lnSpc>
                          <a:spcPct val="100000"/>
                        </a:lnSpc>
                        <a:spcBef>
                          <a:spcPts val="110"/>
                        </a:spcBef>
                      </a:pPr>
                      <a:r>
                        <a:rPr sz="800" b="1" dirty="0">
                          <a:solidFill>
                            <a:srgbClr val="231F20"/>
                          </a:solidFill>
                          <a:latin typeface="Calibri"/>
                          <a:cs typeface="Calibri"/>
                        </a:rPr>
                        <a:t>U</a:t>
                      </a:r>
                      <a:endParaRPr sz="800">
                        <a:latin typeface="Calibri"/>
                        <a:cs typeface="Calibri"/>
                      </a:endParaRPr>
                    </a:p>
                  </a:txBody>
                  <a:tcPr marL="0" marR="0" marT="13970" marB="0">
                    <a:lnL w="9525">
                      <a:solidFill>
                        <a:srgbClr val="005E6D"/>
                      </a:solidFill>
                      <a:prstDash val="solid"/>
                    </a:lnL>
                    <a:solidFill>
                      <a:srgbClr val="E5EEF0"/>
                    </a:solidFill>
                  </a:tcPr>
                </a:tc>
                <a:extLst>
                  <a:ext uri="{0D108BD9-81ED-4DB2-BD59-A6C34878D82A}">
                    <a16:rowId xmlns:a16="http://schemas.microsoft.com/office/drawing/2014/main" val="10040"/>
                  </a:ext>
                </a:extLst>
              </a:tr>
              <a:tr h="162737">
                <a:tc>
                  <a:txBody>
                    <a:bodyPr/>
                    <a:lstStyle/>
                    <a:p>
                      <a:pPr marL="57785">
                        <a:lnSpc>
                          <a:spcPct val="100000"/>
                        </a:lnSpc>
                        <a:spcBef>
                          <a:spcPts val="110"/>
                        </a:spcBef>
                      </a:pPr>
                      <a:r>
                        <a:rPr sz="800" b="1" spc="5" dirty="0">
                          <a:solidFill>
                            <a:srgbClr val="231F20"/>
                          </a:solidFill>
                          <a:latin typeface="Calibri"/>
                          <a:cs typeface="Calibri"/>
                        </a:rPr>
                        <a:t>South</a:t>
                      </a:r>
                      <a:r>
                        <a:rPr sz="800" b="1" spc="15" dirty="0">
                          <a:solidFill>
                            <a:srgbClr val="231F20"/>
                          </a:solidFill>
                          <a:latin typeface="Calibri"/>
                          <a:cs typeface="Calibri"/>
                        </a:rPr>
                        <a:t> </a:t>
                      </a:r>
                      <a:r>
                        <a:rPr sz="800" b="1" spc="5" dirty="0">
                          <a:solidFill>
                            <a:srgbClr val="231F20"/>
                          </a:solidFill>
                          <a:latin typeface="Calibri"/>
                          <a:cs typeface="Calibri"/>
                        </a:rPr>
                        <a:t>Carolina</a:t>
                      </a:r>
                      <a:endParaRPr sz="800">
                        <a:latin typeface="Calibri"/>
                        <a:cs typeface="Calibri"/>
                      </a:endParaRPr>
                    </a:p>
                  </a:txBody>
                  <a:tcPr marL="0" marR="0" marT="13970" marB="0">
                    <a:solidFill>
                      <a:srgbClr val="FFFFFF"/>
                    </a:solidFill>
                  </a:tcPr>
                </a:tc>
                <a:tc>
                  <a:txBody>
                    <a:bodyPr/>
                    <a:lstStyle/>
                    <a:p>
                      <a:pPr marL="80010" algn="ctr">
                        <a:lnSpc>
                          <a:spcPct val="100000"/>
                        </a:lnSpc>
                        <a:spcBef>
                          <a:spcPts val="110"/>
                        </a:spcBef>
                      </a:pPr>
                      <a:r>
                        <a:rPr sz="800" b="1" spc="15" dirty="0">
                          <a:solidFill>
                            <a:srgbClr val="231F20"/>
                          </a:solidFill>
                          <a:latin typeface="Calibri"/>
                          <a:cs typeface="Calibri"/>
                        </a:rPr>
                        <a:t>3,817</a:t>
                      </a:r>
                      <a:endParaRPr sz="800">
                        <a:latin typeface="Calibri"/>
                        <a:cs typeface="Calibri"/>
                      </a:endParaRPr>
                    </a:p>
                  </a:txBody>
                  <a:tcPr marL="0" marR="0" marT="13970" marB="0">
                    <a:lnR w="9525">
                      <a:solidFill>
                        <a:srgbClr val="005E6D"/>
                      </a:solidFill>
                      <a:prstDash val="solid"/>
                    </a:lnR>
                    <a:solidFill>
                      <a:srgbClr val="FFFFFF"/>
                    </a:solidFill>
                  </a:tcPr>
                </a:tc>
                <a:tc>
                  <a:txBody>
                    <a:bodyPr/>
                    <a:lstStyle/>
                    <a:p>
                      <a:pPr marL="12065" algn="ctr">
                        <a:lnSpc>
                          <a:spcPct val="100000"/>
                        </a:lnSpc>
                        <a:spcBef>
                          <a:spcPts val="110"/>
                        </a:spcBef>
                      </a:pPr>
                      <a:r>
                        <a:rPr sz="800" b="1" spc="20" dirty="0">
                          <a:solidFill>
                            <a:srgbClr val="231F20"/>
                          </a:solidFill>
                          <a:latin typeface="Calibri"/>
                          <a:cs typeface="Calibri"/>
                        </a:rPr>
                        <a:t>74.1</a:t>
                      </a:r>
                      <a:endParaRPr sz="800">
                        <a:latin typeface="Calibri"/>
                        <a:cs typeface="Calibri"/>
                      </a:endParaRPr>
                    </a:p>
                  </a:txBody>
                  <a:tcPr marL="0" marR="0" marT="13970" marB="0">
                    <a:lnL w="9525">
                      <a:solidFill>
                        <a:srgbClr val="005E6D"/>
                      </a:solidFill>
                      <a:prstDash val="solid"/>
                    </a:lnL>
                    <a:solidFill>
                      <a:srgbClr val="FFFFFF"/>
                    </a:solidFill>
                  </a:tcPr>
                </a:tc>
                <a:extLst>
                  <a:ext uri="{0D108BD9-81ED-4DB2-BD59-A6C34878D82A}">
                    <a16:rowId xmlns:a16="http://schemas.microsoft.com/office/drawing/2014/main" val="10041"/>
                  </a:ext>
                </a:extLst>
              </a:tr>
              <a:tr h="162750">
                <a:tc>
                  <a:txBody>
                    <a:bodyPr/>
                    <a:lstStyle/>
                    <a:p>
                      <a:pPr marL="57785">
                        <a:lnSpc>
                          <a:spcPct val="100000"/>
                        </a:lnSpc>
                        <a:spcBef>
                          <a:spcPts val="110"/>
                        </a:spcBef>
                      </a:pPr>
                      <a:r>
                        <a:rPr sz="800" b="1" spc="5" dirty="0">
                          <a:solidFill>
                            <a:srgbClr val="231F20"/>
                          </a:solidFill>
                          <a:latin typeface="Calibri"/>
                          <a:cs typeface="Calibri"/>
                        </a:rPr>
                        <a:t>South</a:t>
                      </a:r>
                      <a:r>
                        <a:rPr sz="800" b="1" spc="15" dirty="0">
                          <a:solidFill>
                            <a:srgbClr val="231F20"/>
                          </a:solidFill>
                          <a:latin typeface="Calibri"/>
                          <a:cs typeface="Calibri"/>
                        </a:rPr>
                        <a:t> </a:t>
                      </a:r>
                      <a:r>
                        <a:rPr sz="800" b="1" spc="5" dirty="0">
                          <a:solidFill>
                            <a:srgbClr val="231F20"/>
                          </a:solidFill>
                          <a:latin typeface="Calibri"/>
                          <a:cs typeface="Calibri"/>
                        </a:rPr>
                        <a:t>Dakota</a:t>
                      </a:r>
                      <a:endParaRPr sz="800">
                        <a:latin typeface="Calibri"/>
                        <a:cs typeface="Calibri"/>
                      </a:endParaRPr>
                    </a:p>
                  </a:txBody>
                  <a:tcPr marL="0" marR="0" marT="13970" marB="0">
                    <a:solidFill>
                      <a:srgbClr val="E5EEF0"/>
                    </a:solidFill>
                  </a:tcPr>
                </a:tc>
                <a:tc>
                  <a:txBody>
                    <a:bodyPr/>
                    <a:lstStyle/>
                    <a:p>
                      <a:pPr marL="78740" algn="ctr">
                        <a:lnSpc>
                          <a:spcPct val="100000"/>
                        </a:lnSpc>
                        <a:spcBef>
                          <a:spcPts val="110"/>
                        </a:spcBef>
                      </a:pPr>
                      <a:r>
                        <a:rPr sz="800" b="1" spc="15" dirty="0">
                          <a:solidFill>
                            <a:srgbClr val="231F20"/>
                          </a:solidFill>
                          <a:latin typeface="Calibri"/>
                          <a:cs typeface="Calibri"/>
                        </a:rPr>
                        <a:t>455</a:t>
                      </a:r>
                      <a:endParaRPr sz="800">
                        <a:latin typeface="Calibri"/>
                        <a:cs typeface="Calibri"/>
                      </a:endParaRPr>
                    </a:p>
                  </a:txBody>
                  <a:tcPr marL="0" marR="0" marT="13970" marB="0">
                    <a:lnR w="9525">
                      <a:solidFill>
                        <a:srgbClr val="005E6D"/>
                      </a:solidFill>
                      <a:prstDash val="solid"/>
                    </a:lnR>
                    <a:solidFill>
                      <a:srgbClr val="E5EEF0"/>
                    </a:solidFill>
                  </a:tcPr>
                </a:tc>
                <a:tc>
                  <a:txBody>
                    <a:bodyPr/>
                    <a:lstStyle/>
                    <a:p>
                      <a:pPr marL="12065" algn="ctr">
                        <a:lnSpc>
                          <a:spcPct val="100000"/>
                        </a:lnSpc>
                        <a:spcBef>
                          <a:spcPts val="110"/>
                        </a:spcBef>
                      </a:pPr>
                      <a:r>
                        <a:rPr sz="800" b="1" spc="20" dirty="0">
                          <a:solidFill>
                            <a:srgbClr val="231F20"/>
                          </a:solidFill>
                          <a:latin typeface="Calibri"/>
                          <a:cs typeface="Calibri"/>
                        </a:rPr>
                        <a:t>51.4</a:t>
                      </a:r>
                      <a:endParaRPr sz="800">
                        <a:latin typeface="Calibri"/>
                        <a:cs typeface="Calibri"/>
                      </a:endParaRPr>
                    </a:p>
                  </a:txBody>
                  <a:tcPr marL="0" marR="0" marT="13970" marB="0">
                    <a:lnL w="9525">
                      <a:solidFill>
                        <a:srgbClr val="005E6D"/>
                      </a:solidFill>
                      <a:prstDash val="solid"/>
                    </a:lnL>
                    <a:solidFill>
                      <a:srgbClr val="E5EEF0"/>
                    </a:solidFill>
                  </a:tcPr>
                </a:tc>
                <a:extLst>
                  <a:ext uri="{0D108BD9-81ED-4DB2-BD59-A6C34878D82A}">
                    <a16:rowId xmlns:a16="http://schemas.microsoft.com/office/drawing/2014/main" val="10042"/>
                  </a:ext>
                </a:extLst>
              </a:tr>
              <a:tr h="162737">
                <a:tc>
                  <a:txBody>
                    <a:bodyPr/>
                    <a:lstStyle/>
                    <a:p>
                      <a:pPr marL="57785">
                        <a:lnSpc>
                          <a:spcPct val="100000"/>
                        </a:lnSpc>
                        <a:spcBef>
                          <a:spcPts val="110"/>
                        </a:spcBef>
                      </a:pPr>
                      <a:r>
                        <a:rPr sz="800" b="1" spc="5" dirty="0">
                          <a:solidFill>
                            <a:srgbClr val="231F20"/>
                          </a:solidFill>
                          <a:latin typeface="Calibri"/>
                          <a:cs typeface="Calibri"/>
                        </a:rPr>
                        <a:t>Tennessee</a:t>
                      </a:r>
                      <a:endParaRPr sz="800">
                        <a:latin typeface="Calibri"/>
                        <a:cs typeface="Calibri"/>
                      </a:endParaRPr>
                    </a:p>
                  </a:txBody>
                  <a:tcPr marL="0" marR="0" marT="13970" marB="0">
                    <a:solidFill>
                      <a:srgbClr val="FFFFFF"/>
                    </a:solidFill>
                  </a:tcPr>
                </a:tc>
                <a:tc>
                  <a:txBody>
                    <a:bodyPr/>
                    <a:lstStyle/>
                    <a:p>
                      <a:pPr marL="76835" algn="ctr">
                        <a:lnSpc>
                          <a:spcPct val="100000"/>
                        </a:lnSpc>
                        <a:spcBef>
                          <a:spcPts val="100"/>
                        </a:spcBef>
                      </a:pPr>
                      <a:r>
                        <a:rPr sz="800" b="1" spc="15" dirty="0">
                          <a:solidFill>
                            <a:srgbClr val="231F20"/>
                          </a:solidFill>
                          <a:latin typeface="Calibri"/>
                          <a:cs typeface="Calibri"/>
                        </a:rPr>
                        <a:t>8,660</a:t>
                      </a:r>
                      <a:endParaRPr sz="800">
                        <a:latin typeface="Calibri"/>
                        <a:cs typeface="Calibri"/>
                      </a:endParaRPr>
                    </a:p>
                  </a:txBody>
                  <a:tcPr marL="0" marR="0" marT="12700" marB="0">
                    <a:lnR w="9525">
                      <a:solidFill>
                        <a:srgbClr val="005E6D"/>
                      </a:solidFill>
                      <a:prstDash val="solid"/>
                    </a:lnR>
                    <a:solidFill>
                      <a:srgbClr val="FFFFFF"/>
                    </a:solidFill>
                  </a:tcPr>
                </a:tc>
                <a:tc>
                  <a:txBody>
                    <a:bodyPr/>
                    <a:lstStyle/>
                    <a:p>
                      <a:pPr marL="4445" algn="ctr">
                        <a:lnSpc>
                          <a:spcPct val="100000"/>
                        </a:lnSpc>
                        <a:spcBef>
                          <a:spcPts val="100"/>
                        </a:spcBef>
                      </a:pPr>
                      <a:r>
                        <a:rPr sz="800" b="1" spc="15" dirty="0">
                          <a:solidFill>
                            <a:srgbClr val="231F20"/>
                          </a:solidFill>
                          <a:latin typeface="Calibri"/>
                          <a:cs typeface="Calibri"/>
                        </a:rPr>
                        <a:t>126.8</a:t>
                      </a:r>
                      <a:endParaRPr sz="8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43"/>
                  </a:ext>
                </a:extLst>
              </a:tr>
              <a:tr h="162725">
                <a:tc>
                  <a:txBody>
                    <a:bodyPr/>
                    <a:lstStyle/>
                    <a:p>
                      <a:pPr marL="55880">
                        <a:lnSpc>
                          <a:spcPct val="100000"/>
                        </a:lnSpc>
                        <a:spcBef>
                          <a:spcPts val="105"/>
                        </a:spcBef>
                      </a:pPr>
                      <a:r>
                        <a:rPr sz="800" b="1" spc="-5" dirty="0">
                          <a:solidFill>
                            <a:srgbClr val="231F20"/>
                          </a:solidFill>
                          <a:latin typeface="Calibri"/>
                          <a:cs typeface="Calibri"/>
                        </a:rPr>
                        <a:t>Texas</a:t>
                      </a:r>
                      <a:endParaRPr sz="800">
                        <a:latin typeface="Calibri"/>
                        <a:cs typeface="Calibri"/>
                      </a:endParaRPr>
                    </a:p>
                  </a:txBody>
                  <a:tcPr marL="0" marR="0" marT="13335" marB="0">
                    <a:solidFill>
                      <a:srgbClr val="E5EEF0"/>
                    </a:solidFill>
                  </a:tcPr>
                </a:tc>
                <a:tc>
                  <a:txBody>
                    <a:bodyPr/>
                    <a:lstStyle/>
                    <a:p>
                      <a:pPr marL="75565" algn="ctr">
                        <a:lnSpc>
                          <a:spcPct val="100000"/>
                        </a:lnSpc>
                        <a:spcBef>
                          <a:spcPts val="105"/>
                        </a:spcBef>
                      </a:pPr>
                      <a:r>
                        <a:rPr sz="800" b="1" dirty="0">
                          <a:solidFill>
                            <a:srgbClr val="231F20"/>
                          </a:solidFill>
                          <a:latin typeface="Calibri"/>
                          <a:cs typeface="Calibri"/>
                        </a:rPr>
                        <a:t>N</a:t>
                      </a:r>
                      <a:endParaRPr sz="800">
                        <a:latin typeface="Calibri"/>
                        <a:cs typeface="Calibri"/>
                      </a:endParaRPr>
                    </a:p>
                  </a:txBody>
                  <a:tcPr marL="0" marR="0" marT="13335" marB="0">
                    <a:lnR w="9525">
                      <a:solidFill>
                        <a:srgbClr val="005E6D"/>
                      </a:solidFill>
                      <a:prstDash val="solid"/>
                    </a:lnR>
                    <a:solidFill>
                      <a:srgbClr val="E5EEF0"/>
                    </a:solidFill>
                  </a:tcPr>
                </a:tc>
                <a:tc>
                  <a:txBody>
                    <a:bodyPr/>
                    <a:lstStyle/>
                    <a:p>
                      <a:pPr marL="3175" algn="ctr">
                        <a:lnSpc>
                          <a:spcPct val="100000"/>
                        </a:lnSpc>
                        <a:spcBef>
                          <a:spcPts val="95"/>
                        </a:spcBef>
                      </a:pPr>
                      <a:r>
                        <a:rPr sz="800" b="1" dirty="0">
                          <a:solidFill>
                            <a:srgbClr val="231F20"/>
                          </a:solidFill>
                          <a:latin typeface="Calibri"/>
                          <a:cs typeface="Calibri"/>
                        </a:rPr>
                        <a:t>N</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44"/>
                  </a:ext>
                </a:extLst>
              </a:tr>
              <a:tr h="162750">
                <a:tc>
                  <a:txBody>
                    <a:bodyPr/>
                    <a:lstStyle/>
                    <a:p>
                      <a:pPr marL="55880">
                        <a:lnSpc>
                          <a:spcPct val="100000"/>
                        </a:lnSpc>
                        <a:spcBef>
                          <a:spcPts val="95"/>
                        </a:spcBef>
                      </a:pPr>
                      <a:r>
                        <a:rPr sz="800" b="1" spc="15" dirty="0">
                          <a:solidFill>
                            <a:srgbClr val="231F20"/>
                          </a:solidFill>
                          <a:latin typeface="Calibri"/>
                          <a:cs typeface="Calibri"/>
                        </a:rPr>
                        <a:t>Utah</a:t>
                      </a:r>
                      <a:endParaRPr sz="800">
                        <a:latin typeface="Calibri"/>
                        <a:cs typeface="Calibri"/>
                      </a:endParaRPr>
                    </a:p>
                  </a:txBody>
                  <a:tcPr marL="0" marR="0" marT="12065" marB="0">
                    <a:solidFill>
                      <a:srgbClr val="FFFFFF"/>
                    </a:solidFill>
                  </a:tcPr>
                </a:tc>
                <a:tc>
                  <a:txBody>
                    <a:bodyPr/>
                    <a:lstStyle/>
                    <a:p>
                      <a:pPr marL="75565" algn="ctr">
                        <a:lnSpc>
                          <a:spcPct val="100000"/>
                        </a:lnSpc>
                        <a:spcBef>
                          <a:spcPts val="95"/>
                        </a:spcBef>
                      </a:pPr>
                      <a:r>
                        <a:rPr sz="800" b="1" spc="15" dirty="0">
                          <a:solidFill>
                            <a:srgbClr val="231F20"/>
                          </a:solidFill>
                          <a:latin typeface="Calibri"/>
                          <a:cs typeface="Calibri"/>
                        </a:rPr>
                        <a:t>929</a:t>
                      </a:r>
                      <a:endParaRPr sz="800">
                        <a:latin typeface="Calibri"/>
                        <a:cs typeface="Calibri"/>
                      </a:endParaRPr>
                    </a:p>
                  </a:txBody>
                  <a:tcPr marL="0" marR="0" marT="12065" marB="0">
                    <a:lnR w="9525">
                      <a:solidFill>
                        <a:srgbClr val="005E6D"/>
                      </a:solidFill>
                      <a:prstDash val="solid"/>
                    </a:lnR>
                    <a:solidFill>
                      <a:srgbClr val="FFFFFF"/>
                    </a:solidFill>
                  </a:tcPr>
                </a:tc>
                <a:tc>
                  <a:txBody>
                    <a:bodyPr/>
                    <a:lstStyle/>
                    <a:p>
                      <a:pPr marL="8890" algn="ctr">
                        <a:lnSpc>
                          <a:spcPct val="100000"/>
                        </a:lnSpc>
                        <a:spcBef>
                          <a:spcPts val="95"/>
                        </a:spcBef>
                      </a:pPr>
                      <a:r>
                        <a:rPr sz="800" b="1" spc="20" dirty="0">
                          <a:solidFill>
                            <a:srgbClr val="231F20"/>
                          </a:solidFill>
                          <a:latin typeface="Calibri"/>
                          <a:cs typeface="Calibri"/>
                        </a:rPr>
                        <a:t>29.0</a:t>
                      </a:r>
                      <a:endParaRPr sz="800">
                        <a:latin typeface="Calibri"/>
                        <a:cs typeface="Calibri"/>
                      </a:endParaRPr>
                    </a:p>
                  </a:txBody>
                  <a:tcPr marL="0" marR="0" marT="12065" marB="0">
                    <a:lnL w="9525">
                      <a:solidFill>
                        <a:srgbClr val="005E6D"/>
                      </a:solidFill>
                      <a:prstDash val="solid"/>
                    </a:lnL>
                    <a:solidFill>
                      <a:srgbClr val="FFFFFF"/>
                    </a:solidFill>
                  </a:tcPr>
                </a:tc>
                <a:extLst>
                  <a:ext uri="{0D108BD9-81ED-4DB2-BD59-A6C34878D82A}">
                    <a16:rowId xmlns:a16="http://schemas.microsoft.com/office/drawing/2014/main" val="10045"/>
                  </a:ext>
                </a:extLst>
              </a:tr>
              <a:tr h="162737">
                <a:tc>
                  <a:txBody>
                    <a:bodyPr/>
                    <a:lstStyle/>
                    <a:p>
                      <a:pPr marL="55880">
                        <a:lnSpc>
                          <a:spcPct val="100000"/>
                        </a:lnSpc>
                        <a:spcBef>
                          <a:spcPts val="95"/>
                        </a:spcBef>
                      </a:pPr>
                      <a:r>
                        <a:rPr sz="800" b="1" dirty="0">
                          <a:solidFill>
                            <a:srgbClr val="231F20"/>
                          </a:solidFill>
                          <a:latin typeface="Calibri"/>
                          <a:cs typeface="Calibri"/>
                        </a:rPr>
                        <a:t>Vermont</a:t>
                      </a:r>
                      <a:endParaRPr sz="800">
                        <a:latin typeface="Calibri"/>
                        <a:cs typeface="Calibri"/>
                      </a:endParaRPr>
                    </a:p>
                  </a:txBody>
                  <a:tcPr marL="0" marR="0" marT="12065" marB="0">
                    <a:solidFill>
                      <a:srgbClr val="E5EEF0"/>
                    </a:solidFill>
                  </a:tcPr>
                </a:tc>
                <a:tc>
                  <a:txBody>
                    <a:bodyPr/>
                    <a:lstStyle/>
                    <a:p>
                      <a:pPr marL="75565" algn="ctr">
                        <a:lnSpc>
                          <a:spcPct val="100000"/>
                        </a:lnSpc>
                        <a:spcBef>
                          <a:spcPts val="95"/>
                        </a:spcBef>
                      </a:pPr>
                      <a:r>
                        <a:rPr sz="800" b="1" spc="15" dirty="0">
                          <a:solidFill>
                            <a:srgbClr val="231F20"/>
                          </a:solidFill>
                          <a:latin typeface="Calibri"/>
                          <a:cs typeface="Calibri"/>
                        </a:rPr>
                        <a:t>378</a:t>
                      </a:r>
                      <a:endParaRPr sz="800">
                        <a:latin typeface="Calibri"/>
                        <a:cs typeface="Calibri"/>
                      </a:endParaRPr>
                    </a:p>
                  </a:txBody>
                  <a:tcPr marL="0" marR="0" marT="12065" marB="0">
                    <a:lnR w="9525">
                      <a:solidFill>
                        <a:srgbClr val="005E6D"/>
                      </a:solidFill>
                      <a:prstDash val="solid"/>
                    </a:lnR>
                    <a:solidFill>
                      <a:srgbClr val="E5EEF0"/>
                    </a:solidFill>
                  </a:tcPr>
                </a:tc>
                <a:tc>
                  <a:txBody>
                    <a:bodyPr/>
                    <a:lstStyle/>
                    <a:p>
                      <a:pPr marL="8890" algn="ctr">
                        <a:lnSpc>
                          <a:spcPct val="100000"/>
                        </a:lnSpc>
                        <a:spcBef>
                          <a:spcPts val="95"/>
                        </a:spcBef>
                      </a:pPr>
                      <a:r>
                        <a:rPr sz="800" b="1" spc="20" dirty="0">
                          <a:solidFill>
                            <a:srgbClr val="231F20"/>
                          </a:solidFill>
                          <a:latin typeface="Calibri"/>
                          <a:cs typeface="Calibri"/>
                        </a:rPr>
                        <a:t>60.6</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46"/>
                  </a:ext>
                </a:extLst>
              </a:tr>
              <a:tr h="162737">
                <a:tc>
                  <a:txBody>
                    <a:bodyPr/>
                    <a:lstStyle/>
                    <a:p>
                      <a:pPr marL="55880">
                        <a:lnSpc>
                          <a:spcPct val="100000"/>
                        </a:lnSpc>
                        <a:spcBef>
                          <a:spcPts val="95"/>
                        </a:spcBef>
                      </a:pPr>
                      <a:r>
                        <a:rPr sz="800" b="1" spc="5" dirty="0">
                          <a:solidFill>
                            <a:srgbClr val="231F20"/>
                          </a:solidFill>
                          <a:latin typeface="Calibri"/>
                          <a:cs typeface="Calibri"/>
                        </a:rPr>
                        <a:t>Virginia</a:t>
                      </a:r>
                      <a:endParaRPr sz="800">
                        <a:latin typeface="Calibri"/>
                        <a:cs typeface="Calibri"/>
                      </a:endParaRPr>
                    </a:p>
                  </a:txBody>
                  <a:tcPr marL="0" marR="0" marT="12065" marB="0">
                    <a:solidFill>
                      <a:srgbClr val="FFFFFF"/>
                    </a:solidFill>
                  </a:tcPr>
                </a:tc>
                <a:tc>
                  <a:txBody>
                    <a:bodyPr/>
                    <a:lstStyle/>
                    <a:p>
                      <a:pPr marL="76835" algn="ctr">
                        <a:lnSpc>
                          <a:spcPct val="100000"/>
                        </a:lnSpc>
                        <a:spcBef>
                          <a:spcPts val="95"/>
                        </a:spcBef>
                      </a:pPr>
                      <a:r>
                        <a:rPr sz="800" b="1" spc="15" dirty="0">
                          <a:solidFill>
                            <a:srgbClr val="231F20"/>
                          </a:solidFill>
                          <a:latin typeface="Calibri"/>
                          <a:cs typeface="Calibri"/>
                        </a:rPr>
                        <a:t>5,329</a:t>
                      </a:r>
                      <a:endParaRPr sz="800">
                        <a:latin typeface="Calibri"/>
                        <a:cs typeface="Calibri"/>
                      </a:endParaRPr>
                    </a:p>
                  </a:txBody>
                  <a:tcPr marL="0" marR="0" marT="12065" marB="0">
                    <a:lnR w="9525">
                      <a:solidFill>
                        <a:srgbClr val="005E6D"/>
                      </a:solidFill>
                      <a:prstDash val="solid"/>
                    </a:lnR>
                    <a:solidFill>
                      <a:srgbClr val="FFFFFF"/>
                    </a:solidFill>
                  </a:tcPr>
                </a:tc>
                <a:tc>
                  <a:txBody>
                    <a:bodyPr/>
                    <a:lstStyle/>
                    <a:p>
                      <a:pPr marL="8890" algn="ctr">
                        <a:lnSpc>
                          <a:spcPct val="100000"/>
                        </a:lnSpc>
                        <a:spcBef>
                          <a:spcPts val="95"/>
                        </a:spcBef>
                      </a:pPr>
                      <a:r>
                        <a:rPr sz="800" b="1" spc="20" dirty="0">
                          <a:solidFill>
                            <a:srgbClr val="231F20"/>
                          </a:solidFill>
                          <a:latin typeface="Calibri"/>
                          <a:cs typeface="Calibri"/>
                        </a:rPr>
                        <a:t>62.4</a:t>
                      </a:r>
                      <a:endParaRPr sz="800">
                        <a:latin typeface="Calibri"/>
                        <a:cs typeface="Calibri"/>
                      </a:endParaRPr>
                    </a:p>
                  </a:txBody>
                  <a:tcPr marL="0" marR="0" marT="12065" marB="0">
                    <a:lnL w="9525">
                      <a:solidFill>
                        <a:srgbClr val="005E6D"/>
                      </a:solidFill>
                      <a:prstDash val="solid"/>
                    </a:lnL>
                    <a:solidFill>
                      <a:srgbClr val="FFFFFF"/>
                    </a:solidFill>
                  </a:tcPr>
                </a:tc>
                <a:extLst>
                  <a:ext uri="{0D108BD9-81ED-4DB2-BD59-A6C34878D82A}">
                    <a16:rowId xmlns:a16="http://schemas.microsoft.com/office/drawing/2014/main" val="10047"/>
                  </a:ext>
                </a:extLst>
              </a:tr>
              <a:tr h="162750">
                <a:tc>
                  <a:txBody>
                    <a:bodyPr/>
                    <a:lstStyle/>
                    <a:p>
                      <a:pPr marL="55880">
                        <a:lnSpc>
                          <a:spcPct val="100000"/>
                        </a:lnSpc>
                        <a:spcBef>
                          <a:spcPts val="95"/>
                        </a:spcBef>
                      </a:pPr>
                      <a:r>
                        <a:rPr sz="800" b="1" spc="10" dirty="0">
                          <a:solidFill>
                            <a:srgbClr val="231F20"/>
                          </a:solidFill>
                          <a:latin typeface="Calibri"/>
                          <a:cs typeface="Calibri"/>
                        </a:rPr>
                        <a:t>Washington</a:t>
                      </a:r>
                      <a:endParaRPr sz="800">
                        <a:latin typeface="Calibri"/>
                        <a:cs typeface="Calibri"/>
                      </a:endParaRPr>
                    </a:p>
                  </a:txBody>
                  <a:tcPr marL="0" marR="0" marT="12065" marB="0">
                    <a:solidFill>
                      <a:srgbClr val="E5EEF0"/>
                    </a:solidFill>
                  </a:tcPr>
                </a:tc>
                <a:tc>
                  <a:txBody>
                    <a:bodyPr/>
                    <a:lstStyle/>
                    <a:p>
                      <a:pPr marL="76835" algn="ctr">
                        <a:lnSpc>
                          <a:spcPct val="100000"/>
                        </a:lnSpc>
                        <a:spcBef>
                          <a:spcPts val="95"/>
                        </a:spcBef>
                      </a:pPr>
                      <a:r>
                        <a:rPr sz="800" b="1" spc="15" dirty="0">
                          <a:solidFill>
                            <a:srgbClr val="231F20"/>
                          </a:solidFill>
                          <a:latin typeface="Calibri"/>
                          <a:cs typeface="Calibri"/>
                        </a:rPr>
                        <a:t>4,321</a:t>
                      </a:r>
                      <a:endParaRPr sz="800">
                        <a:latin typeface="Calibri"/>
                        <a:cs typeface="Calibri"/>
                      </a:endParaRPr>
                    </a:p>
                  </a:txBody>
                  <a:tcPr marL="0" marR="0" marT="12065" marB="0">
                    <a:lnR w="9525">
                      <a:solidFill>
                        <a:srgbClr val="005E6D"/>
                      </a:solidFill>
                      <a:prstDash val="solid"/>
                    </a:lnR>
                    <a:solidFill>
                      <a:srgbClr val="E5EEF0"/>
                    </a:solidFill>
                  </a:tcPr>
                </a:tc>
                <a:tc>
                  <a:txBody>
                    <a:bodyPr/>
                    <a:lstStyle/>
                    <a:p>
                      <a:pPr marL="9525" algn="ctr">
                        <a:lnSpc>
                          <a:spcPct val="100000"/>
                        </a:lnSpc>
                        <a:spcBef>
                          <a:spcPts val="95"/>
                        </a:spcBef>
                      </a:pPr>
                      <a:r>
                        <a:rPr sz="800" b="1" spc="20" dirty="0">
                          <a:solidFill>
                            <a:srgbClr val="231F20"/>
                          </a:solidFill>
                          <a:latin typeface="Calibri"/>
                          <a:cs typeface="Calibri"/>
                        </a:rPr>
                        <a:t>56.7</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48"/>
                  </a:ext>
                </a:extLst>
              </a:tr>
              <a:tr h="162737">
                <a:tc>
                  <a:txBody>
                    <a:bodyPr/>
                    <a:lstStyle/>
                    <a:p>
                      <a:pPr marL="56515">
                        <a:lnSpc>
                          <a:spcPct val="100000"/>
                        </a:lnSpc>
                        <a:spcBef>
                          <a:spcPts val="95"/>
                        </a:spcBef>
                      </a:pPr>
                      <a:r>
                        <a:rPr sz="800" b="1" dirty="0">
                          <a:solidFill>
                            <a:srgbClr val="231F20"/>
                          </a:solidFill>
                          <a:latin typeface="Calibri"/>
                          <a:cs typeface="Calibri"/>
                        </a:rPr>
                        <a:t>West </a:t>
                      </a:r>
                      <a:r>
                        <a:rPr sz="800" b="1" spc="5" dirty="0">
                          <a:solidFill>
                            <a:srgbClr val="231F20"/>
                          </a:solidFill>
                          <a:latin typeface="Calibri"/>
                          <a:cs typeface="Calibri"/>
                        </a:rPr>
                        <a:t>Virginia</a:t>
                      </a:r>
                      <a:endParaRPr sz="800">
                        <a:latin typeface="Calibri"/>
                        <a:cs typeface="Calibri"/>
                      </a:endParaRPr>
                    </a:p>
                  </a:txBody>
                  <a:tcPr marL="0" marR="0" marT="12065" marB="0">
                    <a:solidFill>
                      <a:srgbClr val="FFFFFF"/>
                    </a:solidFill>
                  </a:tcPr>
                </a:tc>
                <a:tc>
                  <a:txBody>
                    <a:bodyPr/>
                    <a:lstStyle/>
                    <a:p>
                      <a:pPr marL="77470" algn="ctr">
                        <a:lnSpc>
                          <a:spcPct val="100000"/>
                        </a:lnSpc>
                        <a:spcBef>
                          <a:spcPts val="95"/>
                        </a:spcBef>
                      </a:pPr>
                      <a:r>
                        <a:rPr sz="800" b="1" spc="15" dirty="0">
                          <a:solidFill>
                            <a:srgbClr val="231F20"/>
                          </a:solidFill>
                          <a:latin typeface="Calibri"/>
                          <a:cs typeface="Calibri"/>
                        </a:rPr>
                        <a:t>3,603</a:t>
                      </a:r>
                      <a:endParaRPr sz="800">
                        <a:latin typeface="Calibri"/>
                        <a:cs typeface="Calibri"/>
                      </a:endParaRPr>
                    </a:p>
                  </a:txBody>
                  <a:tcPr marL="0" marR="0" marT="12065" marB="0">
                    <a:lnR w="9525">
                      <a:solidFill>
                        <a:srgbClr val="005E6D"/>
                      </a:solidFill>
                      <a:prstDash val="solid"/>
                    </a:lnR>
                    <a:solidFill>
                      <a:srgbClr val="FFFFFF"/>
                    </a:solidFill>
                  </a:tcPr>
                </a:tc>
                <a:tc>
                  <a:txBody>
                    <a:bodyPr/>
                    <a:lstStyle/>
                    <a:p>
                      <a:pPr marL="5080" algn="ctr">
                        <a:lnSpc>
                          <a:spcPct val="100000"/>
                        </a:lnSpc>
                        <a:spcBef>
                          <a:spcPts val="95"/>
                        </a:spcBef>
                      </a:pPr>
                      <a:r>
                        <a:rPr sz="800" b="1" spc="15" dirty="0">
                          <a:solidFill>
                            <a:srgbClr val="231F20"/>
                          </a:solidFill>
                          <a:latin typeface="Calibri"/>
                          <a:cs typeface="Calibri"/>
                        </a:rPr>
                        <a:t>201.0</a:t>
                      </a:r>
                      <a:endParaRPr sz="800">
                        <a:latin typeface="Calibri"/>
                        <a:cs typeface="Calibri"/>
                      </a:endParaRPr>
                    </a:p>
                  </a:txBody>
                  <a:tcPr marL="0" marR="0" marT="12065" marB="0">
                    <a:lnL w="9525">
                      <a:solidFill>
                        <a:srgbClr val="005E6D"/>
                      </a:solidFill>
                      <a:prstDash val="solid"/>
                    </a:lnL>
                    <a:solidFill>
                      <a:srgbClr val="FFFFFF"/>
                    </a:solidFill>
                  </a:tcPr>
                </a:tc>
                <a:extLst>
                  <a:ext uri="{0D108BD9-81ED-4DB2-BD59-A6C34878D82A}">
                    <a16:rowId xmlns:a16="http://schemas.microsoft.com/office/drawing/2014/main" val="10049"/>
                  </a:ext>
                </a:extLst>
              </a:tr>
              <a:tr h="162737">
                <a:tc>
                  <a:txBody>
                    <a:bodyPr/>
                    <a:lstStyle/>
                    <a:p>
                      <a:pPr marL="56515">
                        <a:lnSpc>
                          <a:spcPct val="100000"/>
                        </a:lnSpc>
                        <a:spcBef>
                          <a:spcPts val="95"/>
                        </a:spcBef>
                      </a:pPr>
                      <a:r>
                        <a:rPr sz="800" b="1" spc="10" dirty="0">
                          <a:solidFill>
                            <a:srgbClr val="231F20"/>
                          </a:solidFill>
                          <a:latin typeface="Calibri"/>
                          <a:cs typeface="Calibri"/>
                        </a:rPr>
                        <a:t>Wisconsin</a:t>
                      </a:r>
                      <a:endParaRPr sz="800">
                        <a:latin typeface="Calibri"/>
                        <a:cs typeface="Calibri"/>
                      </a:endParaRPr>
                    </a:p>
                  </a:txBody>
                  <a:tcPr marL="0" marR="0" marT="12065" marB="0">
                    <a:solidFill>
                      <a:srgbClr val="E5EEF0"/>
                    </a:solidFill>
                  </a:tcPr>
                </a:tc>
                <a:tc>
                  <a:txBody>
                    <a:bodyPr/>
                    <a:lstStyle/>
                    <a:p>
                      <a:pPr marL="77470" algn="ctr">
                        <a:lnSpc>
                          <a:spcPct val="100000"/>
                        </a:lnSpc>
                        <a:spcBef>
                          <a:spcPts val="95"/>
                        </a:spcBef>
                      </a:pPr>
                      <a:r>
                        <a:rPr sz="800" b="1" spc="15" dirty="0">
                          <a:solidFill>
                            <a:srgbClr val="231F20"/>
                          </a:solidFill>
                          <a:latin typeface="Calibri"/>
                          <a:cs typeface="Calibri"/>
                        </a:rPr>
                        <a:t>1,963</a:t>
                      </a:r>
                      <a:endParaRPr sz="800">
                        <a:latin typeface="Calibri"/>
                        <a:cs typeface="Calibri"/>
                      </a:endParaRPr>
                    </a:p>
                  </a:txBody>
                  <a:tcPr marL="0" marR="0" marT="12065" marB="0">
                    <a:lnR w="9525">
                      <a:solidFill>
                        <a:srgbClr val="005E6D"/>
                      </a:solidFill>
                      <a:prstDash val="solid"/>
                    </a:lnR>
                    <a:solidFill>
                      <a:srgbClr val="E5EEF0"/>
                    </a:solidFill>
                  </a:tcPr>
                </a:tc>
                <a:tc>
                  <a:txBody>
                    <a:bodyPr/>
                    <a:lstStyle/>
                    <a:p>
                      <a:pPr marL="9525" algn="ctr">
                        <a:lnSpc>
                          <a:spcPct val="100000"/>
                        </a:lnSpc>
                        <a:spcBef>
                          <a:spcPts val="95"/>
                        </a:spcBef>
                      </a:pPr>
                      <a:r>
                        <a:rPr sz="800" b="1" spc="20" dirty="0">
                          <a:solidFill>
                            <a:srgbClr val="231F20"/>
                          </a:solidFill>
                          <a:latin typeface="Calibri"/>
                          <a:cs typeface="Calibri"/>
                        </a:rPr>
                        <a:t>33.7</a:t>
                      </a:r>
                      <a:endParaRPr sz="8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50"/>
                  </a:ext>
                </a:extLst>
              </a:tr>
              <a:tr h="162746">
                <a:tc>
                  <a:txBody>
                    <a:bodyPr/>
                    <a:lstStyle/>
                    <a:p>
                      <a:pPr marL="56515">
                        <a:lnSpc>
                          <a:spcPct val="100000"/>
                        </a:lnSpc>
                        <a:spcBef>
                          <a:spcPts val="75"/>
                        </a:spcBef>
                      </a:pPr>
                      <a:r>
                        <a:rPr sz="800" b="1" spc="10" dirty="0">
                          <a:solidFill>
                            <a:srgbClr val="231F20"/>
                          </a:solidFill>
                          <a:latin typeface="Calibri"/>
                          <a:cs typeface="Calibri"/>
                        </a:rPr>
                        <a:t>Wyoming</a:t>
                      </a:r>
                      <a:endParaRPr sz="800">
                        <a:latin typeface="Calibri"/>
                        <a:cs typeface="Calibri"/>
                      </a:endParaRPr>
                    </a:p>
                  </a:txBody>
                  <a:tcPr marL="0" marR="0" marT="9525" marB="0">
                    <a:lnB w="12700">
                      <a:solidFill>
                        <a:srgbClr val="005E6D"/>
                      </a:solidFill>
                      <a:prstDash val="solid"/>
                    </a:lnB>
                    <a:solidFill>
                      <a:srgbClr val="FFFFFF"/>
                    </a:solidFill>
                  </a:tcPr>
                </a:tc>
                <a:tc>
                  <a:txBody>
                    <a:bodyPr/>
                    <a:lstStyle/>
                    <a:p>
                      <a:pPr marL="76200" algn="ctr">
                        <a:lnSpc>
                          <a:spcPct val="100000"/>
                        </a:lnSpc>
                        <a:spcBef>
                          <a:spcPts val="75"/>
                        </a:spcBef>
                      </a:pPr>
                      <a:r>
                        <a:rPr sz="800" b="1" spc="15" dirty="0">
                          <a:solidFill>
                            <a:srgbClr val="231F20"/>
                          </a:solidFill>
                          <a:latin typeface="Calibri"/>
                          <a:cs typeface="Calibri"/>
                        </a:rPr>
                        <a:t>333</a:t>
                      </a:r>
                      <a:endParaRPr sz="800">
                        <a:latin typeface="Calibri"/>
                        <a:cs typeface="Calibri"/>
                      </a:endParaRPr>
                    </a:p>
                  </a:txBody>
                  <a:tcPr marL="0" marR="0" marT="9525" marB="0">
                    <a:lnR w="9525">
                      <a:solidFill>
                        <a:srgbClr val="005E6D"/>
                      </a:solidFill>
                      <a:prstDash val="solid"/>
                    </a:lnR>
                    <a:lnB w="12700">
                      <a:solidFill>
                        <a:srgbClr val="005E6D"/>
                      </a:solidFill>
                      <a:prstDash val="solid"/>
                    </a:lnB>
                    <a:solidFill>
                      <a:srgbClr val="FFFFFF"/>
                    </a:solidFill>
                  </a:tcPr>
                </a:tc>
                <a:tc>
                  <a:txBody>
                    <a:bodyPr/>
                    <a:lstStyle/>
                    <a:p>
                      <a:pPr marL="9525" algn="ctr">
                        <a:lnSpc>
                          <a:spcPct val="100000"/>
                        </a:lnSpc>
                        <a:spcBef>
                          <a:spcPts val="75"/>
                        </a:spcBef>
                      </a:pPr>
                      <a:r>
                        <a:rPr sz="800" b="1" spc="20" dirty="0">
                          <a:solidFill>
                            <a:srgbClr val="231F20"/>
                          </a:solidFill>
                          <a:latin typeface="Calibri"/>
                          <a:cs typeface="Calibri"/>
                        </a:rPr>
                        <a:t>57.5</a:t>
                      </a:r>
                      <a:endParaRPr sz="800">
                        <a:latin typeface="Calibri"/>
                        <a:cs typeface="Calibri"/>
                      </a:endParaRPr>
                    </a:p>
                  </a:txBody>
                  <a:tcPr marL="0" marR="0" marT="9525" marB="0">
                    <a:lnL w="9525">
                      <a:solidFill>
                        <a:srgbClr val="005E6D"/>
                      </a:solidFill>
                      <a:prstDash val="solid"/>
                    </a:lnL>
                    <a:lnB w="12700">
                      <a:solidFill>
                        <a:srgbClr val="005E6D"/>
                      </a:solidFill>
                      <a:prstDash val="solid"/>
                    </a:lnB>
                    <a:solidFill>
                      <a:srgbClr val="FFFFFF"/>
                    </a:solidFill>
                  </a:tcPr>
                </a:tc>
                <a:extLst>
                  <a:ext uri="{0D108BD9-81ED-4DB2-BD59-A6C34878D82A}">
                    <a16:rowId xmlns:a16="http://schemas.microsoft.com/office/drawing/2014/main" val="10051"/>
                  </a:ext>
                </a:extLst>
              </a:tr>
              <a:tr h="162741">
                <a:tc>
                  <a:txBody>
                    <a:bodyPr/>
                    <a:lstStyle/>
                    <a:p>
                      <a:pPr marL="56515">
                        <a:lnSpc>
                          <a:spcPct val="100000"/>
                        </a:lnSpc>
                        <a:spcBef>
                          <a:spcPts val="120"/>
                        </a:spcBef>
                      </a:pPr>
                      <a:r>
                        <a:rPr sz="800" b="1" spc="-5" dirty="0">
                          <a:solidFill>
                            <a:srgbClr val="231F20"/>
                          </a:solidFill>
                          <a:latin typeface="Calibri"/>
                          <a:cs typeface="Calibri"/>
                        </a:rPr>
                        <a:t>Total</a:t>
                      </a:r>
                      <a:endParaRPr sz="800">
                        <a:latin typeface="Calibri"/>
                        <a:cs typeface="Calibri"/>
                      </a:endParaRPr>
                    </a:p>
                  </a:txBody>
                  <a:tcPr marL="0" marR="0" marT="15240" marB="0">
                    <a:lnT w="12700">
                      <a:solidFill>
                        <a:srgbClr val="005E6D"/>
                      </a:solidFill>
                      <a:prstDash val="solid"/>
                    </a:lnT>
                    <a:solidFill>
                      <a:srgbClr val="E5EEF0"/>
                    </a:solidFill>
                  </a:tcPr>
                </a:tc>
                <a:tc>
                  <a:txBody>
                    <a:bodyPr/>
                    <a:lstStyle/>
                    <a:p>
                      <a:pPr marL="77470" algn="ctr">
                        <a:lnSpc>
                          <a:spcPct val="100000"/>
                        </a:lnSpc>
                        <a:spcBef>
                          <a:spcPts val="120"/>
                        </a:spcBef>
                      </a:pPr>
                      <a:r>
                        <a:rPr sz="800" b="1" spc="15" dirty="0">
                          <a:solidFill>
                            <a:srgbClr val="231F20"/>
                          </a:solidFill>
                          <a:latin typeface="Calibri"/>
                          <a:cs typeface="Calibri"/>
                        </a:rPr>
                        <a:t>123,312</a:t>
                      </a:r>
                      <a:endParaRPr sz="800">
                        <a:latin typeface="Calibri"/>
                        <a:cs typeface="Calibri"/>
                      </a:endParaRPr>
                    </a:p>
                  </a:txBody>
                  <a:tcPr marL="0" marR="0" marT="15240" marB="0">
                    <a:lnR w="9525">
                      <a:solidFill>
                        <a:srgbClr val="005E6D"/>
                      </a:solidFill>
                      <a:prstDash val="solid"/>
                    </a:lnR>
                    <a:lnT w="12700">
                      <a:solidFill>
                        <a:srgbClr val="005E6D"/>
                      </a:solidFill>
                      <a:prstDash val="solid"/>
                    </a:lnT>
                    <a:solidFill>
                      <a:srgbClr val="E5EEF0"/>
                    </a:solidFill>
                  </a:tcPr>
                </a:tc>
                <a:tc>
                  <a:txBody>
                    <a:bodyPr/>
                    <a:lstStyle/>
                    <a:p>
                      <a:pPr marL="9525" algn="ctr">
                        <a:lnSpc>
                          <a:spcPct val="100000"/>
                        </a:lnSpc>
                        <a:spcBef>
                          <a:spcPts val="120"/>
                        </a:spcBef>
                      </a:pPr>
                      <a:r>
                        <a:rPr sz="800" b="1" spc="20" dirty="0">
                          <a:latin typeface="Calibri"/>
                          <a:cs typeface="Calibri"/>
                        </a:rPr>
                        <a:t>56.7</a:t>
                      </a:r>
                      <a:endParaRPr sz="800" dirty="0">
                        <a:latin typeface="Calibri"/>
                        <a:cs typeface="Calibri"/>
                      </a:endParaRPr>
                    </a:p>
                  </a:txBody>
                  <a:tcPr marL="0" marR="0" marT="15240" marB="0">
                    <a:lnL w="9525">
                      <a:solidFill>
                        <a:srgbClr val="005E6D"/>
                      </a:solidFill>
                      <a:prstDash val="solid"/>
                    </a:lnL>
                    <a:lnT w="12700">
                      <a:solidFill>
                        <a:srgbClr val="005E6D"/>
                      </a:solidFill>
                      <a:prstDash val="solid"/>
                    </a:lnT>
                    <a:solidFill>
                      <a:srgbClr val="E5EEF0"/>
                    </a:solidFill>
                  </a:tcPr>
                </a:tc>
                <a:extLst>
                  <a:ext uri="{0D108BD9-81ED-4DB2-BD59-A6C34878D82A}">
                    <a16:rowId xmlns:a16="http://schemas.microsoft.com/office/drawing/2014/main" val="10052"/>
                  </a:ext>
                </a:extLst>
              </a:tr>
            </a:tbl>
          </a:graphicData>
        </a:graphic>
      </p:graphicFrame>
      <p:sp>
        <p:nvSpPr>
          <p:cNvPr id="5" name="object 5"/>
          <p:cNvSpPr txBox="1"/>
          <p:nvPr/>
        </p:nvSpPr>
        <p:spPr>
          <a:xfrm>
            <a:off x="443863" y="7366134"/>
            <a:ext cx="1597025" cy="2276475"/>
          </a:xfrm>
          <a:prstGeom prst="rect">
            <a:avLst/>
          </a:prstGeom>
        </p:spPr>
        <p:txBody>
          <a:bodyPr vert="horz" wrap="square" lIns="0" tIns="12700" rIns="0" bIns="0" rtlCol="0">
            <a:spAutoFit/>
          </a:bodyPr>
          <a:lstStyle/>
          <a:p>
            <a:pPr marL="12700" marR="313055">
              <a:lnSpc>
                <a:spcPct val="107100"/>
              </a:lnSpc>
              <a:spcBef>
                <a:spcPts val="100"/>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a:t>
            </a:r>
            <a:r>
              <a:rPr sz="700" spc="-165" dirty="0">
                <a:solidFill>
                  <a:srgbClr val="231F20"/>
                </a:solidFill>
                <a:latin typeface="Century Gothic"/>
                <a:cs typeface="Century Gothic"/>
              </a:rPr>
              <a:t>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105"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a:p>
            <a:pPr marL="12700">
              <a:lnSpc>
                <a:spcPct val="100000"/>
              </a:lnSpc>
              <a:spcBef>
                <a:spcPts val="575"/>
              </a:spcBef>
            </a:pPr>
            <a:r>
              <a:rPr sz="700" spc="-5" dirty="0">
                <a:solidFill>
                  <a:srgbClr val="231F20"/>
                </a:solidFill>
                <a:latin typeface="Century Gothic"/>
                <a:cs typeface="Century Gothic"/>
              </a:rPr>
              <a:t>* </a:t>
            </a:r>
            <a:r>
              <a:rPr sz="700" spc="-15" dirty="0">
                <a:solidFill>
                  <a:srgbClr val="231F20"/>
                </a:solidFill>
                <a:latin typeface="Century Gothic"/>
                <a:cs typeface="Century Gothic"/>
              </a:rPr>
              <a:t>Rates </a:t>
            </a:r>
            <a:r>
              <a:rPr sz="700" spc="-20" dirty="0">
                <a:solidFill>
                  <a:srgbClr val="231F20"/>
                </a:solidFill>
                <a:latin typeface="Century Gothic"/>
                <a:cs typeface="Century Gothic"/>
              </a:rPr>
              <a:t>per </a:t>
            </a:r>
            <a:r>
              <a:rPr sz="700" spc="5" dirty="0">
                <a:solidFill>
                  <a:srgbClr val="231F20"/>
                </a:solidFill>
                <a:latin typeface="Century Gothic"/>
                <a:cs typeface="Century Gothic"/>
              </a:rPr>
              <a:t>100,000</a:t>
            </a:r>
            <a:r>
              <a:rPr sz="700" spc="-75" dirty="0">
                <a:solidFill>
                  <a:srgbClr val="231F20"/>
                </a:solidFill>
                <a:latin typeface="Century Gothic"/>
                <a:cs typeface="Century Gothic"/>
              </a:rPr>
              <a:t> </a:t>
            </a:r>
            <a:r>
              <a:rPr sz="700" spc="-30" dirty="0">
                <a:solidFill>
                  <a:srgbClr val="231F20"/>
                </a:solidFill>
                <a:latin typeface="Century Gothic"/>
                <a:cs typeface="Century Gothic"/>
              </a:rPr>
              <a:t>population.</a:t>
            </a:r>
            <a:endParaRPr sz="700">
              <a:latin typeface="Century Gothic"/>
              <a:cs typeface="Century Gothic"/>
            </a:endParaRPr>
          </a:p>
          <a:p>
            <a:pPr marL="12700" marR="5080">
              <a:lnSpc>
                <a:spcPct val="107100"/>
              </a:lnSpc>
              <a:spcBef>
                <a:spcPts val="420"/>
              </a:spcBef>
            </a:pPr>
            <a:r>
              <a:rPr sz="700" spc="-30" dirty="0">
                <a:solidFill>
                  <a:srgbClr val="231F20"/>
                </a:solidFill>
                <a:latin typeface="Century Gothic"/>
                <a:cs typeface="Century Gothic"/>
              </a:rPr>
              <a:t>†Reported cases </a:t>
            </a:r>
            <a:r>
              <a:rPr sz="700" spc="-25" dirty="0">
                <a:solidFill>
                  <a:srgbClr val="231F20"/>
                </a:solidFill>
                <a:latin typeface="Century Gothic"/>
                <a:cs typeface="Century Gothic"/>
              </a:rPr>
              <a:t>that met the  classification </a:t>
            </a:r>
            <a:r>
              <a:rPr sz="700" spc="-20" dirty="0">
                <a:solidFill>
                  <a:srgbClr val="231F20"/>
                </a:solidFill>
                <a:latin typeface="Century Gothic"/>
                <a:cs typeface="Century Gothic"/>
              </a:rPr>
              <a:t>criteria </a:t>
            </a:r>
            <a:r>
              <a:rPr sz="700" dirty="0">
                <a:solidFill>
                  <a:srgbClr val="231F20"/>
                </a:solidFill>
                <a:latin typeface="Century Gothic"/>
                <a:cs typeface="Century Gothic"/>
              </a:rPr>
              <a:t>for </a:t>
            </a:r>
            <a:r>
              <a:rPr sz="700" spc="-30" dirty="0">
                <a:solidFill>
                  <a:srgbClr val="231F20"/>
                </a:solidFill>
                <a:latin typeface="Century Gothic"/>
                <a:cs typeface="Century Gothic"/>
              </a:rPr>
              <a:t>aconfirmed  </a:t>
            </a:r>
            <a:r>
              <a:rPr sz="700" spc="-50" dirty="0">
                <a:solidFill>
                  <a:srgbClr val="231F20"/>
                </a:solidFill>
                <a:latin typeface="Century Gothic"/>
                <a:cs typeface="Century Gothic"/>
              </a:rPr>
              <a:t>case. </a:t>
            </a:r>
            <a:r>
              <a:rPr sz="700" spc="10" dirty="0">
                <a:solidFill>
                  <a:srgbClr val="231F20"/>
                </a:solidFill>
                <a:latin typeface="Century Gothic"/>
                <a:cs typeface="Century Gothic"/>
              </a:rPr>
              <a:t>For </a:t>
            </a:r>
            <a:r>
              <a:rPr sz="700" spc="-45" dirty="0">
                <a:solidFill>
                  <a:srgbClr val="231F20"/>
                </a:solidFill>
                <a:latin typeface="Century Gothic"/>
                <a:cs typeface="Century Gothic"/>
              </a:rPr>
              <a:t>case </a:t>
            </a:r>
            <a:r>
              <a:rPr sz="700" spc="-20" dirty="0">
                <a:solidFill>
                  <a:srgbClr val="231F20"/>
                </a:solidFill>
                <a:latin typeface="Century Gothic"/>
                <a:cs typeface="Century Gothic"/>
              </a:rPr>
              <a:t>definition, </a:t>
            </a:r>
            <a:r>
              <a:rPr sz="700" spc="-30" dirty="0">
                <a:solidFill>
                  <a:srgbClr val="231F20"/>
                </a:solidFill>
                <a:latin typeface="Century Gothic"/>
                <a:cs typeface="Century Gothic"/>
              </a:rPr>
              <a:t>see  </a:t>
            </a:r>
            <a:r>
              <a:rPr sz="700" u="sng" spc="-50" dirty="0">
                <a:solidFill>
                  <a:srgbClr val="205E9E"/>
                </a:solidFill>
                <a:uFill>
                  <a:solidFill>
                    <a:srgbClr val="205E9E"/>
                  </a:solidFill>
                </a:uFill>
                <a:latin typeface="Century Gothic"/>
                <a:cs typeface="Century Gothic"/>
                <a:hlinkClick r:id="rId4"/>
              </a:rPr>
              <a:t>htt</a:t>
            </a:r>
            <a:r>
              <a:rPr sz="700" u="sng" spc="-40" dirty="0">
                <a:solidFill>
                  <a:srgbClr val="205E9E"/>
                </a:solidFill>
                <a:uFill>
                  <a:solidFill>
                    <a:srgbClr val="205E9E"/>
                  </a:solidFill>
                </a:uFill>
                <a:latin typeface="Century Gothic"/>
                <a:cs typeface="Century Gothic"/>
                <a:hlinkClick r:id="rId4"/>
              </a:rPr>
              <a:t>p</a:t>
            </a:r>
            <a:r>
              <a:rPr sz="700" u="sng" spc="-35" dirty="0">
                <a:solidFill>
                  <a:srgbClr val="205E9E"/>
                </a:solidFill>
                <a:uFill>
                  <a:solidFill>
                    <a:srgbClr val="205E9E"/>
                  </a:solidFill>
                </a:uFill>
                <a:latin typeface="Century Gothic"/>
                <a:cs typeface="Century Gothic"/>
                <a:hlinkClick r:id="rId4"/>
              </a:rPr>
              <a:t>s</a:t>
            </a:r>
            <a:r>
              <a:rPr sz="700" u="sng" spc="-45" dirty="0">
                <a:solidFill>
                  <a:srgbClr val="205E9E"/>
                </a:solidFill>
                <a:uFill>
                  <a:solidFill>
                    <a:srgbClr val="205E9E"/>
                  </a:solidFill>
                </a:uFill>
                <a:latin typeface="Century Gothic"/>
                <a:cs typeface="Century Gothic"/>
                <a:hlinkClick r:id="rId4"/>
              </a:rPr>
              <a:t>:</a:t>
            </a:r>
            <a:r>
              <a:rPr sz="700" u="sng" spc="-50" dirty="0">
                <a:solidFill>
                  <a:srgbClr val="205E9E"/>
                </a:solidFill>
                <a:uFill>
                  <a:solidFill>
                    <a:srgbClr val="205E9E"/>
                  </a:solidFill>
                </a:uFill>
                <a:latin typeface="Century Gothic"/>
                <a:cs typeface="Century Gothic"/>
                <a:hlinkClick r:id="rId4"/>
              </a:rPr>
              <a:t>//n</a:t>
            </a:r>
            <a:r>
              <a:rPr sz="700" u="sng" spc="-40" dirty="0">
                <a:solidFill>
                  <a:srgbClr val="205E9E"/>
                </a:solidFill>
                <a:uFill>
                  <a:solidFill>
                    <a:srgbClr val="205E9E"/>
                  </a:solidFill>
                </a:uFill>
                <a:latin typeface="Century Gothic"/>
                <a:cs typeface="Century Gothic"/>
                <a:hlinkClick r:id="rId4"/>
              </a:rPr>
              <a:t>dc</a:t>
            </a:r>
            <a:r>
              <a:rPr sz="700" u="sng" spc="-45" dirty="0">
                <a:solidFill>
                  <a:srgbClr val="205E9E"/>
                </a:solidFill>
                <a:uFill>
                  <a:solidFill>
                    <a:srgbClr val="205E9E"/>
                  </a:solidFill>
                </a:uFill>
                <a:latin typeface="Century Gothic"/>
                <a:cs typeface="Century Gothic"/>
                <a:hlinkClick r:id="rId4"/>
              </a:rPr>
              <a:t>.</a:t>
            </a:r>
            <a:r>
              <a:rPr sz="700" u="sng" spc="-35" dirty="0">
                <a:solidFill>
                  <a:srgbClr val="205E9E"/>
                </a:solidFill>
                <a:uFill>
                  <a:solidFill>
                    <a:srgbClr val="205E9E"/>
                  </a:solidFill>
                </a:uFill>
                <a:latin typeface="Century Gothic"/>
                <a:cs typeface="Century Gothic"/>
                <a:hlinkClick r:id="rId4"/>
              </a:rPr>
              <a:t>s</a:t>
            </a:r>
            <a:r>
              <a:rPr sz="700" u="sng" spc="-40" dirty="0">
                <a:solidFill>
                  <a:srgbClr val="205E9E"/>
                </a:solidFill>
                <a:uFill>
                  <a:solidFill>
                    <a:srgbClr val="205E9E"/>
                  </a:solidFill>
                </a:uFill>
                <a:latin typeface="Century Gothic"/>
                <a:cs typeface="Century Gothic"/>
                <a:hlinkClick r:id="rId4"/>
              </a:rPr>
              <a:t>e</a:t>
            </a:r>
            <a:r>
              <a:rPr sz="700" u="sng" spc="-50" dirty="0">
                <a:solidFill>
                  <a:srgbClr val="205E9E"/>
                </a:solidFill>
                <a:uFill>
                  <a:solidFill>
                    <a:srgbClr val="205E9E"/>
                  </a:solidFill>
                </a:uFill>
                <a:latin typeface="Century Gothic"/>
                <a:cs typeface="Century Gothic"/>
                <a:hlinkClick r:id="rId4"/>
              </a:rPr>
              <a:t>r</a:t>
            </a:r>
            <a:r>
              <a:rPr sz="700" u="sng" spc="-45" dirty="0">
                <a:solidFill>
                  <a:srgbClr val="205E9E"/>
                </a:solidFill>
                <a:uFill>
                  <a:solidFill>
                    <a:srgbClr val="205E9E"/>
                  </a:solidFill>
                </a:uFill>
                <a:latin typeface="Century Gothic"/>
                <a:cs typeface="Century Gothic"/>
                <a:hlinkClick r:id="rId4"/>
              </a:rPr>
              <a:t>v</a:t>
            </a:r>
            <a:r>
              <a:rPr sz="700" u="sng" spc="-50" dirty="0">
                <a:solidFill>
                  <a:srgbClr val="205E9E"/>
                </a:solidFill>
                <a:uFill>
                  <a:solidFill>
                    <a:srgbClr val="205E9E"/>
                  </a:solidFill>
                </a:uFill>
                <a:latin typeface="Century Gothic"/>
                <a:cs typeface="Century Gothic"/>
                <a:hlinkClick r:id="rId4"/>
              </a:rPr>
              <a:t>i</a:t>
            </a:r>
            <a:r>
              <a:rPr sz="700" u="sng" spc="-40" dirty="0">
                <a:solidFill>
                  <a:srgbClr val="205E9E"/>
                </a:solidFill>
                <a:uFill>
                  <a:solidFill>
                    <a:srgbClr val="205E9E"/>
                  </a:solidFill>
                </a:uFill>
                <a:latin typeface="Century Gothic"/>
                <a:cs typeface="Century Gothic"/>
                <a:hlinkClick r:id="rId4"/>
              </a:rPr>
              <a:t>ce</a:t>
            </a:r>
            <a:r>
              <a:rPr sz="700" u="sng" spc="-35" dirty="0">
                <a:solidFill>
                  <a:srgbClr val="205E9E"/>
                </a:solidFill>
                <a:uFill>
                  <a:solidFill>
                    <a:srgbClr val="205E9E"/>
                  </a:solidFill>
                </a:uFill>
                <a:latin typeface="Century Gothic"/>
                <a:cs typeface="Century Gothic"/>
                <a:hlinkClick r:id="rId4"/>
              </a:rPr>
              <a:t>s</a:t>
            </a:r>
            <a:r>
              <a:rPr sz="700" u="sng" spc="-45" dirty="0">
                <a:solidFill>
                  <a:srgbClr val="205E9E"/>
                </a:solidFill>
                <a:uFill>
                  <a:solidFill>
                    <a:srgbClr val="205E9E"/>
                  </a:solidFill>
                </a:uFill>
                <a:latin typeface="Century Gothic"/>
                <a:cs typeface="Century Gothic"/>
                <a:hlinkClick r:id="rId4"/>
              </a:rPr>
              <a:t>.</a:t>
            </a:r>
            <a:r>
              <a:rPr sz="700" u="sng" spc="-40" dirty="0">
                <a:solidFill>
                  <a:srgbClr val="205E9E"/>
                </a:solidFill>
                <a:uFill>
                  <a:solidFill>
                    <a:srgbClr val="205E9E"/>
                  </a:solidFill>
                </a:uFill>
                <a:latin typeface="Century Gothic"/>
                <a:cs typeface="Century Gothic"/>
                <a:hlinkClick r:id="rId4"/>
              </a:rPr>
              <a:t>cdc</a:t>
            </a:r>
            <a:r>
              <a:rPr sz="700" u="sng" spc="-45" dirty="0">
                <a:solidFill>
                  <a:srgbClr val="205E9E"/>
                </a:solidFill>
                <a:uFill>
                  <a:solidFill>
                    <a:srgbClr val="205E9E"/>
                  </a:solidFill>
                </a:uFill>
                <a:latin typeface="Century Gothic"/>
                <a:cs typeface="Century Gothic"/>
                <a:hlinkClick r:id="rId4"/>
              </a:rPr>
              <a:t>.g</a:t>
            </a:r>
            <a:r>
              <a:rPr sz="700" u="sng" spc="-30" dirty="0">
                <a:solidFill>
                  <a:srgbClr val="205E9E"/>
                </a:solidFill>
                <a:uFill>
                  <a:solidFill>
                    <a:srgbClr val="205E9E"/>
                  </a:solidFill>
                </a:uFill>
                <a:latin typeface="Century Gothic"/>
                <a:cs typeface="Century Gothic"/>
                <a:hlinkClick r:id="rId4"/>
              </a:rPr>
              <a:t>o</a:t>
            </a:r>
            <a:r>
              <a:rPr sz="700" u="sng" spc="-45" dirty="0">
                <a:solidFill>
                  <a:srgbClr val="205E9E"/>
                </a:solidFill>
                <a:uFill>
                  <a:solidFill>
                    <a:srgbClr val="205E9E"/>
                  </a:solidFill>
                </a:uFill>
                <a:latin typeface="Century Gothic"/>
                <a:cs typeface="Century Gothic"/>
                <a:hlinkClick r:id="rId4"/>
              </a:rPr>
              <a:t>v</a:t>
            </a:r>
            <a:r>
              <a:rPr sz="700" u="sng" spc="-50" dirty="0">
                <a:solidFill>
                  <a:srgbClr val="205E9E"/>
                </a:solidFill>
                <a:uFill>
                  <a:solidFill>
                    <a:srgbClr val="205E9E"/>
                  </a:solidFill>
                </a:uFill>
                <a:latin typeface="Century Gothic"/>
                <a:cs typeface="Century Gothic"/>
                <a:hlinkClick r:id="rId4"/>
              </a:rPr>
              <a:t>/</a:t>
            </a:r>
            <a:r>
              <a:rPr sz="700" u="sng" spc="-40" dirty="0">
                <a:solidFill>
                  <a:srgbClr val="205E9E"/>
                </a:solidFill>
                <a:uFill>
                  <a:solidFill>
                    <a:srgbClr val="205E9E"/>
                  </a:solidFill>
                </a:uFill>
                <a:latin typeface="Century Gothic"/>
                <a:cs typeface="Century Gothic"/>
                <a:hlinkClick r:id="rId4"/>
              </a:rPr>
              <a:t>c</a:t>
            </a:r>
            <a:r>
              <a:rPr sz="700" u="sng" spc="-30" dirty="0">
                <a:solidFill>
                  <a:srgbClr val="205E9E"/>
                </a:solidFill>
                <a:uFill>
                  <a:solidFill>
                    <a:srgbClr val="205E9E"/>
                  </a:solidFill>
                </a:uFill>
                <a:latin typeface="Century Gothic"/>
                <a:cs typeface="Century Gothic"/>
                <a:hlinkClick r:id="rId4"/>
              </a:rPr>
              <a:t>o</a:t>
            </a:r>
            <a:r>
              <a:rPr sz="700" u="sng" spc="-50" dirty="0">
                <a:solidFill>
                  <a:srgbClr val="205E9E"/>
                </a:solidFill>
                <a:uFill>
                  <a:solidFill>
                    <a:srgbClr val="205E9E"/>
                  </a:solidFill>
                </a:uFill>
                <a:latin typeface="Century Gothic"/>
                <a:cs typeface="Century Gothic"/>
                <a:hlinkClick r:id="rId4"/>
              </a:rPr>
              <a:t>n</a:t>
            </a:r>
            <a:r>
              <a:rPr sz="700" u="sng" spc="-40" dirty="0">
                <a:solidFill>
                  <a:srgbClr val="205E9E"/>
                </a:solidFill>
                <a:uFill>
                  <a:solidFill>
                    <a:srgbClr val="205E9E"/>
                  </a:solidFill>
                </a:uFill>
                <a:latin typeface="Century Gothic"/>
                <a:cs typeface="Century Gothic"/>
                <a:hlinkClick r:id="rId4"/>
              </a:rPr>
              <a:t>di</a:t>
            </a:r>
            <a:r>
              <a:rPr sz="700" u="sng" spc="-50" dirty="0">
                <a:solidFill>
                  <a:srgbClr val="205E9E"/>
                </a:solidFill>
                <a:uFill>
                  <a:solidFill>
                    <a:srgbClr val="205E9E"/>
                  </a:solidFill>
                </a:uFill>
                <a:latin typeface="Century Gothic"/>
                <a:cs typeface="Century Gothic"/>
                <a:hlinkClick r:id="rId4"/>
              </a:rPr>
              <a:t>t</a:t>
            </a:r>
            <a:r>
              <a:rPr sz="700" u="sng" spc="-40" dirty="0">
                <a:solidFill>
                  <a:srgbClr val="205E9E"/>
                </a:solidFill>
                <a:uFill>
                  <a:solidFill>
                    <a:srgbClr val="205E9E"/>
                  </a:solidFill>
                </a:uFill>
                <a:latin typeface="Century Gothic"/>
                <a:cs typeface="Century Gothic"/>
                <a:hlinkClick r:id="rId4"/>
              </a:rPr>
              <a:t>i</a:t>
            </a:r>
            <a:r>
              <a:rPr sz="700" u="sng" spc="-45" dirty="0">
                <a:solidFill>
                  <a:srgbClr val="205E9E"/>
                </a:solidFill>
                <a:uFill>
                  <a:solidFill>
                    <a:srgbClr val="205E9E"/>
                  </a:solidFill>
                </a:uFill>
                <a:latin typeface="Century Gothic"/>
                <a:cs typeface="Century Gothic"/>
                <a:hlinkClick r:id="rId4"/>
              </a:rPr>
              <a:t>o</a:t>
            </a:r>
            <a:r>
              <a:rPr sz="700" u="sng" spc="-50" dirty="0">
                <a:solidFill>
                  <a:srgbClr val="205E9E"/>
                </a:solidFill>
                <a:uFill>
                  <a:solidFill>
                    <a:srgbClr val="205E9E"/>
                  </a:solidFill>
                </a:uFill>
                <a:latin typeface="Century Gothic"/>
                <a:cs typeface="Century Gothic"/>
                <a:hlinkClick r:id="rId4"/>
              </a:rPr>
              <a:t>n</a:t>
            </a:r>
            <a:r>
              <a:rPr sz="700" u="sng" spc="-35" dirty="0">
                <a:solidFill>
                  <a:srgbClr val="205E9E"/>
                </a:solidFill>
                <a:uFill>
                  <a:solidFill>
                    <a:srgbClr val="205E9E"/>
                  </a:solidFill>
                </a:uFill>
                <a:latin typeface="Century Gothic"/>
                <a:cs typeface="Century Gothic"/>
                <a:hlinkClick r:id="rId4"/>
              </a:rPr>
              <a:t>s/ </a:t>
            </a:r>
            <a:r>
              <a:rPr sz="700" spc="-35" dirty="0">
                <a:solidFill>
                  <a:srgbClr val="205E9E"/>
                </a:solidFill>
                <a:latin typeface="Century Gothic"/>
                <a:cs typeface="Century Gothic"/>
              </a:rPr>
              <a:t> </a:t>
            </a:r>
            <a:r>
              <a:rPr sz="700" u="sng" spc="-25" dirty="0">
                <a:solidFill>
                  <a:srgbClr val="205E9E"/>
                </a:solidFill>
                <a:uFill>
                  <a:solidFill>
                    <a:srgbClr val="205E9E"/>
                  </a:solidFill>
                </a:uFill>
                <a:latin typeface="Century Gothic"/>
                <a:cs typeface="Century Gothic"/>
                <a:hlinkClick r:id="rId4"/>
              </a:rPr>
              <a:t>hepatitis-c-chronic/</a:t>
            </a:r>
            <a:r>
              <a:rPr sz="700" spc="-25" dirty="0">
                <a:solidFill>
                  <a:srgbClr val="231F20"/>
                </a:solidFill>
                <a:latin typeface="Century Gothic"/>
                <a:cs typeface="Century Gothic"/>
              </a:rPr>
              <a:t>.</a:t>
            </a:r>
            <a:endParaRPr sz="700">
              <a:latin typeface="Century Gothic"/>
              <a:cs typeface="Century Gothic"/>
            </a:endParaRPr>
          </a:p>
          <a:p>
            <a:pPr marL="12700" marR="90805" algn="just">
              <a:lnSpc>
                <a:spcPct val="106400"/>
              </a:lnSpc>
              <a:spcBef>
                <a:spcPts val="509"/>
              </a:spcBef>
            </a:pPr>
            <a:r>
              <a:rPr sz="700" spc="-30" dirty="0">
                <a:solidFill>
                  <a:srgbClr val="231F20"/>
                </a:solidFill>
                <a:latin typeface="Century Gothic"/>
                <a:cs typeface="Century Gothic"/>
              </a:rPr>
              <a:t>—: </a:t>
            </a:r>
            <a:r>
              <a:rPr sz="700" spc="-25" dirty="0">
                <a:solidFill>
                  <a:srgbClr val="231F20"/>
                </a:solidFill>
                <a:latin typeface="Century Gothic"/>
                <a:cs typeface="Century Gothic"/>
              </a:rPr>
              <a:t>No reported </a:t>
            </a:r>
            <a:r>
              <a:rPr sz="700" spc="-30" dirty="0">
                <a:solidFill>
                  <a:srgbClr val="231F20"/>
                </a:solidFill>
                <a:latin typeface="Century Gothic"/>
                <a:cs typeface="Century Gothic"/>
              </a:rPr>
              <a:t>cases. </a:t>
            </a:r>
            <a:r>
              <a:rPr sz="700" spc="-5" dirty="0">
                <a:solidFill>
                  <a:srgbClr val="231F20"/>
                </a:solidFill>
                <a:latin typeface="Century Gothic"/>
                <a:cs typeface="Century Gothic"/>
              </a:rPr>
              <a:t>The </a:t>
            </a:r>
            <a:r>
              <a:rPr sz="700" spc="-20" dirty="0">
                <a:solidFill>
                  <a:srgbClr val="231F20"/>
                </a:solidFill>
                <a:latin typeface="Century Gothic"/>
                <a:cs typeface="Century Gothic"/>
              </a:rPr>
              <a:t>reporting  </a:t>
            </a:r>
            <a:r>
              <a:rPr sz="700" spc="-10" dirty="0">
                <a:solidFill>
                  <a:srgbClr val="231F20"/>
                </a:solidFill>
                <a:latin typeface="Century Gothic"/>
                <a:cs typeface="Century Gothic"/>
              </a:rPr>
              <a:t>jurisdiction </a:t>
            </a:r>
            <a:r>
              <a:rPr sz="700" spc="-30" dirty="0">
                <a:solidFill>
                  <a:srgbClr val="231F20"/>
                </a:solidFill>
                <a:latin typeface="Century Gothic"/>
                <a:cs typeface="Century Gothic"/>
              </a:rPr>
              <a:t>did </a:t>
            </a:r>
            <a:r>
              <a:rPr sz="700" spc="-15" dirty="0">
                <a:solidFill>
                  <a:srgbClr val="231F20"/>
                </a:solidFill>
                <a:latin typeface="Century Gothic"/>
                <a:cs typeface="Century Gothic"/>
              </a:rPr>
              <a:t>not </a:t>
            </a:r>
            <a:r>
              <a:rPr sz="700" dirty="0">
                <a:solidFill>
                  <a:srgbClr val="231F20"/>
                </a:solidFill>
                <a:latin typeface="Century Gothic"/>
                <a:cs typeface="Century Gothic"/>
              </a:rPr>
              <a:t>submit </a:t>
            </a:r>
            <a:r>
              <a:rPr sz="700" spc="-40" dirty="0">
                <a:solidFill>
                  <a:srgbClr val="231F20"/>
                </a:solidFill>
                <a:latin typeface="Century Gothic"/>
                <a:cs typeface="Century Gothic"/>
              </a:rPr>
              <a:t>any </a:t>
            </a:r>
            <a:r>
              <a:rPr sz="700" spc="-30" dirty="0">
                <a:solidFill>
                  <a:srgbClr val="231F20"/>
                </a:solidFill>
                <a:latin typeface="Century Gothic"/>
                <a:cs typeface="Century Gothic"/>
              </a:rPr>
              <a:t>cases  </a:t>
            </a:r>
            <a:r>
              <a:rPr sz="700" spc="-15" dirty="0">
                <a:solidFill>
                  <a:srgbClr val="231F20"/>
                </a:solidFill>
                <a:latin typeface="Century Gothic"/>
                <a:cs typeface="Century Gothic"/>
              </a:rPr>
              <a:t>to</a:t>
            </a:r>
            <a:r>
              <a:rPr sz="700" spc="-35" dirty="0">
                <a:solidFill>
                  <a:srgbClr val="231F20"/>
                </a:solidFill>
                <a:latin typeface="Century Gothic"/>
                <a:cs typeface="Century Gothic"/>
              </a:rPr>
              <a:t> </a:t>
            </a:r>
            <a:r>
              <a:rPr sz="700" spc="-75" dirty="0">
                <a:solidFill>
                  <a:srgbClr val="231F20"/>
                </a:solidFill>
                <a:latin typeface="Century Gothic"/>
                <a:cs typeface="Century Gothic"/>
              </a:rPr>
              <a:t>CDC.</a:t>
            </a:r>
            <a:endParaRPr sz="700">
              <a:latin typeface="Century Gothic"/>
              <a:cs typeface="Century Gothic"/>
            </a:endParaRPr>
          </a:p>
          <a:p>
            <a:pPr marL="12700" marR="88265" indent="-635">
              <a:lnSpc>
                <a:spcPct val="107100"/>
              </a:lnSpc>
              <a:spcBef>
                <a:spcPts val="505"/>
              </a:spcBef>
            </a:pPr>
            <a:r>
              <a:rPr sz="700" spc="-15" dirty="0">
                <a:solidFill>
                  <a:srgbClr val="231F20"/>
                </a:solidFill>
                <a:latin typeface="Century Gothic"/>
                <a:cs typeface="Century Gothic"/>
              </a:rPr>
              <a:t>N: </a:t>
            </a:r>
            <a:r>
              <a:rPr sz="700" spc="-20" dirty="0">
                <a:solidFill>
                  <a:srgbClr val="231F20"/>
                </a:solidFill>
                <a:latin typeface="Century Gothic"/>
                <a:cs typeface="Century Gothic"/>
              </a:rPr>
              <a:t>Not </a:t>
            </a:r>
            <a:r>
              <a:rPr sz="700" spc="-30" dirty="0">
                <a:solidFill>
                  <a:srgbClr val="231F20"/>
                </a:solidFill>
                <a:latin typeface="Century Gothic"/>
                <a:cs typeface="Century Gothic"/>
              </a:rPr>
              <a:t>reportable. </a:t>
            </a:r>
            <a:r>
              <a:rPr sz="700" spc="-10" dirty="0">
                <a:solidFill>
                  <a:srgbClr val="231F20"/>
                </a:solidFill>
                <a:latin typeface="Century Gothic"/>
                <a:cs typeface="Century Gothic"/>
              </a:rPr>
              <a:t>The </a:t>
            </a:r>
            <a:r>
              <a:rPr sz="700" spc="-25" dirty="0">
                <a:solidFill>
                  <a:srgbClr val="231F20"/>
                </a:solidFill>
                <a:latin typeface="Century Gothic"/>
                <a:cs typeface="Century Gothic"/>
              </a:rPr>
              <a:t>disease </a:t>
            </a:r>
            <a:r>
              <a:rPr sz="700" dirty="0">
                <a:solidFill>
                  <a:srgbClr val="231F20"/>
                </a:solidFill>
                <a:latin typeface="Century Gothic"/>
                <a:cs typeface="Century Gothic"/>
              </a:rPr>
              <a:t>or  </a:t>
            </a:r>
            <a:r>
              <a:rPr sz="700" spc="-30" dirty="0">
                <a:solidFill>
                  <a:srgbClr val="231F20"/>
                </a:solidFill>
                <a:latin typeface="Century Gothic"/>
                <a:cs typeface="Century Gothic"/>
              </a:rPr>
              <a:t>condition </a:t>
            </a:r>
            <a:r>
              <a:rPr sz="700" spc="-20" dirty="0">
                <a:solidFill>
                  <a:srgbClr val="231F20"/>
                </a:solidFill>
                <a:latin typeface="Century Gothic"/>
                <a:cs typeface="Century Gothic"/>
              </a:rPr>
              <a:t>was </a:t>
            </a:r>
            <a:r>
              <a:rPr sz="700" spc="-25" dirty="0">
                <a:solidFill>
                  <a:srgbClr val="231F20"/>
                </a:solidFill>
                <a:latin typeface="Century Gothic"/>
                <a:cs typeface="Century Gothic"/>
              </a:rPr>
              <a:t>not reportable by </a:t>
            </a:r>
            <a:r>
              <a:rPr sz="700" spc="-40" dirty="0">
                <a:solidFill>
                  <a:srgbClr val="231F20"/>
                </a:solidFill>
                <a:latin typeface="Century Gothic"/>
                <a:cs typeface="Century Gothic"/>
              </a:rPr>
              <a:t>law,  </a:t>
            </a:r>
            <a:r>
              <a:rPr sz="700" spc="-20" dirty="0">
                <a:solidFill>
                  <a:srgbClr val="231F20"/>
                </a:solidFill>
                <a:latin typeface="Century Gothic"/>
                <a:cs typeface="Century Gothic"/>
              </a:rPr>
              <a:t>statute, </a:t>
            </a:r>
            <a:r>
              <a:rPr sz="700" dirty="0">
                <a:solidFill>
                  <a:srgbClr val="231F20"/>
                </a:solidFill>
                <a:latin typeface="Century Gothic"/>
                <a:cs typeface="Century Gothic"/>
              </a:rPr>
              <a:t>or </a:t>
            </a:r>
            <a:r>
              <a:rPr sz="700" spc="-30" dirty="0">
                <a:solidFill>
                  <a:srgbClr val="231F20"/>
                </a:solidFill>
                <a:latin typeface="Century Gothic"/>
                <a:cs typeface="Century Gothic"/>
              </a:rPr>
              <a:t>regulation </a:t>
            </a:r>
            <a:r>
              <a:rPr sz="700" spc="-10" dirty="0">
                <a:solidFill>
                  <a:srgbClr val="231F20"/>
                </a:solidFill>
                <a:latin typeface="Century Gothic"/>
                <a:cs typeface="Century Gothic"/>
              </a:rPr>
              <a:t>in </a:t>
            </a:r>
            <a:r>
              <a:rPr sz="700" spc="-25" dirty="0">
                <a:solidFill>
                  <a:srgbClr val="231F20"/>
                </a:solidFill>
                <a:latin typeface="Century Gothic"/>
                <a:cs typeface="Century Gothic"/>
              </a:rPr>
              <a:t>the </a:t>
            </a:r>
            <a:r>
              <a:rPr sz="700" spc="-20" dirty="0">
                <a:solidFill>
                  <a:srgbClr val="231F20"/>
                </a:solidFill>
                <a:latin typeface="Century Gothic"/>
                <a:cs typeface="Century Gothic"/>
              </a:rPr>
              <a:t>reporting  </a:t>
            </a:r>
            <a:r>
              <a:rPr sz="700" spc="-10" dirty="0">
                <a:solidFill>
                  <a:srgbClr val="231F20"/>
                </a:solidFill>
                <a:latin typeface="Century Gothic"/>
                <a:cs typeface="Century Gothic"/>
              </a:rPr>
              <a:t>jurisdiction.</a:t>
            </a:r>
            <a:endParaRPr sz="700">
              <a:latin typeface="Century Gothic"/>
              <a:cs typeface="Century Gothic"/>
            </a:endParaRPr>
          </a:p>
          <a:p>
            <a:pPr marL="12700" marR="402590">
              <a:lnSpc>
                <a:spcPct val="107100"/>
              </a:lnSpc>
              <a:spcBef>
                <a:spcPts val="495"/>
              </a:spcBef>
            </a:pPr>
            <a:r>
              <a:rPr sz="700" spc="-10" dirty="0">
                <a:solidFill>
                  <a:srgbClr val="231F20"/>
                </a:solidFill>
                <a:latin typeface="Century Gothic"/>
                <a:cs typeface="Century Gothic"/>
              </a:rPr>
              <a:t>U: </a:t>
            </a:r>
            <a:r>
              <a:rPr sz="700" spc="-40" dirty="0">
                <a:solidFill>
                  <a:srgbClr val="231F20"/>
                </a:solidFill>
                <a:latin typeface="Century Gothic"/>
                <a:cs typeface="Century Gothic"/>
              </a:rPr>
              <a:t>Unavailable. </a:t>
            </a:r>
            <a:r>
              <a:rPr sz="700" spc="-10" dirty="0">
                <a:solidFill>
                  <a:srgbClr val="231F20"/>
                </a:solidFill>
                <a:latin typeface="Century Gothic"/>
                <a:cs typeface="Century Gothic"/>
              </a:rPr>
              <a:t>The </a:t>
            </a:r>
            <a:r>
              <a:rPr sz="700" spc="-40" dirty="0">
                <a:solidFill>
                  <a:srgbClr val="231F20"/>
                </a:solidFill>
                <a:latin typeface="Century Gothic"/>
                <a:cs typeface="Century Gothic"/>
              </a:rPr>
              <a:t>datawere  </a:t>
            </a:r>
            <a:r>
              <a:rPr sz="700" spc="-50" dirty="0">
                <a:solidFill>
                  <a:srgbClr val="231F20"/>
                </a:solidFill>
                <a:latin typeface="Century Gothic"/>
                <a:cs typeface="Century Gothic"/>
              </a:rPr>
              <a:t>unavailable.</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5663780" y="259637"/>
            <a:ext cx="1577975" cy="345440"/>
          </a:xfrm>
          <a:prstGeom prst="rect">
            <a:avLst/>
          </a:prstGeom>
        </p:spPr>
        <p:txBody>
          <a:bodyPr vert="horz" wrap="square" lIns="0" tIns="13335" rIns="0" bIns="0" rtlCol="0">
            <a:spAutoFit/>
          </a:bodyPr>
          <a:lstStyle/>
          <a:p>
            <a:pPr marL="12700">
              <a:lnSpc>
                <a:spcPts val="1255"/>
              </a:lnSpc>
              <a:spcBef>
                <a:spcPts val="105"/>
              </a:spcBef>
            </a:pPr>
            <a:r>
              <a:rPr sz="1000" b="1" spc="20" dirty="0">
                <a:solidFill>
                  <a:srgbClr val="005E6D"/>
                </a:solidFill>
                <a:latin typeface="Calibri"/>
                <a:cs typeface="Calibri"/>
              </a:rPr>
              <a:t>2019 </a:t>
            </a:r>
            <a:r>
              <a:rPr sz="1050" b="1" spc="45" dirty="0">
                <a:solidFill>
                  <a:srgbClr val="8C2689"/>
                </a:solidFill>
                <a:latin typeface="Calibri"/>
                <a:cs typeface="Calibri"/>
              </a:rPr>
              <a:t>VIRAL</a:t>
            </a:r>
            <a:r>
              <a:rPr sz="1050" b="1" spc="-10" dirty="0">
                <a:solidFill>
                  <a:srgbClr val="8C2689"/>
                </a:solidFill>
                <a:latin typeface="Calibri"/>
                <a:cs typeface="Calibri"/>
              </a:rPr>
              <a:t> </a:t>
            </a:r>
            <a:r>
              <a:rPr sz="1050" b="1" spc="45" dirty="0">
                <a:solidFill>
                  <a:srgbClr val="8C2689"/>
                </a:solidFill>
                <a:latin typeface="Calibri"/>
                <a:cs typeface="Calibri"/>
              </a:rPr>
              <a:t>HEPATITIS</a:t>
            </a:r>
            <a:endParaRPr sz="1050">
              <a:latin typeface="Calibri"/>
              <a:cs typeface="Calibri"/>
            </a:endParaRPr>
          </a:p>
          <a:p>
            <a:pPr marL="12700">
              <a:lnSpc>
                <a:spcPts val="1255"/>
              </a:lnSpc>
            </a:pPr>
            <a:r>
              <a:rPr sz="1050" spc="25" dirty="0">
                <a:solidFill>
                  <a:srgbClr val="005E6D"/>
                </a:solidFill>
                <a:latin typeface="Century Gothic"/>
                <a:cs typeface="Century Gothic"/>
              </a:rPr>
              <a:t>SURVEILLANCE</a:t>
            </a:r>
            <a:r>
              <a:rPr sz="1050" spc="3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2847" y="907947"/>
            <a:ext cx="1182370" cy="2972435"/>
          </a:xfrm>
          <a:prstGeom prst="rect">
            <a:avLst/>
          </a:prstGeom>
        </p:spPr>
        <p:txBody>
          <a:bodyPr vert="horz" wrap="square" lIns="0" tIns="1270" rIns="0" bIns="0" rtlCol="0">
            <a:spAutoFit/>
          </a:bodyPr>
          <a:lstStyle/>
          <a:p>
            <a:pPr marL="12700" marR="5080">
              <a:lnSpc>
                <a:spcPct val="105500"/>
              </a:lnSpc>
              <a:spcBef>
                <a:spcPts val="10"/>
              </a:spcBef>
            </a:pPr>
            <a:r>
              <a:rPr sz="1400" b="1" spc="-25" dirty="0">
                <a:solidFill>
                  <a:srgbClr val="005E6D"/>
                </a:solidFill>
                <a:latin typeface="Calibri"/>
                <a:cs typeface="Calibri"/>
              </a:rPr>
              <a:t>Table </a:t>
            </a:r>
            <a:r>
              <a:rPr sz="1400" b="1" spc="15" dirty="0">
                <a:solidFill>
                  <a:srgbClr val="005E6D"/>
                </a:solidFill>
                <a:latin typeface="Calibri"/>
                <a:cs typeface="Calibri"/>
              </a:rPr>
              <a:t>3.6.  </a:t>
            </a:r>
            <a:r>
              <a:rPr sz="1400" b="1" spc="10" dirty="0">
                <a:solidFill>
                  <a:srgbClr val="8C2689"/>
                </a:solidFill>
                <a:latin typeface="Calibri"/>
                <a:cs typeface="Calibri"/>
              </a:rPr>
              <a:t>Number </a:t>
            </a:r>
            <a:r>
              <a:rPr sz="1400" b="1" spc="25" dirty="0">
                <a:solidFill>
                  <a:srgbClr val="8C2689"/>
                </a:solidFill>
                <a:latin typeface="Calibri"/>
                <a:cs typeface="Calibri"/>
              </a:rPr>
              <a:t>and  </a:t>
            </a:r>
            <a:r>
              <a:rPr sz="1400" b="1" dirty="0">
                <a:solidFill>
                  <a:srgbClr val="8C2689"/>
                </a:solidFill>
                <a:latin typeface="Calibri"/>
                <a:cs typeface="Calibri"/>
              </a:rPr>
              <a:t>rates* of</a:t>
            </a:r>
            <a:r>
              <a:rPr sz="1400" b="1" spc="-85" dirty="0">
                <a:solidFill>
                  <a:srgbClr val="8C2689"/>
                </a:solidFill>
                <a:latin typeface="Calibri"/>
                <a:cs typeface="Calibri"/>
              </a:rPr>
              <a:t> </a:t>
            </a:r>
            <a:r>
              <a:rPr sz="1400" b="1" spc="20" dirty="0">
                <a:solidFill>
                  <a:srgbClr val="8C2689"/>
                </a:solidFill>
                <a:latin typeface="Calibri"/>
                <a:cs typeface="Calibri"/>
              </a:rPr>
              <a:t>newly  </a:t>
            </a:r>
            <a:r>
              <a:rPr sz="1400" b="1" spc="15" dirty="0">
                <a:solidFill>
                  <a:srgbClr val="8C2689"/>
                </a:solidFill>
                <a:latin typeface="Calibri"/>
                <a:cs typeface="Calibri"/>
              </a:rPr>
              <a:t>reported</a:t>
            </a:r>
            <a:endParaRPr sz="1400">
              <a:latin typeface="Calibri"/>
              <a:cs typeface="Calibri"/>
            </a:endParaRPr>
          </a:p>
          <a:p>
            <a:pPr marL="12700" marR="468630">
              <a:lnSpc>
                <a:spcPct val="106900"/>
              </a:lnSpc>
              <a:spcBef>
                <a:spcPts val="5"/>
              </a:spcBef>
            </a:pPr>
            <a:r>
              <a:rPr sz="1400" b="1" spc="20" dirty="0">
                <a:solidFill>
                  <a:srgbClr val="8C2689"/>
                </a:solidFill>
                <a:latin typeface="Calibri"/>
                <a:cs typeface="Calibri"/>
              </a:rPr>
              <a:t>cases†</a:t>
            </a:r>
            <a:r>
              <a:rPr sz="1400" b="1" spc="-90" dirty="0">
                <a:solidFill>
                  <a:srgbClr val="8C2689"/>
                </a:solidFill>
                <a:latin typeface="Calibri"/>
                <a:cs typeface="Calibri"/>
              </a:rPr>
              <a:t> </a:t>
            </a:r>
            <a:r>
              <a:rPr sz="1400" b="1" dirty="0">
                <a:solidFill>
                  <a:srgbClr val="8C2689"/>
                </a:solidFill>
                <a:latin typeface="Calibri"/>
                <a:cs typeface="Calibri"/>
              </a:rPr>
              <a:t>of  </a:t>
            </a:r>
            <a:r>
              <a:rPr sz="1400" b="1" spc="20" dirty="0">
                <a:solidFill>
                  <a:srgbClr val="8C2689"/>
                </a:solidFill>
                <a:latin typeface="Calibri"/>
                <a:cs typeface="Calibri"/>
              </a:rPr>
              <a:t>chronic  hepatitis  </a:t>
            </a:r>
            <a:r>
              <a:rPr sz="1400" b="1" dirty="0">
                <a:solidFill>
                  <a:srgbClr val="8C2689"/>
                </a:solidFill>
                <a:latin typeface="Calibri"/>
                <a:cs typeface="Calibri"/>
              </a:rPr>
              <a:t>C</a:t>
            </a:r>
            <a:r>
              <a:rPr sz="1400" b="1" spc="-25" dirty="0">
                <a:solidFill>
                  <a:srgbClr val="8C2689"/>
                </a:solidFill>
                <a:latin typeface="Calibri"/>
                <a:cs typeface="Calibri"/>
              </a:rPr>
              <a:t> </a:t>
            </a:r>
            <a:r>
              <a:rPr sz="1400" b="1" spc="25" dirty="0">
                <a:solidFill>
                  <a:srgbClr val="8C2689"/>
                </a:solidFill>
                <a:latin typeface="Calibri"/>
                <a:cs typeface="Calibri"/>
              </a:rPr>
              <a:t>virus</a:t>
            </a:r>
            <a:endParaRPr sz="1400">
              <a:latin typeface="Calibri"/>
              <a:cs typeface="Calibri"/>
            </a:endParaRPr>
          </a:p>
          <a:p>
            <a:pPr marL="12700" marR="159385">
              <a:lnSpc>
                <a:spcPct val="107100"/>
              </a:lnSpc>
            </a:pPr>
            <a:r>
              <a:rPr sz="1400" b="1" spc="5" dirty="0">
                <a:solidFill>
                  <a:srgbClr val="8C2689"/>
                </a:solidFill>
                <a:latin typeface="Calibri"/>
                <a:cs typeface="Calibri"/>
              </a:rPr>
              <a:t>infection, </a:t>
            </a:r>
            <a:r>
              <a:rPr sz="1400" b="1" spc="-10" dirty="0">
                <a:solidFill>
                  <a:srgbClr val="8C2689"/>
                </a:solidFill>
                <a:latin typeface="Calibri"/>
                <a:cs typeface="Calibri"/>
              </a:rPr>
              <a:t>by  </a:t>
            </a:r>
            <a:r>
              <a:rPr sz="1400" b="1" spc="25" dirty="0">
                <a:solidFill>
                  <a:srgbClr val="8C2689"/>
                </a:solidFill>
                <a:latin typeface="Calibri"/>
                <a:cs typeface="Calibri"/>
              </a:rPr>
              <a:t>d</a:t>
            </a:r>
            <a:r>
              <a:rPr sz="1400" b="1" spc="20" dirty="0">
                <a:solidFill>
                  <a:srgbClr val="8C2689"/>
                </a:solidFill>
                <a:latin typeface="Calibri"/>
                <a:cs typeface="Calibri"/>
              </a:rPr>
              <a:t>em</a:t>
            </a:r>
            <a:r>
              <a:rPr sz="1400" b="1" spc="25" dirty="0">
                <a:solidFill>
                  <a:srgbClr val="8C2689"/>
                </a:solidFill>
                <a:latin typeface="Calibri"/>
                <a:cs typeface="Calibri"/>
              </a:rPr>
              <a:t>o</a:t>
            </a:r>
            <a:r>
              <a:rPr sz="1400" b="1" spc="15" dirty="0">
                <a:solidFill>
                  <a:srgbClr val="8C2689"/>
                </a:solidFill>
                <a:latin typeface="Calibri"/>
                <a:cs typeface="Calibri"/>
              </a:rPr>
              <a:t>g</a:t>
            </a:r>
            <a:r>
              <a:rPr sz="1400" b="1" spc="-20" dirty="0">
                <a:solidFill>
                  <a:srgbClr val="8C2689"/>
                </a:solidFill>
                <a:latin typeface="Calibri"/>
                <a:cs typeface="Calibri"/>
              </a:rPr>
              <a:t>r</a:t>
            </a:r>
            <a:r>
              <a:rPr sz="1400" b="1" spc="25" dirty="0">
                <a:solidFill>
                  <a:srgbClr val="8C2689"/>
                </a:solidFill>
                <a:latin typeface="Calibri"/>
                <a:cs typeface="Calibri"/>
              </a:rPr>
              <a:t>aphic</a:t>
            </a:r>
            <a:endParaRPr sz="1400">
              <a:latin typeface="Calibri"/>
              <a:cs typeface="Calibri"/>
            </a:endParaRPr>
          </a:p>
          <a:p>
            <a:pPr marL="12700">
              <a:lnSpc>
                <a:spcPct val="100000"/>
              </a:lnSpc>
              <a:spcBef>
                <a:spcPts val="180"/>
              </a:spcBef>
            </a:pPr>
            <a:r>
              <a:rPr sz="1400" b="1" spc="15" dirty="0">
                <a:solidFill>
                  <a:srgbClr val="8C2689"/>
                </a:solidFill>
                <a:latin typeface="Calibri"/>
                <a:cs typeface="Calibri"/>
              </a:rPr>
              <a:t>characteristics</a:t>
            </a:r>
            <a:endParaRPr sz="1400">
              <a:latin typeface="Calibri"/>
              <a:cs typeface="Calibri"/>
            </a:endParaRPr>
          </a:p>
          <a:p>
            <a:pPr marL="12700" marR="236854">
              <a:lnSpc>
                <a:spcPct val="105700"/>
              </a:lnSpc>
            </a:pPr>
            <a:r>
              <a:rPr sz="1400" b="1" dirty="0">
                <a:solidFill>
                  <a:srgbClr val="8C2689"/>
                </a:solidFill>
                <a:latin typeface="Calibri"/>
                <a:cs typeface="Calibri"/>
              </a:rPr>
              <a:t>— </a:t>
            </a:r>
            <a:r>
              <a:rPr sz="1400" b="1" spc="15" dirty="0">
                <a:solidFill>
                  <a:srgbClr val="8C2689"/>
                </a:solidFill>
                <a:latin typeface="Calibri"/>
                <a:cs typeface="Calibri"/>
              </a:rPr>
              <a:t>United  </a:t>
            </a:r>
            <a:r>
              <a:rPr sz="1400" b="1" spc="5" dirty="0">
                <a:solidFill>
                  <a:srgbClr val="8C2689"/>
                </a:solidFill>
                <a:latin typeface="Calibri"/>
                <a:cs typeface="Calibri"/>
              </a:rPr>
              <a:t>States,</a:t>
            </a:r>
            <a:r>
              <a:rPr sz="1400" b="1" spc="-30" dirty="0">
                <a:solidFill>
                  <a:srgbClr val="8C2689"/>
                </a:solidFill>
                <a:latin typeface="Calibri"/>
                <a:cs typeface="Calibri"/>
              </a:rPr>
              <a:t> </a:t>
            </a:r>
            <a:r>
              <a:rPr sz="1400" b="1" spc="15" dirty="0">
                <a:solidFill>
                  <a:srgbClr val="8C2689"/>
                </a:solidFill>
                <a:latin typeface="Calibri"/>
                <a:cs typeface="Calibri"/>
              </a:rPr>
              <a:t>2019</a:t>
            </a:r>
            <a:endParaRPr sz="1400">
              <a:latin typeface="Calibri"/>
              <a:cs typeface="Calibri"/>
            </a:endParaRPr>
          </a:p>
        </p:txBody>
      </p:sp>
      <p:sp>
        <p:nvSpPr>
          <p:cNvPr id="3" name="object 3"/>
          <p:cNvSpPr/>
          <p:nvPr/>
        </p:nvSpPr>
        <p:spPr>
          <a:xfrm>
            <a:off x="2060448" y="944881"/>
            <a:ext cx="2996183" cy="8766046"/>
          </a:xfrm>
          <a:prstGeom prst="rect">
            <a:avLst/>
          </a:prstGeom>
          <a:blipFill>
            <a:blip r:embed="rId3" cstate="print"/>
            <a:stretch>
              <a:fillRect/>
            </a:stretch>
          </a:blipFill>
        </p:spPr>
        <p:txBody>
          <a:bodyPr wrap="square" lIns="0" tIns="0" rIns="0" bIns="0" rtlCol="0"/>
          <a:lstStyle/>
          <a:p>
            <a:endParaRPr/>
          </a:p>
        </p:txBody>
      </p:sp>
      <p:graphicFrame>
        <p:nvGraphicFramePr>
          <p:cNvPr id="4" name="object 4" descr="The number and rates of newly reported cases of chronic hepatitis C, by demographic characteristics. The first column lists the demographic characteristics (age, sex, race/ethnicity, urbanicity, and US Department of Health and Human Services  region). The second column provides the number of newly reported chronic hepatitis C cases, and the third column provides rates, expressed as reported cases per 100,000 population, for each demographic category during 2019."/>
          <p:cNvGraphicFramePr>
            <a:graphicFrameLocks noGrp="1"/>
          </p:cNvGraphicFramePr>
          <p:nvPr>
            <p:extLst>
              <p:ext uri="{D42A27DB-BD31-4B8C-83A1-F6EECF244321}">
                <p14:modId xmlns:p14="http://schemas.microsoft.com/office/powerpoint/2010/main" val="3403401155"/>
              </p:ext>
            </p:extLst>
          </p:nvPr>
        </p:nvGraphicFramePr>
        <p:xfrm>
          <a:off x="2086864" y="971092"/>
          <a:ext cx="2882899" cy="8650195"/>
        </p:xfrm>
        <a:graphic>
          <a:graphicData uri="http://schemas.openxmlformats.org/drawingml/2006/table">
            <a:tbl>
              <a:tblPr firstRow="1" bandRow="1">
                <a:tableStyleId>{2D5ABB26-0587-4C30-8999-92F81FD0307C}</a:tableStyleId>
              </a:tblPr>
              <a:tblGrid>
                <a:gridCol w="1694814">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559435">
                  <a:extLst>
                    <a:ext uri="{9D8B030D-6E8A-4147-A177-3AD203B41FA5}">
                      <a16:colId xmlns:a16="http://schemas.microsoft.com/office/drawing/2014/main" val="20002"/>
                    </a:ext>
                  </a:extLst>
                </a:gridCol>
              </a:tblGrid>
              <a:tr h="228598">
                <a:tc rowSpan="2">
                  <a:txBody>
                    <a:bodyPr/>
                    <a:lstStyle/>
                    <a:p>
                      <a:pPr>
                        <a:lnSpc>
                          <a:spcPct val="100000"/>
                        </a:lnSpc>
                        <a:spcBef>
                          <a:spcPts val="40"/>
                        </a:spcBef>
                      </a:pPr>
                      <a:endParaRPr sz="1100">
                        <a:latin typeface="Times New Roman"/>
                        <a:cs typeface="Times New Roman"/>
                      </a:endParaRPr>
                    </a:p>
                    <a:p>
                      <a:pPr marL="454025">
                        <a:lnSpc>
                          <a:spcPct val="100000"/>
                        </a:lnSpc>
                        <a:spcBef>
                          <a:spcPts val="5"/>
                        </a:spcBef>
                      </a:pPr>
                      <a:r>
                        <a:rPr sz="800" b="1" spc="10" dirty="0">
                          <a:solidFill>
                            <a:srgbClr val="FFFFFF"/>
                          </a:solidFill>
                          <a:latin typeface="Calibri"/>
                          <a:cs typeface="Calibri"/>
                        </a:rPr>
                        <a:t>Characteristics</a:t>
                      </a:r>
                      <a:endParaRPr sz="800">
                        <a:latin typeface="Calibri"/>
                        <a:cs typeface="Calibri"/>
                      </a:endParaRPr>
                    </a:p>
                  </a:txBody>
                  <a:tcPr marL="0" marR="0" marT="5080" marB="0">
                    <a:lnR w="19050">
                      <a:solidFill>
                        <a:srgbClr val="FFFFFF"/>
                      </a:solidFill>
                      <a:prstDash val="solid"/>
                    </a:lnR>
                    <a:solidFill>
                      <a:srgbClr val="005E6D"/>
                    </a:solidFill>
                  </a:tcPr>
                </a:tc>
                <a:tc gridSpan="2">
                  <a:txBody>
                    <a:bodyPr/>
                    <a:lstStyle/>
                    <a:p>
                      <a:pPr marL="6985" algn="ctr">
                        <a:lnSpc>
                          <a:spcPct val="100000"/>
                        </a:lnSpc>
                        <a:spcBef>
                          <a:spcPts val="325"/>
                        </a:spcBef>
                      </a:pPr>
                      <a:r>
                        <a:rPr sz="800" b="1" spc="15" dirty="0">
                          <a:solidFill>
                            <a:srgbClr val="FFFFFF"/>
                          </a:solidFill>
                          <a:latin typeface="Calibri"/>
                          <a:cs typeface="Calibri"/>
                        </a:rPr>
                        <a:t>2019</a:t>
                      </a:r>
                      <a:endParaRPr sz="800">
                        <a:latin typeface="Calibri"/>
                        <a:cs typeface="Calibri"/>
                      </a:endParaRPr>
                    </a:p>
                  </a:txBody>
                  <a:tcPr marL="0" marR="0" marT="41275" marB="0">
                    <a:lnL w="19050">
                      <a:solidFill>
                        <a:srgbClr val="FFFFFF"/>
                      </a:solidFill>
                      <a:prstDash val="solid"/>
                    </a:lnL>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228601">
                <a:tc vMerge="1">
                  <a:txBody>
                    <a:bodyPr/>
                    <a:lstStyle/>
                    <a:p>
                      <a:endParaRPr/>
                    </a:p>
                  </a:txBody>
                  <a:tcPr marL="0" marR="0" marT="5080" marB="0">
                    <a:lnR w="19050">
                      <a:solidFill>
                        <a:srgbClr val="FFFFFF"/>
                      </a:solidFill>
                      <a:prstDash val="solid"/>
                    </a:lnR>
                    <a:solidFill>
                      <a:srgbClr val="005E6D"/>
                    </a:solidFill>
                  </a:tcPr>
                </a:tc>
                <a:tc>
                  <a:txBody>
                    <a:bodyPr/>
                    <a:lstStyle/>
                    <a:p>
                      <a:pPr marL="1905" algn="ctr">
                        <a:lnSpc>
                          <a:spcPct val="100000"/>
                        </a:lnSpc>
                        <a:spcBef>
                          <a:spcPts val="375"/>
                        </a:spcBef>
                      </a:pPr>
                      <a:r>
                        <a:rPr sz="800" b="1" spc="-5" dirty="0">
                          <a:solidFill>
                            <a:srgbClr val="FFFFFF"/>
                          </a:solidFill>
                          <a:latin typeface="Calibri"/>
                          <a:cs typeface="Calibri"/>
                        </a:rPr>
                        <a:t>No.</a:t>
                      </a:r>
                      <a:endParaRPr sz="800">
                        <a:latin typeface="Calibri"/>
                        <a:cs typeface="Calibri"/>
                      </a:endParaRPr>
                    </a:p>
                  </a:txBody>
                  <a:tcPr marL="0" marR="0" marT="47625"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R="172085" algn="r">
                        <a:lnSpc>
                          <a:spcPct val="100000"/>
                        </a:lnSpc>
                        <a:spcBef>
                          <a:spcPts val="375"/>
                        </a:spcBef>
                      </a:pPr>
                      <a:r>
                        <a:rPr sz="800" b="1" dirty="0">
                          <a:solidFill>
                            <a:srgbClr val="FFFFFF"/>
                          </a:solidFill>
                          <a:latin typeface="Calibri"/>
                          <a:cs typeface="Calibri"/>
                        </a:rPr>
                        <a:t>R</a:t>
                      </a:r>
                      <a:r>
                        <a:rPr sz="800" b="1" spc="-5" dirty="0">
                          <a:solidFill>
                            <a:srgbClr val="FFFFFF"/>
                          </a:solidFill>
                          <a:latin typeface="Calibri"/>
                          <a:cs typeface="Calibri"/>
                        </a:rPr>
                        <a:t>at</a:t>
                      </a:r>
                      <a:r>
                        <a:rPr sz="800" b="1" dirty="0">
                          <a:solidFill>
                            <a:srgbClr val="FFFFFF"/>
                          </a:solidFill>
                          <a:latin typeface="Calibri"/>
                          <a:cs typeface="Calibri"/>
                        </a:rPr>
                        <a:t>e</a:t>
                      </a:r>
                      <a:endParaRPr sz="800">
                        <a:latin typeface="Calibri"/>
                        <a:cs typeface="Calibri"/>
                      </a:endParaRPr>
                    </a:p>
                  </a:txBody>
                  <a:tcPr marL="0" marR="0" marT="47625"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264286">
                <a:tc>
                  <a:txBody>
                    <a:bodyPr/>
                    <a:lstStyle/>
                    <a:p>
                      <a:pPr marL="55880">
                        <a:lnSpc>
                          <a:spcPct val="100000"/>
                        </a:lnSpc>
                        <a:spcBef>
                          <a:spcPts val="515"/>
                        </a:spcBef>
                      </a:pPr>
                      <a:r>
                        <a:rPr sz="800" b="1" spc="-5" dirty="0">
                          <a:solidFill>
                            <a:srgbClr val="231F20"/>
                          </a:solidFill>
                          <a:latin typeface="Calibri"/>
                          <a:cs typeface="Calibri"/>
                        </a:rPr>
                        <a:t>Total</a:t>
                      </a:r>
                      <a:r>
                        <a:rPr sz="675" b="1" spc="-7" baseline="24691" dirty="0">
                          <a:solidFill>
                            <a:srgbClr val="231F20"/>
                          </a:solidFill>
                          <a:latin typeface="Calibri"/>
                          <a:cs typeface="Calibri"/>
                        </a:rPr>
                        <a:t>§</a:t>
                      </a:r>
                      <a:endParaRPr sz="675" baseline="24691">
                        <a:latin typeface="Calibri"/>
                        <a:cs typeface="Calibri"/>
                      </a:endParaRPr>
                    </a:p>
                  </a:txBody>
                  <a:tcPr marL="0" marR="0" marT="65405" marB="0">
                    <a:lnR w="19050">
                      <a:solidFill>
                        <a:srgbClr val="005E6D"/>
                      </a:solidFill>
                      <a:prstDash val="solid"/>
                    </a:lnR>
                    <a:solidFill>
                      <a:srgbClr val="FFFFFF"/>
                    </a:solidFill>
                  </a:tcPr>
                </a:tc>
                <a:tc>
                  <a:txBody>
                    <a:bodyPr/>
                    <a:lstStyle/>
                    <a:p>
                      <a:pPr marL="3175" algn="ctr">
                        <a:lnSpc>
                          <a:spcPct val="100000"/>
                        </a:lnSpc>
                        <a:spcBef>
                          <a:spcPts val="515"/>
                        </a:spcBef>
                      </a:pPr>
                      <a:r>
                        <a:rPr sz="800" b="1" spc="15" dirty="0">
                          <a:solidFill>
                            <a:srgbClr val="231F20"/>
                          </a:solidFill>
                          <a:latin typeface="Calibri"/>
                          <a:cs typeface="Calibri"/>
                        </a:rPr>
                        <a:t>123,312</a:t>
                      </a:r>
                      <a:endParaRPr sz="800">
                        <a:latin typeface="Calibri"/>
                        <a:cs typeface="Calibri"/>
                      </a:endParaRPr>
                    </a:p>
                  </a:txBody>
                  <a:tcPr marL="0" marR="0" marT="65405"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515"/>
                        </a:spcBef>
                      </a:pPr>
                      <a:r>
                        <a:rPr sz="800" b="1" spc="20" dirty="0">
                          <a:solidFill>
                            <a:srgbClr val="231F20"/>
                          </a:solidFill>
                          <a:latin typeface="Calibri"/>
                          <a:cs typeface="Calibri"/>
                        </a:rPr>
                        <a:t>56.7</a:t>
                      </a:r>
                      <a:endParaRPr sz="800">
                        <a:latin typeface="Calibri"/>
                        <a:cs typeface="Calibri"/>
                      </a:endParaRPr>
                    </a:p>
                  </a:txBody>
                  <a:tcPr marL="0" marR="0" marT="65405" marB="0">
                    <a:lnL w="9525">
                      <a:solidFill>
                        <a:srgbClr val="005E6D"/>
                      </a:solidFill>
                      <a:prstDash val="solid"/>
                    </a:lnL>
                    <a:solidFill>
                      <a:srgbClr val="FFFFFF"/>
                    </a:solidFill>
                  </a:tcPr>
                </a:tc>
                <a:extLst>
                  <a:ext uri="{0D108BD9-81ED-4DB2-BD59-A6C34878D82A}">
                    <a16:rowId xmlns:a16="http://schemas.microsoft.com/office/drawing/2014/main" val="10002"/>
                  </a:ext>
                </a:extLst>
              </a:tr>
              <a:tr h="264299">
                <a:tc gridSpan="3">
                  <a:txBody>
                    <a:bodyPr/>
                    <a:lstStyle/>
                    <a:p>
                      <a:pPr marL="55880">
                        <a:lnSpc>
                          <a:spcPct val="100000"/>
                        </a:lnSpc>
                        <a:spcBef>
                          <a:spcPts val="490"/>
                        </a:spcBef>
                      </a:pPr>
                      <a:r>
                        <a:rPr sz="800" b="1" spc="10" dirty="0">
                          <a:solidFill>
                            <a:srgbClr val="FFFFFF"/>
                          </a:solidFill>
                          <a:latin typeface="Calibri"/>
                          <a:cs typeface="Calibri"/>
                        </a:rPr>
                        <a:t>Age </a:t>
                      </a:r>
                      <a:r>
                        <a:rPr sz="800" b="1" dirty="0">
                          <a:solidFill>
                            <a:srgbClr val="FFFFFF"/>
                          </a:solidFill>
                          <a:latin typeface="Calibri"/>
                          <a:cs typeface="Calibri"/>
                        </a:rPr>
                        <a:t>(years)</a:t>
                      </a:r>
                      <a:endParaRPr sz="800">
                        <a:latin typeface="Calibri"/>
                        <a:cs typeface="Calibri"/>
                      </a:endParaRPr>
                    </a:p>
                  </a:txBody>
                  <a:tcPr marL="0" marR="0" marT="62230" marB="0">
                    <a:solidFill>
                      <a:srgbClr val="005E6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64286">
                <a:tc>
                  <a:txBody>
                    <a:bodyPr/>
                    <a:lstStyle/>
                    <a:p>
                      <a:pPr marL="55880">
                        <a:lnSpc>
                          <a:spcPct val="100000"/>
                        </a:lnSpc>
                        <a:spcBef>
                          <a:spcPts val="490"/>
                        </a:spcBef>
                      </a:pPr>
                      <a:r>
                        <a:rPr sz="800" b="1" spc="15" dirty="0">
                          <a:solidFill>
                            <a:srgbClr val="231F20"/>
                          </a:solidFill>
                          <a:latin typeface="Calibri"/>
                          <a:cs typeface="Calibri"/>
                        </a:rPr>
                        <a:t>0–19</a:t>
                      </a:r>
                      <a:endParaRPr sz="800">
                        <a:latin typeface="Calibri"/>
                        <a:cs typeface="Calibri"/>
                      </a:endParaRPr>
                    </a:p>
                  </a:txBody>
                  <a:tcPr marL="0" marR="0" marT="62230" marB="0">
                    <a:lnR w="19050">
                      <a:solidFill>
                        <a:srgbClr val="005E6D"/>
                      </a:solidFill>
                      <a:prstDash val="solid"/>
                    </a:lnR>
                    <a:solidFill>
                      <a:srgbClr val="FFFFFF"/>
                    </a:solidFill>
                  </a:tcPr>
                </a:tc>
                <a:tc>
                  <a:txBody>
                    <a:bodyPr/>
                    <a:lstStyle/>
                    <a:p>
                      <a:pPr marL="1905" algn="ctr">
                        <a:lnSpc>
                          <a:spcPct val="100000"/>
                        </a:lnSpc>
                        <a:spcBef>
                          <a:spcPts val="490"/>
                        </a:spcBef>
                      </a:pPr>
                      <a:r>
                        <a:rPr sz="800" b="1" spc="15" dirty="0">
                          <a:solidFill>
                            <a:srgbClr val="231F20"/>
                          </a:solidFill>
                          <a:latin typeface="Calibri"/>
                          <a:cs typeface="Calibri"/>
                        </a:rPr>
                        <a:t>951</a:t>
                      </a:r>
                      <a:endParaRPr sz="800" dirty="0">
                        <a:latin typeface="Calibri"/>
                        <a:cs typeface="Calibri"/>
                      </a:endParaRPr>
                    </a:p>
                  </a:txBody>
                  <a:tcPr marL="0" marR="0" marT="62230" marB="0">
                    <a:lnL w="19050">
                      <a:solidFill>
                        <a:srgbClr val="005E6D"/>
                      </a:solidFill>
                      <a:prstDash val="solid"/>
                    </a:lnL>
                    <a:lnR w="9525">
                      <a:solidFill>
                        <a:srgbClr val="005E6D"/>
                      </a:solidFill>
                      <a:prstDash val="solid"/>
                    </a:lnR>
                    <a:solidFill>
                      <a:srgbClr val="FFFFFF"/>
                    </a:solidFill>
                  </a:tcPr>
                </a:tc>
                <a:tc>
                  <a:txBody>
                    <a:bodyPr/>
                    <a:lstStyle/>
                    <a:p>
                      <a:pPr marR="197485" algn="r">
                        <a:lnSpc>
                          <a:spcPct val="100000"/>
                        </a:lnSpc>
                        <a:spcBef>
                          <a:spcPts val="490"/>
                        </a:spcBef>
                      </a:pPr>
                      <a:r>
                        <a:rPr sz="800" b="1" spc="20" dirty="0">
                          <a:solidFill>
                            <a:srgbClr val="231F20"/>
                          </a:solidFill>
                          <a:latin typeface="Calibri"/>
                          <a:cs typeface="Calibri"/>
                        </a:rPr>
                        <a:t>1.8</a:t>
                      </a:r>
                      <a:endParaRPr sz="800">
                        <a:latin typeface="Calibri"/>
                        <a:cs typeface="Calibri"/>
                      </a:endParaRPr>
                    </a:p>
                  </a:txBody>
                  <a:tcPr marL="0" marR="0" marT="62230" marB="0">
                    <a:lnL w="9525">
                      <a:solidFill>
                        <a:srgbClr val="005E6D"/>
                      </a:solidFill>
                      <a:prstDash val="solid"/>
                    </a:lnL>
                    <a:solidFill>
                      <a:srgbClr val="FFFFFF"/>
                    </a:solidFill>
                  </a:tcPr>
                </a:tc>
                <a:extLst>
                  <a:ext uri="{0D108BD9-81ED-4DB2-BD59-A6C34878D82A}">
                    <a16:rowId xmlns:a16="http://schemas.microsoft.com/office/drawing/2014/main" val="10004"/>
                  </a:ext>
                </a:extLst>
              </a:tr>
              <a:tr h="264286">
                <a:tc>
                  <a:txBody>
                    <a:bodyPr/>
                    <a:lstStyle/>
                    <a:p>
                      <a:pPr marL="55880">
                        <a:lnSpc>
                          <a:spcPct val="100000"/>
                        </a:lnSpc>
                        <a:spcBef>
                          <a:spcPts val="490"/>
                        </a:spcBef>
                      </a:pPr>
                      <a:r>
                        <a:rPr sz="800" b="1" spc="15" dirty="0">
                          <a:solidFill>
                            <a:srgbClr val="231F20"/>
                          </a:solidFill>
                          <a:latin typeface="Calibri"/>
                          <a:cs typeface="Calibri"/>
                        </a:rPr>
                        <a:t>20–29</a:t>
                      </a:r>
                      <a:endParaRPr sz="800">
                        <a:latin typeface="Calibri"/>
                        <a:cs typeface="Calibri"/>
                      </a:endParaRPr>
                    </a:p>
                  </a:txBody>
                  <a:tcPr marL="0" marR="0" marT="62230" marB="0">
                    <a:lnR w="19050">
                      <a:solidFill>
                        <a:srgbClr val="005E6D"/>
                      </a:solidFill>
                      <a:prstDash val="solid"/>
                    </a:lnR>
                    <a:solidFill>
                      <a:srgbClr val="E5EEF0"/>
                    </a:solidFill>
                  </a:tcPr>
                </a:tc>
                <a:tc>
                  <a:txBody>
                    <a:bodyPr/>
                    <a:lstStyle/>
                    <a:p>
                      <a:pPr marL="1905" algn="ctr">
                        <a:lnSpc>
                          <a:spcPct val="100000"/>
                        </a:lnSpc>
                        <a:spcBef>
                          <a:spcPts val="490"/>
                        </a:spcBef>
                      </a:pPr>
                      <a:r>
                        <a:rPr sz="800" b="1" spc="15" dirty="0">
                          <a:solidFill>
                            <a:srgbClr val="231F20"/>
                          </a:solidFill>
                          <a:latin typeface="Calibri"/>
                          <a:cs typeface="Calibri"/>
                        </a:rPr>
                        <a:t>21,263</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E5EEF0"/>
                    </a:solidFill>
                  </a:tcPr>
                </a:tc>
                <a:tc>
                  <a:txBody>
                    <a:bodyPr/>
                    <a:lstStyle/>
                    <a:p>
                      <a:pPr marR="170180" algn="r">
                        <a:lnSpc>
                          <a:spcPct val="100000"/>
                        </a:lnSpc>
                        <a:spcBef>
                          <a:spcPts val="490"/>
                        </a:spcBef>
                      </a:pPr>
                      <a:r>
                        <a:rPr sz="800" b="1" spc="20" dirty="0">
                          <a:solidFill>
                            <a:srgbClr val="231F20"/>
                          </a:solidFill>
                          <a:latin typeface="Calibri"/>
                          <a:cs typeface="Calibri"/>
                        </a:rPr>
                        <a:t>72.3</a:t>
                      </a:r>
                      <a:endParaRPr sz="800">
                        <a:latin typeface="Calibri"/>
                        <a:cs typeface="Calibri"/>
                      </a:endParaRPr>
                    </a:p>
                  </a:txBody>
                  <a:tcPr marL="0" marR="0" marT="62230" marB="0">
                    <a:lnL w="9525">
                      <a:solidFill>
                        <a:srgbClr val="005E6D"/>
                      </a:solidFill>
                      <a:prstDash val="solid"/>
                    </a:lnL>
                    <a:solidFill>
                      <a:srgbClr val="E5EEF0"/>
                    </a:solidFill>
                  </a:tcPr>
                </a:tc>
                <a:extLst>
                  <a:ext uri="{0D108BD9-81ED-4DB2-BD59-A6C34878D82A}">
                    <a16:rowId xmlns:a16="http://schemas.microsoft.com/office/drawing/2014/main" val="10005"/>
                  </a:ext>
                </a:extLst>
              </a:tr>
              <a:tr h="264299">
                <a:tc>
                  <a:txBody>
                    <a:bodyPr/>
                    <a:lstStyle/>
                    <a:p>
                      <a:pPr marL="55880">
                        <a:lnSpc>
                          <a:spcPct val="100000"/>
                        </a:lnSpc>
                        <a:spcBef>
                          <a:spcPts val="490"/>
                        </a:spcBef>
                      </a:pPr>
                      <a:r>
                        <a:rPr sz="800" b="1" spc="15" dirty="0">
                          <a:solidFill>
                            <a:srgbClr val="231F20"/>
                          </a:solidFill>
                          <a:latin typeface="Calibri"/>
                          <a:cs typeface="Calibri"/>
                        </a:rPr>
                        <a:t>30–39</a:t>
                      </a:r>
                      <a:endParaRPr sz="800">
                        <a:latin typeface="Calibri"/>
                        <a:cs typeface="Calibri"/>
                      </a:endParaRPr>
                    </a:p>
                  </a:txBody>
                  <a:tcPr marL="0" marR="0" marT="62230" marB="0">
                    <a:lnR w="19050">
                      <a:solidFill>
                        <a:srgbClr val="005E6D"/>
                      </a:solidFill>
                      <a:prstDash val="solid"/>
                    </a:lnR>
                    <a:solidFill>
                      <a:srgbClr val="FFFFFF"/>
                    </a:solidFill>
                  </a:tcPr>
                </a:tc>
                <a:tc>
                  <a:txBody>
                    <a:bodyPr/>
                    <a:lstStyle/>
                    <a:p>
                      <a:pPr marL="1905" algn="ctr">
                        <a:lnSpc>
                          <a:spcPct val="100000"/>
                        </a:lnSpc>
                        <a:spcBef>
                          <a:spcPts val="490"/>
                        </a:spcBef>
                      </a:pPr>
                      <a:r>
                        <a:rPr sz="800" b="1" spc="15" dirty="0">
                          <a:solidFill>
                            <a:srgbClr val="231F20"/>
                          </a:solidFill>
                          <a:latin typeface="Calibri"/>
                          <a:cs typeface="Calibri"/>
                        </a:rPr>
                        <a:t>31,383</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FFFFFF"/>
                    </a:solidFill>
                  </a:tcPr>
                </a:tc>
                <a:tc>
                  <a:txBody>
                    <a:bodyPr/>
                    <a:lstStyle/>
                    <a:p>
                      <a:pPr marR="146050" algn="r">
                        <a:lnSpc>
                          <a:spcPct val="100000"/>
                        </a:lnSpc>
                        <a:spcBef>
                          <a:spcPts val="490"/>
                        </a:spcBef>
                      </a:pPr>
                      <a:r>
                        <a:rPr sz="800" b="1" spc="20" dirty="0">
                          <a:solidFill>
                            <a:srgbClr val="231F20"/>
                          </a:solidFill>
                          <a:latin typeface="Calibri"/>
                          <a:cs typeface="Calibri"/>
                        </a:rPr>
                        <a:t>109</a:t>
                      </a:r>
                      <a:r>
                        <a:rPr sz="800" b="1" spc="10" dirty="0">
                          <a:solidFill>
                            <a:srgbClr val="231F20"/>
                          </a:solidFill>
                          <a:latin typeface="Calibri"/>
                          <a:cs typeface="Calibri"/>
                        </a:rPr>
                        <a:t>.</a:t>
                      </a:r>
                      <a:r>
                        <a:rPr sz="800" b="1" dirty="0">
                          <a:solidFill>
                            <a:srgbClr val="231F20"/>
                          </a:solidFill>
                          <a:latin typeface="Calibri"/>
                          <a:cs typeface="Calibri"/>
                        </a:rPr>
                        <a:t>1</a:t>
                      </a:r>
                      <a:endParaRPr sz="800">
                        <a:latin typeface="Calibri"/>
                        <a:cs typeface="Calibri"/>
                      </a:endParaRPr>
                    </a:p>
                  </a:txBody>
                  <a:tcPr marL="0" marR="0" marT="62230" marB="0">
                    <a:lnL w="9525">
                      <a:solidFill>
                        <a:srgbClr val="005E6D"/>
                      </a:solidFill>
                      <a:prstDash val="solid"/>
                    </a:lnL>
                    <a:solidFill>
                      <a:srgbClr val="FFFFFF"/>
                    </a:solidFill>
                  </a:tcPr>
                </a:tc>
                <a:extLst>
                  <a:ext uri="{0D108BD9-81ED-4DB2-BD59-A6C34878D82A}">
                    <a16:rowId xmlns:a16="http://schemas.microsoft.com/office/drawing/2014/main" val="10006"/>
                  </a:ext>
                </a:extLst>
              </a:tr>
              <a:tr h="264287">
                <a:tc>
                  <a:txBody>
                    <a:bodyPr/>
                    <a:lstStyle/>
                    <a:p>
                      <a:pPr marL="55880">
                        <a:lnSpc>
                          <a:spcPct val="100000"/>
                        </a:lnSpc>
                        <a:spcBef>
                          <a:spcPts val="490"/>
                        </a:spcBef>
                      </a:pPr>
                      <a:r>
                        <a:rPr sz="800" b="1" spc="15" dirty="0">
                          <a:solidFill>
                            <a:srgbClr val="231F20"/>
                          </a:solidFill>
                          <a:latin typeface="Calibri"/>
                          <a:cs typeface="Calibri"/>
                        </a:rPr>
                        <a:t>40–49</a:t>
                      </a:r>
                      <a:endParaRPr sz="800">
                        <a:latin typeface="Calibri"/>
                        <a:cs typeface="Calibri"/>
                      </a:endParaRPr>
                    </a:p>
                  </a:txBody>
                  <a:tcPr marL="0" marR="0" marT="62230" marB="0">
                    <a:lnR w="19050">
                      <a:solidFill>
                        <a:srgbClr val="005E6D"/>
                      </a:solidFill>
                      <a:prstDash val="solid"/>
                    </a:lnR>
                    <a:solidFill>
                      <a:srgbClr val="E5EEF0"/>
                    </a:solidFill>
                  </a:tcPr>
                </a:tc>
                <a:tc>
                  <a:txBody>
                    <a:bodyPr/>
                    <a:lstStyle/>
                    <a:p>
                      <a:pPr marL="1905" algn="ctr">
                        <a:lnSpc>
                          <a:spcPct val="100000"/>
                        </a:lnSpc>
                        <a:spcBef>
                          <a:spcPts val="490"/>
                        </a:spcBef>
                      </a:pPr>
                      <a:r>
                        <a:rPr sz="800" b="1" spc="15" dirty="0">
                          <a:solidFill>
                            <a:srgbClr val="231F20"/>
                          </a:solidFill>
                          <a:latin typeface="Calibri"/>
                          <a:cs typeface="Calibri"/>
                        </a:rPr>
                        <a:t>19,035</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E5EEF0"/>
                    </a:solidFill>
                  </a:tcPr>
                </a:tc>
                <a:tc>
                  <a:txBody>
                    <a:bodyPr/>
                    <a:lstStyle/>
                    <a:p>
                      <a:pPr marR="170180" algn="r">
                        <a:lnSpc>
                          <a:spcPct val="100000"/>
                        </a:lnSpc>
                        <a:spcBef>
                          <a:spcPts val="490"/>
                        </a:spcBef>
                      </a:pPr>
                      <a:r>
                        <a:rPr sz="800" b="1" spc="20" dirty="0">
                          <a:solidFill>
                            <a:srgbClr val="231F20"/>
                          </a:solidFill>
                          <a:latin typeface="Calibri"/>
                          <a:cs typeface="Calibri"/>
                        </a:rPr>
                        <a:t>72.1</a:t>
                      </a:r>
                      <a:endParaRPr sz="800">
                        <a:latin typeface="Calibri"/>
                        <a:cs typeface="Calibri"/>
                      </a:endParaRPr>
                    </a:p>
                  </a:txBody>
                  <a:tcPr marL="0" marR="0" marT="62230" marB="0">
                    <a:lnL w="9525">
                      <a:solidFill>
                        <a:srgbClr val="005E6D"/>
                      </a:solidFill>
                      <a:prstDash val="solid"/>
                    </a:lnL>
                    <a:solidFill>
                      <a:srgbClr val="E5EEF0"/>
                    </a:solidFill>
                  </a:tcPr>
                </a:tc>
                <a:extLst>
                  <a:ext uri="{0D108BD9-81ED-4DB2-BD59-A6C34878D82A}">
                    <a16:rowId xmlns:a16="http://schemas.microsoft.com/office/drawing/2014/main" val="10007"/>
                  </a:ext>
                </a:extLst>
              </a:tr>
              <a:tr h="264286">
                <a:tc>
                  <a:txBody>
                    <a:bodyPr/>
                    <a:lstStyle/>
                    <a:p>
                      <a:pPr marL="55880">
                        <a:lnSpc>
                          <a:spcPct val="100000"/>
                        </a:lnSpc>
                        <a:spcBef>
                          <a:spcPts val="490"/>
                        </a:spcBef>
                      </a:pPr>
                      <a:r>
                        <a:rPr sz="800" b="1" spc="15" dirty="0">
                          <a:solidFill>
                            <a:srgbClr val="231F20"/>
                          </a:solidFill>
                          <a:latin typeface="Calibri"/>
                          <a:cs typeface="Calibri"/>
                        </a:rPr>
                        <a:t>50–59</a:t>
                      </a:r>
                      <a:endParaRPr sz="800">
                        <a:latin typeface="Calibri"/>
                        <a:cs typeface="Calibri"/>
                      </a:endParaRPr>
                    </a:p>
                  </a:txBody>
                  <a:tcPr marL="0" marR="0" marT="62230" marB="0">
                    <a:lnR w="19050">
                      <a:solidFill>
                        <a:srgbClr val="005E6D"/>
                      </a:solidFill>
                      <a:prstDash val="solid"/>
                    </a:lnR>
                    <a:solidFill>
                      <a:srgbClr val="FFFFFF"/>
                    </a:solidFill>
                  </a:tcPr>
                </a:tc>
                <a:tc>
                  <a:txBody>
                    <a:bodyPr/>
                    <a:lstStyle/>
                    <a:p>
                      <a:pPr marL="1905" algn="ctr">
                        <a:lnSpc>
                          <a:spcPct val="100000"/>
                        </a:lnSpc>
                        <a:spcBef>
                          <a:spcPts val="490"/>
                        </a:spcBef>
                      </a:pPr>
                      <a:r>
                        <a:rPr sz="800" b="1" spc="15" dirty="0">
                          <a:solidFill>
                            <a:srgbClr val="231F20"/>
                          </a:solidFill>
                          <a:latin typeface="Calibri"/>
                          <a:cs typeface="Calibri"/>
                        </a:rPr>
                        <a:t>22,748</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490"/>
                        </a:spcBef>
                      </a:pPr>
                      <a:r>
                        <a:rPr sz="800" b="1" spc="20" dirty="0">
                          <a:solidFill>
                            <a:srgbClr val="231F20"/>
                          </a:solidFill>
                          <a:latin typeface="Calibri"/>
                          <a:cs typeface="Calibri"/>
                        </a:rPr>
                        <a:t>79.6</a:t>
                      </a:r>
                      <a:endParaRPr sz="800">
                        <a:latin typeface="Calibri"/>
                        <a:cs typeface="Calibri"/>
                      </a:endParaRPr>
                    </a:p>
                  </a:txBody>
                  <a:tcPr marL="0" marR="0" marT="62230" marB="0">
                    <a:lnL w="9525">
                      <a:solidFill>
                        <a:srgbClr val="005E6D"/>
                      </a:solidFill>
                      <a:prstDash val="solid"/>
                    </a:lnL>
                    <a:solidFill>
                      <a:srgbClr val="FFFFFF"/>
                    </a:solidFill>
                  </a:tcPr>
                </a:tc>
                <a:extLst>
                  <a:ext uri="{0D108BD9-81ED-4DB2-BD59-A6C34878D82A}">
                    <a16:rowId xmlns:a16="http://schemas.microsoft.com/office/drawing/2014/main" val="10008"/>
                  </a:ext>
                </a:extLst>
              </a:tr>
              <a:tr h="264299">
                <a:tc>
                  <a:txBody>
                    <a:bodyPr/>
                    <a:lstStyle/>
                    <a:p>
                      <a:pPr marL="55880">
                        <a:lnSpc>
                          <a:spcPct val="100000"/>
                        </a:lnSpc>
                        <a:spcBef>
                          <a:spcPts val="490"/>
                        </a:spcBef>
                      </a:pPr>
                      <a:r>
                        <a:rPr sz="800" b="1" spc="10" dirty="0">
                          <a:solidFill>
                            <a:srgbClr val="231F20"/>
                          </a:solidFill>
                          <a:latin typeface="Calibri"/>
                          <a:cs typeface="Calibri"/>
                        </a:rPr>
                        <a:t>≥60</a:t>
                      </a:r>
                      <a:endParaRPr sz="800">
                        <a:latin typeface="Calibri"/>
                        <a:cs typeface="Calibri"/>
                      </a:endParaRPr>
                    </a:p>
                  </a:txBody>
                  <a:tcPr marL="0" marR="0" marT="62230" marB="0">
                    <a:lnR w="19050">
                      <a:solidFill>
                        <a:srgbClr val="005E6D"/>
                      </a:solidFill>
                      <a:prstDash val="solid"/>
                    </a:lnR>
                    <a:solidFill>
                      <a:srgbClr val="E5EEF0"/>
                    </a:solidFill>
                  </a:tcPr>
                </a:tc>
                <a:tc>
                  <a:txBody>
                    <a:bodyPr/>
                    <a:lstStyle/>
                    <a:p>
                      <a:pPr marL="1905" algn="ctr">
                        <a:lnSpc>
                          <a:spcPct val="100000"/>
                        </a:lnSpc>
                        <a:spcBef>
                          <a:spcPts val="490"/>
                        </a:spcBef>
                      </a:pPr>
                      <a:r>
                        <a:rPr sz="800" b="1" spc="15" dirty="0">
                          <a:solidFill>
                            <a:srgbClr val="231F20"/>
                          </a:solidFill>
                          <a:latin typeface="Calibri"/>
                          <a:cs typeface="Calibri"/>
                        </a:rPr>
                        <a:t>26,142</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E5EEF0"/>
                    </a:solidFill>
                  </a:tcPr>
                </a:tc>
                <a:tc>
                  <a:txBody>
                    <a:bodyPr/>
                    <a:lstStyle/>
                    <a:p>
                      <a:pPr marR="170180" algn="r">
                        <a:lnSpc>
                          <a:spcPct val="100000"/>
                        </a:lnSpc>
                        <a:spcBef>
                          <a:spcPts val="490"/>
                        </a:spcBef>
                      </a:pPr>
                      <a:r>
                        <a:rPr sz="800" b="1" spc="20" dirty="0">
                          <a:solidFill>
                            <a:srgbClr val="231F20"/>
                          </a:solidFill>
                          <a:latin typeface="Calibri"/>
                          <a:cs typeface="Calibri"/>
                        </a:rPr>
                        <a:t>50.8</a:t>
                      </a:r>
                      <a:endParaRPr sz="800">
                        <a:latin typeface="Calibri"/>
                        <a:cs typeface="Calibri"/>
                      </a:endParaRPr>
                    </a:p>
                  </a:txBody>
                  <a:tcPr marL="0" marR="0" marT="62230" marB="0">
                    <a:lnL w="9525">
                      <a:solidFill>
                        <a:srgbClr val="005E6D"/>
                      </a:solidFill>
                      <a:prstDash val="solid"/>
                    </a:lnL>
                    <a:solidFill>
                      <a:srgbClr val="E5EEF0"/>
                    </a:solidFill>
                  </a:tcPr>
                </a:tc>
                <a:extLst>
                  <a:ext uri="{0D108BD9-81ED-4DB2-BD59-A6C34878D82A}">
                    <a16:rowId xmlns:a16="http://schemas.microsoft.com/office/drawing/2014/main" val="10009"/>
                  </a:ext>
                </a:extLst>
              </a:tr>
              <a:tr h="264287">
                <a:tc gridSpan="3">
                  <a:txBody>
                    <a:bodyPr/>
                    <a:lstStyle/>
                    <a:p>
                      <a:pPr marL="55880">
                        <a:lnSpc>
                          <a:spcPct val="100000"/>
                        </a:lnSpc>
                        <a:spcBef>
                          <a:spcPts val="490"/>
                        </a:spcBef>
                      </a:pPr>
                      <a:r>
                        <a:rPr sz="800" b="1" spc="15" dirty="0">
                          <a:solidFill>
                            <a:srgbClr val="FFFFFF"/>
                          </a:solidFill>
                          <a:latin typeface="Calibri"/>
                          <a:cs typeface="Calibri"/>
                        </a:rPr>
                        <a:t>Sex</a:t>
                      </a:r>
                      <a:endParaRPr sz="800">
                        <a:latin typeface="Calibri"/>
                        <a:cs typeface="Calibri"/>
                      </a:endParaRPr>
                    </a:p>
                  </a:txBody>
                  <a:tcPr marL="0" marR="0" marT="62230" marB="0">
                    <a:solidFill>
                      <a:srgbClr val="005E6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64274">
                <a:tc>
                  <a:txBody>
                    <a:bodyPr/>
                    <a:lstStyle/>
                    <a:p>
                      <a:pPr marL="55880">
                        <a:lnSpc>
                          <a:spcPct val="100000"/>
                        </a:lnSpc>
                        <a:spcBef>
                          <a:spcPts val="490"/>
                        </a:spcBef>
                      </a:pPr>
                      <a:r>
                        <a:rPr sz="800" b="1" spc="10" dirty="0">
                          <a:solidFill>
                            <a:srgbClr val="231F20"/>
                          </a:solidFill>
                          <a:latin typeface="Calibri"/>
                          <a:cs typeface="Calibri"/>
                        </a:rPr>
                        <a:t>Male</a:t>
                      </a:r>
                      <a:endParaRPr sz="800">
                        <a:latin typeface="Calibri"/>
                        <a:cs typeface="Calibri"/>
                      </a:endParaRPr>
                    </a:p>
                  </a:txBody>
                  <a:tcPr marL="0" marR="0" marT="62230" marB="0">
                    <a:lnR w="19050">
                      <a:solidFill>
                        <a:srgbClr val="005E6D"/>
                      </a:solidFill>
                      <a:prstDash val="solid"/>
                    </a:lnR>
                    <a:solidFill>
                      <a:srgbClr val="E5EEF0"/>
                    </a:solidFill>
                  </a:tcPr>
                </a:tc>
                <a:tc>
                  <a:txBody>
                    <a:bodyPr/>
                    <a:lstStyle/>
                    <a:p>
                      <a:pPr marL="1905" algn="ctr">
                        <a:lnSpc>
                          <a:spcPct val="100000"/>
                        </a:lnSpc>
                        <a:spcBef>
                          <a:spcPts val="490"/>
                        </a:spcBef>
                      </a:pPr>
                      <a:r>
                        <a:rPr sz="800" b="1" spc="15" dirty="0">
                          <a:solidFill>
                            <a:srgbClr val="231F20"/>
                          </a:solidFill>
                          <a:latin typeface="Calibri"/>
                          <a:cs typeface="Calibri"/>
                        </a:rPr>
                        <a:t>79,012</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E5EEF0"/>
                    </a:solidFill>
                  </a:tcPr>
                </a:tc>
                <a:tc>
                  <a:txBody>
                    <a:bodyPr/>
                    <a:lstStyle/>
                    <a:p>
                      <a:pPr marR="170180" algn="r">
                        <a:lnSpc>
                          <a:spcPct val="100000"/>
                        </a:lnSpc>
                        <a:spcBef>
                          <a:spcPts val="490"/>
                        </a:spcBef>
                      </a:pPr>
                      <a:r>
                        <a:rPr sz="800" b="1" spc="20" dirty="0">
                          <a:solidFill>
                            <a:srgbClr val="231F20"/>
                          </a:solidFill>
                          <a:latin typeface="Calibri"/>
                          <a:cs typeface="Calibri"/>
                        </a:rPr>
                        <a:t>73.9</a:t>
                      </a:r>
                      <a:endParaRPr sz="800">
                        <a:latin typeface="Calibri"/>
                        <a:cs typeface="Calibri"/>
                      </a:endParaRPr>
                    </a:p>
                  </a:txBody>
                  <a:tcPr marL="0" marR="0" marT="62230" marB="0">
                    <a:lnL w="9525">
                      <a:solidFill>
                        <a:srgbClr val="005E6D"/>
                      </a:solidFill>
                      <a:prstDash val="solid"/>
                    </a:lnL>
                    <a:solidFill>
                      <a:srgbClr val="E5EEF0"/>
                    </a:solidFill>
                  </a:tcPr>
                </a:tc>
                <a:extLst>
                  <a:ext uri="{0D108BD9-81ED-4DB2-BD59-A6C34878D82A}">
                    <a16:rowId xmlns:a16="http://schemas.microsoft.com/office/drawing/2014/main" val="10011"/>
                  </a:ext>
                </a:extLst>
              </a:tr>
              <a:tr h="264299">
                <a:tc>
                  <a:txBody>
                    <a:bodyPr/>
                    <a:lstStyle/>
                    <a:p>
                      <a:pPr marL="55880">
                        <a:lnSpc>
                          <a:spcPct val="100000"/>
                        </a:lnSpc>
                        <a:spcBef>
                          <a:spcPts val="490"/>
                        </a:spcBef>
                      </a:pPr>
                      <a:r>
                        <a:rPr sz="800" b="1" spc="10" dirty="0">
                          <a:solidFill>
                            <a:srgbClr val="231F20"/>
                          </a:solidFill>
                          <a:latin typeface="Calibri"/>
                          <a:cs typeface="Calibri"/>
                        </a:rPr>
                        <a:t>Female</a:t>
                      </a:r>
                      <a:endParaRPr sz="800">
                        <a:latin typeface="Calibri"/>
                        <a:cs typeface="Calibri"/>
                      </a:endParaRPr>
                    </a:p>
                  </a:txBody>
                  <a:tcPr marL="0" marR="0" marT="62230" marB="0">
                    <a:lnR w="19050">
                      <a:solidFill>
                        <a:srgbClr val="005E6D"/>
                      </a:solidFill>
                      <a:prstDash val="solid"/>
                    </a:lnR>
                    <a:solidFill>
                      <a:srgbClr val="FFFFFF"/>
                    </a:solidFill>
                  </a:tcPr>
                </a:tc>
                <a:tc>
                  <a:txBody>
                    <a:bodyPr/>
                    <a:lstStyle/>
                    <a:p>
                      <a:pPr marL="1905" algn="ctr">
                        <a:lnSpc>
                          <a:spcPct val="100000"/>
                        </a:lnSpc>
                        <a:spcBef>
                          <a:spcPts val="490"/>
                        </a:spcBef>
                      </a:pPr>
                      <a:r>
                        <a:rPr sz="800" b="1" spc="15" dirty="0">
                          <a:solidFill>
                            <a:srgbClr val="231F20"/>
                          </a:solidFill>
                          <a:latin typeface="Calibri"/>
                          <a:cs typeface="Calibri"/>
                        </a:rPr>
                        <a:t>43,966</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490"/>
                        </a:spcBef>
                      </a:pPr>
                      <a:r>
                        <a:rPr sz="800" b="1" spc="20" dirty="0">
                          <a:solidFill>
                            <a:srgbClr val="231F20"/>
                          </a:solidFill>
                          <a:latin typeface="Calibri"/>
                          <a:cs typeface="Calibri"/>
                        </a:rPr>
                        <a:t>39.7</a:t>
                      </a:r>
                      <a:endParaRPr sz="800">
                        <a:latin typeface="Calibri"/>
                        <a:cs typeface="Calibri"/>
                      </a:endParaRPr>
                    </a:p>
                  </a:txBody>
                  <a:tcPr marL="0" marR="0" marT="62230" marB="0">
                    <a:lnL w="9525">
                      <a:solidFill>
                        <a:srgbClr val="005E6D"/>
                      </a:solidFill>
                      <a:prstDash val="solid"/>
                    </a:lnL>
                    <a:solidFill>
                      <a:srgbClr val="FFFFFF"/>
                    </a:solidFill>
                  </a:tcPr>
                </a:tc>
                <a:extLst>
                  <a:ext uri="{0D108BD9-81ED-4DB2-BD59-A6C34878D82A}">
                    <a16:rowId xmlns:a16="http://schemas.microsoft.com/office/drawing/2014/main" val="10012"/>
                  </a:ext>
                </a:extLst>
              </a:tr>
              <a:tr h="264286">
                <a:tc gridSpan="3">
                  <a:txBody>
                    <a:bodyPr/>
                    <a:lstStyle/>
                    <a:p>
                      <a:pPr marL="55880">
                        <a:lnSpc>
                          <a:spcPct val="100000"/>
                        </a:lnSpc>
                        <a:spcBef>
                          <a:spcPts val="490"/>
                        </a:spcBef>
                      </a:pPr>
                      <a:r>
                        <a:rPr sz="800" b="1" spc="10" dirty="0">
                          <a:solidFill>
                            <a:srgbClr val="FFFFFF"/>
                          </a:solidFill>
                          <a:latin typeface="Calibri"/>
                          <a:cs typeface="Calibri"/>
                        </a:rPr>
                        <a:t>Race/ethnicity</a:t>
                      </a:r>
                      <a:endParaRPr sz="800">
                        <a:latin typeface="Calibri"/>
                        <a:cs typeface="Calibri"/>
                      </a:endParaRPr>
                    </a:p>
                  </a:txBody>
                  <a:tcPr marL="0" marR="0" marT="62230" marB="0">
                    <a:solidFill>
                      <a:srgbClr val="005E6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264287">
                <a:tc>
                  <a:txBody>
                    <a:bodyPr/>
                    <a:lstStyle/>
                    <a:p>
                      <a:pPr marL="55880">
                        <a:lnSpc>
                          <a:spcPct val="100000"/>
                        </a:lnSpc>
                        <a:spcBef>
                          <a:spcPts val="490"/>
                        </a:spcBef>
                      </a:pPr>
                      <a:r>
                        <a:rPr sz="800" b="1" spc="10" dirty="0">
                          <a:solidFill>
                            <a:srgbClr val="231F20"/>
                          </a:solidFill>
                          <a:latin typeface="Calibri"/>
                          <a:cs typeface="Calibri"/>
                        </a:rPr>
                        <a:t>American Indian/Alaska</a:t>
                      </a:r>
                      <a:r>
                        <a:rPr sz="800" b="1" spc="90" dirty="0">
                          <a:solidFill>
                            <a:srgbClr val="231F20"/>
                          </a:solidFill>
                          <a:latin typeface="Calibri"/>
                          <a:cs typeface="Calibri"/>
                        </a:rPr>
                        <a:t> </a:t>
                      </a:r>
                      <a:r>
                        <a:rPr sz="800" b="1" spc="5" dirty="0">
                          <a:solidFill>
                            <a:srgbClr val="231F20"/>
                          </a:solidFill>
                          <a:latin typeface="Calibri"/>
                          <a:cs typeface="Calibri"/>
                        </a:rPr>
                        <a:t>Native</a:t>
                      </a:r>
                      <a:endParaRPr sz="800">
                        <a:latin typeface="Calibri"/>
                        <a:cs typeface="Calibri"/>
                      </a:endParaRPr>
                    </a:p>
                  </a:txBody>
                  <a:tcPr marL="0" marR="0" marT="62230" marB="0">
                    <a:lnR w="19050">
                      <a:solidFill>
                        <a:srgbClr val="005E6D"/>
                      </a:solidFill>
                      <a:prstDash val="solid"/>
                    </a:lnR>
                    <a:solidFill>
                      <a:srgbClr val="FFFFFF"/>
                    </a:solidFill>
                  </a:tcPr>
                </a:tc>
                <a:tc>
                  <a:txBody>
                    <a:bodyPr/>
                    <a:lstStyle/>
                    <a:p>
                      <a:pPr marL="3175" algn="ctr">
                        <a:lnSpc>
                          <a:spcPct val="100000"/>
                        </a:lnSpc>
                        <a:spcBef>
                          <a:spcPts val="490"/>
                        </a:spcBef>
                      </a:pPr>
                      <a:r>
                        <a:rPr sz="800" b="1" spc="15" dirty="0">
                          <a:solidFill>
                            <a:srgbClr val="231F20"/>
                          </a:solidFill>
                          <a:latin typeface="Calibri"/>
                          <a:cs typeface="Calibri"/>
                        </a:rPr>
                        <a:t>1,657</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490"/>
                        </a:spcBef>
                      </a:pPr>
                      <a:r>
                        <a:rPr sz="800" b="1" spc="20" dirty="0">
                          <a:solidFill>
                            <a:srgbClr val="231F20"/>
                          </a:solidFill>
                          <a:latin typeface="Calibri"/>
                          <a:cs typeface="Calibri"/>
                        </a:rPr>
                        <a:t>86.7</a:t>
                      </a:r>
                      <a:endParaRPr sz="800">
                        <a:latin typeface="Calibri"/>
                        <a:cs typeface="Calibri"/>
                      </a:endParaRPr>
                    </a:p>
                  </a:txBody>
                  <a:tcPr marL="0" marR="0" marT="62230" marB="0">
                    <a:lnL w="9525">
                      <a:solidFill>
                        <a:srgbClr val="005E6D"/>
                      </a:solidFill>
                      <a:prstDash val="solid"/>
                    </a:lnL>
                    <a:solidFill>
                      <a:srgbClr val="FFFFFF"/>
                    </a:solidFill>
                  </a:tcPr>
                </a:tc>
                <a:extLst>
                  <a:ext uri="{0D108BD9-81ED-4DB2-BD59-A6C34878D82A}">
                    <a16:rowId xmlns:a16="http://schemas.microsoft.com/office/drawing/2014/main" val="10014"/>
                  </a:ext>
                </a:extLst>
              </a:tr>
              <a:tr h="264299">
                <a:tc>
                  <a:txBody>
                    <a:bodyPr/>
                    <a:lstStyle/>
                    <a:p>
                      <a:pPr marL="55880">
                        <a:lnSpc>
                          <a:spcPct val="100000"/>
                        </a:lnSpc>
                        <a:spcBef>
                          <a:spcPts val="490"/>
                        </a:spcBef>
                      </a:pPr>
                      <a:r>
                        <a:rPr sz="800" b="1" spc="10" dirty="0">
                          <a:solidFill>
                            <a:srgbClr val="231F20"/>
                          </a:solidFill>
                          <a:latin typeface="Calibri"/>
                          <a:cs typeface="Calibri"/>
                        </a:rPr>
                        <a:t>Asian/Pacific</a:t>
                      </a:r>
                      <a:r>
                        <a:rPr sz="800" b="1" spc="85" dirty="0">
                          <a:solidFill>
                            <a:srgbClr val="231F20"/>
                          </a:solidFill>
                          <a:latin typeface="Calibri"/>
                          <a:cs typeface="Calibri"/>
                        </a:rPr>
                        <a:t> </a:t>
                      </a:r>
                      <a:r>
                        <a:rPr sz="800" b="1" spc="10" dirty="0">
                          <a:solidFill>
                            <a:srgbClr val="231F20"/>
                          </a:solidFill>
                          <a:latin typeface="Calibri"/>
                          <a:cs typeface="Calibri"/>
                        </a:rPr>
                        <a:t>Islander</a:t>
                      </a:r>
                      <a:endParaRPr sz="800">
                        <a:latin typeface="Calibri"/>
                        <a:cs typeface="Calibri"/>
                      </a:endParaRPr>
                    </a:p>
                  </a:txBody>
                  <a:tcPr marL="0" marR="0" marT="62230" marB="0">
                    <a:lnR w="19050">
                      <a:solidFill>
                        <a:srgbClr val="005E6D"/>
                      </a:solidFill>
                      <a:prstDash val="solid"/>
                    </a:lnR>
                    <a:solidFill>
                      <a:srgbClr val="E5EEF0"/>
                    </a:solidFill>
                  </a:tcPr>
                </a:tc>
                <a:tc>
                  <a:txBody>
                    <a:bodyPr/>
                    <a:lstStyle/>
                    <a:p>
                      <a:pPr marL="1905" algn="ctr">
                        <a:lnSpc>
                          <a:spcPct val="100000"/>
                        </a:lnSpc>
                        <a:spcBef>
                          <a:spcPts val="490"/>
                        </a:spcBef>
                      </a:pPr>
                      <a:r>
                        <a:rPr sz="800" b="1" spc="15" dirty="0">
                          <a:solidFill>
                            <a:srgbClr val="231F20"/>
                          </a:solidFill>
                          <a:latin typeface="Calibri"/>
                          <a:cs typeface="Calibri"/>
                        </a:rPr>
                        <a:t>755</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E5EEF0"/>
                    </a:solidFill>
                  </a:tcPr>
                </a:tc>
                <a:tc>
                  <a:txBody>
                    <a:bodyPr/>
                    <a:lstStyle/>
                    <a:p>
                      <a:pPr marR="197485" algn="r">
                        <a:lnSpc>
                          <a:spcPct val="100000"/>
                        </a:lnSpc>
                        <a:spcBef>
                          <a:spcPts val="490"/>
                        </a:spcBef>
                      </a:pPr>
                      <a:r>
                        <a:rPr sz="800" b="1" spc="20" dirty="0">
                          <a:solidFill>
                            <a:srgbClr val="231F20"/>
                          </a:solidFill>
                          <a:latin typeface="Calibri"/>
                          <a:cs typeface="Calibri"/>
                        </a:rPr>
                        <a:t>7.1</a:t>
                      </a:r>
                      <a:endParaRPr sz="800">
                        <a:latin typeface="Calibri"/>
                        <a:cs typeface="Calibri"/>
                      </a:endParaRPr>
                    </a:p>
                  </a:txBody>
                  <a:tcPr marL="0" marR="0" marT="62230" marB="0">
                    <a:lnL w="9525">
                      <a:solidFill>
                        <a:srgbClr val="005E6D"/>
                      </a:solidFill>
                      <a:prstDash val="solid"/>
                    </a:lnL>
                    <a:solidFill>
                      <a:srgbClr val="E5EEF0"/>
                    </a:solidFill>
                  </a:tcPr>
                </a:tc>
                <a:extLst>
                  <a:ext uri="{0D108BD9-81ED-4DB2-BD59-A6C34878D82A}">
                    <a16:rowId xmlns:a16="http://schemas.microsoft.com/office/drawing/2014/main" val="10015"/>
                  </a:ext>
                </a:extLst>
              </a:tr>
              <a:tr h="264287">
                <a:tc>
                  <a:txBody>
                    <a:bodyPr/>
                    <a:lstStyle/>
                    <a:p>
                      <a:pPr marL="55880">
                        <a:lnSpc>
                          <a:spcPct val="100000"/>
                        </a:lnSpc>
                        <a:spcBef>
                          <a:spcPts val="490"/>
                        </a:spcBef>
                      </a:pPr>
                      <a:r>
                        <a:rPr sz="800" b="1" spc="10" dirty="0">
                          <a:solidFill>
                            <a:srgbClr val="231F20"/>
                          </a:solidFill>
                          <a:latin typeface="Calibri"/>
                          <a:cs typeface="Calibri"/>
                        </a:rPr>
                        <a:t>Black,</a:t>
                      </a:r>
                      <a:r>
                        <a:rPr sz="800" b="1" spc="75" dirty="0">
                          <a:solidFill>
                            <a:srgbClr val="231F20"/>
                          </a:solidFill>
                          <a:latin typeface="Calibri"/>
                          <a:cs typeface="Calibri"/>
                        </a:rPr>
                        <a:t> </a:t>
                      </a:r>
                      <a:r>
                        <a:rPr sz="800" b="1" spc="10" dirty="0">
                          <a:solidFill>
                            <a:srgbClr val="231F20"/>
                          </a:solidFill>
                          <a:latin typeface="Calibri"/>
                          <a:cs typeface="Calibri"/>
                        </a:rPr>
                        <a:t>non-Hispanic</a:t>
                      </a:r>
                      <a:endParaRPr sz="800">
                        <a:latin typeface="Calibri"/>
                        <a:cs typeface="Calibri"/>
                      </a:endParaRPr>
                    </a:p>
                  </a:txBody>
                  <a:tcPr marL="0" marR="0" marT="62230" marB="0">
                    <a:lnR w="19050">
                      <a:solidFill>
                        <a:srgbClr val="005E6D"/>
                      </a:solidFill>
                      <a:prstDash val="solid"/>
                    </a:lnR>
                    <a:solidFill>
                      <a:srgbClr val="FFFFFF"/>
                    </a:solidFill>
                  </a:tcPr>
                </a:tc>
                <a:tc>
                  <a:txBody>
                    <a:bodyPr/>
                    <a:lstStyle/>
                    <a:p>
                      <a:pPr marL="3175" algn="ctr">
                        <a:lnSpc>
                          <a:spcPct val="100000"/>
                        </a:lnSpc>
                        <a:spcBef>
                          <a:spcPts val="490"/>
                        </a:spcBef>
                      </a:pPr>
                      <a:r>
                        <a:rPr sz="800" b="1" spc="15" dirty="0">
                          <a:solidFill>
                            <a:srgbClr val="231F20"/>
                          </a:solidFill>
                          <a:latin typeface="Calibri"/>
                          <a:cs typeface="Calibri"/>
                        </a:rPr>
                        <a:t>9,566</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490"/>
                        </a:spcBef>
                      </a:pPr>
                      <a:r>
                        <a:rPr sz="800" b="1" spc="20" dirty="0">
                          <a:solidFill>
                            <a:srgbClr val="231F20"/>
                          </a:solidFill>
                          <a:latin typeface="Calibri"/>
                          <a:cs typeface="Calibri"/>
                        </a:rPr>
                        <a:t>31.0</a:t>
                      </a:r>
                      <a:endParaRPr sz="800">
                        <a:latin typeface="Calibri"/>
                        <a:cs typeface="Calibri"/>
                      </a:endParaRPr>
                    </a:p>
                  </a:txBody>
                  <a:tcPr marL="0" marR="0" marT="62230" marB="0">
                    <a:lnL w="9525">
                      <a:solidFill>
                        <a:srgbClr val="005E6D"/>
                      </a:solidFill>
                      <a:prstDash val="solid"/>
                    </a:lnL>
                    <a:solidFill>
                      <a:srgbClr val="FFFFFF"/>
                    </a:solidFill>
                  </a:tcPr>
                </a:tc>
                <a:extLst>
                  <a:ext uri="{0D108BD9-81ED-4DB2-BD59-A6C34878D82A}">
                    <a16:rowId xmlns:a16="http://schemas.microsoft.com/office/drawing/2014/main" val="10016"/>
                  </a:ext>
                </a:extLst>
              </a:tr>
              <a:tr h="264286">
                <a:tc>
                  <a:txBody>
                    <a:bodyPr/>
                    <a:lstStyle/>
                    <a:p>
                      <a:pPr marL="55880">
                        <a:lnSpc>
                          <a:spcPct val="100000"/>
                        </a:lnSpc>
                        <a:spcBef>
                          <a:spcPts val="489"/>
                        </a:spcBef>
                      </a:pPr>
                      <a:r>
                        <a:rPr sz="800" b="1" spc="5" dirty="0">
                          <a:solidFill>
                            <a:srgbClr val="231F20"/>
                          </a:solidFill>
                          <a:latin typeface="Calibri"/>
                          <a:cs typeface="Calibri"/>
                        </a:rPr>
                        <a:t>White,</a:t>
                      </a:r>
                      <a:r>
                        <a:rPr sz="800" b="1" spc="15" dirty="0">
                          <a:solidFill>
                            <a:srgbClr val="231F20"/>
                          </a:solidFill>
                          <a:latin typeface="Calibri"/>
                          <a:cs typeface="Calibri"/>
                        </a:rPr>
                        <a:t> </a:t>
                      </a:r>
                      <a:r>
                        <a:rPr sz="800" b="1" spc="10" dirty="0">
                          <a:solidFill>
                            <a:srgbClr val="231F20"/>
                          </a:solidFill>
                          <a:latin typeface="Calibri"/>
                          <a:cs typeface="Calibri"/>
                        </a:rPr>
                        <a:t>non-Hispanic</a:t>
                      </a:r>
                      <a:endParaRPr sz="800">
                        <a:latin typeface="Calibri"/>
                        <a:cs typeface="Calibri"/>
                      </a:endParaRPr>
                    </a:p>
                  </a:txBody>
                  <a:tcPr marL="0" marR="0" marT="62229" marB="0">
                    <a:lnR w="19050">
                      <a:solidFill>
                        <a:srgbClr val="005E6D"/>
                      </a:solidFill>
                      <a:prstDash val="solid"/>
                    </a:lnR>
                    <a:solidFill>
                      <a:srgbClr val="E5EEF0"/>
                    </a:solidFill>
                  </a:tcPr>
                </a:tc>
                <a:tc>
                  <a:txBody>
                    <a:bodyPr/>
                    <a:lstStyle/>
                    <a:p>
                      <a:pPr marL="1905" algn="ctr">
                        <a:lnSpc>
                          <a:spcPct val="100000"/>
                        </a:lnSpc>
                        <a:spcBef>
                          <a:spcPts val="489"/>
                        </a:spcBef>
                      </a:pPr>
                      <a:r>
                        <a:rPr sz="800" b="1" spc="15" dirty="0">
                          <a:solidFill>
                            <a:srgbClr val="231F20"/>
                          </a:solidFill>
                          <a:latin typeface="Calibri"/>
                          <a:cs typeface="Calibri"/>
                        </a:rPr>
                        <a:t>49,814</a:t>
                      </a:r>
                      <a:endParaRPr sz="800">
                        <a:latin typeface="Calibri"/>
                        <a:cs typeface="Calibri"/>
                      </a:endParaRPr>
                    </a:p>
                  </a:txBody>
                  <a:tcPr marL="0" marR="0" marT="62229" marB="0">
                    <a:lnL w="19050">
                      <a:solidFill>
                        <a:srgbClr val="005E6D"/>
                      </a:solidFill>
                      <a:prstDash val="solid"/>
                    </a:lnL>
                    <a:lnR w="9525">
                      <a:solidFill>
                        <a:srgbClr val="005E6D"/>
                      </a:solidFill>
                      <a:prstDash val="solid"/>
                    </a:lnR>
                    <a:solidFill>
                      <a:srgbClr val="E5EEF0"/>
                    </a:solidFill>
                  </a:tcPr>
                </a:tc>
                <a:tc>
                  <a:txBody>
                    <a:bodyPr/>
                    <a:lstStyle/>
                    <a:p>
                      <a:pPr marR="170180" algn="r">
                        <a:lnSpc>
                          <a:spcPct val="100000"/>
                        </a:lnSpc>
                        <a:spcBef>
                          <a:spcPts val="489"/>
                        </a:spcBef>
                      </a:pPr>
                      <a:r>
                        <a:rPr sz="800" b="1" spc="20" dirty="0">
                          <a:solidFill>
                            <a:srgbClr val="231F20"/>
                          </a:solidFill>
                          <a:latin typeface="Calibri"/>
                          <a:cs typeface="Calibri"/>
                        </a:rPr>
                        <a:t>34.0</a:t>
                      </a:r>
                      <a:endParaRPr sz="800">
                        <a:latin typeface="Calibri"/>
                        <a:cs typeface="Calibri"/>
                      </a:endParaRPr>
                    </a:p>
                  </a:txBody>
                  <a:tcPr marL="0" marR="0" marT="62229" marB="0">
                    <a:lnL w="9525">
                      <a:solidFill>
                        <a:srgbClr val="005E6D"/>
                      </a:solidFill>
                      <a:prstDash val="solid"/>
                    </a:lnL>
                    <a:solidFill>
                      <a:srgbClr val="E5EEF0"/>
                    </a:solidFill>
                  </a:tcPr>
                </a:tc>
                <a:extLst>
                  <a:ext uri="{0D108BD9-81ED-4DB2-BD59-A6C34878D82A}">
                    <a16:rowId xmlns:a16="http://schemas.microsoft.com/office/drawing/2014/main" val="10017"/>
                  </a:ext>
                </a:extLst>
              </a:tr>
              <a:tr h="264287">
                <a:tc>
                  <a:txBody>
                    <a:bodyPr/>
                    <a:lstStyle/>
                    <a:p>
                      <a:pPr marL="55880">
                        <a:lnSpc>
                          <a:spcPct val="100000"/>
                        </a:lnSpc>
                        <a:spcBef>
                          <a:spcPts val="489"/>
                        </a:spcBef>
                      </a:pPr>
                      <a:r>
                        <a:rPr sz="800" b="1" spc="5" dirty="0">
                          <a:solidFill>
                            <a:srgbClr val="231F20"/>
                          </a:solidFill>
                          <a:latin typeface="Calibri"/>
                          <a:cs typeface="Calibri"/>
                        </a:rPr>
                        <a:t>Hispanic</a:t>
                      </a:r>
                      <a:endParaRPr sz="800">
                        <a:latin typeface="Calibri"/>
                        <a:cs typeface="Calibri"/>
                      </a:endParaRPr>
                    </a:p>
                  </a:txBody>
                  <a:tcPr marL="0" marR="0" marT="62229" marB="0">
                    <a:lnR w="19050">
                      <a:solidFill>
                        <a:srgbClr val="005E6D"/>
                      </a:solidFill>
                      <a:prstDash val="solid"/>
                    </a:lnR>
                    <a:solidFill>
                      <a:srgbClr val="FFFFFF"/>
                    </a:solidFill>
                  </a:tcPr>
                </a:tc>
                <a:tc>
                  <a:txBody>
                    <a:bodyPr/>
                    <a:lstStyle/>
                    <a:p>
                      <a:pPr marL="3175" algn="ctr">
                        <a:lnSpc>
                          <a:spcPct val="100000"/>
                        </a:lnSpc>
                        <a:spcBef>
                          <a:spcPts val="489"/>
                        </a:spcBef>
                      </a:pPr>
                      <a:r>
                        <a:rPr sz="800" b="1" spc="15" dirty="0">
                          <a:solidFill>
                            <a:srgbClr val="231F20"/>
                          </a:solidFill>
                          <a:latin typeface="Calibri"/>
                          <a:cs typeface="Calibri"/>
                        </a:rPr>
                        <a:t>3,913</a:t>
                      </a:r>
                      <a:endParaRPr sz="800">
                        <a:latin typeface="Calibri"/>
                        <a:cs typeface="Calibri"/>
                      </a:endParaRPr>
                    </a:p>
                  </a:txBody>
                  <a:tcPr marL="0" marR="0" marT="62229"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489"/>
                        </a:spcBef>
                      </a:pPr>
                      <a:r>
                        <a:rPr sz="800" b="1" spc="20" dirty="0">
                          <a:solidFill>
                            <a:srgbClr val="231F20"/>
                          </a:solidFill>
                          <a:latin typeface="Calibri"/>
                          <a:cs typeface="Calibri"/>
                        </a:rPr>
                        <a:t>14.1</a:t>
                      </a:r>
                      <a:endParaRPr sz="800">
                        <a:latin typeface="Calibri"/>
                        <a:cs typeface="Calibri"/>
                      </a:endParaRPr>
                    </a:p>
                  </a:txBody>
                  <a:tcPr marL="0" marR="0" marT="62229" marB="0">
                    <a:lnL w="9525">
                      <a:solidFill>
                        <a:srgbClr val="005E6D"/>
                      </a:solidFill>
                      <a:prstDash val="solid"/>
                    </a:lnL>
                    <a:solidFill>
                      <a:srgbClr val="FFFFFF"/>
                    </a:solidFill>
                  </a:tcPr>
                </a:tc>
                <a:extLst>
                  <a:ext uri="{0D108BD9-81ED-4DB2-BD59-A6C34878D82A}">
                    <a16:rowId xmlns:a16="http://schemas.microsoft.com/office/drawing/2014/main" val="10018"/>
                  </a:ext>
                </a:extLst>
              </a:tr>
              <a:tr h="264299">
                <a:tc gridSpan="3">
                  <a:txBody>
                    <a:bodyPr/>
                    <a:lstStyle/>
                    <a:p>
                      <a:pPr marL="55880">
                        <a:lnSpc>
                          <a:spcPct val="100000"/>
                        </a:lnSpc>
                        <a:spcBef>
                          <a:spcPts val="484"/>
                        </a:spcBef>
                      </a:pPr>
                      <a:r>
                        <a:rPr sz="800" b="1" spc="10" dirty="0">
                          <a:solidFill>
                            <a:srgbClr val="FFFFFF"/>
                          </a:solidFill>
                          <a:latin typeface="Calibri"/>
                          <a:cs typeface="Calibri"/>
                        </a:rPr>
                        <a:t>Urbanicity</a:t>
                      </a:r>
                      <a:r>
                        <a:rPr sz="675" b="1" spc="15" baseline="24691" dirty="0">
                          <a:solidFill>
                            <a:srgbClr val="FFFFFF"/>
                          </a:solidFill>
                          <a:latin typeface="Calibri"/>
                          <a:cs typeface="Calibri"/>
                        </a:rPr>
                        <a:t>¶</a:t>
                      </a:r>
                      <a:endParaRPr sz="675" baseline="24691">
                        <a:latin typeface="Calibri"/>
                        <a:cs typeface="Calibri"/>
                      </a:endParaRPr>
                    </a:p>
                  </a:txBody>
                  <a:tcPr marL="0" marR="0" marT="61594" marB="0">
                    <a:solidFill>
                      <a:srgbClr val="005E6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264287">
                <a:tc>
                  <a:txBody>
                    <a:bodyPr/>
                    <a:lstStyle/>
                    <a:p>
                      <a:pPr marL="57785">
                        <a:lnSpc>
                          <a:spcPct val="100000"/>
                        </a:lnSpc>
                        <a:spcBef>
                          <a:spcPts val="495"/>
                        </a:spcBef>
                      </a:pPr>
                      <a:r>
                        <a:rPr sz="800" b="1" spc="10" dirty="0">
                          <a:solidFill>
                            <a:srgbClr val="231F20"/>
                          </a:solidFill>
                          <a:latin typeface="Calibri"/>
                          <a:cs typeface="Calibri"/>
                        </a:rPr>
                        <a:t>Urban</a:t>
                      </a:r>
                      <a:endParaRPr sz="800">
                        <a:latin typeface="Calibri"/>
                        <a:cs typeface="Calibri"/>
                      </a:endParaRPr>
                    </a:p>
                  </a:txBody>
                  <a:tcPr marL="0" marR="0" marT="62865" marB="0">
                    <a:lnR w="19050">
                      <a:solidFill>
                        <a:srgbClr val="005E6D"/>
                      </a:solidFill>
                      <a:prstDash val="solid"/>
                    </a:lnR>
                    <a:solidFill>
                      <a:srgbClr val="FFFFFF"/>
                    </a:solidFill>
                  </a:tcPr>
                </a:tc>
                <a:tc>
                  <a:txBody>
                    <a:bodyPr/>
                    <a:lstStyle/>
                    <a:p>
                      <a:pPr marL="1905" algn="ctr">
                        <a:lnSpc>
                          <a:spcPct val="100000"/>
                        </a:lnSpc>
                        <a:spcBef>
                          <a:spcPts val="495"/>
                        </a:spcBef>
                      </a:pPr>
                      <a:r>
                        <a:rPr sz="800" b="1" spc="15" dirty="0">
                          <a:solidFill>
                            <a:srgbClr val="231F20"/>
                          </a:solidFill>
                          <a:latin typeface="Calibri"/>
                          <a:cs typeface="Calibri"/>
                        </a:rPr>
                        <a:t>96,039</a:t>
                      </a:r>
                      <a:endParaRPr sz="800">
                        <a:latin typeface="Calibri"/>
                        <a:cs typeface="Calibri"/>
                      </a:endParaRPr>
                    </a:p>
                  </a:txBody>
                  <a:tcPr marL="0" marR="0" marT="62865"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495"/>
                        </a:spcBef>
                      </a:pPr>
                      <a:r>
                        <a:rPr sz="800" b="1" spc="20" dirty="0">
                          <a:solidFill>
                            <a:srgbClr val="231F20"/>
                          </a:solidFill>
                          <a:latin typeface="Calibri"/>
                          <a:cs typeface="Calibri"/>
                        </a:rPr>
                        <a:t>52.1</a:t>
                      </a:r>
                      <a:endParaRPr sz="800">
                        <a:latin typeface="Calibri"/>
                        <a:cs typeface="Calibri"/>
                      </a:endParaRPr>
                    </a:p>
                  </a:txBody>
                  <a:tcPr marL="0" marR="0" marT="62865" marB="0">
                    <a:lnL w="9525">
                      <a:solidFill>
                        <a:srgbClr val="005E6D"/>
                      </a:solidFill>
                      <a:prstDash val="solid"/>
                    </a:lnL>
                    <a:solidFill>
                      <a:srgbClr val="FFFFFF"/>
                    </a:solidFill>
                  </a:tcPr>
                </a:tc>
                <a:extLst>
                  <a:ext uri="{0D108BD9-81ED-4DB2-BD59-A6C34878D82A}">
                    <a16:rowId xmlns:a16="http://schemas.microsoft.com/office/drawing/2014/main" val="10020"/>
                  </a:ext>
                </a:extLst>
              </a:tr>
              <a:tr h="264286">
                <a:tc>
                  <a:txBody>
                    <a:bodyPr/>
                    <a:lstStyle/>
                    <a:p>
                      <a:pPr marL="57785">
                        <a:lnSpc>
                          <a:spcPct val="100000"/>
                        </a:lnSpc>
                        <a:spcBef>
                          <a:spcPts val="490"/>
                        </a:spcBef>
                      </a:pPr>
                      <a:r>
                        <a:rPr sz="800" b="1" spc="10" dirty="0">
                          <a:solidFill>
                            <a:srgbClr val="231F20"/>
                          </a:solidFill>
                          <a:latin typeface="Calibri"/>
                          <a:cs typeface="Calibri"/>
                        </a:rPr>
                        <a:t>Rural</a:t>
                      </a:r>
                      <a:endParaRPr sz="800">
                        <a:latin typeface="Calibri"/>
                        <a:cs typeface="Calibri"/>
                      </a:endParaRPr>
                    </a:p>
                  </a:txBody>
                  <a:tcPr marL="0" marR="0" marT="62230" marB="0">
                    <a:lnR w="19050">
                      <a:solidFill>
                        <a:srgbClr val="005E6D"/>
                      </a:solidFill>
                      <a:prstDash val="solid"/>
                    </a:lnR>
                    <a:solidFill>
                      <a:srgbClr val="E5EEF0"/>
                    </a:solidFill>
                  </a:tcPr>
                </a:tc>
                <a:tc>
                  <a:txBody>
                    <a:bodyPr/>
                    <a:lstStyle/>
                    <a:p>
                      <a:pPr marL="1905" algn="ctr">
                        <a:lnSpc>
                          <a:spcPct val="100000"/>
                        </a:lnSpc>
                        <a:spcBef>
                          <a:spcPts val="490"/>
                        </a:spcBef>
                      </a:pPr>
                      <a:r>
                        <a:rPr sz="800" b="1" spc="15" dirty="0">
                          <a:solidFill>
                            <a:srgbClr val="231F20"/>
                          </a:solidFill>
                          <a:latin typeface="Calibri"/>
                          <a:cs typeface="Calibri"/>
                        </a:rPr>
                        <a:t>23,022</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E5EEF0"/>
                    </a:solidFill>
                  </a:tcPr>
                </a:tc>
                <a:tc>
                  <a:txBody>
                    <a:bodyPr/>
                    <a:lstStyle/>
                    <a:p>
                      <a:pPr marR="170180" algn="r">
                        <a:lnSpc>
                          <a:spcPct val="100000"/>
                        </a:lnSpc>
                        <a:spcBef>
                          <a:spcPts val="490"/>
                        </a:spcBef>
                      </a:pPr>
                      <a:r>
                        <a:rPr sz="800" b="1" spc="20" dirty="0">
                          <a:solidFill>
                            <a:srgbClr val="231F20"/>
                          </a:solidFill>
                          <a:latin typeface="Calibri"/>
                          <a:cs typeface="Calibri"/>
                        </a:rPr>
                        <a:t>67.7</a:t>
                      </a:r>
                      <a:endParaRPr sz="800">
                        <a:latin typeface="Calibri"/>
                        <a:cs typeface="Calibri"/>
                      </a:endParaRPr>
                    </a:p>
                  </a:txBody>
                  <a:tcPr marL="0" marR="0" marT="62230" marB="0">
                    <a:lnL w="9525">
                      <a:solidFill>
                        <a:srgbClr val="005E6D"/>
                      </a:solidFill>
                      <a:prstDash val="solid"/>
                    </a:lnL>
                    <a:solidFill>
                      <a:srgbClr val="E5EEF0"/>
                    </a:solidFill>
                  </a:tcPr>
                </a:tc>
                <a:extLst>
                  <a:ext uri="{0D108BD9-81ED-4DB2-BD59-A6C34878D82A}">
                    <a16:rowId xmlns:a16="http://schemas.microsoft.com/office/drawing/2014/main" val="10021"/>
                  </a:ext>
                </a:extLst>
              </a:tr>
              <a:tr h="264299">
                <a:tc gridSpan="3">
                  <a:txBody>
                    <a:bodyPr/>
                    <a:lstStyle/>
                    <a:p>
                      <a:pPr marL="57785">
                        <a:lnSpc>
                          <a:spcPct val="100000"/>
                        </a:lnSpc>
                        <a:spcBef>
                          <a:spcPts val="490"/>
                        </a:spcBef>
                      </a:pPr>
                      <a:r>
                        <a:rPr sz="800" b="1" spc="5" dirty="0">
                          <a:solidFill>
                            <a:srgbClr val="FFFFFF"/>
                          </a:solidFill>
                          <a:latin typeface="Calibri"/>
                          <a:cs typeface="Calibri"/>
                        </a:rPr>
                        <a:t>HHS </a:t>
                      </a:r>
                      <a:r>
                        <a:rPr sz="800" b="1" spc="10" dirty="0">
                          <a:solidFill>
                            <a:srgbClr val="FFFFFF"/>
                          </a:solidFill>
                          <a:latin typeface="Calibri"/>
                          <a:cs typeface="Calibri"/>
                        </a:rPr>
                        <a:t>Region: Regional</a:t>
                      </a:r>
                      <a:r>
                        <a:rPr sz="800" b="1" spc="50" dirty="0">
                          <a:solidFill>
                            <a:srgbClr val="FFFFFF"/>
                          </a:solidFill>
                          <a:latin typeface="Calibri"/>
                          <a:cs typeface="Calibri"/>
                        </a:rPr>
                        <a:t> </a:t>
                      </a:r>
                      <a:r>
                        <a:rPr sz="800" b="1" spc="5" dirty="0">
                          <a:solidFill>
                            <a:srgbClr val="FFFFFF"/>
                          </a:solidFill>
                          <a:latin typeface="Calibri"/>
                          <a:cs typeface="Calibri"/>
                        </a:rPr>
                        <a:t>Office</a:t>
                      </a:r>
                      <a:r>
                        <a:rPr sz="675" b="1" spc="7" baseline="24691" dirty="0">
                          <a:solidFill>
                            <a:srgbClr val="FFFFFF"/>
                          </a:solidFill>
                          <a:latin typeface="Calibri"/>
                          <a:cs typeface="Calibri"/>
                        </a:rPr>
                        <a:t>#</a:t>
                      </a:r>
                      <a:endParaRPr sz="675" baseline="24691">
                        <a:latin typeface="Calibri"/>
                        <a:cs typeface="Calibri"/>
                      </a:endParaRPr>
                    </a:p>
                  </a:txBody>
                  <a:tcPr marL="0" marR="0" marT="62230" marB="0">
                    <a:solidFill>
                      <a:srgbClr val="005E6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2"/>
                  </a:ext>
                </a:extLst>
              </a:tr>
              <a:tr h="264287">
                <a:tc>
                  <a:txBody>
                    <a:bodyPr/>
                    <a:lstStyle/>
                    <a:p>
                      <a:pPr marL="57785">
                        <a:lnSpc>
                          <a:spcPct val="100000"/>
                        </a:lnSpc>
                        <a:spcBef>
                          <a:spcPts val="490"/>
                        </a:spcBef>
                      </a:pPr>
                      <a:r>
                        <a:rPr sz="800" b="1" spc="5" dirty="0">
                          <a:solidFill>
                            <a:srgbClr val="231F20"/>
                          </a:solidFill>
                          <a:latin typeface="Calibri"/>
                          <a:cs typeface="Calibri"/>
                        </a:rPr>
                        <a:t>1:</a:t>
                      </a:r>
                      <a:r>
                        <a:rPr sz="800" b="1" spc="20" dirty="0">
                          <a:solidFill>
                            <a:srgbClr val="231F20"/>
                          </a:solidFill>
                          <a:latin typeface="Calibri"/>
                          <a:cs typeface="Calibri"/>
                        </a:rPr>
                        <a:t> </a:t>
                      </a:r>
                      <a:r>
                        <a:rPr sz="800" b="1" spc="10" dirty="0">
                          <a:solidFill>
                            <a:srgbClr val="231F20"/>
                          </a:solidFill>
                          <a:latin typeface="Calibri"/>
                          <a:cs typeface="Calibri"/>
                        </a:rPr>
                        <a:t>Boston</a:t>
                      </a:r>
                      <a:endParaRPr sz="800">
                        <a:latin typeface="Calibri"/>
                        <a:cs typeface="Calibri"/>
                      </a:endParaRPr>
                    </a:p>
                  </a:txBody>
                  <a:tcPr marL="0" marR="0" marT="62230" marB="0">
                    <a:lnR w="19050">
                      <a:solidFill>
                        <a:srgbClr val="005E6D"/>
                      </a:solidFill>
                      <a:prstDash val="solid"/>
                    </a:lnR>
                    <a:solidFill>
                      <a:srgbClr val="E5EEF0"/>
                    </a:solidFill>
                  </a:tcPr>
                </a:tc>
                <a:tc>
                  <a:txBody>
                    <a:bodyPr/>
                    <a:lstStyle/>
                    <a:p>
                      <a:pPr marL="3810" algn="ctr">
                        <a:lnSpc>
                          <a:spcPct val="100000"/>
                        </a:lnSpc>
                        <a:spcBef>
                          <a:spcPts val="490"/>
                        </a:spcBef>
                      </a:pPr>
                      <a:r>
                        <a:rPr sz="800" b="1" spc="15" dirty="0">
                          <a:solidFill>
                            <a:srgbClr val="231F20"/>
                          </a:solidFill>
                          <a:latin typeface="Calibri"/>
                          <a:cs typeface="Calibri"/>
                        </a:rPr>
                        <a:t>5,863</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E5EEF0"/>
                    </a:solidFill>
                  </a:tcPr>
                </a:tc>
                <a:tc>
                  <a:txBody>
                    <a:bodyPr/>
                    <a:lstStyle/>
                    <a:p>
                      <a:pPr marR="170180" algn="r">
                        <a:lnSpc>
                          <a:spcPct val="100000"/>
                        </a:lnSpc>
                        <a:spcBef>
                          <a:spcPts val="490"/>
                        </a:spcBef>
                      </a:pPr>
                      <a:r>
                        <a:rPr sz="800" b="1" spc="20" dirty="0">
                          <a:solidFill>
                            <a:srgbClr val="231F20"/>
                          </a:solidFill>
                          <a:latin typeface="Calibri"/>
                          <a:cs typeface="Calibri"/>
                        </a:rPr>
                        <a:t>42.5</a:t>
                      </a:r>
                      <a:endParaRPr sz="800">
                        <a:latin typeface="Calibri"/>
                        <a:cs typeface="Calibri"/>
                      </a:endParaRPr>
                    </a:p>
                  </a:txBody>
                  <a:tcPr marL="0" marR="0" marT="62230" marB="0">
                    <a:lnL w="9525">
                      <a:solidFill>
                        <a:srgbClr val="005E6D"/>
                      </a:solidFill>
                      <a:prstDash val="solid"/>
                    </a:lnL>
                    <a:solidFill>
                      <a:srgbClr val="E5EEF0"/>
                    </a:solidFill>
                  </a:tcPr>
                </a:tc>
                <a:extLst>
                  <a:ext uri="{0D108BD9-81ED-4DB2-BD59-A6C34878D82A}">
                    <a16:rowId xmlns:a16="http://schemas.microsoft.com/office/drawing/2014/main" val="10023"/>
                  </a:ext>
                </a:extLst>
              </a:tr>
              <a:tr h="264286">
                <a:tc>
                  <a:txBody>
                    <a:bodyPr/>
                    <a:lstStyle/>
                    <a:p>
                      <a:pPr marL="57785">
                        <a:lnSpc>
                          <a:spcPct val="100000"/>
                        </a:lnSpc>
                        <a:spcBef>
                          <a:spcPts val="490"/>
                        </a:spcBef>
                      </a:pPr>
                      <a:r>
                        <a:rPr sz="800" b="1" spc="5" dirty="0">
                          <a:solidFill>
                            <a:srgbClr val="231F20"/>
                          </a:solidFill>
                          <a:latin typeface="Calibri"/>
                          <a:cs typeface="Calibri"/>
                        </a:rPr>
                        <a:t>2: </a:t>
                      </a:r>
                      <a:r>
                        <a:rPr sz="800" b="1" dirty="0">
                          <a:solidFill>
                            <a:srgbClr val="231F20"/>
                          </a:solidFill>
                          <a:latin typeface="Calibri"/>
                          <a:cs typeface="Calibri"/>
                        </a:rPr>
                        <a:t>New</a:t>
                      </a:r>
                      <a:r>
                        <a:rPr sz="800" b="1" spc="15" dirty="0">
                          <a:solidFill>
                            <a:srgbClr val="231F20"/>
                          </a:solidFill>
                          <a:latin typeface="Calibri"/>
                          <a:cs typeface="Calibri"/>
                        </a:rPr>
                        <a:t> </a:t>
                      </a:r>
                      <a:r>
                        <a:rPr sz="800" b="1" dirty="0">
                          <a:solidFill>
                            <a:srgbClr val="231F20"/>
                          </a:solidFill>
                          <a:latin typeface="Calibri"/>
                          <a:cs typeface="Calibri"/>
                        </a:rPr>
                        <a:t>York</a:t>
                      </a:r>
                      <a:endParaRPr sz="800">
                        <a:latin typeface="Calibri"/>
                        <a:cs typeface="Calibri"/>
                      </a:endParaRPr>
                    </a:p>
                  </a:txBody>
                  <a:tcPr marL="0" marR="0" marT="62230" marB="0">
                    <a:lnR w="19050">
                      <a:solidFill>
                        <a:srgbClr val="005E6D"/>
                      </a:solidFill>
                      <a:prstDash val="solid"/>
                    </a:lnR>
                    <a:solidFill>
                      <a:srgbClr val="FFFFFF"/>
                    </a:solidFill>
                  </a:tcPr>
                </a:tc>
                <a:tc>
                  <a:txBody>
                    <a:bodyPr/>
                    <a:lstStyle/>
                    <a:p>
                      <a:pPr marL="1905" algn="ctr">
                        <a:lnSpc>
                          <a:spcPct val="100000"/>
                        </a:lnSpc>
                        <a:spcBef>
                          <a:spcPts val="490"/>
                        </a:spcBef>
                      </a:pPr>
                      <a:r>
                        <a:rPr sz="800" b="1" spc="15" dirty="0">
                          <a:solidFill>
                            <a:srgbClr val="231F20"/>
                          </a:solidFill>
                          <a:latin typeface="Calibri"/>
                          <a:cs typeface="Calibri"/>
                        </a:rPr>
                        <a:t>10,272</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490"/>
                        </a:spcBef>
                      </a:pPr>
                      <a:r>
                        <a:rPr sz="800" b="1" spc="20" dirty="0">
                          <a:solidFill>
                            <a:srgbClr val="231F20"/>
                          </a:solidFill>
                          <a:latin typeface="Calibri"/>
                          <a:cs typeface="Calibri"/>
                        </a:rPr>
                        <a:t>36.3</a:t>
                      </a:r>
                      <a:endParaRPr sz="800">
                        <a:latin typeface="Calibri"/>
                        <a:cs typeface="Calibri"/>
                      </a:endParaRPr>
                    </a:p>
                  </a:txBody>
                  <a:tcPr marL="0" marR="0" marT="62230" marB="0">
                    <a:lnL w="9525">
                      <a:solidFill>
                        <a:srgbClr val="005E6D"/>
                      </a:solidFill>
                      <a:prstDash val="solid"/>
                    </a:lnL>
                    <a:solidFill>
                      <a:srgbClr val="FFFFFF"/>
                    </a:solidFill>
                  </a:tcPr>
                </a:tc>
                <a:extLst>
                  <a:ext uri="{0D108BD9-81ED-4DB2-BD59-A6C34878D82A}">
                    <a16:rowId xmlns:a16="http://schemas.microsoft.com/office/drawing/2014/main" val="10024"/>
                  </a:ext>
                </a:extLst>
              </a:tr>
              <a:tr h="264299">
                <a:tc>
                  <a:txBody>
                    <a:bodyPr/>
                    <a:lstStyle/>
                    <a:p>
                      <a:pPr marL="57785">
                        <a:lnSpc>
                          <a:spcPct val="100000"/>
                        </a:lnSpc>
                        <a:spcBef>
                          <a:spcPts val="490"/>
                        </a:spcBef>
                      </a:pPr>
                      <a:r>
                        <a:rPr sz="800" b="1" spc="5" dirty="0">
                          <a:solidFill>
                            <a:srgbClr val="231F20"/>
                          </a:solidFill>
                          <a:latin typeface="Calibri"/>
                          <a:cs typeface="Calibri"/>
                        </a:rPr>
                        <a:t>3:</a:t>
                      </a:r>
                      <a:r>
                        <a:rPr sz="800" b="1" spc="20" dirty="0">
                          <a:solidFill>
                            <a:srgbClr val="231F20"/>
                          </a:solidFill>
                          <a:latin typeface="Calibri"/>
                          <a:cs typeface="Calibri"/>
                        </a:rPr>
                        <a:t> </a:t>
                      </a:r>
                      <a:r>
                        <a:rPr sz="800" b="1" spc="15" dirty="0">
                          <a:solidFill>
                            <a:srgbClr val="231F20"/>
                          </a:solidFill>
                          <a:latin typeface="Calibri"/>
                          <a:cs typeface="Calibri"/>
                        </a:rPr>
                        <a:t>Philadelphia</a:t>
                      </a:r>
                      <a:endParaRPr sz="800">
                        <a:latin typeface="Calibri"/>
                        <a:cs typeface="Calibri"/>
                      </a:endParaRPr>
                    </a:p>
                  </a:txBody>
                  <a:tcPr marL="0" marR="0" marT="62230" marB="0">
                    <a:lnR w="19050">
                      <a:solidFill>
                        <a:srgbClr val="005E6D"/>
                      </a:solidFill>
                      <a:prstDash val="solid"/>
                    </a:lnR>
                    <a:solidFill>
                      <a:srgbClr val="E5EEF0"/>
                    </a:solidFill>
                  </a:tcPr>
                </a:tc>
                <a:tc>
                  <a:txBody>
                    <a:bodyPr/>
                    <a:lstStyle/>
                    <a:p>
                      <a:pPr marL="1905" algn="ctr">
                        <a:lnSpc>
                          <a:spcPct val="100000"/>
                        </a:lnSpc>
                        <a:spcBef>
                          <a:spcPts val="490"/>
                        </a:spcBef>
                      </a:pPr>
                      <a:r>
                        <a:rPr sz="800" b="1" spc="15" dirty="0">
                          <a:solidFill>
                            <a:srgbClr val="231F20"/>
                          </a:solidFill>
                          <a:latin typeface="Calibri"/>
                          <a:cs typeface="Calibri"/>
                        </a:rPr>
                        <a:t>22,943</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E5EEF0"/>
                    </a:solidFill>
                  </a:tcPr>
                </a:tc>
                <a:tc>
                  <a:txBody>
                    <a:bodyPr/>
                    <a:lstStyle/>
                    <a:p>
                      <a:pPr marR="170180" algn="r">
                        <a:lnSpc>
                          <a:spcPct val="100000"/>
                        </a:lnSpc>
                        <a:spcBef>
                          <a:spcPts val="490"/>
                        </a:spcBef>
                      </a:pPr>
                      <a:r>
                        <a:rPr sz="800" b="1" spc="20" dirty="0">
                          <a:solidFill>
                            <a:srgbClr val="231F20"/>
                          </a:solidFill>
                          <a:latin typeface="Calibri"/>
                          <a:cs typeface="Calibri"/>
                        </a:rPr>
                        <a:t>78.6</a:t>
                      </a:r>
                      <a:endParaRPr sz="800">
                        <a:latin typeface="Calibri"/>
                        <a:cs typeface="Calibri"/>
                      </a:endParaRPr>
                    </a:p>
                  </a:txBody>
                  <a:tcPr marL="0" marR="0" marT="62230" marB="0">
                    <a:lnL w="9525">
                      <a:solidFill>
                        <a:srgbClr val="005E6D"/>
                      </a:solidFill>
                      <a:prstDash val="solid"/>
                    </a:lnL>
                    <a:solidFill>
                      <a:srgbClr val="E5EEF0"/>
                    </a:solidFill>
                  </a:tcPr>
                </a:tc>
                <a:extLst>
                  <a:ext uri="{0D108BD9-81ED-4DB2-BD59-A6C34878D82A}">
                    <a16:rowId xmlns:a16="http://schemas.microsoft.com/office/drawing/2014/main" val="10025"/>
                  </a:ext>
                </a:extLst>
              </a:tr>
              <a:tr h="264287">
                <a:tc>
                  <a:txBody>
                    <a:bodyPr/>
                    <a:lstStyle/>
                    <a:p>
                      <a:pPr marL="57785">
                        <a:lnSpc>
                          <a:spcPct val="100000"/>
                        </a:lnSpc>
                        <a:spcBef>
                          <a:spcPts val="490"/>
                        </a:spcBef>
                      </a:pPr>
                      <a:r>
                        <a:rPr sz="800" b="1" spc="5" dirty="0">
                          <a:solidFill>
                            <a:srgbClr val="231F20"/>
                          </a:solidFill>
                          <a:latin typeface="Calibri"/>
                          <a:cs typeface="Calibri"/>
                        </a:rPr>
                        <a:t>4:</a:t>
                      </a:r>
                      <a:r>
                        <a:rPr sz="800" b="1" spc="10" dirty="0">
                          <a:solidFill>
                            <a:srgbClr val="231F20"/>
                          </a:solidFill>
                          <a:latin typeface="Calibri"/>
                          <a:cs typeface="Calibri"/>
                        </a:rPr>
                        <a:t> </a:t>
                      </a:r>
                      <a:r>
                        <a:rPr sz="800" b="1" spc="5" dirty="0">
                          <a:solidFill>
                            <a:srgbClr val="231F20"/>
                          </a:solidFill>
                          <a:latin typeface="Calibri"/>
                          <a:cs typeface="Calibri"/>
                        </a:rPr>
                        <a:t>Atlanta</a:t>
                      </a:r>
                      <a:endParaRPr sz="800">
                        <a:latin typeface="Calibri"/>
                        <a:cs typeface="Calibri"/>
                      </a:endParaRPr>
                    </a:p>
                  </a:txBody>
                  <a:tcPr marL="0" marR="0" marT="62230" marB="0">
                    <a:lnR w="19050">
                      <a:solidFill>
                        <a:srgbClr val="005E6D"/>
                      </a:solidFill>
                      <a:prstDash val="solid"/>
                    </a:lnR>
                    <a:solidFill>
                      <a:srgbClr val="FFFFFF"/>
                    </a:solidFill>
                  </a:tcPr>
                </a:tc>
                <a:tc>
                  <a:txBody>
                    <a:bodyPr/>
                    <a:lstStyle/>
                    <a:p>
                      <a:pPr marL="1905" algn="ctr">
                        <a:lnSpc>
                          <a:spcPct val="100000"/>
                        </a:lnSpc>
                        <a:spcBef>
                          <a:spcPts val="490"/>
                        </a:spcBef>
                      </a:pPr>
                      <a:r>
                        <a:rPr sz="800" b="1" spc="15" dirty="0">
                          <a:solidFill>
                            <a:srgbClr val="231F20"/>
                          </a:solidFill>
                          <a:latin typeface="Calibri"/>
                          <a:cs typeface="Calibri"/>
                        </a:rPr>
                        <a:t>33,523</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490"/>
                        </a:spcBef>
                      </a:pPr>
                      <a:r>
                        <a:rPr sz="800" b="1" spc="20" dirty="0">
                          <a:solidFill>
                            <a:srgbClr val="231F20"/>
                          </a:solidFill>
                          <a:latin typeface="Calibri"/>
                          <a:cs typeface="Calibri"/>
                        </a:rPr>
                        <a:t>68.4</a:t>
                      </a:r>
                      <a:endParaRPr sz="800">
                        <a:latin typeface="Calibri"/>
                        <a:cs typeface="Calibri"/>
                      </a:endParaRPr>
                    </a:p>
                  </a:txBody>
                  <a:tcPr marL="0" marR="0" marT="62230" marB="0">
                    <a:lnL w="9525">
                      <a:solidFill>
                        <a:srgbClr val="005E6D"/>
                      </a:solidFill>
                      <a:prstDash val="solid"/>
                    </a:lnL>
                    <a:solidFill>
                      <a:srgbClr val="FFFFFF"/>
                    </a:solidFill>
                  </a:tcPr>
                </a:tc>
                <a:extLst>
                  <a:ext uri="{0D108BD9-81ED-4DB2-BD59-A6C34878D82A}">
                    <a16:rowId xmlns:a16="http://schemas.microsoft.com/office/drawing/2014/main" val="10026"/>
                  </a:ext>
                </a:extLst>
              </a:tr>
              <a:tr h="264287">
                <a:tc>
                  <a:txBody>
                    <a:bodyPr/>
                    <a:lstStyle/>
                    <a:p>
                      <a:pPr marL="57785">
                        <a:lnSpc>
                          <a:spcPct val="100000"/>
                        </a:lnSpc>
                        <a:spcBef>
                          <a:spcPts val="490"/>
                        </a:spcBef>
                      </a:pPr>
                      <a:r>
                        <a:rPr sz="800" b="1" spc="5" dirty="0">
                          <a:solidFill>
                            <a:srgbClr val="231F20"/>
                          </a:solidFill>
                          <a:latin typeface="Calibri"/>
                          <a:cs typeface="Calibri"/>
                        </a:rPr>
                        <a:t>5:</a:t>
                      </a:r>
                      <a:r>
                        <a:rPr sz="800" b="1" spc="20" dirty="0">
                          <a:solidFill>
                            <a:srgbClr val="231F20"/>
                          </a:solidFill>
                          <a:latin typeface="Calibri"/>
                          <a:cs typeface="Calibri"/>
                        </a:rPr>
                        <a:t> </a:t>
                      </a:r>
                      <a:r>
                        <a:rPr sz="800" b="1" spc="5" dirty="0">
                          <a:solidFill>
                            <a:srgbClr val="231F20"/>
                          </a:solidFill>
                          <a:latin typeface="Calibri"/>
                          <a:cs typeface="Calibri"/>
                        </a:rPr>
                        <a:t>Chicago</a:t>
                      </a:r>
                      <a:endParaRPr sz="800">
                        <a:latin typeface="Calibri"/>
                        <a:cs typeface="Calibri"/>
                      </a:endParaRPr>
                    </a:p>
                  </a:txBody>
                  <a:tcPr marL="0" marR="0" marT="62230" marB="0">
                    <a:lnR w="19050">
                      <a:solidFill>
                        <a:srgbClr val="005E6D"/>
                      </a:solidFill>
                      <a:prstDash val="solid"/>
                    </a:lnR>
                    <a:solidFill>
                      <a:srgbClr val="E5EEF0"/>
                    </a:solidFill>
                  </a:tcPr>
                </a:tc>
                <a:tc>
                  <a:txBody>
                    <a:bodyPr/>
                    <a:lstStyle/>
                    <a:p>
                      <a:pPr marL="2540" algn="ctr">
                        <a:lnSpc>
                          <a:spcPct val="100000"/>
                        </a:lnSpc>
                        <a:spcBef>
                          <a:spcPts val="490"/>
                        </a:spcBef>
                      </a:pPr>
                      <a:r>
                        <a:rPr sz="800" b="1" spc="15" dirty="0">
                          <a:solidFill>
                            <a:srgbClr val="231F20"/>
                          </a:solidFill>
                          <a:latin typeface="Calibri"/>
                          <a:cs typeface="Calibri"/>
                        </a:rPr>
                        <a:t>20,606</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E5EEF0"/>
                    </a:solidFill>
                  </a:tcPr>
                </a:tc>
                <a:tc>
                  <a:txBody>
                    <a:bodyPr/>
                    <a:lstStyle/>
                    <a:p>
                      <a:pPr marR="170180" algn="r">
                        <a:lnSpc>
                          <a:spcPct val="100000"/>
                        </a:lnSpc>
                        <a:spcBef>
                          <a:spcPts val="490"/>
                        </a:spcBef>
                      </a:pPr>
                      <a:r>
                        <a:rPr sz="800" b="1" spc="20" dirty="0">
                          <a:solidFill>
                            <a:srgbClr val="231F20"/>
                          </a:solidFill>
                          <a:latin typeface="Calibri"/>
                          <a:cs typeface="Calibri"/>
                        </a:rPr>
                        <a:t>45.0</a:t>
                      </a:r>
                      <a:endParaRPr sz="800">
                        <a:latin typeface="Calibri"/>
                        <a:cs typeface="Calibri"/>
                      </a:endParaRPr>
                    </a:p>
                  </a:txBody>
                  <a:tcPr marL="0" marR="0" marT="62230" marB="0">
                    <a:lnL w="9525">
                      <a:solidFill>
                        <a:srgbClr val="005E6D"/>
                      </a:solidFill>
                      <a:prstDash val="solid"/>
                    </a:lnL>
                    <a:solidFill>
                      <a:srgbClr val="E5EEF0"/>
                    </a:solidFill>
                  </a:tcPr>
                </a:tc>
                <a:extLst>
                  <a:ext uri="{0D108BD9-81ED-4DB2-BD59-A6C34878D82A}">
                    <a16:rowId xmlns:a16="http://schemas.microsoft.com/office/drawing/2014/main" val="10027"/>
                  </a:ext>
                </a:extLst>
              </a:tr>
              <a:tr h="264299">
                <a:tc>
                  <a:txBody>
                    <a:bodyPr/>
                    <a:lstStyle/>
                    <a:p>
                      <a:pPr marL="57785">
                        <a:lnSpc>
                          <a:spcPct val="100000"/>
                        </a:lnSpc>
                        <a:spcBef>
                          <a:spcPts val="490"/>
                        </a:spcBef>
                      </a:pPr>
                      <a:r>
                        <a:rPr sz="800" b="1" spc="5" dirty="0">
                          <a:solidFill>
                            <a:srgbClr val="231F20"/>
                          </a:solidFill>
                          <a:latin typeface="Calibri"/>
                          <a:cs typeface="Calibri"/>
                        </a:rPr>
                        <a:t>6:</a:t>
                      </a:r>
                      <a:r>
                        <a:rPr sz="800" b="1" spc="20" dirty="0">
                          <a:solidFill>
                            <a:srgbClr val="231F20"/>
                          </a:solidFill>
                          <a:latin typeface="Calibri"/>
                          <a:cs typeface="Calibri"/>
                        </a:rPr>
                        <a:t> </a:t>
                      </a:r>
                      <a:r>
                        <a:rPr sz="800" b="1" spc="5" dirty="0">
                          <a:solidFill>
                            <a:srgbClr val="231F20"/>
                          </a:solidFill>
                          <a:latin typeface="Calibri"/>
                          <a:cs typeface="Calibri"/>
                        </a:rPr>
                        <a:t>Dallas</a:t>
                      </a:r>
                      <a:endParaRPr sz="800">
                        <a:latin typeface="Calibri"/>
                        <a:cs typeface="Calibri"/>
                      </a:endParaRPr>
                    </a:p>
                  </a:txBody>
                  <a:tcPr marL="0" marR="0" marT="62230" marB="0">
                    <a:lnR w="19050">
                      <a:solidFill>
                        <a:srgbClr val="005E6D"/>
                      </a:solidFill>
                      <a:prstDash val="solid"/>
                    </a:lnR>
                    <a:solidFill>
                      <a:srgbClr val="FFFFFF"/>
                    </a:solidFill>
                  </a:tcPr>
                </a:tc>
                <a:tc>
                  <a:txBody>
                    <a:bodyPr/>
                    <a:lstStyle/>
                    <a:p>
                      <a:pPr marL="3810" algn="ctr">
                        <a:lnSpc>
                          <a:spcPct val="100000"/>
                        </a:lnSpc>
                        <a:spcBef>
                          <a:spcPts val="490"/>
                        </a:spcBef>
                      </a:pPr>
                      <a:r>
                        <a:rPr sz="800" b="1" spc="15" dirty="0">
                          <a:solidFill>
                            <a:srgbClr val="231F20"/>
                          </a:solidFill>
                          <a:latin typeface="Calibri"/>
                          <a:cs typeface="Calibri"/>
                        </a:rPr>
                        <a:t>8,069</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490"/>
                        </a:spcBef>
                      </a:pPr>
                      <a:r>
                        <a:rPr sz="800" b="1" spc="20" dirty="0">
                          <a:solidFill>
                            <a:srgbClr val="231F20"/>
                          </a:solidFill>
                          <a:latin typeface="Calibri"/>
                          <a:cs typeface="Calibri"/>
                        </a:rPr>
                        <a:t>75.4</a:t>
                      </a:r>
                      <a:endParaRPr sz="800">
                        <a:latin typeface="Calibri"/>
                        <a:cs typeface="Calibri"/>
                      </a:endParaRPr>
                    </a:p>
                  </a:txBody>
                  <a:tcPr marL="0" marR="0" marT="62230" marB="0">
                    <a:lnL w="9525">
                      <a:solidFill>
                        <a:srgbClr val="005E6D"/>
                      </a:solidFill>
                      <a:prstDash val="solid"/>
                    </a:lnL>
                    <a:solidFill>
                      <a:srgbClr val="FFFFFF"/>
                    </a:solidFill>
                  </a:tcPr>
                </a:tc>
                <a:extLst>
                  <a:ext uri="{0D108BD9-81ED-4DB2-BD59-A6C34878D82A}">
                    <a16:rowId xmlns:a16="http://schemas.microsoft.com/office/drawing/2014/main" val="10028"/>
                  </a:ext>
                </a:extLst>
              </a:tr>
              <a:tr h="264287">
                <a:tc>
                  <a:txBody>
                    <a:bodyPr/>
                    <a:lstStyle/>
                    <a:p>
                      <a:pPr marL="57785">
                        <a:lnSpc>
                          <a:spcPct val="100000"/>
                        </a:lnSpc>
                        <a:spcBef>
                          <a:spcPts val="490"/>
                        </a:spcBef>
                      </a:pPr>
                      <a:r>
                        <a:rPr sz="800" b="1" spc="5" dirty="0">
                          <a:solidFill>
                            <a:srgbClr val="231F20"/>
                          </a:solidFill>
                          <a:latin typeface="Calibri"/>
                          <a:cs typeface="Calibri"/>
                        </a:rPr>
                        <a:t>7: </a:t>
                      </a:r>
                      <a:r>
                        <a:rPr sz="800" b="1" spc="10" dirty="0">
                          <a:solidFill>
                            <a:srgbClr val="231F20"/>
                          </a:solidFill>
                          <a:latin typeface="Calibri"/>
                          <a:cs typeface="Calibri"/>
                        </a:rPr>
                        <a:t>Kansas</a:t>
                      </a:r>
                      <a:r>
                        <a:rPr sz="800" b="1" spc="80" dirty="0">
                          <a:solidFill>
                            <a:srgbClr val="231F20"/>
                          </a:solidFill>
                          <a:latin typeface="Calibri"/>
                          <a:cs typeface="Calibri"/>
                        </a:rPr>
                        <a:t> </a:t>
                      </a:r>
                      <a:r>
                        <a:rPr sz="800" b="1" spc="10" dirty="0">
                          <a:solidFill>
                            <a:srgbClr val="231F20"/>
                          </a:solidFill>
                          <a:latin typeface="Calibri"/>
                          <a:cs typeface="Calibri"/>
                        </a:rPr>
                        <a:t>City</a:t>
                      </a:r>
                      <a:endParaRPr sz="800">
                        <a:latin typeface="Calibri"/>
                        <a:cs typeface="Calibri"/>
                      </a:endParaRPr>
                    </a:p>
                  </a:txBody>
                  <a:tcPr marL="0" marR="0" marT="62230" marB="0">
                    <a:lnR w="19050">
                      <a:solidFill>
                        <a:srgbClr val="005E6D"/>
                      </a:solidFill>
                      <a:prstDash val="solid"/>
                    </a:lnR>
                    <a:solidFill>
                      <a:srgbClr val="E5EEF0"/>
                    </a:solidFill>
                  </a:tcPr>
                </a:tc>
                <a:tc>
                  <a:txBody>
                    <a:bodyPr/>
                    <a:lstStyle/>
                    <a:p>
                      <a:pPr marL="3810" algn="ctr">
                        <a:lnSpc>
                          <a:spcPct val="100000"/>
                        </a:lnSpc>
                        <a:spcBef>
                          <a:spcPts val="490"/>
                        </a:spcBef>
                      </a:pPr>
                      <a:r>
                        <a:rPr sz="800" b="1" spc="15" dirty="0">
                          <a:solidFill>
                            <a:srgbClr val="231F20"/>
                          </a:solidFill>
                          <a:latin typeface="Calibri"/>
                          <a:cs typeface="Calibri"/>
                        </a:rPr>
                        <a:t>7,738</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E5EEF0"/>
                    </a:solidFill>
                  </a:tcPr>
                </a:tc>
                <a:tc>
                  <a:txBody>
                    <a:bodyPr/>
                    <a:lstStyle/>
                    <a:p>
                      <a:pPr marR="170180" algn="r">
                        <a:lnSpc>
                          <a:spcPct val="100000"/>
                        </a:lnSpc>
                        <a:spcBef>
                          <a:spcPts val="490"/>
                        </a:spcBef>
                      </a:pPr>
                      <a:r>
                        <a:rPr sz="800" b="1" spc="20" dirty="0">
                          <a:solidFill>
                            <a:srgbClr val="231F20"/>
                          </a:solidFill>
                          <a:latin typeface="Calibri"/>
                          <a:cs typeface="Calibri"/>
                        </a:rPr>
                        <a:t>54.7</a:t>
                      </a:r>
                      <a:endParaRPr sz="800">
                        <a:latin typeface="Calibri"/>
                        <a:cs typeface="Calibri"/>
                      </a:endParaRPr>
                    </a:p>
                  </a:txBody>
                  <a:tcPr marL="0" marR="0" marT="62230" marB="0">
                    <a:lnL w="9525">
                      <a:solidFill>
                        <a:srgbClr val="005E6D"/>
                      </a:solidFill>
                      <a:prstDash val="solid"/>
                    </a:lnL>
                    <a:solidFill>
                      <a:srgbClr val="E5EEF0"/>
                    </a:solidFill>
                  </a:tcPr>
                </a:tc>
                <a:extLst>
                  <a:ext uri="{0D108BD9-81ED-4DB2-BD59-A6C34878D82A}">
                    <a16:rowId xmlns:a16="http://schemas.microsoft.com/office/drawing/2014/main" val="10029"/>
                  </a:ext>
                </a:extLst>
              </a:tr>
              <a:tr h="264287">
                <a:tc>
                  <a:txBody>
                    <a:bodyPr/>
                    <a:lstStyle/>
                    <a:p>
                      <a:pPr marL="57785">
                        <a:lnSpc>
                          <a:spcPct val="100000"/>
                        </a:lnSpc>
                        <a:spcBef>
                          <a:spcPts val="490"/>
                        </a:spcBef>
                      </a:pPr>
                      <a:r>
                        <a:rPr sz="800" b="1" spc="5" dirty="0">
                          <a:solidFill>
                            <a:srgbClr val="231F20"/>
                          </a:solidFill>
                          <a:latin typeface="Calibri"/>
                          <a:cs typeface="Calibri"/>
                        </a:rPr>
                        <a:t>8:</a:t>
                      </a:r>
                      <a:r>
                        <a:rPr sz="800" b="1" spc="20" dirty="0">
                          <a:solidFill>
                            <a:srgbClr val="231F20"/>
                          </a:solidFill>
                          <a:latin typeface="Calibri"/>
                          <a:cs typeface="Calibri"/>
                        </a:rPr>
                        <a:t> </a:t>
                      </a:r>
                      <a:r>
                        <a:rPr sz="800" b="1" spc="10" dirty="0">
                          <a:solidFill>
                            <a:srgbClr val="231F20"/>
                          </a:solidFill>
                          <a:latin typeface="Calibri"/>
                          <a:cs typeface="Calibri"/>
                        </a:rPr>
                        <a:t>Denver</a:t>
                      </a:r>
                      <a:endParaRPr sz="800">
                        <a:latin typeface="Calibri"/>
                        <a:cs typeface="Calibri"/>
                      </a:endParaRPr>
                    </a:p>
                  </a:txBody>
                  <a:tcPr marL="0" marR="0" marT="62230" marB="0">
                    <a:lnR w="19050">
                      <a:solidFill>
                        <a:srgbClr val="005E6D"/>
                      </a:solidFill>
                      <a:prstDash val="solid"/>
                    </a:lnR>
                    <a:solidFill>
                      <a:srgbClr val="FFFFFF"/>
                    </a:solidFill>
                  </a:tcPr>
                </a:tc>
                <a:tc>
                  <a:txBody>
                    <a:bodyPr/>
                    <a:lstStyle/>
                    <a:p>
                      <a:pPr marL="3810" algn="ctr">
                        <a:lnSpc>
                          <a:spcPct val="100000"/>
                        </a:lnSpc>
                        <a:spcBef>
                          <a:spcPts val="490"/>
                        </a:spcBef>
                      </a:pPr>
                      <a:r>
                        <a:rPr sz="800" b="1" spc="15" dirty="0">
                          <a:solidFill>
                            <a:srgbClr val="231F20"/>
                          </a:solidFill>
                          <a:latin typeface="Calibri"/>
                          <a:cs typeface="Calibri"/>
                        </a:rPr>
                        <a:t>5,672</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490"/>
                        </a:spcBef>
                      </a:pPr>
                      <a:r>
                        <a:rPr sz="800" b="1" spc="20" dirty="0">
                          <a:solidFill>
                            <a:srgbClr val="231F20"/>
                          </a:solidFill>
                          <a:latin typeface="Calibri"/>
                          <a:cs typeface="Calibri"/>
                        </a:rPr>
                        <a:t>46.3</a:t>
                      </a:r>
                      <a:endParaRPr sz="800">
                        <a:latin typeface="Calibri"/>
                        <a:cs typeface="Calibri"/>
                      </a:endParaRPr>
                    </a:p>
                  </a:txBody>
                  <a:tcPr marL="0" marR="0" marT="62230" marB="0">
                    <a:lnL w="9525">
                      <a:solidFill>
                        <a:srgbClr val="005E6D"/>
                      </a:solidFill>
                      <a:prstDash val="solid"/>
                    </a:lnL>
                    <a:solidFill>
                      <a:srgbClr val="FFFFFF"/>
                    </a:solidFill>
                  </a:tcPr>
                </a:tc>
                <a:extLst>
                  <a:ext uri="{0D108BD9-81ED-4DB2-BD59-A6C34878D82A}">
                    <a16:rowId xmlns:a16="http://schemas.microsoft.com/office/drawing/2014/main" val="10030"/>
                  </a:ext>
                </a:extLst>
              </a:tr>
              <a:tr h="264299">
                <a:tc>
                  <a:txBody>
                    <a:bodyPr/>
                    <a:lstStyle/>
                    <a:p>
                      <a:pPr marL="57785">
                        <a:lnSpc>
                          <a:spcPct val="100000"/>
                        </a:lnSpc>
                        <a:spcBef>
                          <a:spcPts val="490"/>
                        </a:spcBef>
                      </a:pPr>
                      <a:r>
                        <a:rPr sz="800" b="1" spc="5" dirty="0">
                          <a:solidFill>
                            <a:srgbClr val="231F20"/>
                          </a:solidFill>
                          <a:latin typeface="Calibri"/>
                          <a:cs typeface="Calibri"/>
                        </a:rPr>
                        <a:t>9: </a:t>
                      </a:r>
                      <a:r>
                        <a:rPr sz="800" b="1" spc="10" dirty="0">
                          <a:solidFill>
                            <a:srgbClr val="231F20"/>
                          </a:solidFill>
                          <a:latin typeface="Calibri"/>
                          <a:cs typeface="Calibri"/>
                        </a:rPr>
                        <a:t>San</a:t>
                      </a:r>
                      <a:r>
                        <a:rPr sz="800" b="1" spc="50" dirty="0">
                          <a:solidFill>
                            <a:srgbClr val="231F20"/>
                          </a:solidFill>
                          <a:latin typeface="Calibri"/>
                          <a:cs typeface="Calibri"/>
                        </a:rPr>
                        <a:t> </a:t>
                      </a:r>
                      <a:r>
                        <a:rPr sz="800" b="1" spc="10" dirty="0">
                          <a:solidFill>
                            <a:srgbClr val="231F20"/>
                          </a:solidFill>
                          <a:latin typeface="Calibri"/>
                          <a:cs typeface="Calibri"/>
                        </a:rPr>
                        <a:t>Francisco</a:t>
                      </a:r>
                      <a:endParaRPr sz="800">
                        <a:latin typeface="Calibri"/>
                        <a:cs typeface="Calibri"/>
                      </a:endParaRPr>
                    </a:p>
                  </a:txBody>
                  <a:tcPr marL="0" marR="0" marT="62230" marB="0">
                    <a:lnR w="19050">
                      <a:solidFill>
                        <a:srgbClr val="005E6D"/>
                      </a:solidFill>
                      <a:prstDash val="solid"/>
                    </a:lnR>
                    <a:solidFill>
                      <a:srgbClr val="E5EEF0"/>
                    </a:solidFill>
                  </a:tcPr>
                </a:tc>
                <a:tc>
                  <a:txBody>
                    <a:bodyPr/>
                    <a:lstStyle/>
                    <a:p>
                      <a:pPr marL="1905" algn="ctr">
                        <a:lnSpc>
                          <a:spcPct val="100000"/>
                        </a:lnSpc>
                        <a:spcBef>
                          <a:spcPts val="490"/>
                        </a:spcBef>
                      </a:pPr>
                      <a:r>
                        <a:rPr sz="800" b="1" dirty="0">
                          <a:solidFill>
                            <a:srgbClr val="231F20"/>
                          </a:solidFill>
                          <a:latin typeface="Calibri"/>
                          <a:cs typeface="Calibri"/>
                        </a:rPr>
                        <a:t>U</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E5EEF0"/>
                    </a:solidFill>
                  </a:tcPr>
                </a:tc>
                <a:tc>
                  <a:txBody>
                    <a:bodyPr/>
                    <a:lstStyle/>
                    <a:p>
                      <a:pPr marL="5080" algn="ctr">
                        <a:lnSpc>
                          <a:spcPct val="100000"/>
                        </a:lnSpc>
                        <a:spcBef>
                          <a:spcPts val="490"/>
                        </a:spcBef>
                      </a:pPr>
                      <a:r>
                        <a:rPr sz="800" b="1" dirty="0">
                          <a:solidFill>
                            <a:srgbClr val="231F20"/>
                          </a:solidFill>
                          <a:latin typeface="Calibri"/>
                          <a:cs typeface="Calibri"/>
                        </a:rPr>
                        <a:t>U</a:t>
                      </a:r>
                      <a:endParaRPr sz="800">
                        <a:latin typeface="Calibri"/>
                        <a:cs typeface="Calibri"/>
                      </a:endParaRPr>
                    </a:p>
                  </a:txBody>
                  <a:tcPr marL="0" marR="0" marT="62230" marB="0">
                    <a:lnL w="9525">
                      <a:solidFill>
                        <a:srgbClr val="005E6D"/>
                      </a:solidFill>
                      <a:prstDash val="solid"/>
                    </a:lnL>
                    <a:solidFill>
                      <a:srgbClr val="E5EEF0"/>
                    </a:solidFill>
                  </a:tcPr>
                </a:tc>
                <a:extLst>
                  <a:ext uri="{0D108BD9-81ED-4DB2-BD59-A6C34878D82A}">
                    <a16:rowId xmlns:a16="http://schemas.microsoft.com/office/drawing/2014/main" val="10031"/>
                  </a:ext>
                </a:extLst>
              </a:tr>
              <a:tr h="264287">
                <a:tc>
                  <a:txBody>
                    <a:bodyPr/>
                    <a:lstStyle/>
                    <a:p>
                      <a:pPr marL="57785">
                        <a:lnSpc>
                          <a:spcPct val="100000"/>
                        </a:lnSpc>
                        <a:spcBef>
                          <a:spcPts val="490"/>
                        </a:spcBef>
                      </a:pPr>
                      <a:r>
                        <a:rPr sz="800" b="1" spc="5" dirty="0">
                          <a:solidFill>
                            <a:srgbClr val="231F20"/>
                          </a:solidFill>
                          <a:latin typeface="Calibri"/>
                          <a:cs typeface="Calibri"/>
                        </a:rPr>
                        <a:t>10:</a:t>
                      </a:r>
                      <a:r>
                        <a:rPr sz="800" b="1" spc="10" dirty="0">
                          <a:solidFill>
                            <a:srgbClr val="231F20"/>
                          </a:solidFill>
                          <a:latin typeface="Calibri"/>
                          <a:cs typeface="Calibri"/>
                        </a:rPr>
                        <a:t> </a:t>
                      </a:r>
                      <a:r>
                        <a:rPr sz="800" b="1" spc="5" dirty="0">
                          <a:solidFill>
                            <a:srgbClr val="231F20"/>
                          </a:solidFill>
                          <a:latin typeface="Calibri"/>
                          <a:cs typeface="Calibri"/>
                        </a:rPr>
                        <a:t>Seattle</a:t>
                      </a:r>
                      <a:endParaRPr sz="800">
                        <a:latin typeface="Calibri"/>
                        <a:cs typeface="Calibri"/>
                      </a:endParaRPr>
                    </a:p>
                  </a:txBody>
                  <a:tcPr marL="0" marR="0" marT="62230" marB="0">
                    <a:lnR w="19050">
                      <a:solidFill>
                        <a:srgbClr val="005E6D"/>
                      </a:solidFill>
                      <a:prstDash val="solid"/>
                    </a:lnR>
                    <a:solidFill>
                      <a:srgbClr val="FFFFFF"/>
                    </a:solidFill>
                  </a:tcPr>
                </a:tc>
                <a:tc>
                  <a:txBody>
                    <a:bodyPr/>
                    <a:lstStyle/>
                    <a:p>
                      <a:pPr marL="3810" algn="ctr">
                        <a:lnSpc>
                          <a:spcPct val="100000"/>
                        </a:lnSpc>
                        <a:spcBef>
                          <a:spcPts val="490"/>
                        </a:spcBef>
                      </a:pPr>
                      <a:r>
                        <a:rPr sz="800" b="1" spc="15" dirty="0">
                          <a:solidFill>
                            <a:srgbClr val="231F20"/>
                          </a:solidFill>
                          <a:latin typeface="Calibri"/>
                          <a:cs typeface="Calibri"/>
                        </a:rPr>
                        <a:t>8,626</a:t>
                      </a:r>
                      <a:endParaRPr sz="800">
                        <a:latin typeface="Calibri"/>
                        <a:cs typeface="Calibri"/>
                      </a:endParaRPr>
                    </a:p>
                  </a:txBody>
                  <a:tcPr marL="0" marR="0" marT="62230" marB="0">
                    <a:lnL w="19050">
                      <a:solidFill>
                        <a:srgbClr val="005E6D"/>
                      </a:solidFill>
                      <a:prstDash val="solid"/>
                    </a:lnL>
                    <a:lnR w="9525">
                      <a:solidFill>
                        <a:srgbClr val="005E6D"/>
                      </a:solidFill>
                      <a:prstDash val="solid"/>
                    </a:lnR>
                    <a:solidFill>
                      <a:srgbClr val="FFFFFF"/>
                    </a:solidFill>
                  </a:tcPr>
                </a:tc>
                <a:tc>
                  <a:txBody>
                    <a:bodyPr/>
                    <a:lstStyle/>
                    <a:p>
                      <a:pPr marR="170180" algn="r">
                        <a:lnSpc>
                          <a:spcPct val="100000"/>
                        </a:lnSpc>
                        <a:spcBef>
                          <a:spcPts val="490"/>
                        </a:spcBef>
                      </a:pPr>
                      <a:r>
                        <a:rPr sz="800" b="1" spc="20" dirty="0">
                          <a:solidFill>
                            <a:srgbClr val="231F20"/>
                          </a:solidFill>
                          <a:latin typeface="Calibri"/>
                          <a:cs typeface="Calibri"/>
                        </a:rPr>
                        <a:t>60.1</a:t>
                      </a:r>
                      <a:endParaRPr sz="800" dirty="0">
                        <a:latin typeface="Calibri"/>
                        <a:cs typeface="Calibri"/>
                      </a:endParaRPr>
                    </a:p>
                  </a:txBody>
                  <a:tcPr marL="0" marR="0" marT="62230" marB="0">
                    <a:lnL w="9525">
                      <a:solidFill>
                        <a:srgbClr val="005E6D"/>
                      </a:solidFill>
                      <a:prstDash val="solid"/>
                    </a:lnL>
                    <a:solidFill>
                      <a:srgbClr val="FFFFFF"/>
                    </a:solidFill>
                  </a:tcPr>
                </a:tc>
                <a:extLst>
                  <a:ext uri="{0D108BD9-81ED-4DB2-BD59-A6C34878D82A}">
                    <a16:rowId xmlns:a16="http://schemas.microsoft.com/office/drawing/2014/main" val="10032"/>
                  </a:ext>
                </a:extLst>
              </a:tr>
            </a:tbl>
          </a:graphicData>
        </a:graphic>
      </p:graphicFrame>
      <p:sp>
        <p:nvSpPr>
          <p:cNvPr id="5" name="object 5"/>
          <p:cNvSpPr txBox="1"/>
          <p:nvPr/>
        </p:nvSpPr>
        <p:spPr>
          <a:xfrm>
            <a:off x="443867" y="4812674"/>
            <a:ext cx="1494790" cy="4827905"/>
          </a:xfrm>
          <a:prstGeom prst="rect">
            <a:avLst/>
          </a:prstGeom>
        </p:spPr>
        <p:txBody>
          <a:bodyPr vert="horz" wrap="square" lIns="0" tIns="12700" rIns="0" bIns="0" rtlCol="0">
            <a:spAutoFit/>
          </a:bodyPr>
          <a:lstStyle/>
          <a:p>
            <a:pPr marL="12700" marR="210820">
              <a:lnSpc>
                <a:spcPct val="107100"/>
              </a:lnSpc>
              <a:spcBef>
                <a:spcPts val="100"/>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a:t>
            </a:r>
            <a:r>
              <a:rPr sz="700" spc="-165" dirty="0">
                <a:solidFill>
                  <a:srgbClr val="231F20"/>
                </a:solidFill>
                <a:latin typeface="Century Gothic"/>
                <a:cs typeface="Century Gothic"/>
              </a:rPr>
              <a:t>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105"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a:p>
            <a:pPr marL="12700">
              <a:lnSpc>
                <a:spcPct val="100000"/>
              </a:lnSpc>
              <a:spcBef>
                <a:spcPts val="575"/>
              </a:spcBef>
            </a:pPr>
            <a:r>
              <a:rPr sz="700" spc="-5" dirty="0">
                <a:solidFill>
                  <a:srgbClr val="231F20"/>
                </a:solidFill>
                <a:latin typeface="Century Gothic"/>
                <a:cs typeface="Century Gothic"/>
              </a:rPr>
              <a:t>* </a:t>
            </a:r>
            <a:r>
              <a:rPr sz="700" spc="-15" dirty="0">
                <a:solidFill>
                  <a:srgbClr val="231F20"/>
                </a:solidFill>
                <a:latin typeface="Century Gothic"/>
                <a:cs typeface="Century Gothic"/>
              </a:rPr>
              <a:t>Rates </a:t>
            </a:r>
            <a:r>
              <a:rPr sz="700" spc="-20" dirty="0">
                <a:solidFill>
                  <a:srgbClr val="231F20"/>
                </a:solidFill>
                <a:latin typeface="Century Gothic"/>
                <a:cs typeface="Century Gothic"/>
              </a:rPr>
              <a:t>per </a:t>
            </a:r>
            <a:r>
              <a:rPr sz="700" spc="5" dirty="0">
                <a:solidFill>
                  <a:srgbClr val="231F20"/>
                </a:solidFill>
                <a:latin typeface="Century Gothic"/>
                <a:cs typeface="Century Gothic"/>
              </a:rPr>
              <a:t>100,000</a:t>
            </a:r>
            <a:r>
              <a:rPr sz="700" spc="-80" dirty="0">
                <a:solidFill>
                  <a:srgbClr val="231F20"/>
                </a:solidFill>
                <a:latin typeface="Century Gothic"/>
                <a:cs typeface="Century Gothic"/>
              </a:rPr>
              <a:t> </a:t>
            </a:r>
            <a:r>
              <a:rPr sz="700" spc="-30" dirty="0">
                <a:solidFill>
                  <a:srgbClr val="231F20"/>
                </a:solidFill>
                <a:latin typeface="Century Gothic"/>
                <a:cs typeface="Century Gothic"/>
              </a:rPr>
              <a:t>population.</a:t>
            </a:r>
            <a:endParaRPr sz="700">
              <a:latin typeface="Century Gothic"/>
              <a:cs typeface="Century Gothic"/>
            </a:endParaRPr>
          </a:p>
          <a:p>
            <a:pPr marL="12700" marR="12700">
              <a:lnSpc>
                <a:spcPct val="107100"/>
              </a:lnSpc>
              <a:spcBef>
                <a:spcPts val="420"/>
              </a:spcBef>
            </a:pPr>
            <a:r>
              <a:rPr sz="700" spc="-30" dirty="0">
                <a:solidFill>
                  <a:srgbClr val="231F20"/>
                </a:solidFill>
                <a:latin typeface="Century Gothic"/>
                <a:cs typeface="Century Gothic"/>
              </a:rPr>
              <a:t>†Reported cases </a:t>
            </a:r>
            <a:r>
              <a:rPr sz="700" spc="-25" dirty="0">
                <a:solidFill>
                  <a:srgbClr val="231F20"/>
                </a:solidFill>
                <a:latin typeface="Century Gothic"/>
                <a:cs typeface="Century Gothic"/>
              </a:rPr>
              <a:t>that met the  classification </a:t>
            </a:r>
            <a:r>
              <a:rPr sz="700" spc="-20" dirty="0">
                <a:solidFill>
                  <a:srgbClr val="231F20"/>
                </a:solidFill>
                <a:latin typeface="Century Gothic"/>
                <a:cs typeface="Century Gothic"/>
              </a:rPr>
              <a:t>criteria </a:t>
            </a:r>
            <a:r>
              <a:rPr sz="700" dirty="0">
                <a:solidFill>
                  <a:srgbClr val="231F20"/>
                </a:solidFill>
                <a:latin typeface="Century Gothic"/>
                <a:cs typeface="Century Gothic"/>
              </a:rPr>
              <a:t>for </a:t>
            </a:r>
            <a:r>
              <a:rPr sz="700" spc="-30" dirty="0">
                <a:solidFill>
                  <a:srgbClr val="231F20"/>
                </a:solidFill>
                <a:latin typeface="Century Gothic"/>
                <a:cs typeface="Century Gothic"/>
              </a:rPr>
              <a:t>aconfirmed  </a:t>
            </a:r>
            <a:r>
              <a:rPr sz="700" spc="-50" dirty="0">
                <a:solidFill>
                  <a:srgbClr val="231F20"/>
                </a:solidFill>
                <a:latin typeface="Century Gothic"/>
                <a:cs typeface="Century Gothic"/>
              </a:rPr>
              <a:t>case. </a:t>
            </a:r>
            <a:r>
              <a:rPr sz="700" spc="1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45" dirty="0">
                <a:solidFill>
                  <a:srgbClr val="231F20"/>
                </a:solidFill>
                <a:latin typeface="Century Gothic"/>
                <a:cs typeface="Century Gothic"/>
              </a:rPr>
              <a:t>case</a:t>
            </a:r>
            <a:r>
              <a:rPr sz="700" spc="-150" dirty="0">
                <a:solidFill>
                  <a:srgbClr val="231F20"/>
                </a:solidFill>
                <a:latin typeface="Century Gothic"/>
                <a:cs typeface="Century Gothic"/>
              </a:rPr>
              <a:t> </a:t>
            </a:r>
            <a:r>
              <a:rPr sz="700" spc="-20" dirty="0">
                <a:solidFill>
                  <a:srgbClr val="231F20"/>
                </a:solidFill>
                <a:latin typeface="Century Gothic"/>
                <a:cs typeface="Century Gothic"/>
              </a:rPr>
              <a:t>definition,</a:t>
            </a:r>
            <a:endParaRPr sz="700">
              <a:latin typeface="Century Gothic"/>
              <a:cs typeface="Century Gothic"/>
            </a:endParaRPr>
          </a:p>
          <a:p>
            <a:pPr marL="12700" marR="180975" indent="-635">
              <a:lnSpc>
                <a:spcPct val="107200"/>
              </a:lnSpc>
            </a:pPr>
            <a:r>
              <a:rPr sz="700" spc="-30" dirty="0">
                <a:solidFill>
                  <a:srgbClr val="231F20"/>
                </a:solidFill>
                <a:latin typeface="Century Gothic"/>
                <a:cs typeface="Century Gothic"/>
              </a:rPr>
              <a:t>see </a:t>
            </a:r>
            <a:r>
              <a:rPr sz="700" u="sng" spc="-45" dirty="0">
                <a:solidFill>
                  <a:srgbClr val="205E9E"/>
                </a:solidFill>
                <a:uFill>
                  <a:solidFill>
                    <a:srgbClr val="205E9E"/>
                  </a:solidFill>
                </a:uFill>
                <a:latin typeface="Century Gothic"/>
                <a:cs typeface="Century Gothic"/>
                <a:hlinkClick r:id="rId4"/>
              </a:rPr>
              <a:t>https://ndc.services.cdc.gov/ </a:t>
            </a:r>
            <a:r>
              <a:rPr sz="700" spc="-45" dirty="0">
                <a:solidFill>
                  <a:srgbClr val="205E9E"/>
                </a:solidFill>
                <a:latin typeface="Century Gothic"/>
                <a:cs typeface="Century Gothic"/>
              </a:rPr>
              <a:t> </a:t>
            </a:r>
            <a:r>
              <a:rPr sz="700" u="sng" spc="-25" dirty="0">
                <a:solidFill>
                  <a:srgbClr val="205E9E"/>
                </a:solidFill>
                <a:uFill>
                  <a:solidFill>
                    <a:srgbClr val="205E9E"/>
                  </a:solidFill>
                </a:uFill>
                <a:latin typeface="Century Gothic"/>
                <a:cs typeface="Century Gothic"/>
                <a:hlinkClick r:id="rId4"/>
              </a:rPr>
              <a:t>conditions/hepatitis-c-chronic/</a:t>
            </a:r>
            <a:r>
              <a:rPr sz="700" spc="-25" dirty="0">
                <a:solidFill>
                  <a:srgbClr val="231F20"/>
                </a:solidFill>
                <a:latin typeface="Century Gothic"/>
                <a:cs typeface="Century Gothic"/>
              </a:rPr>
              <a:t>.</a:t>
            </a:r>
            <a:endParaRPr sz="700">
              <a:latin typeface="Century Gothic"/>
              <a:cs typeface="Century Gothic"/>
            </a:endParaRPr>
          </a:p>
          <a:p>
            <a:pPr marL="12700" marR="36195">
              <a:lnSpc>
                <a:spcPct val="107100"/>
              </a:lnSpc>
              <a:spcBef>
                <a:spcPts val="395"/>
              </a:spcBef>
            </a:pPr>
            <a:r>
              <a:rPr sz="600" spc="-7" baseline="27777" dirty="0">
                <a:solidFill>
                  <a:srgbClr val="231F20"/>
                </a:solidFill>
                <a:latin typeface="Century Gothic"/>
                <a:cs typeface="Century Gothic"/>
              </a:rPr>
              <a:t>§ </a:t>
            </a:r>
            <a:r>
              <a:rPr sz="700" spc="-20" dirty="0">
                <a:solidFill>
                  <a:srgbClr val="231F20"/>
                </a:solidFill>
                <a:latin typeface="Century Gothic"/>
                <a:cs typeface="Century Gothic"/>
              </a:rPr>
              <a:t>Numbers </a:t>
            </a:r>
            <a:r>
              <a:rPr sz="700" spc="-30" dirty="0">
                <a:solidFill>
                  <a:srgbClr val="231F20"/>
                </a:solidFill>
                <a:latin typeface="Century Gothic"/>
                <a:cs typeface="Century Gothic"/>
              </a:rPr>
              <a:t>reported </a:t>
            </a:r>
            <a:r>
              <a:rPr sz="700" spc="-10" dirty="0">
                <a:solidFill>
                  <a:srgbClr val="231F20"/>
                </a:solidFill>
                <a:latin typeface="Century Gothic"/>
                <a:cs typeface="Century Gothic"/>
              </a:rPr>
              <a:t>in </a:t>
            </a:r>
            <a:r>
              <a:rPr sz="700" spc="-65" dirty="0">
                <a:solidFill>
                  <a:srgbClr val="231F20"/>
                </a:solidFill>
                <a:latin typeface="Century Gothic"/>
                <a:cs typeface="Century Gothic"/>
              </a:rPr>
              <a:t>each  </a:t>
            </a:r>
            <a:r>
              <a:rPr sz="700" spc="-50" dirty="0">
                <a:solidFill>
                  <a:srgbClr val="231F20"/>
                </a:solidFill>
                <a:latin typeface="Century Gothic"/>
                <a:cs typeface="Century Gothic"/>
              </a:rPr>
              <a:t>category </a:t>
            </a:r>
            <a:r>
              <a:rPr sz="700" spc="-20" dirty="0">
                <a:solidFill>
                  <a:srgbClr val="231F20"/>
                </a:solidFill>
                <a:latin typeface="Century Gothic"/>
                <a:cs typeface="Century Gothic"/>
              </a:rPr>
              <a:t>might </a:t>
            </a:r>
            <a:r>
              <a:rPr sz="700" spc="-25" dirty="0">
                <a:solidFill>
                  <a:srgbClr val="231F20"/>
                </a:solidFill>
                <a:latin typeface="Century Gothic"/>
                <a:cs typeface="Century Gothic"/>
              </a:rPr>
              <a:t>not </a:t>
            </a:r>
            <a:r>
              <a:rPr sz="700" spc="-35" dirty="0">
                <a:solidFill>
                  <a:srgbClr val="231F20"/>
                </a:solidFill>
                <a:latin typeface="Century Gothic"/>
                <a:cs typeface="Century Gothic"/>
              </a:rPr>
              <a:t>addup </a:t>
            </a:r>
            <a:r>
              <a:rPr sz="700" spc="-15" dirty="0">
                <a:solidFill>
                  <a:srgbClr val="231F20"/>
                </a:solidFill>
                <a:latin typeface="Century Gothic"/>
                <a:cs typeface="Century Gothic"/>
              </a:rPr>
              <a:t>to </a:t>
            </a:r>
            <a:r>
              <a:rPr sz="700" spc="-25" dirty="0">
                <a:solidFill>
                  <a:srgbClr val="231F20"/>
                </a:solidFill>
                <a:latin typeface="Century Gothic"/>
                <a:cs typeface="Century Gothic"/>
              </a:rPr>
              <a:t>the  total number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reported cases </a:t>
            </a:r>
            <a:r>
              <a:rPr sz="700" spc="-10" dirty="0">
                <a:solidFill>
                  <a:srgbClr val="231F20"/>
                </a:solidFill>
                <a:latin typeface="Century Gothic"/>
                <a:cs typeface="Century Gothic"/>
              </a:rPr>
              <a:t>in </a:t>
            </a:r>
            <a:r>
              <a:rPr sz="700" spc="-5" dirty="0">
                <a:solidFill>
                  <a:srgbClr val="231F20"/>
                </a:solidFill>
                <a:latin typeface="Century Gothic"/>
                <a:cs typeface="Century Gothic"/>
              </a:rPr>
              <a:t>a  </a:t>
            </a:r>
            <a:r>
              <a:rPr sz="700" spc="-30" dirty="0">
                <a:solidFill>
                  <a:srgbClr val="231F20"/>
                </a:solidFill>
                <a:latin typeface="Century Gothic"/>
                <a:cs typeface="Century Gothic"/>
              </a:rPr>
              <a:t>year </a:t>
            </a:r>
            <a:r>
              <a:rPr sz="700" spc="-55" dirty="0">
                <a:solidFill>
                  <a:srgbClr val="231F20"/>
                </a:solidFill>
                <a:latin typeface="Century Gothic"/>
                <a:cs typeface="Century Gothic"/>
              </a:rPr>
              <a:t>because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cases </a:t>
            </a:r>
            <a:r>
              <a:rPr sz="700" spc="-10" dirty="0">
                <a:solidFill>
                  <a:srgbClr val="231F20"/>
                </a:solidFill>
                <a:latin typeface="Century Gothic"/>
                <a:cs typeface="Century Gothic"/>
              </a:rPr>
              <a:t>with </a:t>
            </a:r>
            <a:r>
              <a:rPr sz="700" spc="-5" dirty="0">
                <a:solidFill>
                  <a:srgbClr val="231F20"/>
                </a:solidFill>
                <a:latin typeface="Century Gothic"/>
                <a:cs typeface="Century Gothic"/>
              </a:rPr>
              <a:t>missing  </a:t>
            </a:r>
            <a:r>
              <a:rPr sz="700" spc="-30" dirty="0">
                <a:solidFill>
                  <a:srgbClr val="231F20"/>
                </a:solidFill>
                <a:latin typeface="Century Gothic"/>
                <a:cs typeface="Century Gothic"/>
              </a:rPr>
              <a:t>dataor,</a:t>
            </a:r>
            <a:r>
              <a:rPr sz="700" spc="-50" dirty="0">
                <a:solidFill>
                  <a:srgbClr val="231F20"/>
                </a:solidFill>
                <a:latin typeface="Century Gothic"/>
                <a:cs typeface="Century Gothic"/>
              </a:rPr>
              <a:t> </a:t>
            </a:r>
            <a:r>
              <a:rPr sz="700" spc="-10" dirty="0">
                <a:solidFill>
                  <a:srgbClr val="231F20"/>
                </a:solidFill>
                <a:latin typeface="Century Gothic"/>
                <a:cs typeface="Century Gothic"/>
              </a:rPr>
              <a:t>in</a:t>
            </a:r>
            <a:r>
              <a:rPr sz="700" dirty="0">
                <a:solidFill>
                  <a:srgbClr val="231F20"/>
                </a:solidFill>
                <a:latin typeface="Century Gothic"/>
                <a:cs typeface="Century Gothic"/>
              </a:rPr>
              <a:t> </a:t>
            </a:r>
            <a:r>
              <a:rPr sz="700" spc="-25" dirty="0">
                <a:solidFill>
                  <a:srgbClr val="231F20"/>
                </a:solidFill>
                <a:latin typeface="Century Gothic"/>
                <a:cs typeface="Century Gothic"/>
              </a:rPr>
              <a:t>the</a:t>
            </a:r>
            <a:r>
              <a:rPr sz="700" spc="-50" dirty="0">
                <a:solidFill>
                  <a:srgbClr val="231F20"/>
                </a:solidFill>
                <a:latin typeface="Century Gothic"/>
                <a:cs typeface="Century Gothic"/>
              </a:rPr>
              <a:t> </a:t>
            </a:r>
            <a:r>
              <a:rPr sz="700" spc="-45" dirty="0">
                <a:solidFill>
                  <a:srgbClr val="231F20"/>
                </a:solidFill>
                <a:latin typeface="Century Gothic"/>
                <a:cs typeface="Century Gothic"/>
              </a:rPr>
              <a:t>case</a:t>
            </a:r>
            <a:r>
              <a:rPr sz="700" spc="-140" dirty="0">
                <a:solidFill>
                  <a:srgbClr val="231F20"/>
                </a:solidFill>
                <a:latin typeface="Century Gothic"/>
                <a:cs typeface="Century Gothic"/>
              </a:rPr>
              <a:t> </a:t>
            </a:r>
            <a:r>
              <a:rPr sz="700" spc="-10" dirty="0">
                <a:solidFill>
                  <a:srgbClr val="231F20"/>
                </a:solidFill>
                <a:latin typeface="Century Gothic"/>
                <a:cs typeface="Century Gothic"/>
              </a:rPr>
              <a:t>of</a:t>
            </a:r>
            <a:r>
              <a:rPr sz="700" spc="-35" dirty="0">
                <a:solidFill>
                  <a:srgbClr val="231F20"/>
                </a:solidFill>
                <a:latin typeface="Century Gothic"/>
                <a:cs typeface="Century Gothic"/>
              </a:rPr>
              <a:t> </a:t>
            </a:r>
            <a:r>
              <a:rPr sz="700" spc="-40" dirty="0">
                <a:solidFill>
                  <a:srgbClr val="231F20"/>
                </a:solidFill>
                <a:latin typeface="Century Gothic"/>
                <a:cs typeface="Century Gothic"/>
              </a:rPr>
              <a:t>race/ethnicity,  </a:t>
            </a:r>
            <a:r>
              <a:rPr sz="700" spc="-30" dirty="0">
                <a:solidFill>
                  <a:srgbClr val="231F20"/>
                </a:solidFill>
                <a:latin typeface="Century Gothic"/>
                <a:cs typeface="Century Gothic"/>
              </a:rPr>
              <a:t>cases </a:t>
            </a:r>
            <a:r>
              <a:rPr sz="700" spc="-40" dirty="0">
                <a:solidFill>
                  <a:srgbClr val="231F20"/>
                </a:solidFill>
                <a:latin typeface="Century Gothic"/>
                <a:cs typeface="Century Gothic"/>
              </a:rPr>
              <a:t>categorized </a:t>
            </a:r>
            <a:r>
              <a:rPr sz="700" spc="-15" dirty="0">
                <a:solidFill>
                  <a:srgbClr val="231F20"/>
                </a:solidFill>
                <a:latin typeface="Century Gothic"/>
                <a:cs typeface="Century Gothic"/>
              </a:rPr>
              <a:t>as</a:t>
            </a:r>
            <a:r>
              <a:rPr sz="700" spc="-125" dirty="0">
                <a:solidFill>
                  <a:srgbClr val="231F20"/>
                </a:solidFill>
                <a:latin typeface="Century Gothic"/>
                <a:cs typeface="Century Gothic"/>
              </a:rPr>
              <a:t> </a:t>
            </a:r>
            <a:r>
              <a:rPr sz="700" spc="-60" dirty="0">
                <a:solidFill>
                  <a:srgbClr val="231F20"/>
                </a:solidFill>
                <a:latin typeface="Century Gothic"/>
                <a:cs typeface="Century Gothic"/>
              </a:rPr>
              <a:t>“Other.”</a:t>
            </a:r>
            <a:endParaRPr sz="700">
              <a:latin typeface="Century Gothic"/>
              <a:cs typeface="Century Gothic"/>
            </a:endParaRPr>
          </a:p>
          <a:p>
            <a:pPr marL="12700" marR="71755">
              <a:lnSpc>
                <a:spcPct val="107100"/>
              </a:lnSpc>
              <a:spcBef>
                <a:spcPts val="495"/>
              </a:spcBef>
            </a:pPr>
            <a:r>
              <a:rPr sz="600" spc="-7" baseline="27777" dirty="0">
                <a:solidFill>
                  <a:srgbClr val="231F20"/>
                </a:solidFill>
                <a:latin typeface="Century Gothic"/>
                <a:cs typeface="Century Gothic"/>
              </a:rPr>
              <a:t>¶ </a:t>
            </a:r>
            <a:r>
              <a:rPr sz="700" spc="-20" dirty="0">
                <a:solidFill>
                  <a:srgbClr val="231F20"/>
                </a:solidFill>
                <a:latin typeface="Century Gothic"/>
                <a:cs typeface="Century Gothic"/>
              </a:rPr>
              <a:t>Urbanicity was </a:t>
            </a:r>
            <a:r>
              <a:rPr sz="700" spc="-40" dirty="0">
                <a:solidFill>
                  <a:srgbClr val="231F20"/>
                </a:solidFill>
                <a:latin typeface="Century Gothic"/>
                <a:cs typeface="Century Gothic"/>
              </a:rPr>
              <a:t>categorized  </a:t>
            </a:r>
            <a:r>
              <a:rPr sz="700" spc="-60" dirty="0">
                <a:solidFill>
                  <a:srgbClr val="231F20"/>
                </a:solidFill>
                <a:latin typeface="Century Gothic"/>
                <a:cs typeface="Century Gothic"/>
              </a:rPr>
              <a:t>according </a:t>
            </a:r>
            <a:r>
              <a:rPr sz="700" spc="-15" dirty="0">
                <a:solidFill>
                  <a:srgbClr val="231F20"/>
                </a:solidFill>
                <a:latin typeface="Century Gothic"/>
                <a:cs typeface="Century Gothic"/>
              </a:rPr>
              <a:t>to </a:t>
            </a:r>
            <a:r>
              <a:rPr sz="700" spc="-25" dirty="0">
                <a:solidFill>
                  <a:srgbClr val="231F20"/>
                </a:solidFill>
                <a:latin typeface="Century Gothic"/>
                <a:cs typeface="Century Gothic"/>
              </a:rPr>
              <a:t>the </a:t>
            </a:r>
            <a:r>
              <a:rPr sz="700" spc="10" dirty="0">
                <a:solidFill>
                  <a:srgbClr val="231F20"/>
                </a:solidFill>
                <a:latin typeface="Century Gothic"/>
                <a:cs typeface="Century Gothic"/>
              </a:rPr>
              <a:t>2013 </a:t>
            </a:r>
            <a:r>
              <a:rPr sz="700" spc="-30" dirty="0">
                <a:solidFill>
                  <a:srgbClr val="231F20"/>
                </a:solidFill>
                <a:latin typeface="Century Gothic"/>
                <a:cs typeface="Century Gothic"/>
              </a:rPr>
              <a:t>National  </a:t>
            </a:r>
            <a:r>
              <a:rPr sz="700" spc="-40" dirty="0">
                <a:solidFill>
                  <a:srgbClr val="231F20"/>
                </a:solidFill>
                <a:latin typeface="Century Gothic"/>
                <a:cs typeface="Century Gothic"/>
              </a:rPr>
              <a:t>Center </a:t>
            </a:r>
            <a:r>
              <a:rPr sz="700" dirty="0">
                <a:solidFill>
                  <a:srgbClr val="231F20"/>
                </a:solidFill>
                <a:latin typeface="Century Gothic"/>
                <a:cs typeface="Century Gothic"/>
              </a:rPr>
              <a:t>for </a:t>
            </a:r>
            <a:r>
              <a:rPr sz="700" spc="-25" dirty="0">
                <a:solidFill>
                  <a:srgbClr val="231F20"/>
                </a:solidFill>
                <a:latin typeface="Century Gothic"/>
                <a:cs typeface="Century Gothic"/>
              </a:rPr>
              <a:t>Health </a:t>
            </a:r>
            <a:r>
              <a:rPr sz="700" spc="-5" dirty="0">
                <a:solidFill>
                  <a:srgbClr val="231F20"/>
                </a:solidFill>
                <a:latin typeface="Century Gothic"/>
                <a:cs typeface="Century Gothic"/>
              </a:rPr>
              <a:t>Statistics </a:t>
            </a:r>
            <a:r>
              <a:rPr sz="700" spc="-35" dirty="0">
                <a:solidFill>
                  <a:srgbClr val="231F20"/>
                </a:solidFill>
                <a:latin typeface="Century Gothic"/>
                <a:cs typeface="Century Gothic"/>
              </a:rPr>
              <a:t>(NCHS)  </a:t>
            </a:r>
            <a:r>
              <a:rPr sz="700" spc="-10" dirty="0">
                <a:solidFill>
                  <a:srgbClr val="231F20"/>
                </a:solidFill>
                <a:latin typeface="Century Gothic"/>
                <a:cs typeface="Century Gothic"/>
              </a:rPr>
              <a:t>urban-rural </a:t>
            </a:r>
            <a:r>
              <a:rPr sz="700" spc="-25" dirty="0">
                <a:solidFill>
                  <a:srgbClr val="231F20"/>
                </a:solidFill>
                <a:latin typeface="Century Gothic"/>
                <a:cs typeface="Century Gothic"/>
              </a:rPr>
              <a:t>classification </a:t>
            </a:r>
            <a:r>
              <a:rPr sz="700" spc="-40" dirty="0">
                <a:solidFill>
                  <a:srgbClr val="231F20"/>
                </a:solidFill>
                <a:latin typeface="Century Gothic"/>
                <a:cs typeface="Century Gothic"/>
              </a:rPr>
              <a:t>scheme  </a:t>
            </a:r>
            <a:r>
              <a:rPr sz="700" dirty="0">
                <a:solidFill>
                  <a:srgbClr val="231F20"/>
                </a:solidFill>
                <a:latin typeface="Century Gothic"/>
                <a:cs typeface="Century Gothic"/>
              </a:rPr>
              <a:t>for </a:t>
            </a:r>
            <a:r>
              <a:rPr sz="700" spc="-30" dirty="0">
                <a:solidFill>
                  <a:srgbClr val="231F20"/>
                </a:solidFill>
                <a:latin typeface="Century Gothic"/>
                <a:cs typeface="Century Gothic"/>
              </a:rPr>
              <a:t>counties </a:t>
            </a:r>
            <a:r>
              <a:rPr sz="700" spc="-35" dirty="0">
                <a:solidFill>
                  <a:srgbClr val="231F20"/>
                </a:solidFill>
                <a:latin typeface="Century Gothic"/>
                <a:cs typeface="Century Gothic"/>
              </a:rPr>
              <a:t>andcounty-equivalent  </a:t>
            </a:r>
            <a:r>
              <a:rPr sz="700" spc="-10" dirty="0">
                <a:solidFill>
                  <a:srgbClr val="231F20"/>
                </a:solidFill>
                <a:latin typeface="Century Gothic"/>
                <a:cs typeface="Century Gothic"/>
              </a:rPr>
              <a:t>entities </a:t>
            </a:r>
            <a:r>
              <a:rPr sz="700" spc="-50" dirty="0">
                <a:solidFill>
                  <a:srgbClr val="231F20"/>
                </a:solidFill>
                <a:latin typeface="Century Gothic"/>
                <a:cs typeface="Century Gothic"/>
              </a:rPr>
              <a:t>(</a:t>
            </a:r>
            <a:r>
              <a:rPr sz="700" u="sng" spc="-50" dirty="0">
                <a:solidFill>
                  <a:srgbClr val="205E9E"/>
                </a:solidFill>
                <a:uFill>
                  <a:solidFill>
                    <a:srgbClr val="205E9E"/>
                  </a:solidFill>
                </a:uFill>
                <a:latin typeface="Century Gothic"/>
                <a:cs typeface="Century Gothic"/>
                <a:hlinkClick r:id="rId5"/>
              </a:rPr>
              <a:t>https://www.cdc.gov/ </a:t>
            </a:r>
            <a:r>
              <a:rPr sz="700" spc="-50" dirty="0">
                <a:solidFill>
                  <a:srgbClr val="205E9E"/>
                </a:solidFill>
                <a:latin typeface="Century Gothic"/>
                <a:cs typeface="Century Gothic"/>
              </a:rPr>
              <a:t> </a:t>
            </a:r>
            <a:r>
              <a:rPr sz="700" u="sng" spc="-30" dirty="0">
                <a:solidFill>
                  <a:srgbClr val="205E9E"/>
                </a:solidFill>
                <a:uFill>
                  <a:solidFill>
                    <a:srgbClr val="205E9E"/>
                  </a:solidFill>
                </a:uFill>
                <a:latin typeface="Century Gothic"/>
                <a:cs typeface="Century Gothic"/>
                <a:hlinkClick r:id="rId5"/>
              </a:rPr>
              <a:t>nchs/data_access/urban_rural</a:t>
            </a:r>
            <a:r>
              <a:rPr sz="700" spc="-30" dirty="0">
                <a:solidFill>
                  <a:srgbClr val="205E9E"/>
                </a:solidFill>
                <a:latin typeface="Century Gothic"/>
                <a:cs typeface="Century Gothic"/>
                <a:hlinkClick r:id="rId5"/>
              </a:rPr>
              <a:t>. </a:t>
            </a:r>
            <a:r>
              <a:rPr sz="700" spc="-30" dirty="0">
                <a:solidFill>
                  <a:srgbClr val="205E9E"/>
                </a:solidFill>
                <a:latin typeface="Century Gothic"/>
                <a:cs typeface="Century Gothic"/>
              </a:rPr>
              <a:t> </a:t>
            </a:r>
            <a:r>
              <a:rPr sz="700" u="sng" spc="-30" dirty="0">
                <a:solidFill>
                  <a:srgbClr val="205E9E"/>
                </a:solidFill>
                <a:uFill>
                  <a:solidFill>
                    <a:srgbClr val="205E9E"/>
                  </a:solidFill>
                </a:uFill>
                <a:latin typeface="Century Gothic"/>
                <a:cs typeface="Century Gothic"/>
                <a:hlinkClick r:id="rId5"/>
              </a:rPr>
              <a:t>htm</a:t>
            </a:r>
            <a:r>
              <a:rPr sz="700" spc="-30" dirty="0">
                <a:solidFill>
                  <a:srgbClr val="231F20"/>
                </a:solidFill>
                <a:latin typeface="Century Gothic"/>
                <a:cs typeface="Century Gothic"/>
              </a:rPr>
              <a:t>). </a:t>
            </a:r>
            <a:r>
              <a:rPr sz="700" spc="-35" dirty="0">
                <a:solidFill>
                  <a:srgbClr val="231F20"/>
                </a:solidFill>
                <a:latin typeface="Century Gothic"/>
                <a:cs typeface="Century Gothic"/>
              </a:rPr>
              <a:t>Large </a:t>
            </a:r>
            <a:r>
              <a:rPr sz="700" spc="-40" dirty="0">
                <a:solidFill>
                  <a:srgbClr val="231F20"/>
                </a:solidFill>
                <a:latin typeface="Century Gothic"/>
                <a:cs typeface="Century Gothic"/>
              </a:rPr>
              <a:t>central </a:t>
            </a:r>
            <a:r>
              <a:rPr sz="700" spc="-30" dirty="0">
                <a:solidFill>
                  <a:srgbClr val="231F20"/>
                </a:solidFill>
                <a:latin typeface="Century Gothic"/>
                <a:cs typeface="Century Gothic"/>
              </a:rPr>
              <a:t>metropolitan,  </a:t>
            </a:r>
            <a:r>
              <a:rPr sz="700" spc="-35" dirty="0">
                <a:solidFill>
                  <a:srgbClr val="231F20"/>
                </a:solidFill>
                <a:latin typeface="Century Gothic"/>
                <a:cs typeface="Century Gothic"/>
              </a:rPr>
              <a:t>large </a:t>
            </a:r>
            <a:r>
              <a:rPr sz="700" spc="-20" dirty="0">
                <a:solidFill>
                  <a:srgbClr val="231F20"/>
                </a:solidFill>
                <a:latin typeface="Century Gothic"/>
                <a:cs typeface="Century Gothic"/>
              </a:rPr>
              <a:t>fringe</a:t>
            </a:r>
            <a:r>
              <a:rPr sz="700" spc="-30" dirty="0">
                <a:solidFill>
                  <a:srgbClr val="231F20"/>
                </a:solidFill>
                <a:latin typeface="Century Gothic"/>
                <a:cs typeface="Century Gothic"/>
              </a:rPr>
              <a:t> metropolitan,</a:t>
            </a:r>
            <a:endParaRPr sz="700">
              <a:latin typeface="Century Gothic"/>
              <a:cs typeface="Century Gothic"/>
            </a:endParaRPr>
          </a:p>
          <a:p>
            <a:pPr marL="12700" marR="5080">
              <a:lnSpc>
                <a:spcPct val="106700"/>
              </a:lnSpc>
              <a:spcBef>
                <a:spcPts val="5"/>
              </a:spcBef>
            </a:pPr>
            <a:r>
              <a:rPr sz="700" spc="-30" dirty="0">
                <a:solidFill>
                  <a:srgbClr val="231F20"/>
                </a:solidFill>
                <a:latin typeface="Century Gothic"/>
                <a:cs typeface="Century Gothic"/>
              </a:rPr>
              <a:t>medium metropolitan, </a:t>
            </a:r>
            <a:r>
              <a:rPr sz="700" spc="-45" dirty="0">
                <a:solidFill>
                  <a:srgbClr val="231F20"/>
                </a:solidFill>
                <a:latin typeface="Century Gothic"/>
                <a:cs typeface="Century Gothic"/>
              </a:rPr>
              <a:t>and </a:t>
            </a:r>
            <a:r>
              <a:rPr sz="700" spc="-5" dirty="0">
                <a:solidFill>
                  <a:srgbClr val="231F20"/>
                </a:solidFill>
                <a:latin typeface="Century Gothic"/>
                <a:cs typeface="Century Gothic"/>
              </a:rPr>
              <a:t>small  </a:t>
            </a:r>
            <a:r>
              <a:rPr sz="700" spc="-25" dirty="0">
                <a:solidFill>
                  <a:srgbClr val="231F20"/>
                </a:solidFill>
                <a:latin typeface="Century Gothic"/>
                <a:cs typeface="Century Gothic"/>
              </a:rPr>
              <a:t>metropolitan </a:t>
            </a:r>
            <a:r>
              <a:rPr sz="700" spc="-30" dirty="0">
                <a:solidFill>
                  <a:srgbClr val="231F20"/>
                </a:solidFill>
                <a:latin typeface="Century Gothic"/>
                <a:cs typeface="Century Gothic"/>
              </a:rPr>
              <a:t>counties </a:t>
            </a:r>
            <a:r>
              <a:rPr sz="700" spc="-35" dirty="0">
                <a:solidFill>
                  <a:srgbClr val="231F20"/>
                </a:solidFill>
                <a:latin typeface="Century Gothic"/>
                <a:cs typeface="Century Gothic"/>
              </a:rPr>
              <a:t>were </a:t>
            </a:r>
            <a:r>
              <a:rPr sz="700" spc="-40" dirty="0">
                <a:solidFill>
                  <a:srgbClr val="231F20"/>
                </a:solidFill>
                <a:latin typeface="Century Gothic"/>
                <a:cs typeface="Century Gothic"/>
              </a:rPr>
              <a:t>grouped  </a:t>
            </a:r>
            <a:r>
              <a:rPr sz="700" spc="-15" dirty="0">
                <a:solidFill>
                  <a:srgbClr val="231F20"/>
                </a:solidFill>
                <a:latin typeface="Century Gothic"/>
                <a:cs typeface="Century Gothic"/>
              </a:rPr>
              <a:t>as </a:t>
            </a:r>
            <a:r>
              <a:rPr sz="700" spc="-25" dirty="0">
                <a:solidFill>
                  <a:srgbClr val="231F20"/>
                </a:solidFill>
                <a:latin typeface="Century Gothic"/>
                <a:cs typeface="Century Gothic"/>
              </a:rPr>
              <a:t>urban. Micropolitan </a:t>
            </a:r>
            <a:r>
              <a:rPr sz="700" spc="-45" dirty="0">
                <a:solidFill>
                  <a:srgbClr val="231F20"/>
                </a:solidFill>
                <a:latin typeface="Century Gothic"/>
                <a:cs typeface="Century Gothic"/>
              </a:rPr>
              <a:t>and </a:t>
            </a:r>
            <a:r>
              <a:rPr sz="700" spc="-50" dirty="0">
                <a:solidFill>
                  <a:srgbClr val="231F20"/>
                </a:solidFill>
                <a:latin typeface="Century Gothic"/>
                <a:cs typeface="Century Gothic"/>
              </a:rPr>
              <a:t>noncore  </a:t>
            </a:r>
            <a:r>
              <a:rPr sz="700" spc="-30" dirty="0">
                <a:solidFill>
                  <a:srgbClr val="231F20"/>
                </a:solidFill>
                <a:latin typeface="Century Gothic"/>
                <a:cs typeface="Century Gothic"/>
              </a:rPr>
              <a:t>counties </a:t>
            </a:r>
            <a:r>
              <a:rPr sz="700" spc="-35" dirty="0">
                <a:solidFill>
                  <a:srgbClr val="231F20"/>
                </a:solidFill>
                <a:latin typeface="Century Gothic"/>
                <a:cs typeface="Century Gothic"/>
              </a:rPr>
              <a:t>were </a:t>
            </a:r>
            <a:r>
              <a:rPr sz="700" spc="-40" dirty="0">
                <a:solidFill>
                  <a:srgbClr val="231F20"/>
                </a:solidFill>
                <a:latin typeface="Century Gothic"/>
                <a:cs typeface="Century Gothic"/>
              </a:rPr>
              <a:t>grouped </a:t>
            </a:r>
            <a:r>
              <a:rPr sz="700" spc="-15" dirty="0">
                <a:solidFill>
                  <a:srgbClr val="231F20"/>
                </a:solidFill>
                <a:latin typeface="Century Gothic"/>
                <a:cs typeface="Century Gothic"/>
              </a:rPr>
              <a:t>as</a:t>
            </a:r>
            <a:r>
              <a:rPr sz="700" spc="-114" dirty="0">
                <a:solidFill>
                  <a:srgbClr val="231F20"/>
                </a:solidFill>
                <a:latin typeface="Century Gothic"/>
                <a:cs typeface="Century Gothic"/>
              </a:rPr>
              <a:t> </a:t>
            </a:r>
            <a:r>
              <a:rPr sz="700" spc="-10" dirty="0">
                <a:solidFill>
                  <a:srgbClr val="231F20"/>
                </a:solidFill>
                <a:latin typeface="Century Gothic"/>
                <a:cs typeface="Century Gothic"/>
              </a:rPr>
              <a:t>rural.</a:t>
            </a:r>
            <a:endParaRPr sz="700">
              <a:latin typeface="Century Gothic"/>
              <a:cs typeface="Century Gothic"/>
            </a:endParaRPr>
          </a:p>
          <a:p>
            <a:pPr marL="12700" marR="121285">
              <a:lnSpc>
                <a:spcPct val="106800"/>
              </a:lnSpc>
              <a:spcBef>
                <a:spcPts val="409"/>
              </a:spcBef>
            </a:pPr>
            <a:r>
              <a:rPr sz="600" spc="15" baseline="27777" dirty="0">
                <a:solidFill>
                  <a:srgbClr val="231F20"/>
                </a:solidFill>
                <a:latin typeface="Century Gothic"/>
                <a:cs typeface="Century Gothic"/>
              </a:rPr>
              <a:t>#</a:t>
            </a:r>
            <a:r>
              <a:rPr sz="700" spc="10" dirty="0">
                <a:solidFill>
                  <a:srgbClr val="231F20"/>
                </a:solidFill>
                <a:latin typeface="Century Gothic"/>
                <a:cs typeface="Century Gothic"/>
              </a:rPr>
              <a:t>US </a:t>
            </a:r>
            <a:r>
              <a:rPr sz="700" spc="-30" dirty="0">
                <a:solidFill>
                  <a:srgbClr val="231F20"/>
                </a:solidFill>
                <a:latin typeface="Century Gothic"/>
                <a:cs typeface="Century Gothic"/>
              </a:rPr>
              <a:t>Department </a:t>
            </a:r>
            <a:r>
              <a:rPr sz="700" spc="-10" dirty="0">
                <a:solidFill>
                  <a:srgbClr val="231F20"/>
                </a:solidFill>
                <a:latin typeface="Century Gothic"/>
                <a:cs typeface="Century Gothic"/>
              </a:rPr>
              <a:t>of </a:t>
            </a:r>
            <a:r>
              <a:rPr sz="700" spc="-25" dirty="0">
                <a:solidFill>
                  <a:srgbClr val="231F20"/>
                </a:solidFill>
                <a:latin typeface="Century Gothic"/>
                <a:cs typeface="Century Gothic"/>
              </a:rPr>
              <a:t>Health </a:t>
            </a:r>
            <a:r>
              <a:rPr sz="700" spc="-70" dirty="0">
                <a:solidFill>
                  <a:srgbClr val="231F20"/>
                </a:solidFill>
                <a:latin typeface="Century Gothic"/>
                <a:cs typeface="Century Gothic"/>
              </a:rPr>
              <a:t>and  </a:t>
            </a:r>
            <a:r>
              <a:rPr sz="700" spc="-25" dirty="0">
                <a:solidFill>
                  <a:srgbClr val="231F20"/>
                </a:solidFill>
                <a:latin typeface="Century Gothic"/>
                <a:cs typeface="Century Gothic"/>
              </a:rPr>
              <a:t>Human </a:t>
            </a:r>
            <a:r>
              <a:rPr sz="700" spc="-15" dirty="0">
                <a:solidFill>
                  <a:srgbClr val="231F20"/>
                </a:solidFill>
                <a:latin typeface="Century Gothic"/>
                <a:cs typeface="Century Gothic"/>
              </a:rPr>
              <a:t>Services </a:t>
            </a:r>
            <a:r>
              <a:rPr sz="700" spc="-5" dirty="0">
                <a:solidFill>
                  <a:srgbClr val="231F20"/>
                </a:solidFill>
                <a:latin typeface="Century Gothic"/>
                <a:cs typeface="Century Gothic"/>
              </a:rPr>
              <a:t>(HHS) </a:t>
            </a:r>
            <a:r>
              <a:rPr sz="700" spc="-20" dirty="0">
                <a:solidFill>
                  <a:srgbClr val="231F20"/>
                </a:solidFill>
                <a:latin typeface="Century Gothic"/>
                <a:cs typeface="Century Gothic"/>
              </a:rPr>
              <a:t>regions  </a:t>
            </a:r>
            <a:r>
              <a:rPr sz="700" spc="-35" dirty="0">
                <a:solidFill>
                  <a:srgbClr val="231F20"/>
                </a:solidFill>
                <a:latin typeface="Century Gothic"/>
                <a:cs typeface="Century Gothic"/>
              </a:rPr>
              <a:t>were </a:t>
            </a:r>
            <a:r>
              <a:rPr sz="700" spc="-40" dirty="0">
                <a:solidFill>
                  <a:srgbClr val="231F20"/>
                </a:solidFill>
                <a:latin typeface="Century Gothic"/>
                <a:cs typeface="Century Gothic"/>
              </a:rPr>
              <a:t>categorized </a:t>
            </a:r>
            <a:r>
              <a:rPr sz="700" spc="-60" dirty="0">
                <a:solidFill>
                  <a:srgbClr val="231F20"/>
                </a:solidFill>
                <a:latin typeface="Century Gothic"/>
                <a:cs typeface="Century Gothic"/>
              </a:rPr>
              <a:t>according </a:t>
            </a:r>
            <a:r>
              <a:rPr sz="700" spc="-15" dirty="0">
                <a:solidFill>
                  <a:srgbClr val="231F20"/>
                </a:solidFill>
                <a:latin typeface="Century Gothic"/>
                <a:cs typeface="Century Gothic"/>
              </a:rPr>
              <a:t>to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grouping </a:t>
            </a:r>
            <a:r>
              <a:rPr sz="700" spc="-10" dirty="0">
                <a:solidFill>
                  <a:srgbClr val="231F20"/>
                </a:solidFill>
                <a:latin typeface="Century Gothic"/>
                <a:cs typeface="Century Gothic"/>
              </a:rPr>
              <a:t>of </a:t>
            </a:r>
            <a:r>
              <a:rPr sz="700" spc="-5" dirty="0">
                <a:solidFill>
                  <a:srgbClr val="231F20"/>
                </a:solidFill>
                <a:latin typeface="Century Gothic"/>
                <a:cs typeface="Century Gothic"/>
              </a:rPr>
              <a:t>states </a:t>
            </a:r>
            <a:r>
              <a:rPr sz="700" spc="-45" dirty="0">
                <a:solidFill>
                  <a:srgbClr val="231F20"/>
                </a:solidFill>
                <a:latin typeface="Century Gothic"/>
                <a:cs typeface="Century Gothic"/>
              </a:rPr>
              <a:t>and </a:t>
            </a:r>
            <a:r>
              <a:rPr sz="700" spc="30" dirty="0">
                <a:solidFill>
                  <a:srgbClr val="231F20"/>
                </a:solidFill>
                <a:latin typeface="Century Gothic"/>
                <a:cs typeface="Century Gothic"/>
              </a:rPr>
              <a:t>US  </a:t>
            </a:r>
            <a:r>
              <a:rPr sz="700" spc="5" dirty="0">
                <a:solidFill>
                  <a:srgbClr val="231F20"/>
                </a:solidFill>
                <a:latin typeface="Century Gothic"/>
                <a:cs typeface="Century Gothic"/>
              </a:rPr>
              <a:t>territories </a:t>
            </a:r>
            <a:r>
              <a:rPr sz="700" spc="-25" dirty="0">
                <a:solidFill>
                  <a:srgbClr val="231F20"/>
                </a:solidFill>
                <a:latin typeface="Century Gothic"/>
                <a:cs typeface="Century Gothic"/>
              </a:rPr>
              <a:t>assigned under </a:t>
            </a:r>
            <a:r>
              <a:rPr sz="700" spc="-50" dirty="0">
                <a:solidFill>
                  <a:srgbClr val="231F20"/>
                </a:solidFill>
                <a:latin typeface="Century Gothic"/>
                <a:cs typeface="Century Gothic"/>
              </a:rPr>
              <a:t>eachof</a:t>
            </a:r>
            <a:endParaRPr sz="700">
              <a:latin typeface="Century Gothic"/>
              <a:cs typeface="Century Gothic"/>
            </a:endParaRPr>
          </a:p>
          <a:p>
            <a:pPr marL="12700" marR="40640">
              <a:lnSpc>
                <a:spcPct val="107100"/>
              </a:lnSpc>
            </a:pPr>
            <a:r>
              <a:rPr sz="700" spc="-25" dirty="0">
                <a:solidFill>
                  <a:srgbClr val="231F20"/>
                </a:solidFill>
                <a:latin typeface="Century Gothic"/>
                <a:cs typeface="Century Gothic"/>
              </a:rPr>
              <a:t>the </a:t>
            </a:r>
            <a:r>
              <a:rPr sz="700" spc="5" dirty="0">
                <a:solidFill>
                  <a:srgbClr val="231F20"/>
                </a:solidFill>
                <a:latin typeface="Century Gothic"/>
                <a:cs typeface="Century Gothic"/>
              </a:rPr>
              <a:t>10 </a:t>
            </a:r>
            <a:r>
              <a:rPr sz="700" spc="20" dirty="0">
                <a:solidFill>
                  <a:srgbClr val="231F20"/>
                </a:solidFill>
                <a:latin typeface="Century Gothic"/>
                <a:cs typeface="Century Gothic"/>
              </a:rPr>
              <a:t>HHS </a:t>
            </a:r>
            <a:r>
              <a:rPr sz="700" spc="-30" dirty="0">
                <a:solidFill>
                  <a:srgbClr val="231F20"/>
                </a:solidFill>
                <a:latin typeface="Century Gothic"/>
                <a:cs typeface="Century Gothic"/>
              </a:rPr>
              <a:t>regional offices (</a:t>
            </a:r>
            <a:r>
              <a:rPr sz="700" u="sng" spc="-30" dirty="0">
                <a:solidFill>
                  <a:srgbClr val="205E9E"/>
                </a:solidFill>
                <a:uFill>
                  <a:solidFill>
                    <a:srgbClr val="205E9E"/>
                  </a:solidFill>
                </a:uFill>
                <a:latin typeface="Century Gothic"/>
                <a:cs typeface="Century Gothic"/>
                <a:hlinkClick r:id="rId6"/>
              </a:rPr>
              <a:t>https:// </a:t>
            </a:r>
            <a:r>
              <a:rPr sz="700" spc="-30" dirty="0">
                <a:solidFill>
                  <a:srgbClr val="205E9E"/>
                </a:solidFill>
                <a:latin typeface="Century Gothic"/>
                <a:cs typeface="Century Gothic"/>
              </a:rPr>
              <a:t> </a:t>
            </a:r>
            <a:r>
              <a:rPr sz="700" u="sng" spc="-50" dirty="0">
                <a:solidFill>
                  <a:srgbClr val="205E9E"/>
                </a:solidFill>
                <a:uFill>
                  <a:solidFill>
                    <a:srgbClr val="205E9E"/>
                  </a:solidFill>
                </a:uFill>
                <a:latin typeface="Century Gothic"/>
                <a:cs typeface="Century Gothic"/>
                <a:hlinkClick r:id="rId6"/>
              </a:rPr>
              <a:t>www.hhs.gov/about/agencies/iea/ </a:t>
            </a:r>
            <a:r>
              <a:rPr sz="700" spc="-50" dirty="0">
                <a:solidFill>
                  <a:srgbClr val="205E9E"/>
                </a:solidFill>
                <a:latin typeface="Century Gothic"/>
                <a:cs typeface="Century Gothic"/>
              </a:rPr>
              <a:t> </a:t>
            </a:r>
            <a:r>
              <a:rPr sz="700" u="sng" spc="-25" dirty="0">
                <a:solidFill>
                  <a:srgbClr val="205E9E"/>
                </a:solidFill>
                <a:uFill>
                  <a:solidFill>
                    <a:srgbClr val="205E9E"/>
                  </a:solidFill>
                </a:uFill>
                <a:latin typeface="Century Gothic"/>
                <a:cs typeface="Century Gothic"/>
                <a:hlinkClick r:id="rId6"/>
              </a:rPr>
              <a:t>regional-offices/index.htm</a:t>
            </a:r>
            <a:r>
              <a:rPr sz="700" spc="-25" dirty="0">
                <a:solidFill>
                  <a:srgbClr val="205E9E"/>
                </a:solidFill>
                <a:latin typeface="Century Gothic"/>
                <a:cs typeface="Century Gothic"/>
                <a:hlinkClick r:id="rId6"/>
              </a:rPr>
              <a:t>l</a:t>
            </a:r>
            <a:r>
              <a:rPr sz="700" spc="-25" dirty="0">
                <a:solidFill>
                  <a:srgbClr val="231F20"/>
                </a:solidFill>
                <a:latin typeface="Century Gothic"/>
                <a:cs typeface="Century Gothic"/>
              </a:rPr>
              <a:t>). </a:t>
            </a:r>
            <a:r>
              <a:rPr sz="700" spc="1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15" dirty="0">
                <a:solidFill>
                  <a:srgbClr val="231F20"/>
                </a:solidFill>
                <a:latin typeface="Century Gothic"/>
                <a:cs typeface="Century Gothic"/>
              </a:rPr>
              <a:t>purposes </a:t>
            </a:r>
            <a:r>
              <a:rPr sz="700" spc="-10" dirty="0">
                <a:solidFill>
                  <a:srgbClr val="231F20"/>
                </a:solidFill>
                <a:latin typeface="Century Gothic"/>
                <a:cs typeface="Century Gothic"/>
              </a:rPr>
              <a:t>of </a:t>
            </a:r>
            <a:r>
              <a:rPr sz="700" spc="5" dirty="0">
                <a:solidFill>
                  <a:srgbClr val="231F20"/>
                </a:solidFill>
                <a:latin typeface="Century Gothic"/>
                <a:cs typeface="Century Gothic"/>
              </a:rPr>
              <a:t>this </a:t>
            </a:r>
            <a:r>
              <a:rPr sz="700" spc="-20" dirty="0">
                <a:solidFill>
                  <a:srgbClr val="231F20"/>
                </a:solidFill>
                <a:latin typeface="Century Gothic"/>
                <a:cs typeface="Century Gothic"/>
              </a:rPr>
              <a:t>report,</a:t>
            </a:r>
            <a:r>
              <a:rPr sz="700" spc="-30" dirty="0">
                <a:solidFill>
                  <a:srgbClr val="231F20"/>
                </a:solidFill>
                <a:latin typeface="Century Gothic"/>
                <a:cs typeface="Century Gothic"/>
              </a:rPr>
              <a:t> </a:t>
            </a:r>
            <a:r>
              <a:rPr sz="700" spc="-20" dirty="0">
                <a:solidFill>
                  <a:srgbClr val="231F20"/>
                </a:solidFill>
                <a:latin typeface="Century Gothic"/>
                <a:cs typeface="Century Gothic"/>
              </a:rPr>
              <a:t>regions</a:t>
            </a:r>
            <a:endParaRPr sz="700">
              <a:latin typeface="Century Gothic"/>
              <a:cs typeface="Century Gothic"/>
            </a:endParaRPr>
          </a:p>
          <a:p>
            <a:pPr marL="12700" marR="15875" indent="-635">
              <a:lnSpc>
                <a:spcPct val="107100"/>
              </a:lnSpc>
            </a:pPr>
            <a:r>
              <a:rPr sz="700" spc="-10" dirty="0">
                <a:solidFill>
                  <a:srgbClr val="231F20"/>
                </a:solidFill>
                <a:latin typeface="Century Gothic"/>
                <a:cs typeface="Century Gothic"/>
              </a:rPr>
              <a:t>with </a:t>
            </a:r>
            <a:r>
              <a:rPr sz="700" spc="15" dirty="0">
                <a:solidFill>
                  <a:srgbClr val="231F20"/>
                </a:solidFill>
                <a:latin typeface="Century Gothic"/>
                <a:cs typeface="Century Gothic"/>
              </a:rPr>
              <a:t>US </a:t>
            </a:r>
            <a:r>
              <a:rPr sz="700" spc="5" dirty="0">
                <a:solidFill>
                  <a:srgbClr val="231F20"/>
                </a:solidFill>
                <a:latin typeface="Century Gothic"/>
                <a:cs typeface="Century Gothic"/>
              </a:rPr>
              <a:t>territories </a:t>
            </a:r>
            <a:r>
              <a:rPr sz="700" spc="-30" dirty="0">
                <a:solidFill>
                  <a:srgbClr val="231F20"/>
                </a:solidFill>
                <a:latin typeface="Century Gothic"/>
                <a:cs typeface="Century Gothic"/>
              </a:rPr>
              <a:t>(Regions </a:t>
            </a:r>
            <a:r>
              <a:rPr sz="700" spc="-5" dirty="0">
                <a:solidFill>
                  <a:srgbClr val="231F20"/>
                </a:solidFill>
                <a:latin typeface="Century Gothic"/>
                <a:cs typeface="Century Gothic"/>
              </a:rPr>
              <a:t>2 </a:t>
            </a:r>
            <a:r>
              <a:rPr sz="700" spc="-45" dirty="0">
                <a:solidFill>
                  <a:srgbClr val="231F20"/>
                </a:solidFill>
                <a:latin typeface="Century Gothic"/>
                <a:cs typeface="Century Gothic"/>
              </a:rPr>
              <a:t>and </a:t>
            </a:r>
            <a:r>
              <a:rPr sz="700" spc="-20" dirty="0">
                <a:solidFill>
                  <a:srgbClr val="231F20"/>
                </a:solidFill>
                <a:latin typeface="Century Gothic"/>
                <a:cs typeface="Century Gothic"/>
              </a:rPr>
              <a:t>9)  </a:t>
            </a:r>
            <a:r>
              <a:rPr sz="700" spc="-40" dirty="0">
                <a:solidFill>
                  <a:srgbClr val="231F20"/>
                </a:solidFill>
                <a:latin typeface="Century Gothic"/>
                <a:cs typeface="Century Gothic"/>
              </a:rPr>
              <a:t>contain </a:t>
            </a:r>
            <a:r>
              <a:rPr sz="700" spc="-25" dirty="0">
                <a:solidFill>
                  <a:srgbClr val="231F20"/>
                </a:solidFill>
                <a:latin typeface="Century Gothic"/>
                <a:cs typeface="Century Gothic"/>
              </a:rPr>
              <a:t>datafrom </a:t>
            </a:r>
            <a:r>
              <a:rPr sz="700" spc="-5" dirty="0">
                <a:solidFill>
                  <a:srgbClr val="231F20"/>
                </a:solidFill>
                <a:latin typeface="Century Gothic"/>
                <a:cs typeface="Century Gothic"/>
              </a:rPr>
              <a:t>states</a:t>
            </a:r>
            <a:r>
              <a:rPr sz="700" spc="5" dirty="0">
                <a:solidFill>
                  <a:srgbClr val="231F20"/>
                </a:solidFill>
                <a:latin typeface="Century Gothic"/>
                <a:cs typeface="Century Gothic"/>
              </a:rPr>
              <a:t> </a:t>
            </a:r>
            <a:r>
              <a:rPr sz="700" spc="-20" dirty="0">
                <a:solidFill>
                  <a:srgbClr val="231F20"/>
                </a:solidFill>
                <a:latin typeface="Century Gothic"/>
                <a:cs typeface="Century Gothic"/>
              </a:rPr>
              <a:t>only.</a:t>
            </a:r>
            <a:endParaRPr sz="700">
              <a:latin typeface="Century Gothic"/>
              <a:cs typeface="Century Gothic"/>
            </a:endParaRPr>
          </a:p>
          <a:p>
            <a:pPr marL="12700">
              <a:lnSpc>
                <a:spcPct val="100000"/>
              </a:lnSpc>
              <a:spcBef>
                <a:spcPts val="565"/>
              </a:spcBef>
            </a:pPr>
            <a:r>
              <a:rPr sz="700" spc="-10" dirty="0">
                <a:solidFill>
                  <a:srgbClr val="231F20"/>
                </a:solidFill>
                <a:latin typeface="Century Gothic"/>
                <a:cs typeface="Century Gothic"/>
              </a:rPr>
              <a:t>U: </a:t>
            </a:r>
            <a:r>
              <a:rPr sz="700" spc="-35" dirty="0">
                <a:solidFill>
                  <a:srgbClr val="231F20"/>
                </a:solidFill>
                <a:latin typeface="Century Gothic"/>
                <a:cs typeface="Century Gothic"/>
              </a:rPr>
              <a:t>datawere</a:t>
            </a:r>
            <a:r>
              <a:rPr sz="700" spc="-15" dirty="0">
                <a:solidFill>
                  <a:srgbClr val="231F20"/>
                </a:solidFill>
                <a:latin typeface="Century Gothic"/>
                <a:cs typeface="Century Gothic"/>
              </a:rPr>
              <a:t> </a:t>
            </a:r>
            <a:r>
              <a:rPr sz="700" spc="-50" dirty="0">
                <a:solidFill>
                  <a:srgbClr val="231F20"/>
                </a:solidFill>
                <a:latin typeface="Century Gothic"/>
                <a:cs typeface="Century Gothic"/>
              </a:rPr>
              <a:t>unavailable.</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5663780" y="259637"/>
            <a:ext cx="1577975" cy="345440"/>
          </a:xfrm>
          <a:prstGeom prst="rect">
            <a:avLst/>
          </a:prstGeom>
        </p:spPr>
        <p:txBody>
          <a:bodyPr vert="horz" wrap="square" lIns="0" tIns="13335" rIns="0" bIns="0" rtlCol="0">
            <a:spAutoFit/>
          </a:bodyPr>
          <a:lstStyle/>
          <a:p>
            <a:pPr marL="12700">
              <a:lnSpc>
                <a:spcPts val="1255"/>
              </a:lnSpc>
              <a:spcBef>
                <a:spcPts val="105"/>
              </a:spcBef>
            </a:pPr>
            <a:r>
              <a:rPr sz="1000" b="1" spc="20" dirty="0">
                <a:solidFill>
                  <a:srgbClr val="005E6D"/>
                </a:solidFill>
                <a:latin typeface="Calibri"/>
                <a:cs typeface="Calibri"/>
              </a:rPr>
              <a:t>2019 </a:t>
            </a:r>
            <a:r>
              <a:rPr sz="1050" b="1" spc="45" dirty="0">
                <a:solidFill>
                  <a:srgbClr val="8C2689"/>
                </a:solidFill>
                <a:latin typeface="Calibri"/>
                <a:cs typeface="Calibri"/>
              </a:rPr>
              <a:t>VIRAL</a:t>
            </a:r>
            <a:r>
              <a:rPr sz="1050" b="1" spc="-10" dirty="0">
                <a:solidFill>
                  <a:srgbClr val="8C2689"/>
                </a:solidFill>
                <a:latin typeface="Calibri"/>
                <a:cs typeface="Calibri"/>
              </a:rPr>
              <a:t> </a:t>
            </a:r>
            <a:r>
              <a:rPr sz="1050" b="1" spc="45" dirty="0">
                <a:solidFill>
                  <a:srgbClr val="8C2689"/>
                </a:solidFill>
                <a:latin typeface="Calibri"/>
                <a:cs typeface="Calibri"/>
              </a:rPr>
              <a:t>HEPATITIS</a:t>
            </a:r>
            <a:endParaRPr sz="1050">
              <a:latin typeface="Calibri"/>
              <a:cs typeface="Calibri"/>
            </a:endParaRPr>
          </a:p>
          <a:p>
            <a:pPr marL="12700">
              <a:lnSpc>
                <a:spcPts val="1255"/>
              </a:lnSpc>
            </a:pPr>
            <a:r>
              <a:rPr sz="1050" spc="25" dirty="0">
                <a:solidFill>
                  <a:srgbClr val="005E6D"/>
                </a:solidFill>
                <a:latin typeface="Century Gothic"/>
                <a:cs typeface="Century Gothic"/>
              </a:rPr>
              <a:t>SURVEILLANCE</a:t>
            </a:r>
            <a:r>
              <a:rPr sz="1050" spc="3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1296924"/>
            <a:ext cx="6970775" cy="7565134"/>
          </a:xfrm>
          <a:prstGeom prst="rect">
            <a:avLst/>
          </a:prstGeom>
          <a:blipFill>
            <a:blip r:embed="rId3" cstate="print"/>
            <a:stretch>
              <a:fillRect/>
            </a:stretch>
          </a:blipFill>
        </p:spPr>
        <p:txBody>
          <a:bodyPr wrap="square" lIns="0" tIns="0" rIns="0" bIns="0" rtlCol="0"/>
          <a:lstStyle/>
          <a:p>
            <a:endParaRPr/>
          </a:p>
        </p:txBody>
      </p:sp>
      <p:graphicFrame>
        <p:nvGraphicFramePr>
          <p:cNvPr id="3" name="object 3" descr="The number and rates of death with hepatitis C listed as a cause of death by state or jurisdiction of residence for 2015–2019. The first column lists the state or jurisdiction. Each year has 2 columns of data; the first column lists the number of reported deaths, and the second column the lists rate of death with hepatitis C listed as the cause of death for 2015–2019."/>
          <p:cNvGraphicFramePr>
            <a:graphicFrameLocks noGrp="1"/>
          </p:cNvGraphicFramePr>
          <p:nvPr>
            <p:extLst>
              <p:ext uri="{D42A27DB-BD31-4B8C-83A1-F6EECF244321}">
                <p14:modId xmlns:p14="http://schemas.microsoft.com/office/powerpoint/2010/main" val="3945458465"/>
              </p:ext>
            </p:extLst>
          </p:nvPr>
        </p:nvGraphicFramePr>
        <p:xfrm>
          <a:off x="457200" y="1323339"/>
          <a:ext cx="6854825" cy="7448543"/>
        </p:xfrm>
        <a:graphic>
          <a:graphicData uri="http://schemas.openxmlformats.org/drawingml/2006/table">
            <a:tbl>
              <a:tblPr firstRow="1" bandRow="1">
                <a:tableStyleId>{2D5ABB26-0587-4C30-8999-92F81FD0307C}</a:tableStyleId>
              </a:tblPr>
              <a:tblGrid>
                <a:gridCol w="1450975">
                  <a:extLst>
                    <a:ext uri="{9D8B030D-6E8A-4147-A177-3AD203B41FA5}">
                      <a16:colId xmlns:a16="http://schemas.microsoft.com/office/drawing/2014/main" val="20000"/>
                    </a:ext>
                  </a:extLst>
                </a:gridCol>
                <a:gridCol w="540385">
                  <a:extLst>
                    <a:ext uri="{9D8B030D-6E8A-4147-A177-3AD203B41FA5}">
                      <a16:colId xmlns:a16="http://schemas.microsoft.com/office/drawing/2014/main" val="20001"/>
                    </a:ext>
                  </a:extLst>
                </a:gridCol>
                <a:gridCol w="540385">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gridCol w="540385">
                  <a:extLst>
                    <a:ext uri="{9D8B030D-6E8A-4147-A177-3AD203B41FA5}">
                      <a16:colId xmlns:a16="http://schemas.microsoft.com/office/drawing/2014/main" val="20004"/>
                    </a:ext>
                  </a:extLst>
                </a:gridCol>
                <a:gridCol w="540385">
                  <a:extLst>
                    <a:ext uri="{9D8B030D-6E8A-4147-A177-3AD203B41FA5}">
                      <a16:colId xmlns:a16="http://schemas.microsoft.com/office/drawing/2014/main" val="20005"/>
                    </a:ext>
                  </a:extLst>
                </a:gridCol>
                <a:gridCol w="540385">
                  <a:extLst>
                    <a:ext uri="{9D8B030D-6E8A-4147-A177-3AD203B41FA5}">
                      <a16:colId xmlns:a16="http://schemas.microsoft.com/office/drawing/2014/main" val="20006"/>
                    </a:ext>
                  </a:extLst>
                </a:gridCol>
                <a:gridCol w="540385">
                  <a:extLst>
                    <a:ext uri="{9D8B030D-6E8A-4147-A177-3AD203B41FA5}">
                      <a16:colId xmlns:a16="http://schemas.microsoft.com/office/drawing/2014/main" val="20007"/>
                    </a:ext>
                  </a:extLst>
                </a:gridCol>
                <a:gridCol w="540385">
                  <a:extLst>
                    <a:ext uri="{9D8B030D-6E8A-4147-A177-3AD203B41FA5}">
                      <a16:colId xmlns:a16="http://schemas.microsoft.com/office/drawing/2014/main" val="20008"/>
                    </a:ext>
                  </a:extLst>
                </a:gridCol>
                <a:gridCol w="540385">
                  <a:extLst>
                    <a:ext uri="{9D8B030D-6E8A-4147-A177-3AD203B41FA5}">
                      <a16:colId xmlns:a16="http://schemas.microsoft.com/office/drawing/2014/main" val="20009"/>
                    </a:ext>
                  </a:extLst>
                </a:gridCol>
                <a:gridCol w="540385">
                  <a:extLst>
                    <a:ext uri="{9D8B030D-6E8A-4147-A177-3AD203B41FA5}">
                      <a16:colId xmlns:a16="http://schemas.microsoft.com/office/drawing/2014/main" val="20010"/>
                    </a:ext>
                  </a:extLst>
                </a:gridCol>
              </a:tblGrid>
              <a:tr h="122975">
                <a:tc rowSpan="2">
                  <a:txBody>
                    <a:bodyPr/>
                    <a:lstStyle/>
                    <a:p>
                      <a:pPr marL="57785">
                        <a:lnSpc>
                          <a:spcPct val="100000"/>
                        </a:lnSpc>
                        <a:spcBef>
                          <a:spcPts val="560"/>
                        </a:spcBef>
                      </a:pPr>
                      <a:r>
                        <a:rPr sz="750" b="1" dirty="0">
                          <a:solidFill>
                            <a:srgbClr val="FFFFFF"/>
                          </a:solidFill>
                          <a:latin typeface="Calibri"/>
                          <a:cs typeface="Calibri"/>
                        </a:rPr>
                        <a:t>State or</a:t>
                      </a:r>
                      <a:r>
                        <a:rPr sz="750" b="1" spc="55" dirty="0">
                          <a:solidFill>
                            <a:srgbClr val="FFFFFF"/>
                          </a:solidFill>
                          <a:latin typeface="Calibri"/>
                          <a:cs typeface="Calibri"/>
                        </a:rPr>
                        <a:t> </a:t>
                      </a:r>
                      <a:r>
                        <a:rPr sz="750" b="1" spc="5" dirty="0">
                          <a:solidFill>
                            <a:srgbClr val="FFFFFF"/>
                          </a:solidFill>
                          <a:latin typeface="Calibri"/>
                          <a:cs typeface="Calibri"/>
                        </a:rPr>
                        <a:t>Jurisdiction</a:t>
                      </a:r>
                      <a:endParaRPr sz="750">
                        <a:latin typeface="Calibri"/>
                        <a:cs typeface="Calibri"/>
                      </a:endParaRPr>
                    </a:p>
                  </a:txBody>
                  <a:tcPr marL="0" marR="0" marT="71120" marB="0">
                    <a:solidFill>
                      <a:srgbClr val="005E6D"/>
                    </a:solidFill>
                  </a:tcPr>
                </a:tc>
                <a:tc gridSpan="2">
                  <a:txBody>
                    <a:bodyPr/>
                    <a:lstStyle/>
                    <a:p>
                      <a:pPr algn="ctr">
                        <a:lnSpc>
                          <a:spcPts val="865"/>
                        </a:lnSpc>
                      </a:pPr>
                      <a:r>
                        <a:rPr sz="750" b="1" spc="10" dirty="0">
                          <a:solidFill>
                            <a:srgbClr val="FFFFFF"/>
                          </a:solidFill>
                          <a:latin typeface="Calibri"/>
                          <a:cs typeface="Calibri"/>
                        </a:rPr>
                        <a:t>2015</a:t>
                      </a:r>
                      <a:endParaRPr sz="750">
                        <a:latin typeface="Calibri"/>
                        <a:cs typeface="Calibri"/>
                      </a:endParaRPr>
                    </a:p>
                  </a:txBody>
                  <a:tcPr marL="0" marR="0" marT="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ts val="865"/>
                        </a:lnSpc>
                      </a:pPr>
                      <a:r>
                        <a:rPr sz="750" b="1" spc="10" dirty="0">
                          <a:solidFill>
                            <a:srgbClr val="FFFFFF"/>
                          </a:solidFill>
                          <a:latin typeface="Calibri"/>
                          <a:cs typeface="Calibri"/>
                        </a:rPr>
                        <a:t>2016</a:t>
                      </a:r>
                      <a:endParaRPr sz="750">
                        <a:latin typeface="Calibri"/>
                        <a:cs typeface="Calibri"/>
                      </a:endParaRPr>
                    </a:p>
                  </a:txBody>
                  <a:tcPr marL="0" marR="0" marT="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ts val="865"/>
                        </a:lnSpc>
                      </a:pPr>
                      <a:r>
                        <a:rPr sz="750" b="1" spc="10" dirty="0">
                          <a:solidFill>
                            <a:srgbClr val="FFFFFF"/>
                          </a:solidFill>
                          <a:latin typeface="Calibri"/>
                          <a:cs typeface="Calibri"/>
                        </a:rPr>
                        <a:t>2017</a:t>
                      </a:r>
                      <a:endParaRPr sz="750">
                        <a:latin typeface="Calibri"/>
                        <a:cs typeface="Calibri"/>
                      </a:endParaRPr>
                    </a:p>
                  </a:txBody>
                  <a:tcPr marL="0" marR="0" marT="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ts val="865"/>
                        </a:lnSpc>
                      </a:pPr>
                      <a:r>
                        <a:rPr sz="750" b="1" spc="10" dirty="0">
                          <a:solidFill>
                            <a:srgbClr val="FFFFFF"/>
                          </a:solidFill>
                          <a:latin typeface="Calibri"/>
                          <a:cs typeface="Calibri"/>
                        </a:rPr>
                        <a:t>2018</a:t>
                      </a:r>
                      <a:endParaRPr sz="750">
                        <a:latin typeface="Calibri"/>
                        <a:cs typeface="Calibri"/>
                      </a:endParaRPr>
                    </a:p>
                  </a:txBody>
                  <a:tcPr marL="0" marR="0" marT="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marL="8255" algn="ctr">
                        <a:lnSpc>
                          <a:spcPts val="865"/>
                        </a:lnSpc>
                      </a:pPr>
                      <a:r>
                        <a:rPr sz="750" b="1" spc="10" dirty="0">
                          <a:solidFill>
                            <a:srgbClr val="FFFFFF"/>
                          </a:solidFill>
                          <a:latin typeface="Calibri"/>
                          <a:cs typeface="Calibri"/>
                        </a:rPr>
                        <a:t>2019</a:t>
                      </a:r>
                      <a:endParaRPr sz="750">
                        <a:latin typeface="Calibri"/>
                        <a:cs typeface="Calibri"/>
                      </a:endParaRPr>
                    </a:p>
                  </a:txBody>
                  <a:tcPr marL="0" marR="0" marT="0" marB="0">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146188">
                <a:tc vMerge="1">
                  <a:txBody>
                    <a:bodyPr/>
                    <a:lstStyle/>
                    <a:p>
                      <a:endParaRPr/>
                    </a:p>
                  </a:txBody>
                  <a:tcPr marL="0" marR="0" marT="71120" marB="0">
                    <a:solidFill>
                      <a:srgbClr val="005E6D"/>
                    </a:solidFill>
                  </a:tcPr>
                </a:tc>
                <a:tc>
                  <a:txBody>
                    <a:bodyPr/>
                    <a:lstStyle/>
                    <a:p>
                      <a:pPr marL="1270" algn="ctr">
                        <a:lnSpc>
                          <a:spcPct val="100000"/>
                        </a:lnSpc>
                        <a:spcBef>
                          <a:spcPts val="100"/>
                        </a:spcBef>
                      </a:pPr>
                      <a:r>
                        <a:rPr sz="750" b="1" dirty="0">
                          <a:solidFill>
                            <a:srgbClr val="FFFFFF"/>
                          </a:solidFill>
                          <a:latin typeface="Calibri"/>
                          <a:cs typeface="Calibri"/>
                        </a:rPr>
                        <a:t>No.</a:t>
                      </a:r>
                      <a:endParaRPr sz="750">
                        <a:latin typeface="Calibri"/>
                        <a:cs typeface="Calibri"/>
                      </a:endParaRPr>
                    </a:p>
                  </a:txBody>
                  <a:tcPr marL="0" marR="0" marT="12700" marB="0">
                    <a:lnR w="9525">
                      <a:solidFill>
                        <a:srgbClr val="FFFFFF"/>
                      </a:solidFill>
                      <a:prstDash val="solid"/>
                    </a:lnR>
                    <a:lnT w="12700">
                      <a:solidFill>
                        <a:srgbClr val="FFFFFF"/>
                      </a:solidFill>
                      <a:prstDash val="solid"/>
                    </a:lnT>
                    <a:solidFill>
                      <a:srgbClr val="005E6D"/>
                    </a:solidFill>
                  </a:tcPr>
                </a:tc>
                <a:tc>
                  <a:txBody>
                    <a:bodyPr/>
                    <a:lstStyle/>
                    <a:p>
                      <a:pPr marL="154305">
                        <a:lnSpc>
                          <a:spcPct val="100000"/>
                        </a:lnSpc>
                        <a:spcBef>
                          <a:spcPts val="100"/>
                        </a:spcBef>
                      </a:pPr>
                      <a:r>
                        <a:rPr sz="750" b="1" spc="-5" dirty="0">
                          <a:solidFill>
                            <a:srgbClr val="FFFFFF"/>
                          </a:solidFill>
                          <a:latin typeface="Calibri"/>
                          <a:cs typeface="Calibri"/>
                        </a:rPr>
                        <a:t>Rate*</a:t>
                      </a:r>
                      <a:endParaRPr sz="750">
                        <a:latin typeface="Calibri"/>
                        <a:cs typeface="Calibri"/>
                      </a:endParaRPr>
                    </a:p>
                  </a:txBody>
                  <a:tcPr marL="0" marR="0" marT="12700" marB="0">
                    <a:lnL w="9525">
                      <a:solidFill>
                        <a:srgbClr val="FFFFFF"/>
                      </a:solidFill>
                      <a:prstDash val="solid"/>
                    </a:lnL>
                    <a:lnT w="12700">
                      <a:solidFill>
                        <a:srgbClr val="FFFFFF"/>
                      </a:solidFill>
                      <a:prstDash val="solid"/>
                    </a:lnT>
                    <a:solidFill>
                      <a:srgbClr val="005E6D"/>
                    </a:solidFill>
                  </a:tcPr>
                </a:tc>
                <a:tc>
                  <a:txBody>
                    <a:bodyPr/>
                    <a:lstStyle/>
                    <a:p>
                      <a:pPr marL="1270" algn="ctr">
                        <a:lnSpc>
                          <a:spcPct val="100000"/>
                        </a:lnSpc>
                        <a:spcBef>
                          <a:spcPts val="100"/>
                        </a:spcBef>
                      </a:pPr>
                      <a:r>
                        <a:rPr sz="750" b="1" dirty="0">
                          <a:solidFill>
                            <a:srgbClr val="FFFFFF"/>
                          </a:solidFill>
                          <a:latin typeface="Calibri"/>
                          <a:cs typeface="Calibri"/>
                        </a:rPr>
                        <a:t>No.</a:t>
                      </a:r>
                      <a:endParaRPr sz="750">
                        <a:latin typeface="Calibri"/>
                        <a:cs typeface="Calibri"/>
                      </a:endParaRPr>
                    </a:p>
                  </a:txBody>
                  <a:tcPr marL="0" marR="0" marT="12700" marB="0">
                    <a:lnR w="9525">
                      <a:solidFill>
                        <a:srgbClr val="FFFFFF"/>
                      </a:solidFill>
                      <a:prstDash val="solid"/>
                    </a:lnR>
                    <a:lnT w="12700">
                      <a:solidFill>
                        <a:srgbClr val="FFFFFF"/>
                      </a:solidFill>
                      <a:prstDash val="solid"/>
                    </a:lnT>
                    <a:solidFill>
                      <a:srgbClr val="005E6D"/>
                    </a:solidFill>
                  </a:tcPr>
                </a:tc>
                <a:tc>
                  <a:txBody>
                    <a:bodyPr/>
                    <a:lstStyle/>
                    <a:p>
                      <a:pPr marR="147320" algn="r">
                        <a:lnSpc>
                          <a:spcPct val="100000"/>
                        </a:lnSpc>
                        <a:spcBef>
                          <a:spcPts val="100"/>
                        </a:spcBef>
                      </a:pPr>
                      <a:r>
                        <a:rPr sz="750" b="1" spc="-10" dirty="0">
                          <a:solidFill>
                            <a:srgbClr val="FFFFFF"/>
                          </a:solidFill>
                          <a:latin typeface="Calibri"/>
                          <a:cs typeface="Calibri"/>
                        </a:rPr>
                        <a:t>R</a:t>
                      </a:r>
                      <a:r>
                        <a:rPr sz="750" b="1" spc="-5" dirty="0">
                          <a:solidFill>
                            <a:srgbClr val="FFFFFF"/>
                          </a:solidFill>
                          <a:latin typeface="Calibri"/>
                          <a:cs typeface="Calibri"/>
                        </a:rPr>
                        <a:t>a</a:t>
                      </a:r>
                      <a:r>
                        <a:rPr sz="750" b="1" dirty="0">
                          <a:solidFill>
                            <a:srgbClr val="FFFFFF"/>
                          </a:solidFill>
                          <a:latin typeface="Calibri"/>
                          <a:cs typeface="Calibri"/>
                        </a:rPr>
                        <a:t>te*</a:t>
                      </a:r>
                      <a:endParaRPr sz="750">
                        <a:latin typeface="Calibri"/>
                        <a:cs typeface="Calibri"/>
                      </a:endParaRPr>
                    </a:p>
                  </a:txBody>
                  <a:tcPr marL="0" marR="0" marT="12700" marB="0">
                    <a:lnL w="9525">
                      <a:solidFill>
                        <a:srgbClr val="FFFFFF"/>
                      </a:solidFill>
                      <a:prstDash val="solid"/>
                    </a:lnL>
                    <a:lnT w="12700">
                      <a:solidFill>
                        <a:srgbClr val="FFFFFF"/>
                      </a:solidFill>
                      <a:prstDash val="solid"/>
                    </a:lnT>
                    <a:solidFill>
                      <a:srgbClr val="005E6D"/>
                    </a:solidFill>
                  </a:tcPr>
                </a:tc>
                <a:tc>
                  <a:txBody>
                    <a:bodyPr/>
                    <a:lstStyle/>
                    <a:p>
                      <a:pPr marL="635" algn="ctr">
                        <a:lnSpc>
                          <a:spcPct val="100000"/>
                        </a:lnSpc>
                        <a:spcBef>
                          <a:spcPts val="100"/>
                        </a:spcBef>
                      </a:pPr>
                      <a:r>
                        <a:rPr sz="750" b="1" dirty="0">
                          <a:solidFill>
                            <a:srgbClr val="FFFFFF"/>
                          </a:solidFill>
                          <a:latin typeface="Calibri"/>
                          <a:cs typeface="Calibri"/>
                        </a:rPr>
                        <a:t>No.</a:t>
                      </a:r>
                      <a:endParaRPr sz="750">
                        <a:latin typeface="Calibri"/>
                        <a:cs typeface="Calibri"/>
                      </a:endParaRPr>
                    </a:p>
                  </a:txBody>
                  <a:tcPr marL="0" marR="0" marT="12700" marB="0">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100"/>
                        </a:spcBef>
                      </a:pPr>
                      <a:r>
                        <a:rPr sz="750" b="1" spc="-5" dirty="0">
                          <a:solidFill>
                            <a:srgbClr val="FFFFFF"/>
                          </a:solidFill>
                          <a:latin typeface="Calibri"/>
                          <a:cs typeface="Calibri"/>
                        </a:rPr>
                        <a:t>Rate*</a:t>
                      </a:r>
                      <a:endParaRPr sz="750">
                        <a:latin typeface="Calibri"/>
                        <a:cs typeface="Calibri"/>
                      </a:endParaRPr>
                    </a:p>
                  </a:txBody>
                  <a:tcPr marL="0" marR="0" marT="12700" marB="0">
                    <a:lnL w="9525">
                      <a:solidFill>
                        <a:srgbClr val="FFFFFF"/>
                      </a:solidFill>
                      <a:prstDash val="solid"/>
                    </a:lnL>
                    <a:lnT w="12700">
                      <a:solidFill>
                        <a:srgbClr val="FFFFFF"/>
                      </a:solidFill>
                      <a:prstDash val="solid"/>
                    </a:lnT>
                    <a:solidFill>
                      <a:srgbClr val="005E6D"/>
                    </a:solidFill>
                  </a:tcPr>
                </a:tc>
                <a:tc>
                  <a:txBody>
                    <a:bodyPr/>
                    <a:lstStyle/>
                    <a:p>
                      <a:pPr marL="635" algn="ctr">
                        <a:lnSpc>
                          <a:spcPct val="100000"/>
                        </a:lnSpc>
                        <a:spcBef>
                          <a:spcPts val="100"/>
                        </a:spcBef>
                      </a:pPr>
                      <a:r>
                        <a:rPr sz="750" b="1" dirty="0">
                          <a:solidFill>
                            <a:srgbClr val="FFFFFF"/>
                          </a:solidFill>
                          <a:latin typeface="Calibri"/>
                          <a:cs typeface="Calibri"/>
                        </a:rPr>
                        <a:t>No.</a:t>
                      </a:r>
                      <a:endParaRPr sz="750">
                        <a:latin typeface="Calibri"/>
                        <a:cs typeface="Calibri"/>
                      </a:endParaRPr>
                    </a:p>
                  </a:txBody>
                  <a:tcPr marL="0" marR="0" marT="12700" marB="0">
                    <a:lnR w="9525">
                      <a:solidFill>
                        <a:srgbClr val="FFFFFF"/>
                      </a:solidFill>
                      <a:prstDash val="solid"/>
                    </a:lnR>
                    <a:lnT w="12700">
                      <a:solidFill>
                        <a:srgbClr val="FFFFFF"/>
                      </a:solidFill>
                      <a:prstDash val="solid"/>
                    </a:lnT>
                    <a:solidFill>
                      <a:srgbClr val="005E6D"/>
                    </a:solidFill>
                  </a:tcPr>
                </a:tc>
                <a:tc>
                  <a:txBody>
                    <a:bodyPr/>
                    <a:lstStyle/>
                    <a:p>
                      <a:pPr marL="138430">
                        <a:lnSpc>
                          <a:spcPct val="100000"/>
                        </a:lnSpc>
                        <a:spcBef>
                          <a:spcPts val="100"/>
                        </a:spcBef>
                      </a:pPr>
                      <a:r>
                        <a:rPr sz="750" b="1" spc="-5" dirty="0">
                          <a:solidFill>
                            <a:srgbClr val="FFFFFF"/>
                          </a:solidFill>
                          <a:latin typeface="Calibri"/>
                          <a:cs typeface="Calibri"/>
                        </a:rPr>
                        <a:t>Rate*</a:t>
                      </a:r>
                      <a:endParaRPr sz="750">
                        <a:latin typeface="Calibri"/>
                        <a:cs typeface="Calibri"/>
                      </a:endParaRPr>
                    </a:p>
                  </a:txBody>
                  <a:tcPr marL="0" marR="0" marT="12700" marB="0">
                    <a:lnL w="9525">
                      <a:solidFill>
                        <a:srgbClr val="FFFFFF"/>
                      </a:solidFill>
                      <a:prstDash val="solid"/>
                    </a:lnL>
                    <a:lnT w="12700">
                      <a:solidFill>
                        <a:srgbClr val="FFFFFF"/>
                      </a:solidFill>
                      <a:prstDash val="solid"/>
                    </a:lnT>
                    <a:solidFill>
                      <a:srgbClr val="005E6D"/>
                    </a:solidFill>
                  </a:tcPr>
                </a:tc>
                <a:tc>
                  <a:txBody>
                    <a:bodyPr/>
                    <a:lstStyle/>
                    <a:p>
                      <a:pPr marL="635" algn="ctr">
                        <a:lnSpc>
                          <a:spcPct val="100000"/>
                        </a:lnSpc>
                        <a:spcBef>
                          <a:spcPts val="100"/>
                        </a:spcBef>
                      </a:pPr>
                      <a:r>
                        <a:rPr sz="750" b="1" dirty="0">
                          <a:solidFill>
                            <a:srgbClr val="FFFFFF"/>
                          </a:solidFill>
                          <a:latin typeface="Calibri"/>
                          <a:cs typeface="Calibri"/>
                        </a:rPr>
                        <a:t>No.</a:t>
                      </a:r>
                      <a:endParaRPr sz="750">
                        <a:latin typeface="Calibri"/>
                        <a:cs typeface="Calibri"/>
                      </a:endParaRPr>
                    </a:p>
                  </a:txBody>
                  <a:tcPr marL="0" marR="0" marT="12700" marB="0">
                    <a:lnR w="9525">
                      <a:solidFill>
                        <a:srgbClr val="FFFFFF"/>
                      </a:solidFill>
                      <a:prstDash val="solid"/>
                    </a:lnR>
                    <a:lnT w="12700">
                      <a:solidFill>
                        <a:srgbClr val="FFFFFF"/>
                      </a:solidFill>
                      <a:prstDash val="solid"/>
                    </a:lnT>
                    <a:solidFill>
                      <a:srgbClr val="005E6D"/>
                    </a:solidFill>
                  </a:tcPr>
                </a:tc>
                <a:tc>
                  <a:txBody>
                    <a:bodyPr/>
                    <a:lstStyle/>
                    <a:p>
                      <a:pPr marL="156845">
                        <a:lnSpc>
                          <a:spcPct val="100000"/>
                        </a:lnSpc>
                        <a:spcBef>
                          <a:spcPts val="100"/>
                        </a:spcBef>
                      </a:pPr>
                      <a:r>
                        <a:rPr sz="750" b="1" spc="-5" dirty="0">
                          <a:solidFill>
                            <a:srgbClr val="FFFFFF"/>
                          </a:solidFill>
                          <a:latin typeface="Calibri"/>
                          <a:cs typeface="Calibri"/>
                        </a:rPr>
                        <a:t>Rate*</a:t>
                      </a:r>
                      <a:endParaRPr sz="750">
                        <a:latin typeface="Calibri"/>
                        <a:cs typeface="Calibri"/>
                      </a:endParaRPr>
                    </a:p>
                  </a:txBody>
                  <a:tcPr marL="0" marR="0" marT="12700"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138061">
                <a:tc>
                  <a:txBody>
                    <a:bodyPr/>
                    <a:lstStyle/>
                    <a:p>
                      <a:pPr marL="55880">
                        <a:lnSpc>
                          <a:spcPct val="100000"/>
                        </a:lnSpc>
                        <a:spcBef>
                          <a:spcPts val="65"/>
                        </a:spcBef>
                      </a:pPr>
                      <a:r>
                        <a:rPr sz="750" b="1" spc="5" dirty="0">
                          <a:solidFill>
                            <a:srgbClr val="231F20"/>
                          </a:solidFill>
                          <a:latin typeface="Calibri"/>
                          <a:cs typeface="Calibri"/>
                        </a:rPr>
                        <a:t>Alabama</a:t>
                      </a:r>
                      <a:endParaRPr sz="750">
                        <a:latin typeface="Calibri"/>
                        <a:cs typeface="Calibri"/>
                      </a:endParaRPr>
                    </a:p>
                  </a:txBody>
                  <a:tcPr marL="0" marR="0" marT="8255" marB="0">
                    <a:lnR w="19050">
                      <a:solidFill>
                        <a:srgbClr val="005E6D"/>
                      </a:solidFill>
                      <a:prstDash val="solid"/>
                    </a:lnR>
                    <a:solidFill>
                      <a:srgbClr val="FFFFFF"/>
                    </a:solidFill>
                  </a:tcPr>
                </a:tc>
                <a:tc>
                  <a:txBody>
                    <a:bodyPr/>
                    <a:lstStyle/>
                    <a:p>
                      <a:pPr marL="3810" algn="ctr">
                        <a:lnSpc>
                          <a:spcPct val="100000"/>
                        </a:lnSpc>
                        <a:spcBef>
                          <a:spcPts val="65"/>
                        </a:spcBef>
                      </a:pPr>
                      <a:r>
                        <a:rPr sz="750" b="1" spc="10" dirty="0">
                          <a:solidFill>
                            <a:srgbClr val="231F20"/>
                          </a:solidFill>
                          <a:latin typeface="Calibri"/>
                          <a:cs typeface="Calibri"/>
                        </a:rPr>
                        <a:t>187</a:t>
                      </a:r>
                      <a:endParaRPr sz="750">
                        <a:latin typeface="Calibri"/>
                        <a:cs typeface="Calibri"/>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79705">
                        <a:lnSpc>
                          <a:spcPct val="100000"/>
                        </a:lnSpc>
                        <a:spcBef>
                          <a:spcPts val="65"/>
                        </a:spcBef>
                      </a:pPr>
                      <a:r>
                        <a:rPr sz="750" b="1" spc="10" dirty="0">
                          <a:solidFill>
                            <a:srgbClr val="231F20"/>
                          </a:solidFill>
                          <a:latin typeface="Calibri"/>
                          <a:cs typeface="Calibri"/>
                        </a:rPr>
                        <a:t>3.08</a:t>
                      </a:r>
                      <a:endParaRPr sz="750">
                        <a:latin typeface="Calibri"/>
                        <a:cs typeface="Calibri"/>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65"/>
                        </a:spcBef>
                      </a:pPr>
                      <a:r>
                        <a:rPr sz="750" b="1" spc="10" dirty="0">
                          <a:solidFill>
                            <a:srgbClr val="231F20"/>
                          </a:solidFill>
                          <a:latin typeface="Calibri"/>
                          <a:cs typeface="Calibri"/>
                        </a:rPr>
                        <a:t>166</a:t>
                      </a:r>
                      <a:endParaRPr sz="750">
                        <a:latin typeface="Calibri"/>
                        <a:cs typeface="Calibri"/>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R="173990" algn="r">
                        <a:lnSpc>
                          <a:spcPct val="100000"/>
                        </a:lnSpc>
                        <a:spcBef>
                          <a:spcPts val="65"/>
                        </a:spcBef>
                      </a:pPr>
                      <a:r>
                        <a:rPr sz="750" b="1" spc="10" dirty="0">
                          <a:solidFill>
                            <a:srgbClr val="231F20"/>
                          </a:solidFill>
                          <a:latin typeface="Calibri"/>
                          <a:cs typeface="Calibri"/>
                        </a:rPr>
                        <a:t>2.63</a:t>
                      </a:r>
                      <a:endParaRPr sz="750">
                        <a:latin typeface="Calibri"/>
                        <a:cs typeface="Calibri"/>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65"/>
                        </a:spcBef>
                      </a:pPr>
                      <a:r>
                        <a:rPr sz="750" b="1" spc="10" dirty="0">
                          <a:solidFill>
                            <a:srgbClr val="231F20"/>
                          </a:solidFill>
                          <a:latin typeface="Calibri"/>
                          <a:cs typeface="Calibri"/>
                        </a:rPr>
                        <a:t>188</a:t>
                      </a:r>
                      <a:endParaRPr sz="750">
                        <a:latin typeface="Calibri"/>
                        <a:cs typeface="Calibri"/>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65"/>
                        </a:spcBef>
                      </a:pPr>
                      <a:r>
                        <a:rPr sz="750" b="1" spc="10" dirty="0">
                          <a:solidFill>
                            <a:srgbClr val="231F20"/>
                          </a:solidFill>
                          <a:latin typeface="Calibri"/>
                          <a:cs typeface="Calibri"/>
                        </a:rPr>
                        <a:t>2.97</a:t>
                      </a:r>
                      <a:endParaRPr sz="750">
                        <a:latin typeface="Calibri"/>
                        <a:cs typeface="Calibri"/>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R="12700" algn="ctr">
                        <a:lnSpc>
                          <a:spcPct val="100000"/>
                        </a:lnSpc>
                        <a:spcBef>
                          <a:spcPts val="65"/>
                        </a:spcBef>
                      </a:pPr>
                      <a:r>
                        <a:rPr sz="750" b="1" spc="10" dirty="0">
                          <a:solidFill>
                            <a:srgbClr val="231F20"/>
                          </a:solidFill>
                          <a:latin typeface="Calibri"/>
                          <a:cs typeface="Calibri"/>
                        </a:rPr>
                        <a:t>167</a:t>
                      </a:r>
                      <a:endParaRPr sz="750">
                        <a:latin typeface="Calibri"/>
                        <a:cs typeface="Calibri"/>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65"/>
                        </a:spcBef>
                      </a:pPr>
                      <a:r>
                        <a:rPr sz="750" b="1" spc="10" dirty="0">
                          <a:solidFill>
                            <a:srgbClr val="231F20"/>
                          </a:solidFill>
                          <a:latin typeface="Calibri"/>
                          <a:cs typeface="Calibri"/>
                        </a:rPr>
                        <a:t>2.54</a:t>
                      </a:r>
                      <a:endParaRPr sz="750">
                        <a:latin typeface="Calibri"/>
                        <a:cs typeface="Calibri"/>
                      </a:endParaRPr>
                    </a:p>
                  </a:txBody>
                  <a:tcPr marL="0" marR="0" marT="825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65"/>
                        </a:spcBef>
                      </a:pPr>
                      <a:r>
                        <a:rPr sz="750" b="1" spc="10" dirty="0">
                          <a:solidFill>
                            <a:srgbClr val="231F20"/>
                          </a:solidFill>
                          <a:latin typeface="Calibri"/>
                          <a:cs typeface="Calibri"/>
                        </a:rPr>
                        <a:t>134</a:t>
                      </a:r>
                      <a:endParaRPr sz="750">
                        <a:latin typeface="Calibri"/>
                        <a:cs typeface="Calibri"/>
                      </a:endParaRPr>
                    </a:p>
                  </a:txBody>
                  <a:tcPr marL="0" marR="0" marT="8255" marB="0">
                    <a:lnL w="19050">
                      <a:solidFill>
                        <a:srgbClr val="005E6D"/>
                      </a:solidFill>
                      <a:prstDash val="solid"/>
                    </a:lnL>
                    <a:lnR w="9525">
                      <a:solidFill>
                        <a:srgbClr val="005E6D"/>
                      </a:solidFill>
                      <a:prstDash val="solid"/>
                    </a:lnR>
                    <a:solidFill>
                      <a:srgbClr val="FFFFFF"/>
                    </a:solidFill>
                  </a:tcPr>
                </a:tc>
                <a:tc>
                  <a:txBody>
                    <a:bodyPr/>
                    <a:lstStyle/>
                    <a:p>
                      <a:pPr marL="182880">
                        <a:lnSpc>
                          <a:spcPct val="100000"/>
                        </a:lnSpc>
                        <a:spcBef>
                          <a:spcPts val="65"/>
                        </a:spcBef>
                      </a:pPr>
                      <a:r>
                        <a:rPr sz="750" b="1" spc="10" dirty="0">
                          <a:solidFill>
                            <a:srgbClr val="231F20"/>
                          </a:solidFill>
                          <a:latin typeface="Calibri"/>
                          <a:cs typeface="Calibri"/>
                        </a:rPr>
                        <a:t>2.06</a:t>
                      </a:r>
                      <a:endParaRPr sz="750">
                        <a:latin typeface="Calibri"/>
                        <a:cs typeface="Calibri"/>
                      </a:endParaRPr>
                    </a:p>
                  </a:txBody>
                  <a:tcPr marL="0" marR="0" marT="8255" marB="0">
                    <a:lnL w="9525">
                      <a:solidFill>
                        <a:srgbClr val="005E6D"/>
                      </a:solidFill>
                      <a:prstDash val="solid"/>
                    </a:lnL>
                    <a:solidFill>
                      <a:srgbClr val="FFFFFF"/>
                    </a:solidFill>
                  </a:tcPr>
                </a:tc>
                <a:extLst>
                  <a:ext uri="{0D108BD9-81ED-4DB2-BD59-A6C34878D82A}">
                    <a16:rowId xmlns:a16="http://schemas.microsoft.com/office/drawing/2014/main" val="10002"/>
                  </a:ext>
                </a:extLst>
              </a:tr>
              <a:tr h="138074">
                <a:tc>
                  <a:txBody>
                    <a:bodyPr/>
                    <a:lstStyle/>
                    <a:p>
                      <a:pPr marL="55880">
                        <a:lnSpc>
                          <a:spcPct val="100000"/>
                        </a:lnSpc>
                        <a:spcBef>
                          <a:spcPts val="40"/>
                        </a:spcBef>
                      </a:pPr>
                      <a:r>
                        <a:rPr sz="750" b="1" spc="5" dirty="0">
                          <a:solidFill>
                            <a:srgbClr val="231F20"/>
                          </a:solidFill>
                          <a:latin typeface="Calibri"/>
                          <a:cs typeface="Calibri"/>
                        </a:rPr>
                        <a:t>Alaska</a:t>
                      </a:r>
                      <a:endParaRPr sz="750">
                        <a:latin typeface="Calibri"/>
                        <a:cs typeface="Calibri"/>
                      </a:endParaRPr>
                    </a:p>
                  </a:txBody>
                  <a:tcPr marL="0" marR="0" marT="5080" marB="0">
                    <a:lnR w="19050">
                      <a:solidFill>
                        <a:srgbClr val="005E6D"/>
                      </a:solidFill>
                      <a:prstDash val="solid"/>
                    </a:lnR>
                    <a:solidFill>
                      <a:srgbClr val="E5EEF0"/>
                    </a:solidFill>
                  </a:tcPr>
                </a:tc>
                <a:tc>
                  <a:txBody>
                    <a:bodyPr/>
                    <a:lstStyle/>
                    <a:p>
                      <a:pPr marL="2540" algn="ctr">
                        <a:lnSpc>
                          <a:spcPct val="100000"/>
                        </a:lnSpc>
                        <a:spcBef>
                          <a:spcPts val="40"/>
                        </a:spcBef>
                      </a:pPr>
                      <a:r>
                        <a:rPr sz="750" b="1" spc="10" dirty="0">
                          <a:solidFill>
                            <a:srgbClr val="231F20"/>
                          </a:solidFill>
                          <a:latin typeface="Calibri"/>
                          <a:cs typeface="Calibri"/>
                        </a:rPr>
                        <a:t>41</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79705">
                        <a:lnSpc>
                          <a:spcPct val="100000"/>
                        </a:lnSpc>
                        <a:spcBef>
                          <a:spcPts val="40"/>
                        </a:spcBef>
                      </a:pPr>
                      <a:r>
                        <a:rPr sz="750" b="1" spc="10" dirty="0">
                          <a:solidFill>
                            <a:srgbClr val="231F20"/>
                          </a:solidFill>
                          <a:latin typeface="Calibri"/>
                          <a:cs typeface="Calibri"/>
                        </a:rPr>
                        <a:t>4.95</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40"/>
                        </a:spcBef>
                      </a:pPr>
                      <a:r>
                        <a:rPr sz="750" b="1" spc="10" dirty="0">
                          <a:solidFill>
                            <a:srgbClr val="231F20"/>
                          </a:solidFill>
                          <a:latin typeface="Calibri"/>
                          <a:cs typeface="Calibri"/>
                        </a:rPr>
                        <a:t>50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R="173990" algn="r">
                        <a:lnSpc>
                          <a:spcPct val="100000"/>
                        </a:lnSpc>
                        <a:spcBef>
                          <a:spcPts val="40"/>
                        </a:spcBef>
                      </a:pPr>
                      <a:r>
                        <a:rPr sz="750" b="1" spc="10" dirty="0">
                          <a:solidFill>
                            <a:srgbClr val="231F20"/>
                          </a:solidFill>
                          <a:latin typeface="Calibri"/>
                          <a:cs typeface="Calibri"/>
                        </a:rPr>
                        <a:t>5.38</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40"/>
                        </a:spcBef>
                      </a:pPr>
                      <a:r>
                        <a:rPr sz="750" b="1" spc="10" dirty="0">
                          <a:solidFill>
                            <a:srgbClr val="231F20"/>
                          </a:solidFill>
                          <a:latin typeface="Calibri"/>
                          <a:cs typeface="Calibri"/>
                        </a:rPr>
                        <a:t>38</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0"/>
                        </a:spcBef>
                      </a:pPr>
                      <a:r>
                        <a:rPr sz="750" b="1" spc="10" dirty="0">
                          <a:solidFill>
                            <a:srgbClr val="231F20"/>
                          </a:solidFill>
                          <a:latin typeface="Calibri"/>
                          <a:cs typeface="Calibri"/>
                        </a:rPr>
                        <a:t>4.38</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0"/>
                        </a:spcBef>
                      </a:pPr>
                      <a:r>
                        <a:rPr sz="750" b="1" spc="10" dirty="0">
                          <a:solidFill>
                            <a:srgbClr val="231F20"/>
                          </a:solidFill>
                          <a:latin typeface="Calibri"/>
                          <a:cs typeface="Calibri"/>
                        </a:rPr>
                        <a:t>40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0"/>
                        </a:spcBef>
                      </a:pPr>
                      <a:r>
                        <a:rPr sz="750" b="1" spc="10" dirty="0">
                          <a:solidFill>
                            <a:srgbClr val="231F20"/>
                          </a:solidFill>
                          <a:latin typeface="Calibri"/>
                          <a:cs typeface="Calibri"/>
                        </a:rPr>
                        <a:t>5.00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40"/>
                        </a:spcBef>
                      </a:pPr>
                      <a:r>
                        <a:rPr sz="750" b="1" spc="10" dirty="0">
                          <a:solidFill>
                            <a:srgbClr val="231F20"/>
                          </a:solidFill>
                          <a:latin typeface="Calibri"/>
                          <a:cs typeface="Calibri"/>
                        </a:rPr>
                        <a:t>41</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2880">
                        <a:lnSpc>
                          <a:spcPct val="100000"/>
                        </a:lnSpc>
                        <a:spcBef>
                          <a:spcPts val="40"/>
                        </a:spcBef>
                      </a:pPr>
                      <a:r>
                        <a:rPr sz="750" b="1" spc="10" dirty="0">
                          <a:solidFill>
                            <a:srgbClr val="231F20"/>
                          </a:solidFill>
                          <a:latin typeface="Calibri"/>
                          <a:cs typeface="Calibri"/>
                        </a:rPr>
                        <a:t>4.66</a:t>
                      </a:r>
                      <a:endParaRPr sz="750">
                        <a:latin typeface="Calibri"/>
                        <a:cs typeface="Calibri"/>
                      </a:endParaRPr>
                    </a:p>
                  </a:txBody>
                  <a:tcPr marL="0" marR="0" marT="5080" marB="0">
                    <a:lnL w="9525">
                      <a:solidFill>
                        <a:srgbClr val="005E6D"/>
                      </a:solidFill>
                      <a:prstDash val="solid"/>
                    </a:lnL>
                    <a:solidFill>
                      <a:srgbClr val="E5EEF0"/>
                    </a:solidFill>
                  </a:tcPr>
                </a:tc>
                <a:extLst>
                  <a:ext uri="{0D108BD9-81ED-4DB2-BD59-A6C34878D82A}">
                    <a16:rowId xmlns:a16="http://schemas.microsoft.com/office/drawing/2014/main" val="10003"/>
                  </a:ext>
                </a:extLst>
              </a:tr>
              <a:tr h="138061">
                <a:tc>
                  <a:txBody>
                    <a:bodyPr/>
                    <a:lstStyle/>
                    <a:p>
                      <a:pPr marL="55880">
                        <a:lnSpc>
                          <a:spcPct val="100000"/>
                        </a:lnSpc>
                        <a:spcBef>
                          <a:spcPts val="40"/>
                        </a:spcBef>
                      </a:pPr>
                      <a:r>
                        <a:rPr sz="750" b="1" spc="5" dirty="0">
                          <a:solidFill>
                            <a:srgbClr val="231F20"/>
                          </a:solidFill>
                          <a:latin typeface="Calibri"/>
                          <a:cs typeface="Calibri"/>
                        </a:rPr>
                        <a:t>Arizona</a:t>
                      </a:r>
                      <a:endParaRPr sz="750">
                        <a:latin typeface="Calibri"/>
                        <a:cs typeface="Calibri"/>
                      </a:endParaRPr>
                    </a:p>
                  </a:txBody>
                  <a:tcPr marL="0" marR="0" marT="5080" marB="0">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567</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79705">
                        <a:lnSpc>
                          <a:spcPct val="100000"/>
                        </a:lnSpc>
                        <a:spcBef>
                          <a:spcPts val="40"/>
                        </a:spcBef>
                      </a:pPr>
                      <a:r>
                        <a:rPr sz="750" b="1" spc="10" dirty="0">
                          <a:solidFill>
                            <a:srgbClr val="231F20"/>
                          </a:solidFill>
                          <a:latin typeface="Calibri"/>
                          <a:cs typeface="Calibri"/>
                        </a:rPr>
                        <a:t>6.90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500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R="173990" algn="r">
                        <a:lnSpc>
                          <a:spcPct val="100000"/>
                        </a:lnSpc>
                        <a:spcBef>
                          <a:spcPts val="40"/>
                        </a:spcBef>
                      </a:pPr>
                      <a:r>
                        <a:rPr sz="750" b="1" spc="10" dirty="0">
                          <a:solidFill>
                            <a:srgbClr val="231F20"/>
                          </a:solidFill>
                          <a:latin typeface="Calibri"/>
                          <a:cs typeface="Calibri"/>
                        </a:rPr>
                        <a:t>5.81</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480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0"/>
                        </a:spcBef>
                      </a:pPr>
                      <a:r>
                        <a:rPr sz="750" b="1" spc="10" dirty="0">
                          <a:solidFill>
                            <a:srgbClr val="231F20"/>
                          </a:solidFill>
                          <a:latin typeface="Calibri"/>
                          <a:cs typeface="Calibri"/>
                        </a:rPr>
                        <a:t>5.45</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R="12065" algn="ctr">
                        <a:lnSpc>
                          <a:spcPct val="100000"/>
                        </a:lnSpc>
                        <a:spcBef>
                          <a:spcPts val="40"/>
                        </a:spcBef>
                      </a:pPr>
                      <a:r>
                        <a:rPr sz="750" b="1" spc="10" dirty="0">
                          <a:solidFill>
                            <a:srgbClr val="231F20"/>
                          </a:solidFill>
                          <a:latin typeface="Calibri"/>
                          <a:cs typeface="Calibri"/>
                        </a:rPr>
                        <a:t>348</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0"/>
                        </a:spcBef>
                      </a:pPr>
                      <a:r>
                        <a:rPr sz="750" b="1" spc="10" dirty="0">
                          <a:solidFill>
                            <a:srgbClr val="231F20"/>
                          </a:solidFill>
                          <a:latin typeface="Calibri"/>
                          <a:cs typeface="Calibri"/>
                        </a:rPr>
                        <a:t>3.84</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277</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2880">
                        <a:lnSpc>
                          <a:spcPct val="100000"/>
                        </a:lnSpc>
                        <a:spcBef>
                          <a:spcPts val="40"/>
                        </a:spcBef>
                      </a:pPr>
                      <a:r>
                        <a:rPr sz="750" b="1" spc="10" dirty="0">
                          <a:solidFill>
                            <a:srgbClr val="231F20"/>
                          </a:solidFill>
                          <a:latin typeface="Calibri"/>
                          <a:cs typeface="Calibri"/>
                        </a:rPr>
                        <a:t>3.01</a:t>
                      </a:r>
                      <a:endParaRPr sz="750">
                        <a:latin typeface="Calibri"/>
                        <a:cs typeface="Calibri"/>
                      </a:endParaRPr>
                    </a:p>
                  </a:txBody>
                  <a:tcPr marL="0" marR="0" marT="5080" marB="0">
                    <a:lnL w="9525">
                      <a:solidFill>
                        <a:srgbClr val="005E6D"/>
                      </a:solidFill>
                      <a:prstDash val="solid"/>
                    </a:lnL>
                    <a:solidFill>
                      <a:srgbClr val="FFFFFF"/>
                    </a:solidFill>
                  </a:tcPr>
                </a:tc>
                <a:extLst>
                  <a:ext uri="{0D108BD9-81ED-4DB2-BD59-A6C34878D82A}">
                    <a16:rowId xmlns:a16="http://schemas.microsoft.com/office/drawing/2014/main" val="10004"/>
                  </a:ext>
                </a:extLst>
              </a:tr>
              <a:tr h="138061">
                <a:tc>
                  <a:txBody>
                    <a:bodyPr/>
                    <a:lstStyle/>
                    <a:p>
                      <a:pPr marL="56515">
                        <a:lnSpc>
                          <a:spcPct val="100000"/>
                        </a:lnSpc>
                        <a:spcBef>
                          <a:spcPts val="40"/>
                        </a:spcBef>
                      </a:pPr>
                      <a:r>
                        <a:rPr sz="750" b="1" spc="10" dirty="0">
                          <a:solidFill>
                            <a:srgbClr val="231F20"/>
                          </a:solidFill>
                          <a:latin typeface="Calibri"/>
                          <a:cs typeface="Calibri"/>
                        </a:rPr>
                        <a:t>Arkansas</a:t>
                      </a:r>
                      <a:endParaRPr sz="750">
                        <a:latin typeface="Calibri"/>
                        <a:cs typeface="Calibri"/>
                      </a:endParaRPr>
                    </a:p>
                  </a:txBody>
                  <a:tcPr marL="0" marR="0" marT="5080" marB="0">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183</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0"/>
                        </a:spcBef>
                      </a:pPr>
                      <a:r>
                        <a:rPr sz="750" b="1" spc="10" dirty="0">
                          <a:solidFill>
                            <a:srgbClr val="231F20"/>
                          </a:solidFill>
                          <a:latin typeface="Calibri"/>
                          <a:cs typeface="Calibri"/>
                        </a:rPr>
                        <a:t>5.01</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184</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R="174625" algn="r">
                        <a:lnSpc>
                          <a:spcPct val="100000"/>
                        </a:lnSpc>
                        <a:spcBef>
                          <a:spcPts val="40"/>
                        </a:spcBef>
                      </a:pPr>
                      <a:r>
                        <a:rPr sz="750" b="1" spc="10" dirty="0">
                          <a:solidFill>
                            <a:srgbClr val="231F20"/>
                          </a:solidFill>
                          <a:latin typeface="Calibri"/>
                          <a:cs typeface="Calibri"/>
                        </a:rPr>
                        <a:t>4.91</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169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0"/>
                        </a:spcBef>
                      </a:pPr>
                      <a:r>
                        <a:rPr sz="750" b="1" spc="10" dirty="0">
                          <a:solidFill>
                            <a:srgbClr val="231F20"/>
                          </a:solidFill>
                          <a:latin typeface="Calibri"/>
                          <a:cs typeface="Calibri"/>
                        </a:rPr>
                        <a:t>4.43</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R="12065" algn="ctr">
                        <a:lnSpc>
                          <a:spcPct val="100000"/>
                        </a:lnSpc>
                        <a:spcBef>
                          <a:spcPts val="40"/>
                        </a:spcBef>
                      </a:pPr>
                      <a:r>
                        <a:rPr sz="750" b="1" spc="10" dirty="0">
                          <a:solidFill>
                            <a:srgbClr val="231F20"/>
                          </a:solidFill>
                          <a:latin typeface="Calibri"/>
                          <a:cs typeface="Calibri"/>
                        </a:rPr>
                        <a:t>150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0"/>
                        </a:spcBef>
                      </a:pPr>
                      <a:r>
                        <a:rPr sz="750" b="1" spc="10" dirty="0">
                          <a:solidFill>
                            <a:srgbClr val="231F20"/>
                          </a:solidFill>
                          <a:latin typeface="Calibri"/>
                          <a:cs typeface="Calibri"/>
                        </a:rPr>
                        <a:t>3.86</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134</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2880">
                        <a:lnSpc>
                          <a:spcPct val="100000"/>
                        </a:lnSpc>
                        <a:spcBef>
                          <a:spcPts val="40"/>
                        </a:spcBef>
                      </a:pPr>
                      <a:r>
                        <a:rPr sz="750" b="1" spc="10" dirty="0">
                          <a:solidFill>
                            <a:srgbClr val="231F20"/>
                          </a:solidFill>
                          <a:latin typeface="Calibri"/>
                          <a:cs typeface="Calibri"/>
                        </a:rPr>
                        <a:t>3.45</a:t>
                      </a:r>
                      <a:endParaRPr sz="750">
                        <a:latin typeface="Calibri"/>
                        <a:cs typeface="Calibri"/>
                      </a:endParaRPr>
                    </a:p>
                  </a:txBody>
                  <a:tcPr marL="0" marR="0" marT="5080" marB="0">
                    <a:lnL w="9525">
                      <a:solidFill>
                        <a:srgbClr val="005E6D"/>
                      </a:solidFill>
                      <a:prstDash val="solid"/>
                    </a:lnL>
                    <a:solidFill>
                      <a:srgbClr val="E5EEF0"/>
                    </a:solidFill>
                  </a:tcPr>
                </a:tc>
                <a:extLst>
                  <a:ext uri="{0D108BD9-81ED-4DB2-BD59-A6C34878D82A}">
                    <a16:rowId xmlns:a16="http://schemas.microsoft.com/office/drawing/2014/main" val="10005"/>
                  </a:ext>
                </a:extLst>
              </a:tr>
              <a:tr h="138061">
                <a:tc>
                  <a:txBody>
                    <a:bodyPr/>
                    <a:lstStyle/>
                    <a:p>
                      <a:pPr marL="56515">
                        <a:lnSpc>
                          <a:spcPct val="100000"/>
                        </a:lnSpc>
                        <a:spcBef>
                          <a:spcPts val="40"/>
                        </a:spcBef>
                      </a:pPr>
                      <a:r>
                        <a:rPr sz="750" b="1" spc="5" dirty="0">
                          <a:solidFill>
                            <a:srgbClr val="231F20"/>
                          </a:solidFill>
                          <a:latin typeface="Calibri"/>
                          <a:cs typeface="Calibri"/>
                        </a:rPr>
                        <a:t>California</a:t>
                      </a:r>
                      <a:endParaRPr sz="750">
                        <a:latin typeface="Calibri"/>
                        <a:cs typeface="Calibri"/>
                      </a:endParaRPr>
                    </a:p>
                  </a:txBody>
                  <a:tcPr marL="0" marR="0" marT="5080" marB="0">
                    <a:lnR w="19050">
                      <a:solidFill>
                        <a:srgbClr val="005E6D"/>
                      </a:solidFill>
                      <a:prstDash val="solid"/>
                    </a:lnR>
                    <a:solidFill>
                      <a:srgbClr val="FFFFFF"/>
                    </a:solidFill>
                  </a:tcPr>
                </a:tc>
                <a:tc>
                  <a:txBody>
                    <a:bodyPr/>
                    <a:lstStyle/>
                    <a:p>
                      <a:pPr marR="146050" algn="r">
                        <a:lnSpc>
                          <a:spcPct val="100000"/>
                        </a:lnSpc>
                        <a:spcBef>
                          <a:spcPts val="40"/>
                        </a:spcBef>
                      </a:pPr>
                      <a:r>
                        <a:rPr sz="750" b="1" spc="10" dirty="0">
                          <a:solidFill>
                            <a:srgbClr val="231F20"/>
                          </a:solidFill>
                          <a:latin typeface="Calibri"/>
                          <a:cs typeface="Calibri"/>
                        </a:rPr>
                        <a:t>3</a:t>
                      </a:r>
                      <a:r>
                        <a:rPr sz="750" b="1" spc="5" dirty="0">
                          <a:solidFill>
                            <a:srgbClr val="231F20"/>
                          </a:solidFill>
                          <a:latin typeface="Calibri"/>
                          <a:cs typeface="Calibri"/>
                        </a:rPr>
                        <a:t>,</a:t>
                      </a:r>
                      <a:r>
                        <a:rPr sz="750" b="1" spc="10" dirty="0">
                          <a:solidFill>
                            <a:srgbClr val="231F20"/>
                          </a:solidFill>
                          <a:latin typeface="Calibri"/>
                          <a:cs typeface="Calibri"/>
                        </a:rPr>
                        <a:t>245</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0"/>
                        </a:spcBef>
                      </a:pPr>
                      <a:r>
                        <a:rPr sz="750" b="1" spc="10" dirty="0">
                          <a:solidFill>
                            <a:srgbClr val="231F20"/>
                          </a:solidFill>
                          <a:latin typeface="Calibri"/>
                          <a:cs typeface="Calibri"/>
                        </a:rPr>
                        <a:t>7.19</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2,917</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R="174625" algn="r">
                        <a:lnSpc>
                          <a:spcPct val="100000"/>
                        </a:lnSpc>
                        <a:spcBef>
                          <a:spcPts val="40"/>
                        </a:spcBef>
                      </a:pPr>
                      <a:r>
                        <a:rPr sz="750" b="1" spc="10" dirty="0">
                          <a:solidFill>
                            <a:srgbClr val="231F20"/>
                          </a:solidFill>
                          <a:latin typeface="Calibri"/>
                          <a:cs typeface="Calibri"/>
                        </a:rPr>
                        <a:t>6.33</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2,630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0"/>
                        </a:spcBef>
                      </a:pPr>
                      <a:r>
                        <a:rPr sz="750" b="1" spc="10" dirty="0">
                          <a:solidFill>
                            <a:srgbClr val="231F20"/>
                          </a:solidFill>
                          <a:latin typeface="Calibri"/>
                          <a:cs typeface="Calibri"/>
                        </a:rPr>
                        <a:t>5.58</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R="21590" algn="ctr">
                        <a:lnSpc>
                          <a:spcPct val="100000"/>
                        </a:lnSpc>
                        <a:spcBef>
                          <a:spcPts val="40"/>
                        </a:spcBef>
                      </a:pPr>
                      <a:r>
                        <a:rPr sz="750" b="1" spc="10" dirty="0">
                          <a:solidFill>
                            <a:srgbClr val="231F20"/>
                          </a:solidFill>
                          <a:latin typeface="Calibri"/>
                          <a:cs typeface="Calibri"/>
                        </a:rPr>
                        <a:t>2,391</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0"/>
                        </a:spcBef>
                      </a:pPr>
                      <a:r>
                        <a:rPr sz="750" b="1" spc="10" dirty="0">
                          <a:solidFill>
                            <a:srgbClr val="231F20"/>
                          </a:solidFill>
                          <a:latin typeface="Calibri"/>
                          <a:cs typeface="Calibri"/>
                        </a:rPr>
                        <a:t>4.98</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2,114</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2880">
                        <a:lnSpc>
                          <a:spcPct val="100000"/>
                        </a:lnSpc>
                        <a:spcBef>
                          <a:spcPts val="40"/>
                        </a:spcBef>
                      </a:pPr>
                      <a:r>
                        <a:rPr sz="750" b="1" spc="10" dirty="0">
                          <a:solidFill>
                            <a:srgbClr val="231F20"/>
                          </a:solidFill>
                          <a:latin typeface="Calibri"/>
                          <a:cs typeface="Calibri"/>
                        </a:rPr>
                        <a:t>4.36</a:t>
                      </a:r>
                      <a:endParaRPr sz="750">
                        <a:latin typeface="Calibri"/>
                        <a:cs typeface="Calibri"/>
                      </a:endParaRPr>
                    </a:p>
                  </a:txBody>
                  <a:tcPr marL="0" marR="0" marT="5080" marB="0">
                    <a:lnL w="9525">
                      <a:solidFill>
                        <a:srgbClr val="005E6D"/>
                      </a:solidFill>
                      <a:prstDash val="solid"/>
                    </a:lnL>
                    <a:solidFill>
                      <a:srgbClr val="FFFFFF"/>
                    </a:solidFill>
                  </a:tcPr>
                </a:tc>
                <a:extLst>
                  <a:ext uri="{0D108BD9-81ED-4DB2-BD59-A6C34878D82A}">
                    <a16:rowId xmlns:a16="http://schemas.microsoft.com/office/drawing/2014/main" val="10006"/>
                  </a:ext>
                </a:extLst>
              </a:tr>
              <a:tr h="138074">
                <a:tc>
                  <a:txBody>
                    <a:bodyPr/>
                    <a:lstStyle/>
                    <a:p>
                      <a:pPr marL="56515">
                        <a:lnSpc>
                          <a:spcPct val="100000"/>
                        </a:lnSpc>
                        <a:spcBef>
                          <a:spcPts val="40"/>
                        </a:spcBef>
                      </a:pPr>
                      <a:r>
                        <a:rPr sz="750" b="1" spc="5" dirty="0">
                          <a:solidFill>
                            <a:srgbClr val="231F20"/>
                          </a:solidFill>
                          <a:latin typeface="Calibri"/>
                          <a:cs typeface="Calibri"/>
                        </a:rPr>
                        <a:t>Colorado</a:t>
                      </a:r>
                      <a:endParaRPr sz="750">
                        <a:latin typeface="Calibri"/>
                        <a:cs typeface="Calibri"/>
                      </a:endParaRPr>
                    </a:p>
                  </a:txBody>
                  <a:tcPr marL="0" marR="0" marT="5080" marB="0">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362</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0"/>
                        </a:spcBef>
                      </a:pPr>
                      <a:r>
                        <a:rPr sz="750" b="1" spc="10" dirty="0">
                          <a:solidFill>
                            <a:srgbClr val="231F20"/>
                          </a:solidFill>
                          <a:latin typeface="Calibri"/>
                          <a:cs typeface="Calibri"/>
                        </a:rPr>
                        <a:t>5.51</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385</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R="174625" algn="r">
                        <a:lnSpc>
                          <a:spcPct val="100000"/>
                        </a:lnSpc>
                        <a:spcBef>
                          <a:spcPts val="40"/>
                        </a:spcBef>
                      </a:pPr>
                      <a:r>
                        <a:rPr sz="750" b="1" spc="10" dirty="0">
                          <a:solidFill>
                            <a:srgbClr val="231F20"/>
                          </a:solidFill>
                          <a:latin typeface="Calibri"/>
                          <a:cs typeface="Calibri"/>
                        </a:rPr>
                        <a:t>5.74</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386</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0"/>
                        </a:spcBef>
                      </a:pPr>
                      <a:r>
                        <a:rPr sz="750" b="1" spc="10" dirty="0">
                          <a:solidFill>
                            <a:srgbClr val="231F20"/>
                          </a:solidFill>
                          <a:latin typeface="Calibri"/>
                          <a:cs typeface="Calibri"/>
                        </a:rPr>
                        <a:t>5.62</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R="12065" algn="ctr">
                        <a:lnSpc>
                          <a:spcPct val="100000"/>
                        </a:lnSpc>
                        <a:spcBef>
                          <a:spcPts val="40"/>
                        </a:spcBef>
                      </a:pPr>
                      <a:r>
                        <a:rPr sz="750" b="1" spc="10" dirty="0">
                          <a:solidFill>
                            <a:srgbClr val="231F20"/>
                          </a:solidFill>
                          <a:latin typeface="Calibri"/>
                          <a:cs typeface="Calibri"/>
                        </a:rPr>
                        <a:t>387</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0"/>
                        </a:spcBef>
                      </a:pPr>
                      <a:r>
                        <a:rPr sz="750" b="1" spc="10" dirty="0">
                          <a:solidFill>
                            <a:srgbClr val="231F20"/>
                          </a:solidFill>
                          <a:latin typeface="Calibri"/>
                          <a:cs typeface="Calibri"/>
                        </a:rPr>
                        <a:t>5.48</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376</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2880">
                        <a:lnSpc>
                          <a:spcPct val="100000"/>
                        </a:lnSpc>
                        <a:spcBef>
                          <a:spcPts val="40"/>
                        </a:spcBef>
                      </a:pPr>
                      <a:r>
                        <a:rPr sz="750" b="1" spc="10" dirty="0">
                          <a:solidFill>
                            <a:srgbClr val="231F20"/>
                          </a:solidFill>
                          <a:latin typeface="Calibri"/>
                          <a:cs typeface="Calibri"/>
                        </a:rPr>
                        <a:t>5.24</a:t>
                      </a:r>
                      <a:endParaRPr sz="750">
                        <a:latin typeface="Calibri"/>
                        <a:cs typeface="Calibri"/>
                      </a:endParaRPr>
                    </a:p>
                  </a:txBody>
                  <a:tcPr marL="0" marR="0" marT="5080" marB="0">
                    <a:lnL w="9525">
                      <a:solidFill>
                        <a:srgbClr val="005E6D"/>
                      </a:solidFill>
                      <a:prstDash val="solid"/>
                    </a:lnL>
                    <a:solidFill>
                      <a:srgbClr val="E5EEF0"/>
                    </a:solidFill>
                  </a:tcPr>
                </a:tc>
                <a:extLst>
                  <a:ext uri="{0D108BD9-81ED-4DB2-BD59-A6C34878D82A}">
                    <a16:rowId xmlns:a16="http://schemas.microsoft.com/office/drawing/2014/main" val="10007"/>
                  </a:ext>
                </a:extLst>
              </a:tr>
              <a:tr h="138061">
                <a:tc>
                  <a:txBody>
                    <a:bodyPr/>
                    <a:lstStyle/>
                    <a:p>
                      <a:pPr marL="56515">
                        <a:lnSpc>
                          <a:spcPct val="100000"/>
                        </a:lnSpc>
                        <a:spcBef>
                          <a:spcPts val="40"/>
                        </a:spcBef>
                      </a:pPr>
                      <a:r>
                        <a:rPr sz="750" b="1" spc="10" dirty="0">
                          <a:solidFill>
                            <a:srgbClr val="231F20"/>
                          </a:solidFill>
                          <a:latin typeface="Calibri"/>
                          <a:cs typeface="Calibri"/>
                        </a:rPr>
                        <a:t>Connecticut</a:t>
                      </a:r>
                      <a:endParaRPr sz="750">
                        <a:latin typeface="Calibri"/>
                        <a:cs typeface="Calibri"/>
                      </a:endParaRPr>
                    </a:p>
                  </a:txBody>
                  <a:tcPr marL="0" marR="0" marT="5080" marB="0">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153</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0"/>
                        </a:spcBef>
                      </a:pPr>
                      <a:r>
                        <a:rPr sz="750" b="1" spc="10" dirty="0">
                          <a:solidFill>
                            <a:srgbClr val="231F20"/>
                          </a:solidFill>
                          <a:latin typeface="Calibri"/>
                          <a:cs typeface="Calibri"/>
                        </a:rPr>
                        <a:t>3.20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123</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40"/>
                        </a:spcBef>
                      </a:pPr>
                      <a:r>
                        <a:rPr sz="750" b="1" spc="10" dirty="0">
                          <a:solidFill>
                            <a:srgbClr val="231F20"/>
                          </a:solidFill>
                          <a:latin typeface="Calibri"/>
                          <a:cs typeface="Calibri"/>
                        </a:rPr>
                        <a:t>2.52</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130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0"/>
                        </a:spcBef>
                      </a:pPr>
                      <a:r>
                        <a:rPr sz="750" b="1" spc="10" dirty="0">
                          <a:solidFill>
                            <a:srgbClr val="231F20"/>
                          </a:solidFill>
                          <a:latin typeface="Calibri"/>
                          <a:cs typeface="Calibri"/>
                        </a:rPr>
                        <a:t>2.61</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40"/>
                        </a:spcBef>
                      </a:pPr>
                      <a:r>
                        <a:rPr sz="750" b="1" spc="10" dirty="0">
                          <a:solidFill>
                            <a:srgbClr val="231F20"/>
                          </a:solidFill>
                          <a:latin typeface="Calibri"/>
                          <a:cs typeface="Calibri"/>
                        </a:rPr>
                        <a:t>89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0"/>
                        </a:spcBef>
                      </a:pPr>
                      <a:r>
                        <a:rPr sz="750" b="1" spc="10" dirty="0">
                          <a:solidFill>
                            <a:srgbClr val="231F20"/>
                          </a:solidFill>
                          <a:latin typeface="Calibri"/>
                          <a:cs typeface="Calibri"/>
                        </a:rPr>
                        <a:t>1.72</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102</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2880">
                        <a:lnSpc>
                          <a:spcPct val="100000"/>
                        </a:lnSpc>
                        <a:spcBef>
                          <a:spcPts val="40"/>
                        </a:spcBef>
                      </a:pPr>
                      <a:r>
                        <a:rPr sz="750" b="1" spc="10" dirty="0">
                          <a:solidFill>
                            <a:srgbClr val="231F20"/>
                          </a:solidFill>
                          <a:latin typeface="Calibri"/>
                          <a:cs typeface="Calibri"/>
                        </a:rPr>
                        <a:t>2.03</a:t>
                      </a:r>
                      <a:endParaRPr sz="750">
                        <a:latin typeface="Calibri"/>
                        <a:cs typeface="Calibri"/>
                      </a:endParaRPr>
                    </a:p>
                  </a:txBody>
                  <a:tcPr marL="0" marR="0" marT="5080" marB="0">
                    <a:lnL w="9525">
                      <a:solidFill>
                        <a:srgbClr val="005E6D"/>
                      </a:solidFill>
                      <a:prstDash val="solid"/>
                    </a:lnL>
                    <a:solidFill>
                      <a:srgbClr val="FFFFFF"/>
                    </a:solidFill>
                  </a:tcPr>
                </a:tc>
                <a:extLst>
                  <a:ext uri="{0D108BD9-81ED-4DB2-BD59-A6C34878D82A}">
                    <a16:rowId xmlns:a16="http://schemas.microsoft.com/office/drawing/2014/main" val="10008"/>
                  </a:ext>
                </a:extLst>
              </a:tr>
              <a:tr h="138061">
                <a:tc>
                  <a:txBody>
                    <a:bodyPr/>
                    <a:lstStyle/>
                    <a:p>
                      <a:pPr marL="56515">
                        <a:lnSpc>
                          <a:spcPct val="100000"/>
                        </a:lnSpc>
                        <a:spcBef>
                          <a:spcPts val="40"/>
                        </a:spcBef>
                      </a:pPr>
                      <a:r>
                        <a:rPr sz="750" b="1" spc="10" dirty="0">
                          <a:solidFill>
                            <a:srgbClr val="231F20"/>
                          </a:solidFill>
                          <a:latin typeface="Calibri"/>
                          <a:cs typeface="Calibri"/>
                        </a:rPr>
                        <a:t>Delaware</a:t>
                      </a:r>
                      <a:endParaRPr sz="750">
                        <a:latin typeface="Calibri"/>
                        <a:cs typeface="Calibri"/>
                      </a:endParaRPr>
                    </a:p>
                  </a:txBody>
                  <a:tcPr marL="0" marR="0" marT="5080" marB="0">
                    <a:lnR w="19050">
                      <a:solidFill>
                        <a:srgbClr val="005E6D"/>
                      </a:solidFill>
                      <a:prstDash val="solid"/>
                    </a:lnR>
                    <a:solidFill>
                      <a:srgbClr val="E5EEF0"/>
                    </a:solidFill>
                  </a:tcPr>
                </a:tc>
                <a:tc>
                  <a:txBody>
                    <a:bodyPr/>
                    <a:lstStyle/>
                    <a:p>
                      <a:pPr marL="3175" algn="ctr">
                        <a:lnSpc>
                          <a:spcPct val="100000"/>
                        </a:lnSpc>
                        <a:spcBef>
                          <a:spcPts val="40"/>
                        </a:spcBef>
                      </a:pPr>
                      <a:r>
                        <a:rPr sz="750" b="1" spc="10" dirty="0">
                          <a:solidFill>
                            <a:srgbClr val="231F20"/>
                          </a:solidFill>
                          <a:latin typeface="Calibri"/>
                          <a:cs typeface="Calibri"/>
                        </a:rPr>
                        <a:t>45</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0"/>
                        </a:spcBef>
                      </a:pPr>
                      <a:r>
                        <a:rPr sz="750" b="1" spc="10" dirty="0">
                          <a:solidFill>
                            <a:srgbClr val="231F20"/>
                          </a:solidFill>
                          <a:latin typeface="Calibri"/>
                          <a:cs typeface="Calibri"/>
                        </a:rPr>
                        <a:t>3.41</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0"/>
                        </a:spcBef>
                      </a:pPr>
                      <a:r>
                        <a:rPr sz="750" b="1" spc="10" dirty="0">
                          <a:solidFill>
                            <a:srgbClr val="231F20"/>
                          </a:solidFill>
                          <a:latin typeface="Calibri"/>
                          <a:cs typeface="Calibri"/>
                        </a:rPr>
                        <a:t>47</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40"/>
                        </a:spcBef>
                      </a:pPr>
                      <a:r>
                        <a:rPr sz="750" b="1" spc="10" dirty="0">
                          <a:solidFill>
                            <a:srgbClr val="231F20"/>
                          </a:solidFill>
                          <a:latin typeface="Calibri"/>
                          <a:cs typeface="Calibri"/>
                        </a:rPr>
                        <a:t>3.63</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0"/>
                        </a:spcBef>
                      </a:pPr>
                      <a:r>
                        <a:rPr sz="750" b="1" spc="10" dirty="0">
                          <a:solidFill>
                            <a:srgbClr val="231F20"/>
                          </a:solidFill>
                          <a:latin typeface="Calibri"/>
                          <a:cs typeface="Calibri"/>
                        </a:rPr>
                        <a:t>49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0"/>
                        </a:spcBef>
                      </a:pPr>
                      <a:r>
                        <a:rPr sz="750" b="1" spc="10" dirty="0">
                          <a:solidFill>
                            <a:srgbClr val="231F20"/>
                          </a:solidFill>
                          <a:latin typeface="Calibri"/>
                          <a:cs typeface="Calibri"/>
                        </a:rPr>
                        <a:t>3.80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0"/>
                        </a:spcBef>
                      </a:pPr>
                      <a:r>
                        <a:rPr sz="750" b="1" spc="10" dirty="0">
                          <a:solidFill>
                            <a:srgbClr val="231F20"/>
                          </a:solidFill>
                          <a:latin typeface="Calibri"/>
                          <a:cs typeface="Calibri"/>
                        </a:rPr>
                        <a:t>34</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0"/>
                        </a:spcBef>
                      </a:pPr>
                      <a:r>
                        <a:rPr sz="750" b="1" spc="10" dirty="0">
                          <a:solidFill>
                            <a:srgbClr val="231F20"/>
                          </a:solidFill>
                          <a:latin typeface="Calibri"/>
                          <a:cs typeface="Calibri"/>
                        </a:rPr>
                        <a:t>2.33</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0"/>
                        </a:spcBef>
                      </a:pPr>
                      <a:r>
                        <a:rPr sz="750" b="1" spc="10" dirty="0">
                          <a:solidFill>
                            <a:srgbClr val="231F20"/>
                          </a:solidFill>
                          <a:latin typeface="Calibri"/>
                          <a:cs typeface="Calibri"/>
                        </a:rPr>
                        <a:t>26</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2880">
                        <a:lnSpc>
                          <a:spcPct val="100000"/>
                        </a:lnSpc>
                        <a:spcBef>
                          <a:spcPts val="40"/>
                        </a:spcBef>
                      </a:pPr>
                      <a:r>
                        <a:rPr sz="750" b="1" spc="10" dirty="0">
                          <a:solidFill>
                            <a:srgbClr val="231F20"/>
                          </a:solidFill>
                          <a:latin typeface="Calibri"/>
                          <a:cs typeface="Calibri"/>
                        </a:rPr>
                        <a:t>2.12</a:t>
                      </a:r>
                      <a:endParaRPr sz="750">
                        <a:latin typeface="Calibri"/>
                        <a:cs typeface="Calibri"/>
                      </a:endParaRPr>
                    </a:p>
                  </a:txBody>
                  <a:tcPr marL="0" marR="0" marT="5080" marB="0">
                    <a:lnL w="9525">
                      <a:solidFill>
                        <a:srgbClr val="005E6D"/>
                      </a:solidFill>
                      <a:prstDash val="solid"/>
                    </a:lnL>
                    <a:solidFill>
                      <a:srgbClr val="E5EEF0"/>
                    </a:solidFill>
                  </a:tcPr>
                </a:tc>
                <a:extLst>
                  <a:ext uri="{0D108BD9-81ED-4DB2-BD59-A6C34878D82A}">
                    <a16:rowId xmlns:a16="http://schemas.microsoft.com/office/drawing/2014/main" val="10009"/>
                  </a:ext>
                </a:extLst>
              </a:tr>
              <a:tr h="138074">
                <a:tc>
                  <a:txBody>
                    <a:bodyPr/>
                    <a:lstStyle/>
                    <a:p>
                      <a:pPr marL="56515">
                        <a:lnSpc>
                          <a:spcPct val="100000"/>
                        </a:lnSpc>
                        <a:spcBef>
                          <a:spcPts val="40"/>
                        </a:spcBef>
                      </a:pPr>
                      <a:r>
                        <a:rPr sz="750" b="1" spc="5" dirty="0">
                          <a:solidFill>
                            <a:srgbClr val="231F20"/>
                          </a:solidFill>
                          <a:latin typeface="Calibri"/>
                          <a:cs typeface="Calibri"/>
                        </a:rPr>
                        <a:t>District </a:t>
                      </a:r>
                      <a:r>
                        <a:rPr sz="750" b="1" dirty="0">
                          <a:solidFill>
                            <a:srgbClr val="231F20"/>
                          </a:solidFill>
                          <a:latin typeface="Calibri"/>
                          <a:cs typeface="Calibri"/>
                        </a:rPr>
                        <a:t>of</a:t>
                      </a:r>
                      <a:r>
                        <a:rPr sz="750" b="1" spc="45" dirty="0">
                          <a:solidFill>
                            <a:srgbClr val="231F20"/>
                          </a:solidFill>
                          <a:latin typeface="Calibri"/>
                          <a:cs typeface="Calibri"/>
                        </a:rPr>
                        <a:t> </a:t>
                      </a:r>
                      <a:r>
                        <a:rPr sz="750" b="1" spc="5" dirty="0">
                          <a:solidFill>
                            <a:srgbClr val="231F20"/>
                          </a:solidFill>
                          <a:latin typeface="Calibri"/>
                          <a:cs typeface="Calibri"/>
                        </a:rPr>
                        <a:t>Columbia</a:t>
                      </a:r>
                      <a:endParaRPr sz="750">
                        <a:latin typeface="Calibri"/>
                        <a:cs typeface="Calibri"/>
                      </a:endParaRPr>
                    </a:p>
                  </a:txBody>
                  <a:tcPr marL="0" marR="0" marT="5080" marB="0">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101</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55575">
                        <a:lnSpc>
                          <a:spcPct val="100000"/>
                        </a:lnSpc>
                        <a:spcBef>
                          <a:spcPts val="40"/>
                        </a:spcBef>
                      </a:pPr>
                      <a:r>
                        <a:rPr sz="750" b="1" spc="10" dirty="0">
                          <a:solidFill>
                            <a:srgbClr val="231F20"/>
                          </a:solidFill>
                          <a:latin typeface="Calibri"/>
                          <a:cs typeface="Calibri"/>
                        </a:rPr>
                        <a:t>13.93</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40"/>
                        </a:spcBef>
                      </a:pPr>
                      <a:r>
                        <a:rPr sz="750" b="1" spc="10" dirty="0">
                          <a:solidFill>
                            <a:srgbClr val="231F20"/>
                          </a:solidFill>
                          <a:latin typeface="Calibri"/>
                          <a:cs typeface="Calibri"/>
                        </a:rPr>
                        <a:t>95</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R="147955" algn="r">
                        <a:lnSpc>
                          <a:spcPct val="100000"/>
                        </a:lnSpc>
                        <a:spcBef>
                          <a:spcPts val="40"/>
                        </a:spcBef>
                      </a:pPr>
                      <a:r>
                        <a:rPr sz="750" b="1" spc="10" dirty="0">
                          <a:solidFill>
                            <a:srgbClr val="231F20"/>
                          </a:solidFill>
                          <a:latin typeface="Calibri"/>
                          <a:cs typeface="Calibri"/>
                        </a:rPr>
                        <a:t>13.37</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40"/>
                        </a:spcBef>
                      </a:pPr>
                      <a:r>
                        <a:rPr sz="750" b="1" spc="10" dirty="0">
                          <a:solidFill>
                            <a:srgbClr val="231F20"/>
                          </a:solidFill>
                          <a:latin typeface="Calibri"/>
                          <a:cs typeface="Calibri"/>
                        </a:rPr>
                        <a:t>83</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0"/>
                        </a:spcBef>
                      </a:pPr>
                      <a:r>
                        <a:rPr sz="750" b="1" spc="10" dirty="0">
                          <a:solidFill>
                            <a:srgbClr val="231F20"/>
                          </a:solidFill>
                          <a:latin typeface="Calibri"/>
                          <a:cs typeface="Calibri"/>
                        </a:rPr>
                        <a:t>11.42</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40"/>
                        </a:spcBef>
                      </a:pPr>
                      <a:r>
                        <a:rPr sz="750" b="1" spc="10" dirty="0">
                          <a:solidFill>
                            <a:srgbClr val="231F20"/>
                          </a:solidFill>
                          <a:latin typeface="Calibri"/>
                          <a:cs typeface="Calibri"/>
                        </a:rPr>
                        <a:t>70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0"/>
                        </a:spcBef>
                      </a:pPr>
                      <a:r>
                        <a:rPr sz="750" b="1" spc="10" dirty="0">
                          <a:solidFill>
                            <a:srgbClr val="231F20"/>
                          </a:solidFill>
                          <a:latin typeface="Calibri"/>
                          <a:cs typeface="Calibri"/>
                        </a:rPr>
                        <a:t>9.40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40"/>
                        </a:spcBef>
                      </a:pPr>
                      <a:r>
                        <a:rPr sz="750" b="1" spc="10" dirty="0">
                          <a:solidFill>
                            <a:srgbClr val="231F20"/>
                          </a:solidFill>
                          <a:latin typeface="Calibri"/>
                          <a:cs typeface="Calibri"/>
                        </a:rPr>
                        <a:t>75</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58750">
                        <a:lnSpc>
                          <a:spcPct val="100000"/>
                        </a:lnSpc>
                        <a:spcBef>
                          <a:spcPts val="40"/>
                        </a:spcBef>
                      </a:pPr>
                      <a:r>
                        <a:rPr sz="750" b="1" spc="10" dirty="0">
                          <a:solidFill>
                            <a:srgbClr val="231F20"/>
                          </a:solidFill>
                          <a:latin typeface="Calibri"/>
                          <a:cs typeface="Calibri"/>
                        </a:rPr>
                        <a:t>10.08</a:t>
                      </a:r>
                      <a:endParaRPr sz="750">
                        <a:latin typeface="Calibri"/>
                        <a:cs typeface="Calibri"/>
                      </a:endParaRPr>
                    </a:p>
                  </a:txBody>
                  <a:tcPr marL="0" marR="0" marT="5080" marB="0">
                    <a:lnL w="9525">
                      <a:solidFill>
                        <a:srgbClr val="005E6D"/>
                      </a:solidFill>
                      <a:prstDash val="solid"/>
                    </a:lnL>
                    <a:solidFill>
                      <a:srgbClr val="FFFFFF"/>
                    </a:solidFill>
                  </a:tcPr>
                </a:tc>
                <a:extLst>
                  <a:ext uri="{0D108BD9-81ED-4DB2-BD59-A6C34878D82A}">
                    <a16:rowId xmlns:a16="http://schemas.microsoft.com/office/drawing/2014/main" val="10010"/>
                  </a:ext>
                </a:extLst>
              </a:tr>
              <a:tr h="138061">
                <a:tc>
                  <a:txBody>
                    <a:bodyPr/>
                    <a:lstStyle/>
                    <a:p>
                      <a:pPr marL="56515">
                        <a:lnSpc>
                          <a:spcPct val="100000"/>
                        </a:lnSpc>
                        <a:spcBef>
                          <a:spcPts val="40"/>
                        </a:spcBef>
                      </a:pPr>
                      <a:r>
                        <a:rPr sz="750" b="1" spc="5" dirty="0">
                          <a:solidFill>
                            <a:srgbClr val="231F20"/>
                          </a:solidFill>
                          <a:latin typeface="Calibri"/>
                          <a:cs typeface="Calibri"/>
                        </a:rPr>
                        <a:t>Florida</a:t>
                      </a:r>
                      <a:endParaRPr sz="750">
                        <a:latin typeface="Calibri"/>
                        <a:cs typeface="Calibri"/>
                      </a:endParaRPr>
                    </a:p>
                  </a:txBody>
                  <a:tcPr marL="0" marR="0" marT="5080" marB="0">
                    <a:lnR w="19050">
                      <a:solidFill>
                        <a:srgbClr val="005E6D"/>
                      </a:solidFill>
                      <a:prstDash val="solid"/>
                    </a:lnR>
                    <a:solidFill>
                      <a:srgbClr val="E5EEF0"/>
                    </a:solidFill>
                  </a:tcPr>
                </a:tc>
                <a:tc>
                  <a:txBody>
                    <a:bodyPr/>
                    <a:lstStyle/>
                    <a:p>
                      <a:pPr marR="146050" algn="r">
                        <a:lnSpc>
                          <a:spcPct val="100000"/>
                        </a:lnSpc>
                        <a:spcBef>
                          <a:spcPts val="40"/>
                        </a:spcBef>
                      </a:pPr>
                      <a:r>
                        <a:rPr sz="750" b="1" spc="10" dirty="0">
                          <a:solidFill>
                            <a:srgbClr val="231F20"/>
                          </a:solidFill>
                          <a:latin typeface="Calibri"/>
                          <a:cs typeface="Calibri"/>
                        </a:rPr>
                        <a:t>1</a:t>
                      </a:r>
                      <a:r>
                        <a:rPr sz="750" b="1" spc="5" dirty="0">
                          <a:solidFill>
                            <a:srgbClr val="231F20"/>
                          </a:solidFill>
                          <a:latin typeface="Calibri"/>
                          <a:cs typeface="Calibri"/>
                        </a:rPr>
                        <a:t>,</a:t>
                      </a:r>
                      <a:r>
                        <a:rPr sz="750" b="1" spc="10" dirty="0">
                          <a:solidFill>
                            <a:srgbClr val="231F20"/>
                          </a:solidFill>
                          <a:latin typeface="Calibri"/>
                          <a:cs typeface="Calibri"/>
                        </a:rPr>
                        <a:t>270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0"/>
                        </a:spcBef>
                      </a:pPr>
                      <a:r>
                        <a:rPr sz="750" b="1" spc="10" dirty="0">
                          <a:solidFill>
                            <a:srgbClr val="231F20"/>
                          </a:solidFill>
                          <a:latin typeface="Calibri"/>
                          <a:cs typeface="Calibri"/>
                        </a:rPr>
                        <a:t>4.62</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40"/>
                        </a:spcBef>
                      </a:pPr>
                      <a:r>
                        <a:rPr sz="750" b="1" spc="10" dirty="0">
                          <a:solidFill>
                            <a:srgbClr val="231F20"/>
                          </a:solidFill>
                          <a:latin typeface="Calibri"/>
                          <a:cs typeface="Calibri"/>
                        </a:rPr>
                        <a:t>1,222</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40"/>
                        </a:spcBef>
                      </a:pPr>
                      <a:r>
                        <a:rPr sz="750" b="1" spc="10" dirty="0">
                          <a:solidFill>
                            <a:srgbClr val="231F20"/>
                          </a:solidFill>
                          <a:latin typeface="Calibri"/>
                          <a:cs typeface="Calibri"/>
                        </a:rPr>
                        <a:t>4.26</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1,222</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0"/>
                        </a:spcBef>
                      </a:pPr>
                      <a:r>
                        <a:rPr sz="750" b="1" spc="10" dirty="0">
                          <a:solidFill>
                            <a:srgbClr val="231F20"/>
                          </a:solidFill>
                          <a:latin typeface="Calibri"/>
                          <a:cs typeface="Calibri"/>
                        </a:rPr>
                        <a:t>4.16</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R="21590" algn="ctr">
                        <a:lnSpc>
                          <a:spcPct val="100000"/>
                        </a:lnSpc>
                        <a:spcBef>
                          <a:spcPts val="40"/>
                        </a:spcBef>
                      </a:pPr>
                      <a:r>
                        <a:rPr sz="750" b="1" spc="10" dirty="0">
                          <a:solidFill>
                            <a:srgbClr val="231F20"/>
                          </a:solidFill>
                          <a:latin typeface="Calibri"/>
                          <a:cs typeface="Calibri"/>
                        </a:rPr>
                        <a:t>1,005</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0"/>
                        </a:spcBef>
                      </a:pPr>
                      <a:r>
                        <a:rPr sz="750" b="1" spc="10" dirty="0">
                          <a:solidFill>
                            <a:srgbClr val="231F20"/>
                          </a:solidFill>
                          <a:latin typeface="Calibri"/>
                          <a:cs typeface="Calibri"/>
                        </a:rPr>
                        <a:t>3.34</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1,025</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2880">
                        <a:lnSpc>
                          <a:spcPct val="100000"/>
                        </a:lnSpc>
                        <a:spcBef>
                          <a:spcPts val="40"/>
                        </a:spcBef>
                      </a:pPr>
                      <a:r>
                        <a:rPr sz="750" b="1" spc="10" dirty="0">
                          <a:solidFill>
                            <a:srgbClr val="231F20"/>
                          </a:solidFill>
                          <a:latin typeface="Calibri"/>
                          <a:cs typeface="Calibri"/>
                        </a:rPr>
                        <a:t>3.31</a:t>
                      </a:r>
                      <a:endParaRPr sz="750">
                        <a:latin typeface="Calibri"/>
                        <a:cs typeface="Calibri"/>
                      </a:endParaRPr>
                    </a:p>
                  </a:txBody>
                  <a:tcPr marL="0" marR="0" marT="5080" marB="0">
                    <a:lnL w="9525">
                      <a:solidFill>
                        <a:srgbClr val="005E6D"/>
                      </a:solidFill>
                      <a:prstDash val="solid"/>
                    </a:lnL>
                    <a:solidFill>
                      <a:srgbClr val="E5EEF0"/>
                    </a:solidFill>
                  </a:tcPr>
                </a:tc>
                <a:extLst>
                  <a:ext uri="{0D108BD9-81ED-4DB2-BD59-A6C34878D82A}">
                    <a16:rowId xmlns:a16="http://schemas.microsoft.com/office/drawing/2014/main" val="10011"/>
                  </a:ext>
                </a:extLst>
              </a:tr>
              <a:tr h="138061">
                <a:tc>
                  <a:txBody>
                    <a:bodyPr/>
                    <a:lstStyle/>
                    <a:p>
                      <a:pPr marL="56515">
                        <a:lnSpc>
                          <a:spcPct val="100000"/>
                        </a:lnSpc>
                        <a:spcBef>
                          <a:spcPts val="40"/>
                        </a:spcBef>
                      </a:pPr>
                      <a:r>
                        <a:rPr sz="750" b="1" spc="5" dirty="0">
                          <a:solidFill>
                            <a:srgbClr val="231F20"/>
                          </a:solidFill>
                          <a:latin typeface="Calibri"/>
                          <a:cs typeface="Calibri"/>
                        </a:rPr>
                        <a:t>Georgia</a:t>
                      </a:r>
                      <a:endParaRPr sz="750">
                        <a:latin typeface="Calibri"/>
                        <a:cs typeface="Calibri"/>
                      </a:endParaRPr>
                    </a:p>
                  </a:txBody>
                  <a:tcPr marL="0" marR="0" marT="5080" marB="0">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396</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0"/>
                        </a:spcBef>
                      </a:pPr>
                      <a:r>
                        <a:rPr sz="750" b="1" spc="10" dirty="0">
                          <a:solidFill>
                            <a:srgbClr val="231F20"/>
                          </a:solidFill>
                          <a:latin typeface="Calibri"/>
                          <a:cs typeface="Calibri"/>
                        </a:rPr>
                        <a:t>3.26</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368</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40"/>
                        </a:spcBef>
                      </a:pPr>
                      <a:r>
                        <a:rPr sz="750" b="1" spc="10" dirty="0">
                          <a:solidFill>
                            <a:srgbClr val="231F20"/>
                          </a:solidFill>
                          <a:latin typeface="Calibri"/>
                          <a:cs typeface="Calibri"/>
                        </a:rPr>
                        <a:t>2.98</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344</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0"/>
                        </a:spcBef>
                      </a:pPr>
                      <a:r>
                        <a:rPr sz="750" b="1" spc="10" dirty="0">
                          <a:solidFill>
                            <a:srgbClr val="231F20"/>
                          </a:solidFill>
                          <a:latin typeface="Calibri"/>
                          <a:cs typeface="Calibri"/>
                        </a:rPr>
                        <a:t>2.66</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R="12700" algn="ctr">
                        <a:lnSpc>
                          <a:spcPct val="100000"/>
                        </a:lnSpc>
                        <a:spcBef>
                          <a:spcPts val="40"/>
                        </a:spcBef>
                      </a:pPr>
                      <a:r>
                        <a:rPr sz="750" b="1" spc="10" dirty="0">
                          <a:solidFill>
                            <a:srgbClr val="231F20"/>
                          </a:solidFill>
                          <a:latin typeface="Calibri"/>
                          <a:cs typeface="Calibri"/>
                        </a:rPr>
                        <a:t>326</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0"/>
                        </a:spcBef>
                      </a:pPr>
                      <a:r>
                        <a:rPr sz="750" b="1" spc="10" dirty="0">
                          <a:solidFill>
                            <a:srgbClr val="231F20"/>
                          </a:solidFill>
                          <a:latin typeface="Calibri"/>
                          <a:cs typeface="Calibri"/>
                        </a:rPr>
                        <a:t>2.46</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40"/>
                        </a:spcBef>
                      </a:pPr>
                      <a:r>
                        <a:rPr sz="750" b="1" spc="10" dirty="0">
                          <a:solidFill>
                            <a:srgbClr val="231F20"/>
                          </a:solidFill>
                          <a:latin typeface="Calibri"/>
                          <a:cs typeface="Calibri"/>
                        </a:rPr>
                        <a:t>313</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4150">
                        <a:lnSpc>
                          <a:spcPct val="100000"/>
                        </a:lnSpc>
                        <a:spcBef>
                          <a:spcPts val="40"/>
                        </a:spcBef>
                      </a:pPr>
                      <a:r>
                        <a:rPr sz="750" b="1" spc="10" dirty="0">
                          <a:solidFill>
                            <a:srgbClr val="231F20"/>
                          </a:solidFill>
                          <a:latin typeface="Calibri"/>
                          <a:cs typeface="Calibri"/>
                        </a:rPr>
                        <a:t>2.33</a:t>
                      </a:r>
                      <a:endParaRPr sz="750">
                        <a:latin typeface="Calibri"/>
                        <a:cs typeface="Calibri"/>
                      </a:endParaRPr>
                    </a:p>
                  </a:txBody>
                  <a:tcPr marL="0" marR="0" marT="5080" marB="0">
                    <a:lnL w="9525">
                      <a:solidFill>
                        <a:srgbClr val="005E6D"/>
                      </a:solidFill>
                      <a:prstDash val="solid"/>
                    </a:lnL>
                    <a:solidFill>
                      <a:srgbClr val="FFFFFF"/>
                    </a:solidFill>
                  </a:tcPr>
                </a:tc>
                <a:extLst>
                  <a:ext uri="{0D108BD9-81ED-4DB2-BD59-A6C34878D82A}">
                    <a16:rowId xmlns:a16="http://schemas.microsoft.com/office/drawing/2014/main" val="10012"/>
                  </a:ext>
                </a:extLst>
              </a:tr>
              <a:tr h="138061">
                <a:tc>
                  <a:txBody>
                    <a:bodyPr/>
                    <a:lstStyle/>
                    <a:p>
                      <a:pPr marL="57785">
                        <a:lnSpc>
                          <a:spcPct val="100000"/>
                        </a:lnSpc>
                        <a:spcBef>
                          <a:spcPts val="40"/>
                        </a:spcBef>
                      </a:pPr>
                      <a:r>
                        <a:rPr sz="750" b="1" spc="10" dirty="0">
                          <a:solidFill>
                            <a:srgbClr val="231F20"/>
                          </a:solidFill>
                          <a:latin typeface="Calibri"/>
                          <a:cs typeface="Calibri"/>
                        </a:rPr>
                        <a:t>Hawaii</a:t>
                      </a:r>
                      <a:endParaRPr sz="750">
                        <a:latin typeface="Calibri"/>
                        <a:cs typeface="Calibri"/>
                      </a:endParaRPr>
                    </a:p>
                  </a:txBody>
                  <a:tcPr marL="0" marR="0" marT="5080" marB="0">
                    <a:lnR w="19050">
                      <a:solidFill>
                        <a:srgbClr val="005E6D"/>
                      </a:solidFill>
                      <a:prstDash val="solid"/>
                    </a:lnR>
                    <a:solidFill>
                      <a:srgbClr val="E5EEF0"/>
                    </a:solidFill>
                  </a:tcPr>
                </a:tc>
                <a:tc>
                  <a:txBody>
                    <a:bodyPr/>
                    <a:lstStyle/>
                    <a:p>
                      <a:pPr marL="2540" algn="ctr">
                        <a:lnSpc>
                          <a:spcPct val="100000"/>
                        </a:lnSpc>
                        <a:spcBef>
                          <a:spcPts val="40"/>
                        </a:spcBef>
                      </a:pPr>
                      <a:r>
                        <a:rPr sz="750" b="1" spc="10" dirty="0">
                          <a:solidFill>
                            <a:srgbClr val="231F20"/>
                          </a:solidFill>
                          <a:latin typeface="Calibri"/>
                          <a:cs typeface="Calibri"/>
                        </a:rPr>
                        <a:t>68</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79705">
                        <a:lnSpc>
                          <a:spcPct val="100000"/>
                        </a:lnSpc>
                        <a:spcBef>
                          <a:spcPts val="40"/>
                        </a:spcBef>
                      </a:pPr>
                      <a:r>
                        <a:rPr sz="750" b="1" spc="10" dirty="0">
                          <a:solidFill>
                            <a:srgbClr val="231F20"/>
                          </a:solidFill>
                          <a:latin typeface="Calibri"/>
                          <a:cs typeface="Calibri"/>
                        </a:rPr>
                        <a:t>3.70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40"/>
                        </a:spcBef>
                      </a:pPr>
                      <a:r>
                        <a:rPr sz="750" b="1" spc="10" dirty="0">
                          <a:solidFill>
                            <a:srgbClr val="231F20"/>
                          </a:solidFill>
                          <a:latin typeface="Calibri"/>
                          <a:cs typeface="Calibri"/>
                        </a:rPr>
                        <a:t>70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R="173990" algn="r">
                        <a:lnSpc>
                          <a:spcPct val="100000"/>
                        </a:lnSpc>
                        <a:spcBef>
                          <a:spcPts val="40"/>
                        </a:spcBef>
                      </a:pPr>
                      <a:r>
                        <a:rPr sz="750" b="1" spc="10" dirty="0">
                          <a:solidFill>
                            <a:srgbClr val="231F20"/>
                          </a:solidFill>
                          <a:latin typeface="Calibri"/>
                          <a:cs typeface="Calibri"/>
                        </a:rPr>
                        <a:t>3.75</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40"/>
                        </a:spcBef>
                      </a:pPr>
                      <a:r>
                        <a:rPr sz="750" b="1" spc="10" dirty="0">
                          <a:solidFill>
                            <a:srgbClr val="231F20"/>
                          </a:solidFill>
                          <a:latin typeface="Calibri"/>
                          <a:cs typeface="Calibri"/>
                        </a:rPr>
                        <a:t>67</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0"/>
                        </a:spcBef>
                      </a:pPr>
                      <a:r>
                        <a:rPr sz="750" b="1" spc="10" dirty="0">
                          <a:solidFill>
                            <a:srgbClr val="231F20"/>
                          </a:solidFill>
                          <a:latin typeface="Calibri"/>
                          <a:cs typeface="Calibri"/>
                        </a:rPr>
                        <a:t>3.48</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40"/>
                        </a:spcBef>
                      </a:pPr>
                      <a:r>
                        <a:rPr sz="750" b="1" spc="10" dirty="0">
                          <a:solidFill>
                            <a:srgbClr val="231F20"/>
                          </a:solidFill>
                          <a:latin typeface="Calibri"/>
                          <a:cs typeface="Calibri"/>
                        </a:rPr>
                        <a:t>49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0"/>
                        </a:spcBef>
                      </a:pPr>
                      <a:r>
                        <a:rPr sz="750" b="1" spc="10" dirty="0">
                          <a:solidFill>
                            <a:srgbClr val="231F20"/>
                          </a:solidFill>
                          <a:latin typeface="Calibri"/>
                          <a:cs typeface="Calibri"/>
                        </a:rPr>
                        <a:t>2.42</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40"/>
                        </a:spcBef>
                      </a:pPr>
                      <a:r>
                        <a:rPr sz="750" b="1" spc="10" dirty="0">
                          <a:solidFill>
                            <a:srgbClr val="231F20"/>
                          </a:solidFill>
                          <a:latin typeface="Calibri"/>
                          <a:cs typeface="Calibri"/>
                        </a:rPr>
                        <a:t>45</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4150">
                        <a:lnSpc>
                          <a:spcPct val="100000"/>
                        </a:lnSpc>
                        <a:spcBef>
                          <a:spcPts val="40"/>
                        </a:spcBef>
                      </a:pPr>
                      <a:r>
                        <a:rPr sz="750" b="1" spc="10" dirty="0">
                          <a:solidFill>
                            <a:srgbClr val="231F20"/>
                          </a:solidFill>
                          <a:latin typeface="Calibri"/>
                          <a:cs typeface="Calibri"/>
                        </a:rPr>
                        <a:t>2.38</a:t>
                      </a:r>
                      <a:endParaRPr sz="750">
                        <a:latin typeface="Calibri"/>
                        <a:cs typeface="Calibri"/>
                      </a:endParaRPr>
                    </a:p>
                  </a:txBody>
                  <a:tcPr marL="0" marR="0" marT="5080" marB="0">
                    <a:lnL w="9525">
                      <a:solidFill>
                        <a:srgbClr val="005E6D"/>
                      </a:solidFill>
                      <a:prstDash val="solid"/>
                    </a:lnL>
                    <a:solidFill>
                      <a:srgbClr val="E5EEF0"/>
                    </a:solidFill>
                  </a:tcPr>
                </a:tc>
                <a:extLst>
                  <a:ext uri="{0D108BD9-81ED-4DB2-BD59-A6C34878D82A}">
                    <a16:rowId xmlns:a16="http://schemas.microsoft.com/office/drawing/2014/main" val="10013"/>
                  </a:ext>
                </a:extLst>
              </a:tr>
              <a:tr h="138074">
                <a:tc>
                  <a:txBody>
                    <a:bodyPr/>
                    <a:lstStyle/>
                    <a:p>
                      <a:pPr marL="57785">
                        <a:lnSpc>
                          <a:spcPct val="100000"/>
                        </a:lnSpc>
                        <a:spcBef>
                          <a:spcPts val="40"/>
                        </a:spcBef>
                      </a:pPr>
                      <a:r>
                        <a:rPr sz="750" b="1" spc="10" dirty="0">
                          <a:solidFill>
                            <a:srgbClr val="231F20"/>
                          </a:solidFill>
                          <a:latin typeface="Calibri"/>
                          <a:cs typeface="Calibri"/>
                        </a:rPr>
                        <a:t>Idaho</a:t>
                      </a:r>
                      <a:endParaRPr sz="750">
                        <a:latin typeface="Calibri"/>
                        <a:cs typeface="Calibri"/>
                      </a:endParaRPr>
                    </a:p>
                  </a:txBody>
                  <a:tcPr marL="0" marR="0" marT="5080" marB="0">
                    <a:lnR w="19050">
                      <a:solidFill>
                        <a:srgbClr val="005E6D"/>
                      </a:solidFill>
                      <a:prstDash val="solid"/>
                    </a:lnR>
                    <a:solidFill>
                      <a:srgbClr val="FFFFFF"/>
                    </a:solidFill>
                  </a:tcPr>
                </a:tc>
                <a:tc>
                  <a:txBody>
                    <a:bodyPr/>
                    <a:lstStyle/>
                    <a:p>
                      <a:pPr marL="2540" algn="ctr">
                        <a:lnSpc>
                          <a:spcPct val="100000"/>
                        </a:lnSpc>
                        <a:spcBef>
                          <a:spcPts val="40"/>
                        </a:spcBef>
                      </a:pPr>
                      <a:r>
                        <a:rPr sz="750" b="1" spc="10" dirty="0">
                          <a:solidFill>
                            <a:srgbClr val="231F20"/>
                          </a:solidFill>
                          <a:latin typeface="Calibri"/>
                          <a:cs typeface="Calibri"/>
                        </a:rPr>
                        <a:t>99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79705">
                        <a:lnSpc>
                          <a:spcPct val="100000"/>
                        </a:lnSpc>
                        <a:spcBef>
                          <a:spcPts val="40"/>
                        </a:spcBef>
                      </a:pPr>
                      <a:r>
                        <a:rPr sz="750" b="1" spc="10" dirty="0">
                          <a:solidFill>
                            <a:srgbClr val="231F20"/>
                          </a:solidFill>
                          <a:latin typeface="Calibri"/>
                          <a:cs typeface="Calibri"/>
                        </a:rPr>
                        <a:t>4.79</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40"/>
                        </a:spcBef>
                      </a:pPr>
                      <a:r>
                        <a:rPr sz="750" b="1" spc="10" dirty="0">
                          <a:solidFill>
                            <a:srgbClr val="231F20"/>
                          </a:solidFill>
                          <a:latin typeface="Calibri"/>
                          <a:cs typeface="Calibri"/>
                        </a:rPr>
                        <a:t>115</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R="173990" algn="r">
                        <a:lnSpc>
                          <a:spcPct val="100000"/>
                        </a:lnSpc>
                        <a:spcBef>
                          <a:spcPts val="40"/>
                        </a:spcBef>
                      </a:pPr>
                      <a:r>
                        <a:rPr sz="750" b="1" spc="10" dirty="0">
                          <a:solidFill>
                            <a:srgbClr val="231F20"/>
                          </a:solidFill>
                          <a:latin typeface="Calibri"/>
                          <a:cs typeface="Calibri"/>
                        </a:rPr>
                        <a:t>5.40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40"/>
                        </a:spcBef>
                      </a:pPr>
                      <a:r>
                        <a:rPr sz="750" b="1" spc="10" dirty="0">
                          <a:solidFill>
                            <a:srgbClr val="231F20"/>
                          </a:solidFill>
                          <a:latin typeface="Calibri"/>
                          <a:cs typeface="Calibri"/>
                        </a:rPr>
                        <a:t>84</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0"/>
                        </a:spcBef>
                      </a:pPr>
                      <a:r>
                        <a:rPr sz="750" b="1" spc="10" dirty="0">
                          <a:solidFill>
                            <a:srgbClr val="231F20"/>
                          </a:solidFill>
                          <a:latin typeface="Calibri"/>
                          <a:cs typeface="Calibri"/>
                        </a:rPr>
                        <a:t>3.82</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R="12700" algn="ctr">
                        <a:lnSpc>
                          <a:spcPct val="100000"/>
                        </a:lnSpc>
                        <a:spcBef>
                          <a:spcPts val="40"/>
                        </a:spcBef>
                      </a:pPr>
                      <a:r>
                        <a:rPr sz="750" b="1" spc="10" dirty="0">
                          <a:solidFill>
                            <a:srgbClr val="231F20"/>
                          </a:solidFill>
                          <a:latin typeface="Calibri"/>
                          <a:cs typeface="Calibri"/>
                        </a:rPr>
                        <a:t>108</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0"/>
                        </a:spcBef>
                      </a:pPr>
                      <a:r>
                        <a:rPr sz="750" b="1" spc="10" dirty="0">
                          <a:solidFill>
                            <a:srgbClr val="231F20"/>
                          </a:solidFill>
                          <a:latin typeface="Calibri"/>
                          <a:cs typeface="Calibri"/>
                        </a:rPr>
                        <a:t>4.87</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40"/>
                        </a:spcBef>
                      </a:pPr>
                      <a:r>
                        <a:rPr sz="750" b="1" spc="10" dirty="0">
                          <a:solidFill>
                            <a:srgbClr val="231F20"/>
                          </a:solidFill>
                          <a:latin typeface="Calibri"/>
                          <a:cs typeface="Calibri"/>
                        </a:rPr>
                        <a:t>93</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0"/>
                        </a:spcBef>
                      </a:pPr>
                      <a:r>
                        <a:rPr sz="750" b="1" spc="10" dirty="0">
                          <a:solidFill>
                            <a:srgbClr val="231F20"/>
                          </a:solidFill>
                          <a:latin typeface="Calibri"/>
                          <a:cs typeface="Calibri"/>
                        </a:rPr>
                        <a:t>4.07</a:t>
                      </a:r>
                      <a:endParaRPr sz="750">
                        <a:latin typeface="Calibri"/>
                        <a:cs typeface="Calibri"/>
                      </a:endParaRPr>
                    </a:p>
                  </a:txBody>
                  <a:tcPr marL="0" marR="0" marT="5080" marB="0">
                    <a:lnL w="9525">
                      <a:solidFill>
                        <a:srgbClr val="005E6D"/>
                      </a:solidFill>
                      <a:prstDash val="solid"/>
                    </a:lnL>
                    <a:solidFill>
                      <a:srgbClr val="FFFFFF"/>
                    </a:solidFill>
                  </a:tcPr>
                </a:tc>
                <a:extLst>
                  <a:ext uri="{0D108BD9-81ED-4DB2-BD59-A6C34878D82A}">
                    <a16:rowId xmlns:a16="http://schemas.microsoft.com/office/drawing/2014/main" val="10014"/>
                  </a:ext>
                </a:extLst>
              </a:tr>
              <a:tr h="138061">
                <a:tc>
                  <a:txBody>
                    <a:bodyPr/>
                    <a:lstStyle/>
                    <a:p>
                      <a:pPr marL="57785">
                        <a:lnSpc>
                          <a:spcPct val="100000"/>
                        </a:lnSpc>
                        <a:spcBef>
                          <a:spcPts val="40"/>
                        </a:spcBef>
                      </a:pPr>
                      <a:r>
                        <a:rPr sz="750" b="1" spc="5" dirty="0">
                          <a:solidFill>
                            <a:srgbClr val="231F20"/>
                          </a:solidFill>
                          <a:latin typeface="Calibri"/>
                          <a:cs typeface="Calibri"/>
                        </a:rPr>
                        <a:t>Illinois</a:t>
                      </a:r>
                      <a:endParaRPr sz="750">
                        <a:latin typeface="Calibri"/>
                        <a:cs typeface="Calibri"/>
                      </a:endParaRPr>
                    </a:p>
                  </a:txBody>
                  <a:tcPr marL="0" marR="0" marT="5080" marB="0">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399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79705">
                        <a:lnSpc>
                          <a:spcPct val="100000"/>
                        </a:lnSpc>
                        <a:spcBef>
                          <a:spcPts val="40"/>
                        </a:spcBef>
                      </a:pPr>
                      <a:r>
                        <a:rPr sz="750" b="1" spc="10" dirty="0">
                          <a:solidFill>
                            <a:srgbClr val="231F20"/>
                          </a:solidFill>
                          <a:latin typeface="Calibri"/>
                          <a:cs typeface="Calibri"/>
                        </a:rPr>
                        <a:t>2.56</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354</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R="173990" algn="r">
                        <a:lnSpc>
                          <a:spcPct val="100000"/>
                        </a:lnSpc>
                        <a:spcBef>
                          <a:spcPts val="40"/>
                        </a:spcBef>
                      </a:pPr>
                      <a:r>
                        <a:rPr sz="750" b="1" spc="10" dirty="0">
                          <a:solidFill>
                            <a:srgbClr val="231F20"/>
                          </a:solidFill>
                          <a:latin typeface="Calibri"/>
                          <a:cs typeface="Calibri"/>
                        </a:rPr>
                        <a:t>2.18</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288</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0"/>
                        </a:spcBef>
                      </a:pPr>
                      <a:r>
                        <a:rPr sz="750" b="1" spc="10" dirty="0">
                          <a:solidFill>
                            <a:srgbClr val="231F20"/>
                          </a:solidFill>
                          <a:latin typeface="Calibri"/>
                          <a:cs typeface="Calibri"/>
                        </a:rPr>
                        <a:t>1.72</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R="12065" algn="ctr">
                        <a:lnSpc>
                          <a:spcPct val="100000"/>
                        </a:lnSpc>
                        <a:spcBef>
                          <a:spcPts val="40"/>
                        </a:spcBef>
                      </a:pPr>
                      <a:r>
                        <a:rPr sz="750" b="1" spc="10" dirty="0">
                          <a:solidFill>
                            <a:srgbClr val="231F20"/>
                          </a:solidFill>
                          <a:latin typeface="Calibri"/>
                          <a:cs typeface="Calibri"/>
                        </a:rPr>
                        <a:t>279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0"/>
                        </a:spcBef>
                      </a:pPr>
                      <a:r>
                        <a:rPr sz="750" b="1" spc="10" dirty="0">
                          <a:solidFill>
                            <a:srgbClr val="231F20"/>
                          </a:solidFill>
                          <a:latin typeface="Calibri"/>
                          <a:cs typeface="Calibri"/>
                        </a:rPr>
                        <a:t>1.67</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221</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0"/>
                        </a:spcBef>
                      </a:pPr>
                      <a:r>
                        <a:rPr sz="750" b="1" spc="10" dirty="0">
                          <a:solidFill>
                            <a:srgbClr val="231F20"/>
                          </a:solidFill>
                          <a:latin typeface="Calibri"/>
                          <a:cs typeface="Calibri"/>
                        </a:rPr>
                        <a:t>1.31</a:t>
                      </a:r>
                      <a:endParaRPr sz="750">
                        <a:latin typeface="Calibri"/>
                        <a:cs typeface="Calibri"/>
                      </a:endParaRPr>
                    </a:p>
                  </a:txBody>
                  <a:tcPr marL="0" marR="0" marT="5080" marB="0">
                    <a:lnL w="9525">
                      <a:solidFill>
                        <a:srgbClr val="005E6D"/>
                      </a:solidFill>
                      <a:prstDash val="solid"/>
                    </a:lnL>
                    <a:solidFill>
                      <a:srgbClr val="E5EEF0"/>
                    </a:solidFill>
                  </a:tcPr>
                </a:tc>
                <a:extLst>
                  <a:ext uri="{0D108BD9-81ED-4DB2-BD59-A6C34878D82A}">
                    <a16:rowId xmlns:a16="http://schemas.microsoft.com/office/drawing/2014/main" val="10015"/>
                  </a:ext>
                </a:extLst>
              </a:tr>
              <a:tr h="138061">
                <a:tc>
                  <a:txBody>
                    <a:bodyPr/>
                    <a:lstStyle/>
                    <a:p>
                      <a:pPr marL="57785">
                        <a:lnSpc>
                          <a:spcPct val="100000"/>
                        </a:lnSpc>
                        <a:spcBef>
                          <a:spcPts val="40"/>
                        </a:spcBef>
                      </a:pPr>
                      <a:r>
                        <a:rPr sz="750" b="1" spc="10" dirty="0">
                          <a:solidFill>
                            <a:srgbClr val="231F20"/>
                          </a:solidFill>
                          <a:latin typeface="Calibri"/>
                          <a:cs typeface="Calibri"/>
                        </a:rPr>
                        <a:t>Indiana</a:t>
                      </a:r>
                      <a:endParaRPr sz="750">
                        <a:latin typeface="Calibri"/>
                        <a:cs typeface="Calibri"/>
                      </a:endParaRPr>
                    </a:p>
                  </a:txBody>
                  <a:tcPr marL="0" marR="0" marT="5080" marB="0">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270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79705">
                        <a:lnSpc>
                          <a:spcPct val="100000"/>
                        </a:lnSpc>
                        <a:spcBef>
                          <a:spcPts val="40"/>
                        </a:spcBef>
                      </a:pPr>
                      <a:r>
                        <a:rPr sz="750" b="1" spc="10" dirty="0">
                          <a:solidFill>
                            <a:srgbClr val="231F20"/>
                          </a:solidFill>
                          <a:latin typeface="Calibri"/>
                          <a:cs typeface="Calibri"/>
                        </a:rPr>
                        <a:t>3.26</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295</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R="173990" algn="r">
                        <a:lnSpc>
                          <a:spcPct val="100000"/>
                        </a:lnSpc>
                        <a:spcBef>
                          <a:spcPts val="40"/>
                        </a:spcBef>
                      </a:pPr>
                      <a:r>
                        <a:rPr sz="750" b="1" spc="10" dirty="0">
                          <a:solidFill>
                            <a:srgbClr val="231F20"/>
                          </a:solidFill>
                          <a:latin typeface="Calibri"/>
                          <a:cs typeface="Calibri"/>
                        </a:rPr>
                        <a:t>3.60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269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0"/>
                        </a:spcBef>
                      </a:pPr>
                      <a:r>
                        <a:rPr sz="750" b="1" spc="10" dirty="0">
                          <a:solidFill>
                            <a:srgbClr val="231F20"/>
                          </a:solidFill>
                          <a:latin typeface="Calibri"/>
                          <a:cs typeface="Calibri"/>
                        </a:rPr>
                        <a:t>3.16</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R="12065" algn="ctr">
                        <a:lnSpc>
                          <a:spcPct val="100000"/>
                        </a:lnSpc>
                        <a:spcBef>
                          <a:spcPts val="40"/>
                        </a:spcBef>
                      </a:pPr>
                      <a:r>
                        <a:rPr sz="750" b="1" spc="10" dirty="0">
                          <a:solidFill>
                            <a:srgbClr val="231F20"/>
                          </a:solidFill>
                          <a:latin typeface="Calibri"/>
                          <a:cs typeface="Calibri"/>
                        </a:rPr>
                        <a:t>259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0"/>
                        </a:spcBef>
                      </a:pPr>
                      <a:r>
                        <a:rPr sz="750" b="1" spc="10" dirty="0">
                          <a:solidFill>
                            <a:srgbClr val="231F20"/>
                          </a:solidFill>
                          <a:latin typeface="Calibri"/>
                          <a:cs typeface="Calibri"/>
                        </a:rPr>
                        <a:t>2.98</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241</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0"/>
                        </a:spcBef>
                      </a:pPr>
                      <a:r>
                        <a:rPr sz="750" b="1" spc="10" dirty="0">
                          <a:solidFill>
                            <a:srgbClr val="231F20"/>
                          </a:solidFill>
                          <a:latin typeface="Calibri"/>
                          <a:cs typeface="Calibri"/>
                        </a:rPr>
                        <a:t>2.76</a:t>
                      </a:r>
                      <a:endParaRPr sz="750">
                        <a:latin typeface="Calibri"/>
                        <a:cs typeface="Calibri"/>
                      </a:endParaRPr>
                    </a:p>
                  </a:txBody>
                  <a:tcPr marL="0" marR="0" marT="5080" marB="0">
                    <a:lnL w="9525">
                      <a:solidFill>
                        <a:srgbClr val="005E6D"/>
                      </a:solidFill>
                      <a:prstDash val="solid"/>
                    </a:lnL>
                    <a:solidFill>
                      <a:srgbClr val="FFFFFF"/>
                    </a:solidFill>
                  </a:tcPr>
                </a:tc>
                <a:extLst>
                  <a:ext uri="{0D108BD9-81ED-4DB2-BD59-A6C34878D82A}">
                    <a16:rowId xmlns:a16="http://schemas.microsoft.com/office/drawing/2014/main" val="10016"/>
                  </a:ext>
                </a:extLst>
              </a:tr>
              <a:tr h="138074">
                <a:tc>
                  <a:txBody>
                    <a:bodyPr/>
                    <a:lstStyle/>
                    <a:p>
                      <a:pPr marL="57785">
                        <a:lnSpc>
                          <a:spcPct val="100000"/>
                        </a:lnSpc>
                        <a:spcBef>
                          <a:spcPts val="40"/>
                        </a:spcBef>
                      </a:pPr>
                      <a:r>
                        <a:rPr sz="750" b="1" dirty="0">
                          <a:solidFill>
                            <a:srgbClr val="231F20"/>
                          </a:solidFill>
                          <a:latin typeface="Calibri"/>
                          <a:cs typeface="Calibri"/>
                        </a:rPr>
                        <a:t>Iowa</a:t>
                      </a:r>
                      <a:endParaRPr sz="750">
                        <a:latin typeface="Calibri"/>
                        <a:cs typeface="Calibri"/>
                      </a:endParaRPr>
                    </a:p>
                  </a:txBody>
                  <a:tcPr marL="0" marR="0" marT="5080" marB="0">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125</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0"/>
                        </a:spcBef>
                      </a:pPr>
                      <a:r>
                        <a:rPr sz="750" b="1" spc="10" dirty="0">
                          <a:solidFill>
                            <a:srgbClr val="231F20"/>
                          </a:solidFill>
                          <a:latin typeface="Calibri"/>
                          <a:cs typeface="Calibri"/>
                        </a:rPr>
                        <a:t>3.19</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109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40"/>
                        </a:spcBef>
                      </a:pPr>
                      <a:r>
                        <a:rPr sz="750" b="1" spc="10" dirty="0">
                          <a:solidFill>
                            <a:srgbClr val="231F20"/>
                          </a:solidFill>
                          <a:latin typeface="Calibri"/>
                          <a:cs typeface="Calibri"/>
                        </a:rPr>
                        <a:t>2.67</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122</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0"/>
                        </a:spcBef>
                      </a:pPr>
                      <a:r>
                        <a:rPr sz="750" b="1" spc="10" dirty="0">
                          <a:solidFill>
                            <a:srgbClr val="231F20"/>
                          </a:solidFill>
                          <a:latin typeface="Calibri"/>
                          <a:cs typeface="Calibri"/>
                        </a:rPr>
                        <a:t>3.01</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0"/>
                        </a:spcBef>
                      </a:pPr>
                      <a:r>
                        <a:rPr sz="750" b="1" spc="10" dirty="0">
                          <a:solidFill>
                            <a:srgbClr val="231F20"/>
                          </a:solidFill>
                          <a:latin typeface="Calibri"/>
                          <a:cs typeface="Calibri"/>
                        </a:rPr>
                        <a:t>98</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0"/>
                        </a:spcBef>
                      </a:pPr>
                      <a:r>
                        <a:rPr sz="750" b="1" spc="10" dirty="0">
                          <a:solidFill>
                            <a:srgbClr val="231F20"/>
                          </a:solidFill>
                          <a:latin typeface="Calibri"/>
                          <a:cs typeface="Calibri"/>
                        </a:rPr>
                        <a:t>2.40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116</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0"/>
                        </a:spcBef>
                      </a:pPr>
                      <a:r>
                        <a:rPr sz="750" b="1" spc="10" dirty="0">
                          <a:solidFill>
                            <a:srgbClr val="231F20"/>
                          </a:solidFill>
                          <a:latin typeface="Calibri"/>
                          <a:cs typeface="Calibri"/>
                        </a:rPr>
                        <a:t>2.82</a:t>
                      </a:r>
                      <a:endParaRPr sz="750">
                        <a:latin typeface="Calibri"/>
                        <a:cs typeface="Calibri"/>
                      </a:endParaRPr>
                    </a:p>
                  </a:txBody>
                  <a:tcPr marL="0" marR="0" marT="5080" marB="0">
                    <a:lnL w="9525">
                      <a:solidFill>
                        <a:srgbClr val="005E6D"/>
                      </a:solidFill>
                      <a:prstDash val="solid"/>
                    </a:lnL>
                    <a:solidFill>
                      <a:srgbClr val="E5EEF0"/>
                    </a:solidFill>
                  </a:tcPr>
                </a:tc>
                <a:extLst>
                  <a:ext uri="{0D108BD9-81ED-4DB2-BD59-A6C34878D82A}">
                    <a16:rowId xmlns:a16="http://schemas.microsoft.com/office/drawing/2014/main" val="10017"/>
                  </a:ext>
                </a:extLst>
              </a:tr>
              <a:tr h="138061">
                <a:tc>
                  <a:txBody>
                    <a:bodyPr/>
                    <a:lstStyle/>
                    <a:p>
                      <a:pPr marL="57785">
                        <a:lnSpc>
                          <a:spcPct val="100000"/>
                        </a:lnSpc>
                        <a:spcBef>
                          <a:spcPts val="40"/>
                        </a:spcBef>
                      </a:pPr>
                      <a:r>
                        <a:rPr sz="750" b="1" spc="10" dirty="0">
                          <a:solidFill>
                            <a:srgbClr val="231F20"/>
                          </a:solidFill>
                          <a:latin typeface="Calibri"/>
                          <a:cs typeface="Calibri"/>
                        </a:rPr>
                        <a:t>Kansas</a:t>
                      </a:r>
                      <a:endParaRPr sz="750">
                        <a:latin typeface="Calibri"/>
                        <a:cs typeface="Calibri"/>
                      </a:endParaRPr>
                    </a:p>
                  </a:txBody>
                  <a:tcPr marL="0" marR="0" marT="5080" marB="0">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141</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0"/>
                        </a:spcBef>
                      </a:pPr>
                      <a:r>
                        <a:rPr sz="750" b="1" spc="10" dirty="0">
                          <a:solidFill>
                            <a:srgbClr val="231F20"/>
                          </a:solidFill>
                          <a:latin typeface="Calibri"/>
                          <a:cs typeface="Calibri"/>
                        </a:rPr>
                        <a:t>4.11</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148</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40"/>
                        </a:spcBef>
                      </a:pPr>
                      <a:r>
                        <a:rPr sz="750" b="1" spc="10" dirty="0">
                          <a:solidFill>
                            <a:srgbClr val="231F20"/>
                          </a:solidFill>
                          <a:latin typeface="Calibri"/>
                          <a:cs typeface="Calibri"/>
                        </a:rPr>
                        <a:t>4.20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0"/>
                        </a:spcBef>
                      </a:pPr>
                      <a:r>
                        <a:rPr sz="750" b="1" spc="10" dirty="0">
                          <a:solidFill>
                            <a:srgbClr val="231F20"/>
                          </a:solidFill>
                          <a:latin typeface="Calibri"/>
                          <a:cs typeface="Calibri"/>
                        </a:rPr>
                        <a:t>141</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0"/>
                        </a:spcBef>
                      </a:pPr>
                      <a:r>
                        <a:rPr sz="750" b="1" spc="10" dirty="0">
                          <a:solidFill>
                            <a:srgbClr val="231F20"/>
                          </a:solidFill>
                          <a:latin typeface="Calibri"/>
                          <a:cs typeface="Calibri"/>
                        </a:rPr>
                        <a:t>3.83</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R="12065" algn="ctr">
                        <a:lnSpc>
                          <a:spcPct val="100000"/>
                        </a:lnSpc>
                        <a:spcBef>
                          <a:spcPts val="40"/>
                        </a:spcBef>
                      </a:pPr>
                      <a:r>
                        <a:rPr sz="750" b="1" spc="10" dirty="0">
                          <a:solidFill>
                            <a:srgbClr val="231F20"/>
                          </a:solidFill>
                          <a:latin typeface="Calibri"/>
                          <a:cs typeface="Calibri"/>
                        </a:rPr>
                        <a:t>130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0"/>
                        </a:spcBef>
                      </a:pPr>
                      <a:r>
                        <a:rPr sz="750" b="1" spc="10" dirty="0">
                          <a:solidFill>
                            <a:srgbClr val="231F20"/>
                          </a:solidFill>
                          <a:latin typeface="Calibri"/>
                          <a:cs typeface="Calibri"/>
                        </a:rPr>
                        <a:t>3.48</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0"/>
                        </a:spcBef>
                      </a:pPr>
                      <a:r>
                        <a:rPr sz="750" b="1" spc="10" dirty="0">
                          <a:solidFill>
                            <a:srgbClr val="231F20"/>
                          </a:solidFill>
                          <a:latin typeface="Calibri"/>
                          <a:cs typeface="Calibri"/>
                        </a:rPr>
                        <a:t>116</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0"/>
                        </a:spcBef>
                      </a:pPr>
                      <a:r>
                        <a:rPr sz="750" b="1" spc="10" dirty="0">
                          <a:solidFill>
                            <a:srgbClr val="231F20"/>
                          </a:solidFill>
                          <a:latin typeface="Calibri"/>
                          <a:cs typeface="Calibri"/>
                        </a:rPr>
                        <a:t>3.12</a:t>
                      </a:r>
                      <a:endParaRPr sz="750">
                        <a:latin typeface="Calibri"/>
                        <a:cs typeface="Calibri"/>
                      </a:endParaRPr>
                    </a:p>
                  </a:txBody>
                  <a:tcPr marL="0" marR="0" marT="5080" marB="0">
                    <a:lnL w="9525">
                      <a:solidFill>
                        <a:srgbClr val="005E6D"/>
                      </a:solidFill>
                      <a:prstDash val="solid"/>
                    </a:lnL>
                    <a:solidFill>
                      <a:srgbClr val="FFFFFF"/>
                    </a:solidFill>
                  </a:tcPr>
                </a:tc>
                <a:extLst>
                  <a:ext uri="{0D108BD9-81ED-4DB2-BD59-A6C34878D82A}">
                    <a16:rowId xmlns:a16="http://schemas.microsoft.com/office/drawing/2014/main" val="10018"/>
                  </a:ext>
                </a:extLst>
              </a:tr>
              <a:tr h="138061">
                <a:tc>
                  <a:txBody>
                    <a:bodyPr/>
                    <a:lstStyle/>
                    <a:p>
                      <a:pPr marL="57785">
                        <a:lnSpc>
                          <a:spcPct val="100000"/>
                        </a:lnSpc>
                        <a:spcBef>
                          <a:spcPts val="40"/>
                        </a:spcBef>
                      </a:pPr>
                      <a:r>
                        <a:rPr sz="750" b="1" spc="10" dirty="0">
                          <a:solidFill>
                            <a:srgbClr val="231F20"/>
                          </a:solidFill>
                          <a:latin typeface="Calibri"/>
                          <a:cs typeface="Calibri"/>
                        </a:rPr>
                        <a:t>Kentucky</a:t>
                      </a:r>
                      <a:endParaRPr sz="750">
                        <a:latin typeface="Calibri"/>
                        <a:cs typeface="Calibri"/>
                      </a:endParaRPr>
                    </a:p>
                  </a:txBody>
                  <a:tcPr marL="0" marR="0" marT="5080" marB="0">
                    <a:lnR w="19050">
                      <a:solidFill>
                        <a:srgbClr val="005E6D"/>
                      </a:solidFill>
                      <a:prstDash val="solid"/>
                    </a:lnR>
                    <a:solidFill>
                      <a:srgbClr val="E5EEF0"/>
                    </a:solidFill>
                  </a:tcPr>
                </a:tc>
                <a:tc>
                  <a:txBody>
                    <a:bodyPr/>
                    <a:lstStyle/>
                    <a:p>
                      <a:pPr marL="4445" algn="ctr">
                        <a:lnSpc>
                          <a:spcPct val="100000"/>
                        </a:lnSpc>
                        <a:spcBef>
                          <a:spcPts val="40"/>
                        </a:spcBef>
                      </a:pPr>
                      <a:r>
                        <a:rPr sz="750" b="1" spc="10" dirty="0">
                          <a:solidFill>
                            <a:srgbClr val="231F20"/>
                          </a:solidFill>
                          <a:latin typeface="Calibri"/>
                          <a:cs typeface="Calibri"/>
                        </a:rPr>
                        <a:t>270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0"/>
                        </a:spcBef>
                      </a:pPr>
                      <a:r>
                        <a:rPr sz="750" b="1" spc="10" dirty="0">
                          <a:solidFill>
                            <a:srgbClr val="231F20"/>
                          </a:solidFill>
                          <a:latin typeface="Calibri"/>
                          <a:cs typeface="Calibri"/>
                        </a:rPr>
                        <a:t>5.09</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40"/>
                        </a:spcBef>
                      </a:pPr>
                      <a:r>
                        <a:rPr sz="750" b="1" spc="10" dirty="0">
                          <a:solidFill>
                            <a:srgbClr val="231F20"/>
                          </a:solidFill>
                          <a:latin typeface="Calibri"/>
                          <a:cs typeface="Calibri"/>
                        </a:rPr>
                        <a:t>269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40"/>
                        </a:spcBef>
                      </a:pPr>
                      <a:r>
                        <a:rPr sz="750" b="1" spc="10" dirty="0">
                          <a:solidFill>
                            <a:srgbClr val="231F20"/>
                          </a:solidFill>
                          <a:latin typeface="Calibri"/>
                          <a:cs typeface="Calibri"/>
                        </a:rPr>
                        <a:t>5.05</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40"/>
                        </a:spcBef>
                      </a:pPr>
                      <a:r>
                        <a:rPr sz="750" b="1" spc="10" dirty="0">
                          <a:solidFill>
                            <a:srgbClr val="231F20"/>
                          </a:solidFill>
                          <a:latin typeface="Calibri"/>
                          <a:cs typeface="Calibri"/>
                        </a:rPr>
                        <a:t>306</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0"/>
                        </a:spcBef>
                      </a:pPr>
                      <a:r>
                        <a:rPr sz="750" b="1" spc="10" dirty="0">
                          <a:solidFill>
                            <a:srgbClr val="231F20"/>
                          </a:solidFill>
                          <a:latin typeface="Calibri"/>
                          <a:cs typeface="Calibri"/>
                        </a:rPr>
                        <a:t>5.58</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R="12065" algn="ctr">
                        <a:lnSpc>
                          <a:spcPct val="100000"/>
                        </a:lnSpc>
                        <a:spcBef>
                          <a:spcPts val="40"/>
                        </a:spcBef>
                      </a:pPr>
                      <a:r>
                        <a:rPr sz="750" b="1" spc="10" dirty="0">
                          <a:solidFill>
                            <a:srgbClr val="231F20"/>
                          </a:solidFill>
                          <a:latin typeface="Calibri"/>
                          <a:cs typeface="Calibri"/>
                        </a:rPr>
                        <a:t>319</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0"/>
                        </a:spcBef>
                      </a:pPr>
                      <a:r>
                        <a:rPr sz="750" b="1" spc="10" dirty="0">
                          <a:solidFill>
                            <a:srgbClr val="231F20"/>
                          </a:solidFill>
                          <a:latin typeface="Calibri"/>
                          <a:cs typeface="Calibri"/>
                        </a:rPr>
                        <a:t>5.77</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40"/>
                        </a:spcBef>
                      </a:pPr>
                      <a:r>
                        <a:rPr sz="750" b="1" spc="10" dirty="0">
                          <a:solidFill>
                            <a:srgbClr val="231F20"/>
                          </a:solidFill>
                          <a:latin typeface="Calibri"/>
                          <a:cs typeface="Calibri"/>
                        </a:rPr>
                        <a:t>267</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0"/>
                        </a:spcBef>
                      </a:pPr>
                      <a:r>
                        <a:rPr sz="750" b="1" spc="10" dirty="0">
                          <a:solidFill>
                            <a:srgbClr val="231F20"/>
                          </a:solidFill>
                          <a:latin typeface="Calibri"/>
                          <a:cs typeface="Calibri"/>
                        </a:rPr>
                        <a:t>5.08</a:t>
                      </a:r>
                      <a:endParaRPr sz="750">
                        <a:latin typeface="Calibri"/>
                        <a:cs typeface="Calibri"/>
                      </a:endParaRPr>
                    </a:p>
                  </a:txBody>
                  <a:tcPr marL="0" marR="0" marT="5080" marB="0">
                    <a:lnL w="9525">
                      <a:solidFill>
                        <a:srgbClr val="005E6D"/>
                      </a:solidFill>
                      <a:prstDash val="solid"/>
                    </a:lnL>
                    <a:solidFill>
                      <a:srgbClr val="E5EEF0"/>
                    </a:solidFill>
                  </a:tcPr>
                </a:tc>
                <a:extLst>
                  <a:ext uri="{0D108BD9-81ED-4DB2-BD59-A6C34878D82A}">
                    <a16:rowId xmlns:a16="http://schemas.microsoft.com/office/drawing/2014/main" val="10019"/>
                  </a:ext>
                </a:extLst>
              </a:tr>
              <a:tr h="138074">
                <a:tc>
                  <a:txBody>
                    <a:bodyPr/>
                    <a:lstStyle/>
                    <a:p>
                      <a:pPr marL="57785">
                        <a:lnSpc>
                          <a:spcPct val="100000"/>
                        </a:lnSpc>
                        <a:spcBef>
                          <a:spcPts val="40"/>
                        </a:spcBef>
                      </a:pPr>
                      <a:r>
                        <a:rPr sz="750" b="1" spc="10" dirty="0">
                          <a:solidFill>
                            <a:srgbClr val="231F20"/>
                          </a:solidFill>
                          <a:latin typeface="Calibri"/>
                          <a:cs typeface="Calibri"/>
                        </a:rPr>
                        <a:t>Louisiana</a:t>
                      </a:r>
                      <a:endParaRPr sz="750">
                        <a:latin typeface="Calibri"/>
                        <a:cs typeface="Calibri"/>
                      </a:endParaRPr>
                    </a:p>
                  </a:txBody>
                  <a:tcPr marL="0" marR="0" marT="5080" marB="0">
                    <a:lnR w="19050">
                      <a:solidFill>
                        <a:srgbClr val="005E6D"/>
                      </a:solidFill>
                      <a:prstDash val="solid"/>
                    </a:lnR>
                    <a:solidFill>
                      <a:srgbClr val="FFFFFF"/>
                    </a:solidFill>
                  </a:tcPr>
                </a:tc>
                <a:tc>
                  <a:txBody>
                    <a:bodyPr/>
                    <a:lstStyle/>
                    <a:p>
                      <a:pPr marL="5080" algn="ctr">
                        <a:lnSpc>
                          <a:spcPct val="100000"/>
                        </a:lnSpc>
                        <a:spcBef>
                          <a:spcPts val="40"/>
                        </a:spcBef>
                      </a:pPr>
                      <a:r>
                        <a:rPr sz="750" b="1" spc="10" dirty="0">
                          <a:solidFill>
                            <a:srgbClr val="231F20"/>
                          </a:solidFill>
                          <a:latin typeface="Calibri"/>
                          <a:cs typeface="Calibri"/>
                        </a:rPr>
                        <a:t>396</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0"/>
                        </a:spcBef>
                      </a:pPr>
                      <a:r>
                        <a:rPr sz="750" b="1" spc="10" dirty="0">
                          <a:solidFill>
                            <a:srgbClr val="231F20"/>
                          </a:solidFill>
                          <a:latin typeface="Calibri"/>
                          <a:cs typeface="Calibri"/>
                        </a:rPr>
                        <a:t>7.15</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0"/>
                        </a:spcBef>
                      </a:pPr>
                      <a:r>
                        <a:rPr sz="750" b="1" spc="10" dirty="0">
                          <a:solidFill>
                            <a:srgbClr val="231F20"/>
                          </a:solidFill>
                          <a:latin typeface="Calibri"/>
                          <a:cs typeface="Calibri"/>
                        </a:rPr>
                        <a:t>383</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40"/>
                        </a:spcBef>
                      </a:pPr>
                      <a:r>
                        <a:rPr sz="750" b="1" spc="10" dirty="0">
                          <a:solidFill>
                            <a:srgbClr val="231F20"/>
                          </a:solidFill>
                          <a:latin typeface="Calibri"/>
                          <a:cs typeface="Calibri"/>
                        </a:rPr>
                        <a:t>6.60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0"/>
                        </a:spcBef>
                      </a:pPr>
                      <a:r>
                        <a:rPr sz="750" b="1" spc="10" dirty="0">
                          <a:solidFill>
                            <a:srgbClr val="231F20"/>
                          </a:solidFill>
                          <a:latin typeface="Calibri"/>
                          <a:cs typeface="Calibri"/>
                        </a:rPr>
                        <a:t>382</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0"/>
                        </a:spcBef>
                      </a:pPr>
                      <a:r>
                        <a:rPr sz="750" b="1" spc="10" dirty="0">
                          <a:solidFill>
                            <a:srgbClr val="231F20"/>
                          </a:solidFill>
                          <a:latin typeface="Calibri"/>
                          <a:cs typeface="Calibri"/>
                        </a:rPr>
                        <a:t>6.49</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R="11430" algn="ctr">
                        <a:lnSpc>
                          <a:spcPct val="100000"/>
                        </a:lnSpc>
                        <a:spcBef>
                          <a:spcPts val="40"/>
                        </a:spcBef>
                      </a:pPr>
                      <a:r>
                        <a:rPr sz="750" b="1" spc="10" dirty="0">
                          <a:solidFill>
                            <a:srgbClr val="231F20"/>
                          </a:solidFill>
                          <a:latin typeface="Calibri"/>
                          <a:cs typeface="Calibri"/>
                        </a:rPr>
                        <a:t>352</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0"/>
                        </a:spcBef>
                      </a:pPr>
                      <a:r>
                        <a:rPr sz="750" b="1" spc="10" dirty="0">
                          <a:solidFill>
                            <a:srgbClr val="231F20"/>
                          </a:solidFill>
                          <a:latin typeface="Calibri"/>
                          <a:cs typeface="Calibri"/>
                        </a:rPr>
                        <a:t>5.92</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0"/>
                        </a:spcBef>
                      </a:pPr>
                      <a:r>
                        <a:rPr sz="750" b="1" spc="10" dirty="0">
                          <a:solidFill>
                            <a:srgbClr val="231F20"/>
                          </a:solidFill>
                          <a:latin typeface="Calibri"/>
                          <a:cs typeface="Calibri"/>
                        </a:rPr>
                        <a:t>347</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0"/>
                        </a:spcBef>
                      </a:pPr>
                      <a:r>
                        <a:rPr sz="750" b="1" spc="10" dirty="0">
                          <a:solidFill>
                            <a:srgbClr val="231F20"/>
                          </a:solidFill>
                          <a:latin typeface="Calibri"/>
                          <a:cs typeface="Calibri"/>
                        </a:rPr>
                        <a:t>5.70</a:t>
                      </a:r>
                      <a:endParaRPr sz="750">
                        <a:latin typeface="Calibri"/>
                        <a:cs typeface="Calibri"/>
                      </a:endParaRPr>
                    </a:p>
                  </a:txBody>
                  <a:tcPr marL="0" marR="0" marT="5080" marB="0">
                    <a:lnL w="9525">
                      <a:solidFill>
                        <a:srgbClr val="005E6D"/>
                      </a:solidFill>
                      <a:prstDash val="solid"/>
                    </a:lnL>
                    <a:solidFill>
                      <a:srgbClr val="FFFFFF"/>
                    </a:solidFill>
                  </a:tcPr>
                </a:tc>
                <a:extLst>
                  <a:ext uri="{0D108BD9-81ED-4DB2-BD59-A6C34878D82A}">
                    <a16:rowId xmlns:a16="http://schemas.microsoft.com/office/drawing/2014/main" val="10020"/>
                  </a:ext>
                </a:extLst>
              </a:tr>
              <a:tr h="138061">
                <a:tc>
                  <a:txBody>
                    <a:bodyPr/>
                    <a:lstStyle/>
                    <a:p>
                      <a:pPr marL="58419">
                        <a:lnSpc>
                          <a:spcPct val="100000"/>
                        </a:lnSpc>
                        <a:spcBef>
                          <a:spcPts val="40"/>
                        </a:spcBef>
                      </a:pPr>
                      <a:r>
                        <a:rPr sz="750" b="1" spc="10" dirty="0">
                          <a:solidFill>
                            <a:srgbClr val="231F20"/>
                          </a:solidFill>
                          <a:latin typeface="Calibri"/>
                          <a:cs typeface="Calibri"/>
                        </a:rPr>
                        <a:t>Maine</a:t>
                      </a:r>
                      <a:endParaRPr sz="750">
                        <a:latin typeface="Calibri"/>
                        <a:cs typeface="Calibri"/>
                      </a:endParaRPr>
                    </a:p>
                  </a:txBody>
                  <a:tcPr marL="0" marR="0" marT="5080" marB="0">
                    <a:lnR w="19050">
                      <a:solidFill>
                        <a:srgbClr val="005E6D"/>
                      </a:solidFill>
                      <a:prstDash val="solid"/>
                    </a:lnR>
                    <a:solidFill>
                      <a:srgbClr val="E5EEF0"/>
                    </a:solidFill>
                  </a:tcPr>
                </a:tc>
                <a:tc>
                  <a:txBody>
                    <a:bodyPr/>
                    <a:lstStyle/>
                    <a:p>
                      <a:pPr marL="3810" algn="ctr">
                        <a:lnSpc>
                          <a:spcPct val="100000"/>
                        </a:lnSpc>
                        <a:spcBef>
                          <a:spcPts val="40"/>
                        </a:spcBef>
                      </a:pPr>
                      <a:r>
                        <a:rPr sz="750" b="1" spc="10" dirty="0">
                          <a:solidFill>
                            <a:srgbClr val="231F20"/>
                          </a:solidFill>
                          <a:latin typeface="Calibri"/>
                          <a:cs typeface="Calibri"/>
                        </a:rPr>
                        <a:t>57</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0"/>
                        </a:spcBef>
                      </a:pPr>
                      <a:r>
                        <a:rPr sz="750" b="1" spc="10" dirty="0">
                          <a:solidFill>
                            <a:srgbClr val="231F20"/>
                          </a:solidFill>
                          <a:latin typeface="Calibri"/>
                          <a:cs typeface="Calibri"/>
                        </a:rPr>
                        <a:t>3.05</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0"/>
                        </a:spcBef>
                      </a:pPr>
                      <a:r>
                        <a:rPr sz="750" b="1" spc="10" dirty="0">
                          <a:solidFill>
                            <a:srgbClr val="231F20"/>
                          </a:solidFill>
                          <a:latin typeface="Calibri"/>
                          <a:cs typeface="Calibri"/>
                        </a:rPr>
                        <a:t>40</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40"/>
                        </a:spcBef>
                      </a:pPr>
                      <a:r>
                        <a:rPr sz="750" b="1" spc="10" dirty="0">
                          <a:solidFill>
                            <a:srgbClr val="231F20"/>
                          </a:solidFill>
                          <a:latin typeface="Calibri"/>
                          <a:cs typeface="Calibri"/>
                        </a:rPr>
                        <a:t>1.87</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0"/>
                        </a:spcBef>
                      </a:pPr>
                      <a:r>
                        <a:rPr sz="750" b="1" spc="10" dirty="0">
                          <a:solidFill>
                            <a:srgbClr val="231F20"/>
                          </a:solidFill>
                          <a:latin typeface="Calibri"/>
                          <a:cs typeface="Calibri"/>
                        </a:rPr>
                        <a:t>32</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0"/>
                        </a:spcBef>
                      </a:pPr>
                      <a:r>
                        <a:rPr sz="750" b="1" spc="10" dirty="0">
                          <a:solidFill>
                            <a:srgbClr val="231F20"/>
                          </a:solidFill>
                          <a:latin typeface="Calibri"/>
                          <a:cs typeface="Calibri"/>
                        </a:rPr>
                        <a:t>1.60</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0"/>
                        </a:spcBef>
                      </a:pPr>
                      <a:r>
                        <a:rPr sz="750" b="1" spc="10" dirty="0">
                          <a:solidFill>
                            <a:srgbClr val="231F20"/>
                          </a:solidFill>
                          <a:latin typeface="Calibri"/>
                          <a:cs typeface="Calibri"/>
                        </a:rPr>
                        <a:t>34</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0"/>
                        </a:spcBef>
                      </a:pPr>
                      <a:r>
                        <a:rPr sz="750" b="1" spc="10" dirty="0">
                          <a:solidFill>
                            <a:srgbClr val="231F20"/>
                          </a:solidFill>
                          <a:latin typeface="Calibri"/>
                          <a:cs typeface="Calibri"/>
                        </a:rPr>
                        <a:t>1.69</a:t>
                      </a:r>
                      <a:endParaRPr sz="750">
                        <a:latin typeface="Calibri"/>
                        <a:cs typeface="Calibri"/>
                      </a:endParaRPr>
                    </a:p>
                  </a:txBody>
                  <a:tcPr marL="0" marR="0" marT="508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0"/>
                        </a:spcBef>
                      </a:pPr>
                      <a:r>
                        <a:rPr sz="750" b="1" spc="10" dirty="0">
                          <a:solidFill>
                            <a:srgbClr val="231F20"/>
                          </a:solidFill>
                          <a:latin typeface="Calibri"/>
                          <a:cs typeface="Calibri"/>
                        </a:rPr>
                        <a:t>23</a:t>
                      </a:r>
                      <a:endParaRPr sz="750">
                        <a:latin typeface="Calibri"/>
                        <a:cs typeface="Calibri"/>
                      </a:endParaRPr>
                    </a:p>
                  </a:txBody>
                  <a:tcPr marL="0" marR="0" marT="5080"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0"/>
                        </a:spcBef>
                      </a:pPr>
                      <a:r>
                        <a:rPr sz="750" b="1" spc="10" dirty="0">
                          <a:solidFill>
                            <a:srgbClr val="231F20"/>
                          </a:solidFill>
                          <a:latin typeface="Calibri"/>
                          <a:cs typeface="Calibri"/>
                        </a:rPr>
                        <a:t>1.31</a:t>
                      </a:r>
                      <a:endParaRPr sz="750">
                        <a:latin typeface="Calibri"/>
                        <a:cs typeface="Calibri"/>
                      </a:endParaRPr>
                    </a:p>
                  </a:txBody>
                  <a:tcPr marL="0" marR="0" marT="5080" marB="0">
                    <a:lnL w="9525">
                      <a:solidFill>
                        <a:srgbClr val="005E6D"/>
                      </a:solidFill>
                      <a:prstDash val="solid"/>
                    </a:lnL>
                    <a:solidFill>
                      <a:srgbClr val="E5EEF0"/>
                    </a:solidFill>
                  </a:tcPr>
                </a:tc>
                <a:extLst>
                  <a:ext uri="{0D108BD9-81ED-4DB2-BD59-A6C34878D82A}">
                    <a16:rowId xmlns:a16="http://schemas.microsoft.com/office/drawing/2014/main" val="10021"/>
                  </a:ext>
                </a:extLst>
              </a:tr>
              <a:tr h="138061">
                <a:tc>
                  <a:txBody>
                    <a:bodyPr/>
                    <a:lstStyle/>
                    <a:p>
                      <a:pPr marL="58419">
                        <a:lnSpc>
                          <a:spcPct val="100000"/>
                        </a:lnSpc>
                        <a:spcBef>
                          <a:spcPts val="50"/>
                        </a:spcBef>
                      </a:pPr>
                      <a:r>
                        <a:rPr sz="750" b="1" spc="10" dirty="0">
                          <a:solidFill>
                            <a:srgbClr val="231F20"/>
                          </a:solidFill>
                          <a:latin typeface="Calibri"/>
                          <a:cs typeface="Calibri"/>
                        </a:rPr>
                        <a:t>Maryland</a:t>
                      </a:r>
                      <a:endParaRPr sz="750">
                        <a:latin typeface="Calibri"/>
                        <a:cs typeface="Calibri"/>
                      </a:endParaRPr>
                    </a:p>
                  </a:txBody>
                  <a:tcPr marL="0" marR="0" marT="6350" marB="0">
                    <a:lnR w="19050">
                      <a:solidFill>
                        <a:srgbClr val="005E6D"/>
                      </a:solidFill>
                      <a:prstDash val="solid"/>
                    </a:lnR>
                    <a:solidFill>
                      <a:srgbClr val="FFFFFF"/>
                    </a:solidFill>
                  </a:tcPr>
                </a:tc>
                <a:tc>
                  <a:txBody>
                    <a:bodyPr/>
                    <a:lstStyle/>
                    <a:p>
                      <a:pPr marL="5080" algn="ctr">
                        <a:lnSpc>
                          <a:spcPct val="100000"/>
                        </a:lnSpc>
                        <a:spcBef>
                          <a:spcPts val="50"/>
                        </a:spcBef>
                      </a:pPr>
                      <a:r>
                        <a:rPr sz="750" b="1" spc="10" dirty="0">
                          <a:solidFill>
                            <a:srgbClr val="231F20"/>
                          </a:solidFill>
                          <a:latin typeface="Calibri"/>
                          <a:cs typeface="Calibri"/>
                        </a:rPr>
                        <a:t>366</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50"/>
                        </a:spcBef>
                      </a:pPr>
                      <a:r>
                        <a:rPr sz="750" b="1" spc="10" dirty="0">
                          <a:solidFill>
                            <a:srgbClr val="231F20"/>
                          </a:solidFill>
                          <a:latin typeface="Calibri"/>
                          <a:cs typeface="Calibri"/>
                        </a:rPr>
                        <a:t>4.84</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50"/>
                        </a:spcBef>
                      </a:pPr>
                      <a:r>
                        <a:rPr sz="750" b="1" spc="10" dirty="0">
                          <a:solidFill>
                            <a:srgbClr val="231F20"/>
                          </a:solidFill>
                          <a:latin typeface="Calibri"/>
                          <a:cs typeface="Calibri"/>
                        </a:rPr>
                        <a:t>327</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50"/>
                        </a:spcBef>
                      </a:pPr>
                      <a:r>
                        <a:rPr sz="750" b="1" spc="10" dirty="0">
                          <a:solidFill>
                            <a:srgbClr val="231F20"/>
                          </a:solidFill>
                          <a:latin typeface="Calibri"/>
                          <a:cs typeface="Calibri"/>
                        </a:rPr>
                        <a:t>4.32</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50"/>
                        </a:spcBef>
                      </a:pPr>
                      <a:r>
                        <a:rPr sz="750" b="1" spc="10" dirty="0">
                          <a:solidFill>
                            <a:srgbClr val="231F20"/>
                          </a:solidFill>
                          <a:latin typeface="Calibri"/>
                          <a:cs typeface="Calibri"/>
                        </a:rPr>
                        <a:t>340</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0"/>
                        </a:spcBef>
                      </a:pPr>
                      <a:r>
                        <a:rPr sz="750" b="1" spc="10" dirty="0">
                          <a:solidFill>
                            <a:srgbClr val="231F20"/>
                          </a:solidFill>
                          <a:latin typeface="Calibri"/>
                          <a:cs typeface="Calibri"/>
                        </a:rPr>
                        <a:t>4.41</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R="11430" algn="ctr">
                        <a:lnSpc>
                          <a:spcPct val="100000"/>
                        </a:lnSpc>
                        <a:spcBef>
                          <a:spcPts val="50"/>
                        </a:spcBef>
                      </a:pPr>
                      <a:r>
                        <a:rPr sz="750" b="1" spc="10" dirty="0">
                          <a:solidFill>
                            <a:srgbClr val="231F20"/>
                          </a:solidFill>
                          <a:latin typeface="Calibri"/>
                          <a:cs typeface="Calibri"/>
                        </a:rPr>
                        <a:t>352</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68275">
                        <a:lnSpc>
                          <a:spcPct val="100000"/>
                        </a:lnSpc>
                        <a:spcBef>
                          <a:spcPts val="50"/>
                        </a:spcBef>
                      </a:pPr>
                      <a:r>
                        <a:rPr sz="750" b="1" spc="10" dirty="0">
                          <a:solidFill>
                            <a:srgbClr val="231F20"/>
                          </a:solidFill>
                          <a:latin typeface="Calibri"/>
                          <a:cs typeface="Calibri"/>
                        </a:rPr>
                        <a:t>4.44</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50"/>
                        </a:spcBef>
                      </a:pPr>
                      <a:r>
                        <a:rPr sz="750" b="1" spc="10" dirty="0">
                          <a:solidFill>
                            <a:srgbClr val="231F20"/>
                          </a:solidFill>
                          <a:latin typeface="Calibri"/>
                          <a:cs typeface="Calibri"/>
                        </a:rPr>
                        <a:t>282</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50"/>
                        </a:spcBef>
                      </a:pPr>
                      <a:r>
                        <a:rPr sz="750" b="1" spc="10" dirty="0">
                          <a:solidFill>
                            <a:srgbClr val="231F20"/>
                          </a:solidFill>
                          <a:latin typeface="Calibri"/>
                          <a:cs typeface="Calibri"/>
                        </a:rPr>
                        <a:t>3.48</a:t>
                      </a:r>
                      <a:endParaRPr sz="750">
                        <a:latin typeface="Calibri"/>
                        <a:cs typeface="Calibri"/>
                      </a:endParaRPr>
                    </a:p>
                  </a:txBody>
                  <a:tcPr marL="0" marR="0" marT="6350" marB="0">
                    <a:lnL w="9525">
                      <a:solidFill>
                        <a:srgbClr val="005E6D"/>
                      </a:solidFill>
                      <a:prstDash val="solid"/>
                    </a:lnL>
                    <a:solidFill>
                      <a:srgbClr val="FFFFFF"/>
                    </a:solidFill>
                  </a:tcPr>
                </a:tc>
                <a:extLst>
                  <a:ext uri="{0D108BD9-81ED-4DB2-BD59-A6C34878D82A}">
                    <a16:rowId xmlns:a16="http://schemas.microsoft.com/office/drawing/2014/main" val="10022"/>
                  </a:ext>
                </a:extLst>
              </a:tr>
              <a:tr h="138061">
                <a:tc>
                  <a:txBody>
                    <a:bodyPr/>
                    <a:lstStyle/>
                    <a:p>
                      <a:pPr marL="58419">
                        <a:lnSpc>
                          <a:spcPct val="100000"/>
                        </a:lnSpc>
                        <a:spcBef>
                          <a:spcPts val="50"/>
                        </a:spcBef>
                      </a:pPr>
                      <a:r>
                        <a:rPr sz="750" b="1" spc="10" dirty="0">
                          <a:solidFill>
                            <a:srgbClr val="231F20"/>
                          </a:solidFill>
                          <a:latin typeface="Calibri"/>
                          <a:cs typeface="Calibri"/>
                        </a:rPr>
                        <a:t>Massachusetts</a:t>
                      </a:r>
                      <a:endParaRPr sz="750">
                        <a:latin typeface="Calibri"/>
                        <a:cs typeface="Calibri"/>
                      </a:endParaRPr>
                    </a:p>
                  </a:txBody>
                  <a:tcPr marL="0" marR="0" marT="6350" marB="0">
                    <a:lnR w="19050">
                      <a:solidFill>
                        <a:srgbClr val="005E6D"/>
                      </a:solidFill>
                      <a:prstDash val="solid"/>
                    </a:lnR>
                    <a:solidFill>
                      <a:srgbClr val="E5EEF0"/>
                    </a:solidFill>
                  </a:tcPr>
                </a:tc>
                <a:tc>
                  <a:txBody>
                    <a:bodyPr/>
                    <a:lstStyle/>
                    <a:p>
                      <a:pPr marL="5080" algn="ctr">
                        <a:lnSpc>
                          <a:spcPct val="100000"/>
                        </a:lnSpc>
                        <a:spcBef>
                          <a:spcPts val="50"/>
                        </a:spcBef>
                      </a:pPr>
                      <a:r>
                        <a:rPr sz="750" b="1" spc="10" dirty="0">
                          <a:solidFill>
                            <a:srgbClr val="231F20"/>
                          </a:solidFill>
                          <a:latin typeface="Calibri"/>
                          <a:cs typeface="Calibri"/>
                        </a:rPr>
                        <a:t>317</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50"/>
                        </a:spcBef>
                      </a:pPr>
                      <a:r>
                        <a:rPr sz="750" b="1" spc="10" dirty="0">
                          <a:solidFill>
                            <a:srgbClr val="231F20"/>
                          </a:solidFill>
                          <a:latin typeface="Calibri"/>
                          <a:cs typeface="Calibri"/>
                        </a:rPr>
                        <a:t>3.71</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50"/>
                        </a:spcBef>
                      </a:pPr>
                      <a:r>
                        <a:rPr sz="750" b="1" spc="10" dirty="0">
                          <a:solidFill>
                            <a:srgbClr val="231F20"/>
                          </a:solidFill>
                          <a:latin typeface="Calibri"/>
                          <a:cs typeface="Calibri"/>
                        </a:rPr>
                        <a:t>261</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50"/>
                        </a:spcBef>
                      </a:pPr>
                      <a:r>
                        <a:rPr sz="750" b="1" spc="10" dirty="0">
                          <a:solidFill>
                            <a:srgbClr val="231F20"/>
                          </a:solidFill>
                          <a:latin typeface="Calibri"/>
                          <a:cs typeface="Calibri"/>
                        </a:rPr>
                        <a:t>2.98</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50"/>
                        </a:spcBef>
                      </a:pPr>
                      <a:r>
                        <a:rPr sz="750" b="1" spc="10" dirty="0">
                          <a:solidFill>
                            <a:srgbClr val="231F20"/>
                          </a:solidFill>
                          <a:latin typeface="Calibri"/>
                          <a:cs typeface="Calibri"/>
                        </a:rPr>
                        <a:t>267</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0"/>
                        </a:spcBef>
                      </a:pPr>
                      <a:r>
                        <a:rPr sz="750" b="1" spc="10" dirty="0">
                          <a:solidFill>
                            <a:srgbClr val="231F20"/>
                          </a:solidFill>
                          <a:latin typeface="Calibri"/>
                          <a:cs typeface="Calibri"/>
                        </a:rPr>
                        <a:t>3.00</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R="11430" algn="ctr">
                        <a:lnSpc>
                          <a:spcPct val="100000"/>
                        </a:lnSpc>
                        <a:spcBef>
                          <a:spcPts val="50"/>
                        </a:spcBef>
                      </a:pPr>
                      <a:r>
                        <a:rPr sz="750" b="1" spc="10" dirty="0">
                          <a:solidFill>
                            <a:srgbClr val="231F20"/>
                          </a:solidFill>
                          <a:latin typeface="Calibri"/>
                          <a:cs typeface="Calibri"/>
                        </a:rPr>
                        <a:t>211</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L="168275">
                        <a:lnSpc>
                          <a:spcPct val="100000"/>
                        </a:lnSpc>
                        <a:spcBef>
                          <a:spcPts val="50"/>
                        </a:spcBef>
                      </a:pPr>
                      <a:r>
                        <a:rPr sz="750" b="1" spc="10" dirty="0">
                          <a:solidFill>
                            <a:srgbClr val="231F20"/>
                          </a:solidFill>
                          <a:latin typeface="Calibri"/>
                          <a:cs typeface="Calibri"/>
                        </a:rPr>
                        <a:t>2.33</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50"/>
                        </a:spcBef>
                      </a:pPr>
                      <a:r>
                        <a:rPr sz="750" b="1" spc="10" dirty="0">
                          <a:solidFill>
                            <a:srgbClr val="231F20"/>
                          </a:solidFill>
                          <a:latin typeface="Calibri"/>
                          <a:cs typeface="Calibri"/>
                        </a:rPr>
                        <a:t>192</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L="185420">
                        <a:lnSpc>
                          <a:spcPct val="100000"/>
                        </a:lnSpc>
                        <a:spcBef>
                          <a:spcPts val="50"/>
                        </a:spcBef>
                      </a:pPr>
                      <a:r>
                        <a:rPr sz="750" b="1" spc="10" dirty="0">
                          <a:solidFill>
                            <a:srgbClr val="231F20"/>
                          </a:solidFill>
                          <a:latin typeface="Calibri"/>
                          <a:cs typeface="Calibri"/>
                        </a:rPr>
                        <a:t>2.09</a:t>
                      </a:r>
                      <a:endParaRPr sz="750">
                        <a:latin typeface="Calibri"/>
                        <a:cs typeface="Calibri"/>
                      </a:endParaRPr>
                    </a:p>
                  </a:txBody>
                  <a:tcPr marL="0" marR="0" marT="6350" marB="0">
                    <a:lnL w="9525">
                      <a:solidFill>
                        <a:srgbClr val="005E6D"/>
                      </a:solidFill>
                      <a:prstDash val="solid"/>
                    </a:lnL>
                    <a:solidFill>
                      <a:srgbClr val="E5EEF0"/>
                    </a:solidFill>
                  </a:tcPr>
                </a:tc>
                <a:extLst>
                  <a:ext uri="{0D108BD9-81ED-4DB2-BD59-A6C34878D82A}">
                    <a16:rowId xmlns:a16="http://schemas.microsoft.com/office/drawing/2014/main" val="10023"/>
                  </a:ext>
                </a:extLst>
              </a:tr>
              <a:tr h="138074">
                <a:tc>
                  <a:txBody>
                    <a:bodyPr/>
                    <a:lstStyle/>
                    <a:p>
                      <a:pPr marL="58419">
                        <a:lnSpc>
                          <a:spcPct val="100000"/>
                        </a:lnSpc>
                        <a:spcBef>
                          <a:spcPts val="50"/>
                        </a:spcBef>
                      </a:pPr>
                      <a:r>
                        <a:rPr sz="750" b="1" spc="5" dirty="0">
                          <a:solidFill>
                            <a:srgbClr val="231F20"/>
                          </a:solidFill>
                          <a:latin typeface="Calibri"/>
                          <a:cs typeface="Calibri"/>
                        </a:rPr>
                        <a:t>Michigan</a:t>
                      </a:r>
                      <a:endParaRPr sz="750">
                        <a:latin typeface="Calibri"/>
                        <a:cs typeface="Calibri"/>
                      </a:endParaRPr>
                    </a:p>
                  </a:txBody>
                  <a:tcPr marL="0" marR="0" marT="6350" marB="0">
                    <a:lnR w="19050">
                      <a:solidFill>
                        <a:srgbClr val="005E6D"/>
                      </a:solidFill>
                      <a:prstDash val="solid"/>
                    </a:lnR>
                    <a:solidFill>
                      <a:srgbClr val="FFFFFF"/>
                    </a:solidFill>
                  </a:tcPr>
                </a:tc>
                <a:tc>
                  <a:txBody>
                    <a:bodyPr/>
                    <a:lstStyle/>
                    <a:p>
                      <a:pPr marL="5715" algn="ctr">
                        <a:lnSpc>
                          <a:spcPct val="100000"/>
                        </a:lnSpc>
                        <a:spcBef>
                          <a:spcPts val="50"/>
                        </a:spcBef>
                      </a:pPr>
                      <a:r>
                        <a:rPr sz="750" b="1" spc="10" dirty="0">
                          <a:solidFill>
                            <a:srgbClr val="231F20"/>
                          </a:solidFill>
                          <a:latin typeface="Calibri"/>
                          <a:cs typeface="Calibri"/>
                        </a:rPr>
                        <a:t>512</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50"/>
                        </a:spcBef>
                      </a:pPr>
                      <a:r>
                        <a:rPr sz="750" b="1" spc="10" dirty="0">
                          <a:solidFill>
                            <a:srgbClr val="231F20"/>
                          </a:solidFill>
                          <a:latin typeface="Calibri"/>
                          <a:cs typeface="Calibri"/>
                        </a:rPr>
                        <a:t>3.77</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50"/>
                        </a:spcBef>
                      </a:pPr>
                      <a:r>
                        <a:rPr sz="750" b="1" spc="10" dirty="0">
                          <a:solidFill>
                            <a:srgbClr val="231F20"/>
                          </a:solidFill>
                          <a:latin typeface="Calibri"/>
                          <a:cs typeface="Calibri"/>
                        </a:rPr>
                        <a:t>415</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50"/>
                        </a:spcBef>
                      </a:pPr>
                      <a:r>
                        <a:rPr sz="750" b="1" spc="10" dirty="0">
                          <a:solidFill>
                            <a:srgbClr val="231F20"/>
                          </a:solidFill>
                          <a:latin typeface="Calibri"/>
                          <a:cs typeface="Calibri"/>
                        </a:rPr>
                        <a:t>3.06</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50"/>
                        </a:spcBef>
                      </a:pPr>
                      <a:r>
                        <a:rPr sz="750" b="1" spc="10" dirty="0">
                          <a:solidFill>
                            <a:srgbClr val="231F20"/>
                          </a:solidFill>
                          <a:latin typeface="Calibri"/>
                          <a:cs typeface="Calibri"/>
                        </a:rPr>
                        <a:t>368</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0"/>
                        </a:spcBef>
                      </a:pPr>
                      <a:r>
                        <a:rPr sz="750" b="1" spc="10" dirty="0">
                          <a:solidFill>
                            <a:srgbClr val="231F20"/>
                          </a:solidFill>
                          <a:latin typeface="Calibri"/>
                          <a:cs typeface="Calibri"/>
                        </a:rPr>
                        <a:t>2.61</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R="10795" algn="ctr">
                        <a:lnSpc>
                          <a:spcPct val="100000"/>
                        </a:lnSpc>
                        <a:spcBef>
                          <a:spcPts val="50"/>
                        </a:spcBef>
                      </a:pPr>
                      <a:r>
                        <a:rPr sz="750" b="1" spc="10" dirty="0">
                          <a:solidFill>
                            <a:srgbClr val="231F20"/>
                          </a:solidFill>
                          <a:latin typeface="Calibri"/>
                          <a:cs typeface="Calibri"/>
                        </a:rPr>
                        <a:t>384</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68275">
                        <a:lnSpc>
                          <a:spcPct val="100000"/>
                        </a:lnSpc>
                        <a:spcBef>
                          <a:spcPts val="50"/>
                        </a:spcBef>
                      </a:pPr>
                      <a:r>
                        <a:rPr sz="750" b="1" spc="10" dirty="0">
                          <a:solidFill>
                            <a:srgbClr val="231F20"/>
                          </a:solidFill>
                          <a:latin typeface="Calibri"/>
                          <a:cs typeface="Calibri"/>
                        </a:rPr>
                        <a:t>2.72</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50"/>
                        </a:spcBef>
                      </a:pPr>
                      <a:r>
                        <a:rPr sz="750" b="1" spc="10" dirty="0">
                          <a:solidFill>
                            <a:srgbClr val="231F20"/>
                          </a:solidFill>
                          <a:latin typeface="Calibri"/>
                          <a:cs typeface="Calibri"/>
                        </a:rPr>
                        <a:t>359</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84150">
                        <a:lnSpc>
                          <a:spcPct val="100000"/>
                        </a:lnSpc>
                        <a:spcBef>
                          <a:spcPts val="45"/>
                        </a:spcBef>
                      </a:pPr>
                      <a:r>
                        <a:rPr sz="750" b="1" spc="10" dirty="0">
                          <a:solidFill>
                            <a:srgbClr val="231F20"/>
                          </a:solidFill>
                          <a:latin typeface="Calibri"/>
                          <a:cs typeface="Calibri"/>
                        </a:rPr>
                        <a:t>2.50</a:t>
                      </a:r>
                      <a:endParaRPr sz="750">
                        <a:latin typeface="Calibri"/>
                        <a:cs typeface="Calibri"/>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24"/>
                  </a:ext>
                </a:extLst>
              </a:tr>
              <a:tr h="138061">
                <a:tc>
                  <a:txBody>
                    <a:bodyPr/>
                    <a:lstStyle/>
                    <a:p>
                      <a:pPr marL="57785">
                        <a:lnSpc>
                          <a:spcPct val="100000"/>
                        </a:lnSpc>
                        <a:spcBef>
                          <a:spcPts val="45"/>
                        </a:spcBef>
                      </a:pPr>
                      <a:r>
                        <a:rPr sz="750" b="1" spc="10" dirty="0">
                          <a:solidFill>
                            <a:srgbClr val="231F20"/>
                          </a:solidFill>
                          <a:latin typeface="Calibri"/>
                          <a:cs typeface="Calibri"/>
                        </a:rPr>
                        <a:t>Minnesota</a:t>
                      </a:r>
                      <a:endParaRPr sz="750">
                        <a:latin typeface="Calibri"/>
                        <a:cs typeface="Calibri"/>
                      </a:endParaRPr>
                    </a:p>
                  </a:txBody>
                  <a:tcPr marL="0" marR="0" marT="5715" marB="0">
                    <a:lnR w="19050">
                      <a:solidFill>
                        <a:srgbClr val="005E6D"/>
                      </a:solidFill>
                      <a:prstDash val="solid"/>
                    </a:lnR>
                    <a:solidFill>
                      <a:srgbClr val="E5EEF0"/>
                    </a:solidFill>
                  </a:tcPr>
                </a:tc>
                <a:tc>
                  <a:txBody>
                    <a:bodyPr/>
                    <a:lstStyle/>
                    <a:p>
                      <a:pPr marL="3810" algn="ctr">
                        <a:lnSpc>
                          <a:spcPct val="100000"/>
                        </a:lnSpc>
                        <a:spcBef>
                          <a:spcPts val="45"/>
                        </a:spcBef>
                      </a:pPr>
                      <a:r>
                        <a:rPr sz="750" b="1" spc="10" dirty="0">
                          <a:solidFill>
                            <a:srgbClr val="231F20"/>
                          </a:solidFill>
                          <a:latin typeface="Calibri"/>
                          <a:cs typeface="Calibri"/>
                        </a:rPr>
                        <a:t>234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79705">
                        <a:lnSpc>
                          <a:spcPct val="100000"/>
                        </a:lnSpc>
                        <a:spcBef>
                          <a:spcPts val="45"/>
                        </a:spcBef>
                      </a:pPr>
                      <a:r>
                        <a:rPr sz="750" b="1" spc="10" dirty="0">
                          <a:solidFill>
                            <a:srgbClr val="231F20"/>
                          </a:solidFill>
                          <a:latin typeface="Calibri"/>
                          <a:cs typeface="Calibri"/>
                        </a:rPr>
                        <a:t>3.40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5"/>
                        </a:spcBef>
                      </a:pPr>
                      <a:r>
                        <a:rPr sz="750" b="1" spc="10" dirty="0">
                          <a:solidFill>
                            <a:srgbClr val="231F20"/>
                          </a:solidFill>
                          <a:latin typeface="Calibri"/>
                          <a:cs typeface="Calibri"/>
                        </a:rPr>
                        <a:t>240</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990" algn="r">
                        <a:lnSpc>
                          <a:spcPct val="100000"/>
                        </a:lnSpc>
                        <a:spcBef>
                          <a:spcPts val="45"/>
                        </a:spcBef>
                      </a:pPr>
                      <a:r>
                        <a:rPr sz="750" b="1" spc="10" dirty="0">
                          <a:solidFill>
                            <a:srgbClr val="231F20"/>
                          </a:solidFill>
                          <a:latin typeface="Calibri"/>
                          <a:cs typeface="Calibri"/>
                        </a:rPr>
                        <a:t>3.28</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5"/>
                        </a:spcBef>
                      </a:pPr>
                      <a:r>
                        <a:rPr sz="750" b="1" spc="10" dirty="0">
                          <a:solidFill>
                            <a:srgbClr val="231F20"/>
                          </a:solidFill>
                          <a:latin typeface="Calibri"/>
                          <a:cs typeface="Calibri"/>
                        </a:rPr>
                        <a:t>235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3.19</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R="12700" algn="ctr">
                        <a:lnSpc>
                          <a:spcPct val="100000"/>
                        </a:lnSpc>
                        <a:spcBef>
                          <a:spcPts val="45"/>
                        </a:spcBef>
                      </a:pPr>
                      <a:r>
                        <a:rPr sz="750" b="1" spc="10" dirty="0">
                          <a:solidFill>
                            <a:srgbClr val="231F20"/>
                          </a:solidFill>
                          <a:latin typeface="Calibri"/>
                          <a:cs typeface="Calibri"/>
                        </a:rPr>
                        <a:t>209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5"/>
                        </a:spcBef>
                      </a:pPr>
                      <a:r>
                        <a:rPr sz="750" b="1" spc="10" dirty="0">
                          <a:solidFill>
                            <a:srgbClr val="231F20"/>
                          </a:solidFill>
                          <a:latin typeface="Calibri"/>
                          <a:cs typeface="Calibri"/>
                        </a:rPr>
                        <a:t>2.81</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199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5"/>
                        </a:spcBef>
                      </a:pPr>
                      <a:r>
                        <a:rPr sz="750" b="1" spc="10" dirty="0">
                          <a:solidFill>
                            <a:srgbClr val="231F20"/>
                          </a:solidFill>
                          <a:latin typeface="Calibri"/>
                          <a:cs typeface="Calibri"/>
                        </a:rPr>
                        <a:t>2.65</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25"/>
                  </a:ext>
                </a:extLst>
              </a:tr>
              <a:tr h="138061">
                <a:tc>
                  <a:txBody>
                    <a:bodyPr/>
                    <a:lstStyle/>
                    <a:p>
                      <a:pPr marL="57785">
                        <a:lnSpc>
                          <a:spcPct val="100000"/>
                        </a:lnSpc>
                        <a:spcBef>
                          <a:spcPts val="45"/>
                        </a:spcBef>
                      </a:pPr>
                      <a:r>
                        <a:rPr sz="750" b="1" spc="10" dirty="0">
                          <a:solidFill>
                            <a:srgbClr val="231F20"/>
                          </a:solidFill>
                          <a:latin typeface="Calibri"/>
                          <a:cs typeface="Calibri"/>
                        </a:rPr>
                        <a:t>Mississippi</a:t>
                      </a:r>
                      <a:endParaRPr sz="750">
                        <a:latin typeface="Calibri"/>
                        <a:cs typeface="Calibri"/>
                      </a:endParaRPr>
                    </a:p>
                  </a:txBody>
                  <a:tcPr marL="0" marR="0" marT="5715" marB="0">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162</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79705">
                        <a:lnSpc>
                          <a:spcPct val="100000"/>
                        </a:lnSpc>
                        <a:spcBef>
                          <a:spcPts val="45"/>
                        </a:spcBef>
                      </a:pPr>
                      <a:r>
                        <a:rPr sz="750" b="1" spc="10" dirty="0">
                          <a:solidFill>
                            <a:srgbClr val="231F20"/>
                          </a:solidFill>
                          <a:latin typeface="Calibri"/>
                          <a:cs typeface="Calibri"/>
                        </a:rPr>
                        <a:t>4.57</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183</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R="173990" algn="r">
                        <a:lnSpc>
                          <a:spcPct val="100000"/>
                        </a:lnSpc>
                        <a:spcBef>
                          <a:spcPts val="45"/>
                        </a:spcBef>
                      </a:pPr>
                      <a:r>
                        <a:rPr sz="750" b="1" spc="10" dirty="0">
                          <a:solidFill>
                            <a:srgbClr val="231F20"/>
                          </a:solidFill>
                          <a:latin typeface="Calibri"/>
                          <a:cs typeface="Calibri"/>
                        </a:rPr>
                        <a:t>5.08</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159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5"/>
                        </a:spcBef>
                      </a:pPr>
                      <a:r>
                        <a:rPr sz="750" b="1" spc="10" dirty="0">
                          <a:solidFill>
                            <a:srgbClr val="231F20"/>
                          </a:solidFill>
                          <a:latin typeface="Calibri"/>
                          <a:cs typeface="Calibri"/>
                        </a:rPr>
                        <a:t>4.38</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R="12065" algn="ctr">
                        <a:lnSpc>
                          <a:spcPct val="100000"/>
                        </a:lnSpc>
                        <a:spcBef>
                          <a:spcPts val="45"/>
                        </a:spcBef>
                      </a:pPr>
                      <a:r>
                        <a:rPr sz="750" b="1" spc="10" dirty="0">
                          <a:solidFill>
                            <a:srgbClr val="231F20"/>
                          </a:solidFill>
                          <a:latin typeface="Calibri"/>
                          <a:cs typeface="Calibri"/>
                        </a:rPr>
                        <a:t>141</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5"/>
                        </a:spcBef>
                      </a:pPr>
                      <a:r>
                        <a:rPr sz="750" b="1" spc="10" dirty="0">
                          <a:solidFill>
                            <a:srgbClr val="231F20"/>
                          </a:solidFill>
                          <a:latin typeface="Calibri"/>
                          <a:cs typeface="Calibri"/>
                        </a:rPr>
                        <a:t>3.70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144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5"/>
                        </a:spcBef>
                      </a:pPr>
                      <a:r>
                        <a:rPr sz="750" b="1" spc="10" dirty="0">
                          <a:solidFill>
                            <a:srgbClr val="231F20"/>
                          </a:solidFill>
                          <a:latin typeface="Calibri"/>
                          <a:cs typeface="Calibri"/>
                        </a:rPr>
                        <a:t>3.85</a:t>
                      </a:r>
                      <a:endParaRPr sz="750">
                        <a:latin typeface="Calibri"/>
                        <a:cs typeface="Calibri"/>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26"/>
                  </a:ext>
                </a:extLst>
              </a:tr>
              <a:tr h="138074">
                <a:tc>
                  <a:txBody>
                    <a:bodyPr/>
                    <a:lstStyle/>
                    <a:p>
                      <a:pPr marL="57785">
                        <a:lnSpc>
                          <a:spcPct val="100000"/>
                        </a:lnSpc>
                        <a:spcBef>
                          <a:spcPts val="45"/>
                        </a:spcBef>
                      </a:pPr>
                      <a:r>
                        <a:rPr sz="750" b="1" spc="10" dirty="0">
                          <a:solidFill>
                            <a:srgbClr val="231F20"/>
                          </a:solidFill>
                          <a:latin typeface="Calibri"/>
                          <a:cs typeface="Calibri"/>
                        </a:rPr>
                        <a:t>Missouri</a:t>
                      </a:r>
                      <a:endParaRPr sz="750">
                        <a:latin typeface="Calibri"/>
                        <a:cs typeface="Calibri"/>
                      </a:endParaRPr>
                    </a:p>
                  </a:txBody>
                  <a:tcPr marL="0" marR="0" marT="5715" marB="0">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275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79705">
                        <a:lnSpc>
                          <a:spcPct val="100000"/>
                        </a:lnSpc>
                        <a:spcBef>
                          <a:spcPts val="45"/>
                        </a:spcBef>
                      </a:pPr>
                      <a:r>
                        <a:rPr sz="750" b="1" spc="10" dirty="0">
                          <a:solidFill>
                            <a:srgbClr val="231F20"/>
                          </a:solidFill>
                          <a:latin typeface="Calibri"/>
                          <a:cs typeface="Calibri"/>
                        </a:rPr>
                        <a:t>3.50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258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990" algn="r">
                        <a:lnSpc>
                          <a:spcPct val="100000"/>
                        </a:lnSpc>
                        <a:spcBef>
                          <a:spcPts val="45"/>
                        </a:spcBef>
                      </a:pPr>
                      <a:r>
                        <a:rPr sz="750" b="1" spc="10" dirty="0">
                          <a:solidFill>
                            <a:srgbClr val="231F20"/>
                          </a:solidFill>
                          <a:latin typeface="Calibri"/>
                          <a:cs typeface="Calibri"/>
                        </a:rPr>
                        <a:t>3.23</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247</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3.06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R="12065" algn="ctr">
                        <a:lnSpc>
                          <a:spcPct val="100000"/>
                        </a:lnSpc>
                        <a:spcBef>
                          <a:spcPts val="45"/>
                        </a:spcBef>
                      </a:pPr>
                      <a:r>
                        <a:rPr sz="750" b="1" spc="10" dirty="0">
                          <a:solidFill>
                            <a:srgbClr val="231F20"/>
                          </a:solidFill>
                          <a:latin typeface="Calibri"/>
                          <a:cs typeface="Calibri"/>
                        </a:rPr>
                        <a:t>244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5"/>
                        </a:spcBef>
                      </a:pPr>
                      <a:r>
                        <a:rPr sz="750" b="1" spc="10" dirty="0">
                          <a:solidFill>
                            <a:srgbClr val="231F20"/>
                          </a:solidFill>
                          <a:latin typeface="Calibri"/>
                          <a:cs typeface="Calibri"/>
                        </a:rPr>
                        <a:t>3.09</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205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5"/>
                        </a:spcBef>
                      </a:pPr>
                      <a:r>
                        <a:rPr sz="750" b="1" spc="10" dirty="0">
                          <a:solidFill>
                            <a:srgbClr val="231F20"/>
                          </a:solidFill>
                          <a:latin typeface="Calibri"/>
                          <a:cs typeface="Calibri"/>
                        </a:rPr>
                        <a:t>2.47</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27"/>
                  </a:ext>
                </a:extLst>
              </a:tr>
              <a:tr h="138061">
                <a:tc>
                  <a:txBody>
                    <a:bodyPr/>
                    <a:lstStyle/>
                    <a:p>
                      <a:pPr marL="57785">
                        <a:lnSpc>
                          <a:spcPct val="100000"/>
                        </a:lnSpc>
                        <a:spcBef>
                          <a:spcPts val="45"/>
                        </a:spcBef>
                      </a:pPr>
                      <a:r>
                        <a:rPr sz="750" b="1" spc="10" dirty="0">
                          <a:solidFill>
                            <a:srgbClr val="231F20"/>
                          </a:solidFill>
                          <a:latin typeface="Calibri"/>
                          <a:cs typeface="Calibri"/>
                        </a:rPr>
                        <a:t>Montana</a:t>
                      </a:r>
                      <a:endParaRPr sz="750">
                        <a:latin typeface="Calibri"/>
                        <a:cs typeface="Calibri"/>
                      </a:endParaRPr>
                    </a:p>
                  </a:txBody>
                  <a:tcPr marL="0" marR="0" marT="5715" marB="0">
                    <a:lnR w="19050">
                      <a:solidFill>
                        <a:srgbClr val="005E6D"/>
                      </a:solidFill>
                      <a:prstDash val="solid"/>
                    </a:lnR>
                    <a:solidFill>
                      <a:srgbClr val="FFFFFF"/>
                    </a:solidFill>
                  </a:tcPr>
                </a:tc>
                <a:tc>
                  <a:txBody>
                    <a:bodyPr/>
                    <a:lstStyle/>
                    <a:p>
                      <a:pPr marL="3175" algn="ctr">
                        <a:lnSpc>
                          <a:spcPct val="100000"/>
                        </a:lnSpc>
                        <a:spcBef>
                          <a:spcPts val="45"/>
                        </a:spcBef>
                      </a:pPr>
                      <a:r>
                        <a:rPr sz="750" b="1" spc="10" dirty="0">
                          <a:solidFill>
                            <a:srgbClr val="231F20"/>
                          </a:solidFill>
                          <a:latin typeface="Calibri"/>
                          <a:cs typeface="Calibri"/>
                        </a:rPr>
                        <a:t>77</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5"/>
                        </a:spcBef>
                      </a:pPr>
                      <a:r>
                        <a:rPr sz="750" b="1" spc="10" dirty="0">
                          <a:solidFill>
                            <a:srgbClr val="231F20"/>
                          </a:solidFill>
                          <a:latin typeface="Calibri"/>
                          <a:cs typeface="Calibri"/>
                        </a:rPr>
                        <a:t>5.76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45"/>
                        </a:spcBef>
                      </a:pPr>
                      <a:r>
                        <a:rPr sz="750" b="1" spc="10" dirty="0">
                          <a:solidFill>
                            <a:srgbClr val="231F20"/>
                          </a:solidFill>
                          <a:latin typeface="Calibri"/>
                          <a:cs typeface="Calibri"/>
                        </a:rPr>
                        <a:t>75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45"/>
                        </a:spcBef>
                      </a:pPr>
                      <a:r>
                        <a:rPr sz="750" b="1" spc="10" dirty="0">
                          <a:solidFill>
                            <a:srgbClr val="231F20"/>
                          </a:solidFill>
                          <a:latin typeface="Calibri"/>
                          <a:cs typeface="Calibri"/>
                        </a:rPr>
                        <a:t>5.71</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45"/>
                        </a:spcBef>
                      </a:pPr>
                      <a:r>
                        <a:rPr sz="750" b="1" spc="10" dirty="0">
                          <a:solidFill>
                            <a:srgbClr val="231F20"/>
                          </a:solidFill>
                          <a:latin typeface="Calibri"/>
                          <a:cs typeface="Calibri"/>
                        </a:rPr>
                        <a:t>68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5"/>
                        </a:spcBef>
                      </a:pPr>
                      <a:r>
                        <a:rPr sz="750" b="1" spc="10" dirty="0">
                          <a:solidFill>
                            <a:srgbClr val="231F20"/>
                          </a:solidFill>
                          <a:latin typeface="Calibri"/>
                          <a:cs typeface="Calibri"/>
                        </a:rPr>
                        <a:t>4.89</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45"/>
                        </a:spcBef>
                      </a:pPr>
                      <a:r>
                        <a:rPr sz="750" b="1" spc="10" dirty="0">
                          <a:solidFill>
                            <a:srgbClr val="231F20"/>
                          </a:solidFill>
                          <a:latin typeface="Calibri"/>
                          <a:cs typeface="Calibri"/>
                        </a:rPr>
                        <a:t>76</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5"/>
                        </a:spcBef>
                      </a:pPr>
                      <a:r>
                        <a:rPr sz="750" b="1" spc="10" dirty="0">
                          <a:solidFill>
                            <a:srgbClr val="231F20"/>
                          </a:solidFill>
                          <a:latin typeface="Calibri"/>
                          <a:cs typeface="Calibri"/>
                        </a:rPr>
                        <a:t>5.36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45"/>
                        </a:spcBef>
                      </a:pPr>
                      <a:r>
                        <a:rPr sz="750" b="1" spc="10" dirty="0">
                          <a:solidFill>
                            <a:srgbClr val="231F20"/>
                          </a:solidFill>
                          <a:latin typeface="Calibri"/>
                          <a:cs typeface="Calibri"/>
                        </a:rPr>
                        <a:t>54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5"/>
                        </a:spcBef>
                      </a:pPr>
                      <a:r>
                        <a:rPr sz="750" b="1" spc="10" dirty="0">
                          <a:solidFill>
                            <a:srgbClr val="231F20"/>
                          </a:solidFill>
                          <a:latin typeface="Calibri"/>
                          <a:cs typeface="Calibri"/>
                        </a:rPr>
                        <a:t>4.02</a:t>
                      </a:r>
                      <a:endParaRPr sz="750">
                        <a:latin typeface="Calibri"/>
                        <a:cs typeface="Calibri"/>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28"/>
                  </a:ext>
                </a:extLst>
              </a:tr>
              <a:tr h="138061">
                <a:tc>
                  <a:txBody>
                    <a:bodyPr/>
                    <a:lstStyle/>
                    <a:p>
                      <a:pPr marL="57785">
                        <a:lnSpc>
                          <a:spcPct val="100000"/>
                        </a:lnSpc>
                        <a:spcBef>
                          <a:spcPts val="45"/>
                        </a:spcBef>
                      </a:pPr>
                      <a:r>
                        <a:rPr sz="750" b="1" spc="10" dirty="0">
                          <a:solidFill>
                            <a:srgbClr val="231F20"/>
                          </a:solidFill>
                          <a:latin typeface="Calibri"/>
                          <a:cs typeface="Calibri"/>
                        </a:rPr>
                        <a:t>Nebraska</a:t>
                      </a:r>
                      <a:endParaRPr sz="750">
                        <a:latin typeface="Calibri"/>
                        <a:cs typeface="Calibri"/>
                      </a:endParaRPr>
                    </a:p>
                  </a:txBody>
                  <a:tcPr marL="0" marR="0" marT="5715" marB="0">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82</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5"/>
                        </a:spcBef>
                      </a:pPr>
                      <a:r>
                        <a:rPr sz="750" b="1" spc="10" dirty="0">
                          <a:solidFill>
                            <a:srgbClr val="231F20"/>
                          </a:solidFill>
                          <a:latin typeface="Calibri"/>
                          <a:cs typeface="Calibri"/>
                        </a:rPr>
                        <a:t>3.60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78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45"/>
                        </a:spcBef>
                      </a:pPr>
                      <a:r>
                        <a:rPr sz="750" b="1" spc="10" dirty="0">
                          <a:solidFill>
                            <a:srgbClr val="231F20"/>
                          </a:solidFill>
                          <a:latin typeface="Calibri"/>
                          <a:cs typeface="Calibri"/>
                        </a:rPr>
                        <a:t>3.25</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79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3.29</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72</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5"/>
                        </a:spcBef>
                      </a:pPr>
                      <a:r>
                        <a:rPr sz="750" b="1" spc="10" dirty="0">
                          <a:solidFill>
                            <a:srgbClr val="231F20"/>
                          </a:solidFill>
                          <a:latin typeface="Calibri"/>
                          <a:cs typeface="Calibri"/>
                        </a:rPr>
                        <a:t>3.26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59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5"/>
                        </a:spcBef>
                      </a:pPr>
                      <a:r>
                        <a:rPr sz="750" b="1" spc="10" dirty="0">
                          <a:solidFill>
                            <a:srgbClr val="231F20"/>
                          </a:solidFill>
                          <a:latin typeface="Calibri"/>
                          <a:cs typeface="Calibri"/>
                        </a:rPr>
                        <a:t>2.41</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29"/>
                  </a:ext>
                </a:extLst>
              </a:tr>
              <a:tr h="138074">
                <a:tc>
                  <a:txBody>
                    <a:bodyPr/>
                    <a:lstStyle/>
                    <a:p>
                      <a:pPr marL="57785">
                        <a:lnSpc>
                          <a:spcPct val="100000"/>
                        </a:lnSpc>
                        <a:spcBef>
                          <a:spcPts val="45"/>
                        </a:spcBef>
                      </a:pPr>
                      <a:r>
                        <a:rPr sz="750" b="1" spc="10" dirty="0">
                          <a:solidFill>
                            <a:srgbClr val="231F20"/>
                          </a:solidFill>
                          <a:latin typeface="Calibri"/>
                          <a:cs typeface="Calibri"/>
                        </a:rPr>
                        <a:t>Nevada</a:t>
                      </a:r>
                      <a:endParaRPr sz="750">
                        <a:latin typeface="Calibri"/>
                        <a:cs typeface="Calibri"/>
                      </a:endParaRPr>
                    </a:p>
                  </a:txBody>
                  <a:tcPr marL="0" marR="0" marT="5715" marB="0">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173</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5"/>
                        </a:spcBef>
                      </a:pPr>
                      <a:r>
                        <a:rPr sz="750" b="1" spc="10" dirty="0">
                          <a:solidFill>
                            <a:srgbClr val="231F20"/>
                          </a:solidFill>
                          <a:latin typeface="Calibri"/>
                          <a:cs typeface="Calibri"/>
                        </a:rPr>
                        <a:t>4.80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181</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45"/>
                        </a:spcBef>
                      </a:pPr>
                      <a:r>
                        <a:rPr sz="750" b="1" spc="10" dirty="0">
                          <a:solidFill>
                            <a:srgbClr val="231F20"/>
                          </a:solidFill>
                          <a:latin typeface="Calibri"/>
                          <a:cs typeface="Calibri"/>
                        </a:rPr>
                        <a:t>4.97</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153</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5"/>
                        </a:spcBef>
                      </a:pPr>
                      <a:r>
                        <a:rPr sz="750" b="1" spc="10" dirty="0">
                          <a:solidFill>
                            <a:srgbClr val="231F20"/>
                          </a:solidFill>
                          <a:latin typeface="Calibri"/>
                          <a:cs typeface="Calibri"/>
                        </a:rPr>
                        <a:t>4.00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R="12065" algn="ctr">
                        <a:lnSpc>
                          <a:spcPct val="100000"/>
                        </a:lnSpc>
                        <a:spcBef>
                          <a:spcPts val="45"/>
                        </a:spcBef>
                      </a:pPr>
                      <a:r>
                        <a:rPr sz="750" b="1" spc="10" dirty="0">
                          <a:solidFill>
                            <a:srgbClr val="231F20"/>
                          </a:solidFill>
                          <a:latin typeface="Calibri"/>
                          <a:cs typeface="Calibri"/>
                        </a:rPr>
                        <a:t>140</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5"/>
                        </a:spcBef>
                      </a:pPr>
                      <a:r>
                        <a:rPr sz="750" b="1" spc="10" dirty="0">
                          <a:solidFill>
                            <a:srgbClr val="231F20"/>
                          </a:solidFill>
                          <a:latin typeface="Calibri"/>
                          <a:cs typeface="Calibri"/>
                        </a:rPr>
                        <a:t>3.59</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128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5"/>
                        </a:spcBef>
                      </a:pPr>
                      <a:r>
                        <a:rPr sz="750" b="1" spc="10" dirty="0">
                          <a:solidFill>
                            <a:srgbClr val="231F20"/>
                          </a:solidFill>
                          <a:latin typeface="Calibri"/>
                          <a:cs typeface="Calibri"/>
                        </a:rPr>
                        <a:t>3.19</a:t>
                      </a:r>
                      <a:endParaRPr sz="750">
                        <a:latin typeface="Calibri"/>
                        <a:cs typeface="Calibri"/>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30"/>
                  </a:ext>
                </a:extLst>
              </a:tr>
              <a:tr h="138061">
                <a:tc>
                  <a:txBody>
                    <a:bodyPr/>
                    <a:lstStyle/>
                    <a:p>
                      <a:pPr marL="57785">
                        <a:lnSpc>
                          <a:spcPct val="100000"/>
                        </a:lnSpc>
                        <a:spcBef>
                          <a:spcPts val="45"/>
                        </a:spcBef>
                      </a:pPr>
                      <a:r>
                        <a:rPr sz="750" b="1" spc="5" dirty="0">
                          <a:solidFill>
                            <a:srgbClr val="231F20"/>
                          </a:solidFill>
                          <a:latin typeface="Calibri"/>
                          <a:cs typeface="Calibri"/>
                        </a:rPr>
                        <a:t>New</a:t>
                      </a:r>
                      <a:r>
                        <a:rPr sz="750" b="1" spc="15" dirty="0">
                          <a:solidFill>
                            <a:srgbClr val="231F20"/>
                          </a:solidFill>
                          <a:latin typeface="Calibri"/>
                          <a:cs typeface="Calibri"/>
                        </a:rPr>
                        <a:t> </a:t>
                      </a:r>
                      <a:r>
                        <a:rPr sz="750" b="1" spc="10" dirty="0">
                          <a:solidFill>
                            <a:srgbClr val="231F20"/>
                          </a:solidFill>
                          <a:latin typeface="Calibri"/>
                          <a:cs typeface="Calibri"/>
                        </a:rPr>
                        <a:t>Hampshire</a:t>
                      </a:r>
                      <a:endParaRPr sz="750">
                        <a:latin typeface="Calibri"/>
                        <a:cs typeface="Calibri"/>
                      </a:endParaRPr>
                    </a:p>
                  </a:txBody>
                  <a:tcPr marL="0" marR="0" marT="5715" marB="0">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65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5"/>
                        </a:spcBef>
                      </a:pPr>
                      <a:r>
                        <a:rPr sz="750" b="1" spc="10" dirty="0">
                          <a:solidFill>
                            <a:srgbClr val="231F20"/>
                          </a:solidFill>
                          <a:latin typeface="Calibri"/>
                          <a:cs typeface="Calibri"/>
                        </a:rPr>
                        <a:t>3.28</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68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45"/>
                        </a:spcBef>
                      </a:pPr>
                      <a:r>
                        <a:rPr sz="750" b="1" spc="10" dirty="0">
                          <a:solidFill>
                            <a:srgbClr val="231F20"/>
                          </a:solidFill>
                          <a:latin typeface="Calibri"/>
                          <a:cs typeface="Calibri"/>
                        </a:rPr>
                        <a:t>3.57</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5"/>
                        </a:spcBef>
                      </a:pPr>
                      <a:r>
                        <a:rPr sz="750" b="1" spc="10" dirty="0">
                          <a:solidFill>
                            <a:srgbClr val="231F20"/>
                          </a:solidFill>
                          <a:latin typeface="Calibri"/>
                          <a:cs typeface="Calibri"/>
                        </a:rPr>
                        <a:t>57</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2.90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5"/>
                        </a:spcBef>
                      </a:pPr>
                      <a:r>
                        <a:rPr sz="750" b="1" spc="10" dirty="0">
                          <a:solidFill>
                            <a:srgbClr val="231F20"/>
                          </a:solidFill>
                          <a:latin typeface="Calibri"/>
                          <a:cs typeface="Calibri"/>
                        </a:rPr>
                        <a:t>64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5"/>
                        </a:spcBef>
                      </a:pPr>
                      <a:r>
                        <a:rPr sz="750" b="1" spc="10" dirty="0">
                          <a:solidFill>
                            <a:srgbClr val="231F20"/>
                          </a:solidFill>
                          <a:latin typeface="Calibri"/>
                          <a:cs typeface="Calibri"/>
                        </a:rPr>
                        <a:t>3.36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44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5"/>
                        </a:spcBef>
                      </a:pPr>
                      <a:r>
                        <a:rPr sz="750" b="1" spc="10" dirty="0">
                          <a:solidFill>
                            <a:srgbClr val="231F20"/>
                          </a:solidFill>
                          <a:latin typeface="Calibri"/>
                          <a:cs typeface="Calibri"/>
                        </a:rPr>
                        <a:t>2.28</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31"/>
                  </a:ext>
                </a:extLst>
              </a:tr>
              <a:tr h="138061">
                <a:tc>
                  <a:txBody>
                    <a:bodyPr/>
                    <a:lstStyle/>
                    <a:p>
                      <a:pPr marL="57785">
                        <a:lnSpc>
                          <a:spcPct val="100000"/>
                        </a:lnSpc>
                        <a:spcBef>
                          <a:spcPts val="45"/>
                        </a:spcBef>
                      </a:pPr>
                      <a:r>
                        <a:rPr sz="750" b="1" spc="5" dirty="0">
                          <a:solidFill>
                            <a:srgbClr val="231F20"/>
                          </a:solidFill>
                          <a:latin typeface="Calibri"/>
                          <a:cs typeface="Calibri"/>
                        </a:rPr>
                        <a:t>New</a:t>
                      </a:r>
                      <a:r>
                        <a:rPr sz="750" b="1" spc="15" dirty="0">
                          <a:solidFill>
                            <a:srgbClr val="231F20"/>
                          </a:solidFill>
                          <a:latin typeface="Calibri"/>
                          <a:cs typeface="Calibri"/>
                        </a:rPr>
                        <a:t> </a:t>
                      </a:r>
                      <a:r>
                        <a:rPr sz="750" b="1" spc="10" dirty="0">
                          <a:solidFill>
                            <a:srgbClr val="231F20"/>
                          </a:solidFill>
                          <a:latin typeface="Calibri"/>
                          <a:cs typeface="Calibri"/>
                        </a:rPr>
                        <a:t>Jersey</a:t>
                      </a:r>
                      <a:endParaRPr sz="750">
                        <a:latin typeface="Calibri"/>
                        <a:cs typeface="Calibri"/>
                      </a:endParaRPr>
                    </a:p>
                  </a:txBody>
                  <a:tcPr marL="0" marR="0" marT="5715" marB="0">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400</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5"/>
                        </a:spcBef>
                      </a:pPr>
                      <a:r>
                        <a:rPr sz="750" b="1" spc="10" dirty="0">
                          <a:solidFill>
                            <a:srgbClr val="231F20"/>
                          </a:solidFill>
                          <a:latin typeface="Calibri"/>
                          <a:cs typeface="Calibri"/>
                        </a:rPr>
                        <a:t>3.52</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378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45"/>
                        </a:spcBef>
                      </a:pPr>
                      <a:r>
                        <a:rPr sz="750" b="1" spc="10" dirty="0">
                          <a:solidFill>
                            <a:srgbClr val="231F20"/>
                          </a:solidFill>
                          <a:latin typeface="Calibri"/>
                          <a:cs typeface="Calibri"/>
                        </a:rPr>
                        <a:t>3.24</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342</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5"/>
                        </a:spcBef>
                      </a:pPr>
                      <a:r>
                        <a:rPr sz="750" b="1" spc="10" dirty="0">
                          <a:solidFill>
                            <a:srgbClr val="231F20"/>
                          </a:solidFill>
                          <a:latin typeface="Calibri"/>
                          <a:cs typeface="Calibri"/>
                        </a:rPr>
                        <a:t>2.90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R="11430" algn="ctr">
                        <a:lnSpc>
                          <a:spcPct val="100000"/>
                        </a:lnSpc>
                        <a:spcBef>
                          <a:spcPts val="45"/>
                        </a:spcBef>
                      </a:pPr>
                      <a:r>
                        <a:rPr sz="750" b="1" spc="10" dirty="0">
                          <a:solidFill>
                            <a:srgbClr val="231F20"/>
                          </a:solidFill>
                          <a:latin typeface="Calibri"/>
                          <a:cs typeface="Calibri"/>
                        </a:rPr>
                        <a:t>309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68275">
                        <a:lnSpc>
                          <a:spcPct val="100000"/>
                        </a:lnSpc>
                        <a:spcBef>
                          <a:spcPts val="45"/>
                        </a:spcBef>
                      </a:pPr>
                      <a:r>
                        <a:rPr sz="750" b="1" spc="10" dirty="0">
                          <a:solidFill>
                            <a:srgbClr val="231F20"/>
                          </a:solidFill>
                          <a:latin typeface="Calibri"/>
                          <a:cs typeface="Calibri"/>
                        </a:rPr>
                        <a:t>2.64</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45"/>
                        </a:spcBef>
                      </a:pPr>
                      <a:r>
                        <a:rPr sz="750" b="1" spc="10" dirty="0">
                          <a:solidFill>
                            <a:srgbClr val="231F20"/>
                          </a:solidFill>
                          <a:latin typeface="Calibri"/>
                          <a:cs typeface="Calibri"/>
                        </a:rPr>
                        <a:t>224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5"/>
                        </a:spcBef>
                      </a:pPr>
                      <a:r>
                        <a:rPr sz="750" b="1" spc="10" dirty="0">
                          <a:solidFill>
                            <a:srgbClr val="231F20"/>
                          </a:solidFill>
                          <a:latin typeface="Calibri"/>
                          <a:cs typeface="Calibri"/>
                        </a:rPr>
                        <a:t>1.89</a:t>
                      </a:r>
                      <a:endParaRPr sz="750">
                        <a:latin typeface="Calibri"/>
                        <a:cs typeface="Calibri"/>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32"/>
                  </a:ext>
                </a:extLst>
              </a:tr>
              <a:tr h="138061">
                <a:tc>
                  <a:txBody>
                    <a:bodyPr/>
                    <a:lstStyle/>
                    <a:p>
                      <a:pPr marL="58419">
                        <a:lnSpc>
                          <a:spcPct val="100000"/>
                        </a:lnSpc>
                        <a:spcBef>
                          <a:spcPts val="45"/>
                        </a:spcBef>
                      </a:pPr>
                      <a:r>
                        <a:rPr sz="750" b="1" spc="5" dirty="0">
                          <a:solidFill>
                            <a:srgbClr val="231F20"/>
                          </a:solidFill>
                          <a:latin typeface="Calibri"/>
                          <a:cs typeface="Calibri"/>
                        </a:rPr>
                        <a:t>New</a:t>
                      </a:r>
                      <a:r>
                        <a:rPr sz="750" b="1" spc="15" dirty="0">
                          <a:solidFill>
                            <a:srgbClr val="231F20"/>
                          </a:solidFill>
                          <a:latin typeface="Calibri"/>
                          <a:cs typeface="Calibri"/>
                        </a:rPr>
                        <a:t> </a:t>
                      </a:r>
                      <a:r>
                        <a:rPr sz="750" b="1" spc="10" dirty="0">
                          <a:solidFill>
                            <a:srgbClr val="231F20"/>
                          </a:solidFill>
                          <a:latin typeface="Calibri"/>
                          <a:cs typeface="Calibri"/>
                        </a:rPr>
                        <a:t>Mexico</a:t>
                      </a:r>
                      <a:endParaRPr sz="750">
                        <a:latin typeface="Calibri"/>
                        <a:cs typeface="Calibri"/>
                      </a:endParaRPr>
                    </a:p>
                  </a:txBody>
                  <a:tcPr marL="0" marR="0" marT="5715" marB="0">
                    <a:lnR w="19050">
                      <a:solidFill>
                        <a:srgbClr val="005E6D"/>
                      </a:solidFill>
                      <a:prstDash val="solid"/>
                    </a:lnR>
                    <a:solidFill>
                      <a:srgbClr val="E5EEF0"/>
                    </a:solidFill>
                  </a:tcPr>
                </a:tc>
                <a:tc>
                  <a:txBody>
                    <a:bodyPr/>
                    <a:lstStyle/>
                    <a:p>
                      <a:pPr marL="5715" algn="ctr">
                        <a:lnSpc>
                          <a:spcPct val="100000"/>
                        </a:lnSpc>
                        <a:spcBef>
                          <a:spcPts val="45"/>
                        </a:spcBef>
                      </a:pPr>
                      <a:r>
                        <a:rPr sz="750" b="1" spc="10" dirty="0">
                          <a:solidFill>
                            <a:srgbClr val="231F20"/>
                          </a:solidFill>
                          <a:latin typeface="Calibri"/>
                          <a:cs typeface="Calibri"/>
                        </a:rPr>
                        <a:t>195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5"/>
                        </a:spcBef>
                      </a:pPr>
                      <a:r>
                        <a:rPr sz="750" b="1" spc="10" dirty="0">
                          <a:solidFill>
                            <a:srgbClr val="231F20"/>
                          </a:solidFill>
                          <a:latin typeface="Calibri"/>
                          <a:cs typeface="Calibri"/>
                        </a:rPr>
                        <a:t>8.05</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45"/>
                        </a:spcBef>
                      </a:pPr>
                      <a:r>
                        <a:rPr sz="750" b="1" spc="10" dirty="0">
                          <a:solidFill>
                            <a:srgbClr val="231F20"/>
                          </a:solidFill>
                          <a:latin typeface="Calibri"/>
                          <a:cs typeface="Calibri"/>
                        </a:rPr>
                        <a:t>203</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45"/>
                        </a:spcBef>
                      </a:pPr>
                      <a:r>
                        <a:rPr sz="750" b="1" spc="10" dirty="0">
                          <a:solidFill>
                            <a:srgbClr val="231F20"/>
                          </a:solidFill>
                          <a:latin typeface="Calibri"/>
                          <a:cs typeface="Calibri"/>
                        </a:rPr>
                        <a:t>8.12</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45"/>
                        </a:spcBef>
                      </a:pPr>
                      <a:r>
                        <a:rPr sz="750" b="1" spc="10" dirty="0">
                          <a:solidFill>
                            <a:srgbClr val="231F20"/>
                          </a:solidFill>
                          <a:latin typeface="Calibri"/>
                          <a:cs typeface="Calibri"/>
                        </a:rPr>
                        <a:t>175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6.70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R="10795" algn="ctr">
                        <a:lnSpc>
                          <a:spcPct val="100000"/>
                        </a:lnSpc>
                        <a:spcBef>
                          <a:spcPts val="45"/>
                        </a:spcBef>
                      </a:pPr>
                      <a:r>
                        <a:rPr sz="750" b="1" spc="10" dirty="0">
                          <a:solidFill>
                            <a:srgbClr val="231F20"/>
                          </a:solidFill>
                          <a:latin typeface="Calibri"/>
                          <a:cs typeface="Calibri"/>
                        </a:rPr>
                        <a:t>163</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8275">
                        <a:lnSpc>
                          <a:spcPct val="100000"/>
                        </a:lnSpc>
                        <a:spcBef>
                          <a:spcPts val="45"/>
                        </a:spcBef>
                      </a:pPr>
                      <a:r>
                        <a:rPr sz="750" b="1" spc="10" dirty="0">
                          <a:solidFill>
                            <a:srgbClr val="231F20"/>
                          </a:solidFill>
                          <a:latin typeface="Calibri"/>
                          <a:cs typeface="Calibri"/>
                        </a:rPr>
                        <a:t>6.30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45"/>
                        </a:spcBef>
                      </a:pPr>
                      <a:r>
                        <a:rPr sz="750" b="1" spc="10" dirty="0">
                          <a:solidFill>
                            <a:srgbClr val="231F20"/>
                          </a:solidFill>
                          <a:latin typeface="Calibri"/>
                          <a:cs typeface="Calibri"/>
                        </a:rPr>
                        <a:t>165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5420">
                        <a:lnSpc>
                          <a:spcPct val="100000"/>
                        </a:lnSpc>
                        <a:spcBef>
                          <a:spcPts val="45"/>
                        </a:spcBef>
                      </a:pPr>
                      <a:r>
                        <a:rPr sz="750" b="1" spc="10" dirty="0">
                          <a:solidFill>
                            <a:srgbClr val="231F20"/>
                          </a:solidFill>
                          <a:latin typeface="Calibri"/>
                          <a:cs typeface="Calibri"/>
                        </a:rPr>
                        <a:t>6.33</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33"/>
                  </a:ext>
                </a:extLst>
              </a:tr>
              <a:tr h="138074">
                <a:tc>
                  <a:txBody>
                    <a:bodyPr/>
                    <a:lstStyle/>
                    <a:p>
                      <a:pPr marL="58419">
                        <a:lnSpc>
                          <a:spcPct val="100000"/>
                        </a:lnSpc>
                        <a:spcBef>
                          <a:spcPts val="50"/>
                        </a:spcBef>
                      </a:pPr>
                      <a:r>
                        <a:rPr sz="750" b="1" spc="5" dirty="0">
                          <a:solidFill>
                            <a:srgbClr val="231F20"/>
                          </a:solidFill>
                          <a:latin typeface="Calibri"/>
                          <a:cs typeface="Calibri"/>
                        </a:rPr>
                        <a:t>New</a:t>
                      </a:r>
                      <a:r>
                        <a:rPr sz="750" b="1" spc="-10" dirty="0">
                          <a:solidFill>
                            <a:srgbClr val="231F20"/>
                          </a:solidFill>
                          <a:latin typeface="Calibri"/>
                          <a:cs typeface="Calibri"/>
                        </a:rPr>
                        <a:t> </a:t>
                      </a:r>
                      <a:r>
                        <a:rPr sz="750" b="1" dirty="0">
                          <a:solidFill>
                            <a:srgbClr val="231F20"/>
                          </a:solidFill>
                          <a:latin typeface="Calibri"/>
                          <a:cs typeface="Calibri"/>
                        </a:rPr>
                        <a:t>York</a:t>
                      </a:r>
                      <a:endParaRPr sz="750">
                        <a:latin typeface="Calibri"/>
                        <a:cs typeface="Calibri"/>
                      </a:endParaRPr>
                    </a:p>
                  </a:txBody>
                  <a:tcPr marL="0" marR="0" marT="6350" marB="0">
                    <a:lnR w="19050">
                      <a:solidFill>
                        <a:srgbClr val="005E6D"/>
                      </a:solidFill>
                      <a:prstDash val="solid"/>
                    </a:lnR>
                    <a:solidFill>
                      <a:srgbClr val="FFFFFF"/>
                    </a:solidFill>
                  </a:tcPr>
                </a:tc>
                <a:tc>
                  <a:txBody>
                    <a:bodyPr/>
                    <a:lstStyle/>
                    <a:p>
                      <a:pPr marL="5715" algn="ctr">
                        <a:lnSpc>
                          <a:spcPct val="100000"/>
                        </a:lnSpc>
                        <a:spcBef>
                          <a:spcPts val="50"/>
                        </a:spcBef>
                      </a:pPr>
                      <a:r>
                        <a:rPr sz="750" b="1" spc="10" dirty="0">
                          <a:solidFill>
                            <a:srgbClr val="231F20"/>
                          </a:solidFill>
                          <a:latin typeface="Calibri"/>
                          <a:cs typeface="Calibri"/>
                        </a:rPr>
                        <a:t>979</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80975">
                        <a:lnSpc>
                          <a:spcPct val="100000"/>
                        </a:lnSpc>
                        <a:spcBef>
                          <a:spcPts val="50"/>
                        </a:spcBef>
                      </a:pPr>
                      <a:r>
                        <a:rPr sz="750" b="1" spc="10" dirty="0">
                          <a:solidFill>
                            <a:srgbClr val="231F20"/>
                          </a:solidFill>
                          <a:latin typeface="Calibri"/>
                          <a:cs typeface="Calibri"/>
                        </a:rPr>
                        <a:t>3.89</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50"/>
                        </a:spcBef>
                      </a:pPr>
                      <a:r>
                        <a:rPr sz="750" b="1" spc="10" dirty="0">
                          <a:solidFill>
                            <a:srgbClr val="231F20"/>
                          </a:solidFill>
                          <a:latin typeface="Calibri"/>
                          <a:cs typeface="Calibri"/>
                        </a:rPr>
                        <a:t>789</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R="173990" algn="r">
                        <a:lnSpc>
                          <a:spcPct val="100000"/>
                        </a:lnSpc>
                        <a:spcBef>
                          <a:spcPts val="50"/>
                        </a:spcBef>
                      </a:pPr>
                      <a:r>
                        <a:rPr sz="750" b="1" spc="10" dirty="0">
                          <a:solidFill>
                            <a:srgbClr val="231F20"/>
                          </a:solidFill>
                          <a:latin typeface="Calibri"/>
                          <a:cs typeface="Calibri"/>
                        </a:rPr>
                        <a:t>3.06</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50"/>
                        </a:spcBef>
                      </a:pPr>
                      <a:r>
                        <a:rPr sz="750" b="1" spc="10" dirty="0">
                          <a:solidFill>
                            <a:srgbClr val="231F20"/>
                          </a:solidFill>
                          <a:latin typeface="Calibri"/>
                          <a:cs typeface="Calibri"/>
                        </a:rPr>
                        <a:t>701</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0"/>
                        </a:spcBef>
                      </a:pPr>
                      <a:r>
                        <a:rPr sz="750" b="1" spc="10" dirty="0">
                          <a:solidFill>
                            <a:srgbClr val="231F20"/>
                          </a:solidFill>
                          <a:latin typeface="Calibri"/>
                          <a:cs typeface="Calibri"/>
                        </a:rPr>
                        <a:t>2.71</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R="10795" algn="ctr">
                        <a:lnSpc>
                          <a:spcPct val="100000"/>
                        </a:lnSpc>
                        <a:spcBef>
                          <a:spcPts val="50"/>
                        </a:spcBef>
                      </a:pPr>
                      <a:r>
                        <a:rPr sz="750" b="1" spc="10" dirty="0">
                          <a:solidFill>
                            <a:srgbClr val="231F20"/>
                          </a:solidFill>
                          <a:latin typeface="Calibri"/>
                          <a:cs typeface="Calibri"/>
                        </a:rPr>
                        <a:t>615</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68275">
                        <a:lnSpc>
                          <a:spcPct val="100000"/>
                        </a:lnSpc>
                        <a:spcBef>
                          <a:spcPts val="50"/>
                        </a:spcBef>
                      </a:pPr>
                      <a:r>
                        <a:rPr sz="750" b="1" spc="10" dirty="0">
                          <a:solidFill>
                            <a:srgbClr val="231F20"/>
                          </a:solidFill>
                          <a:latin typeface="Calibri"/>
                          <a:cs typeface="Calibri"/>
                        </a:rPr>
                        <a:t>2.40</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5715" algn="ctr">
                        <a:lnSpc>
                          <a:spcPct val="100000"/>
                        </a:lnSpc>
                        <a:spcBef>
                          <a:spcPts val="50"/>
                        </a:spcBef>
                      </a:pPr>
                      <a:r>
                        <a:rPr sz="750" b="1" spc="10" dirty="0">
                          <a:solidFill>
                            <a:srgbClr val="231F20"/>
                          </a:solidFill>
                          <a:latin typeface="Calibri"/>
                          <a:cs typeface="Calibri"/>
                        </a:rPr>
                        <a:t>556</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85420">
                        <a:lnSpc>
                          <a:spcPct val="100000"/>
                        </a:lnSpc>
                        <a:spcBef>
                          <a:spcPts val="50"/>
                        </a:spcBef>
                      </a:pPr>
                      <a:r>
                        <a:rPr sz="750" b="1" spc="10" dirty="0">
                          <a:solidFill>
                            <a:srgbClr val="231F20"/>
                          </a:solidFill>
                          <a:latin typeface="Calibri"/>
                          <a:cs typeface="Calibri"/>
                        </a:rPr>
                        <a:t>2.12</a:t>
                      </a:r>
                      <a:endParaRPr sz="750">
                        <a:latin typeface="Calibri"/>
                        <a:cs typeface="Calibri"/>
                      </a:endParaRPr>
                    </a:p>
                  </a:txBody>
                  <a:tcPr marL="0" marR="0" marT="6350" marB="0">
                    <a:lnL w="9525">
                      <a:solidFill>
                        <a:srgbClr val="005E6D"/>
                      </a:solidFill>
                      <a:prstDash val="solid"/>
                    </a:lnL>
                    <a:solidFill>
                      <a:srgbClr val="FFFFFF"/>
                    </a:solidFill>
                  </a:tcPr>
                </a:tc>
                <a:extLst>
                  <a:ext uri="{0D108BD9-81ED-4DB2-BD59-A6C34878D82A}">
                    <a16:rowId xmlns:a16="http://schemas.microsoft.com/office/drawing/2014/main" val="10034"/>
                  </a:ext>
                </a:extLst>
              </a:tr>
              <a:tr h="138061">
                <a:tc>
                  <a:txBody>
                    <a:bodyPr/>
                    <a:lstStyle/>
                    <a:p>
                      <a:pPr marL="58419">
                        <a:lnSpc>
                          <a:spcPct val="100000"/>
                        </a:lnSpc>
                        <a:spcBef>
                          <a:spcPts val="50"/>
                        </a:spcBef>
                      </a:pPr>
                      <a:r>
                        <a:rPr sz="750" b="1" spc="10" dirty="0">
                          <a:solidFill>
                            <a:srgbClr val="231F20"/>
                          </a:solidFill>
                          <a:latin typeface="Calibri"/>
                          <a:cs typeface="Calibri"/>
                        </a:rPr>
                        <a:t>North</a:t>
                      </a:r>
                      <a:r>
                        <a:rPr sz="750" b="1" spc="5" dirty="0">
                          <a:solidFill>
                            <a:srgbClr val="231F20"/>
                          </a:solidFill>
                          <a:latin typeface="Calibri"/>
                          <a:cs typeface="Calibri"/>
                        </a:rPr>
                        <a:t> Carolina</a:t>
                      </a:r>
                      <a:endParaRPr sz="750">
                        <a:latin typeface="Calibri"/>
                        <a:cs typeface="Calibri"/>
                      </a:endParaRPr>
                    </a:p>
                  </a:txBody>
                  <a:tcPr marL="0" marR="0" marT="6350" marB="0">
                    <a:lnR w="19050">
                      <a:solidFill>
                        <a:srgbClr val="005E6D"/>
                      </a:solidFill>
                      <a:prstDash val="solid"/>
                    </a:lnR>
                    <a:solidFill>
                      <a:srgbClr val="E5EEF0"/>
                    </a:solidFill>
                  </a:tcPr>
                </a:tc>
                <a:tc>
                  <a:txBody>
                    <a:bodyPr/>
                    <a:lstStyle/>
                    <a:p>
                      <a:pPr marL="5715" algn="ctr">
                        <a:lnSpc>
                          <a:spcPct val="100000"/>
                        </a:lnSpc>
                        <a:spcBef>
                          <a:spcPts val="50"/>
                        </a:spcBef>
                      </a:pPr>
                      <a:r>
                        <a:rPr sz="750" b="1" spc="10" dirty="0">
                          <a:solidFill>
                            <a:srgbClr val="231F20"/>
                          </a:solidFill>
                          <a:latin typeface="Calibri"/>
                          <a:cs typeface="Calibri"/>
                        </a:rPr>
                        <a:t>532</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L="180975">
                        <a:lnSpc>
                          <a:spcPct val="100000"/>
                        </a:lnSpc>
                        <a:spcBef>
                          <a:spcPts val="50"/>
                        </a:spcBef>
                      </a:pPr>
                      <a:r>
                        <a:rPr sz="750" b="1" spc="10" dirty="0">
                          <a:solidFill>
                            <a:srgbClr val="231F20"/>
                          </a:solidFill>
                          <a:latin typeface="Calibri"/>
                          <a:cs typeface="Calibri"/>
                        </a:rPr>
                        <a:t>4.19</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50"/>
                        </a:spcBef>
                      </a:pPr>
                      <a:r>
                        <a:rPr sz="750" b="1" spc="10" dirty="0">
                          <a:solidFill>
                            <a:srgbClr val="231F20"/>
                          </a:solidFill>
                          <a:latin typeface="Calibri"/>
                          <a:cs typeface="Calibri"/>
                        </a:rPr>
                        <a:t>511</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R="172720" algn="r">
                        <a:lnSpc>
                          <a:spcPct val="100000"/>
                        </a:lnSpc>
                        <a:spcBef>
                          <a:spcPts val="50"/>
                        </a:spcBef>
                      </a:pPr>
                      <a:r>
                        <a:rPr sz="750" b="1" spc="10" dirty="0">
                          <a:solidFill>
                            <a:srgbClr val="231F20"/>
                          </a:solidFill>
                          <a:latin typeface="Calibri"/>
                          <a:cs typeface="Calibri"/>
                        </a:rPr>
                        <a:t>3.92</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L="5715" algn="ctr">
                        <a:lnSpc>
                          <a:spcPct val="100000"/>
                        </a:lnSpc>
                        <a:spcBef>
                          <a:spcPts val="50"/>
                        </a:spcBef>
                      </a:pPr>
                      <a:r>
                        <a:rPr sz="750" b="1" spc="10" dirty="0">
                          <a:solidFill>
                            <a:srgbClr val="231F20"/>
                          </a:solidFill>
                          <a:latin typeface="Calibri"/>
                          <a:cs typeface="Calibri"/>
                        </a:rPr>
                        <a:t>460</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0"/>
                        </a:spcBef>
                      </a:pPr>
                      <a:r>
                        <a:rPr sz="750" b="1" spc="10" dirty="0">
                          <a:solidFill>
                            <a:srgbClr val="231F20"/>
                          </a:solidFill>
                          <a:latin typeface="Calibri"/>
                          <a:cs typeface="Calibri"/>
                        </a:rPr>
                        <a:t>3.44</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R="10795" algn="ctr">
                        <a:lnSpc>
                          <a:spcPct val="100000"/>
                        </a:lnSpc>
                        <a:spcBef>
                          <a:spcPts val="50"/>
                        </a:spcBef>
                      </a:pPr>
                      <a:r>
                        <a:rPr sz="750" b="1" spc="10" dirty="0">
                          <a:solidFill>
                            <a:srgbClr val="231F20"/>
                          </a:solidFill>
                          <a:latin typeface="Calibri"/>
                          <a:cs typeface="Calibri"/>
                        </a:rPr>
                        <a:t>426</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L="168275">
                        <a:lnSpc>
                          <a:spcPct val="100000"/>
                        </a:lnSpc>
                        <a:spcBef>
                          <a:spcPts val="50"/>
                        </a:spcBef>
                      </a:pPr>
                      <a:r>
                        <a:rPr sz="750" b="1" spc="10" dirty="0">
                          <a:solidFill>
                            <a:srgbClr val="231F20"/>
                          </a:solidFill>
                          <a:latin typeface="Calibri"/>
                          <a:cs typeface="Calibri"/>
                        </a:rPr>
                        <a:t>3.11</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L="6350" algn="ctr">
                        <a:lnSpc>
                          <a:spcPct val="100000"/>
                        </a:lnSpc>
                        <a:spcBef>
                          <a:spcPts val="50"/>
                        </a:spcBef>
                      </a:pPr>
                      <a:r>
                        <a:rPr sz="750" b="1" spc="10" dirty="0">
                          <a:solidFill>
                            <a:srgbClr val="231F20"/>
                          </a:solidFill>
                          <a:latin typeface="Calibri"/>
                          <a:cs typeface="Calibri"/>
                        </a:rPr>
                        <a:t>402</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L="185420">
                        <a:lnSpc>
                          <a:spcPct val="100000"/>
                        </a:lnSpc>
                        <a:spcBef>
                          <a:spcPts val="50"/>
                        </a:spcBef>
                      </a:pPr>
                      <a:r>
                        <a:rPr sz="750" b="1" spc="10" dirty="0">
                          <a:solidFill>
                            <a:srgbClr val="231F20"/>
                          </a:solidFill>
                          <a:latin typeface="Calibri"/>
                          <a:cs typeface="Calibri"/>
                        </a:rPr>
                        <a:t>2.82</a:t>
                      </a:r>
                      <a:endParaRPr sz="750">
                        <a:latin typeface="Calibri"/>
                        <a:cs typeface="Calibri"/>
                      </a:endParaRPr>
                    </a:p>
                  </a:txBody>
                  <a:tcPr marL="0" marR="0" marT="6350" marB="0">
                    <a:lnL w="9525">
                      <a:solidFill>
                        <a:srgbClr val="005E6D"/>
                      </a:solidFill>
                      <a:prstDash val="solid"/>
                    </a:lnL>
                    <a:solidFill>
                      <a:srgbClr val="E5EEF0"/>
                    </a:solidFill>
                  </a:tcPr>
                </a:tc>
                <a:extLst>
                  <a:ext uri="{0D108BD9-81ED-4DB2-BD59-A6C34878D82A}">
                    <a16:rowId xmlns:a16="http://schemas.microsoft.com/office/drawing/2014/main" val="10035"/>
                  </a:ext>
                </a:extLst>
              </a:tr>
              <a:tr h="138061">
                <a:tc>
                  <a:txBody>
                    <a:bodyPr/>
                    <a:lstStyle/>
                    <a:p>
                      <a:pPr marL="58419">
                        <a:lnSpc>
                          <a:spcPct val="100000"/>
                        </a:lnSpc>
                        <a:spcBef>
                          <a:spcPts val="50"/>
                        </a:spcBef>
                      </a:pPr>
                      <a:r>
                        <a:rPr sz="750" b="1" spc="10" dirty="0">
                          <a:solidFill>
                            <a:srgbClr val="231F20"/>
                          </a:solidFill>
                          <a:latin typeface="Calibri"/>
                          <a:cs typeface="Calibri"/>
                        </a:rPr>
                        <a:t>North</a:t>
                      </a:r>
                      <a:r>
                        <a:rPr sz="750" b="1" spc="5" dirty="0">
                          <a:solidFill>
                            <a:srgbClr val="231F20"/>
                          </a:solidFill>
                          <a:latin typeface="Calibri"/>
                          <a:cs typeface="Calibri"/>
                        </a:rPr>
                        <a:t> </a:t>
                      </a:r>
                      <a:r>
                        <a:rPr sz="750" b="1" spc="10" dirty="0">
                          <a:solidFill>
                            <a:srgbClr val="231F20"/>
                          </a:solidFill>
                          <a:latin typeface="Calibri"/>
                          <a:cs typeface="Calibri"/>
                        </a:rPr>
                        <a:t>Dakota</a:t>
                      </a:r>
                      <a:endParaRPr sz="750">
                        <a:latin typeface="Calibri"/>
                        <a:cs typeface="Calibri"/>
                      </a:endParaRPr>
                    </a:p>
                  </a:txBody>
                  <a:tcPr marL="0" marR="0" marT="6350" marB="0">
                    <a:lnR w="19050">
                      <a:solidFill>
                        <a:srgbClr val="005E6D"/>
                      </a:solidFill>
                      <a:prstDash val="solid"/>
                    </a:lnR>
                    <a:solidFill>
                      <a:srgbClr val="FFFFFF"/>
                    </a:solidFill>
                  </a:tcPr>
                </a:tc>
                <a:tc>
                  <a:txBody>
                    <a:bodyPr/>
                    <a:lstStyle/>
                    <a:p>
                      <a:pPr marL="4445" algn="ctr">
                        <a:lnSpc>
                          <a:spcPct val="100000"/>
                        </a:lnSpc>
                        <a:spcBef>
                          <a:spcPts val="50"/>
                        </a:spcBef>
                      </a:pPr>
                      <a:r>
                        <a:rPr sz="750" b="1" spc="10" dirty="0">
                          <a:solidFill>
                            <a:srgbClr val="231F20"/>
                          </a:solidFill>
                          <a:latin typeface="Calibri"/>
                          <a:cs typeface="Calibri"/>
                        </a:rPr>
                        <a:t>32</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80975">
                        <a:lnSpc>
                          <a:spcPct val="100000"/>
                        </a:lnSpc>
                        <a:spcBef>
                          <a:spcPts val="50"/>
                        </a:spcBef>
                      </a:pPr>
                      <a:r>
                        <a:rPr sz="750" b="1" spc="10" dirty="0">
                          <a:solidFill>
                            <a:srgbClr val="231F20"/>
                          </a:solidFill>
                          <a:latin typeface="Calibri"/>
                          <a:cs typeface="Calibri"/>
                        </a:rPr>
                        <a:t>3.55</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50"/>
                        </a:spcBef>
                      </a:pPr>
                      <a:r>
                        <a:rPr sz="750" b="1" spc="10" dirty="0">
                          <a:solidFill>
                            <a:srgbClr val="231F20"/>
                          </a:solidFill>
                          <a:latin typeface="Calibri"/>
                          <a:cs typeface="Calibri"/>
                        </a:rPr>
                        <a:t>20</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R="172720" algn="r">
                        <a:lnSpc>
                          <a:spcPct val="100000"/>
                        </a:lnSpc>
                        <a:spcBef>
                          <a:spcPts val="50"/>
                        </a:spcBef>
                      </a:pPr>
                      <a:r>
                        <a:rPr sz="750" b="1" spc="10" dirty="0">
                          <a:solidFill>
                            <a:srgbClr val="231F20"/>
                          </a:solidFill>
                          <a:latin typeface="Calibri"/>
                          <a:cs typeface="Calibri"/>
                        </a:rPr>
                        <a:t>2.25</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50"/>
                        </a:spcBef>
                      </a:pPr>
                      <a:r>
                        <a:rPr sz="750" b="1" spc="10" dirty="0">
                          <a:solidFill>
                            <a:srgbClr val="231F20"/>
                          </a:solidFill>
                          <a:latin typeface="Calibri"/>
                          <a:cs typeface="Calibri"/>
                        </a:rPr>
                        <a:t>23</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0"/>
                        </a:spcBef>
                      </a:pPr>
                      <a:r>
                        <a:rPr sz="750" b="1" spc="10" dirty="0">
                          <a:solidFill>
                            <a:srgbClr val="231F20"/>
                          </a:solidFill>
                          <a:latin typeface="Calibri"/>
                          <a:cs typeface="Calibri"/>
                        </a:rPr>
                        <a:t>2.88</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50"/>
                        </a:spcBef>
                      </a:pPr>
                      <a:r>
                        <a:rPr sz="750" b="1" spc="10" dirty="0">
                          <a:solidFill>
                            <a:srgbClr val="231F20"/>
                          </a:solidFill>
                          <a:latin typeface="Calibri"/>
                          <a:cs typeface="Calibri"/>
                        </a:rPr>
                        <a:t>23</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68275">
                        <a:lnSpc>
                          <a:spcPct val="100000"/>
                        </a:lnSpc>
                        <a:spcBef>
                          <a:spcPts val="50"/>
                        </a:spcBef>
                      </a:pPr>
                      <a:r>
                        <a:rPr sz="750" b="1" spc="10" dirty="0">
                          <a:solidFill>
                            <a:srgbClr val="231F20"/>
                          </a:solidFill>
                          <a:latin typeface="Calibri"/>
                          <a:cs typeface="Calibri"/>
                        </a:rPr>
                        <a:t>2.52</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50"/>
                        </a:spcBef>
                      </a:pPr>
                      <a:r>
                        <a:rPr sz="750" b="1" spc="10" dirty="0">
                          <a:solidFill>
                            <a:srgbClr val="231F20"/>
                          </a:solidFill>
                          <a:latin typeface="Calibri"/>
                          <a:cs typeface="Calibri"/>
                        </a:rPr>
                        <a:t>30</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84150">
                        <a:lnSpc>
                          <a:spcPct val="100000"/>
                        </a:lnSpc>
                        <a:spcBef>
                          <a:spcPts val="50"/>
                        </a:spcBef>
                      </a:pPr>
                      <a:r>
                        <a:rPr sz="750" b="1" spc="10" dirty="0">
                          <a:solidFill>
                            <a:srgbClr val="231F20"/>
                          </a:solidFill>
                          <a:latin typeface="Calibri"/>
                          <a:cs typeface="Calibri"/>
                        </a:rPr>
                        <a:t>3.42</a:t>
                      </a:r>
                      <a:endParaRPr sz="750">
                        <a:latin typeface="Calibri"/>
                        <a:cs typeface="Calibri"/>
                      </a:endParaRPr>
                    </a:p>
                  </a:txBody>
                  <a:tcPr marL="0" marR="0" marT="6350" marB="0">
                    <a:lnL w="9525">
                      <a:solidFill>
                        <a:srgbClr val="005E6D"/>
                      </a:solidFill>
                      <a:prstDash val="solid"/>
                    </a:lnL>
                    <a:solidFill>
                      <a:srgbClr val="FFFFFF"/>
                    </a:solidFill>
                  </a:tcPr>
                </a:tc>
                <a:extLst>
                  <a:ext uri="{0D108BD9-81ED-4DB2-BD59-A6C34878D82A}">
                    <a16:rowId xmlns:a16="http://schemas.microsoft.com/office/drawing/2014/main" val="10036"/>
                  </a:ext>
                </a:extLst>
              </a:tr>
              <a:tr h="138074">
                <a:tc>
                  <a:txBody>
                    <a:bodyPr/>
                    <a:lstStyle/>
                    <a:p>
                      <a:pPr marL="57785">
                        <a:lnSpc>
                          <a:spcPct val="100000"/>
                        </a:lnSpc>
                        <a:spcBef>
                          <a:spcPts val="50"/>
                        </a:spcBef>
                      </a:pPr>
                      <a:r>
                        <a:rPr sz="750" b="1" spc="10" dirty="0">
                          <a:solidFill>
                            <a:srgbClr val="231F20"/>
                          </a:solidFill>
                          <a:latin typeface="Calibri"/>
                          <a:cs typeface="Calibri"/>
                        </a:rPr>
                        <a:t>Ohio</a:t>
                      </a:r>
                      <a:endParaRPr sz="750">
                        <a:latin typeface="Calibri"/>
                        <a:cs typeface="Calibri"/>
                      </a:endParaRPr>
                    </a:p>
                  </a:txBody>
                  <a:tcPr marL="0" marR="0" marT="6350" marB="0">
                    <a:lnR w="19050">
                      <a:solidFill>
                        <a:srgbClr val="005E6D"/>
                      </a:solidFill>
                      <a:prstDash val="solid"/>
                    </a:lnR>
                    <a:solidFill>
                      <a:srgbClr val="E5EEF0"/>
                    </a:solidFill>
                  </a:tcPr>
                </a:tc>
                <a:tc>
                  <a:txBody>
                    <a:bodyPr/>
                    <a:lstStyle/>
                    <a:p>
                      <a:pPr marL="3810" algn="ctr">
                        <a:lnSpc>
                          <a:spcPct val="100000"/>
                        </a:lnSpc>
                        <a:spcBef>
                          <a:spcPts val="45"/>
                        </a:spcBef>
                      </a:pPr>
                      <a:r>
                        <a:rPr sz="750" b="1" spc="10" dirty="0">
                          <a:solidFill>
                            <a:srgbClr val="231F20"/>
                          </a:solidFill>
                          <a:latin typeface="Calibri"/>
                          <a:cs typeface="Calibri"/>
                        </a:rPr>
                        <a:t>559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79705">
                        <a:lnSpc>
                          <a:spcPct val="100000"/>
                        </a:lnSpc>
                        <a:spcBef>
                          <a:spcPts val="45"/>
                        </a:spcBef>
                      </a:pPr>
                      <a:r>
                        <a:rPr sz="750" b="1" spc="10" dirty="0">
                          <a:solidFill>
                            <a:srgbClr val="231F20"/>
                          </a:solidFill>
                          <a:latin typeface="Calibri"/>
                          <a:cs typeface="Calibri"/>
                        </a:rPr>
                        <a:t>3.70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5"/>
                        </a:spcBef>
                      </a:pPr>
                      <a:r>
                        <a:rPr sz="750" b="1" spc="10" dirty="0">
                          <a:solidFill>
                            <a:srgbClr val="231F20"/>
                          </a:solidFill>
                          <a:latin typeface="Calibri"/>
                          <a:cs typeface="Calibri"/>
                        </a:rPr>
                        <a:t>546</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990" algn="r">
                        <a:lnSpc>
                          <a:spcPct val="100000"/>
                        </a:lnSpc>
                        <a:spcBef>
                          <a:spcPts val="45"/>
                        </a:spcBef>
                      </a:pPr>
                      <a:r>
                        <a:rPr sz="750" b="1" spc="10" dirty="0">
                          <a:solidFill>
                            <a:srgbClr val="231F20"/>
                          </a:solidFill>
                          <a:latin typeface="Calibri"/>
                          <a:cs typeface="Calibri"/>
                        </a:rPr>
                        <a:t>3.58</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5"/>
                        </a:spcBef>
                      </a:pPr>
                      <a:r>
                        <a:rPr sz="750" b="1" spc="10" dirty="0">
                          <a:solidFill>
                            <a:srgbClr val="231F20"/>
                          </a:solidFill>
                          <a:latin typeface="Calibri"/>
                          <a:cs typeface="Calibri"/>
                        </a:rPr>
                        <a:t>541</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3.48</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R="12700" algn="ctr">
                        <a:lnSpc>
                          <a:spcPct val="100000"/>
                        </a:lnSpc>
                        <a:spcBef>
                          <a:spcPts val="45"/>
                        </a:spcBef>
                      </a:pPr>
                      <a:r>
                        <a:rPr sz="750" b="1" spc="10" dirty="0">
                          <a:solidFill>
                            <a:srgbClr val="231F20"/>
                          </a:solidFill>
                          <a:latin typeface="Calibri"/>
                          <a:cs typeface="Calibri"/>
                        </a:rPr>
                        <a:t>480</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5"/>
                        </a:spcBef>
                      </a:pPr>
                      <a:r>
                        <a:rPr sz="750" b="1" spc="10" dirty="0">
                          <a:solidFill>
                            <a:srgbClr val="231F20"/>
                          </a:solidFill>
                          <a:latin typeface="Calibri"/>
                          <a:cs typeface="Calibri"/>
                        </a:rPr>
                        <a:t>3.16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450</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4150">
                        <a:lnSpc>
                          <a:spcPct val="100000"/>
                        </a:lnSpc>
                        <a:spcBef>
                          <a:spcPts val="45"/>
                        </a:spcBef>
                      </a:pPr>
                      <a:r>
                        <a:rPr sz="750" b="1" spc="10" dirty="0">
                          <a:solidFill>
                            <a:srgbClr val="231F20"/>
                          </a:solidFill>
                          <a:latin typeface="Calibri"/>
                          <a:cs typeface="Calibri"/>
                        </a:rPr>
                        <a:t>2.90</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37"/>
                  </a:ext>
                </a:extLst>
              </a:tr>
              <a:tr h="138061">
                <a:tc>
                  <a:txBody>
                    <a:bodyPr/>
                    <a:lstStyle/>
                    <a:p>
                      <a:pPr marL="57785">
                        <a:lnSpc>
                          <a:spcPct val="100000"/>
                        </a:lnSpc>
                        <a:spcBef>
                          <a:spcPts val="45"/>
                        </a:spcBef>
                      </a:pPr>
                      <a:r>
                        <a:rPr sz="750" b="1" spc="10" dirty="0">
                          <a:solidFill>
                            <a:srgbClr val="231F20"/>
                          </a:solidFill>
                          <a:latin typeface="Calibri"/>
                          <a:cs typeface="Calibri"/>
                        </a:rPr>
                        <a:t>Oklahoma</a:t>
                      </a:r>
                      <a:endParaRPr sz="750">
                        <a:latin typeface="Calibri"/>
                        <a:cs typeface="Calibri"/>
                      </a:endParaRPr>
                    </a:p>
                  </a:txBody>
                  <a:tcPr marL="0" marR="0" marT="5715" marB="0">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510</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55575">
                        <a:lnSpc>
                          <a:spcPct val="100000"/>
                        </a:lnSpc>
                        <a:spcBef>
                          <a:spcPts val="45"/>
                        </a:spcBef>
                      </a:pPr>
                      <a:r>
                        <a:rPr sz="750" b="1" spc="10" dirty="0">
                          <a:solidFill>
                            <a:srgbClr val="231F20"/>
                          </a:solidFill>
                          <a:latin typeface="Calibri"/>
                          <a:cs typeface="Calibri"/>
                        </a:rPr>
                        <a:t>11.02</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538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R="147955" algn="r">
                        <a:lnSpc>
                          <a:spcPct val="100000"/>
                        </a:lnSpc>
                        <a:spcBef>
                          <a:spcPts val="45"/>
                        </a:spcBef>
                      </a:pPr>
                      <a:r>
                        <a:rPr sz="750" b="1" spc="10" dirty="0">
                          <a:solidFill>
                            <a:srgbClr val="231F20"/>
                          </a:solidFill>
                          <a:latin typeface="Calibri"/>
                          <a:cs typeface="Calibri"/>
                        </a:rPr>
                        <a:t>11.46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555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5"/>
                        </a:spcBef>
                      </a:pPr>
                      <a:r>
                        <a:rPr sz="750" b="1" spc="10" dirty="0">
                          <a:solidFill>
                            <a:srgbClr val="231F20"/>
                          </a:solidFill>
                          <a:latin typeface="Calibri"/>
                          <a:cs typeface="Calibri"/>
                        </a:rPr>
                        <a:t>11.84</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R="12065" algn="ctr">
                        <a:lnSpc>
                          <a:spcPct val="100000"/>
                        </a:lnSpc>
                        <a:spcBef>
                          <a:spcPts val="45"/>
                        </a:spcBef>
                      </a:pPr>
                      <a:r>
                        <a:rPr sz="750" b="1" spc="10" dirty="0">
                          <a:solidFill>
                            <a:srgbClr val="231F20"/>
                          </a:solidFill>
                          <a:latin typeface="Calibri"/>
                          <a:cs typeface="Calibri"/>
                        </a:rPr>
                        <a:t>534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38430">
                        <a:lnSpc>
                          <a:spcPct val="100000"/>
                        </a:lnSpc>
                        <a:spcBef>
                          <a:spcPts val="45"/>
                        </a:spcBef>
                      </a:pPr>
                      <a:r>
                        <a:rPr sz="750" b="1" spc="10" dirty="0">
                          <a:solidFill>
                            <a:srgbClr val="231F20"/>
                          </a:solidFill>
                          <a:latin typeface="Calibri"/>
                          <a:cs typeface="Calibri"/>
                        </a:rPr>
                        <a:t>11.00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533</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58750">
                        <a:lnSpc>
                          <a:spcPct val="100000"/>
                        </a:lnSpc>
                        <a:spcBef>
                          <a:spcPts val="45"/>
                        </a:spcBef>
                      </a:pPr>
                      <a:r>
                        <a:rPr sz="750" b="1" spc="10" dirty="0">
                          <a:solidFill>
                            <a:srgbClr val="231F20"/>
                          </a:solidFill>
                          <a:latin typeface="Calibri"/>
                          <a:cs typeface="Calibri"/>
                        </a:rPr>
                        <a:t>10.75</a:t>
                      </a:r>
                      <a:endParaRPr sz="750">
                        <a:latin typeface="Calibri"/>
                        <a:cs typeface="Calibri"/>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38"/>
                  </a:ext>
                </a:extLst>
              </a:tr>
              <a:tr h="138061">
                <a:tc>
                  <a:txBody>
                    <a:bodyPr/>
                    <a:lstStyle/>
                    <a:p>
                      <a:pPr marL="57785">
                        <a:lnSpc>
                          <a:spcPct val="100000"/>
                        </a:lnSpc>
                        <a:spcBef>
                          <a:spcPts val="45"/>
                        </a:spcBef>
                      </a:pPr>
                      <a:r>
                        <a:rPr sz="750" b="1" spc="10" dirty="0">
                          <a:solidFill>
                            <a:srgbClr val="231F20"/>
                          </a:solidFill>
                          <a:latin typeface="Calibri"/>
                          <a:cs typeface="Calibri"/>
                        </a:rPr>
                        <a:t>Oregon</a:t>
                      </a:r>
                      <a:endParaRPr sz="750">
                        <a:latin typeface="Calibri"/>
                        <a:cs typeface="Calibri"/>
                      </a:endParaRPr>
                    </a:p>
                  </a:txBody>
                  <a:tcPr marL="0" marR="0" marT="5715" marB="0">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514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79705">
                        <a:lnSpc>
                          <a:spcPct val="100000"/>
                        </a:lnSpc>
                        <a:spcBef>
                          <a:spcPts val="45"/>
                        </a:spcBef>
                      </a:pPr>
                      <a:r>
                        <a:rPr sz="750" b="1" spc="10" dirty="0">
                          <a:solidFill>
                            <a:srgbClr val="231F20"/>
                          </a:solidFill>
                          <a:latin typeface="Calibri"/>
                          <a:cs typeface="Calibri"/>
                        </a:rPr>
                        <a:t>9.68</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491</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990" algn="r">
                        <a:lnSpc>
                          <a:spcPct val="100000"/>
                        </a:lnSpc>
                        <a:spcBef>
                          <a:spcPts val="45"/>
                        </a:spcBef>
                      </a:pPr>
                      <a:r>
                        <a:rPr sz="750" b="1" spc="10" dirty="0">
                          <a:solidFill>
                            <a:srgbClr val="231F20"/>
                          </a:solidFill>
                          <a:latin typeface="Calibri"/>
                          <a:cs typeface="Calibri"/>
                        </a:rPr>
                        <a:t>8.90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518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9.24</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R="12065" algn="ctr">
                        <a:lnSpc>
                          <a:spcPct val="100000"/>
                        </a:lnSpc>
                        <a:spcBef>
                          <a:spcPts val="45"/>
                        </a:spcBef>
                      </a:pPr>
                      <a:r>
                        <a:rPr sz="750" b="1" spc="10" dirty="0">
                          <a:solidFill>
                            <a:srgbClr val="231F20"/>
                          </a:solidFill>
                          <a:latin typeface="Calibri"/>
                          <a:cs typeface="Calibri"/>
                        </a:rPr>
                        <a:t>466</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5"/>
                        </a:spcBef>
                      </a:pPr>
                      <a:r>
                        <a:rPr sz="750" b="1" spc="10" dirty="0">
                          <a:solidFill>
                            <a:srgbClr val="231F20"/>
                          </a:solidFill>
                          <a:latin typeface="Calibri"/>
                          <a:cs typeface="Calibri"/>
                        </a:rPr>
                        <a:t>8.03</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425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5"/>
                        </a:spcBef>
                      </a:pPr>
                      <a:r>
                        <a:rPr sz="750" b="1" spc="10" dirty="0">
                          <a:solidFill>
                            <a:srgbClr val="231F20"/>
                          </a:solidFill>
                          <a:latin typeface="Calibri"/>
                          <a:cs typeface="Calibri"/>
                        </a:rPr>
                        <a:t>7.26</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39"/>
                  </a:ext>
                </a:extLst>
              </a:tr>
              <a:tr h="138074">
                <a:tc>
                  <a:txBody>
                    <a:bodyPr/>
                    <a:lstStyle/>
                    <a:p>
                      <a:pPr marL="57785">
                        <a:lnSpc>
                          <a:spcPct val="100000"/>
                        </a:lnSpc>
                        <a:spcBef>
                          <a:spcPts val="45"/>
                        </a:spcBef>
                      </a:pPr>
                      <a:r>
                        <a:rPr sz="750" b="1" spc="5" dirty="0">
                          <a:solidFill>
                            <a:srgbClr val="231F20"/>
                          </a:solidFill>
                          <a:latin typeface="Calibri"/>
                          <a:cs typeface="Calibri"/>
                        </a:rPr>
                        <a:t>Pennsylvania</a:t>
                      </a:r>
                      <a:endParaRPr sz="750">
                        <a:latin typeface="Calibri"/>
                        <a:cs typeface="Calibri"/>
                      </a:endParaRPr>
                    </a:p>
                  </a:txBody>
                  <a:tcPr marL="0" marR="0" marT="5715" marB="0">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726</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5"/>
                        </a:spcBef>
                      </a:pPr>
                      <a:r>
                        <a:rPr sz="750" b="1" spc="10" dirty="0">
                          <a:solidFill>
                            <a:srgbClr val="231F20"/>
                          </a:solidFill>
                          <a:latin typeface="Calibri"/>
                          <a:cs typeface="Calibri"/>
                        </a:rPr>
                        <a:t>4.18</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564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45"/>
                        </a:spcBef>
                      </a:pPr>
                      <a:r>
                        <a:rPr sz="750" b="1" spc="10" dirty="0">
                          <a:solidFill>
                            <a:srgbClr val="231F20"/>
                          </a:solidFill>
                          <a:latin typeface="Calibri"/>
                          <a:cs typeface="Calibri"/>
                        </a:rPr>
                        <a:t>3.28</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563</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5"/>
                        </a:spcBef>
                      </a:pPr>
                      <a:r>
                        <a:rPr sz="750" b="1" spc="10" dirty="0">
                          <a:solidFill>
                            <a:srgbClr val="231F20"/>
                          </a:solidFill>
                          <a:latin typeface="Calibri"/>
                          <a:cs typeface="Calibri"/>
                        </a:rPr>
                        <a:t>3.15</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R="12065" algn="ctr">
                        <a:lnSpc>
                          <a:spcPct val="100000"/>
                        </a:lnSpc>
                        <a:spcBef>
                          <a:spcPts val="45"/>
                        </a:spcBef>
                      </a:pPr>
                      <a:r>
                        <a:rPr sz="750" b="1" spc="10" dirty="0">
                          <a:solidFill>
                            <a:srgbClr val="231F20"/>
                          </a:solidFill>
                          <a:latin typeface="Calibri"/>
                          <a:cs typeface="Calibri"/>
                        </a:rPr>
                        <a:t>417</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5"/>
                        </a:spcBef>
                      </a:pPr>
                      <a:r>
                        <a:rPr sz="750" b="1" spc="10" dirty="0">
                          <a:solidFill>
                            <a:srgbClr val="231F20"/>
                          </a:solidFill>
                          <a:latin typeface="Calibri"/>
                          <a:cs typeface="Calibri"/>
                        </a:rPr>
                        <a:t>2.37</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445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5"/>
                        </a:spcBef>
                      </a:pPr>
                      <a:r>
                        <a:rPr sz="750" b="1" spc="10" dirty="0">
                          <a:solidFill>
                            <a:srgbClr val="231F20"/>
                          </a:solidFill>
                          <a:latin typeface="Calibri"/>
                          <a:cs typeface="Calibri"/>
                        </a:rPr>
                        <a:t>2.48</a:t>
                      </a:r>
                      <a:endParaRPr sz="750">
                        <a:latin typeface="Calibri"/>
                        <a:cs typeface="Calibri"/>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40"/>
                  </a:ext>
                </a:extLst>
              </a:tr>
              <a:tr h="138061">
                <a:tc>
                  <a:txBody>
                    <a:bodyPr/>
                    <a:lstStyle/>
                    <a:p>
                      <a:pPr marL="57785">
                        <a:lnSpc>
                          <a:spcPct val="100000"/>
                        </a:lnSpc>
                        <a:spcBef>
                          <a:spcPts val="45"/>
                        </a:spcBef>
                      </a:pPr>
                      <a:r>
                        <a:rPr sz="750" b="1" spc="10" dirty="0">
                          <a:solidFill>
                            <a:srgbClr val="231F20"/>
                          </a:solidFill>
                          <a:latin typeface="Calibri"/>
                          <a:cs typeface="Calibri"/>
                        </a:rPr>
                        <a:t>Rhode</a:t>
                      </a:r>
                      <a:r>
                        <a:rPr sz="750" b="1" spc="5" dirty="0">
                          <a:solidFill>
                            <a:srgbClr val="231F20"/>
                          </a:solidFill>
                          <a:latin typeface="Calibri"/>
                          <a:cs typeface="Calibri"/>
                        </a:rPr>
                        <a:t> </a:t>
                      </a:r>
                      <a:r>
                        <a:rPr sz="750" b="1" spc="10" dirty="0">
                          <a:solidFill>
                            <a:srgbClr val="231F20"/>
                          </a:solidFill>
                          <a:latin typeface="Calibri"/>
                          <a:cs typeface="Calibri"/>
                        </a:rPr>
                        <a:t>Island</a:t>
                      </a:r>
                      <a:endParaRPr sz="750">
                        <a:latin typeface="Calibri"/>
                        <a:cs typeface="Calibri"/>
                      </a:endParaRPr>
                    </a:p>
                  </a:txBody>
                  <a:tcPr marL="0" marR="0" marT="5715" marB="0">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97</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5"/>
                        </a:spcBef>
                      </a:pPr>
                      <a:r>
                        <a:rPr sz="750" b="1" spc="10" dirty="0">
                          <a:solidFill>
                            <a:srgbClr val="231F20"/>
                          </a:solidFill>
                          <a:latin typeface="Calibri"/>
                          <a:cs typeface="Calibri"/>
                        </a:rPr>
                        <a:t>7.26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89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45"/>
                        </a:spcBef>
                      </a:pPr>
                      <a:r>
                        <a:rPr sz="750" b="1" spc="10" dirty="0">
                          <a:solidFill>
                            <a:srgbClr val="231F20"/>
                          </a:solidFill>
                          <a:latin typeface="Calibri"/>
                          <a:cs typeface="Calibri"/>
                        </a:rPr>
                        <a:t>6.57</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76</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5.15</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91</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5"/>
                        </a:spcBef>
                      </a:pPr>
                      <a:r>
                        <a:rPr sz="750" b="1" spc="10" dirty="0">
                          <a:solidFill>
                            <a:srgbClr val="231F20"/>
                          </a:solidFill>
                          <a:latin typeface="Calibri"/>
                          <a:cs typeface="Calibri"/>
                        </a:rPr>
                        <a:t>6.37</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57</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5"/>
                        </a:spcBef>
                      </a:pPr>
                      <a:r>
                        <a:rPr sz="750" b="1" spc="10" dirty="0">
                          <a:solidFill>
                            <a:srgbClr val="231F20"/>
                          </a:solidFill>
                          <a:latin typeface="Calibri"/>
                          <a:cs typeface="Calibri"/>
                        </a:rPr>
                        <a:t>3.79</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41"/>
                  </a:ext>
                </a:extLst>
              </a:tr>
              <a:tr h="138061">
                <a:tc>
                  <a:txBody>
                    <a:bodyPr/>
                    <a:lstStyle/>
                    <a:p>
                      <a:pPr marL="57785">
                        <a:lnSpc>
                          <a:spcPct val="100000"/>
                        </a:lnSpc>
                        <a:spcBef>
                          <a:spcPts val="45"/>
                        </a:spcBef>
                      </a:pPr>
                      <a:r>
                        <a:rPr sz="750" b="1" spc="10" dirty="0">
                          <a:solidFill>
                            <a:srgbClr val="231F20"/>
                          </a:solidFill>
                          <a:latin typeface="Calibri"/>
                          <a:cs typeface="Calibri"/>
                        </a:rPr>
                        <a:t>South</a:t>
                      </a:r>
                      <a:r>
                        <a:rPr sz="750" b="1" spc="-5" dirty="0">
                          <a:solidFill>
                            <a:srgbClr val="231F20"/>
                          </a:solidFill>
                          <a:latin typeface="Calibri"/>
                          <a:cs typeface="Calibri"/>
                        </a:rPr>
                        <a:t> </a:t>
                      </a:r>
                      <a:r>
                        <a:rPr sz="750" b="1" spc="5" dirty="0">
                          <a:solidFill>
                            <a:srgbClr val="231F20"/>
                          </a:solidFill>
                          <a:latin typeface="Calibri"/>
                          <a:cs typeface="Calibri"/>
                        </a:rPr>
                        <a:t>Carolina</a:t>
                      </a:r>
                      <a:endParaRPr sz="750">
                        <a:latin typeface="Calibri"/>
                        <a:cs typeface="Calibri"/>
                      </a:endParaRPr>
                    </a:p>
                  </a:txBody>
                  <a:tcPr marL="0" marR="0" marT="5715" marB="0">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294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5"/>
                        </a:spcBef>
                      </a:pPr>
                      <a:r>
                        <a:rPr sz="750" b="1" spc="10" dirty="0">
                          <a:solidFill>
                            <a:srgbClr val="231F20"/>
                          </a:solidFill>
                          <a:latin typeface="Calibri"/>
                          <a:cs typeface="Calibri"/>
                        </a:rPr>
                        <a:t>4.67</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299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45"/>
                        </a:spcBef>
                      </a:pPr>
                      <a:r>
                        <a:rPr sz="750" b="1" spc="10" dirty="0">
                          <a:solidFill>
                            <a:srgbClr val="231F20"/>
                          </a:solidFill>
                          <a:latin typeface="Calibri"/>
                          <a:cs typeface="Calibri"/>
                        </a:rPr>
                        <a:t>4.51</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302</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5"/>
                        </a:spcBef>
                      </a:pPr>
                      <a:r>
                        <a:rPr sz="750" b="1" spc="10" dirty="0">
                          <a:solidFill>
                            <a:srgbClr val="231F20"/>
                          </a:solidFill>
                          <a:latin typeface="Calibri"/>
                          <a:cs typeface="Calibri"/>
                        </a:rPr>
                        <a:t>4.51</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R="12065" algn="ctr">
                        <a:lnSpc>
                          <a:spcPct val="100000"/>
                        </a:lnSpc>
                        <a:spcBef>
                          <a:spcPts val="45"/>
                        </a:spcBef>
                      </a:pPr>
                      <a:r>
                        <a:rPr sz="750" b="1" spc="10" dirty="0">
                          <a:solidFill>
                            <a:srgbClr val="231F20"/>
                          </a:solidFill>
                          <a:latin typeface="Calibri"/>
                          <a:cs typeface="Calibri"/>
                        </a:rPr>
                        <a:t>259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5"/>
                        </a:spcBef>
                      </a:pPr>
                      <a:r>
                        <a:rPr sz="750" b="1" spc="10" dirty="0">
                          <a:solidFill>
                            <a:srgbClr val="231F20"/>
                          </a:solidFill>
                          <a:latin typeface="Calibri"/>
                          <a:cs typeface="Calibri"/>
                        </a:rPr>
                        <a:t>3.70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220</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5"/>
                        </a:spcBef>
                      </a:pPr>
                      <a:r>
                        <a:rPr sz="750" b="1" spc="10" dirty="0">
                          <a:solidFill>
                            <a:srgbClr val="231F20"/>
                          </a:solidFill>
                          <a:latin typeface="Calibri"/>
                          <a:cs typeface="Calibri"/>
                        </a:rPr>
                        <a:t>3.09</a:t>
                      </a:r>
                      <a:endParaRPr sz="750">
                        <a:latin typeface="Calibri"/>
                        <a:cs typeface="Calibri"/>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42"/>
                  </a:ext>
                </a:extLst>
              </a:tr>
              <a:tr h="138061">
                <a:tc>
                  <a:txBody>
                    <a:bodyPr/>
                    <a:lstStyle/>
                    <a:p>
                      <a:pPr marL="57785">
                        <a:lnSpc>
                          <a:spcPct val="100000"/>
                        </a:lnSpc>
                        <a:spcBef>
                          <a:spcPts val="45"/>
                        </a:spcBef>
                      </a:pPr>
                      <a:r>
                        <a:rPr sz="750" b="1" spc="10" dirty="0">
                          <a:solidFill>
                            <a:srgbClr val="231F20"/>
                          </a:solidFill>
                          <a:latin typeface="Calibri"/>
                          <a:cs typeface="Calibri"/>
                        </a:rPr>
                        <a:t>South</a:t>
                      </a:r>
                      <a:r>
                        <a:rPr sz="750" b="1" spc="-5" dirty="0">
                          <a:solidFill>
                            <a:srgbClr val="231F20"/>
                          </a:solidFill>
                          <a:latin typeface="Calibri"/>
                          <a:cs typeface="Calibri"/>
                        </a:rPr>
                        <a:t> </a:t>
                      </a:r>
                      <a:r>
                        <a:rPr sz="750" b="1" spc="10" dirty="0">
                          <a:solidFill>
                            <a:srgbClr val="231F20"/>
                          </a:solidFill>
                          <a:latin typeface="Calibri"/>
                          <a:cs typeface="Calibri"/>
                        </a:rPr>
                        <a:t>Dakota</a:t>
                      </a:r>
                      <a:endParaRPr sz="750">
                        <a:latin typeface="Calibri"/>
                        <a:cs typeface="Calibri"/>
                      </a:endParaRPr>
                    </a:p>
                  </a:txBody>
                  <a:tcPr marL="0" marR="0" marT="5715" marB="0">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35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5"/>
                        </a:spcBef>
                      </a:pPr>
                      <a:r>
                        <a:rPr sz="750" b="1" spc="10" dirty="0">
                          <a:solidFill>
                            <a:srgbClr val="231F20"/>
                          </a:solidFill>
                          <a:latin typeface="Calibri"/>
                          <a:cs typeface="Calibri"/>
                        </a:rPr>
                        <a:t>3.33</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37</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45"/>
                        </a:spcBef>
                      </a:pPr>
                      <a:r>
                        <a:rPr sz="750" b="1" spc="10" dirty="0">
                          <a:solidFill>
                            <a:srgbClr val="231F20"/>
                          </a:solidFill>
                          <a:latin typeface="Calibri"/>
                          <a:cs typeface="Calibri"/>
                        </a:rPr>
                        <a:t>3.46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5"/>
                        </a:spcBef>
                      </a:pPr>
                      <a:r>
                        <a:rPr sz="750" b="1" spc="10" dirty="0">
                          <a:solidFill>
                            <a:srgbClr val="231F20"/>
                          </a:solidFill>
                          <a:latin typeface="Calibri"/>
                          <a:cs typeface="Calibri"/>
                        </a:rPr>
                        <a:t>29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2.56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5"/>
                        </a:spcBef>
                      </a:pPr>
                      <a:r>
                        <a:rPr sz="750" b="1" spc="10" dirty="0">
                          <a:solidFill>
                            <a:srgbClr val="231F20"/>
                          </a:solidFill>
                          <a:latin typeface="Calibri"/>
                          <a:cs typeface="Calibri"/>
                        </a:rPr>
                        <a:t>30</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5"/>
                        </a:spcBef>
                      </a:pPr>
                      <a:r>
                        <a:rPr sz="750" b="1" spc="10" dirty="0">
                          <a:solidFill>
                            <a:srgbClr val="231F20"/>
                          </a:solidFill>
                          <a:latin typeface="Calibri"/>
                          <a:cs typeface="Calibri"/>
                        </a:rPr>
                        <a:t>2.80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45"/>
                        </a:spcBef>
                      </a:pPr>
                      <a:r>
                        <a:rPr sz="750" b="1" spc="10" dirty="0">
                          <a:solidFill>
                            <a:srgbClr val="231F20"/>
                          </a:solidFill>
                          <a:latin typeface="Calibri"/>
                          <a:cs typeface="Calibri"/>
                        </a:rPr>
                        <a:t>29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5"/>
                        </a:spcBef>
                      </a:pPr>
                      <a:r>
                        <a:rPr sz="750" b="1" spc="10" dirty="0">
                          <a:solidFill>
                            <a:srgbClr val="231F20"/>
                          </a:solidFill>
                          <a:latin typeface="Calibri"/>
                          <a:cs typeface="Calibri"/>
                        </a:rPr>
                        <a:t>2.61</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43"/>
                  </a:ext>
                </a:extLst>
              </a:tr>
              <a:tr h="138074">
                <a:tc>
                  <a:txBody>
                    <a:bodyPr/>
                    <a:lstStyle/>
                    <a:p>
                      <a:pPr marL="57785">
                        <a:lnSpc>
                          <a:spcPct val="100000"/>
                        </a:lnSpc>
                        <a:spcBef>
                          <a:spcPts val="45"/>
                        </a:spcBef>
                      </a:pPr>
                      <a:r>
                        <a:rPr sz="750" b="1" dirty="0">
                          <a:solidFill>
                            <a:srgbClr val="231F20"/>
                          </a:solidFill>
                          <a:latin typeface="Calibri"/>
                          <a:cs typeface="Calibri"/>
                        </a:rPr>
                        <a:t>Tennessee</a:t>
                      </a:r>
                      <a:endParaRPr sz="750">
                        <a:latin typeface="Calibri"/>
                        <a:cs typeface="Calibri"/>
                      </a:endParaRPr>
                    </a:p>
                  </a:txBody>
                  <a:tcPr marL="0" marR="0" marT="5715" marB="0">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592</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5"/>
                        </a:spcBef>
                      </a:pPr>
                      <a:r>
                        <a:rPr sz="750" b="1" spc="10" dirty="0">
                          <a:solidFill>
                            <a:srgbClr val="231F20"/>
                          </a:solidFill>
                          <a:latin typeface="Calibri"/>
                          <a:cs typeface="Calibri"/>
                        </a:rPr>
                        <a:t>7.27</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482</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45"/>
                        </a:spcBef>
                      </a:pPr>
                      <a:r>
                        <a:rPr sz="750" b="1" spc="10" dirty="0">
                          <a:solidFill>
                            <a:srgbClr val="231F20"/>
                          </a:solidFill>
                          <a:latin typeface="Calibri"/>
                          <a:cs typeface="Calibri"/>
                        </a:rPr>
                        <a:t>5.89</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469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5"/>
                        </a:spcBef>
                      </a:pPr>
                      <a:r>
                        <a:rPr sz="750" b="1" spc="10" dirty="0">
                          <a:solidFill>
                            <a:srgbClr val="231F20"/>
                          </a:solidFill>
                          <a:latin typeface="Calibri"/>
                          <a:cs typeface="Calibri"/>
                        </a:rPr>
                        <a:t>5.57</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R="11430" algn="ctr">
                        <a:lnSpc>
                          <a:spcPct val="100000"/>
                        </a:lnSpc>
                        <a:spcBef>
                          <a:spcPts val="45"/>
                        </a:spcBef>
                      </a:pPr>
                      <a:r>
                        <a:rPr sz="750" b="1" spc="10" dirty="0">
                          <a:solidFill>
                            <a:srgbClr val="231F20"/>
                          </a:solidFill>
                          <a:latin typeface="Calibri"/>
                          <a:cs typeface="Calibri"/>
                        </a:rPr>
                        <a:t>517</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5"/>
                        </a:spcBef>
                      </a:pPr>
                      <a:r>
                        <a:rPr sz="750" b="1" spc="10" dirty="0">
                          <a:solidFill>
                            <a:srgbClr val="231F20"/>
                          </a:solidFill>
                          <a:latin typeface="Calibri"/>
                          <a:cs typeface="Calibri"/>
                        </a:rPr>
                        <a:t>6.01</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45"/>
                        </a:spcBef>
                      </a:pPr>
                      <a:r>
                        <a:rPr sz="750" b="1" spc="10" dirty="0">
                          <a:solidFill>
                            <a:srgbClr val="231F20"/>
                          </a:solidFill>
                          <a:latin typeface="Calibri"/>
                          <a:cs typeface="Calibri"/>
                        </a:rPr>
                        <a:t>491</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5"/>
                        </a:spcBef>
                      </a:pPr>
                      <a:r>
                        <a:rPr sz="750" b="1" spc="10" dirty="0">
                          <a:solidFill>
                            <a:srgbClr val="231F20"/>
                          </a:solidFill>
                          <a:latin typeface="Calibri"/>
                          <a:cs typeface="Calibri"/>
                        </a:rPr>
                        <a:t>5.77</a:t>
                      </a:r>
                      <a:endParaRPr sz="750">
                        <a:latin typeface="Calibri"/>
                        <a:cs typeface="Calibri"/>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44"/>
                  </a:ext>
                </a:extLst>
              </a:tr>
              <a:tr h="138061">
                <a:tc>
                  <a:txBody>
                    <a:bodyPr/>
                    <a:lstStyle/>
                    <a:p>
                      <a:pPr marL="58419">
                        <a:lnSpc>
                          <a:spcPct val="100000"/>
                        </a:lnSpc>
                        <a:spcBef>
                          <a:spcPts val="45"/>
                        </a:spcBef>
                      </a:pPr>
                      <a:r>
                        <a:rPr sz="750" b="1" dirty="0">
                          <a:solidFill>
                            <a:srgbClr val="231F20"/>
                          </a:solidFill>
                          <a:latin typeface="Calibri"/>
                          <a:cs typeface="Calibri"/>
                        </a:rPr>
                        <a:t>Texas</a:t>
                      </a:r>
                      <a:endParaRPr sz="750">
                        <a:latin typeface="Calibri"/>
                        <a:cs typeface="Calibri"/>
                      </a:endParaRPr>
                    </a:p>
                  </a:txBody>
                  <a:tcPr marL="0" marR="0" marT="5715" marB="0">
                    <a:lnR w="19050">
                      <a:solidFill>
                        <a:srgbClr val="005E6D"/>
                      </a:solidFill>
                      <a:prstDash val="solid"/>
                    </a:lnR>
                    <a:solidFill>
                      <a:srgbClr val="E5EEF0"/>
                    </a:solidFill>
                  </a:tcPr>
                </a:tc>
                <a:tc>
                  <a:txBody>
                    <a:bodyPr/>
                    <a:lstStyle/>
                    <a:p>
                      <a:pPr marR="146050" algn="r">
                        <a:lnSpc>
                          <a:spcPct val="100000"/>
                        </a:lnSpc>
                        <a:spcBef>
                          <a:spcPts val="45"/>
                        </a:spcBef>
                      </a:pPr>
                      <a:r>
                        <a:rPr sz="750" b="1" spc="10" dirty="0">
                          <a:solidFill>
                            <a:srgbClr val="231F20"/>
                          </a:solidFill>
                          <a:latin typeface="Calibri"/>
                          <a:cs typeface="Calibri"/>
                        </a:rPr>
                        <a:t>1</a:t>
                      </a:r>
                      <a:r>
                        <a:rPr sz="750" b="1" spc="5" dirty="0">
                          <a:solidFill>
                            <a:srgbClr val="231F20"/>
                          </a:solidFill>
                          <a:latin typeface="Calibri"/>
                          <a:cs typeface="Calibri"/>
                        </a:rPr>
                        <a:t>,</a:t>
                      </a:r>
                      <a:r>
                        <a:rPr sz="750" b="1" spc="10" dirty="0">
                          <a:solidFill>
                            <a:srgbClr val="231F20"/>
                          </a:solidFill>
                          <a:latin typeface="Calibri"/>
                          <a:cs typeface="Calibri"/>
                        </a:rPr>
                        <a:t>996</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5"/>
                        </a:spcBef>
                      </a:pPr>
                      <a:r>
                        <a:rPr sz="750" b="1" spc="10" dirty="0">
                          <a:solidFill>
                            <a:srgbClr val="231F20"/>
                          </a:solidFill>
                          <a:latin typeface="Calibri"/>
                          <a:cs typeface="Calibri"/>
                        </a:rPr>
                        <a:t>6.72</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45"/>
                        </a:spcBef>
                      </a:pPr>
                      <a:r>
                        <a:rPr sz="750" b="1" spc="10" dirty="0">
                          <a:solidFill>
                            <a:srgbClr val="231F20"/>
                          </a:solidFill>
                          <a:latin typeface="Calibri"/>
                          <a:cs typeface="Calibri"/>
                        </a:rPr>
                        <a:t>1,886</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45"/>
                        </a:spcBef>
                      </a:pPr>
                      <a:r>
                        <a:rPr sz="750" b="1" spc="10" dirty="0">
                          <a:solidFill>
                            <a:srgbClr val="231F20"/>
                          </a:solidFill>
                          <a:latin typeface="Calibri"/>
                          <a:cs typeface="Calibri"/>
                        </a:rPr>
                        <a:t>6.12</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45"/>
                        </a:spcBef>
                      </a:pPr>
                      <a:r>
                        <a:rPr sz="750" b="1" spc="10" dirty="0">
                          <a:solidFill>
                            <a:srgbClr val="231F20"/>
                          </a:solidFill>
                          <a:latin typeface="Calibri"/>
                          <a:cs typeface="Calibri"/>
                        </a:rPr>
                        <a:t>1,888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6.03</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R="20955" algn="ctr">
                        <a:lnSpc>
                          <a:spcPct val="100000"/>
                        </a:lnSpc>
                        <a:spcBef>
                          <a:spcPts val="45"/>
                        </a:spcBef>
                      </a:pPr>
                      <a:r>
                        <a:rPr sz="750" b="1" spc="10" dirty="0">
                          <a:solidFill>
                            <a:srgbClr val="231F20"/>
                          </a:solidFill>
                          <a:latin typeface="Calibri"/>
                          <a:cs typeface="Calibri"/>
                        </a:rPr>
                        <a:t>1,708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5"/>
                        </a:spcBef>
                      </a:pPr>
                      <a:r>
                        <a:rPr sz="750" b="1" spc="10" dirty="0">
                          <a:solidFill>
                            <a:srgbClr val="231F20"/>
                          </a:solidFill>
                          <a:latin typeface="Calibri"/>
                          <a:cs typeface="Calibri"/>
                        </a:rPr>
                        <a:t>5.30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5080" algn="ctr">
                        <a:lnSpc>
                          <a:spcPct val="100000"/>
                        </a:lnSpc>
                        <a:spcBef>
                          <a:spcPts val="45"/>
                        </a:spcBef>
                      </a:pPr>
                      <a:r>
                        <a:rPr sz="750" b="1" spc="10" dirty="0">
                          <a:solidFill>
                            <a:srgbClr val="231F20"/>
                          </a:solidFill>
                          <a:latin typeface="Calibri"/>
                          <a:cs typeface="Calibri"/>
                        </a:rPr>
                        <a:t>1,383</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5"/>
                        </a:spcBef>
                      </a:pPr>
                      <a:r>
                        <a:rPr sz="750" b="1" spc="10" dirty="0">
                          <a:solidFill>
                            <a:srgbClr val="231F20"/>
                          </a:solidFill>
                          <a:latin typeface="Calibri"/>
                          <a:cs typeface="Calibri"/>
                        </a:rPr>
                        <a:t>4.20</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45"/>
                  </a:ext>
                </a:extLst>
              </a:tr>
              <a:tr h="138061">
                <a:tc>
                  <a:txBody>
                    <a:bodyPr/>
                    <a:lstStyle/>
                    <a:p>
                      <a:pPr marL="57785">
                        <a:lnSpc>
                          <a:spcPct val="100000"/>
                        </a:lnSpc>
                        <a:spcBef>
                          <a:spcPts val="45"/>
                        </a:spcBef>
                      </a:pPr>
                      <a:r>
                        <a:rPr sz="750" b="1" spc="10" dirty="0">
                          <a:solidFill>
                            <a:srgbClr val="231F20"/>
                          </a:solidFill>
                          <a:latin typeface="Calibri"/>
                          <a:cs typeface="Calibri"/>
                        </a:rPr>
                        <a:t>Utah</a:t>
                      </a:r>
                      <a:endParaRPr sz="750">
                        <a:latin typeface="Calibri"/>
                        <a:cs typeface="Calibri"/>
                      </a:endParaRPr>
                    </a:p>
                  </a:txBody>
                  <a:tcPr marL="0" marR="0" marT="5715" marB="0">
                    <a:lnR w="19050">
                      <a:solidFill>
                        <a:srgbClr val="005E6D"/>
                      </a:solidFill>
                      <a:prstDash val="solid"/>
                    </a:lnR>
                    <a:solidFill>
                      <a:srgbClr val="FFFFFF"/>
                    </a:solidFill>
                  </a:tcPr>
                </a:tc>
                <a:tc>
                  <a:txBody>
                    <a:bodyPr/>
                    <a:lstStyle/>
                    <a:p>
                      <a:pPr marL="3175" algn="ctr">
                        <a:lnSpc>
                          <a:spcPct val="100000"/>
                        </a:lnSpc>
                        <a:spcBef>
                          <a:spcPts val="45"/>
                        </a:spcBef>
                      </a:pPr>
                      <a:r>
                        <a:rPr sz="750" b="1" spc="10" dirty="0">
                          <a:solidFill>
                            <a:srgbClr val="231F20"/>
                          </a:solidFill>
                          <a:latin typeface="Calibri"/>
                          <a:cs typeface="Calibri"/>
                        </a:rPr>
                        <a:t>98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45"/>
                        </a:spcBef>
                      </a:pPr>
                      <a:r>
                        <a:rPr sz="750" b="1" spc="10" dirty="0">
                          <a:solidFill>
                            <a:srgbClr val="231F20"/>
                          </a:solidFill>
                          <a:latin typeface="Calibri"/>
                          <a:cs typeface="Calibri"/>
                        </a:rPr>
                        <a:t>3.47</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45"/>
                        </a:spcBef>
                      </a:pPr>
                      <a:r>
                        <a:rPr sz="750" b="1" spc="10" dirty="0">
                          <a:solidFill>
                            <a:srgbClr val="231F20"/>
                          </a:solidFill>
                          <a:latin typeface="Calibri"/>
                          <a:cs typeface="Calibri"/>
                        </a:rPr>
                        <a:t>85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45"/>
                        </a:spcBef>
                      </a:pPr>
                      <a:r>
                        <a:rPr sz="750" b="1" spc="10" dirty="0">
                          <a:solidFill>
                            <a:srgbClr val="231F20"/>
                          </a:solidFill>
                          <a:latin typeface="Calibri"/>
                          <a:cs typeface="Calibri"/>
                        </a:rPr>
                        <a:t>2.98</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45"/>
                        </a:spcBef>
                      </a:pPr>
                      <a:r>
                        <a:rPr sz="750" b="1" spc="10" dirty="0">
                          <a:solidFill>
                            <a:srgbClr val="231F20"/>
                          </a:solidFill>
                          <a:latin typeface="Calibri"/>
                          <a:cs typeface="Calibri"/>
                        </a:rPr>
                        <a:t>68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5"/>
                        </a:spcBef>
                      </a:pPr>
                      <a:r>
                        <a:rPr sz="750" b="1" spc="10" dirty="0">
                          <a:solidFill>
                            <a:srgbClr val="231F20"/>
                          </a:solidFill>
                          <a:latin typeface="Calibri"/>
                          <a:cs typeface="Calibri"/>
                        </a:rPr>
                        <a:t>2.29</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45"/>
                        </a:spcBef>
                      </a:pPr>
                      <a:r>
                        <a:rPr sz="750" b="1" spc="10" dirty="0">
                          <a:solidFill>
                            <a:srgbClr val="231F20"/>
                          </a:solidFill>
                          <a:latin typeface="Calibri"/>
                          <a:cs typeface="Calibri"/>
                        </a:rPr>
                        <a:t>78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5"/>
                        </a:spcBef>
                      </a:pPr>
                      <a:r>
                        <a:rPr sz="750" b="1" spc="10" dirty="0">
                          <a:solidFill>
                            <a:srgbClr val="231F20"/>
                          </a:solidFill>
                          <a:latin typeface="Calibri"/>
                          <a:cs typeface="Calibri"/>
                        </a:rPr>
                        <a:t>2.59</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45"/>
                        </a:spcBef>
                      </a:pPr>
                      <a:r>
                        <a:rPr sz="750" b="1" spc="10" dirty="0">
                          <a:solidFill>
                            <a:srgbClr val="231F20"/>
                          </a:solidFill>
                          <a:latin typeface="Calibri"/>
                          <a:cs typeface="Calibri"/>
                        </a:rPr>
                        <a:t>69</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5"/>
                        </a:spcBef>
                      </a:pPr>
                      <a:r>
                        <a:rPr sz="750" b="1" spc="10" dirty="0">
                          <a:solidFill>
                            <a:srgbClr val="231F20"/>
                          </a:solidFill>
                          <a:latin typeface="Calibri"/>
                          <a:cs typeface="Calibri"/>
                        </a:rPr>
                        <a:t>2.17</a:t>
                      </a:r>
                      <a:endParaRPr sz="750">
                        <a:latin typeface="Calibri"/>
                        <a:cs typeface="Calibri"/>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46"/>
                  </a:ext>
                </a:extLst>
              </a:tr>
              <a:tr h="138074">
                <a:tc>
                  <a:txBody>
                    <a:bodyPr/>
                    <a:lstStyle/>
                    <a:p>
                      <a:pPr marL="57785">
                        <a:lnSpc>
                          <a:spcPct val="100000"/>
                        </a:lnSpc>
                        <a:spcBef>
                          <a:spcPts val="50"/>
                        </a:spcBef>
                      </a:pPr>
                      <a:r>
                        <a:rPr sz="750" b="1" dirty="0">
                          <a:solidFill>
                            <a:srgbClr val="231F20"/>
                          </a:solidFill>
                          <a:latin typeface="Calibri"/>
                          <a:cs typeface="Calibri"/>
                        </a:rPr>
                        <a:t>Vermont</a:t>
                      </a:r>
                      <a:endParaRPr sz="750">
                        <a:latin typeface="Calibri"/>
                        <a:cs typeface="Calibri"/>
                      </a:endParaRPr>
                    </a:p>
                  </a:txBody>
                  <a:tcPr marL="0" marR="0" marT="6350" marB="0">
                    <a:lnR w="19050">
                      <a:solidFill>
                        <a:srgbClr val="005E6D"/>
                      </a:solidFill>
                      <a:prstDash val="solid"/>
                    </a:lnR>
                    <a:solidFill>
                      <a:srgbClr val="E5EEF0"/>
                    </a:solidFill>
                  </a:tcPr>
                </a:tc>
                <a:tc>
                  <a:txBody>
                    <a:bodyPr/>
                    <a:lstStyle/>
                    <a:p>
                      <a:pPr marL="3175" algn="ctr">
                        <a:lnSpc>
                          <a:spcPct val="100000"/>
                        </a:lnSpc>
                        <a:spcBef>
                          <a:spcPts val="50"/>
                        </a:spcBef>
                      </a:pPr>
                      <a:r>
                        <a:rPr sz="750" b="1" spc="10" dirty="0">
                          <a:solidFill>
                            <a:srgbClr val="231F20"/>
                          </a:solidFill>
                          <a:latin typeface="Calibri"/>
                          <a:cs typeface="Calibri"/>
                        </a:rPr>
                        <a:t>43</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50"/>
                        </a:spcBef>
                      </a:pPr>
                      <a:r>
                        <a:rPr sz="750" b="1" spc="10" dirty="0">
                          <a:solidFill>
                            <a:srgbClr val="231F20"/>
                          </a:solidFill>
                          <a:latin typeface="Calibri"/>
                          <a:cs typeface="Calibri"/>
                        </a:rPr>
                        <a:t>4.87</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50"/>
                        </a:spcBef>
                      </a:pPr>
                      <a:r>
                        <a:rPr sz="750" b="1" spc="10" dirty="0">
                          <a:solidFill>
                            <a:srgbClr val="231F20"/>
                          </a:solidFill>
                          <a:latin typeface="Calibri"/>
                          <a:cs typeface="Calibri"/>
                        </a:rPr>
                        <a:t>35</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R="173355" algn="r">
                        <a:lnSpc>
                          <a:spcPct val="100000"/>
                        </a:lnSpc>
                        <a:spcBef>
                          <a:spcPts val="50"/>
                        </a:spcBef>
                      </a:pPr>
                      <a:r>
                        <a:rPr sz="750" b="1" spc="10" dirty="0">
                          <a:solidFill>
                            <a:srgbClr val="231F20"/>
                          </a:solidFill>
                          <a:latin typeface="Calibri"/>
                          <a:cs typeface="Calibri"/>
                        </a:rPr>
                        <a:t>3.72</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50"/>
                        </a:spcBef>
                      </a:pPr>
                      <a:r>
                        <a:rPr sz="750" b="1" spc="10" dirty="0">
                          <a:solidFill>
                            <a:srgbClr val="231F20"/>
                          </a:solidFill>
                          <a:latin typeface="Calibri"/>
                          <a:cs typeface="Calibri"/>
                        </a:rPr>
                        <a:t>40</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0"/>
                        </a:spcBef>
                      </a:pPr>
                      <a:r>
                        <a:rPr sz="750" b="1" spc="10" dirty="0">
                          <a:solidFill>
                            <a:srgbClr val="231F20"/>
                          </a:solidFill>
                          <a:latin typeface="Calibri"/>
                          <a:cs typeface="Calibri"/>
                        </a:rPr>
                        <a:t>4.44</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50"/>
                        </a:spcBef>
                      </a:pPr>
                      <a:r>
                        <a:rPr sz="750" b="1" spc="10" dirty="0">
                          <a:solidFill>
                            <a:srgbClr val="231F20"/>
                          </a:solidFill>
                          <a:latin typeface="Calibri"/>
                          <a:cs typeface="Calibri"/>
                        </a:rPr>
                        <a:t>30</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50"/>
                        </a:spcBef>
                      </a:pPr>
                      <a:r>
                        <a:rPr sz="750" b="1" spc="10" dirty="0">
                          <a:solidFill>
                            <a:srgbClr val="231F20"/>
                          </a:solidFill>
                          <a:latin typeface="Calibri"/>
                          <a:cs typeface="Calibri"/>
                        </a:rPr>
                        <a:t>3.32</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50"/>
                        </a:spcBef>
                      </a:pPr>
                      <a:r>
                        <a:rPr sz="750" b="1" spc="10" dirty="0">
                          <a:solidFill>
                            <a:srgbClr val="231F20"/>
                          </a:solidFill>
                          <a:latin typeface="Calibri"/>
                          <a:cs typeface="Calibri"/>
                        </a:rPr>
                        <a:t>30</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50"/>
                        </a:spcBef>
                      </a:pPr>
                      <a:r>
                        <a:rPr sz="750" b="1" spc="10" dirty="0">
                          <a:solidFill>
                            <a:srgbClr val="231F20"/>
                          </a:solidFill>
                          <a:latin typeface="Calibri"/>
                          <a:cs typeface="Calibri"/>
                        </a:rPr>
                        <a:t>2.95</a:t>
                      </a:r>
                      <a:endParaRPr sz="750">
                        <a:latin typeface="Calibri"/>
                        <a:cs typeface="Calibri"/>
                      </a:endParaRPr>
                    </a:p>
                  </a:txBody>
                  <a:tcPr marL="0" marR="0" marT="6350" marB="0">
                    <a:lnL w="9525">
                      <a:solidFill>
                        <a:srgbClr val="005E6D"/>
                      </a:solidFill>
                      <a:prstDash val="solid"/>
                    </a:lnL>
                    <a:solidFill>
                      <a:srgbClr val="E5EEF0"/>
                    </a:solidFill>
                  </a:tcPr>
                </a:tc>
                <a:extLst>
                  <a:ext uri="{0D108BD9-81ED-4DB2-BD59-A6C34878D82A}">
                    <a16:rowId xmlns:a16="http://schemas.microsoft.com/office/drawing/2014/main" val="10047"/>
                  </a:ext>
                </a:extLst>
              </a:tr>
              <a:tr h="138061">
                <a:tc>
                  <a:txBody>
                    <a:bodyPr/>
                    <a:lstStyle/>
                    <a:p>
                      <a:pPr marL="57785">
                        <a:lnSpc>
                          <a:spcPct val="100000"/>
                        </a:lnSpc>
                        <a:spcBef>
                          <a:spcPts val="50"/>
                        </a:spcBef>
                      </a:pPr>
                      <a:r>
                        <a:rPr sz="750" b="1" spc="5" dirty="0">
                          <a:solidFill>
                            <a:srgbClr val="231F20"/>
                          </a:solidFill>
                          <a:latin typeface="Calibri"/>
                          <a:cs typeface="Calibri"/>
                        </a:rPr>
                        <a:t>Virginia</a:t>
                      </a:r>
                      <a:endParaRPr sz="750">
                        <a:latin typeface="Calibri"/>
                        <a:cs typeface="Calibri"/>
                      </a:endParaRPr>
                    </a:p>
                  </a:txBody>
                  <a:tcPr marL="0" marR="0" marT="6350" marB="0">
                    <a:lnR w="19050">
                      <a:solidFill>
                        <a:srgbClr val="005E6D"/>
                      </a:solidFill>
                      <a:prstDash val="solid"/>
                    </a:lnR>
                    <a:solidFill>
                      <a:srgbClr val="FFFFFF"/>
                    </a:solidFill>
                  </a:tcPr>
                </a:tc>
                <a:tc>
                  <a:txBody>
                    <a:bodyPr/>
                    <a:lstStyle/>
                    <a:p>
                      <a:pPr marL="5080" algn="ctr">
                        <a:lnSpc>
                          <a:spcPct val="100000"/>
                        </a:lnSpc>
                        <a:spcBef>
                          <a:spcPts val="50"/>
                        </a:spcBef>
                      </a:pPr>
                      <a:r>
                        <a:rPr sz="750" b="1" spc="10" dirty="0">
                          <a:solidFill>
                            <a:srgbClr val="231F20"/>
                          </a:solidFill>
                          <a:latin typeface="Calibri"/>
                          <a:cs typeface="Calibri"/>
                        </a:rPr>
                        <a:t>330</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80340">
                        <a:lnSpc>
                          <a:spcPct val="100000"/>
                        </a:lnSpc>
                        <a:spcBef>
                          <a:spcPts val="50"/>
                        </a:spcBef>
                      </a:pPr>
                      <a:r>
                        <a:rPr sz="750" b="1" spc="10" dirty="0">
                          <a:solidFill>
                            <a:srgbClr val="231F20"/>
                          </a:solidFill>
                          <a:latin typeface="Calibri"/>
                          <a:cs typeface="Calibri"/>
                        </a:rPr>
                        <a:t>3.15</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50"/>
                        </a:spcBef>
                      </a:pPr>
                      <a:r>
                        <a:rPr sz="750" b="1" spc="10" dirty="0">
                          <a:solidFill>
                            <a:srgbClr val="231F20"/>
                          </a:solidFill>
                          <a:latin typeface="Calibri"/>
                          <a:cs typeface="Calibri"/>
                        </a:rPr>
                        <a:t>327</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R="173355" algn="r">
                        <a:lnSpc>
                          <a:spcPct val="100000"/>
                        </a:lnSpc>
                        <a:spcBef>
                          <a:spcPts val="50"/>
                        </a:spcBef>
                      </a:pPr>
                      <a:r>
                        <a:rPr sz="750" b="1" spc="10" dirty="0">
                          <a:solidFill>
                            <a:srgbClr val="231F20"/>
                          </a:solidFill>
                          <a:latin typeface="Calibri"/>
                          <a:cs typeface="Calibri"/>
                        </a:rPr>
                        <a:t>3.03</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50"/>
                        </a:spcBef>
                      </a:pPr>
                      <a:r>
                        <a:rPr sz="750" b="1" spc="10" dirty="0">
                          <a:solidFill>
                            <a:srgbClr val="231F20"/>
                          </a:solidFill>
                          <a:latin typeface="Calibri"/>
                          <a:cs typeface="Calibri"/>
                        </a:rPr>
                        <a:t>290</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50"/>
                        </a:spcBef>
                      </a:pPr>
                      <a:r>
                        <a:rPr sz="750" b="1" spc="10" dirty="0">
                          <a:solidFill>
                            <a:srgbClr val="231F20"/>
                          </a:solidFill>
                          <a:latin typeface="Calibri"/>
                          <a:cs typeface="Calibri"/>
                        </a:rPr>
                        <a:t>2.68</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R="11430" algn="ctr">
                        <a:lnSpc>
                          <a:spcPct val="100000"/>
                        </a:lnSpc>
                        <a:spcBef>
                          <a:spcPts val="50"/>
                        </a:spcBef>
                      </a:pPr>
                      <a:r>
                        <a:rPr sz="750" b="1" spc="10" dirty="0">
                          <a:solidFill>
                            <a:srgbClr val="231F20"/>
                          </a:solidFill>
                          <a:latin typeface="Calibri"/>
                          <a:cs typeface="Calibri"/>
                        </a:rPr>
                        <a:t>272</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50"/>
                        </a:spcBef>
                      </a:pPr>
                      <a:r>
                        <a:rPr sz="750" b="1" spc="10" dirty="0">
                          <a:solidFill>
                            <a:srgbClr val="231F20"/>
                          </a:solidFill>
                          <a:latin typeface="Calibri"/>
                          <a:cs typeface="Calibri"/>
                        </a:rPr>
                        <a:t>2.48</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FFFFFF"/>
                    </a:solidFill>
                  </a:tcPr>
                </a:tc>
                <a:tc>
                  <a:txBody>
                    <a:bodyPr/>
                    <a:lstStyle/>
                    <a:p>
                      <a:pPr marL="5080" algn="ctr">
                        <a:lnSpc>
                          <a:spcPct val="100000"/>
                        </a:lnSpc>
                        <a:spcBef>
                          <a:spcPts val="50"/>
                        </a:spcBef>
                      </a:pPr>
                      <a:r>
                        <a:rPr sz="750" b="1" spc="10" dirty="0">
                          <a:solidFill>
                            <a:srgbClr val="231F20"/>
                          </a:solidFill>
                          <a:latin typeface="Calibri"/>
                          <a:cs typeface="Calibri"/>
                        </a:rPr>
                        <a:t>249</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184150">
                        <a:lnSpc>
                          <a:spcPct val="100000"/>
                        </a:lnSpc>
                        <a:spcBef>
                          <a:spcPts val="50"/>
                        </a:spcBef>
                      </a:pPr>
                      <a:r>
                        <a:rPr sz="750" b="1" spc="10" dirty="0">
                          <a:solidFill>
                            <a:srgbClr val="231F20"/>
                          </a:solidFill>
                          <a:latin typeface="Calibri"/>
                          <a:cs typeface="Calibri"/>
                        </a:rPr>
                        <a:t>2.29</a:t>
                      </a:r>
                      <a:endParaRPr sz="750">
                        <a:latin typeface="Calibri"/>
                        <a:cs typeface="Calibri"/>
                      </a:endParaRPr>
                    </a:p>
                  </a:txBody>
                  <a:tcPr marL="0" marR="0" marT="6350" marB="0">
                    <a:lnL w="9525">
                      <a:solidFill>
                        <a:srgbClr val="005E6D"/>
                      </a:solidFill>
                      <a:prstDash val="solid"/>
                    </a:lnL>
                    <a:solidFill>
                      <a:srgbClr val="FFFFFF"/>
                    </a:solidFill>
                  </a:tcPr>
                </a:tc>
                <a:extLst>
                  <a:ext uri="{0D108BD9-81ED-4DB2-BD59-A6C34878D82A}">
                    <a16:rowId xmlns:a16="http://schemas.microsoft.com/office/drawing/2014/main" val="10048"/>
                  </a:ext>
                </a:extLst>
              </a:tr>
              <a:tr h="138061">
                <a:tc>
                  <a:txBody>
                    <a:bodyPr/>
                    <a:lstStyle/>
                    <a:p>
                      <a:pPr marL="57785">
                        <a:lnSpc>
                          <a:spcPct val="100000"/>
                        </a:lnSpc>
                        <a:spcBef>
                          <a:spcPts val="50"/>
                        </a:spcBef>
                      </a:pPr>
                      <a:r>
                        <a:rPr sz="750" b="1" spc="10" dirty="0">
                          <a:solidFill>
                            <a:srgbClr val="231F20"/>
                          </a:solidFill>
                          <a:latin typeface="Calibri"/>
                          <a:cs typeface="Calibri"/>
                        </a:rPr>
                        <a:t>Washington</a:t>
                      </a:r>
                      <a:endParaRPr sz="750">
                        <a:latin typeface="Calibri"/>
                        <a:cs typeface="Calibri"/>
                      </a:endParaRPr>
                    </a:p>
                  </a:txBody>
                  <a:tcPr marL="0" marR="0" marT="6350" marB="0">
                    <a:lnR w="19050">
                      <a:solidFill>
                        <a:srgbClr val="005E6D"/>
                      </a:solidFill>
                      <a:prstDash val="solid"/>
                    </a:lnR>
                    <a:solidFill>
                      <a:srgbClr val="E5EEF0"/>
                    </a:solidFill>
                  </a:tcPr>
                </a:tc>
                <a:tc>
                  <a:txBody>
                    <a:bodyPr/>
                    <a:lstStyle/>
                    <a:p>
                      <a:pPr marL="3810" algn="ctr">
                        <a:lnSpc>
                          <a:spcPct val="100000"/>
                        </a:lnSpc>
                        <a:spcBef>
                          <a:spcPts val="50"/>
                        </a:spcBef>
                      </a:pPr>
                      <a:r>
                        <a:rPr sz="750" b="1" spc="10" dirty="0">
                          <a:solidFill>
                            <a:srgbClr val="231F20"/>
                          </a:solidFill>
                          <a:latin typeface="Calibri"/>
                          <a:cs typeface="Calibri"/>
                        </a:rPr>
                        <a:t>651</a:t>
                      </a:r>
                      <a:endParaRPr sz="750">
                        <a:latin typeface="Calibri"/>
                        <a:cs typeface="Calibri"/>
                      </a:endParaRPr>
                    </a:p>
                  </a:txBody>
                  <a:tcPr marL="0" marR="0" marT="6350" marB="0">
                    <a:lnL w="19050">
                      <a:solidFill>
                        <a:srgbClr val="005E6D"/>
                      </a:solidFill>
                      <a:prstDash val="solid"/>
                    </a:lnL>
                    <a:lnR w="9525">
                      <a:solidFill>
                        <a:srgbClr val="005E6D"/>
                      </a:solidFill>
                      <a:prstDash val="solid"/>
                    </a:lnR>
                    <a:solidFill>
                      <a:srgbClr val="E5EEF0"/>
                    </a:solidFill>
                  </a:tcPr>
                </a:tc>
                <a:tc>
                  <a:txBody>
                    <a:bodyPr/>
                    <a:lstStyle/>
                    <a:p>
                      <a:pPr marL="179705">
                        <a:lnSpc>
                          <a:spcPct val="100000"/>
                        </a:lnSpc>
                        <a:spcBef>
                          <a:spcPts val="50"/>
                        </a:spcBef>
                      </a:pPr>
                      <a:r>
                        <a:rPr sz="750" b="1" spc="10" dirty="0">
                          <a:solidFill>
                            <a:srgbClr val="231F20"/>
                          </a:solidFill>
                          <a:latin typeface="Calibri"/>
                          <a:cs typeface="Calibri"/>
                        </a:rPr>
                        <a:t>7.06</a:t>
                      </a:r>
                      <a:endParaRPr sz="750">
                        <a:latin typeface="Calibri"/>
                        <a:cs typeface="Calibri"/>
                      </a:endParaRPr>
                    </a:p>
                  </a:txBody>
                  <a:tcPr marL="0" marR="0" marT="635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45"/>
                        </a:spcBef>
                      </a:pPr>
                      <a:r>
                        <a:rPr sz="750" b="1" spc="10" dirty="0">
                          <a:solidFill>
                            <a:srgbClr val="231F20"/>
                          </a:solidFill>
                          <a:latin typeface="Calibri"/>
                          <a:cs typeface="Calibri"/>
                        </a:rPr>
                        <a:t>517</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990" algn="r">
                        <a:lnSpc>
                          <a:spcPct val="100000"/>
                        </a:lnSpc>
                        <a:spcBef>
                          <a:spcPts val="45"/>
                        </a:spcBef>
                      </a:pPr>
                      <a:r>
                        <a:rPr sz="750" b="1" spc="10" dirty="0">
                          <a:solidFill>
                            <a:srgbClr val="231F20"/>
                          </a:solidFill>
                          <a:latin typeface="Calibri"/>
                          <a:cs typeface="Calibri"/>
                        </a:rPr>
                        <a:t>5.53</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528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5.46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R="12700" algn="ctr">
                        <a:lnSpc>
                          <a:spcPct val="100000"/>
                        </a:lnSpc>
                        <a:spcBef>
                          <a:spcPts val="45"/>
                        </a:spcBef>
                      </a:pPr>
                      <a:r>
                        <a:rPr sz="750" b="1" spc="10" dirty="0">
                          <a:solidFill>
                            <a:srgbClr val="231F20"/>
                          </a:solidFill>
                          <a:latin typeface="Calibri"/>
                          <a:cs typeface="Calibri"/>
                        </a:rPr>
                        <a:t>466</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5"/>
                        </a:spcBef>
                      </a:pPr>
                      <a:r>
                        <a:rPr sz="750" b="1" spc="10" dirty="0">
                          <a:solidFill>
                            <a:srgbClr val="231F20"/>
                          </a:solidFill>
                          <a:latin typeface="Calibri"/>
                          <a:cs typeface="Calibri"/>
                        </a:rPr>
                        <a:t>4.76</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441</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5"/>
                        </a:spcBef>
                      </a:pPr>
                      <a:r>
                        <a:rPr sz="750" b="1" spc="10" dirty="0">
                          <a:solidFill>
                            <a:srgbClr val="231F20"/>
                          </a:solidFill>
                          <a:latin typeface="Calibri"/>
                          <a:cs typeface="Calibri"/>
                        </a:rPr>
                        <a:t>4.43</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49"/>
                  </a:ext>
                </a:extLst>
              </a:tr>
              <a:tr h="138074">
                <a:tc>
                  <a:txBody>
                    <a:bodyPr/>
                    <a:lstStyle/>
                    <a:p>
                      <a:pPr marL="57785">
                        <a:lnSpc>
                          <a:spcPct val="100000"/>
                        </a:lnSpc>
                        <a:spcBef>
                          <a:spcPts val="45"/>
                        </a:spcBef>
                      </a:pPr>
                      <a:r>
                        <a:rPr sz="750" b="1" dirty="0">
                          <a:solidFill>
                            <a:srgbClr val="231F20"/>
                          </a:solidFill>
                          <a:latin typeface="Calibri"/>
                          <a:cs typeface="Calibri"/>
                        </a:rPr>
                        <a:t>West</a:t>
                      </a:r>
                      <a:r>
                        <a:rPr sz="750" b="1" spc="-5" dirty="0">
                          <a:solidFill>
                            <a:srgbClr val="231F20"/>
                          </a:solidFill>
                          <a:latin typeface="Calibri"/>
                          <a:cs typeface="Calibri"/>
                        </a:rPr>
                        <a:t> </a:t>
                      </a:r>
                      <a:r>
                        <a:rPr sz="750" b="1" spc="5" dirty="0">
                          <a:solidFill>
                            <a:srgbClr val="231F20"/>
                          </a:solidFill>
                          <a:latin typeface="Calibri"/>
                          <a:cs typeface="Calibri"/>
                        </a:rPr>
                        <a:t>Virginia</a:t>
                      </a:r>
                      <a:endParaRPr sz="750">
                        <a:latin typeface="Calibri"/>
                        <a:cs typeface="Calibri"/>
                      </a:endParaRPr>
                    </a:p>
                  </a:txBody>
                  <a:tcPr marL="0" marR="0" marT="5715" marB="0">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107</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79705">
                        <a:lnSpc>
                          <a:spcPct val="100000"/>
                        </a:lnSpc>
                        <a:spcBef>
                          <a:spcPts val="45"/>
                        </a:spcBef>
                      </a:pPr>
                      <a:r>
                        <a:rPr sz="750" b="1" spc="10" dirty="0">
                          <a:solidFill>
                            <a:srgbClr val="231F20"/>
                          </a:solidFill>
                          <a:latin typeface="Calibri"/>
                          <a:cs typeface="Calibri"/>
                        </a:rPr>
                        <a:t>4.65</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118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R="173990" algn="r">
                        <a:lnSpc>
                          <a:spcPct val="100000"/>
                        </a:lnSpc>
                        <a:spcBef>
                          <a:spcPts val="45"/>
                        </a:spcBef>
                      </a:pPr>
                      <a:r>
                        <a:rPr sz="750" b="1" spc="10" dirty="0">
                          <a:solidFill>
                            <a:srgbClr val="231F20"/>
                          </a:solidFill>
                          <a:latin typeface="Calibri"/>
                          <a:cs typeface="Calibri"/>
                        </a:rPr>
                        <a:t>4.85</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116</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45"/>
                        </a:spcBef>
                      </a:pPr>
                      <a:r>
                        <a:rPr sz="750" b="1" spc="10" dirty="0">
                          <a:solidFill>
                            <a:srgbClr val="231F20"/>
                          </a:solidFill>
                          <a:latin typeface="Calibri"/>
                          <a:cs typeface="Calibri"/>
                        </a:rPr>
                        <a:t>4.94</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R="12065" algn="ctr">
                        <a:lnSpc>
                          <a:spcPct val="100000"/>
                        </a:lnSpc>
                        <a:spcBef>
                          <a:spcPts val="45"/>
                        </a:spcBef>
                      </a:pPr>
                      <a:r>
                        <a:rPr sz="750" b="1" spc="10" dirty="0">
                          <a:solidFill>
                            <a:srgbClr val="231F20"/>
                          </a:solidFill>
                          <a:latin typeface="Calibri"/>
                          <a:cs typeface="Calibri"/>
                        </a:rPr>
                        <a:t>108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67640">
                        <a:lnSpc>
                          <a:spcPct val="100000"/>
                        </a:lnSpc>
                        <a:spcBef>
                          <a:spcPts val="45"/>
                        </a:spcBef>
                      </a:pPr>
                      <a:r>
                        <a:rPr sz="750" b="1" spc="10" dirty="0">
                          <a:solidFill>
                            <a:srgbClr val="231F20"/>
                          </a:solidFill>
                          <a:latin typeface="Calibri"/>
                          <a:cs typeface="Calibri"/>
                        </a:rPr>
                        <a:t>4.90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45"/>
                        </a:spcBef>
                      </a:pPr>
                      <a:r>
                        <a:rPr sz="750" b="1" spc="10" dirty="0">
                          <a:solidFill>
                            <a:srgbClr val="231F20"/>
                          </a:solidFill>
                          <a:latin typeface="Calibri"/>
                          <a:cs typeface="Calibri"/>
                        </a:rPr>
                        <a:t>108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marL="184785">
                        <a:lnSpc>
                          <a:spcPct val="100000"/>
                        </a:lnSpc>
                        <a:spcBef>
                          <a:spcPts val="45"/>
                        </a:spcBef>
                      </a:pPr>
                      <a:r>
                        <a:rPr sz="750" b="1" spc="10" dirty="0">
                          <a:solidFill>
                            <a:srgbClr val="231F20"/>
                          </a:solidFill>
                          <a:latin typeface="Calibri"/>
                          <a:cs typeface="Calibri"/>
                        </a:rPr>
                        <a:t>4.92</a:t>
                      </a:r>
                      <a:endParaRPr sz="750">
                        <a:latin typeface="Calibri"/>
                        <a:cs typeface="Calibri"/>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50"/>
                  </a:ext>
                </a:extLst>
              </a:tr>
              <a:tr h="138061">
                <a:tc>
                  <a:txBody>
                    <a:bodyPr/>
                    <a:lstStyle/>
                    <a:p>
                      <a:pPr marL="57785">
                        <a:lnSpc>
                          <a:spcPct val="100000"/>
                        </a:lnSpc>
                        <a:spcBef>
                          <a:spcPts val="45"/>
                        </a:spcBef>
                      </a:pPr>
                      <a:r>
                        <a:rPr sz="750" b="1" spc="10" dirty="0">
                          <a:solidFill>
                            <a:srgbClr val="231F20"/>
                          </a:solidFill>
                          <a:latin typeface="Calibri"/>
                          <a:cs typeface="Calibri"/>
                        </a:rPr>
                        <a:t>Wisconsin</a:t>
                      </a:r>
                      <a:endParaRPr sz="750">
                        <a:latin typeface="Calibri"/>
                        <a:cs typeface="Calibri"/>
                      </a:endParaRPr>
                    </a:p>
                  </a:txBody>
                  <a:tcPr marL="0" marR="0" marT="5715" marB="0">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208</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0340">
                        <a:lnSpc>
                          <a:spcPct val="100000"/>
                        </a:lnSpc>
                        <a:spcBef>
                          <a:spcPts val="45"/>
                        </a:spcBef>
                      </a:pPr>
                      <a:r>
                        <a:rPr sz="750" b="1" spc="10" dirty="0">
                          <a:solidFill>
                            <a:srgbClr val="231F20"/>
                          </a:solidFill>
                          <a:latin typeface="Calibri"/>
                          <a:cs typeface="Calibri"/>
                        </a:rPr>
                        <a:t>2.78</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214</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R="173990" algn="r">
                        <a:lnSpc>
                          <a:spcPct val="100000"/>
                        </a:lnSpc>
                        <a:spcBef>
                          <a:spcPts val="45"/>
                        </a:spcBef>
                      </a:pPr>
                      <a:r>
                        <a:rPr sz="750" b="1" spc="10" dirty="0">
                          <a:solidFill>
                            <a:srgbClr val="231F20"/>
                          </a:solidFill>
                          <a:latin typeface="Calibri"/>
                          <a:cs typeface="Calibri"/>
                        </a:rPr>
                        <a:t>2.70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145</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45"/>
                        </a:spcBef>
                      </a:pPr>
                      <a:r>
                        <a:rPr sz="750" b="1" spc="10" dirty="0">
                          <a:solidFill>
                            <a:srgbClr val="231F20"/>
                          </a:solidFill>
                          <a:latin typeface="Calibri"/>
                          <a:cs typeface="Calibri"/>
                        </a:rPr>
                        <a:t>1.82</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R="12065" algn="ctr">
                        <a:lnSpc>
                          <a:spcPct val="100000"/>
                        </a:lnSpc>
                        <a:spcBef>
                          <a:spcPts val="45"/>
                        </a:spcBef>
                      </a:pPr>
                      <a:r>
                        <a:rPr sz="750" b="1" spc="10" dirty="0">
                          <a:solidFill>
                            <a:srgbClr val="231F20"/>
                          </a:solidFill>
                          <a:latin typeface="Calibri"/>
                          <a:cs typeface="Calibri"/>
                        </a:rPr>
                        <a:t>151</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67640">
                        <a:lnSpc>
                          <a:spcPct val="100000"/>
                        </a:lnSpc>
                        <a:spcBef>
                          <a:spcPts val="45"/>
                        </a:spcBef>
                      </a:pPr>
                      <a:r>
                        <a:rPr sz="750" b="1" spc="10" dirty="0">
                          <a:solidFill>
                            <a:srgbClr val="231F20"/>
                          </a:solidFill>
                          <a:latin typeface="Calibri"/>
                          <a:cs typeface="Calibri"/>
                        </a:rPr>
                        <a:t>1.90</a:t>
                      </a:r>
                      <a:endParaRPr sz="750">
                        <a:latin typeface="Calibri"/>
                        <a:cs typeface="Calibri"/>
                      </a:endParaRPr>
                    </a:p>
                  </a:txBody>
                  <a:tcPr marL="0" marR="0" marT="5715"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45"/>
                        </a:spcBef>
                      </a:pPr>
                      <a:r>
                        <a:rPr sz="750" b="1" spc="10" dirty="0">
                          <a:solidFill>
                            <a:srgbClr val="231F20"/>
                          </a:solidFill>
                          <a:latin typeface="Calibri"/>
                          <a:cs typeface="Calibri"/>
                        </a:rPr>
                        <a:t>141</a:t>
                      </a:r>
                      <a:endParaRPr sz="750">
                        <a:latin typeface="Calibri"/>
                        <a:cs typeface="Calibri"/>
                      </a:endParaRPr>
                    </a:p>
                  </a:txBody>
                  <a:tcPr marL="0" marR="0" marT="5715" marB="0">
                    <a:lnL w="19050">
                      <a:solidFill>
                        <a:srgbClr val="005E6D"/>
                      </a:solidFill>
                      <a:prstDash val="solid"/>
                    </a:lnL>
                    <a:lnR w="9525">
                      <a:solidFill>
                        <a:srgbClr val="005E6D"/>
                      </a:solidFill>
                      <a:prstDash val="solid"/>
                    </a:lnR>
                    <a:solidFill>
                      <a:srgbClr val="E5EEF0"/>
                    </a:solidFill>
                  </a:tcPr>
                </a:tc>
                <a:tc>
                  <a:txBody>
                    <a:bodyPr/>
                    <a:lstStyle/>
                    <a:p>
                      <a:pPr marL="184785">
                        <a:lnSpc>
                          <a:spcPct val="100000"/>
                        </a:lnSpc>
                        <a:spcBef>
                          <a:spcPts val="45"/>
                        </a:spcBef>
                      </a:pPr>
                      <a:r>
                        <a:rPr sz="750" b="1" spc="10" dirty="0">
                          <a:solidFill>
                            <a:srgbClr val="231F20"/>
                          </a:solidFill>
                          <a:latin typeface="Calibri"/>
                          <a:cs typeface="Calibri"/>
                        </a:rPr>
                        <a:t>1.72</a:t>
                      </a:r>
                      <a:endParaRPr sz="750">
                        <a:latin typeface="Calibri"/>
                        <a:cs typeface="Calibri"/>
                      </a:endParaRPr>
                    </a:p>
                  </a:txBody>
                  <a:tcPr marL="0" marR="0" marT="5715" marB="0">
                    <a:lnL w="9525">
                      <a:solidFill>
                        <a:srgbClr val="005E6D"/>
                      </a:solidFill>
                      <a:prstDash val="solid"/>
                    </a:lnL>
                    <a:solidFill>
                      <a:srgbClr val="E5EEF0"/>
                    </a:solidFill>
                  </a:tcPr>
                </a:tc>
                <a:extLst>
                  <a:ext uri="{0D108BD9-81ED-4DB2-BD59-A6C34878D82A}">
                    <a16:rowId xmlns:a16="http://schemas.microsoft.com/office/drawing/2014/main" val="10051"/>
                  </a:ext>
                </a:extLst>
              </a:tr>
              <a:tr h="138038">
                <a:tc>
                  <a:txBody>
                    <a:bodyPr/>
                    <a:lstStyle/>
                    <a:p>
                      <a:pPr marL="57785">
                        <a:lnSpc>
                          <a:spcPct val="100000"/>
                        </a:lnSpc>
                        <a:spcBef>
                          <a:spcPts val="15"/>
                        </a:spcBef>
                      </a:pPr>
                      <a:r>
                        <a:rPr sz="750" b="1" spc="10" dirty="0">
                          <a:solidFill>
                            <a:srgbClr val="231F20"/>
                          </a:solidFill>
                          <a:latin typeface="Calibri"/>
                          <a:cs typeface="Calibri"/>
                        </a:rPr>
                        <a:t>Wyoming</a:t>
                      </a:r>
                      <a:endParaRPr sz="750">
                        <a:latin typeface="Calibri"/>
                        <a:cs typeface="Calibri"/>
                      </a:endParaRPr>
                    </a:p>
                  </a:txBody>
                  <a:tcPr marL="0" marR="0" marT="1905" marB="0">
                    <a:lnR w="19050">
                      <a:solidFill>
                        <a:srgbClr val="005E6D"/>
                      </a:solidFill>
                      <a:prstDash val="solid"/>
                    </a:lnR>
                    <a:lnB w="19050">
                      <a:solidFill>
                        <a:srgbClr val="005E6D"/>
                      </a:solidFill>
                      <a:prstDash val="solid"/>
                    </a:lnB>
                    <a:solidFill>
                      <a:srgbClr val="FFFFFF"/>
                    </a:solidFill>
                  </a:tcPr>
                </a:tc>
                <a:tc>
                  <a:txBody>
                    <a:bodyPr/>
                    <a:lstStyle/>
                    <a:p>
                      <a:pPr marL="3175" algn="ctr">
                        <a:lnSpc>
                          <a:spcPct val="100000"/>
                        </a:lnSpc>
                        <a:spcBef>
                          <a:spcPts val="15"/>
                        </a:spcBef>
                      </a:pPr>
                      <a:r>
                        <a:rPr sz="750" b="1" spc="10" dirty="0">
                          <a:solidFill>
                            <a:srgbClr val="231F20"/>
                          </a:solidFill>
                          <a:latin typeface="Calibri"/>
                          <a:cs typeface="Calibri"/>
                        </a:rPr>
                        <a:t>30</a:t>
                      </a:r>
                      <a:endParaRPr sz="750">
                        <a:latin typeface="Calibri"/>
                        <a:cs typeface="Calibri"/>
                      </a:endParaRPr>
                    </a:p>
                  </a:txBody>
                  <a:tcPr marL="0" marR="0" marT="1905"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marL="180340">
                        <a:lnSpc>
                          <a:spcPct val="100000"/>
                        </a:lnSpc>
                        <a:spcBef>
                          <a:spcPts val="15"/>
                        </a:spcBef>
                      </a:pPr>
                      <a:r>
                        <a:rPr sz="750" b="1" spc="10" dirty="0">
                          <a:solidFill>
                            <a:srgbClr val="231F20"/>
                          </a:solidFill>
                          <a:latin typeface="Calibri"/>
                          <a:cs typeface="Calibri"/>
                        </a:rPr>
                        <a:t>3.95</a:t>
                      </a:r>
                      <a:endParaRPr sz="750">
                        <a:latin typeface="Calibri"/>
                        <a:cs typeface="Calibri"/>
                      </a:endParaRPr>
                    </a:p>
                  </a:txBody>
                  <a:tcPr marL="0" marR="0" marT="1905"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marL="3175" algn="ctr">
                        <a:lnSpc>
                          <a:spcPct val="100000"/>
                        </a:lnSpc>
                        <a:spcBef>
                          <a:spcPts val="15"/>
                        </a:spcBef>
                      </a:pPr>
                      <a:r>
                        <a:rPr sz="750" b="1" spc="10" dirty="0">
                          <a:solidFill>
                            <a:srgbClr val="231F20"/>
                          </a:solidFill>
                          <a:latin typeface="Calibri"/>
                          <a:cs typeface="Calibri"/>
                        </a:rPr>
                        <a:t>38</a:t>
                      </a:r>
                      <a:endParaRPr sz="750">
                        <a:latin typeface="Calibri"/>
                        <a:cs typeface="Calibri"/>
                      </a:endParaRPr>
                    </a:p>
                  </a:txBody>
                  <a:tcPr marL="0" marR="0" marT="1905"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marR="173355" algn="r">
                        <a:lnSpc>
                          <a:spcPct val="100000"/>
                        </a:lnSpc>
                        <a:spcBef>
                          <a:spcPts val="15"/>
                        </a:spcBef>
                      </a:pPr>
                      <a:r>
                        <a:rPr sz="750" b="1" spc="10" dirty="0">
                          <a:solidFill>
                            <a:srgbClr val="231F20"/>
                          </a:solidFill>
                          <a:latin typeface="Calibri"/>
                          <a:cs typeface="Calibri"/>
                        </a:rPr>
                        <a:t>4.89</a:t>
                      </a:r>
                      <a:endParaRPr sz="750">
                        <a:latin typeface="Calibri"/>
                        <a:cs typeface="Calibri"/>
                      </a:endParaRPr>
                    </a:p>
                  </a:txBody>
                  <a:tcPr marL="0" marR="0" marT="1905"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marL="3175" algn="ctr">
                        <a:lnSpc>
                          <a:spcPct val="100000"/>
                        </a:lnSpc>
                        <a:spcBef>
                          <a:spcPts val="15"/>
                        </a:spcBef>
                      </a:pPr>
                      <a:r>
                        <a:rPr sz="750" b="1" spc="10" dirty="0">
                          <a:solidFill>
                            <a:srgbClr val="231F20"/>
                          </a:solidFill>
                          <a:latin typeface="Calibri"/>
                          <a:cs typeface="Calibri"/>
                        </a:rPr>
                        <a:t>41</a:t>
                      </a:r>
                      <a:endParaRPr sz="750">
                        <a:latin typeface="Calibri"/>
                        <a:cs typeface="Calibri"/>
                      </a:endParaRPr>
                    </a:p>
                  </a:txBody>
                  <a:tcPr marL="0" marR="0" marT="1905"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spcBef>
                          <a:spcPts val="15"/>
                        </a:spcBef>
                      </a:pPr>
                      <a:r>
                        <a:rPr sz="750" b="1" spc="10" dirty="0">
                          <a:solidFill>
                            <a:srgbClr val="231F20"/>
                          </a:solidFill>
                          <a:latin typeface="Calibri"/>
                          <a:cs typeface="Calibri"/>
                        </a:rPr>
                        <a:t>5.50</a:t>
                      </a:r>
                      <a:endParaRPr sz="750">
                        <a:latin typeface="Calibri"/>
                        <a:cs typeface="Calibri"/>
                      </a:endParaRPr>
                    </a:p>
                  </a:txBody>
                  <a:tcPr marL="0" marR="0" marT="1905"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marL="3175" algn="ctr">
                        <a:lnSpc>
                          <a:spcPct val="100000"/>
                        </a:lnSpc>
                        <a:spcBef>
                          <a:spcPts val="15"/>
                        </a:spcBef>
                      </a:pPr>
                      <a:r>
                        <a:rPr sz="750" b="1" spc="10" dirty="0">
                          <a:solidFill>
                            <a:srgbClr val="231F20"/>
                          </a:solidFill>
                          <a:latin typeface="Calibri"/>
                          <a:cs typeface="Calibri"/>
                        </a:rPr>
                        <a:t>42</a:t>
                      </a:r>
                      <a:endParaRPr sz="750">
                        <a:latin typeface="Calibri"/>
                        <a:cs typeface="Calibri"/>
                      </a:endParaRPr>
                    </a:p>
                  </a:txBody>
                  <a:tcPr marL="0" marR="0" marT="1905"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marL="167640">
                        <a:lnSpc>
                          <a:spcPct val="100000"/>
                        </a:lnSpc>
                        <a:spcBef>
                          <a:spcPts val="15"/>
                        </a:spcBef>
                      </a:pPr>
                      <a:r>
                        <a:rPr sz="750" b="1" spc="10" dirty="0">
                          <a:solidFill>
                            <a:srgbClr val="231F20"/>
                          </a:solidFill>
                          <a:latin typeface="Calibri"/>
                          <a:cs typeface="Calibri"/>
                        </a:rPr>
                        <a:t>5.84</a:t>
                      </a:r>
                      <a:endParaRPr sz="750">
                        <a:latin typeface="Calibri"/>
                        <a:cs typeface="Calibri"/>
                      </a:endParaRPr>
                    </a:p>
                  </a:txBody>
                  <a:tcPr marL="0" marR="0" marT="1905"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marL="3175" algn="ctr">
                        <a:lnSpc>
                          <a:spcPct val="100000"/>
                        </a:lnSpc>
                        <a:spcBef>
                          <a:spcPts val="15"/>
                        </a:spcBef>
                      </a:pPr>
                      <a:r>
                        <a:rPr sz="750" b="1" spc="10" dirty="0">
                          <a:solidFill>
                            <a:srgbClr val="231F20"/>
                          </a:solidFill>
                          <a:latin typeface="Calibri"/>
                          <a:cs typeface="Calibri"/>
                        </a:rPr>
                        <a:t>42</a:t>
                      </a:r>
                      <a:endParaRPr sz="750">
                        <a:latin typeface="Calibri"/>
                        <a:cs typeface="Calibri"/>
                      </a:endParaRPr>
                    </a:p>
                  </a:txBody>
                  <a:tcPr marL="0" marR="0" marT="1905"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marL="184785">
                        <a:lnSpc>
                          <a:spcPct val="100000"/>
                        </a:lnSpc>
                        <a:spcBef>
                          <a:spcPts val="15"/>
                        </a:spcBef>
                      </a:pPr>
                      <a:r>
                        <a:rPr sz="750" b="1" spc="10" dirty="0">
                          <a:solidFill>
                            <a:srgbClr val="231F20"/>
                          </a:solidFill>
                          <a:latin typeface="Calibri"/>
                          <a:cs typeface="Calibri"/>
                        </a:rPr>
                        <a:t>5.33</a:t>
                      </a:r>
                      <a:endParaRPr sz="750">
                        <a:latin typeface="Calibri"/>
                        <a:cs typeface="Calibri"/>
                      </a:endParaRPr>
                    </a:p>
                  </a:txBody>
                  <a:tcPr marL="0" marR="0" marT="1905" marB="0">
                    <a:lnL w="9525">
                      <a:solidFill>
                        <a:srgbClr val="005E6D"/>
                      </a:solidFill>
                      <a:prstDash val="solid"/>
                    </a:lnL>
                    <a:lnB w="19050">
                      <a:solidFill>
                        <a:srgbClr val="005E6D"/>
                      </a:solidFill>
                      <a:prstDash val="solid"/>
                    </a:lnB>
                    <a:solidFill>
                      <a:srgbClr val="FFFFFF"/>
                    </a:solidFill>
                  </a:tcPr>
                </a:tc>
                <a:extLst>
                  <a:ext uri="{0D108BD9-81ED-4DB2-BD59-A6C34878D82A}">
                    <a16:rowId xmlns:a16="http://schemas.microsoft.com/office/drawing/2014/main" val="10052"/>
                  </a:ext>
                </a:extLst>
              </a:tr>
              <a:tr h="138097">
                <a:tc>
                  <a:txBody>
                    <a:bodyPr/>
                    <a:lstStyle/>
                    <a:p>
                      <a:pPr marL="57785">
                        <a:lnSpc>
                          <a:spcPct val="100000"/>
                        </a:lnSpc>
                        <a:spcBef>
                          <a:spcPts val="75"/>
                        </a:spcBef>
                      </a:pPr>
                      <a:r>
                        <a:rPr sz="750" b="1" dirty="0">
                          <a:solidFill>
                            <a:srgbClr val="231F20"/>
                          </a:solidFill>
                          <a:latin typeface="Calibri"/>
                          <a:cs typeface="Calibri"/>
                        </a:rPr>
                        <a:t>Total</a:t>
                      </a:r>
                      <a:endParaRPr sz="750">
                        <a:latin typeface="Calibri"/>
                        <a:cs typeface="Calibri"/>
                      </a:endParaRPr>
                    </a:p>
                  </a:txBody>
                  <a:tcPr marL="0" marR="0" marT="9525" marB="0">
                    <a:lnR w="19050">
                      <a:solidFill>
                        <a:srgbClr val="005E6D"/>
                      </a:solidFill>
                      <a:prstDash val="solid"/>
                    </a:lnR>
                    <a:lnT w="19050">
                      <a:solidFill>
                        <a:srgbClr val="005E6D"/>
                      </a:solidFill>
                      <a:prstDash val="solid"/>
                    </a:lnT>
                    <a:solidFill>
                      <a:srgbClr val="E5EEF0"/>
                    </a:solidFill>
                  </a:tcPr>
                </a:tc>
                <a:tc>
                  <a:txBody>
                    <a:bodyPr/>
                    <a:lstStyle/>
                    <a:p>
                      <a:pPr marR="121920" algn="r">
                        <a:lnSpc>
                          <a:spcPct val="100000"/>
                        </a:lnSpc>
                        <a:spcBef>
                          <a:spcPts val="75"/>
                        </a:spcBef>
                      </a:pPr>
                      <a:r>
                        <a:rPr sz="750" b="1" spc="10" dirty="0">
                          <a:solidFill>
                            <a:srgbClr val="231F20"/>
                          </a:solidFill>
                          <a:latin typeface="Calibri"/>
                          <a:cs typeface="Calibri"/>
                        </a:rPr>
                        <a:t>19</a:t>
                      </a:r>
                      <a:r>
                        <a:rPr sz="750" b="1" spc="5" dirty="0">
                          <a:solidFill>
                            <a:srgbClr val="231F20"/>
                          </a:solidFill>
                          <a:latin typeface="Calibri"/>
                          <a:cs typeface="Calibri"/>
                        </a:rPr>
                        <a:t>,</a:t>
                      </a:r>
                      <a:r>
                        <a:rPr sz="750" b="1" spc="10" dirty="0">
                          <a:solidFill>
                            <a:srgbClr val="231F20"/>
                          </a:solidFill>
                          <a:latin typeface="Calibri"/>
                          <a:cs typeface="Calibri"/>
                        </a:rPr>
                        <a:t>566</a:t>
                      </a:r>
                      <a:endParaRPr sz="750">
                        <a:latin typeface="Calibri"/>
                        <a:cs typeface="Calibri"/>
                      </a:endParaRPr>
                    </a:p>
                  </a:txBody>
                  <a:tcPr marL="0" marR="0" marT="952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marL="180340">
                        <a:lnSpc>
                          <a:spcPct val="100000"/>
                        </a:lnSpc>
                        <a:spcBef>
                          <a:spcPts val="75"/>
                        </a:spcBef>
                      </a:pPr>
                      <a:r>
                        <a:rPr sz="750" b="1" spc="10" dirty="0">
                          <a:solidFill>
                            <a:srgbClr val="231F20"/>
                          </a:solidFill>
                          <a:latin typeface="Calibri"/>
                          <a:cs typeface="Calibri"/>
                        </a:rPr>
                        <a:t>4.91</a:t>
                      </a:r>
                      <a:endParaRPr sz="750">
                        <a:latin typeface="Calibri"/>
                        <a:cs typeface="Calibri"/>
                      </a:endParaRPr>
                    </a:p>
                  </a:txBody>
                  <a:tcPr marL="0" marR="0" marT="952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3175" algn="ctr">
                        <a:lnSpc>
                          <a:spcPct val="100000"/>
                        </a:lnSpc>
                        <a:spcBef>
                          <a:spcPts val="75"/>
                        </a:spcBef>
                      </a:pPr>
                      <a:r>
                        <a:rPr sz="750" b="1" spc="10" dirty="0">
                          <a:solidFill>
                            <a:srgbClr val="231F20"/>
                          </a:solidFill>
                          <a:latin typeface="Calibri"/>
                          <a:cs typeface="Calibri"/>
                        </a:rPr>
                        <a:t>18,093</a:t>
                      </a:r>
                      <a:endParaRPr sz="750">
                        <a:latin typeface="Calibri"/>
                        <a:cs typeface="Calibri"/>
                      </a:endParaRPr>
                    </a:p>
                  </a:txBody>
                  <a:tcPr marL="0" marR="0" marT="952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marR="173355" algn="r">
                        <a:lnSpc>
                          <a:spcPct val="100000"/>
                        </a:lnSpc>
                        <a:spcBef>
                          <a:spcPts val="75"/>
                        </a:spcBef>
                      </a:pPr>
                      <a:r>
                        <a:rPr sz="750" b="1" spc="10" dirty="0">
                          <a:solidFill>
                            <a:srgbClr val="231F20"/>
                          </a:solidFill>
                          <a:latin typeface="Calibri"/>
                          <a:cs typeface="Calibri"/>
                        </a:rPr>
                        <a:t>4.42</a:t>
                      </a:r>
                      <a:endParaRPr sz="750">
                        <a:latin typeface="Calibri"/>
                        <a:cs typeface="Calibri"/>
                      </a:endParaRPr>
                    </a:p>
                  </a:txBody>
                  <a:tcPr marL="0" marR="0" marT="952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3175" algn="ctr">
                        <a:lnSpc>
                          <a:spcPct val="100000"/>
                        </a:lnSpc>
                        <a:spcBef>
                          <a:spcPts val="75"/>
                        </a:spcBef>
                      </a:pPr>
                      <a:r>
                        <a:rPr sz="750" b="1" spc="10" dirty="0">
                          <a:solidFill>
                            <a:srgbClr val="231F20"/>
                          </a:solidFill>
                          <a:latin typeface="Calibri"/>
                          <a:cs typeface="Calibri"/>
                        </a:rPr>
                        <a:t>17,253</a:t>
                      </a:r>
                      <a:endParaRPr sz="750">
                        <a:latin typeface="Calibri"/>
                        <a:cs typeface="Calibri"/>
                      </a:endParaRPr>
                    </a:p>
                  </a:txBody>
                  <a:tcPr marL="0" marR="0" marT="952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75"/>
                        </a:spcBef>
                      </a:pPr>
                      <a:r>
                        <a:rPr sz="750" b="1" spc="10" dirty="0">
                          <a:solidFill>
                            <a:srgbClr val="231F20"/>
                          </a:solidFill>
                          <a:latin typeface="Calibri"/>
                          <a:cs typeface="Calibri"/>
                        </a:rPr>
                        <a:t>4.13</a:t>
                      </a:r>
                      <a:endParaRPr sz="750">
                        <a:latin typeface="Calibri"/>
                        <a:cs typeface="Calibri"/>
                      </a:endParaRPr>
                    </a:p>
                  </a:txBody>
                  <a:tcPr marL="0" marR="0" marT="952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R="31750" algn="ctr">
                        <a:lnSpc>
                          <a:spcPct val="100000"/>
                        </a:lnSpc>
                        <a:spcBef>
                          <a:spcPts val="75"/>
                        </a:spcBef>
                      </a:pPr>
                      <a:r>
                        <a:rPr sz="750" b="1" spc="10" dirty="0">
                          <a:solidFill>
                            <a:srgbClr val="231F20"/>
                          </a:solidFill>
                          <a:latin typeface="Calibri"/>
                          <a:cs typeface="Calibri"/>
                        </a:rPr>
                        <a:t>15,713</a:t>
                      </a:r>
                      <a:endParaRPr sz="750">
                        <a:latin typeface="Calibri"/>
                        <a:cs typeface="Calibri"/>
                      </a:endParaRPr>
                    </a:p>
                  </a:txBody>
                  <a:tcPr marL="0" marR="0" marT="952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marL="167640">
                        <a:lnSpc>
                          <a:spcPct val="100000"/>
                        </a:lnSpc>
                        <a:spcBef>
                          <a:spcPts val="75"/>
                        </a:spcBef>
                      </a:pPr>
                      <a:r>
                        <a:rPr sz="750" b="1" spc="10" dirty="0">
                          <a:solidFill>
                            <a:srgbClr val="231F20"/>
                          </a:solidFill>
                          <a:latin typeface="Calibri"/>
                          <a:cs typeface="Calibri"/>
                        </a:rPr>
                        <a:t>3.72</a:t>
                      </a:r>
                      <a:endParaRPr sz="750">
                        <a:latin typeface="Calibri"/>
                        <a:cs typeface="Calibri"/>
                      </a:endParaRPr>
                    </a:p>
                  </a:txBody>
                  <a:tcPr marL="0" marR="0" marT="952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6350" algn="ctr">
                        <a:lnSpc>
                          <a:spcPct val="100000"/>
                        </a:lnSpc>
                        <a:spcBef>
                          <a:spcPts val="75"/>
                        </a:spcBef>
                      </a:pPr>
                      <a:r>
                        <a:rPr sz="750" b="1" spc="10" dirty="0">
                          <a:solidFill>
                            <a:srgbClr val="231F20"/>
                          </a:solidFill>
                          <a:latin typeface="Calibri"/>
                          <a:cs typeface="Calibri"/>
                        </a:rPr>
                        <a:t>14,242</a:t>
                      </a:r>
                      <a:endParaRPr sz="750">
                        <a:latin typeface="Calibri"/>
                        <a:cs typeface="Calibri"/>
                      </a:endParaRPr>
                    </a:p>
                  </a:txBody>
                  <a:tcPr marL="0" marR="0" marT="952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marL="184785">
                        <a:lnSpc>
                          <a:spcPct val="100000"/>
                        </a:lnSpc>
                        <a:spcBef>
                          <a:spcPts val="75"/>
                        </a:spcBef>
                      </a:pPr>
                      <a:r>
                        <a:rPr sz="750" b="1" spc="10" dirty="0">
                          <a:solidFill>
                            <a:srgbClr val="231F20"/>
                          </a:solidFill>
                          <a:latin typeface="Calibri"/>
                          <a:cs typeface="Calibri"/>
                        </a:rPr>
                        <a:t>3.33</a:t>
                      </a:r>
                      <a:endParaRPr sz="750" dirty="0">
                        <a:latin typeface="Calibri"/>
                        <a:cs typeface="Calibri"/>
                      </a:endParaRPr>
                    </a:p>
                  </a:txBody>
                  <a:tcPr marL="0" marR="0" marT="9525" marB="0">
                    <a:lnL w="9525">
                      <a:solidFill>
                        <a:srgbClr val="005E6D"/>
                      </a:solidFill>
                      <a:prstDash val="solid"/>
                    </a:lnL>
                    <a:lnT w="19050">
                      <a:solidFill>
                        <a:srgbClr val="005E6D"/>
                      </a:solidFill>
                      <a:prstDash val="solid"/>
                    </a:lnT>
                    <a:solidFill>
                      <a:srgbClr val="E5EEF0"/>
                    </a:solidFill>
                  </a:tcPr>
                </a:tc>
                <a:extLst>
                  <a:ext uri="{0D108BD9-81ED-4DB2-BD59-A6C34878D82A}">
                    <a16:rowId xmlns:a16="http://schemas.microsoft.com/office/drawing/2014/main" val="10053"/>
                  </a:ext>
                </a:extLst>
              </a:tr>
            </a:tbl>
          </a:graphicData>
        </a:graphic>
      </p:graphicFrame>
      <p:sp>
        <p:nvSpPr>
          <p:cNvPr id="4" name="object 4"/>
          <p:cNvSpPr txBox="1"/>
          <p:nvPr/>
        </p:nvSpPr>
        <p:spPr>
          <a:xfrm>
            <a:off x="443991" y="8850374"/>
            <a:ext cx="6803390" cy="920115"/>
          </a:xfrm>
          <a:prstGeom prst="rect">
            <a:avLst/>
          </a:prstGeom>
        </p:spPr>
        <p:txBody>
          <a:bodyPr vert="horz" wrap="square" lIns="0" tIns="14604" rIns="0" bIns="0" rtlCol="0">
            <a:spAutoFit/>
          </a:bodyPr>
          <a:lstStyle/>
          <a:p>
            <a:pPr marL="12700" marR="5080">
              <a:lnSpc>
                <a:spcPct val="97500"/>
              </a:lnSpc>
              <a:spcBef>
                <a:spcPts val="114"/>
              </a:spcBef>
            </a:pPr>
            <a:r>
              <a:rPr sz="600" spc="-20" dirty="0">
                <a:solidFill>
                  <a:srgbClr val="231F20"/>
                </a:solidFill>
                <a:latin typeface="Lucida Sans"/>
                <a:cs typeface="Lucida Sans"/>
              </a:rPr>
              <a:t>Source:</a:t>
            </a:r>
            <a:r>
              <a:rPr sz="600" spc="-75" dirty="0">
                <a:solidFill>
                  <a:srgbClr val="231F20"/>
                </a:solidFill>
                <a:latin typeface="Lucida Sans"/>
                <a:cs typeface="Lucida Sans"/>
              </a:rPr>
              <a:t> </a:t>
            </a:r>
            <a:r>
              <a:rPr sz="600" spc="-40" dirty="0">
                <a:solidFill>
                  <a:srgbClr val="231F20"/>
                </a:solidFill>
                <a:latin typeface="Lucida Sans"/>
                <a:cs typeface="Lucida Sans"/>
              </a:rPr>
              <a:t>CDC,</a:t>
            </a:r>
            <a:r>
              <a:rPr sz="600" spc="-75" dirty="0">
                <a:solidFill>
                  <a:srgbClr val="231F20"/>
                </a:solidFill>
                <a:latin typeface="Lucida Sans"/>
                <a:cs typeface="Lucida Sans"/>
              </a:rPr>
              <a:t> </a:t>
            </a:r>
            <a:r>
              <a:rPr sz="600" spc="-20" dirty="0">
                <a:solidFill>
                  <a:srgbClr val="231F20"/>
                </a:solidFill>
                <a:latin typeface="Lucida Sans"/>
                <a:cs typeface="Lucida Sans"/>
              </a:rPr>
              <a:t>National</a:t>
            </a:r>
            <a:r>
              <a:rPr sz="600" spc="-75" dirty="0">
                <a:solidFill>
                  <a:srgbClr val="231F20"/>
                </a:solidFill>
                <a:latin typeface="Lucida Sans"/>
                <a:cs typeface="Lucida Sans"/>
              </a:rPr>
              <a:t> </a:t>
            </a:r>
            <a:r>
              <a:rPr sz="600" spc="-15" dirty="0">
                <a:solidFill>
                  <a:srgbClr val="231F20"/>
                </a:solidFill>
                <a:latin typeface="Lucida Sans"/>
                <a:cs typeface="Lucida Sans"/>
              </a:rPr>
              <a:t>Center</a:t>
            </a:r>
            <a:r>
              <a:rPr sz="600" spc="-100" dirty="0">
                <a:solidFill>
                  <a:srgbClr val="231F20"/>
                </a:solidFill>
                <a:latin typeface="Lucida Sans"/>
                <a:cs typeface="Lucida Sans"/>
              </a:rPr>
              <a:t> </a:t>
            </a:r>
            <a:r>
              <a:rPr sz="600" spc="-10" dirty="0">
                <a:solidFill>
                  <a:srgbClr val="231F20"/>
                </a:solidFill>
                <a:latin typeface="Lucida Sans"/>
                <a:cs typeface="Lucida Sans"/>
              </a:rPr>
              <a:t>for</a:t>
            </a:r>
            <a:r>
              <a:rPr sz="600" spc="-70" dirty="0">
                <a:solidFill>
                  <a:srgbClr val="231F20"/>
                </a:solidFill>
                <a:latin typeface="Lucida Sans"/>
                <a:cs typeface="Lucida Sans"/>
              </a:rPr>
              <a:t> </a:t>
            </a:r>
            <a:r>
              <a:rPr sz="600" spc="-10" dirty="0">
                <a:solidFill>
                  <a:srgbClr val="231F20"/>
                </a:solidFill>
                <a:latin typeface="Lucida Sans"/>
                <a:cs typeface="Lucida Sans"/>
              </a:rPr>
              <a:t>Health</a:t>
            </a:r>
            <a:r>
              <a:rPr sz="600" spc="-80" dirty="0">
                <a:solidFill>
                  <a:srgbClr val="231F20"/>
                </a:solidFill>
                <a:latin typeface="Lucida Sans"/>
                <a:cs typeface="Lucida Sans"/>
              </a:rPr>
              <a:t> </a:t>
            </a:r>
            <a:r>
              <a:rPr sz="600" spc="-15" dirty="0">
                <a:solidFill>
                  <a:srgbClr val="231F20"/>
                </a:solidFill>
                <a:latin typeface="Lucida Sans"/>
                <a:cs typeface="Lucida Sans"/>
              </a:rPr>
              <a:t>Statistics,</a:t>
            </a:r>
            <a:r>
              <a:rPr sz="600" spc="-95" dirty="0">
                <a:solidFill>
                  <a:srgbClr val="231F20"/>
                </a:solidFill>
                <a:latin typeface="Lucida Sans"/>
                <a:cs typeface="Lucida Sans"/>
              </a:rPr>
              <a:t> </a:t>
            </a:r>
            <a:r>
              <a:rPr sz="600" spc="-15" dirty="0">
                <a:solidFill>
                  <a:srgbClr val="231F20"/>
                </a:solidFill>
                <a:latin typeface="Lucida Sans"/>
                <a:cs typeface="Lucida Sans"/>
              </a:rPr>
              <a:t>Multiple</a:t>
            </a:r>
            <a:r>
              <a:rPr sz="600" spc="-80" dirty="0">
                <a:solidFill>
                  <a:srgbClr val="231F20"/>
                </a:solidFill>
                <a:latin typeface="Lucida Sans"/>
                <a:cs typeface="Lucida Sans"/>
              </a:rPr>
              <a:t> </a:t>
            </a:r>
            <a:r>
              <a:rPr sz="600" spc="-15" dirty="0">
                <a:solidFill>
                  <a:srgbClr val="231F20"/>
                </a:solidFill>
                <a:latin typeface="Lucida Sans"/>
                <a:cs typeface="Lucida Sans"/>
              </a:rPr>
              <a:t>Cause</a:t>
            </a:r>
            <a:r>
              <a:rPr sz="600" spc="-90" dirty="0">
                <a:solidFill>
                  <a:srgbClr val="231F20"/>
                </a:solidFill>
                <a:latin typeface="Lucida Sans"/>
                <a:cs typeface="Lucida Sans"/>
              </a:rPr>
              <a:t> </a:t>
            </a:r>
            <a:r>
              <a:rPr sz="600" spc="-15" dirty="0">
                <a:solidFill>
                  <a:srgbClr val="231F20"/>
                </a:solidFill>
                <a:latin typeface="Lucida Sans"/>
                <a:cs typeface="Lucida Sans"/>
              </a:rPr>
              <a:t>of</a:t>
            </a:r>
            <a:r>
              <a:rPr sz="600" spc="-60" dirty="0">
                <a:solidFill>
                  <a:srgbClr val="231F20"/>
                </a:solidFill>
                <a:latin typeface="Lucida Sans"/>
                <a:cs typeface="Lucida Sans"/>
              </a:rPr>
              <a:t> </a:t>
            </a:r>
            <a:r>
              <a:rPr sz="600" spc="-15" dirty="0">
                <a:solidFill>
                  <a:srgbClr val="231F20"/>
                </a:solidFill>
                <a:latin typeface="Lucida Sans"/>
                <a:cs typeface="Lucida Sans"/>
              </a:rPr>
              <a:t>Death</a:t>
            </a:r>
            <a:r>
              <a:rPr sz="600" spc="-40" dirty="0">
                <a:solidFill>
                  <a:srgbClr val="231F20"/>
                </a:solidFill>
                <a:latin typeface="Lucida Sans"/>
                <a:cs typeface="Lucida Sans"/>
              </a:rPr>
              <a:t> </a:t>
            </a:r>
            <a:r>
              <a:rPr sz="600" spc="-15" dirty="0">
                <a:solidFill>
                  <a:srgbClr val="231F20"/>
                </a:solidFill>
                <a:latin typeface="Lucida Sans"/>
                <a:cs typeface="Lucida Sans"/>
              </a:rPr>
              <a:t>1999–2019</a:t>
            </a:r>
            <a:r>
              <a:rPr sz="600" spc="-85" dirty="0">
                <a:solidFill>
                  <a:srgbClr val="231F20"/>
                </a:solidFill>
                <a:latin typeface="Lucida Sans"/>
                <a:cs typeface="Lucida Sans"/>
              </a:rPr>
              <a:t> </a:t>
            </a:r>
            <a:r>
              <a:rPr sz="600" spc="-15" dirty="0">
                <a:solidFill>
                  <a:srgbClr val="231F20"/>
                </a:solidFill>
                <a:latin typeface="Lucida Sans"/>
                <a:cs typeface="Lucida Sans"/>
              </a:rPr>
              <a:t>on</a:t>
            </a:r>
            <a:r>
              <a:rPr sz="600" spc="-45" dirty="0">
                <a:solidFill>
                  <a:srgbClr val="231F20"/>
                </a:solidFill>
                <a:latin typeface="Lucida Sans"/>
                <a:cs typeface="Lucida Sans"/>
              </a:rPr>
              <a:t> </a:t>
            </a:r>
            <a:r>
              <a:rPr sz="600" spc="-35" dirty="0">
                <a:solidFill>
                  <a:srgbClr val="231F20"/>
                </a:solidFill>
                <a:latin typeface="Lucida Sans"/>
                <a:cs typeface="Lucida Sans"/>
              </a:rPr>
              <a:t>CDC</a:t>
            </a:r>
            <a:r>
              <a:rPr sz="600" spc="-85" dirty="0">
                <a:solidFill>
                  <a:srgbClr val="231F20"/>
                </a:solidFill>
                <a:latin typeface="Lucida Sans"/>
                <a:cs typeface="Lucida Sans"/>
              </a:rPr>
              <a:t> </a:t>
            </a:r>
            <a:r>
              <a:rPr sz="600" spc="10" dirty="0">
                <a:solidFill>
                  <a:srgbClr val="231F20"/>
                </a:solidFill>
                <a:latin typeface="Lucida Sans"/>
                <a:cs typeface="Lucida Sans"/>
              </a:rPr>
              <a:t>WONDER</a:t>
            </a:r>
            <a:r>
              <a:rPr sz="600" spc="-65" dirty="0">
                <a:solidFill>
                  <a:srgbClr val="231F20"/>
                </a:solidFill>
                <a:latin typeface="Lucida Sans"/>
                <a:cs typeface="Lucida Sans"/>
              </a:rPr>
              <a:t> </a:t>
            </a:r>
            <a:r>
              <a:rPr sz="600" spc="-20" dirty="0">
                <a:solidFill>
                  <a:srgbClr val="231F20"/>
                </a:solidFill>
                <a:latin typeface="Lucida Sans"/>
                <a:cs typeface="Lucida Sans"/>
              </a:rPr>
              <a:t>Online</a:t>
            </a:r>
            <a:r>
              <a:rPr sz="600" spc="-90" dirty="0">
                <a:solidFill>
                  <a:srgbClr val="231F20"/>
                </a:solidFill>
                <a:latin typeface="Lucida Sans"/>
                <a:cs typeface="Lucida Sans"/>
              </a:rPr>
              <a:t> </a:t>
            </a:r>
            <a:r>
              <a:rPr sz="600" spc="-20" dirty="0">
                <a:solidFill>
                  <a:srgbClr val="231F20"/>
                </a:solidFill>
                <a:latin typeface="Lucida Sans"/>
                <a:cs typeface="Lucida Sans"/>
              </a:rPr>
              <a:t>Database.</a:t>
            </a:r>
            <a:r>
              <a:rPr sz="600" spc="-65" dirty="0">
                <a:solidFill>
                  <a:srgbClr val="231F20"/>
                </a:solidFill>
                <a:latin typeface="Lucida Sans"/>
                <a:cs typeface="Lucida Sans"/>
              </a:rPr>
              <a:t> </a:t>
            </a:r>
            <a:r>
              <a:rPr sz="600" spc="-15" dirty="0">
                <a:solidFill>
                  <a:srgbClr val="231F20"/>
                </a:solidFill>
                <a:latin typeface="Lucida Sans"/>
                <a:cs typeface="Lucida Sans"/>
              </a:rPr>
              <a:t>Data</a:t>
            </a:r>
            <a:r>
              <a:rPr sz="600" spc="-35" dirty="0">
                <a:solidFill>
                  <a:srgbClr val="231F20"/>
                </a:solidFill>
                <a:latin typeface="Lucida Sans"/>
                <a:cs typeface="Lucida Sans"/>
              </a:rPr>
              <a:t> </a:t>
            </a:r>
            <a:r>
              <a:rPr sz="600" spc="-10" dirty="0">
                <a:solidFill>
                  <a:srgbClr val="231F20"/>
                </a:solidFill>
                <a:latin typeface="Lucida Sans"/>
                <a:cs typeface="Lucida Sans"/>
              </a:rPr>
              <a:t>are</a:t>
            </a:r>
            <a:r>
              <a:rPr sz="600" spc="-55" dirty="0">
                <a:solidFill>
                  <a:srgbClr val="231F20"/>
                </a:solidFill>
                <a:latin typeface="Lucida Sans"/>
                <a:cs typeface="Lucida Sans"/>
              </a:rPr>
              <a:t> </a:t>
            </a:r>
            <a:r>
              <a:rPr sz="600" spc="-10" dirty="0">
                <a:solidFill>
                  <a:srgbClr val="231F20"/>
                </a:solidFill>
                <a:latin typeface="Lucida Sans"/>
                <a:cs typeface="Lucida Sans"/>
              </a:rPr>
              <a:t>from</a:t>
            </a:r>
            <a:r>
              <a:rPr sz="600" spc="-65" dirty="0">
                <a:solidFill>
                  <a:srgbClr val="231F20"/>
                </a:solidFill>
                <a:latin typeface="Lucida Sans"/>
                <a:cs typeface="Lucida Sans"/>
              </a:rPr>
              <a:t> </a:t>
            </a:r>
            <a:r>
              <a:rPr sz="600" spc="-5" dirty="0">
                <a:solidFill>
                  <a:srgbClr val="231F20"/>
                </a:solidFill>
                <a:latin typeface="Lucida Sans"/>
                <a:cs typeface="Lucida Sans"/>
              </a:rPr>
              <a:t>the</a:t>
            </a:r>
            <a:r>
              <a:rPr sz="600" spc="-55" dirty="0">
                <a:solidFill>
                  <a:srgbClr val="231F20"/>
                </a:solidFill>
                <a:latin typeface="Lucida Sans"/>
                <a:cs typeface="Lucida Sans"/>
              </a:rPr>
              <a:t> </a:t>
            </a:r>
            <a:r>
              <a:rPr sz="600" spc="-15" dirty="0">
                <a:solidFill>
                  <a:srgbClr val="231F20"/>
                </a:solidFill>
                <a:latin typeface="Lucida Sans"/>
                <a:cs typeface="Lucida Sans"/>
              </a:rPr>
              <a:t>2015–2019</a:t>
            </a:r>
            <a:r>
              <a:rPr sz="600" spc="-85" dirty="0">
                <a:solidFill>
                  <a:srgbClr val="231F20"/>
                </a:solidFill>
                <a:latin typeface="Lucida Sans"/>
                <a:cs typeface="Lucida Sans"/>
              </a:rPr>
              <a:t> </a:t>
            </a:r>
            <a:r>
              <a:rPr sz="600" spc="-15" dirty="0">
                <a:solidFill>
                  <a:srgbClr val="231F20"/>
                </a:solidFill>
                <a:latin typeface="Lucida Sans"/>
                <a:cs typeface="Lucida Sans"/>
              </a:rPr>
              <a:t>Multiple</a:t>
            </a:r>
            <a:r>
              <a:rPr sz="600" spc="-90" dirty="0">
                <a:solidFill>
                  <a:srgbClr val="231F20"/>
                </a:solidFill>
                <a:latin typeface="Lucida Sans"/>
                <a:cs typeface="Lucida Sans"/>
              </a:rPr>
              <a:t> </a:t>
            </a:r>
            <a:r>
              <a:rPr sz="600" spc="-15" dirty="0">
                <a:solidFill>
                  <a:srgbClr val="231F20"/>
                </a:solidFill>
                <a:latin typeface="Lucida Sans"/>
                <a:cs typeface="Lucida Sans"/>
              </a:rPr>
              <a:t>Cause</a:t>
            </a:r>
            <a:r>
              <a:rPr sz="600" spc="-80" dirty="0">
                <a:solidFill>
                  <a:srgbClr val="231F20"/>
                </a:solidFill>
                <a:latin typeface="Lucida Sans"/>
                <a:cs typeface="Lucida Sans"/>
              </a:rPr>
              <a:t> </a:t>
            </a:r>
            <a:r>
              <a:rPr sz="600" spc="-15" dirty="0">
                <a:solidFill>
                  <a:srgbClr val="231F20"/>
                </a:solidFill>
                <a:latin typeface="Lucida Sans"/>
                <a:cs typeface="Lucida Sans"/>
              </a:rPr>
              <a:t>of</a:t>
            </a:r>
            <a:r>
              <a:rPr sz="600" spc="-70" dirty="0">
                <a:solidFill>
                  <a:srgbClr val="231F20"/>
                </a:solidFill>
                <a:latin typeface="Lucida Sans"/>
                <a:cs typeface="Lucida Sans"/>
              </a:rPr>
              <a:t> </a:t>
            </a:r>
            <a:r>
              <a:rPr sz="600" spc="-15" dirty="0">
                <a:solidFill>
                  <a:srgbClr val="231F20"/>
                </a:solidFill>
                <a:latin typeface="Lucida Sans"/>
                <a:cs typeface="Lucida Sans"/>
              </a:rPr>
              <a:t>Death</a:t>
            </a:r>
            <a:r>
              <a:rPr sz="600" spc="-55" dirty="0">
                <a:solidFill>
                  <a:srgbClr val="231F20"/>
                </a:solidFill>
                <a:latin typeface="Lucida Sans"/>
                <a:cs typeface="Lucida Sans"/>
              </a:rPr>
              <a:t> </a:t>
            </a:r>
            <a:r>
              <a:rPr sz="600" spc="-20" dirty="0">
                <a:solidFill>
                  <a:srgbClr val="231F20"/>
                </a:solidFill>
                <a:latin typeface="Lucida Sans"/>
                <a:cs typeface="Lucida Sans"/>
              </a:rPr>
              <a:t>files</a:t>
            </a:r>
            <a:r>
              <a:rPr sz="600" spc="-85" dirty="0">
                <a:solidFill>
                  <a:srgbClr val="231F20"/>
                </a:solidFill>
                <a:latin typeface="Lucida Sans"/>
                <a:cs typeface="Lucida Sans"/>
              </a:rPr>
              <a:t> </a:t>
            </a:r>
            <a:r>
              <a:rPr sz="600" spc="-5" dirty="0">
                <a:solidFill>
                  <a:srgbClr val="231F20"/>
                </a:solidFill>
                <a:latin typeface="Lucida Sans"/>
                <a:cs typeface="Lucida Sans"/>
              </a:rPr>
              <a:t>and</a:t>
            </a:r>
            <a:r>
              <a:rPr sz="600" spc="-60" dirty="0">
                <a:solidFill>
                  <a:srgbClr val="231F20"/>
                </a:solidFill>
                <a:latin typeface="Lucida Sans"/>
                <a:cs typeface="Lucida Sans"/>
              </a:rPr>
              <a:t> </a:t>
            </a:r>
            <a:r>
              <a:rPr sz="600" spc="-10" dirty="0">
                <a:solidFill>
                  <a:srgbClr val="231F20"/>
                </a:solidFill>
                <a:latin typeface="Lucida Sans"/>
                <a:cs typeface="Lucida Sans"/>
              </a:rPr>
              <a:t>are</a:t>
            </a:r>
            <a:r>
              <a:rPr sz="600" spc="-35" dirty="0">
                <a:solidFill>
                  <a:srgbClr val="231F20"/>
                </a:solidFill>
                <a:latin typeface="Lucida Sans"/>
                <a:cs typeface="Lucida Sans"/>
              </a:rPr>
              <a:t> </a:t>
            </a:r>
            <a:r>
              <a:rPr sz="600" spc="-10" dirty="0">
                <a:solidFill>
                  <a:srgbClr val="231F20"/>
                </a:solidFill>
                <a:latin typeface="Lucida Sans"/>
                <a:cs typeface="Lucida Sans"/>
              </a:rPr>
              <a:t>based  </a:t>
            </a:r>
            <a:r>
              <a:rPr sz="600" spc="-15" dirty="0">
                <a:solidFill>
                  <a:srgbClr val="231F20"/>
                </a:solidFill>
                <a:latin typeface="Lucida Sans"/>
                <a:cs typeface="Lucida Sans"/>
              </a:rPr>
              <a:t>on</a:t>
            </a:r>
            <a:r>
              <a:rPr sz="600" spc="-55" dirty="0">
                <a:solidFill>
                  <a:srgbClr val="231F20"/>
                </a:solidFill>
                <a:latin typeface="Lucida Sans"/>
                <a:cs typeface="Lucida Sans"/>
              </a:rPr>
              <a:t> </a:t>
            </a:r>
            <a:r>
              <a:rPr sz="600" spc="-20" dirty="0">
                <a:solidFill>
                  <a:srgbClr val="231F20"/>
                </a:solidFill>
                <a:latin typeface="Lucida Sans"/>
                <a:cs typeface="Lucida Sans"/>
              </a:rPr>
              <a:t>information</a:t>
            </a:r>
            <a:r>
              <a:rPr sz="600" spc="-65" dirty="0">
                <a:solidFill>
                  <a:srgbClr val="231F20"/>
                </a:solidFill>
                <a:latin typeface="Lucida Sans"/>
                <a:cs typeface="Lucida Sans"/>
              </a:rPr>
              <a:t> </a:t>
            </a:r>
            <a:r>
              <a:rPr sz="600" spc="-10" dirty="0">
                <a:solidFill>
                  <a:srgbClr val="231F20"/>
                </a:solidFill>
                <a:latin typeface="Lucida Sans"/>
                <a:cs typeface="Lucida Sans"/>
              </a:rPr>
              <a:t>from</a:t>
            </a:r>
            <a:r>
              <a:rPr sz="600" spc="-50" dirty="0">
                <a:solidFill>
                  <a:srgbClr val="231F20"/>
                </a:solidFill>
                <a:latin typeface="Lucida Sans"/>
                <a:cs typeface="Lucida Sans"/>
              </a:rPr>
              <a:t> </a:t>
            </a:r>
            <a:r>
              <a:rPr sz="600" spc="-25" dirty="0">
                <a:solidFill>
                  <a:srgbClr val="231F20"/>
                </a:solidFill>
                <a:latin typeface="Lucida Sans"/>
                <a:cs typeface="Lucida Sans"/>
              </a:rPr>
              <a:t>all</a:t>
            </a:r>
            <a:r>
              <a:rPr sz="600" spc="-55" dirty="0">
                <a:solidFill>
                  <a:srgbClr val="231F20"/>
                </a:solidFill>
                <a:latin typeface="Lucida Sans"/>
                <a:cs typeface="Lucida Sans"/>
              </a:rPr>
              <a:t> </a:t>
            </a:r>
            <a:r>
              <a:rPr sz="600" spc="-5" dirty="0">
                <a:solidFill>
                  <a:srgbClr val="231F20"/>
                </a:solidFill>
                <a:latin typeface="Lucida Sans"/>
                <a:cs typeface="Lucida Sans"/>
              </a:rPr>
              <a:t>death</a:t>
            </a:r>
            <a:r>
              <a:rPr sz="600" spc="-80" dirty="0">
                <a:solidFill>
                  <a:srgbClr val="231F20"/>
                </a:solidFill>
                <a:latin typeface="Lucida Sans"/>
                <a:cs typeface="Lucida Sans"/>
              </a:rPr>
              <a:t> </a:t>
            </a:r>
            <a:r>
              <a:rPr sz="600" spc="-15" dirty="0">
                <a:solidFill>
                  <a:srgbClr val="231F20"/>
                </a:solidFill>
                <a:latin typeface="Lucida Sans"/>
                <a:cs typeface="Lucida Sans"/>
              </a:rPr>
              <a:t>certificates</a:t>
            </a:r>
            <a:r>
              <a:rPr sz="600" spc="-110" dirty="0">
                <a:solidFill>
                  <a:srgbClr val="231F20"/>
                </a:solidFill>
                <a:latin typeface="Lucida Sans"/>
                <a:cs typeface="Lucida Sans"/>
              </a:rPr>
              <a:t> </a:t>
            </a:r>
            <a:r>
              <a:rPr sz="600" spc="-20" dirty="0">
                <a:solidFill>
                  <a:srgbClr val="231F20"/>
                </a:solidFill>
                <a:latin typeface="Lucida Sans"/>
                <a:cs typeface="Lucida Sans"/>
              </a:rPr>
              <a:t>filed</a:t>
            </a:r>
            <a:r>
              <a:rPr sz="600" spc="-30" dirty="0">
                <a:solidFill>
                  <a:srgbClr val="231F20"/>
                </a:solidFill>
                <a:latin typeface="Lucida Sans"/>
                <a:cs typeface="Lucida Sans"/>
              </a:rPr>
              <a:t> </a:t>
            </a:r>
            <a:r>
              <a:rPr sz="600" spc="-15" dirty="0">
                <a:solidFill>
                  <a:srgbClr val="231F20"/>
                </a:solidFill>
                <a:latin typeface="Lucida Sans"/>
                <a:cs typeface="Lucida Sans"/>
              </a:rPr>
              <a:t>in</a:t>
            </a:r>
            <a:r>
              <a:rPr sz="600" spc="-65" dirty="0">
                <a:solidFill>
                  <a:srgbClr val="231F20"/>
                </a:solidFill>
                <a:latin typeface="Lucida Sans"/>
                <a:cs typeface="Lucida Sans"/>
              </a:rPr>
              <a:t> </a:t>
            </a:r>
            <a:r>
              <a:rPr sz="600" spc="-5" dirty="0">
                <a:solidFill>
                  <a:srgbClr val="231F20"/>
                </a:solidFill>
                <a:latin typeface="Lucida Sans"/>
                <a:cs typeface="Lucida Sans"/>
              </a:rPr>
              <a:t>the</a:t>
            </a:r>
            <a:r>
              <a:rPr sz="600" spc="-80" dirty="0">
                <a:solidFill>
                  <a:srgbClr val="231F20"/>
                </a:solidFill>
                <a:latin typeface="Lucida Sans"/>
                <a:cs typeface="Lucida Sans"/>
              </a:rPr>
              <a:t> </a:t>
            </a:r>
            <a:r>
              <a:rPr sz="600" spc="-10" dirty="0">
                <a:solidFill>
                  <a:srgbClr val="231F20"/>
                </a:solidFill>
                <a:latin typeface="Lucida Sans"/>
                <a:cs typeface="Lucida Sans"/>
              </a:rPr>
              <a:t>vital</a:t>
            </a:r>
            <a:r>
              <a:rPr sz="600" spc="-75" dirty="0">
                <a:solidFill>
                  <a:srgbClr val="231F20"/>
                </a:solidFill>
                <a:latin typeface="Lucida Sans"/>
                <a:cs typeface="Lucida Sans"/>
              </a:rPr>
              <a:t> </a:t>
            </a:r>
            <a:r>
              <a:rPr sz="600" spc="-20" dirty="0">
                <a:solidFill>
                  <a:srgbClr val="231F20"/>
                </a:solidFill>
                <a:latin typeface="Lucida Sans"/>
                <a:cs typeface="Lucida Sans"/>
              </a:rPr>
              <a:t>records</a:t>
            </a:r>
            <a:r>
              <a:rPr sz="600" spc="-70" dirty="0">
                <a:solidFill>
                  <a:srgbClr val="231F20"/>
                </a:solidFill>
                <a:latin typeface="Lucida Sans"/>
                <a:cs typeface="Lucida Sans"/>
              </a:rPr>
              <a:t> </a:t>
            </a:r>
            <a:r>
              <a:rPr sz="600" spc="-20" dirty="0">
                <a:solidFill>
                  <a:srgbClr val="231F20"/>
                </a:solidFill>
                <a:latin typeface="Lucida Sans"/>
                <a:cs typeface="Lucida Sans"/>
              </a:rPr>
              <a:t>offices</a:t>
            </a:r>
            <a:r>
              <a:rPr sz="600" spc="-30" dirty="0">
                <a:solidFill>
                  <a:srgbClr val="231F20"/>
                </a:solidFill>
                <a:latin typeface="Lucida Sans"/>
                <a:cs typeface="Lucida Sans"/>
              </a:rPr>
              <a:t> </a:t>
            </a:r>
            <a:r>
              <a:rPr sz="600" spc="-15" dirty="0">
                <a:solidFill>
                  <a:srgbClr val="231F20"/>
                </a:solidFill>
                <a:latin typeface="Lucida Sans"/>
                <a:cs typeface="Lucida Sans"/>
              </a:rPr>
              <a:t>of</a:t>
            </a:r>
            <a:r>
              <a:rPr sz="600" spc="-70" dirty="0">
                <a:solidFill>
                  <a:srgbClr val="231F20"/>
                </a:solidFill>
                <a:latin typeface="Lucida Sans"/>
                <a:cs typeface="Lucida Sans"/>
              </a:rPr>
              <a:t> </a:t>
            </a:r>
            <a:r>
              <a:rPr sz="600" spc="-5" dirty="0">
                <a:solidFill>
                  <a:srgbClr val="231F20"/>
                </a:solidFill>
                <a:latin typeface="Lucida Sans"/>
                <a:cs typeface="Lucida Sans"/>
              </a:rPr>
              <a:t>the</a:t>
            </a:r>
            <a:r>
              <a:rPr sz="600" spc="-60" dirty="0">
                <a:solidFill>
                  <a:srgbClr val="231F20"/>
                </a:solidFill>
                <a:latin typeface="Lucida Sans"/>
                <a:cs typeface="Lucida Sans"/>
              </a:rPr>
              <a:t> </a:t>
            </a:r>
            <a:r>
              <a:rPr sz="600" spc="-10" dirty="0">
                <a:solidFill>
                  <a:srgbClr val="231F20"/>
                </a:solidFill>
                <a:latin typeface="Lucida Sans"/>
                <a:cs typeface="Lucida Sans"/>
              </a:rPr>
              <a:t>50</a:t>
            </a:r>
            <a:r>
              <a:rPr sz="600" spc="-75" dirty="0">
                <a:solidFill>
                  <a:srgbClr val="231F20"/>
                </a:solidFill>
                <a:latin typeface="Lucida Sans"/>
                <a:cs typeface="Lucida Sans"/>
              </a:rPr>
              <a:t> </a:t>
            </a:r>
            <a:r>
              <a:rPr sz="600" spc="-10" dirty="0">
                <a:solidFill>
                  <a:srgbClr val="231F20"/>
                </a:solidFill>
                <a:latin typeface="Lucida Sans"/>
                <a:cs typeface="Lucida Sans"/>
              </a:rPr>
              <a:t>states</a:t>
            </a:r>
            <a:r>
              <a:rPr sz="600" spc="-85" dirty="0">
                <a:solidFill>
                  <a:srgbClr val="231F20"/>
                </a:solidFill>
                <a:latin typeface="Lucida Sans"/>
                <a:cs typeface="Lucida Sans"/>
              </a:rPr>
              <a:t> </a:t>
            </a:r>
            <a:r>
              <a:rPr sz="600" spc="-5" dirty="0">
                <a:solidFill>
                  <a:srgbClr val="231F20"/>
                </a:solidFill>
                <a:latin typeface="Lucida Sans"/>
                <a:cs typeface="Lucida Sans"/>
              </a:rPr>
              <a:t>and</a:t>
            </a:r>
            <a:r>
              <a:rPr sz="600" spc="-85" dirty="0">
                <a:solidFill>
                  <a:srgbClr val="231F20"/>
                </a:solidFill>
                <a:latin typeface="Lucida Sans"/>
                <a:cs typeface="Lucida Sans"/>
              </a:rPr>
              <a:t> </a:t>
            </a:r>
            <a:r>
              <a:rPr sz="600" spc="-5" dirty="0">
                <a:solidFill>
                  <a:srgbClr val="231F20"/>
                </a:solidFill>
                <a:latin typeface="Lucida Sans"/>
                <a:cs typeface="Lucida Sans"/>
              </a:rPr>
              <a:t>the</a:t>
            </a:r>
            <a:r>
              <a:rPr sz="600" spc="-50" dirty="0">
                <a:solidFill>
                  <a:srgbClr val="231F20"/>
                </a:solidFill>
                <a:latin typeface="Lucida Sans"/>
                <a:cs typeface="Lucida Sans"/>
              </a:rPr>
              <a:t> </a:t>
            </a:r>
            <a:r>
              <a:rPr sz="600" spc="-20" dirty="0">
                <a:solidFill>
                  <a:srgbClr val="231F20"/>
                </a:solidFill>
                <a:latin typeface="Lucida Sans"/>
                <a:cs typeface="Lucida Sans"/>
              </a:rPr>
              <a:t>District</a:t>
            </a:r>
            <a:r>
              <a:rPr sz="600" spc="-45" dirty="0">
                <a:solidFill>
                  <a:srgbClr val="231F20"/>
                </a:solidFill>
                <a:latin typeface="Lucida Sans"/>
                <a:cs typeface="Lucida Sans"/>
              </a:rPr>
              <a:t> </a:t>
            </a:r>
            <a:r>
              <a:rPr sz="600" spc="-15" dirty="0">
                <a:solidFill>
                  <a:srgbClr val="231F20"/>
                </a:solidFill>
                <a:latin typeface="Lucida Sans"/>
                <a:cs typeface="Lucida Sans"/>
              </a:rPr>
              <a:t>of</a:t>
            </a:r>
            <a:r>
              <a:rPr sz="600" spc="-70" dirty="0">
                <a:solidFill>
                  <a:srgbClr val="231F20"/>
                </a:solidFill>
                <a:latin typeface="Lucida Sans"/>
                <a:cs typeface="Lucida Sans"/>
              </a:rPr>
              <a:t> </a:t>
            </a:r>
            <a:r>
              <a:rPr sz="600" spc="-20" dirty="0">
                <a:solidFill>
                  <a:srgbClr val="231F20"/>
                </a:solidFill>
                <a:latin typeface="Lucida Sans"/>
                <a:cs typeface="Lucida Sans"/>
              </a:rPr>
              <a:t>Columbia</a:t>
            </a:r>
            <a:r>
              <a:rPr sz="600" spc="-100" dirty="0">
                <a:solidFill>
                  <a:srgbClr val="231F20"/>
                </a:solidFill>
                <a:latin typeface="Lucida Sans"/>
                <a:cs typeface="Lucida Sans"/>
              </a:rPr>
              <a:t> </a:t>
            </a:r>
            <a:r>
              <a:rPr sz="600" spc="-15" dirty="0">
                <a:solidFill>
                  <a:srgbClr val="231F20"/>
                </a:solidFill>
                <a:latin typeface="Lucida Sans"/>
                <a:cs typeface="Lucida Sans"/>
              </a:rPr>
              <a:t>through</a:t>
            </a:r>
            <a:r>
              <a:rPr sz="600" spc="-85" dirty="0">
                <a:solidFill>
                  <a:srgbClr val="231F20"/>
                </a:solidFill>
                <a:latin typeface="Lucida Sans"/>
                <a:cs typeface="Lucida Sans"/>
              </a:rPr>
              <a:t> </a:t>
            </a:r>
            <a:r>
              <a:rPr sz="600" spc="-5" dirty="0">
                <a:solidFill>
                  <a:srgbClr val="231F20"/>
                </a:solidFill>
                <a:latin typeface="Lucida Sans"/>
                <a:cs typeface="Lucida Sans"/>
              </a:rPr>
              <a:t>the</a:t>
            </a:r>
            <a:r>
              <a:rPr sz="600" spc="-80" dirty="0">
                <a:solidFill>
                  <a:srgbClr val="231F20"/>
                </a:solidFill>
                <a:latin typeface="Lucida Sans"/>
                <a:cs typeface="Lucida Sans"/>
              </a:rPr>
              <a:t> </a:t>
            </a:r>
            <a:r>
              <a:rPr sz="600" spc="-15" dirty="0">
                <a:solidFill>
                  <a:srgbClr val="231F20"/>
                </a:solidFill>
                <a:latin typeface="Lucida Sans"/>
                <a:cs typeface="Lucida Sans"/>
              </a:rPr>
              <a:t>Vital</a:t>
            </a:r>
            <a:r>
              <a:rPr sz="600" spc="-75" dirty="0">
                <a:solidFill>
                  <a:srgbClr val="231F20"/>
                </a:solidFill>
                <a:latin typeface="Lucida Sans"/>
                <a:cs typeface="Lucida Sans"/>
              </a:rPr>
              <a:t> </a:t>
            </a:r>
            <a:r>
              <a:rPr sz="600" spc="-15" dirty="0">
                <a:solidFill>
                  <a:srgbClr val="231F20"/>
                </a:solidFill>
                <a:latin typeface="Lucida Sans"/>
                <a:cs typeface="Lucida Sans"/>
              </a:rPr>
              <a:t>Statistics</a:t>
            </a:r>
            <a:r>
              <a:rPr sz="600" spc="-80" dirty="0">
                <a:solidFill>
                  <a:srgbClr val="231F20"/>
                </a:solidFill>
                <a:latin typeface="Lucida Sans"/>
                <a:cs typeface="Lucida Sans"/>
              </a:rPr>
              <a:t> </a:t>
            </a:r>
            <a:r>
              <a:rPr sz="600" spc="-20" dirty="0">
                <a:solidFill>
                  <a:srgbClr val="231F20"/>
                </a:solidFill>
                <a:latin typeface="Lucida Sans"/>
                <a:cs typeface="Lucida Sans"/>
              </a:rPr>
              <a:t>Cooperative</a:t>
            </a:r>
            <a:r>
              <a:rPr sz="600" spc="-55" dirty="0">
                <a:solidFill>
                  <a:srgbClr val="231F20"/>
                </a:solidFill>
                <a:latin typeface="Lucida Sans"/>
                <a:cs typeface="Lucida Sans"/>
              </a:rPr>
              <a:t> </a:t>
            </a:r>
            <a:r>
              <a:rPr sz="600" spc="-15" dirty="0">
                <a:solidFill>
                  <a:srgbClr val="231F20"/>
                </a:solidFill>
                <a:latin typeface="Lucida Sans"/>
                <a:cs typeface="Lucida Sans"/>
              </a:rPr>
              <a:t>Program.</a:t>
            </a:r>
            <a:r>
              <a:rPr sz="600" spc="-90" dirty="0">
                <a:solidFill>
                  <a:srgbClr val="231F20"/>
                </a:solidFill>
                <a:latin typeface="Lucida Sans"/>
                <a:cs typeface="Lucida Sans"/>
              </a:rPr>
              <a:t> </a:t>
            </a:r>
            <a:r>
              <a:rPr sz="600" spc="-15" dirty="0">
                <a:solidFill>
                  <a:srgbClr val="231F20"/>
                </a:solidFill>
                <a:latin typeface="Lucida Sans"/>
                <a:cs typeface="Lucida Sans"/>
              </a:rPr>
              <a:t>Deaths</a:t>
            </a:r>
            <a:r>
              <a:rPr sz="600" spc="-55" dirty="0">
                <a:solidFill>
                  <a:srgbClr val="231F20"/>
                </a:solidFill>
                <a:latin typeface="Lucida Sans"/>
                <a:cs typeface="Lucida Sans"/>
              </a:rPr>
              <a:t> </a:t>
            </a:r>
            <a:r>
              <a:rPr sz="600" spc="-15" dirty="0">
                <a:solidFill>
                  <a:srgbClr val="231F20"/>
                </a:solidFill>
                <a:latin typeface="Lucida Sans"/>
                <a:cs typeface="Lucida Sans"/>
              </a:rPr>
              <a:t>of</a:t>
            </a:r>
            <a:r>
              <a:rPr sz="600" spc="-70" dirty="0">
                <a:solidFill>
                  <a:srgbClr val="231F20"/>
                </a:solidFill>
                <a:latin typeface="Lucida Sans"/>
                <a:cs typeface="Lucida Sans"/>
              </a:rPr>
              <a:t> </a:t>
            </a:r>
            <a:r>
              <a:rPr sz="600" spc="-20" dirty="0">
                <a:solidFill>
                  <a:srgbClr val="231F20"/>
                </a:solidFill>
                <a:latin typeface="Lucida Sans"/>
                <a:cs typeface="Lucida Sans"/>
              </a:rPr>
              <a:t>nonresidents</a:t>
            </a:r>
            <a:r>
              <a:rPr sz="600" spc="-80" dirty="0">
                <a:solidFill>
                  <a:srgbClr val="231F20"/>
                </a:solidFill>
                <a:latin typeface="Lucida Sans"/>
                <a:cs typeface="Lucida Sans"/>
              </a:rPr>
              <a:t> </a:t>
            </a:r>
            <a:r>
              <a:rPr sz="600" spc="-55" dirty="0">
                <a:solidFill>
                  <a:srgbClr val="231F20"/>
                </a:solidFill>
                <a:latin typeface="Lucida Sans"/>
                <a:cs typeface="Lucida Sans"/>
              </a:rPr>
              <a:t>(e.g.,  </a:t>
            </a:r>
            <a:r>
              <a:rPr sz="600" spc="-20" dirty="0">
                <a:solidFill>
                  <a:srgbClr val="231F20"/>
                </a:solidFill>
                <a:latin typeface="Lucida Sans"/>
                <a:cs typeface="Lucida Sans"/>
              </a:rPr>
              <a:t>nonresident </a:t>
            </a:r>
            <a:r>
              <a:rPr sz="600" spc="-25" dirty="0">
                <a:solidFill>
                  <a:srgbClr val="231F20"/>
                </a:solidFill>
                <a:latin typeface="Lucida Sans"/>
                <a:cs typeface="Lucida Sans"/>
              </a:rPr>
              <a:t>aliens, </a:t>
            </a:r>
            <a:r>
              <a:rPr sz="600" spc="-20" dirty="0">
                <a:solidFill>
                  <a:srgbClr val="231F20"/>
                </a:solidFill>
                <a:latin typeface="Lucida Sans"/>
                <a:cs typeface="Lucida Sans"/>
              </a:rPr>
              <a:t>nationals </a:t>
            </a:r>
            <a:r>
              <a:rPr sz="600" spc="-25" dirty="0">
                <a:solidFill>
                  <a:srgbClr val="231F20"/>
                </a:solidFill>
                <a:latin typeface="Lucida Sans"/>
                <a:cs typeface="Lucida Sans"/>
              </a:rPr>
              <a:t>living </a:t>
            </a:r>
            <a:r>
              <a:rPr sz="600" spc="-20" dirty="0">
                <a:solidFill>
                  <a:srgbClr val="231F20"/>
                </a:solidFill>
                <a:latin typeface="Lucida Sans"/>
                <a:cs typeface="Lucida Sans"/>
              </a:rPr>
              <a:t>abroad, residents </a:t>
            </a:r>
            <a:r>
              <a:rPr sz="600" spc="-15" dirty="0">
                <a:solidFill>
                  <a:srgbClr val="231F20"/>
                </a:solidFill>
                <a:latin typeface="Lucida Sans"/>
                <a:cs typeface="Lucida Sans"/>
              </a:rPr>
              <a:t>of </a:t>
            </a:r>
            <a:r>
              <a:rPr sz="600" dirty="0">
                <a:solidFill>
                  <a:srgbClr val="231F20"/>
                </a:solidFill>
                <a:latin typeface="Lucida Sans"/>
                <a:cs typeface="Lucida Sans"/>
              </a:rPr>
              <a:t>Puerto </a:t>
            </a:r>
            <a:r>
              <a:rPr sz="600" spc="-20" dirty="0">
                <a:solidFill>
                  <a:srgbClr val="231F20"/>
                </a:solidFill>
                <a:latin typeface="Lucida Sans"/>
                <a:cs typeface="Lucida Sans"/>
              </a:rPr>
              <a:t>Rico, Guam, </a:t>
            </a:r>
            <a:r>
              <a:rPr sz="600" spc="-5" dirty="0">
                <a:solidFill>
                  <a:srgbClr val="231F20"/>
                </a:solidFill>
                <a:latin typeface="Lucida Sans"/>
                <a:cs typeface="Lucida Sans"/>
              </a:rPr>
              <a:t>the </a:t>
            </a:r>
            <a:r>
              <a:rPr sz="600" spc="-20" dirty="0">
                <a:solidFill>
                  <a:srgbClr val="231F20"/>
                </a:solidFill>
                <a:latin typeface="Lucida Sans"/>
                <a:cs typeface="Lucida Sans"/>
              </a:rPr>
              <a:t>Virgin Islands, </a:t>
            </a:r>
            <a:r>
              <a:rPr sz="600" spc="-5" dirty="0">
                <a:solidFill>
                  <a:srgbClr val="231F20"/>
                </a:solidFill>
                <a:latin typeface="Lucida Sans"/>
                <a:cs typeface="Lucida Sans"/>
              </a:rPr>
              <a:t>and other </a:t>
            </a:r>
            <a:r>
              <a:rPr sz="600" spc="20" dirty="0">
                <a:solidFill>
                  <a:srgbClr val="231F20"/>
                </a:solidFill>
                <a:latin typeface="Lucida Sans"/>
                <a:cs typeface="Lucida Sans"/>
              </a:rPr>
              <a:t>US </a:t>
            </a:r>
            <a:r>
              <a:rPr sz="600" spc="-20" dirty="0">
                <a:solidFill>
                  <a:srgbClr val="231F20"/>
                </a:solidFill>
                <a:latin typeface="Lucida Sans"/>
                <a:cs typeface="Lucida Sans"/>
              </a:rPr>
              <a:t>territories) </a:t>
            </a:r>
            <a:r>
              <a:rPr sz="600" spc="-5" dirty="0">
                <a:solidFill>
                  <a:srgbClr val="231F20"/>
                </a:solidFill>
                <a:latin typeface="Lucida Sans"/>
                <a:cs typeface="Lucida Sans"/>
              </a:rPr>
              <a:t>and </a:t>
            </a:r>
            <a:r>
              <a:rPr sz="600" spc="-15" dirty="0">
                <a:solidFill>
                  <a:srgbClr val="231F20"/>
                </a:solidFill>
                <a:latin typeface="Lucida Sans"/>
                <a:cs typeface="Lucida Sans"/>
              </a:rPr>
              <a:t>fetal </a:t>
            </a:r>
            <a:r>
              <a:rPr sz="600" spc="-10" dirty="0">
                <a:solidFill>
                  <a:srgbClr val="231F20"/>
                </a:solidFill>
                <a:latin typeface="Lucida Sans"/>
                <a:cs typeface="Lucida Sans"/>
              </a:rPr>
              <a:t>deaths are </a:t>
            </a:r>
            <a:r>
              <a:rPr sz="600" spc="-30" dirty="0">
                <a:solidFill>
                  <a:srgbClr val="231F20"/>
                </a:solidFill>
                <a:latin typeface="Lucida Sans"/>
                <a:cs typeface="Lucida Sans"/>
              </a:rPr>
              <a:t>excluded. </a:t>
            </a:r>
            <a:r>
              <a:rPr sz="600" spc="-10" dirty="0">
                <a:solidFill>
                  <a:srgbClr val="231F20"/>
                </a:solidFill>
                <a:latin typeface="Lucida Sans"/>
                <a:cs typeface="Lucida Sans"/>
              </a:rPr>
              <a:t>Numbers are </a:t>
            </a:r>
            <a:r>
              <a:rPr sz="600" spc="-20" dirty="0">
                <a:solidFill>
                  <a:srgbClr val="231F20"/>
                </a:solidFill>
                <a:latin typeface="Lucida Sans"/>
                <a:cs typeface="Lucida Sans"/>
              </a:rPr>
              <a:t>slightly </a:t>
            </a:r>
            <a:r>
              <a:rPr sz="600" spc="-10" dirty="0">
                <a:solidFill>
                  <a:srgbClr val="231F20"/>
                </a:solidFill>
                <a:latin typeface="Lucida Sans"/>
                <a:cs typeface="Lucida Sans"/>
              </a:rPr>
              <a:t>lower </a:t>
            </a:r>
            <a:r>
              <a:rPr sz="600" spc="-5" dirty="0">
                <a:solidFill>
                  <a:srgbClr val="231F20"/>
                </a:solidFill>
                <a:latin typeface="Lucida Sans"/>
                <a:cs typeface="Lucida Sans"/>
              </a:rPr>
              <a:t>than </a:t>
            </a:r>
            <a:r>
              <a:rPr sz="600" spc="-25" dirty="0">
                <a:solidFill>
                  <a:srgbClr val="231F20"/>
                </a:solidFill>
                <a:latin typeface="Lucida Sans"/>
                <a:cs typeface="Lucida Sans"/>
              </a:rPr>
              <a:t>previously  </a:t>
            </a:r>
            <a:r>
              <a:rPr sz="600" spc="-15" dirty="0">
                <a:solidFill>
                  <a:srgbClr val="231F20"/>
                </a:solidFill>
                <a:latin typeface="Lucida Sans"/>
                <a:cs typeface="Lucida Sans"/>
              </a:rPr>
              <a:t>reported </a:t>
            </a:r>
            <a:r>
              <a:rPr sz="600" spc="-10" dirty="0">
                <a:solidFill>
                  <a:srgbClr val="231F20"/>
                </a:solidFill>
                <a:latin typeface="Lucida Sans"/>
                <a:cs typeface="Lucida Sans"/>
              </a:rPr>
              <a:t>for </a:t>
            </a:r>
            <a:r>
              <a:rPr sz="600" spc="-15" dirty="0">
                <a:solidFill>
                  <a:srgbClr val="231F20"/>
                </a:solidFill>
                <a:latin typeface="Lucida Sans"/>
                <a:cs typeface="Lucida Sans"/>
              </a:rPr>
              <a:t>2015–2016 </a:t>
            </a:r>
            <a:r>
              <a:rPr sz="600" spc="-20" dirty="0">
                <a:solidFill>
                  <a:srgbClr val="231F20"/>
                </a:solidFill>
                <a:latin typeface="Lucida Sans"/>
                <a:cs typeface="Lucida Sans"/>
              </a:rPr>
              <a:t>because </a:t>
            </a:r>
            <a:r>
              <a:rPr sz="600" spc="-15" dirty="0">
                <a:solidFill>
                  <a:srgbClr val="231F20"/>
                </a:solidFill>
                <a:latin typeface="Lucida Sans"/>
                <a:cs typeface="Lucida Sans"/>
              </a:rPr>
              <a:t>of </a:t>
            </a:r>
            <a:r>
              <a:rPr sz="600" spc="-5" dirty="0">
                <a:solidFill>
                  <a:srgbClr val="231F20"/>
                </a:solidFill>
                <a:latin typeface="Lucida Sans"/>
                <a:cs typeface="Lucida Sans"/>
              </a:rPr>
              <a:t>NCHS </a:t>
            </a:r>
            <a:r>
              <a:rPr sz="600" spc="-15" dirty="0">
                <a:solidFill>
                  <a:srgbClr val="231F20"/>
                </a:solidFill>
                <a:latin typeface="Lucida Sans"/>
                <a:cs typeface="Lucida Sans"/>
              </a:rPr>
              <a:t>standards </a:t>
            </a:r>
            <a:r>
              <a:rPr sz="600" spc="-5" dirty="0">
                <a:solidFill>
                  <a:srgbClr val="231F20"/>
                </a:solidFill>
                <a:latin typeface="Lucida Sans"/>
                <a:cs typeface="Lucida Sans"/>
              </a:rPr>
              <a:t>that </a:t>
            </a:r>
            <a:r>
              <a:rPr sz="600" spc="-10" dirty="0">
                <a:solidFill>
                  <a:srgbClr val="231F20"/>
                </a:solidFill>
                <a:latin typeface="Lucida Sans"/>
                <a:cs typeface="Lucida Sans"/>
              </a:rPr>
              <a:t>restrict </a:t>
            </a:r>
            <a:r>
              <a:rPr sz="600" spc="-20" dirty="0">
                <a:solidFill>
                  <a:srgbClr val="231F20"/>
                </a:solidFill>
                <a:latin typeface="Lucida Sans"/>
                <a:cs typeface="Lucida Sans"/>
              </a:rPr>
              <a:t>displayed </a:t>
            </a:r>
            <a:r>
              <a:rPr sz="600" spc="-5" dirty="0">
                <a:solidFill>
                  <a:srgbClr val="231F20"/>
                </a:solidFill>
                <a:latin typeface="Lucida Sans"/>
                <a:cs typeface="Lucida Sans"/>
              </a:rPr>
              <a:t>data </a:t>
            </a:r>
            <a:r>
              <a:rPr sz="600" dirty="0">
                <a:solidFill>
                  <a:srgbClr val="231F20"/>
                </a:solidFill>
                <a:latin typeface="Lucida Sans"/>
                <a:cs typeface="Lucida Sans"/>
              </a:rPr>
              <a:t>to </a:t>
            </a:r>
            <a:r>
              <a:rPr sz="600" spc="20" dirty="0">
                <a:solidFill>
                  <a:srgbClr val="231F20"/>
                </a:solidFill>
                <a:latin typeface="Lucida Sans"/>
                <a:cs typeface="Lucida Sans"/>
              </a:rPr>
              <a:t>US </a:t>
            </a:r>
            <a:r>
              <a:rPr sz="600" spc="-25" dirty="0">
                <a:solidFill>
                  <a:srgbClr val="231F20"/>
                </a:solidFill>
                <a:latin typeface="Lucida Sans"/>
                <a:cs typeface="Lucida Sans"/>
              </a:rPr>
              <a:t>residents. </a:t>
            </a:r>
            <a:r>
              <a:rPr sz="600" spc="-20" dirty="0">
                <a:solidFill>
                  <a:srgbClr val="231F20"/>
                </a:solidFill>
                <a:latin typeface="Lucida Sans"/>
                <a:cs typeface="Lucida Sans"/>
              </a:rPr>
              <a:t>Accessed </a:t>
            </a:r>
            <a:r>
              <a:rPr sz="600" spc="-5" dirty="0">
                <a:solidFill>
                  <a:srgbClr val="231F20"/>
                </a:solidFill>
                <a:latin typeface="Lucida Sans"/>
                <a:cs typeface="Lucida Sans"/>
              </a:rPr>
              <a:t>at </a:t>
            </a:r>
            <a:r>
              <a:rPr sz="600" u="sng" spc="-35" dirty="0">
                <a:solidFill>
                  <a:srgbClr val="205E9E"/>
                </a:solidFill>
                <a:uFill>
                  <a:solidFill>
                    <a:srgbClr val="205E9E"/>
                  </a:solidFill>
                </a:uFill>
                <a:latin typeface="Lucida Sans"/>
                <a:cs typeface="Lucida Sans"/>
                <a:hlinkClick r:id="rId4"/>
              </a:rPr>
              <a:t>http://wonder.cdc.gov/mcd-icd10.html</a:t>
            </a:r>
            <a:r>
              <a:rPr sz="600" spc="-35" dirty="0">
                <a:solidFill>
                  <a:srgbClr val="205E9E"/>
                </a:solidFill>
                <a:latin typeface="Lucida Sans"/>
                <a:cs typeface="Lucida Sans"/>
                <a:hlinkClick r:id="rId4"/>
              </a:rPr>
              <a:t> </a:t>
            </a:r>
            <a:r>
              <a:rPr sz="600" spc="-15" dirty="0">
                <a:solidFill>
                  <a:srgbClr val="231F20"/>
                </a:solidFill>
                <a:latin typeface="Lucida Sans"/>
                <a:cs typeface="Lucida Sans"/>
              </a:rPr>
              <a:t>on </a:t>
            </a:r>
            <a:r>
              <a:rPr sz="600" dirty="0">
                <a:solidFill>
                  <a:srgbClr val="231F20"/>
                </a:solidFill>
                <a:latin typeface="Lucida Sans"/>
                <a:cs typeface="Lucida Sans"/>
              </a:rPr>
              <a:t>January </a:t>
            </a:r>
            <a:r>
              <a:rPr sz="600" spc="-25" dirty="0">
                <a:solidFill>
                  <a:srgbClr val="231F20"/>
                </a:solidFill>
                <a:latin typeface="Lucida Sans"/>
                <a:cs typeface="Lucida Sans"/>
              </a:rPr>
              <a:t>11, </a:t>
            </a:r>
            <a:r>
              <a:rPr sz="600" spc="-30" dirty="0">
                <a:solidFill>
                  <a:srgbClr val="231F20"/>
                </a:solidFill>
                <a:latin typeface="Lucida Sans"/>
                <a:cs typeface="Lucida Sans"/>
              </a:rPr>
              <a:t>2021. </a:t>
            </a:r>
            <a:r>
              <a:rPr sz="600" spc="-35" dirty="0">
                <a:solidFill>
                  <a:srgbClr val="231F20"/>
                </a:solidFill>
                <a:latin typeface="Lucida Sans"/>
                <a:cs typeface="Lucida Sans"/>
              </a:rPr>
              <a:t>CDC </a:t>
            </a:r>
            <a:r>
              <a:rPr sz="600" spc="10" dirty="0">
                <a:solidFill>
                  <a:srgbClr val="231F20"/>
                </a:solidFill>
                <a:latin typeface="Lucida Sans"/>
                <a:cs typeface="Lucida Sans"/>
              </a:rPr>
              <a:t>WONDER </a:t>
            </a:r>
            <a:r>
              <a:rPr sz="600" spc="-5" dirty="0">
                <a:solidFill>
                  <a:srgbClr val="231F20"/>
                </a:solidFill>
                <a:latin typeface="Lucida Sans"/>
                <a:cs typeface="Lucida Sans"/>
              </a:rPr>
              <a:t>data set  </a:t>
            </a:r>
            <a:r>
              <a:rPr sz="600" spc="-20" dirty="0">
                <a:solidFill>
                  <a:srgbClr val="231F20"/>
                </a:solidFill>
                <a:latin typeface="Lucida Sans"/>
                <a:cs typeface="Lucida Sans"/>
              </a:rPr>
              <a:t>documentation</a:t>
            </a:r>
            <a:r>
              <a:rPr sz="600" spc="-95" dirty="0">
                <a:solidFill>
                  <a:srgbClr val="231F20"/>
                </a:solidFill>
                <a:latin typeface="Lucida Sans"/>
                <a:cs typeface="Lucida Sans"/>
              </a:rPr>
              <a:t> </a:t>
            </a:r>
            <a:r>
              <a:rPr sz="600" spc="-5" dirty="0">
                <a:solidFill>
                  <a:srgbClr val="231F20"/>
                </a:solidFill>
                <a:latin typeface="Lucida Sans"/>
                <a:cs typeface="Lucida Sans"/>
              </a:rPr>
              <a:t>and</a:t>
            </a:r>
            <a:r>
              <a:rPr sz="600" spc="-80" dirty="0">
                <a:solidFill>
                  <a:srgbClr val="231F20"/>
                </a:solidFill>
                <a:latin typeface="Lucida Sans"/>
                <a:cs typeface="Lucida Sans"/>
              </a:rPr>
              <a:t> </a:t>
            </a:r>
            <a:r>
              <a:rPr sz="600" spc="-15" dirty="0">
                <a:solidFill>
                  <a:srgbClr val="231F20"/>
                </a:solidFill>
                <a:latin typeface="Lucida Sans"/>
                <a:cs typeface="Lucida Sans"/>
              </a:rPr>
              <a:t>technical</a:t>
            </a:r>
            <a:r>
              <a:rPr sz="600" spc="-75" dirty="0">
                <a:solidFill>
                  <a:srgbClr val="231F20"/>
                </a:solidFill>
                <a:latin typeface="Lucida Sans"/>
                <a:cs typeface="Lucida Sans"/>
              </a:rPr>
              <a:t> </a:t>
            </a:r>
            <a:r>
              <a:rPr sz="600" spc="-10" dirty="0">
                <a:solidFill>
                  <a:srgbClr val="231F20"/>
                </a:solidFill>
                <a:latin typeface="Lucida Sans"/>
                <a:cs typeface="Lucida Sans"/>
              </a:rPr>
              <a:t>methods</a:t>
            </a:r>
            <a:r>
              <a:rPr sz="600" spc="-100" dirty="0">
                <a:solidFill>
                  <a:srgbClr val="231F20"/>
                </a:solidFill>
                <a:latin typeface="Lucida Sans"/>
                <a:cs typeface="Lucida Sans"/>
              </a:rPr>
              <a:t> </a:t>
            </a:r>
            <a:r>
              <a:rPr sz="600" spc="-10" dirty="0">
                <a:solidFill>
                  <a:srgbClr val="231F20"/>
                </a:solidFill>
                <a:latin typeface="Lucida Sans"/>
                <a:cs typeface="Lucida Sans"/>
              </a:rPr>
              <a:t>can</a:t>
            </a:r>
            <a:r>
              <a:rPr sz="600" spc="-60" dirty="0">
                <a:solidFill>
                  <a:srgbClr val="231F20"/>
                </a:solidFill>
                <a:latin typeface="Lucida Sans"/>
                <a:cs typeface="Lucida Sans"/>
              </a:rPr>
              <a:t> </a:t>
            </a:r>
            <a:r>
              <a:rPr sz="600" spc="-5" dirty="0">
                <a:solidFill>
                  <a:srgbClr val="231F20"/>
                </a:solidFill>
                <a:latin typeface="Lucida Sans"/>
                <a:cs typeface="Lucida Sans"/>
              </a:rPr>
              <a:t>be</a:t>
            </a:r>
            <a:r>
              <a:rPr sz="600" spc="-70" dirty="0">
                <a:solidFill>
                  <a:srgbClr val="231F20"/>
                </a:solidFill>
                <a:latin typeface="Lucida Sans"/>
                <a:cs typeface="Lucida Sans"/>
              </a:rPr>
              <a:t> </a:t>
            </a:r>
            <a:r>
              <a:rPr sz="600" spc="-20" dirty="0">
                <a:solidFill>
                  <a:srgbClr val="231F20"/>
                </a:solidFill>
                <a:latin typeface="Lucida Sans"/>
                <a:cs typeface="Lucida Sans"/>
              </a:rPr>
              <a:t>accessed</a:t>
            </a:r>
            <a:r>
              <a:rPr sz="600" spc="-85" dirty="0">
                <a:solidFill>
                  <a:srgbClr val="231F20"/>
                </a:solidFill>
                <a:latin typeface="Lucida Sans"/>
                <a:cs typeface="Lucida Sans"/>
              </a:rPr>
              <a:t> </a:t>
            </a:r>
            <a:r>
              <a:rPr sz="600" spc="-5" dirty="0">
                <a:solidFill>
                  <a:srgbClr val="231F20"/>
                </a:solidFill>
                <a:latin typeface="Lucida Sans"/>
                <a:cs typeface="Lucida Sans"/>
              </a:rPr>
              <a:t>at</a:t>
            </a:r>
            <a:r>
              <a:rPr sz="600" spc="-45" dirty="0">
                <a:solidFill>
                  <a:srgbClr val="231F20"/>
                </a:solidFill>
                <a:latin typeface="Lucida Sans"/>
                <a:cs typeface="Lucida Sans"/>
              </a:rPr>
              <a:t> </a:t>
            </a:r>
            <a:r>
              <a:rPr sz="600" u="sng" spc="-35" dirty="0">
                <a:solidFill>
                  <a:srgbClr val="205E9E"/>
                </a:solidFill>
                <a:uFill>
                  <a:solidFill>
                    <a:srgbClr val="205E9E"/>
                  </a:solidFill>
                </a:uFill>
                <a:latin typeface="Lucida Sans"/>
                <a:cs typeface="Lucida Sans"/>
                <a:hlinkClick r:id="rId5"/>
              </a:rPr>
              <a:t>https://wonder.cdc.gov/wonder/help/mcd.html#</a:t>
            </a:r>
            <a:r>
              <a:rPr sz="600" spc="-35" dirty="0">
                <a:solidFill>
                  <a:srgbClr val="231F20"/>
                </a:solidFill>
                <a:latin typeface="Lucida Sans"/>
                <a:cs typeface="Lucida Sans"/>
              </a:rPr>
              <a:t>.</a:t>
            </a:r>
            <a:endParaRPr sz="600">
              <a:latin typeface="Lucida Sans"/>
              <a:cs typeface="Lucida Sans"/>
            </a:endParaRPr>
          </a:p>
          <a:p>
            <a:pPr marL="12700" marR="51435">
              <a:lnSpc>
                <a:spcPct val="97500"/>
              </a:lnSpc>
              <a:spcBef>
                <a:spcPts val="390"/>
              </a:spcBef>
            </a:pPr>
            <a:r>
              <a:rPr sz="600" dirty="0">
                <a:solidFill>
                  <a:srgbClr val="231F20"/>
                </a:solidFill>
                <a:latin typeface="Lucida Sans"/>
                <a:cs typeface="Lucida Sans"/>
              </a:rPr>
              <a:t>* Rates </a:t>
            </a:r>
            <a:r>
              <a:rPr sz="600" spc="-10" dirty="0">
                <a:solidFill>
                  <a:srgbClr val="231F20"/>
                </a:solidFill>
                <a:latin typeface="Lucida Sans"/>
                <a:cs typeface="Lucida Sans"/>
              </a:rPr>
              <a:t>are </a:t>
            </a:r>
            <a:r>
              <a:rPr sz="600" spc="-15" dirty="0">
                <a:solidFill>
                  <a:srgbClr val="231F20"/>
                </a:solidFill>
                <a:latin typeface="Lucida Sans"/>
                <a:cs typeface="Lucida Sans"/>
              </a:rPr>
              <a:t>age-adjusted </a:t>
            </a:r>
            <a:r>
              <a:rPr sz="600" spc="-5" dirty="0">
                <a:solidFill>
                  <a:srgbClr val="231F20"/>
                </a:solidFill>
                <a:latin typeface="Lucida Sans"/>
                <a:cs typeface="Lucida Sans"/>
              </a:rPr>
              <a:t>per </a:t>
            </a:r>
            <a:r>
              <a:rPr sz="600" spc="-35" dirty="0">
                <a:solidFill>
                  <a:srgbClr val="231F20"/>
                </a:solidFill>
                <a:latin typeface="Lucida Sans"/>
                <a:cs typeface="Lucida Sans"/>
              </a:rPr>
              <a:t>100,000 </a:t>
            </a:r>
            <a:r>
              <a:rPr sz="600" spc="20" dirty="0">
                <a:solidFill>
                  <a:srgbClr val="231F20"/>
                </a:solidFill>
                <a:latin typeface="Lucida Sans"/>
                <a:cs typeface="Lucida Sans"/>
              </a:rPr>
              <a:t>US </a:t>
            </a:r>
            <a:r>
              <a:rPr sz="600" spc="-10" dirty="0">
                <a:solidFill>
                  <a:srgbClr val="231F20"/>
                </a:solidFill>
                <a:latin typeface="Lucida Sans"/>
                <a:cs typeface="Lucida Sans"/>
              </a:rPr>
              <a:t>standard </a:t>
            </a:r>
            <a:r>
              <a:rPr sz="600" spc="-20" dirty="0">
                <a:solidFill>
                  <a:srgbClr val="231F20"/>
                </a:solidFill>
                <a:latin typeface="Lucida Sans"/>
                <a:cs typeface="Lucida Sans"/>
              </a:rPr>
              <a:t>population </a:t>
            </a:r>
            <a:r>
              <a:rPr sz="600" spc="-15" dirty="0">
                <a:solidFill>
                  <a:srgbClr val="231F20"/>
                </a:solidFill>
                <a:latin typeface="Lucida Sans"/>
                <a:cs typeface="Lucida Sans"/>
              </a:rPr>
              <a:t>during 2000 </a:t>
            </a:r>
            <a:r>
              <a:rPr sz="600" spc="-10" dirty="0">
                <a:solidFill>
                  <a:srgbClr val="231F20"/>
                </a:solidFill>
                <a:latin typeface="Lucida Sans"/>
                <a:cs typeface="Lucida Sans"/>
              </a:rPr>
              <a:t>by </a:t>
            </a:r>
            <a:r>
              <a:rPr sz="600" spc="-25" dirty="0">
                <a:solidFill>
                  <a:srgbClr val="231F20"/>
                </a:solidFill>
                <a:latin typeface="Lucida Sans"/>
                <a:cs typeface="Lucida Sans"/>
              </a:rPr>
              <a:t>using </a:t>
            </a:r>
            <a:r>
              <a:rPr sz="600" spc="-5" dirty="0">
                <a:solidFill>
                  <a:srgbClr val="231F20"/>
                </a:solidFill>
                <a:latin typeface="Lucida Sans"/>
                <a:cs typeface="Lucida Sans"/>
              </a:rPr>
              <a:t>the </a:t>
            </a:r>
            <a:r>
              <a:rPr sz="600" spc="-25" dirty="0">
                <a:solidFill>
                  <a:srgbClr val="231F20"/>
                </a:solidFill>
                <a:latin typeface="Lucida Sans"/>
                <a:cs typeface="Lucida Sans"/>
              </a:rPr>
              <a:t>following </a:t>
            </a:r>
            <a:r>
              <a:rPr sz="600" spc="-15" dirty="0">
                <a:solidFill>
                  <a:srgbClr val="231F20"/>
                </a:solidFill>
                <a:latin typeface="Lucida Sans"/>
                <a:cs typeface="Lucida Sans"/>
              </a:rPr>
              <a:t>age group </a:t>
            </a:r>
            <a:r>
              <a:rPr sz="600" spc="-20" dirty="0">
                <a:solidFill>
                  <a:srgbClr val="231F20"/>
                </a:solidFill>
                <a:latin typeface="Lucida Sans"/>
                <a:cs typeface="Lucida Sans"/>
              </a:rPr>
              <a:t>distribution </a:t>
            </a:r>
            <a:r>
              <a:rPr sz="600" spc="-25" dirty="0">
                <a:solidFill>
                  <a:srgbClr val="231F20"/>
                </a:solidFill>
                <a:latin typeface="Lucida Sans"/>
                <a:cs typeface="Lucida Sans"/>
              </a:rPr>
              <a:t>(in </a:t>
            </a:r>
            <a:r>
              <a:rPr sz="600" spc="-20" dirty="0">
                <a:solidFill>
                  <a:srgbClr val="231F20"/>
                </a:solidFill>
                <a:latin typeface="Lucida Sans"/>
                <a:cs typeface="Lucida Sans"/>
              </a:rPr>
              <a:t>years): </a:t>
            </a:r>
            <a:r>
              <a:rPr sz="600" spc="-25" dirty="0">
                <a:solidFill>
                  <a:srgbClr val="231F20"/>
                </a:solidFill>
                <a:latin typeface="Lucida Sans"/>
                <a:cs typeface="Lucida Sans"/>
              </a:rPr>
              <a:t>&lt;1, </a:t>
            </a:r>
            <a:r>
              <a:rPr sz="600" dirty="0">
                <a:solidFill>
                  <a:srgbClr val="231F20"/>
                </a:solidFill>
                <a:latin typeface="Lucida Sans"/>
                <a:cs typeface="Lucida Sans"/>
              </a:rPr>
              <a:t>1–4, </a:t>
            </a:r>
            <a:r>
              <a:rPr sz="600" spc="-10" dirty="0">
                <a:solidFill>
                  <a:srgbClr val="231F20"/>
                </a:solidFill>
                <a:latin typeface="Lucida Sans"/>
                <a:cs typeface="Lucida Sans"/>
              </a:rPr>
              <a:t>5–14, </a:t>
            </a:r>
            <a:r>
              <a:rPr sz="600" spc="-15" dirty="0">
                <a:solidFill>
                  <a:srgbClr val="231F20"/>
                </a:solidFill>
                <a:latin typeface="Lucida Sans"/>
                <a:cs typeface="Lucida Sans"/>
              </a:rPr>
              <a:t>15–24, 25–34, 35–44, 45–54, 55–64, 65–74,  75–84,</a:t>
            </a:r>
            <a:r>
              <a:rPr sz="600" spc="-90" dirty="0">
                <a:solidFill>
                  <a:srgbClr val="231F20"/>
                </a:solidFill>
                <a:latin typeface="Lucida Sans"/>
                <a:cs typeface="Lucida Sans"/>
              </a:rPr>
              <a:t> </a:t>
            </a:r>
            <a:r>
              <a:rPr sz="600" spc="-5" dirty="0">
                <a:solidFill>
                  <a:srgbClr val="231F20"/>
                </a:solidFill>
                <a:latin typeface="Lucida Sans"/>
                <a:cs typeface="Lucida Sans"/>
              </a:rPr>
              <a:t>and</a:t>
            </a:r>
            <a:r>
              <a:rPr sz="600" spc="-55" dirty="0">
                <a:solidFill>
                  <a:srgbClr val="231F20"/>
                </a:solidFill>
                <a:latin typeface="Lucida Sans"/>
                <a:cs typeface="Lucida Sans"/>
              </a:rPr>
              <a:t> </a:t>
            </a:r>
            <a:r>
              <a:rPr sz="600" spc="-30" dirty="0">
                <a:solidFill>
                  <a:srgbClr val="231F20"/>
                </a:solidFill>
                <a:latin typeface="Lucida Sans"/>
                <a:cs typeface="Lucida Sans"/>
              </a:rPr>
              <a:t>≥85.</a:t>
            </a:r>
            <a:r>
              <a:rPr sz="600" spc="-60" dirty="0">
                <a:solidFill>
                  <a:srgbClr val="231F20"/>
                </a:solidFill>
                <a:latin typeface="Lucida Sans"/>
                <a:cs typeface="Lucida Sans"/>
              </a:rPr>
              <a:t> </a:t>
            </a:r>
            <a:r>
              <a:rPr sz="600" dirty="0">
                <a:solidFill>
                  <a:srgbClr val="231F20"/>
                </a:solidFill>
                <a:latin typeface="Lucida Sans"/>
                <a:cs typeface="Lucida Sans"/>
              </a:rPr>
              <a:t>For</a:t>
            </a:r>
            <a:r>
              <a:rPr sz="600" spc="-70" dirty="0">
                <a:solidFill>
                  <a:srgbClr val="231F20"/>
                </a:solidFill>
                <a:latin typeface="Lucida Sans"/>
                <a:cs typeface="Lucida Sans"/>
              </a:rPr>
              <a:t> </a:t>
            </a:r>
            <a:r>
              <a:rPr sz="600" spc="-15" dirty="0">
                <a:solidFill>
                  <a:srgbClr val="231F20"/>
                </a:solidFill>
                <a:latin typeface="Lucida Sans"/>
                <a:cs typeface="Lucida Sans"/>
              </a:rPr>
              <a:t>age-adjusted</a:t>
            </a:r>
            <a:r>
              <a:rPr sz="600" spc="-85" dirty="0">
                <a:solidFill>
                  <a:srgbClr val="231F20"/>
                </a:solidFill>
                <a:latin typeface="Lucida Sans"/>
                <a:cs typeface="Lucida Sans"/>
              </a:rPr>
              <a:t> </a:t>
            </a:r>
            <a:r>
              <a:rPr sz="600" spc="-10" dirty="0">
                <a:solidFill>
                  <a:srgbClr val="231F20"/>
                </a:solidFill>
                <a:latin typeface="Lucida Sans"/>
                <a:cs typeface="Lucida Sans"/>
              </a:rPr>
              <a:t>death</a:t>
            </a:r>
            <a:r>
              <a:rPr sz="600" spc="-75" dirty="0">
                <a:solidFill>
                  <a:srgbClr val="231F20"/>
                </a:solidFill>
                <a:latin typeface="Lucida Sans"/>
                <a:cs typeface="Lucida Sans"/>
              </a:rPr>
              <a:t> </a:t>
            </a:r>
            <a:r>
              <a:rPr sz="600" spc="-15" dirty="0">
                <a:solidFill>
                  <a:srgbClr val="231F20"/>
                </a:solidFill>
                <a:latin typeface="Lucida Sans"/>
                <a:cs typeface="Lucida Sans"/>
              </a:rPr>
              <a:t>rates,</a:t>
            </a:r>
            <a:r>
              <a:rPr sz="600" spc="-75" dirty="0">
                <a:solidFill>
                  <a:srgbClr val="231F20"/>
                </a:solidFill>
                <a:latin typeface="Lucida Sans"/>
                <a:cs typeface="Lucida Sans"/>
              </a:rPr>
              <a:t> </a:t>
            </a:r>
            <a:r>
              <a:rPr sz="600" spc="-5" dirty="0">
                <a:solidFill>
                  <a:srgbClr val="231F20"/>
                </a:solidFill>
                <a:latin typeface="Lucida Sans"/>
                <a:cs typeface="Lucida Sans"/>
              </a:rPr>
              <a:t>the</a:t>
            </a:r>
            <a:r>
              <a:rPr sz="600" spc="-50" dirty="0">
                <a:solidFill>
                  <a:srgbClr val="231F20"/>
                </a:solidFill>
                <a:latin typeface="Lucida Sans"/>
                <a:cs typeface="Lucida Sans"/>
              </a:rPr>
              <a:t> </a:t>
            </a:r>
            <a:r>
              <a:rPr sz="600" spc="-15" dirty="0">
                <a:solidFill>
                  <a:srgbClr val="231F20"/>
                </a:solidFill>
                <a:latin typeface="Lucida Sans"/>
                <a:cs typeface="Lucida Sans"/>
              </a:rPr>
              <a:t>age-specific</a:t>
            </a:r>
            <a:r>
              <a:rPr sz="600" spc="-70" dirty="0">
                <a:solidFill>
                  <a:srgbClr val="231F20"/>
                </a:solidFill>
                <a:latin typeface="Lucida Sans"/>
                <a:cs typeface="Lucida Sans"/>
              </a:rPr>
              <a:t> </a:t>
            </a:r>
            <a:r>
              <a:rPr sz="600" spc="-10" dirty="0">
                <a:solidFill>
                  <a:srgbClr val="231F20"/>
                </a:solidFill>
                <a:latin typeface="Lucida Sans"/>
                <a:cs typeface="Lucida Sans"/>
              </a:rPr>
              <a:t>death</a:t>
            </a:r>
            <a:r>
              <a:rPr sz="600" spc="-75" dirty="0">
                <a:solidFill>
                  <a:srgbClr val="231F20"/>
                </a:solidFill>
                <a:latin typeface="Lucida Sans"/>
                <a:cs typeface="Lucida Sans"/>
              </a:rPr>
              <a:t> </a:t>
            </a:r>
            <a:r>
              <a:rPr sz="600" spc="-5" dirty="0">
                <a:solidFill>
                  <a:srgbClr val="231F20"/>
                </a:solidFill>
                <a:latin typeface="Lucida Sans"/>
                <a:cs typeface="Lucida Sans"/>
              </a:rPr>
              <a:t>rate</a:t>
            </a:r>
            <a:r>
              <a:rPr sz="600" spc="-60" dirty="0">
                <a:solidFill>
                  <a:srgbClr val="231F20"/>
                </a:solidFill>
                <a:latin typeface="Lucida Sans"/>
                <a:cs typeface="Lucida Sans"/>
              </a:rPr>
              <a:t> </a:t>
            </a:r>
            <a:r>
              <a:rPr sz="600" spc="-15" dirty="0">
                <a:solidFill>
                  <a:srgbClr val="231F20"/>
                </a:solidFill>
                <a:latin typeface="Lucida Sans"/>
                <a:cs typeface="Lucida Sans"/>
              </a:rPr>
              <a:t>is</a:t>
            </a:r>
            <a:r>
              <a:rPr sz="600" spc="-55" dirty="0">
                <a:solidFill>
                  <a:srgbClr val="231F20"/>
                </a:solidFill>
                <a:latin typeface="Lucida Sans"/>
                <a:cs typeface="Lucida Sans"/>
              </a:rPr>
              <a:t> </a:t>
            </a:r>
            <a:r>
              <a:rPr sz="600" spc="-20" dirty="0">
                <a:solidFill>
                  <a:srgbClr val="231F20"/>
                </a:solidFill>
                <a:latin typeface="Lucida Sans"/>
                <a:cs typeface="Lucida Sans"/>
              </a:rPr>
              <a:t>rounded</a:t>
            </a:r>
            <a:r>
              <a:rPr sz="600" spc="-85" dirty="0">
                <a:solidFill>
                  <a:srgbClr val="231F20"/>
                </a:solidFill>
                <a:latin typeface="Lucida Sans"/>
                <a:cs typeface="Lucida Sans"/>
              </a:rPr>
              <a:t> </a:t>
            </a:r>
            <a:r>
              <a:rPr sz="600" dirty="0">
                <a:solidFill>
                  <a:srgbClr val="231F20"/>
                </a:solidFill>
                <a:latin typeface="Lucida Sans"/>
                <a:cs typeface="Lucida Sans"/>
              </a:rPr>
              <a:t>to</a:t>
            </a:r>
            <a:r>
              <a:rPr sz="600" spc="-60" dirty="0">
                <a:solidFill>
                  <a:srgbClr val="231F20"/>
                </a:solidFill>
                <a:latin typeface="Lucida Sans"/>
                <a:cs typeface="Lucida Sans"/>
              </a:rPr>
              <a:t> </a:t>
            </a:r>
            <a:r>
              <a:rPr sz="600" dirty="0">
                <a:solidFill>
                  <a:srgbClr val="231F20"/>
                </a:solidFill>
                <a:latin typeface="Lucida Sans"/>
                <a:cs typeface="Lucida Sans"/>
              </a:rPr>
              <a:t>1</a:t>
            </a:r>
            <a:r>
              <a:rPr sz="600" spc="-60" dirty="0">
                <a:solidFill>
                  <a:srgbClr val="231F20"/>
                </a:solidFill>
                <a:latin typeface="Lucida Sans"/>
                <a:cs typeface="Lucida Sans"/>
              </a:rPr>
              <a:t> </a:t>
            </a:r>
            <a:r>
              <a:rPr sz="600" spc="-20" dirty="0">
                <a:solidFill>
                  <a:srgbClr val="231F20"/>
                </a:solidFill>
                <a:latin typeface="Lucida Sans"/>
                <a:cs typeface="Lucida Sans"/>
              </a:rPr>
              <a:t>decimal</a:t>
            </a:r>
            <a:r>
              <a:rPr sz="600" spc="-45" dirty="0">
                <a:solidFill>
                  <a:srgbClr val="231F20"/>
                </a:solidFill>
                <a:latin typeface="Lucida Sans"/>
                <a:cs typeface="Lucida Sans"/>
              </a:rPr>
              <a:t> </a:t>
            </a:r>
            <a:r>
              <a:rPr sz="600" spc="-20" dirty="0">
                <a:solidFill>
                  <a:srgbClr val="231F20"/>
                </a:solidFill>
                <a:latin typeface="Lucida Sans"/>
                <a:cs typeface="Lucida Sans"/>
              </a:rPr>
              <a:t>place</a:t>
            </a:r>
            <a:r>
              <a:rPr sz="600" spc="-35" dirty="0">
                <a:solidFill>
                  <a:srgbClr val="231F20"/>
                </a:solidFill>
                <a:latin typeface="Lucida Sans"/>
                <a:cs typeface="Lucida Sans"/>
              </a:rPr>
              <a:t> </a:t>
            </a:r>
            <a:r>
              <a:rPr sz="600" spc="-20" dirty="0">
                <a:solidFill>
                  <a:srgbClr val="231F20"/>
                </a:solidFill>
                <a:latin typeface="Lucida Sans"/>
                <a:cs typeface="Lucida Sans"/>
              </a:rPr>
              <a:t>before</a:t>
            </a:r>
            <a:r>
              <a:rPr sz="600" spc="-30" dirty="0">
                <a:solidFill>
                  <a:srgbClr val="231F20"/>
                </a:solidFill>
                <a:latin typeface="Lucida Sans"/>
                <a:cs typeface="Lucida Sans"/>
              </a:rPr>
              <a:t> </a:t>
            </a:r>
            <a:r>
              <a:rPr sz="600" spc="-20" dirty="0">
                <a:solidFill>
                  <a:srgbClr val="231F20"/>
                </a:solidFill>
                <a:latin typeface="Lucida Sans"/>
                <a:cs typeface="Lucida Sans"/>
              </a:rPr>
              <a:t>proceeding</a:t>
            </a:r>
            <a:r>
              <a:rPr sz="600" spc="-95" dirty="0">
                <a:solidFill>
                  <a:srgbClr val="231F20"/>
                </a:solidFill>
                <a:latin typeface="Lucida Sans"/>
                <a:cs typeface="Lucida Sans"/>
              </a:rPr>
              <a:t> </a:t>
            </a:r>
            <a:r>
              <a:rPr sz="600" dirty="0">
                <a:solidFill>
                  <a:srgbClr val="231F20"/>
                </a:solidFill>
                <a:latin typeface="Lucida Sans"/>
                <a:cs typeface="Lucida Sans"/>
              </a:rPr>
              <a:t>to</a:t>
            </a:r>
            <a:r>
              <a:rPr sz="600" spc="-70" dirty="0">
                <a:solidFill>
                  <a:srgbClr val="231F20"/>
                </a:solidFill>
                <a:latin typeface="Lucida Sans"/>
                <a:cs typeface="Lucida Sans"/>
              </a:rPr>
              <a:t> </a:t>
            </a:r>
            <a:r>
              <a:rPr sz="600" spc="-5" dirty="0">
                <a:solidFill>
                  <a:srgbClr val="231F20"/>
                </a:solidFill>
                <a:latin typeface="Lucida Sans"/>
                <a:cs typeface="Lucida Sans"/>
              </a:rPr>
              <a:t>the</a:t>
            </a:r>
            <a:r>
              <a:rPr sz="600" spc="-50" dirty="0">
                <a:solidFill>
                  <a:srgbClr val="231F20"/>
                </a:solidFill>
                <a:latin typeface="Lucida Sans"/>
                <a:cs typeface="Lucida Sans"/>
              </a:rPr>
              <a:t> </a:t>
            </a:r>
            <a:r>
              <a:rPr sz="600" spc="-25" dirty="0">
                <a:solidFill>
                  <a:srgbClr val="231F20"/>
                </a:solidFill>
                <a:latin typeface="Lucida Sans"/>
                <a:cs typeface="Lucida Sans"/>
              </a:rPr>
              <a:t>next</a:t>
            </a:r>
            <a:r>
              <a:rPr sz="600" spc="-60" dirty="0">
                <a:solidFill>
                  <a:srgbClr val="231F20"/>
                </a:solidFill>
                <a:latin typeface="Lucida Sans"/>
                <a:cs typeface="Lucida Sans"/>
              </a:rPr>
              <a:t> </a:t>
            </a:r>
            <a:r>
              <a:rPr sz="600" spc="-10" dirty="0">
                <a:solidFill>
                  <a:srgbClr val="231F20"/>
                </a:solidFill>
                <a:latin typeface="Lucida Sans"/>
                <a:cs typeface="Lucida Sans"/>
              </a:rPr>
              <a:t>step</a:t>
            </a:r>
            <a:r>
              <a:rPr sz="600" spc="-85" dirty="0">
                <a:solidFill>
                  <a:srgbClr val="231F20"/>
                </a:solidFill>
                <a:latin typeface="Lucida Sans"/>
                <a:cs typeface="Lucida Sans"/>
              </a:rPr>
              <a:t> </a:t>
            </a:r>
            <a:r>
              <a:rPr sz="600" spc="-15" dirty="0">
                <a:solidFill>
                  <a:srgbClr val="231F20"/>
                </a:solidFill>
                <a:latin typeface="Lucida Sans"/>
                <a:cs typeface="Lucida Sans"/>
              </a:rPr>
              <a:t>in</a:t>
            </a:r>
            <a:r>
              <a:rPr sz="600" spc="-50" dirty="0">
                <a:solidFill>
                  <a:srgbClr val="231F20"/>
                </a:solidFill>
                <a:latin typeface="Lucida Sans"/>
                <a:cs typeface="Lucida Sans"/>
              </a:rPr>
              <a:t> </a:t>
            </a:r>
            <a:r>
              <a:rPr sz="600" spc="-5" dirty="0">
                <a:solidFill>
                  <a:srgbClr val="231F20"/>
                </a:solidFill>
                <a:latin typeface="Lucida Sans"/>
                <a:cs typeface="Lucida Sans"/>
              </a:rPr>
              <a:t>the</a:t>
            </a:r>
            <a:r>
              <a:rPr sz="600" spc="-50" dirty="0">
                <a:solidFill>
                  <a:srgbClr val="231F20"/>
                </a:solidFill>
                <a:latin typeface="Lucida Sans"/>
                <a:cs typeface="Lucida Sans"/>
              </a:rPr>
              <a:t> </a:t>
            </a:r>
            <a:r>
              <a:rPr sz="600" spc="-20" dirty="0">
                <a:solidFill>
                  <a:srgbClr val="231F20"/>
                </a:solidFill>
                <a:latin typeface="Lucida Sans"/>
                <a:cs typeface="Lucida Sans"/>
              </a:rPr>
              <a:t>calculation</a:t>
            </a:r>
            <a:r>
              <a:rPr sz="600" spc="-85" dirty="0">
                <a:solidFill>
                  <a:srgbClr val="231F20"/>
                </a:solidFill>
                <a:latin typeface="Lucida Sans"/>
                <a:cs typeface="Lucida Sans"/>
              </a:rPr>
              <a:t> </a:t>
            </a:r>
            <a:r>
              <a:rPr sz="600" spc="-15" dirty="0">
                <a:solidFill>
                  <a:srgbClr val="231F20"/>
                </a:solidFill>
                <a:latin typeface="Lucida Sans"/>
                <a:cs typeface="Lucida Sans"/>
              </a:rPr>
              <a:t>of</a:t>
            </a:r>
            <a:r>
              <a:rPr sz="600" spc="-55" dirty="0">
                <a:solidFill>
                  <a:srgbClr val="231F20"/>
                </a:solidFill>
                <a:latin typeface="Lucida Sans"/>
                <a:cs typeface="Lucida Sans"/>
              </a:rPr>
              <a:t> </a:t>
            </a:r>
            <a:r>
              <a:rPr sz="600" spc="-15" dirty="0">
                <a:solidFill>
                  <a:srgbClr val="231F20"/>
                </a:solidFill>
                <a:latin typeface="Lucida Sans"/>
                <a:cs typeface="Lucida Sans"/>
              </a:rPr>
              <a:t>age-adjusted</a:t>
            </a:r>
            <a:r>
              <a:rPr sz="600" spc="-45" dirty="0">
                <a:solidFill>
                  <a:srgbClr val="231F20"/>
                </a:solidFill>
                <a:latin typeface="Lucida Sans"/>
                <a:cs typeface="Lucida Sans"/>
              </a:rPr>
              <a:t> </a:t>
            </a:r>
            <a:r>
              <a:rPr sz="600" spc="-15" dirty="0">
                <a:solidFill>
                  <a:srgbClr val="231F20"/>
                </a:solidFill>
                <a:latin typeface="Lucida Sans"/>
                <a:cs typeface="Lucida Sans"/>
              </a:rPr>
              <a:t>death</a:t>
            </a:r>
            <a:r>
              <a:rPr sz="600" spc="-80" dirty="0">
                <a:solidFill>
                  <a:srgbClr val="231F20"/>
                </a:solidFill>
                <a:latin typeface="Lucida Sans"/>
                <a:cs typeface="Lucida Sans"/>
              </a:rPr>
              <a:t> </a:t>
            </a:r>
            <a:r>
              <a:rPr sz="600" spc="-5" dirty="0">
                <a:solidFill>
                  <a:srgbClr val="231F20"/>
                </a:solidFill>
                <a:latin typeface="Lucida Sans"/>
                <a:cs typeface="Lucida Sans"/>
              </a:rPr>
              <a:t>rates</a:t>
            </a:r>
            <a:r>
              <a:rPr sz="600" spc="-90" dirty="0">
                <a:solidFill>
                  <a:srgbClr val="231F20"/>
                </a:solidFill>
                <a:latin typeface="Lucida Sans"/>
                <a:cs typeface="Lucida Sans"/>
              </a:rPr>
              <a:t> </a:t>
            </a:r>
            <a:r>
              <a:rPr sz="600" spc="-10" dirty="0">
                <a:solidFill>
                  <a:srgbClr val="231F20"/>
                </a:solidFill>
                <a:latin typeface="Lucida Sans"/>
                <a:cs typeface="Lucida Sans"/>
              </a:rPr>
              <a:t>for</a:t>
            </a:r>
            <a:r>
              <a:rPr sz="600" spc="-75" dirty="0">
                <a:solidFill>
                  <a:srgbClr val="231F20"/>
                </a:solidFill>
                <a:latin typeface="Lucida Sans"/>
                <a:cs typeface="Lucida Sans"/>
              </a:rPr>
              <a:t> </a:t>
            </a:r>
            <a:r>
              <a:rPr sz="600" spc="-5" dirty="0">
                <a:solidFill>
                  <a:srgbClr val="231F20"/>
                </a:solidFill>
                <a:latin typeface="Lucida Sans"/>
                <a:cs typeface="Lucida Sans"/>
              </a:rPr>
              <a:t>NCHS  </a:t>
            </a:r>
            <a:r>
              <a:rPr sz="600" spc="-15" dirty="0">
                <a:solidFill>
                  <a:srgbClr val="231F20"/>
                </a:solidFill>
                <a:latin typeface="Lucida Sans"/>
                <a:cs typeface="Lucida Sans"/>
              </a:rPr>
              <a:t>Multiple</a:t>
            </a:r>
            <a:r>
              <a:rPr sz="600" spc="-95" dirty="0">
                <a:solidFill>
                  <a:srgbClr val="231F20"/>
                </a:solidFill>
                <a:latin typeface="Lucida Sans"/>
                <a:cs typeface="Lucida Sans"/>
              </a:rPr>
              <a:t> </a:t>
            </a:r>
            <a:r>
              <a:rPr sz="600" spc="-15" dirty="0">
                <a:solidFill>
                  <a:srgbClr val="231F20"/>
                </a:solidFill>
                <a:latin typeface="Lucida Sans"/>
                <a:cs typeface="Lucida Sans"/>
              </a:rPr>
              <a:t>Cause</a:t>
            </a:r>
            <a:r>
              <a:rPr sz="600" spc="-95" dirty="0">
                <a:solidFill>
                  <a:srgbClr val="231F20"/>
                </a:solidFill>
                <a:latin typeface="Lucida Sans"/>
                <a:cs typeface="Lucida Sans"/>
              </a:rPr>
              <a:t> </a:t>
            </a:r>
            <a:r>
              <a:rPr sz="600" spc="-15" dirty="0">
                <a:solidFill>
                  <a:srgbClr val="231F20"/>
                </a:solidFill>
                <a:latin typeface="Lucida Sans"/>
                <a:cs typeface="Lucida Sans"/>
              </a:rPr>
              <a:t>of</a:t>
            </a:r>
            <a:r>
              <a:rPr sz="600" spc="-75" dirty="0">
                <a:solidFill>
                  <a:srgbClr val="231F20"/>
                </a:solidFill>
                <a:latin typeface="Lucida Sans"/>
                <a:cs typeface="Lucida Sans"/>
              </a:rPr>
              <a:t> </a:t>
            </a:r>
            <a:r>
              <a:rPr sz="600" spc="-15" dirty="0">
                <a:solidFill>
                  <a:srgbClr val="231F20"/>
                </a:solidFill>
                <a:latin typeface="Lucida Sans"/>
                <a:cs typeface="Lucida Sans"/>
              </a:rPr>
              <a:t>Death</a:t>
            </a:r>
            <a:r>
              <a:rPr sz="600" spc="-55" dirty="0">
                <a:solidFill>
                  <a:srgbClr val="231F20"/>
                </a:solidFill>
                <a:latin typeface="Lucida Sans"/>
                <a:cs typeface="Lucida Sans"/>
              </a:rPr>
              <a:t> </a:t>
            </a:r>
            <a:r>
              <a:rPr sz="600" spc="-15" dirty="0">
                <a:solidFill>
                  <a:srgbClr val="231F20"/>
                </a:solidFill>
                <a:latin typeface="Lucida Sans"/>
                <a:cs typeface="Lucida Sans"/>
              </a:rPr>
              <a:t>on</a:t>
            </a:r>
            <a:r>
              <a:rPr sz="600" spc="-75" dirty="0">
                <a:solidFill>
                  <a:srgbClr val="231F20"/>
                </a:solidFill>
                <a:latin typeface="Lucida Sans"/>
                <a:cs typeface="Lucida Sans"/>
              </a:rPr>
              <a:t> </a:t>
            </a:r>
            <a:r>
              <a:rPr sz="600" spc="-35" dirty="0">
                <a:solidFill>
                  <a:srgbClr val="231F20"/>
                </a:solidFill>
                <a:latin typeface="Lucida Sans"/>
                <a:cs typeface="Lucida Sans"/>
              </a:rPr>
              <a:t>CDC</a:t>
            </a:r>
            <a:r>
              <a:rPr sz="600" spc="-90" dirty="0">
                <a:solidFill>
                  <a:srgbClr val="231F20"/>
                </a:solidFill>
                <a:latin typeface="Lucida Sans"/>
                <a:cs typeface="Lucida Sans"/>
              </a:rPr>
              <a:t> </a:t>
            </a:r>
            <a:r>
              <a:rPr sz="600" spc="-5" dirty="0">
                <a:solidFill>
                  <a:srgbClr val="231F20"/>
                </a:solidFill>
                <a:latin typeface="Lucida Sans"/>
                <a:cs typeface="Lucida Sans"/>
              </a:rPr>
              <a:t>WONDER.</a:t>
            </a:r>
            <a:r>
              <a:rPr sz="600" spc="-100" dirty="0">
                <a:solidFill>
                  <a:srgbClr val="231F20"/>
                </a:solidFill>
                <a:latin typeface="Lucida Sans"/>
                <a:cs typeface="Lucida Sans"/>
              </a:rPr>
              <a:t> </a:t>
            </a:r>
            <a:r>
              <a:rPr sz="600" spc="-25" dirty="0">
                <a:solidFill>
                  <a:srgbClr val="231F20"/>
                </a:solidFill>
                <a:latin typeface="Lucida Sans"/>
                <a:cs typeface="Lucida Sans"/>
              </a:rPr>
              <a:t>This</a:t>
            </a:r>
            <a:r>
              <a:rPr sz="600" spc="-80" dirty="0">
                <a:solidFill>
                  <a:srgbClr val="231F20"/>
                </a:solidFill>
                <a:latin typeface="Lucida Sans"/>
                <a:cs typeface="Lucida Sans"/>
              </a:rPr>
              <a:t> </a:t>
            </a:r>
            <a:r>
              <a:rPr sz="600" spc="-20" dirty="0">
                <a:solidFill>
                  <a:srgbClr val="231F20"/>
                </a:solidFill>
                <a:latin typeface="Lucida Sans"/>
                <a:cs typeface="Lucida Sans"/>
              </a:rPr>
              <a:t>rounding</a:t>
            </a:r>
            <a:r>
              <a:rPr sz="600" spc="-100" dirty="0">
                <a:solidFill>
                  <a:srgbClr val="231F20"/>
                </a:solidFill>
                <a:latin typeface="Lucida Sans"/>
                <a:cs typeface="Lucida Sans"/>
              </a:rPr>
              <a:t> </a:t>
            </a:r>
            <a:r>
              <a:rPr sz="600" spc="-10" dirty="0">
                <a:solidFill>
                  <a:srgbClr val="231F20"/>
                </a:solidFill>
                <a:latin typeface="Lucida Sans"/>
                <a:cs typeface="Lucida Sans"/>
              </a:rPr>
              <a:t>step</a:t>
            </a:r>
            <a:r>
              <a:rPr sz="600" spc="-90" dirty="0">
                <a:solidFill>
                  <a:srgbClr val="231F20"/>
                </a:solidFill>
                <a:latin typeface="Lucida Sans"/>
                <a:cs typeface="Lucida Sans"/>
              </a:rPr>
              <a:t> </a:t>
            </a:r>
            <a:r>
              <a:rPr sz="600" spc="-15" dirty="0">
                <a:solidFill>
                  <a:srgbClr val="231F20"/>
                </a:solidFill>
                <a:latin typeface="Lucida Sans"/>
                <a:cs typeface="Lucida Sans"/>
              </a:rPr>
              <a:t>might</a:t>
            </a:r>
            <a:r>
              <a:rPr sz="600" spc="-75" dirty="0">
                <a:solidFill>
                  <a:srgbClr val="231F20"/>
                </a:solidFill>
                <a:latin typeface="Lucida Sans"/>
                <a:cs typeface="Lucida Sans"/>
              </a:rPr>
              <a:t> </a:t>
            </a:r>
            <a:r>
              <a:rPr sz="600" spc="-10" dirty="0">
                <a:solidFill>
                  <a:srgbClr val="231F20"/>
                </a:solidFill>
                <a:latin typeface="Lucida Sans"/>
                <a:cs typeface="Lucida Sans"/>
              </a:rPr>
              <a:t>affect</a:t>
            </a:r>
            <a:r>
              <a:rPr sz="600" spc="-35" dirty="0">
                <a:solidFill>
                  <a:srgbClr val="231F20"/>
                </a:solidFill>
                <a:latin typeface="Lucida Sans"/>
                <a:cs typeface="Lucida Sans"/>
              </a:rPr>
              <a:t> </a:t>
            </a:r>
            <a:r>
              <a:rPr sz="600" spc="-5" dirty="0">
                <a:solidFill>
                  <a:srgbClr val="231F20"/>
                </a:solidFill>
                <a:latin typeface="Lucida Sans"/>
                <a:cs typeface="Lucida Sans"/>
              </a:rPr>
              <a:t>the</a:t>
            </a:r>
            <a:r>
              <a:rPr sz="600" spc="-65" dirty="0">
                <a:solidFill>
                  <a:srgbClr val="231F20"/>
                </a:solidFill>
                <a:latin typeface="Lucida Sans"/>
                <a:cs typeface="Lucida Sans"/>
              </a:rPr>
              <a:t> </a:t>
            </a:r>
            <a:r>
              <a:rPr sz="600" spc="-20" dirty="0">
                <a:solidFill>
                  <a:srgbClr val="231F20"/>
                </a:solidFill>
                <a:latin typeface="Lucida Sans"/>
                <a:cs typeface="Lucida Sans"/>
              </a:rPr>
              <a:t>precision</a:t>
            </a:r>
            <a:r>
              <a:rPr sz="600" spc="-110" dirty="0">
                <a:solidFill>
                  <a:srgbClr val="231F20"/>
                </a:solidFill>
                <a:latin typeface="Lucida Sans"/>
                <a:cs typeface="Lucida Sans"/>
              </a:rPr>
              <a:t> </a:t>
            </a:r>
            <a:r>
              <a:rPr sz="600" spc="-15" dirty="0">
                <a:solidFill>
                  <a:srgbClr val="231F20"/>
                </a:solidFill>
                <a:latin typeface="Lucida Sans"/>
                <a:cs typeface="Lucida Sans"/>
              </a:rPr>
              <a:t>of</a:t>
            </a:r>
            <a:r>
              <a:rPr sz="600" spc="-75" dirty="0">
                <a:solidFill>
                  <a:srgbClr val="231F20"/>
                </a:solidFill>
                <a:latin typeface="Lucida Sans"/>
                <a:cs typeface="Lucida Sans"/>
              </a:rPr>
              <a:t> </a:t>
            </a:r>
            <a:r>
              <a:rPr sz="600" spc="-5" dirty="0">
                <a:solidFill>
                  <a:srgbClr val="231F20"/>
                </a:solidFill>
                <a:latin typeface="Lucida Sans"/>
                <a:cs typeface="Lucida Sans"/>
              </a:rPr>
              <a:t>rates</a:t>
            </a:r>
            <a:r>
              <a:rPr sz="600" spc="-100" dirty="0">
                <a:solidFill>
                  <a:srgbClr val="231F20"/>
                </a:solidFill>
                <a:latin typeface="Lucida Sans"/>
                <a:cs typeface="Lucida Sans"/>
              </a:rPr>
              <a:t> </a:t>
            </a:r>
            <a:r>
              <a:rPr sz="600" spc="-20" dirty="0">
                <a:solidFill>
                  <a:srgbClr val="231F20"/>
                </a:solidFill>
                <a:latin typeface="Lucida Sans"/>
                <a:cs typeface="Lucida Sans"/>
              </a:rPr>
              <a:t>calculated</a:t>
            </a:r>
            <a:r>
              <a:rPr sz="600" spc="-70" dirty="0">
                <a:solidFill>
                  <a:srgbClr val="231F20"/>
                </a:solidFill>
                <a:latin typeface="Lucida Sans"/>
                <a:cs typeface="Lucida Sans"/>
              </a:rPr>
              <a:t> </a:t>
            </a:r>
            <a:r>
              <a:rPr sz="600" spc="-10" dirty="0">
                <a:solidFill>
                  <a:srgbClr val="231F20"/>
                </a:solidFill>
                <a:latin typeface="Lucida Sans"/>
                <a:cs typeface="Lucida Sans"/>
              </a:rPr>
              <a:t>for</a:t>
            </a:r>
            <a:r>
              <a:rPr sz="600" spc="-80" dirty="0">
                <a:solidFill>
                  <a:srgbClr val="231F20"/>
                </a:solidFill>
                <a:latin typeface="Lucida Sans"/>
                <a:cs typeface="Lucida Sans"/>
              </a:rPr>
              <a:t> </a:t>
            </a:r>
            <a:r>
              <a:rPr sz="600" spc="-20" dirty="0">
                <a:solidFill>
                  <a:srgbClr val="231F20"/>
                </a:solidFill>
                <a:latin typeface="Lucida Sans"/>
                <a:cs typeface="Lucida Sans"/>
              </a:rPr>
              <a:t>small</a:t>
            </a:r>
            <a:r>
              <a:rPr sz="600" spc="-80" dirty="0">
                <a:solidFill>
                  <a:srgbClr val="231F20"/>
                </a:solidFill>
                <a:latin typeface="Lucida Sans"/>
                <a:cs typeface="Lucida Sans"/>
              </a:rPr>
              <a:t> </a:t>
            </a:r>
            <a:r>
              <a:rPr sz="600" spc="-20" dirty="0">
                <a:solidFill>
                  <a:srgbClr val="231F20"/>
                </a:solidFill>
                <a:latin typeface="Lucida Sans"/>
                <a:cs typeface="Lucida Sans"/>
              </a:rPr>
              <a:t>numbers</a:t>
            </a:r>
            <a:r>
              <a:rPr sz="600" spc="-85" dirty="0">
                <a:solidFill>
                  <a:srgbClr val="231F20"/>
                </a:solidFill>
                <a:latin typeface="Lucida Sans"/>
                <a:cs typeface="Lucida Sans"/>
              </a:rPr>
              <a:t> </a:t>
            </a:r>
            <a:r>
              <a:rPr sz="600" spc="-15" dirty="0">
                <a:solidFill>
                  <a:srgbClr val="231F20"/>
                </a:solidFill>
                <a:latin typeface="Lucida Sans"/>
                <a:cs typeface="Lucida Sans"/>
              </a:rPr>
              <a:t>of</a:t>
            </a:r>
            <a:r>
              <a:rPr sz="600" spc="-75" dirty="0">
                <a:solidFill>
                  <a:srgbClr val="231F20"/>
                </a:solidFill>
                <a:latin typeface="Lucida Sans"/>
                <a:cs typeface="Lucida Sans"/>
              </a:rPr>
              <a:t> </a:t>
            </a:r>
            <a:r>
              <a:rPr sz="600" spc="-15" dirty="0">
                <a:solidFill>
                  <a:srgbClr val="231F20"/>
                </a:solidFill>
                <a:latin typeface="Lucida Sans"/>
                <a:cs typeface="Lucida Sans"/>
              </a:rPr>
              <a:t>deaths.</a:t>
            </a:r>
            <a:r>
              <a:rPr sz="600" spc="-95" dirty="0">
                <a:solidFill>
                  <a:srgbClr val="231F20"/>
                </a:solidFill>
                <a:latin typeface="Lucida Sans"/>
                <a:cs typeface="Lucida Sans"/>
              </a:rPr>
              <a:t> </a:t>
            </a:r>
            <a:r>
              <a:rPr sz="600" spc="-20" dirty="0">
                <a:solidFill>
                  <a:srgbClr val="231F20"/>
                </a:solidFill>
                <a:latin typeface="Lucida Sans"/>
                <a:cs typeface="Lucida Sans"/>
              </a:rPr>
              <a:t>Missing</a:t>
            </a:r>
            <a:r>
              <a:rPr sz="600" spc="-100" dirty="0">
                <a:solidFill>
                  <a:srgbClr val="231F20"/>
                </a:solidFill>
                <a:latin typeface="Lucida Sans"/>
                <a:cs typeface="Lucida Sans"/>
              </a:rPr>
              <a:t> </a:t>
            </a:r>
            <a:r>
              <a:rPr sz="600" spc="-5" dirty="0">
                <a:solidFill>
                  <a:srgbClr val="231F20"/>
                </a:solidFill>
                <a:latin typeface="Lucida Sans"/>
                <a:cs typeface="Lucida Sans"/>
              </a:rPr>
              <a:t>data</a:t>
            </a:r>
            <a:r>
              <a:rPr sz="600" spc="-65" dirty="0">
                <a:solidFill>
                  <a:srgbClr val="231F20"/>
                </a:solidFill>
                <a:latin typeface="Lucida Sans"/>
                <a:cs typeface="Lucida Sans"/>
              </a:rPr>
              <a:t> </a:t>
            </a:r>
            <a:r>
              <a:rPr sz="600" spc="-10" dirty="0">
                <a:solidFill>
                  <a:srgbClr val="231F20"/>
                </a:solidFill>
                <a:latin typeface="Lucida Sans"/>
                <a:cs typeface="Lucida Sans"/>
              </a:rPr>
              <a:t>are</a:t>
            </a:r>
            <a:r>
              <a:rPr sz="600" spc="-60" dirty="0">
                <a:solidFill>
                  <a:srgbClr val="231F20"/>
                </a:solidFill>
                <a:latin typeface="Lucida Sans"/>
                <a:cs typeface="Lucida Sans"/>
              </a:rPr>
              <a:t> </a:t>
            </a:r>
            <a:r>
              <a:rPr sz="600" spc="-15" dirty="0">
                <a:solidFill>
                  <a:srgbClr val="231F20"/>
                </a:solidFill>
                <a:latin typeface="Lucida Sans"/>
                <a:cs typeface="Lucida Sans"/>
              </a:rPr>
              <a:t>not</a:t>
            </a:r>
            <a:r>
              <a:rPr sz="600" spc="-70" dirty="0">
                <a:solidFill>
                  <a:srgbClr val="231F20"/>
                </a:solidFill>
                <a:latin typeface="Lucida Sans"/>
                <a:cs typeface="Lucida Sans"/>
              </a:rPr>
              <a:t> </a:t>
            </a:r>
            <a:r>
              <a:rPr sz="600" spc="-20" dirty="0">
                <a:solidFill>
                  <a:srgbClr val="231F20"/>
                </a:solidFill>
                <a:latin typeface="Lucida Sans"/>
                <a:cs typeface="Lucida Sans"/>
              </a:rPr>
              <a:t>included.</a:t>
            </a:r>
            <a:endParaRPr sz="600">
              <a:latin typeface="Lucida Sans"/>
              <a:cs typeface="Lucida Sans"/>
            </a:endParaRPr>
          </a:p>
          <a:p>
            <a:pPr marL="12700">
              <a:lnSpc>
                <a:spcPct val="100000"/>
              </a:lnSpc>
              <a:spcBef>
                <a:spcPts val="300"/>
              </a:spcBef>
            </a:pPr>
            <a:r>
              <a:rPr sz="600" spc="-30" dirty="0">
                <a:solidFill>
                  <a:srgbClr val="231F20"/>
                </a:solidFill>
                <a:latin typeface="Lucida Sans"/>
                <a:cs typeface="Lucida Sans"/>
              </a:rPr>
              <a:t>†Cause</a:t>
            </a:r>
            <a:r>
              <a:rPr sz="600" spc="-85" dirty="0">
                <a:solidFill>
                  <a:srgbClr val="231F20"/>
                </a:solidFill>
                <a:latin typeface="Lucida Sans"/>
                <a:cs typeface="Lucida Sans"/>
              </a:rPr>
              <a:t> </a:t>
            </a:r>
            <a:r>
              <a:rPr sz="600" spc="-15" dirty="0">
                <a:solidFill>
                  <a:srgbClr val="231F20"/>
                </a:solidFill>
                <a:latin typeface="Lucida Sans"/>
                <a:cs typeface="Lucida Sans"/>
              </a:rPr>
              <a:t>of</a:t>
            </a:r>
            <a:r>
              <a:rPr sz="600" spc="-70" dirty="0">
                <a:solidFill>
                  <a:srgbClr val="231F20"/>
                </a:solidFill>
                <a:latin typeface="Lucida Sans"/>
                <a:cs typeface="Lucida Sans"/>
              </a:rPr>
              <a:t> </a:t>
            </a:r>
            <a:r>
              <a:rPr sz="600" spc="-10" dirty="0">
                <a:solidFill>
                  <a:srgbClr val="231F20"/>
                </a:solidFill>
                <a:latin typeface="Lucida Sans"/>
                <a:cs typeface="Lucida Sans"/>
              </a:rPr>
              <a:t>death</a:t>
            </a:r>
            <a:r>
              <a:rPr sz="600" spc="-85" dirty="0">
                <a:solidFill>
                  <a:srgbClr val="231F20"/>
                </a:solidFill>
                <a:latin typeface="Lucida Sans"/>
                <a:cs typeface="Lucida Sans"/>
              </a:rPr>
              <a:t> </a:t>
            </a:r>
            <a:r>
              <a:rPr sz="600" spc="-15" dirty="0">
                <a:solidFill>
                  <a:srgbClr val="231F20"/>
                </a:solidFill>
                <a:latin typeface="Lucida Sans"/>
                <a:cs typeface="Lucida Sans"/>
              </a:rPr>
              <a:t>is</a:t>
            </a:r>
            <a:r>
              <a:rPr sz="600" spc="-75" dirty="0">
                <a:solidFill>
                  <a:srgbClr val="231F20"/>
                </a:solidFill>
                <a:latin typeface="Lucida Sans"/>
                <a:cs typeface="Lucida Sans"/>
              </a:rPr>
              <a:t> </a:t>
            </a:r>
            <a:r>
              <a:rPr sz="600" spc="-20" dirty="0">
                <a:solidFill>
                  <a:srgbClr val="231F20"/>
                </a:solidFill>
                <a:latin typeface="Lucida Sans"/>
                <a:cs typeface="Lucida Sans"/>
              </a:rPr>
              <a:t>defined</a:t>
            </a:r>
            <a:r>
              <a:rPr sz="600" spc="-70" dirty="0">
                <a:solidFill>
                  <a:srgbClr val="231F20"/>
                </a:solidFill>
                <a:latin typeface="Lucida Sans"/>
                <a:cs typeface="Lucida Sans"/>
              </a:rPr>
              <a:t> </a:t>
            </a:r>
            <a:r>
              <a:rPr sz="600" spc="-5" dirty="0">
                <a:solidFill>
                  <a:srgbClr val="231F20"/>
                </a:solidFill>
                <a:latin typeface="Lucida Sans"/>
                <a:cs typeface="Lucida Sans"/>
              </a:rPr>
              <a:t>as</a:t>
            </a:r>
            <a:r>
              <a:rPr sz="600" spc="-50" dirty="0">
                <a:solidFill>
                  <a:srgbClr val="231F20"/>
                </a:solidFill>
                <a:latin typeface="Lucida Sans"/>
                <a:cs typeface="Lucida Sans"/>
              </a:rPr>
              <a:t> </a:t>
            </a:r>
            <a:r>
              <a:rPr sz="600" dirty="0">
                <a:solidFill>
                  <a:srgbClr val="231F20"/>
                </a:solidFill>
                <a:latin typeface="Lucida Sans"/>
                <a:cs typeface="Lucida Sans"/>
              </a:rPr>
              <a:t>1</a:t>
            </a:r>
            <a:r>
              <a:rPr sz="600" spc="-80" dirty="0">
                <a:solidFill>
                  <a:srgbClr val="231F20"/>
                </a:solidFill>
                <a:latin typeface="Lucida Sans"/>
                <a:cs typeface="Lucida Sans"/>
              </a:rPr>
              <a:t> </a:t>
            </a:r>
            <a:r>
              <a:rPr sz="600" spc="-15" dirty="0">
                <a:solidFill>
                  <a:srgbClr val="231F20"/>
                </a:solidFill>
                <a:latin typeface="Lucida Sans"/>
                <a:cs typeface="Lucida Sans"/>
              </a:rPr>
              <a:t>of</a:t>
            </a:r>
            <a:r>
              <a:rPr sz="600" spc="-70" dirty="0">
                <a:solidFill>
                  <a:srgbClr val="231F20"/>
                </a:solidFill>
                <a:latin typeface="Lucida Sans"/>
                <a:cs typeface="Lucida Sans"/>
              </a:rPr>
              <a:t> </a:t>
            </a:r>
            <a:r>
              <a:rPr sz="600" spc="-5" dirty="0">
                <a:solidFill>
                  <a:srgbClr val="231F20"/>
                </a:solidFill>
                <a:latin typeface="Lucida Sans"/>
                <a:cs typeface="Lucida Sans"/>
              </a:rPr>
              <a:t>the</a:t>
            </a:r>
            <a:r>
              <a:rPr sz="600" spc="-65" dirty="0">
                <a:solidFill>
                  <a:srgbClr val="231F20"/>
                </a:solidFill>
                <a:latin typeface="Lucida Sans"/>
                <a:cs typeface="Lucida Sans"/>
              </a:rPr>
              <a:t> </a:t>
            </a:r>
            <a:r>
              <a:rPr sz="600" spc="-20" dirty="0">
                <a:solidFill>
                  <a:srgbClr val="231F20"/>
                </a:solidFill>
                <a:latin typeface="Lucida Sans"/>
                <a:cs typeface="Lucida Sans"/>
              </a:rPr>
              <a:t>multiple</a:t>
            </a:r>
            <a:r>
              <a:rPr sz="600" spc="-95" dirty="0">
                <a:solidFill>
                  <a:srgbClr val="231F20"/>
                </a:solidFill>
                <a:latin typeface="Lucida Sans"/>
                <a:cs typeface="Lucida Sans"/>
              </a:rPr>
              <a:t> </a:t>
            </a:r>
            <a:r>
              <a:rPr sz="600" spc="-15" dirty="0">
                <a:solidFill>
                  <a:srgbClr val="231F20"/>
                </a:solidFill>
                <a:latin typeface="Lucida Sans"/>
                <a:cs typeface="Lucida Sans"/>
              </a:rPr>
              <a:t>causes</a:t>
            </a:r>
            <a:r>
              <a:rPr sz="600" spc="-75" dirty="0">
                <a:solidFill>
                  <a:srgbClr val="231F20"/>
                </a:solidFill>
                <a:latin typeface="Lucida Sans"/>
                <a:cs typeface="Lucida Sans"/>
              </a:rPr>
              <a:t> </a:t>
            </a:r>
            <a:r>
              <a:rPr sz="600" spc="-15" dirty="0">
                <a:solidFill>
                  <a:srgbClr val="231F20"/>
                </a:solidFill>
                <a:latin typeface="Lucida Sans"/>
                <a:cs typeface="Lucida Sans"/>
              </a:rPr>
              <a:t>of</a:t>
            </a:r>
            <a:r>
              <a:rPr sz="600" spc="-75" dirty="0">
                <a:solidFill>
                  <a:srgbClr val="231F20"/>
                </a:solidFill>
                <a:latin typeface="Lucida Sans"/>
                <a:cs typeface="Lucida Sans"/>
              </a:rPr>
              <a:t> </a:t>
            </a:r>
            <a:r>
              <a:rPr sz="600" spc="-5" dirty="0">
                <a:solidFill>
                  <a:srgbClr val="231F20"/>
                </a:solidFill>
                <a:latin typeface="Lucida Sans"/>
                <a:cs typeface="Lucida Sans"/>
              </a:rPr>
              <a:t>death</a:t>
            </a:r>
            <a:r>
              <a:rPr sz="600" spc="-90" dirty="0">
                <a:solidFill>
                  <a:srgbClr val="231F20"/>
                </a:solidFill>
                <a:latin typeface="Lucida Sans"/>
                <a:cs typeface="Lucida Sans"/>
              </a:rPr>
              <a:t> </a:t>
            </a:r>
            <a:r>
              <a:rPr sz="600" spc="-5" dirty="0">
                <a:solidFill>
                  <a:srgbClr val="231F20"/>
                </a:solidFill>
                <a:latin typeface="Lucida Sans"/>
                <a:cs typeface="Lucida Sans"/>
              </a:rPr>
              <a:t>and</a:t>
            </a:r>
            <a:r>
              <a:rPr sz="600" spc="-60" dirty="0">
                <a:solidFill>
                  <a:srgbClr val="231F20"/>
                </a:solidFill>
                <a:latin typeface="Lucida Sans"/>
                <a:cs typeface="Lucida Sans"/>
              </a:rPr>
              <a:t> </a:t>
            </a:r>
            <a:r>
              <a:rPr sz="600" spc="-15" dirty="0">
                <a:solidFill>
                  <a:srgbClr val="231F20"/>
                </a:solidFill>
                <a:latin typeface="Lucida Sans"/>
                <a:cs typeface="Lucida Sans"/>
              </a:rPr>
              <a:t>is</a:t>
            </a:r>
            <a:r>
              <a:rPr sz="600" spc="-80" dirty="0">
                <a:solidFill>
                  <a:srgbClr val="231F20"/>
                </a:solidFill>
                <a:latin typeface="Lucida Sans"/>
                <a:cs typeface="Lucida Sans"/>
              </a:rPr>
              <a:t> </a:t>
            </a:r>
            <a:r>
              <a:rPr sz="600" spc="-10" dirty="0">
                <a:solidFill>
                  <a:srgbClr val="231F20"/>
                </a:solidFill>
                <a:latin typeface="Lucida Sans"/>
                <a:cs typeface="Lucida Sans"/>
              </a:rPr>
              <a:t>based</a:t>
            </a:r>
            <a:r>
              <a:rPr sz="600" spc="-95" dirty="0">
                <a:solidFill>
                  <a:srgbClr val="231F20"/>
                </a:solidFill>
                <a:latin typeface="Lucida Sans"/>
                <a:cs typeface="Lucida Sans"/>
              </a:rPr>
              <a:t> </a:t>
            </a:r>
            <a:r>
              <a:rPr sz="600" spc="-15" dirty="0">
                <a:solidFill>
                  <a:srgbClr val="231F20"/>
                </a:solidFill>
                <a:latin typeface="Lucida Sans"/>
                <a:cs typeface="Lucida Sans"/>
              </a:rPr>
              <a:t>on</a:t>
            </a:r>
            <a:r>
              <a:rPr sz="600" spc="-70" dirty="0">
                <a:solidFill>
                  <a:srgbClr val="231F20"/>
                </a:solidFill>
                <a:latin typeface="Lucida Sans"/>
                <a:cs typeface="Lucida Sans"/>
              </a:rPr>
              <a:t> </a:t>
            </a:r>
            <a:r>
              <a:rPr sz="600" spc="-5" dirty="0">
                <a:solidFill>
                  <a:srgbClr val="231F20"/>
                </a:solidFill>
                <a:latin typeface="Lucida Sans"/>
                <a:cs typeface="Lucida Sans"/>
              </a:rPr>
              <a:t>the</a:t>
            </a:r>
            <a:r>
              <a:rPr sz="600" spc="-60" dirty="0">
                <a:solidFill>
                  <a:srgbClr val="231F20"/>
                </a:solidFill>
                <a:latin typeface="Lucida Sans"/>
                <a:cs typeface="Lucida Sans"/>
              </a:rPr>
              <a:t> </a:t>
            </a:r>
            <a:r>
              <a:rPr sz="600" spc="-20" dirty="0">
                <a:solidFill>
                  <a:srgbClr val="231F20"/>
                </a:solidFill>
                <a:latin typeface="Lucida Sans"/>
                <a:cs typeface="Lucida Sans"/>
              </a:rPr>
              <a:t>International</a:t>
            </a:r>
            <a:r>
              <a:rPr sz="600" spc="-85" dirty="0">
                <a:solidFill>
                  <a:srgbClr val="231F20"/>
                </a:solidFill>
                <a:latin typeface="Lucida Sans"/>
                <a:cs typeface="Lucida Sans"/>
              </a:rPr>
              <a:t> </a:t>
            </a:r>
            <a:r>
              <a:rPr sz="600" spc="-25" dirty="0">
                <a:solidFill>
                  <a:srgbClr val="231F20"/>
                </a:solidFill>
                <a:latin typeface="Lucida Sans"/>
                <a:cs typeface="Lucida Sans"/>
              </a:rPr>
              <a:t>Classification</a:t>
            </a:r>
            <a:r>
              <a:rPr sz="600" spc="-95" dirty="0">
                <a:solidFill>
                  <a:srgbClr val="231F20"/>
                </a:solidFill>
                <a:latin typeface="Lucida Sans"/>
                <a:cs typeface="Lucida Sans"/>
              </a:rPr>
              <a:t> </a:t>
            </a:r>
            <a:r>
              <a:rPr sz="600" spc="-15" dirty="0">
                <a:solidFill>
                  <a:srgbClr val="231F20"/>
                </a:solidFill>
                <a:latin typeface="Lucida Sans"/>
                <a:cs typeface="Lucida Sans"/>
              </a:rPr>
              <a:t>of</a:t>
            </a:r>
            <a:r>
              <a:rPr sz="600" spc="-70" dirty="0">
                <a:solidFill>
                  <a:srgbClr val="231F20"/>
                </a:solidFill>
                <a:latin typeface="Lucida Sans"/>
                <a:cs typeface="Lucida Sans"/>
              </a:rPr>
              <a:t> </a:t>
            </a:r>
            <a:r>
              <a:rPr sz="600" spc="-20" dirty="0">
                <a:solidFill>
                  <a:srgbClr val="231F20"/>
                </a:solidFill>
                <a:latin typeface="Lucida Sans"/>
                <a:cs typeface="Lucida Sans"/>
              </a:rPr>
              <a:t>Diseases,</a:t>
            </a:r>
            <a:r>
              <a:rPr sz="600" spc="-100" dirty="0">
                <a:solidFill>
                  <a:srgbClr val="231F20"/>
                </a:solidFill>
                <a:latin typeface="Lucida Sans"/>
                <a:cs typeface="Lucida Sans"/>
              </a:rPr>
              <a:t> </a:t>
            </a:r>
            <a:r>
              <a:rPr sz="600" spc="-15" dirty="0">
                <a:solidFill>
                  <a:srgbClr val="231F20"/>
                </a:solidFill>
                <a:latin typeface="Lucida Sans"/>
                <a:cs typeface="Lucida Sans"/>
              </a:rPr>
              <a:t>10th</a:t>
            </a:r>
            <a:r>
              <a:rPr sz="600" spc="-85" dirty="0">
                <a:solidFill>
                  <a:srgbClr val="231F20"/>
                </a:solidFill>
                <a:latin typeface="Lucida Sans"/>
                <a:cs typeface="Lucida Sans"/>
              </a:rPr>
              <a:t> </a:t>
            </a:r>
            <a:r>
              <a:rPr sz="600" spc="-10" dirty="0">
                <a:solidFill>
                  <a:srgbClr val="231F20"/>
                </a:solidFill>
                <a:latin typeface="Lucida Sans"/>
                <a:cs typeface="Lucida Sans"/>
              </a:rPr>
              <a:t>Rev.</a:t>
            </a:r>
            <a:r>
              <a:rPr sz="600" spc="-100" dirty="0">
                <a:solidFill>
                  <a:srgbClr val="231F20"/>
                </a:solidFill>
                <a:latin typeface="Lucida Sans"/>
                <a:cs typeface="Lucida Sans"/>
              </a:rPr>
              <a:t> </a:t>
            </a:r>
            <a:r>
              <a:rPr sz="600" spc="-25" dirty="0">
                <a:solidFill>
                  <a:srgbClr val="231F20"/>
                </a:solidFill>
                <a:latin typeface="Lucida Sans"/>
                <a:cs typeface="Lucida Sans"/>
              </a:rPr>
              <a:t>(ICD-10)</a:t>
            </a:r>
            <a:r>
              <a:rPr sz="600" spc="-35" dirty="0">
                <a:solidFill>
                  <a:srgbClr val="231F20"/>
                </a:solidFill>
                <a:latin typeface="Lucida Sans"/>
                <a:cs typeface="Lucida Sans"/>
              </a:rPr>
              <a:t> </a:t>
            </a:r>
            <a:r>
              <a:rPr sz="600" spc="-20" dirty="0">
                <a:solidFill>
                  <a:srgbClr val="231F20"/>
                </a:solidFill>
                <a:latin typeface="Lucida Sans"/>
                <a:cs typeface="Lucida Sans"/>
              </a:rPr>
              <a:t>codes</a:t>
            </a:r>
            <a:r>
              <a:rPr sz="600" spc="-80" dirty="0">
                <a:solidFill>
                  <a:srgbClr val="231F20"/>
                </a:solidFill>
                <a:latin typeface="Lucida Sans"/>
                <a:cs typeface="Lucida Sans"/>
              </a:rPr>
              <a:t> </a:t>
            </a:r>
            <a:r>
              <a:rPr sz="600" spc="-20" dirty="0">
                <a:solidFill>
                  <a:srgbClr val="231F20"/>
                </a:solidFill>
                <a:latin typeface="Lucida Sans"/>
                <a:cs typeface="Lucida Sans"/>
              </a:rPr>
              <a:t>B17.1,</a:t>
            </a:r>
            <a:r>
              <a:rPr sz="600" spc="-55" dirty="0">
                <a:solidFill>
                  <a:srgbClr val="231F20"/>
                </a:solidFill>
                <a:latin typeface="Lucida Sans"/>
                <a:cs typeface="Lucida Sans"/>
              </a:rPr>
              <a:t> </a:t>
            </a:r>
            <a:r>
              <a:rPr sz="600" spc="-5" dirty="0">
                <a:solidFill>
                  <a:srgbClr val="231F20"/>
                </a:solidFill>
                <a:latin typeface="Lucida Sans"/>
                <a:cs typeface="Lucida Sans"/>
              </a:rPr>
              <a:t>and</a:t>
            </a:r>
            <a:r>
              <a:rPr sz="600" spc="-60" dirty="0">
                <a:solidFill>
                  <a:srgbClr val="231F20"/>
                </a:solidFill>
                <a:latin typeface="Lucida Sans"/>
                <a:cs typeface="Lucida Sans"/>
              </a:rPr>
              <a:t> </a:t>
            </a:r>
            <a:r>
              <a:rPr sz="600" spc="-15" dirty="0">
                <a:solidFill>
                  <a:srgbClr val="231F20"/>
                </a:solidFill>
                <a:latin typeface="Lucida Sans"/>
                <a:cs typeface="Lucida Sans"/>
              </a:rPr>
              <a:t>B18.2</a:t>
            </a:r>
            <a:r>
              <a:rPr sz="600" spc="-80" dirty="0">
                <a:solidFill>
                  <a:srgbClr val="231F20"/>
                </a:solidFill>
                <a:latin typeface="Lucida Sans"/>
                <a:cs typeface="Lucida Sans"/>
              </a:rPr>
              <a:t> </a:t>
            </a:r>
            <a:r>
              <a:rPr sz="600" spc="-20" dirty="0">
                <a:solidFill>
                  <a:srgbClr val="231F20"/>
                </a:solidFill>
                <a:latin typeface="Lucida Sans"/>
                <a:cs typeface="Lucida Sans"/>
              </a:rPr>
              <a:t>(hepatitis</a:t>
            </a:r>
            <a:r>
              <a:rPr sz="600" spc="-85" dirty="0">
                <a:solidFill>
                  <a:srgbClr val="231F20"/>
                </a:solidFill>
                <a:latin typeface="Lucida Sans"/>
                <a:cs typeface="Lucida Sans"/>
              </a:rPr>
              <a:t> </a:t>
            </a:r>
            <a:r>
              <a:rPr sz="600" spc="-55" dirty="0">
                <a:solidFill>
                  <a:srgbClr val="231F20"/>
                </a:solidFill>
                <a:latin typeface="Lucida Sans"/>
                <a:cs typeface="Lucida Sans"/>
              </a:rPr>
              <a:t>C).</a:t>
            </a:r>
            <a:endParaRPr sz="600">
              <a:latin typeface="Lucida Sans"/>
              <a:cs typeface="Lucida Sans"/>
            </a:endParaRPr>
          </a:p>
        </p:txBody>
      </p:sp>
      <p:sp>
        <p:nvSpPr>
          <p:cNvPr id="5" name="object 5"/>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6" name="object 6"/>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8" name="object 8"/>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9" name="object 9"/>
          <p:cNvSpPr/>
          <p:nvPr/>
        </p:nvSpPr>
        <p:spPr>
          <a:xfrm>
            <a:off x="5397865" y="321417"/>
            <a:ext cx="210159" cy="25438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1" name="object 11"/>
          <p:cNvSpPr txBox="1"/>
          <p:nvPr/>
        </p:nvSpPr>
        <p:spPr>
          <a:xfrm>
            <a:off x="443991" y="259637"/>
            <a:ext cx="6836409" cy="993775"/>
          </a:xfrm>
          <a:prstGeom prst="rect">
            <a:avLst/>
          </a:prstGeom>
        </p:spPr>
        <p:txBody>
          <a:bodyPr vert="horz" wrap="square" lIns="0" tIns="13335" rIns="0" bIns="0" rtlCol="0">
            <a:spAutoFit/>
          </a:bodyPr>
          <a:lstStyle/>
          <a:p>
            <a:pPr marR="6350" algn="r">
              <a:lnSpc>
                <a:spcPts val="1255"/>
              </a:lnSpc>
              <a:spcBef>
                <a:spcPts val="105"/>
              </a:spcBef>
            </a:pPr>
            <a:r>
              <a:rPr sz="1000" b="1" spc="20" dirty="0">
                <a:solidFill>
                  <a:srgbClr val="005E6D"/>
                </a:solidFill>
                <a:latin typeface="Calibri"/>
                <a:cs typeface="Calibri"/>
              </a:rPr>
              <a:t>2019  </a:t>
            </a:r>
            <a:r>
              <a:rPr sz="1050" b="1" spc="45" dirty="0">
                <a:solidFill>
                  <a:srgbClr val="8C2689"/>
                </a:solidFill>
                <a:latin typeface="Calibri"/>
                <a:cs typeface="Calibri"/>
              </a:rPr>
              <a:t>VIRAL</a:t>
            </a:r>
            <a:r>
              <a:rPr sz="1050" b="1" spc="-40" dirty="0">
                <a:solidFill>
                  <a:srgbClr val="8C2689"/>
                </a:solidFill>
                <a:latin typeface="Calibri"/>
                <a:cs typeface="Calibri"/>
              </a:rPr>
              <a:t> </a:t>
            </a:r>
            <a:r>
              <a:rPr sz="1050" b="1" spc="45" dirty="0">
                <a:solidFill>
                  <a:srgbClr val="8C2689"/>
                </a:solidFill>
                <a:latin typeface="Calibri"/>
                <a:cs typeface="Calibri"/>
              </a:rPr>
              <a:t>HEPATITIS</a:t>
            </a:r>
            <a:endParaRPr sz="1050">
              <a:latin typeface="Calibri"/>
              <a:cs typeface="Calibri"/>
            </a:endParaRPr>
          </a:p>
          <a:p>
            <a:pPr marR="16510" algn="r">
              <a:lnSpc>
                <a:spcPts val="1255"/>
              </a:lnSpc>
            </a:pPr>
            <a:r>
              <a:rPr sz="1050" spc="25" dirty="0">
                <a:solidFill>
                  <a:srgbClr val="005E6D"/>
                </a:solidFill>
                <a:latin typeface="Century Gothic"/>
                <a:cs typeface="Century Gothic"/>
              </a:rPr>
              <a:t>SURVEILLANCE</a:t>
            </a:r>
            <a:r>
              <a:rPr sz="1050" spc="15"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40"/>
              </a:spcBef>
            </a:pPr>
            <a:endParaRPr sz="1400">
              <a:latin typeface="Times New Roman"/>
              <a:cs typeface="Times New Roman"/>
            </a:endParaRPr>
          </a:p>
          <a:p>
            <a:pPr marL="12700">
              <a:lnSpc>
                <a:spcPct val="100000"/>
              </a:lnSpc>
              <a:spcBef>
                <a:spcPts val="5"/>
              </a:spcBef>
            </a:pPr>
            <a:r>
              <a:rPr sz="1400" b="1" spc="-25" dirty="0">
                <a:solidFill>
                  <a:srgbClr val="005E6D"/>
                </a:solidFill>
                <a:latin typeface="Calibri"/>
                <a:cs typeface="Calibri"/>
              </a:rPr>
              <a:t>Table</a:t>
            </a:r>
            <a:r>
              <a:rPr sz="1400" b="1" spc="-5" dirty="0">
                <a:solidFill>
                  <a:srgbClr val="005E6D"/>
                </a:solidFill>
                <a:latin typeface="Calibri"/>
                <a:cs typeface="Calibri"/>
              </a:rPr>
              <a:t> </a:t>
            </a:r>
            <a:r>
              <a:rPr sz="1400" b="1" spc="5" dirty="0">
                <a:solidFill>
                  <a:srgbClr val="005E6D"/>
                </a:solidFill>
                <a:latin typeface="Calibri"/>
                <a:cs typeface="Calibri"/>
              </a:rPr>
              <a:t>3.7.</a:t>
            </a:r>
            <a:r>
              <a:rPr sz="1400" b="1" spc="85" dirty="0">
                <a:solidFill>
                  <a:srgbClr val="005E6D"/>
                </a:solidFill>
                <a:latin typeface="Calibri"/>
                <a:cs typeface="Calibri"/>
              </a:rPr>
              <a:t> </a:t>
            </a:r>
            <a:r>
              <a:rPr sz="1400" b="1" spc="10" dirty="0">
                <a:solidFill>
                  <a:srgbClr val="8C2689"/>
                </a:solidFill>
                <a:latin typeface="Calibri"/>
                <a:cs typeface="Calibri"/>
              </a:rPr>
              <a:t>Number</a:t>
            </a:r>
            <a:r>
              <a:rPr sz="1400" b="1" spc="30" dirty="0">
                <a:solidFill>
                  <a:srgbClr val="8C2689"/>
                </a:solidFill>
                <a:latin typeface="Calibri"/>
                <a:cs typeface="Calibri"/>
              </a:rPr>
              <a:t> </a:t>
            </a:r>
            <a:r>
              <a:rPr sz="1400" b="1" spc="5" dirty="0">
                <a:solidFill>
                  <a:srgbClr val="8C2689"/>
                </a:solidFill>
                <a:latin typeface="Calibri"/>
                <a:cs typeface="Calibri"/>
              </a:rPr>
              <a:t>and</a:t>
            </a:r>
            <a:r>
              <a:rPr sz="1400" b="1" spc="50" dirty="0">
                <a:solidFill>
                  <a:srgbClr val="8C2689"/>
                </a:solidFill>
                <a:latin typeface="Calibri"/>
                <a:cs typeface="Calibri"/>
              </a:rPr>
              <a:t> </a:t>
            </a:r>
            <a:r>
              <a:rPr sz="1400" b="1" dirty="0">
                <a:solidFill>
                  <a:srgbClr val="8C2689"/>
                </a:solidFill>
                <a:latin typeface="Calibri"/>
                <a:cs typeface="Calibri"/>
              </a:rPr>
              <a:t>rates*</a:t>
            </a:r>
            <a:r>
              <a:rPr sz="1400" b="1" spc="25" dirty="0">
                <a:solidFill>
                  <a:srgbClr val="8C2689"/>
                </a:solidFill>
                <a:latin typeface="Calibri"/>
                <a:cs typeface="Calibri"/>
              </a:rPr>
              <a:t> </a:t>
            </a:r>
            <a:r>
              <a:rPr sz="1400" b="1" dirty="0">
                <a:solidFill>
                  <a:srgbClr val="8C2689"/>
                </a:solidFill>
                <a:latin typeface="Calibri"/>
                <a:cs typeface="Calibri"/>
              </a:rPr>
              <a:t>of</a:t>
            </a:r>
            <a:r>
              <a:rPr sz="1400" b="1" spc="30" dirty="0">
                <a:solidFill>
                  <a:srgbClr val="8C2689"/>
                </a:solidFill>
                <a:latin typeface="Calibri"/>
                <a:cs typeface="Calibri"/>
              </a:rPr>
              <a:t> </a:t>
            </a:r>
            <a:r>
              <a:rPr sz="1400" b="1" spc="5" dirty="0">
                <a:solidFill>
                  <a:srgbClr val="8C2689"/>
                </a:solidFill>
                <a:latin typeface="Calibri"/>
                <a:cs typeface="Calibri"/>
              </a:rPr>
              <a:t>deaths</a:t>
            </a:r>
            <a:r>
              <a:rPr sz="1400" b="1" spc="25" dirty="0">
                <a:solidFill>
                  <a:srgbClr val="8C2689"/>
                </a:solidFill>
                <a:latin typeface="Calibri"/>
                <a:cs typeface="Calibri"/>
              </a:rPr>
              <a:t> </a:t>
            </a:r>
            <a:r>
              <a:rPr sz="1400" b="1" spc="5" dirty="0">
                <a:solidFill>
                  <a:srgbClr val="8C2689"/>
                </a:solidFill>
                <a:latin typeface="Calibri"/>
                <a:cs typeface="Calibri"/>
              </a:rPr>
              <a:t>with</a:t>
            </a:r>
            <a:r>
              <a:rPr sz="1400" b="1" spc="70" dirty="0">
                <a:solidFill>
                  <a:srgbClr val="8C2689"/>
                </a:solidFill>
                <a:latin typeface="Calibri"/>
                <a:cs typeface="Calibri"/>
              </a:rPr>
              <a:t> </a:t>
            </a:r>
            <a:r>
              <a:rPr sz="1400" b="1" spc="20" dirty="0">
                <a:solidFill>
                  <a:srgbClr val="8C2689"/>
                </a:solidFill>
                <a:latin typeface="Calibri"/>
                <a:cs typeface="Calibri"/>
              </a:rPr>
              <a:t>hepatitis</a:t>
            </a:r>
            <a:r>
              <a:rPr sz="1400" b="1" spc="30" dirty="0">
                <a:solidFill>
                  <a:srgbClr val="8C2689"/>
                </a:solidFill>
                <a:latin typeface="Calibri"/>
                <a:cs typeface="Calibri"/>
              </a:rPr>
              <a:t> </a:t>
            </a:r>
            <a:r>
              <a:rPr sz="1400" b="1" dirty="0">
                <a:solidFill>
                  <a:srgbClr val="8C2689"/>
                </a:solidFill>
                <a:latin typeface="Calibri"/>
                <a:cs typeface="Calibri"/>
              </a:rPr>
              <a:t>C</a:t>
            </a:r>
            <a:r>
              <a:rPr sz="1400" b="1" spc="45" dirty="0">
                <a:solidFill>
                  <a:srgbClr val="8C2689"/>
                </a:solidFill>
                <a:latin typeface="Calibri"/>
                <a:cs typeface="Calibri"/>
              </a:rPr>
              <a:t> </a:t>
            </a:r>
            <a:r>
              <a:rPr sz="1400" b="1" spc="5" dirty="0">
                <a:solidFill>
                  <a:srgbClr val="8C2689"/>
                </a:solidFill>
                <a:latin typeface="Calibri"/>
                <a:cs typeface="Calibri"/>
              </a:rPr>
              <a:t>listed</a:t>
            </a:r>
            <a:r>
              <a:rPr sz="1400" b="1" spc="55" dirty="0">
                <a:solidFill>
                  <a:srgbClr val="8C2689"/>
                </a:solidFill>
                <a:latin typeface="Calibri"/>
                <a:cs typeface="Calibri"/>
              </a:rPr>
              <a:t> </a:t>
            </a:r>
            <a:r>
              <a:rPr sz="1400" b="1" spc="5" dirty="0">
                <a:solidFill>
                  <a:srgbClr val="8C2689"/>
                </a:solidFill>
                <a:latin typeface="Calibri"/>
                <a:cs typeface="Calibri"/>
              </a:rPr>
              <a:t>as</a:t>
            </a:r>
            <a:r>
              <a:rPr sz="1400" b="1" spc="55" dirty="0">
                <a:solidFill>
                  <a:srgbClr val="8C2689"/>
                </a:solidFill>
                <a:latin typeface="Calibri"/>
                <a:cs typeface="Calibri"/>
              </a:rPr>
              <a:t> </a:t>
            </a:r>
            <a:r>
              <a:rPr sz="1400" b="1" dirty="0">
                <a:solidFill>
                  <a:srgbClr val="8C2689"/>
                </a:solidFill>
                <a:latin typeface="Calibri"/>
                <a:cs typeface="Calibri"/>
              </a:rPr>
              <a:t>a</a:t>
            </a:r>
            <a:r>
              <a:rPr sz="1400" b="1" spc="50" dirty="0">
                <a:solidFill>
                  <a:srgbClr val="8C2689"/>
                </a:solidFill>
                <a:latin typeface="Calibri"/>
                <a:cs typeface="Calibri"/>
              </a:rPr>
              <a:t> </a:t>
            </a:r>
            <a:r>
              <a:rPr sz="1400" b="1" spc="15" dirty="0">
                <a:solidFill>
                  <a:srgbClr val="8C2689"/>
                </a:solidFill>
                <a:latin typeface="Calibri"/>
                <a:cs typeface="Calibri"/>
              </a:rPr>
              <a:t>cause</a:t>
            </a:r>
            <a:r>
              <a:rPr sz="1400" b="1" spc="30" dirty="0">
                <a:solidFill>
                  <a:srgbClr val="8C2689"/>
                </a:solidFill>
                <a:latin typeface="Calibri"/>
                <a:cs typeface="Calibri"/>
              </a:rPr>
              <a:t> </a:t>
            </a:r>
            <a:r>
              <a:rPr sz="1400" b="1" dirty="0">
                <a:solidFill>
                  <a:srgbClr val="8C2689"/>
                </a:solidFill>
                <a:latin typeface="Calibri"/>
                <a:cs typeface="Calibri"/>
              </a:rPr>
              <a:t>of</a:t>
            </a:r>
            <a:endParaRPr sz="1400">
              <a:latin typeface="Calibri"/>
              <a:cs typeface="Calibri"/>
            </a:endParaRPr>
          </a:p>
          <a:p>
            <a:pPr marR="5080" algn="r">
              <a:lnSpc>
                <a:spcPct val="100000"/>
              </a:lnSpc>
              <a:spcBef>
                <a:spcPts val="95"/>
              </a:spcBef>
            </a:pPr>
            <a:r>
              <a:rPr sz="1400" b="1" spc="5" dirty="0">
                <a:solidFill>
                  <a:srgbClr val="8C2689"/>
                </a:solidFill>
                <a:latin typeface="Calibri"/>
                <a:cs typeface="Calibri"/>
              </a:rPr>
              <a:t>death† </a:t>
            </a:r>
            <a:r>
              <a:rPr sz="1400" b="1" spc="20" dirty="0">
                <a:solidFill>
                  <a:srgbClr val="8C2689"/>
                </a:solidFill>
                <a:latin typeface="Calibri"/>
                <a:cs typeface="Calibri"/>
              </a:rPr>
              <a:t>among </a:t>
            </a:r>
            <a:r>
              <a:rPr sz="1400" b="1" spc="10" dirty="0">
                <a:solidFill>
                  <a:srgbClr val="8C2689"/>
                </a:solidFill>
                <a:latin typeface="Calibri"/>
                <a:cs typeface="Calibri"/>
              </a:rPr>
              <a:t>residents, </a:t>
            </a:r>
            <a:r>
              <a:rPr sz="1400" b="1" spc="-5" dirty="0">
                <a:solidFill>
                  <a:srgbClr val="8C2689"/>
                </a:solidFill>
                <a:latin typeface="Calibri"/>
                <a:cs typeface="Calibri"/>
              </a:rPr>
              <a:t>by </a:t>
            </a:r>
            <a:r>
              <a:rPr sz="1400" b="1" dirty="0">
                <a:solidFill>
                  <a:srgbClr val="8C2689"/>
                </a:solidFill>
                <a:latin typeface="Calibri"/>
                <a:cs typeface="Calibri"/>
              </a:rPr>
              <a:t>state </a:t>
            </a:r>
            <a:r>
              <a:rPr sz="1400" b="1" spc="5" dirty="0">
                <a:solidFill>
                  <a:srgbClr val="8C2689"/>
                </a:solidFill>
                <a:latin typeface="Calibri"/>
                <a:cs typeface="Calibri"/>
              </a:rPr>
              <a:t>or </a:t>
            </a:r>
            <a:r>
              <a:rPr sz="1400" b="1" spc="20" dirty="0">
                <a:solidFill>
                  <a:srgbClr val="8C2689"/>
                </a:solidFill>
                <a:latin typeface="Calibri"/>
                <a:cs typeface="Calibri"/>
              </a:rPr>
              <a:t>jurisdiction </a:t>
            </a:r>
            <a:r>
              <a:rPr sz="1400" b="1" dirty="0">
                <a:solidFill>
                  <a:srgbClr val="8C2689"/>
                </a:solidFill>
                <a:latin typeface="Calibri"/>
                <a:cs typeface="Calibri"/>
              </a:rPr>
              <a:t>— </a:t>
            </a:r>
            <a:r>
              <a:rPr sz="1400" b="1" spc="5" dirty="0">
                <a:solidFill>
                  <a:srgbClr val="8C2689"/>
                </a:solidFill>
                <a:latin typeface="Calibri"/>
                <a:cs typeface="Calibri"/>
              </a:rPr>
              <a:t>United States,</a:t>
            </a:r>
            <a:r>
              <a:rPr sz="1400" b="1" spc="90" dirty="0">
                <a:solidFill>
                  <a:srgbClr val="8C2689"/>
                </a:solidFill>
                <a:latin typeface="Calibri"/>
                <a:cs typeface="Calibri"/>
              </a:rPr>
              <a:t> </a:t>
            </a:r>
            <a:r>
              <a:rPr sz="1400" b="1" spc="15" dirty="0">
                <a:solidFill>
                  <a:srgbClr val="8C2689"/>
                </a:solidFill>
                <a:latin typeface="Calibri"/>
                <a:cs typeface="Calibri"/>
              </a:rPr>
              <a:t>2015–2019</a:t>
            </a:r>
            <a:endParaRPr sz="14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2" y="1501139"/>
            <a:ext cx="6964679" cy="7443215"/>
          </a:xfrm>
          <a:prstGeom prst="rect">
            <a:avLst/>
          </a:prstGeom>
          <a:blipFill>
            <a:blip r:embed="rId3" cstate="print"/>
            <a:stretch>
              <a:fillRect/>
            </a:stretch>
          </a:blipFill>
        </p:spPr>
        <p:txBody>
          <a:bodyPr wrap="square" lIns="0" tIns="0" rIns="0" bIns="0" rtlCol="0"/>
          <a:lstStyle/>
          <a:p>
            <a:endParaRPr/>
          </a:p>
        </p:txBody>
      </p:sp>
      <p:graphicFrame>
        <p:nvGraphicFramePr>
          <p:cNvPr id="3" name="object 3" descr="The number and rates of death with hepatitis C listed as a cause of death among US residents by demographic characteristic, including age group, sex, race/ethnicity, and US Department of Health and Human Services region. Demographic characteristics are listed in the first column. Each year has 2 columns of data; the first column displays the number of reported deaths, and the second column lists the rates of death per 100,000 population with 95% confidence intervals for 2015–2019."/>
          <p:cNvGraphicFramePr>
            <a:graphicFrameLocks noGrp="1"/>
          </p:cNvGraphicFramePr>
          <p:nvPr>
            <p:extLst>
              <p:ext uri="{D42A27DB-BD31-4B8C-83A1-F6EECF244321}">
                <p14:modId xmlns:p14="http://schemas.microsoft.com/office/powerpoint/2010/main" val="962680057"/>
              </p:ext>
            </p:extLst>
          </p:nvPr>
        </p:nvGraphicFramePr>
        <p:xfrm>
          <a:off x="457200" y="1527810"/>
          <a:ext cx="6851645" cy="7326857"/>
        </p:xfrm>
        <a:graphic>
          <a:graphicData uri="http://schemas.openxmlformats.org/drawingml/2006/table">
            <a:tbl>
              <a:tblPr firstRow="1" bandRow="1">
                <a:tableStyleId>{2D5ABB26-0587-4C30-8999-92F81FD0307C}</a:tableStyleId>
              </a:tblPr>
              <a:tblGrid>
                <a:gridCol w="1234440">
                  <a:extLst>
                    <a:ext uri="{9D8B030D-6E8A-4147-A177-3AD203B41FA5}">
                      <a16:colId xmlns:a16="http://schemas.microsoft.com/office/drawing/2014/main" val="20000"/>
                    </a:ext>
                  </a:extLst>
                </a:gridCol>
                <a:gridCol w="420370">
                  <a:extLst>
                    <a:ext uri="{9D8B030D-6E8A-4147-A177-3AD203B41FA5}">
                      <a16:colId xmlns:a16="http://schemas.microsoft.com/office/drawing/2014/main" val="20001"/>
                    </a:ext>
                  </a:extLst>
                </a:gridCol>
                <a:gridCol w="703580">
                  <a:extLst>
                    <a:ext uri="{9D8B030D-6E8A-4147-A177-3AD203B41FA5}">
                      <a16:colId xmlns:a16="http://schemas.microsoft.com/office/drawing/2014/main" val="20002"/>
                    </a:ext>
                  </a:extLst>
                </a:gridCol>
                <a:gridCol w="420369">
                  <a:extLst>
                    <a:ext uri="{9D8B030D-6E8A-4147-A177-3AD203B41FA5}">
                      <a16:colId xmlns:a16="http://schemas.microsoft.com/office/drawing/2014/main" val="20003"/>
                    </a:ext>
                  </a:extLst>
                </a:gridCol>
                <a:gridCol w="703579">
                  <a:extLst>
                    <a:ext uri="{9D8B030D-6E8A-4147-A177-3AD203B41FA5}">
                      <a16:colId xmlns:a16="http://schemas.microsoft.com/office/drawing/2014/main" val="20004"/>
                    </a:ext>
                  </a:extLst>
                </a:gridCol>
                <a:gridCol w="419100">
                  <a:extLst>
                    <a:ext uri="{9D8B030D-6E8A-4147-A177-3AD203B41FA5}">
                      <a16:colId xmlns:a16="http://schemas.microsoft.com/office/drawing/2014/main" val="20005"/>
                    </a:ext>
                  </a:extLst>
                </a:gridCol>
                <a:gridCol w="704214">
                  <a:extLst>
                    <a:ext uri="{9D8B030D-6E8A-4147-A177-3AD203B41FA5}">
                      <a16:colId xmlns:a16="http://schemas.microsoft.com/office/drawing/2014/main" val="20006"/>
                    </a:ext>
                  </a:extLst>
                </a:gridCol>
                <a:gridCol w="417829">
                  <a:extLst>
                    <a:ext uri="{9D8B030D-6E8A-4147-A177-3AD203B41FA5}">
                      <a16:colId xmlns:a16="http://schemas.microsoft.com/office/drawing/2014/main" val="20007"/>
                    </a:ext>
                  </a:extLst>
                </a:gridCol>
                <a:gridCol w="704850">
                  <a:extLst>
                    <a:ext uri="{9D8B030D-6E8A-4147-A177-3AD203B41FA5}">
                      <a16:colId xmlns:a16="http://schemas.microsoft.com/office/drawing/2014/main" val="20008"/>
                    </a:ext>
                  </a:extLst>
                </a:gridCol>
                <a:gridCol w="421639">
                  <a:extLst>
                    <a:ext uri="{9D8B030D-6E8A-4147-A177-3AD203B41FA5}">
                      <a16:colId xmlns:a16="http://schemas.microsoft.com/office/drawing/2014/main" val="20009"/>
                    </a:ext>
                  </a:extLst>
                </a:gridCol>
                <a:gridCol w="701675">
                  <a:extLst>
                    <a:ext uri="{9D8B030D-6E8A-4147-A177-3AD203B41FA5}">
                      <a16:colId xmlns:a16="http://schemas.microsoft.com/office/drawing/2014/main" val="20010"/>
                    </a:ext>
                  </a:extLst>
                </a:gridCol>
              </a:tblGrid>
              <a:tr h="164339">
                <a:tc rowSpan="2">
                  <a:txBody>
                    <a:bodyPr/>
                    <a:lstStyle/>
                    <a:p>
                      <a:pPr>
                        <a:lnSpc>
                          <a:spcPct val="100000"/>
                        </a:lnSpc>
                      </a:pPr>
                      <a:endParaRPr sz="700">
                        <a:latin typeface="Times New Roman"/>
                        <a:cs typeface="Times New Roman"/>
                      </a:endParaRPr>
                    </a:p>
                    <a:p>
                      <a:pPr marL="233045">
                        <a:lnSpc>
                          <a:spcPct val="100000"/>
                        </a:lnSpc>
                        <a:spcBef>
                          <a:spcPts val="555"/>
                        </a:spcBef>
                      </a:pPr>
                      <a:r>
                        <a:rPr sz="750" b="1" spc="20" dirty="0">
                          <a:solidFill>
                            <a:srgbClr val="FFFFFF"/>
                          </a:solidFill>
                          <a:latin typeface="Calibri"/>
                          <a:cs typeface="Calibri"/>
                        </a:rPr>
                        <a:t>Characteristics</a:t>
                      </a:r>
                      <a:endParaRPr sz="750">
                        <a:latin typeface="Calibri"/>
                        <a:cs typeface="Calibri"/>
                      </a:endParaRPr>
                    </a:p>
                  </a:txBody>
                  <a:tcPr marL="0" marR="0" marT="0" marB="0">
                    <a:lnR w="19050">
                      <a:solidFill>
                        <a:srgbClr val="FFFFFF"/>
                      </a:solidFill>
                      <a:prstDash val="solid"/>
                    </a:lnR>
                    <a:solidFill>
                      <a:srgbClr val="005E6D"/>
                    </a:solidFill>
                  </a:tcPr>
                </a:tc>
                <a:tc gridSpan="2">
                  <a:txBody>
                    <a:bodyPr/>
                    <a:lstStyle/>
                    <a:p>
                      <a:pPr marL="635" algn="ctr">
                        <a:lnSpc>
                          <a:spcPct val="100000"/>
                        </a:lnSpc>
                        <a:spcBef>
                          <a:spcPts val="130"/>
                        </a:spcBef>
                      </a:pPr>
                      <a:r>
                        <a:rPr sz="750" b="1" dirty="0">
                          <a:solidFill>
                            <a:srgbClr val="FFFFFF"/>
                          </a:solidFill>
                          <a:latin typeface="Calibri"/>
                          <a:cs typeface="Calibri"/>
                        </a:rPr>
                        <a:t>2015</a:t>
                      </a:r>
                      <a:endParaRPr sz="750">
                        <a:latin typeface="Calibri"/>
                        <a:cs typeface="Calibri"/>
                      </a:endParaRPr>
                    </a:p>
                  </a:txBody>
                  <a:tcPr marL="0" marR="0" marT="16510"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30"/>
                        </a:spcBef>
                      </a:pPr>
                      <a:r>
                        <a:rPr sz="750" b="1" dirty="0">
                          <a:solidFill>
                            <a:srgbClr val="FFFFFF"/>
                          </a:solidFill>
                          <a:latin typeface="Calibri"/>
                          <a:cs typeface="Calibri"/>
                        </a:rPr>
                        <a:t>2016</a:t>
                      </a:r>
                      <a:endParaRPr sz="750">
                        <a:latin typeface="Calibri"/>
                        <a:cs typeface="Calibri"/>
                      </a:endParaRPr>
                    </a:p>
                  </a:txBody>
                  <a:tcPr marL="0" marR="0" marT="16510"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30"/>
                        </a:spcBef>
                      </a:pPr>
                      <a:r>
                        <a:rPr sz="750" b="1" dirty="0">
                          <a:solidFill>
                            <a:srgbClr val="FFFFFF"/>
                          </a:solidFill>
                          <a:latin typeface="Calibri"/>
                          <a:cs typeface="Calibri"/>
                        </a:rPr>
                        <a:t>2017</a:t>
                      </a:r>
                      <a:endParaRPr sz="750">
                        <a:latin typeface="Calibri"/>
                        <a:cs typeface="Calibri"/>
                      </a:endParaRPr>
                    </a:p>
                  </a:txBody>
                  <a:tcPr marL="0" marR="0" marT="16510"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30"/>
                        </a:spcBef>
                      </a:pPr>
                      <a:r>
                        <a:rPr sz="750" b="1" dirty="0">
                          <a:solidFill>
                            <a:srgbClr val="FFFFFF"/>
                          </a:solidFill>
                          <a:latin typeface="Calibri"/>
                          <a:cs typeface="Calibri"/>
                        </a:rPr>
                        <a:t>2018</a:t>
                      </a:r>
                      <a:endParaRPr sz="750">
                        <a:latin typeface="Calibri"/>
                        <a:cs typeface="Calibri"/>
                      </a:endParaRPr>
                    </a:p>
                  </a:txBody>
                  <a:tcPr marL="0" marR="0" marT="16510"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marL="5080" algn="ctr">
                        <a:lnSpc>
                          <a:spcPct val="100000"/>
                        </a:lnSpc>
                        <a:spcBef>
                          <a:spcPts val="130"/>
                        </a:spcBef>
                      </a:pPr>
                      <a:r>
                        <a:rPr sz="750" b="1" dirty="0">
                          <a:solidFill>
                            <a:srgbClr val="FFFFFF"/>
                          </a:solidFill>
                          <a:latin typeface="Calibri"/>
                          <a:cs typeface="Calibri"/>
                        </a:rPr>
                        <a:t>2019</a:t>
                      </a:r>
                      <a:endParaRPr sz="750">
                        <a:latin typeface="Calibri"/>
                        <a:cs typeface="Calibri"/>
                      </a:endParaRPr>
                    </a:p>
                  </a:txBody>
                  <a:tcPr marL="0" marR="0" marT="16510" marB="0">
                    <a:lnL w="19050">
                      <a:solidFill>
                        <a:srgbClr val="FFFFFF"/>
                      </a:solidFill>
                      <a:prstDash val="solid"/>
                    </a:lnL>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292606">
                <a:tc vMerge="1">
                  <a:txBody>
                    <a:bodyPr/>
                    <a:lstStyle/>
                    <a:p>
                      <a:endParaRPr/>
                    </a:p>
                  </a:txBody>
                  <a:tcPr marL="0" marR="0" marT="0" marB="0">
                    <a:lnR w="19050">
                      <a:solidFill>
                        <a:srgbClr val="FFFFFF"/>
                      </a:solidFill>
                      <a:prstDash val="solid"/>
                    </a:lnR>
                    <a:solidFill>
                      <a:srgbClr val="005E6D"/>
                    </a:solidFill>
                  </a:tcPr>
                </a:tc>
                <a:tc>
                  <a:txBody>
                    <a:bodyPr/>
                    <a:lstStyle/>
                    <a:p>
                      <a:pPr>
                        <a:lnSpc>
                          <a:spcPct val="100000"/>
                        </a:lnSpc>
                        <a:spcBef>
                          <a:spcPts val="55"/>
                        </a:spcBef>
                      </a:pPr>
                      <a:endParaRPr sz="550">
                        <a:latin typeface="Times New Roman"/>
                        <a:cs typeface="Times New Roman"/>
                      </a:endParaRPr>
                    </a:p>
                    <a:p>
                      <a:pPr marL="132080">
                        <a:lnSpc>
                          <a:spcPct val="100000"/>
                        </a:lnSpc>
                      </a:pPr>
                      <a:r>
                        <a:rPr sz="750" b="1" dirty="0">
                          <a:solidFill>
                            <a:srgbClr val="FFFFFF"/>
                          </a:solidFill>
                          <a:latin typeface="Calibri"/>
                          <a:cs typeface="Calibri"/>
                        </a:rPr>
                        <a:t>No.</a:t>
                      </a:r>
                      <a:endParaRPr sz="750">
                        <a:latin typeface="Calibri"/>
                        <a:cs typeface="Calibri"/>
                      </a:endParaRPr>
                    </a:p>
                  </a:txBody>
                  <a:tcPr marL="0" marR="0" marT="6985"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158115" marR="222250" indent="63500">
                        <a:lnSpc>
                          <a:spcPts val="800"/>
                        </a:lnSpc>
                        <a:spcBef>
                          <a:spcPts val="400"/>
                        </a:spcBef>
                      </a:pPr>
                      <a:r>
                        <a:rPr sz="750" b="1" spc="-5" dirty="0">
                          <a:solidFill>
                            <a:srgbClr val="FFFFFF"/>
                          </a:solidFill>
                          <a:latin typeface="Calibri"/>
                          <a:cs typeface="Calibri"/>
                        </a:rPr>
                        <a:t>Rate*  </a:t>
                      </a:r>
                      <a:r>
                        <a:rPr sz="750" b="1" dirty="0">
                          <a:solidFill>
                            <a:srgbClr val="FFFFFF"/>
                          </a:solidFill>
                          <a:latin typeface="Calibri"/>
                          <a:cs typeface="Calibri"/>
                        </a:rPr>
                        <a:t>(95%</a:t>
                      </a:r>
                      <a:r>
                        <a:rPr sz="750" b="1" spc="-85" dirty="0">
                          <a:solidFill>
                            <a:srgbClr val="FFFFFF"/>
                          </a:solidFill>
                          <a:latin typeface="Calibri"/>
                          <a:cs typeface="Calibri"/>
                        </a:rPr>
                        <a:t> </a:t>
                      </a:r>
                      <a:r>
                        <a:rPr sz="750" b="1" spc="-5" dirty="0">
                          <a:solidFill>
                            <a:srgbClr val="FFFFFF"/>
                          </a:solidFill>
                          <a:latin typeface="Calibri"/>
                          <a:cs typeface="Calibri"/>
                        </a:rPr>
                        <a:t>C</a:t>
                      </a:r>
                      <a:r>
                        <a:rPr sz="750" b="1" dirty="0">
                          <a:solidFill>
                            <a:srgbClr val="FFFFFF"/>
                          </a:solidFill>
                          <a:latin typeface="Calibri"/>
                          <a:cs typeface="Calibri"/>
                        </a:rPr>
                        <a:t>I)</a:t>
                      </a:r>
                      <a:endParaRPr sz="750">
                        <a:latin typeface="Calibri"/>
                        <a:cs typeface="Calibri"/>
                      </a:endParaRPr>
                    </a:p>
                  </a:txBody>
                  <a:tcPr marL="0" marR="0" marT="5080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a:lnSpc>
                          <a:spcPct val="100000"/>
                        </a:lnSpc>
                        <a:spcBef>
                          <a:spcPts val="55"/>
                        </a:spcBef>
                      </a:pPr>
                      <a:endParaRPr sz="550">
                        <a:latin typeface="Times New Roman"/>
                        <a:cs typeface="Times New Roman"/>
                      </a:endParaRPr>
                    </a:p>
                    <a:p>
                      <a:pPr marL="2540" algn="ctr">
                        <a:lnSpc>
                          <a:spcPct val="100000"/>
                        </a:lnSpc>
                      </a:pPr>
                      <a:r>
                        <a:rPr sz="750" b="1" dirty="0">
                          <a:solidFill>
                            <a:srgbClr val="FFFFFF"/>
                          </a:solidFill>
                          <a:latin typeface="Calibri"/>
                          <a:cs typeface="Calibri"/>
                        </a:rPr>
                        <a:t>No.</a:t>
                      </a:r>
                      <a:endParaRPr sz="750">
                        <a:latin typeface="Calibri"/>
                        <a:cs typeface="Calibri"/>
                      </a:endParaRPr>
                    </a:p>
                  </a:txBody>
                  <a:tcPr marL="0" marR="0" marT="6985"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158115" marR="222250" indent="63500">
                        <a:lnSpc>
                          <a:spcPts val="800"/>
                        </a:lnSpc>
                        <a:spcBef>
                          <a:spcPts val="400"/>
                        </a:spcBef>
                      </a:pPr>
                      <a:r>
                        <a:rPr sz="750" b="1" spc="-5" dirty="0">
                          <a:solidFill>
                            <a:srgbClr val="FFFFFF"/>
                          </a:solidFill>
                          <a:latin typeface="Calibri"/>
                          <a:cs typeface="Calibri"/>
                        </a:rPr>
                        <a:t>Rate*  </a:t>
                      </a:r>
                      <a:r>
                        <a:rPr sz="750" b="1" dirty="0">
                          <a:solidFill>
                            <a:srgbClr val="FFFFFF"/>
                          </a:solidFill>
                          <a:latin typeface="Calibri"/>
                          <a:cs typeface="Calibri"/>
                        </a:rPr>
                        <a:t>(95%</a:t>
                      </a:r>
                      <a:r>
                        <a:rPr sz="750" b="1" spc="-85" dirty="0">
                          <a:solidFill>
                            <a:srgbClr val="FFFFFF"/>
                          </a:solidFill>
                          <a:latin typeface="Calibri"/>
                          <a:cs typeface="Calibri"/>
                        </a:rPr>
                        <a:t> </a:t>
                      </a:r>
                      <a:r>
                        <a:rPr sz="750" b="1" spc="-5" dirty="0">
                          <a:solidFill>
                            <a:srgbClr val="FFFFFF"/>
                          </a:solidFill>
                          <a:latin typeface="Calibri"/>
                          <a:cs typeface="Calibri"/>
                        </a:rPr>
                        <a:t>C</a:t>
                      </a:r>
                      <a:r>
                        <a:rPr sz="750" b="1" dirty="0">
                          <a:solidFill>
                            <a:srgbClr val="FFFFFF"/>
                          </a:solidFill>
                          <a:latin typeface="Calibri"/>
                          <a:cs typeface="Calibri"/>
                        </a:rPr>
                        <a:t>I)</a:t>
                      </a:r>
                      <a:endParaRPr sz="750">
                        <a:latin typeface="Calibri"/>
                        <a:cs typeface="Calibri"/>
                      </a:endParaRPr>
                    </a:p>
                  </a:txBody>
                  <a:tcPr marL="0" marR="0" marT="5080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a:lnSpc>
                          <a:spcPct val="100000"/>
                        </a:lnSpc>
                        <a:spcBef>
                          <a:spcPts val="55"/>
                        </a:spcBef>
                      </a:pPr>
                      <a:endParaRPr sz="550">
                        <a:latin typeface="Times New Roman"/>
                        <a:cs typeface="Times New Roman"/>
                      </a:endParaRPr>
                    </a:p>
                    <a:p>
                      <a:pPr marL="139700">
                        <a:lnSpc>
                          <a:spcPct val="100000"/>
                        </a:lnSpc>
                      </a:pPr>
                      <a:r>
                        <a:rPr sz="750" b="1" dirty="0">
                          <a:solidFill>
                            <a:srgbClr val="FFFFFF"/>
                          </a:solidFill>
                          <a:latin typeface="Calibri"/>
                          <a:cs typeface="Calibri"/>
                        </a:rPr>
                        <a:t>No.</a:t>
                      </a:r>
                      <a:endParaRPr sz="750">
                        <a:latin typeface="Calibri"/>
                        <a:cs typeface="Calibri"/>
                      </a:endParaRPr>
                    </a:p>
                  </a:txBody>
                  <a:tcPr marL="0" marR="0" marT="6985"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159385" marR="221615" indent="62230">
                        <a:lnSpc>
                          <a:spcPts val="800"/>
                        </a:lnSpc>
                        <a:spcBef>
                          <a:spcPts val="400"/>
                        </a:spcBef>
                      </a:pPr>
                      <a:r>
                        <a:rPr sz="750" b="1" spc="-5" dirty="0">
                          <a:solidFill>
                            <a:srgbClr val="FFFFFF"/>
                          </a:solidFill>
                          <a:latin typeface="Calibri"/>
                          <a:cs typeface="Calibri"/>
                        </a:rPr>
                        <a:t>Rate*  </a:t>
                      </a:r>
                      <a:r>
                        <a:rPr sz="750" b="1" dirty="0">
                          <a:solidFill>
                            <a:srgbClr val="FFFFFF"/>
                          </a:solidFill>
                          <a:latin typeface="Calibri"/>
                          <a:cs typeface="Calibri"/>
                        </a:rPr>
                        <a:t>(95%</a:t>
                      </a:r>
                      <a:r>
                        <a:rPr sz="750" b="1" spc="-85" dirty="0">
                          <a:solidFill>
                            <a:srgbClr val="FFFFFF"/>
                          </a:solidFill>
                          <a:latin typeface="Calibri"/>
                          <a:cs typeface="Calibri"/>
                        </a:rPr>
                        <a:t> </a:t>
                      </a:r>
                      <a:r>
                        <a:rPr sz="750" b="1" spc="-5" dirty="0">
                          <a:solidFill>
                            <a:srgbClr val="FFFFFF"/>
                          </a:solidFill>
                          <a:latin typeface="Calibri"/>
                          <a:cs typeface="Calibri"/>
                        </a:rPr>
                        <a:t>C</a:t>
                      </a:r>
                      <a:r>
                        <a:rPr sz="750" b="1" dirty="0">
                          <a:solidFill>
                            <a:srgbClr val="FFFFFF"/>
                          </a:solidFill>
                          <a:latin typeface="Calibri"/>
                          <a:cs typeface="Calibri"/>
                        </a:rPr>
                        <a:t>I)</a:t>
                      </a:r>
                      <a:endParaRPr sz="750">
                        <a:latin typeface="Calibri"/>
                        <a:cs typeface="Calibri"/>
                      </a:endParaRPr>
                    </a:p>
                  </a:txBody>
                  <a:tcPr marL="0" marR="0" marT="5080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a:lnSpc>
                          <a:spcPct val="100000"/>
                        </a:lnSpc>
                        <a:spcBef>
                          <a:spcPts val="55"/>
                        </a:spcBef>
                      </a:pPr>
                      <a:endParaRPr sz="550">
                        <a:latin typeface="Times New Roman"/>
                        <a:cs typeface="Times New Roman"/>
                      </a:endParaRPr>
                    </a:p>
                    <a:p>
                      <a:pPr marR="3175" algn="ctr">
                        <a:lnSpc>
                          <a:spcPct val="100000"/>
                        </a:lnSpc>
                      </a:pPr>
                      <a:r>
                        <a:rPr sz="750" b="1" dirty="0">
                          <a:solidFill>
                            <a:srgbClr val="FFFFFF"/>
                          </a:solidFill>
                          <a:latin typeface="Calibri"/>
                          <a:cs typeface="Calibri"/>
                        </a:rPr>
                        <a:t>No.</a:t>
                      </a:r>
                      <a:endParaRPr sz="750">
                        <a:latin typeface="Calibri"/>
                        <a:cs typeface="Calibri"/>
                      </a:endParaRPr>
                    </a:p>
                  </a:txBody>
                  <a:tcPr marL="0" marR="0" marT="6985"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159385" marR="222250" indent="63500">
                        <a:lnSpc>
                          <a:spcPts val="800"/>
                        </a:lnSpc>
                        <a:spcBef>
                          <a:spcPts val="400"/>
                        </a:spcBef>
                      </a:pPr>
                      <a:r>
                        <a:rPr sz="750" b="1" spc="-5" dirty="0">
                          <a:solidFill>
                            <a:srgbClr val="FFFFFF"/>
                          </a:solidFill>
                          <a:latin typeface="Calibri"/>
                          <a:cs typeface="Calibri"/>
                        </a:rPr>
                        <a:t>Rate*  </a:t>
                      </a:r>
                      <a:r>
                        <a:rPr sz="750" b="1" dirty="0">
                          <a:solidFill>
                            <a:srgbClr val="FFFFFF"/>
                          </a:solidFill>
                          <a:latin typeface="Calibri"/>
                          <a:cs typeface="Calibri"/>
                        </a:rPr>
                        <a:t>(95%</a:t>
                      </a:r>
                      <a:r>
                        <a:rPr sz="750" b="1" spc="-85" dirty="0">
                          <a:solidFill>
                            <a:srgbClr val="FFFFFF"/>
                          </a:solidFill>
                          <a:latin typeface="Calibri"/>
                          <a:cs typeface="Calibri"/>
                        </a:rPr>
                        <a:t> </a:t>
                      </a:r>
                      <a:r>
                        <a:rPr sz="750" b="1" spc="-5" dirty="0">
                          <a:solidFill>
                            <a:srgbClr val="FFFFFF"/>
                          </a:solidFill>
                          <a:latin typeface="Calibri"/>
                          <a:cs typeface="Calibri"/>
                        </a:rPr>
                        <a:t>C</a:t>
                      </a:r>
                      <a:r>
                        <a:rPr sz="750" b="1" dirty="0">
                          <a:solidFill>
                            <a:srgbClr val="FFFFFF"/>
                          </a:solidFill>
                          <a:latin typeface="Calibri"/>
                          <a:cs typeface="Calibri"/>
                        </a:rPr>
                        <a:t>I)</a:t>
                      </a:r>
                      <a:endParaRPr sz="750">
                        <a:latin typeface="Calibri"/>
                        <a:cs typeface="Calibri"/>
                      </a:endParaRPr>
                    </a:p>
                  </a:txBody>
                  <a:tcPr marL="0" marR="0" marT="5080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a:lnSpc>
                          <a:spcPct val="100000"/>
                        </a:lnSpc>
                        <a:spcBef>
                          <a:spcPts val="55"/>
                        </a:spcBef>
                      </a:pPr>
                      <a:endParaRPr sz="550">
                        <a:latin typeface="Times New Roman"/>
                        <a:cs typeface="Times New Roman"/>
                      </a:endParaRPr>
                    </a:p>
                    <a:p>
                      <a:pPr marL="38100" algn="ctr">
                        <a:lnSpc>
                          <a:spcPct val="100000"/>
                        </a:lnSpc>
                      </a:pPr>
                      <a:r>
                        <a:rPr sz="750" b="1" spc="-10" dirty="0">
                          <a:solidFill>
                            <a:srgbClr val="FFFFFF"/>
                          </a:solidFill>
                          <a:latin typeface="Calibri"/>
                          <a:cs typeface="Calibri"/>
                        </a:rPr>
                        <a:t>No.</a:t>
                      </a:r>
                      <a:endParaRPr sz="750">
                        <a:latin typeface="Calibri"/>
                        <a:cs typeface="Calibri"/>
                      </a:endParaRPr>
                    </a:p>
                  </a:txBody>
                  <a:tcPr marL="0" marR="0" marT="6985"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161290" marR="217170" indent="63500">
                        <a:lnSpc>
                          <a:spcPts val="800"/>
                        </a:lnSpc>
                        <a:spcBef>
                          <a:spcPts val="400"/>
                        </a:spcBef>
                      </a:pPr>
                      <a:r>
                        <a:rPr sz="750" b="1" spc="-5" dirty="0">
                          <a:solidFill>
                            <a:srgbClr val="FFFFFF"/>
                          </a:solidFill>
                          <a:latin typeface="Calibri"/>
                          <a:cs typeface="Calibri"/>
                        </a:rPr>
                        <a:t>Rate*  </a:t>
                      </a:r>
                      <a:r>
                        <a:rPr sz="750" b="1" dirty="0">
                          <a:solidFill>
                            <a:srgbClr val="FFFFFF"/>
                          </a:solidFill>
                          <a:latin typeface="Calibri"/>
                          <a:cs typeface="Calibri"/>
                        </a:rPr>
                        <a:t>(95%</a:t>
                      </a:r>
                      <a:r>
                        <a:rPr sz="750" b="1" spc="-85" dirty="0">
                          <a:solidFill>
                            <a:srgbClr val="FFFFFF"/>
                          </a:solidFill>
                          <a:latin typeface="Calibri"/>
                          <a:cs typeface="Calibri"/>
                        </a:rPr>
                        <a:t> </a:t>
                      </a:r>
                      <a:r>
                        <a:rPr sz="750" b="1" spc="-5" dirty="0">
                          <a:solidFill>
                            <a:srgbClr val="FFFFFF"/>
                          </a:solidFill>
                          <a:latin typeface="Calibri"/>
                          <a:cs typeface="Calibri"/>
                        </a:rPr>
                        <a:t>C</a:t>
                      </a:r>
                      <a:r>
                        <a:rPr sz="750" b="1" dirty="0">
                          <a:solidFill>
                            <a:srgbClr val="FFFFFF"/>
                          </a:solidFill>
                          <a:latin typeface="Calibri"/>
                          <a:cs typeface="Calibri"/>
                        </a:rPr>
                        <a:t>I)</a:t>
                      </a:r>
                      <a:endParaRPr sz="750">
                        <a:latin typeface="Calibri"/>
                        <a:cs typeface="Calibri"/>
                      </a:endParaRPr>
                    </a:p>
                  </a:txBody>
                  <a:tcPr marL="0" marR="0" marT="50800"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291338">
                <a:tc>
                  <a:txBody>
                    <a:bodyPr/>
                    <a:lstStyle/>
                    <a:p>
                      <a:pPr>
                        <a:lnSpc>
                          <a:spcPct val="100000"/>
                        </a:lnSpc>
                        <a:spcBef>
                          <a:spcPts val="25"/>
                        </a:spcBef>
                      </a:pPr>
                      <a:endParaRPr sz="600">
                        <a:latin typeface="Times New Roman"/>
                        <a:cs typeface="Times New Roman"/>
                      </a:endParaRPr>
                    </a:p>
                    <a:p>
                      <a:pPr marL="57785">
                        <a:lnSpc>
                          <a:spcPct val="100000"/>
                        </a:lnSpc>
                      </a:pPr>
                      <a:r>
                        <a:rPr sz="700" b="1" spc="5" dirty="0">
                          <a:solidFill>
                            <a:srgbClr val="231F20"/>
                          </a:solidFill>
                          <a:latin typeface="Calibri"/>
                          <a:cs typeface="Calibri"/>
                        </a:rPr>
                        <a:t>Total</a:t>
                      </a:r>
                      <a:endParaRPr sz="700">
                        <a:latin typeface="Calibri"/>
                        <a:cs typeface="Calibri"/>
                      </a:endParaRPr>
                    </a:p>
                  </a:txBody>
                  <a:tcPr marL="0" marR="0" marT="3175" marB="0">
                    <a:lnR w="19050">
                      <a:solidFill>
                        <a:srgbClr val="005E6D"/>
                      </a:solidFill>
                      <a:prstDash val="solid"/>
                    </a:lnR>
                    <a:solidFill>
                      <a:srgbClr val="FFFFFF"/>
                    </a:solidFill>
                  </a:tcPr>
                </a:tc>
                <a:tc>
                  <a:txBody>
                    <a:bodyPr/>
                    <a:lstStyle/>
                    <a:p>
                      <a:pPr>
                        <a:lnSpc>
                          <a:spcPct val="100000"/>
                        </a:lnSpc>
                        <a:spcBef>
                          <a:spcPts val="50"/>
                        </a:spcBef>
                      </a:pPr>
                      <a:endParaRPr sz="550">
                        <a:latin typeface="Times New Roman"/>
                        <a:cs typeface="Times New Roman"/>
                      </a:endParaRPr>
                    </a:p>
                    <a:p>
                      <a:pPr marL="124460">
                        <a:lnSpc>
                          <a:spcPct val="100000"/>
                        </a:lnSpc>
                      </a:pPr>
                      <a:r>
                        <a:rPr sz="700" b="1" dirty="0">
                          <a:solidFill>
                            <a:srgbClr val="231F20"/>
                          </a:solidFill>
                          <a:latin typeface="Calibri"/>
                          <a:cs typeface="Calibri"/>
                        </a:rPr>
                        <a:t>19,566</a:t>
                      </a:r>
                      <a:endParaRPr sz="70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235"/>
                        </a:spcBef>
                      </a:pPr>
                      <a:r>
                        <a:rPr sz="700" b="1" spc="-10" dirty="0">
                          <a:solidFill>
                            <a:srgbClr val="231F20"/>
                          </a:solidFill>
                          <a:latin typeface="Calibri"/>
                          <a:cs typeface="Calibri"/>
                        </a:rPr>
                        <a:t>4.91</a:t>
                      </a:r>
                      <a:endParaRPr sz="700">
                        <a:latin typeface="Calibri"/>
                        <a:cs typeface="Calibri"/>
                      </a:endParaRPr>
                    </a:p>
                    <a:p>
                      <a:pPr algn="ctr">
                        <a:lnSpc>
                          <a:spcPts val="819"/>
                        </a:lnSpc>
                      </a:pPr>
                      <a:r>
                        <a:rPr sz="700" b="1" spc="-25" dirty="0">
                          <a:solidFill>
                            <a:srgbClr val="231F20"/>
                          </a:solidFill>
                          <a:latin typeface="Calibri"/>
                          <a:cs typeface="Calibri"/>
                        </a:rPr>
                        <a:t>(4.84-4.98)</a:t>
                      </a:r>
                      <a:endParaRPr sz="700">
                        <a:latin typeface="Calibri"/>
                        <a:cs typeface="Calibri"/>
                      </a:endParaRPr>
                    </a:p>
                  </a:txBody>
                  <a:tcPr marL="0" marR="0" marT="29845" marB="0">
                    <a:lnL w="9525">
                      <a:solidFill>
                        <a:srgbClr val="005E6D"/>
                      </a:solidFill>
                      <a:prstDash val="solid"/>
                    </a:lnL>
                    <a:lnR w="19050">
                      <a:solidFill>
                        <a:srgbClr val="005E6D"/>
                      </a:solidFill>
                      <a:prstDash val="solid"/>
                    </a:lnR>
                    <a:solidFill>
                      <a:srgbClr val="FFFFFF"/>
                    </a:solidFill>
                  </a:tcPr>
                </a:tc>
                <a:tc>
                  <a:txBody>
                    <a:bodyPr/>
                    <a:lstStyle/>
                    <a:p>
                      <a:pPr>
                        <a:lnSpc>
                          <a:spcPct val="100000"/>
                        </a:lnSpc>
                        <a:spcBef>
                          <a:spcPts val="50"/>
                        </a:spcBef>
                      </a:pPr>
                      <a:endParaRPr sz="550">
                        <a:latin typeface="Times New Roman"/>
                        <a:cs typeface="Times New Roman"/>
                      </a:endParaRPr>
                    </a:p>
                    <a:p>
                      <a:pPr algn="ctr">
                        <a:lnSpc>
                          <a:spcPct val="100000"/>
                        </a:lnSpc>
                      </a:pPr>
                      <a:r>
                        <a:rPr sz="700" b="1" spc="-10" dirty="0">
                          <a:solidFill>
                            <a:srgbClr val="231F20"/>
                          </a:solidFill>
                          <a:latin typeface="Calibri"/>
                          <a:cs typeface="Calibri"/>
                        </a:rPr>
                        <a:t>18,093</a:t>
                      </a:r>
                      <a:endParaRPr sz="70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235"/>
                        </a:spcBef>
                      </a:pPr>
                      <a:r>
                        <a:rPr sz="700" b="1" spc="-10" dirty="0">
                          <a:solidFill>
                            <a:srgbClr val="231F20"/>
                          </a:solidFill>
                          <a:latin typeface="Calibri"/>
                          <a:cs typeface="Calibri"/>
                        </a:rPr>
                        <a:t>4.42</a:t>
                      </a:r>
                      <a:endParaRPr sz="700">
                        <a:latin typeface="Calibri"/>
                        <a:cs typeface="Calibri"/>
                      </a:endParaRPr>
                    </a:p>
                    <a:p>
                      <a:pPr algn="ctr">
                        <a:lnSpc>
                          <a:spcPts val="819"/>
                        </a:lnSpc>
                      </a:pPr>
                      <a:r>
                        <a:rPr sz="700" b="1" spc="-25" dirty="0">
                          <a:solidFill>
                            <a:srgbClr val="231F20"/>
                          </a:solidFill>
                          <a:latin typeface="Calibri"/>
                          <a:cs typeface="Calibri"/>
                        </a:rPr>
                        <a:t>(4.36-4.49)</a:t>
                      </a:r>
                      <a:endParaRPr sz="700">
                        <a:latin typeface="Calibri"/>
                        <a:cs typeface="Calibri"/>
                      </a:endParaRPr>
                    </a:p>
                  </a:txBody>
                  <a:tcPr marL="0" marR="0" marT="29845" marB="0">
                    <a:lnL w="9525">
                      <a:solidFill>
                        <a:srgbClr val="005E6D"/>
                      </a:solidFill>
                      <a:prstDash val="solid"/>
                    </a:lnL>
                    <a:lnR w="19050">
                      <a:solidFill>
                        <a:srgbClr val="005E6D"/>
                      </a:solidFill>
                      <a:prstDash val="solid"/>
                    </a:lnR>
                    <a:solidFill>
                      <a:srgbClr val="FFFFFF"/>
                    </a:solidFill>
                  </a:tcPr>
                </a:tc>
                <a:tc>
                  <a:txBody>
                    <a:bodyPr/>
                    <a:lstStyle/>
                    <a:p>
                      <a:pPr>
                        <a:lnSpc>
                          <a:spcPct val="100000"/>
                        </a:lnSpc>
                        <a:spcBef>
                          <a:spcPts val="50"/>
                        </a:spcBef>
                      </a:pPr>
                      <a:endParaRPr sz="550">
                        <a:latin typeface="Times New Roman"/>
                        <a:cs typeface="Times New Roman"/>
                      </a:endParaRPr>
                    </a:p>
                    <a:p>
                      <a:pPr marR="80645" algn="r">
                        <a:lnSpc>
                          <a:spcPct val="100000"/>
                        </a:lnSpc>
                      </a:pPr>
                      <a:r>
                        <a:rPr sz="700" b="1" spc="-5" dirty="0">
                          <a:solidFill>
                            <a:srgbClr val="231F20"/>
                          </a:solidFill>
                          <a:latin typeface="Calibri"/>
                          <a:cs typeface="Calibri"/>
                        </a:rPr>
                        <a:t>17</a:t>
                      </a:r>
                      <a:r>
                        <a:rPr sz="700" b="1" dirty="0">
                          <a:solidFill>
                            <a:srgbClr val="231F20"/>
                          </a:solidFill>
                          <a:latin typeface="Calibri"/>
                          <a:cs typeface="Calibri"/>
                        </a:rPr>
                        <a:t>,</a:t>
                      </a:r>
                      <a:r>
                        <a:rPr sz="700" b="1" spc="-5" dirty="0">
                          <a:solidFill>
                            <a:srgbClr val="231F20"/>
                          </a:solidFill>
                          <a:latin typeface="Calibri"/>
                          <a:cs typeface="Calibri"/>
                        </a:rPr>
                        <a:t>253</a:t>
                      </a:r>
                      <a:endParaRPr sz="70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235"/>
                        </a:spcBef>
                      </a:pPr>
                      <a:r>
                        <a:rPr sz="700" b="1" spc="-10" dirty="0">
                          <a:solidFill>
                            <a:srgbClr val="231F20"/>
                          </a:solidFill>
                          <a:latin typeface="Calibri"/>
                          <a:cs typeface="Calibri"/>
                        </a:rPr>
                        <a:t>4.13</a:t>
                      </a:r>
                      <a:endParaRPr sz="700">
                        <a:latin typeface="Calibri"/>
                        <a:cs typeface="Calibri"/>
                      </a:endParaRPr>
                    </a:p>
                    <a:p>
                      <a:pPr algn="ctr">
                        <a:lnSpc>
                          <a:spcPts val="819"/>
                        </a:lnSpc>
                      </a:pPr>
                      <a:r>
                        <a:rPr sz="700" b="1" spc="-25" dirty="0">
                          <a:solidFill>
                            <a:srgbClr val="231F20"/>
                          </a:solidFill>
                          <a:latin typeface="Calibri"/>
                          <a:cs typeface="Calibri"/>
                        </a:rPr>
                        <a:t>(4.07-4.20)</a:t>
                      </a:r>
                      <a:endParaRPr sz="700">
                        <a:latin typeface="Calibri"/>
                        <a:cs typeface="Calibri"/>
                      </a:endParaRPr>
                    </a:p>
                  </a:txBody>
                  <a:tcPr marL="0" marR="0" marT="29845" marB="0">
                    <a:lnL w="9525">
                      <a:solidFill>
                        <a:srgbClr val="005E6D"/>
                      </a:solidFill>
                      <a:prstDash val="solid"/>
                    </a:lnL>
                    <a:lnR w="19050">
                      <a:solidFill>
                        <a:srgbClr val="005E6D"/>
                      </a:solidFill>
                      <a:prstDash val="solid"/>
                    </a:lnR>
                    <a:solidFill>
                      <a:srgbClr val="FFFFFF"/>
                    </a:solidFill>
                  </a:tcPr>
                </a:tc>
                <a:tc>
                  <a:txBody>
                    <a:bodyPr/>
                    <a:lstStyle/>
                    <a:p>
                      <a:pPr>
                        <a:lnSpc>
                          <a:spcPct val="100000"/>
                        </a:lnSpc>
                        <a:spcBef>
                          <a:spcPts val="50"/>
                        </a:spcBef>
                      </a:pPr>
                      <a:endParaRPr sz="550">
                        <a:latin typeface="Times New Roman"/>
                        <a:cs typeface="Times New Roman"/>
                      </a:endParaRPr>
                    </a:p>
                    <a:p>
                      <a:pPr marL="82550" algn="ctr">
                        <a:lnSpc>
                          <a:spcPct val="100000"/>
                        </a:lnSpc>
                      </a:pPr>
                      <a:r>
                        <a:rPr sz="700" b="1" spc="-30" dirty="0">
                          <a:solidFill>
                            <a:srgbClr val="231F20"/>
                          </a:solidFill>
                          <a:latin typeface="Calibri"/>
                          <a:cs typeface="Calibri"/>
                        </a:rPr>
                        <a:t>15,713</a:t>
                      </a:r>
                      <a:endParaRPr sz="70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235"/>
                        </a:spcBef>
                      </a:pPr>
                      <a:r>
                        <a:rPr sz="700" b="1" spc="-10" dirty="0">
                          <a:solidFill>
                            <a:srgbClr val="231F20"/>
                          </a:solidFill>
                          <a:latin typeface="Calibri"/>
                          <a:cs typeface="Calibri"/>
                        </a:rPr>
                        <a:t>3.72</a:t>
                      </a:r>
                      <a:endParaRPr sz="700">
                        <a:latin typeface="Calibri"/>
                        <a:cs typeface="Calibri"/>
                      </a:endParaRPr>
                    </a:p>
                    <a:p>
                      <a:pPr algn="ctr">
                        <a:lnSpc>
                          <a:spcPts val="819"/>
                        </a:lnSpc>
                      </a:pPr>
                      <a:r>
                        <a:rPr sz="700" b="1" spc="-25" dirty="0">
                          <a:solidFill>
                            <a:srgbClr val="231F20"/>
                          </a:solidFill>
                          <a:latin typeface="Calibri"/>
                          <a:cs typeface="Calibri"/>
                        </a:rPr>
                        <a:t>(3.66-3.78)</a:t>
                      </a:r>
                      <a:endParaRPr sz="700">
                        <a:latin typeface="Calibri"/>
                        <a:cs typeface="Calibri"/>
                      </a:endParaRPr>
                    </a:p>
                  </a:txBody>
                  <a:tcPr marL="0" marR="0" marT="29845" marB="0">
                    <a:lnL w="9525">
                      <a:solidFill>
                        <a:srgbClr val="005E6D"/>
                      </a:solidFill>
                      <a:prstDash val="solid"/>
                    </a:lnL>
                    <a:lnR w="19050">
                      <a:solidFill>
                        <a:srgbClr val="005E6D"/>
                      </a:solidFill>
                      <a:prstDash val="solid"/>
                    </a:lnR>
                    <a:solidFill>
                      <a:srgbClr val="FFFFFF"/>
                    </a:solidFill>
                  </a:tcPr>
                </a:tc>
                <a:tc>
                  <a:txBody>
                    <a:bodyPr/>
                    <a:lstStyle/>
                    <a:p>
                      <a:pPr>
                        <a:lnSpc>
                          <a:spcPct val="100000"/>
                        </a:lnSpc>
                        <a:spcBef>
                          <a:spcPts val="50"/>
                        </a:spcBef>
                      </a:pPr>
                      <a:endParaRPr sz="550">
                        <a:latin typeface="Times New Roman"/>
                        <a:cs typeface="Times New Roman"/>
                      </a:endParaRPr>
                    </a:p>
                    <a:p>
                      <a:pPr marL="81915" algn="ctr">
                        <a:lnSpc>
                          <a:spcPct val="100000"/>
                        </a:lnSpc>
                      </a:pPr>
                      <a:r>
                        <a:rPr sz="700" b="1" spc="-30" dirty="0">
                          <a:solidFill>
                            <a:srgbClr val="231F20"/>
                          </a:solidFill>
                          <a:latin typeface="Calibri"/>
                          <a:cs typeface="Calibri"/>
                        </a:rPr>
                        <a:t>14,242</a:t>
                      </a:r>
                      <a:endParaRPr sz="700">
                        <a:latin typeface="Calibri"/>
                        <a:cs typeface="Calibri"/>
                      </a:endParaRPr>
                    </a:p>
                  </a:txBody>
                  <a:tcPr marL="0" marR="0" marT="6350" marB="0">
                    <a:lnL w="19050">
                      <a:solidFill>
                        <a:srgbClr val="005E6D"/>
                      </a:solidFill>
                      <a:prstDash val="solid"/>
                    </a:lnL>
                    <a:lnR w="9525">
                      <a:solidFill>
                        <a:srgbClr val="005E6D"/>
                      </a:solidFill>
                      <a:prstDash val="solid"/>
                    </a:lnR>
                    <a:solidFill>
                      <a:srgbClr val="FFFFFF"/>
                    </a:solidFill>
                  </a:tcPr>
                </a:tc>
                <a:tc>
                  <a:txBody>
                    <a:bodyPr/>
                    <a:lstStyle/>
                    <a:p>
                      <a:pPr marL="2540" algn="ctr">
                        <a:lnSpc>
                          <a:spcPts val="819"/>
                        </a:lnSpc>
                        <a:spcBef>
                          <a:spcPts val="235"/>
                        </a:spcBef>
                      </a:pPr>
                      <a:r>
                        <a:rPr sz="700" b="1" spc="-10" dirty="0">
                          <a:solidFill>
                            <a:srgbClr val="231F20"/>
                          </a:solidFill>
                          <a:latin typeface="Calibri"/>
                          <a:cs typeface="Calibri"/>
                        </a:rPr>
                        <a:t>3.33</a:t>
                      </a:r>
                      <a:endParaRPr sz="700">
                        <a:latin typeface="Calibri"/>
                        <a:cs typeface="Calibri"/>
                      </a:endParaRPr>
                    </a:p>
                    <a:p>
                      <a:pPr marL="635" algn="ctr">
                        <a:lnSpc>
                          <a:spcPts val="819"/>
                        </a:lnSpc>
                      </a:pPr>
                      <a:r>
                        <a:rPr sz="700" b="1" spc="-10" dirty="0">
                          <a:solidFill>
                            <a:srgbClr val="231F20"/>
                          </a:solidFill>
                          <a:latin typeface="Calibri"/>
                          <a:cs typeface="Calibri"/>
                        </a:rPr>
                        <a:t>(3.28–3.39)</a:t>
                      </a:r>
                      <a:endParaRPr sz="700">
                        <a:latin typeface="Calibri"/>
                        <a:cs typeface="Calibri"/>
                      </a:endParaRPr>
                    </a:p>
                  </a:txBody>
                  <a:tcPr marL="0" marR="0" marT="29845" marB="0">
                    <a:lnL w="9525">
                      <a:solidFill>
                        <a:srgbClr val="005E6D"/>
                      </a:solidFill>
                      <a:prstDash val="solid"/>
                    </a:lnL>
                    <a:solidFill>
                      <a:srgbClr val="FFFFFF"/>
                    </a:solidFill>
                  </a:tcPr>
                </a:tc>
                <a:extLst>
                  <a:ext uri="{0D108BD9-81ED-4DB2-BD59-A6C34878D82A}">
                    <a16:rowId xmlns:a16="http://schemas.microsoft.com/office/drawing/2014/main" val="10002"/>
                  </a:ext>
                </a:extLst>
              </a:tr>
              <a:tr h="171450">
                <a:tc gridSpan="11">
                  <a:txBody>
                    <a:bodyPr/>
                    <a:lstStyle/>
                    <a:p>
                      <a:pPr marL="57785">
                        <a:lnSpc>
                          <a:spcPct val="100000"/>
                        </a:lnSpc>
                        <a:spcBef>
                          <a:spcPts val="185"/>
                        </a:spcBef>
                      </a:pPr>
                      <a:r>
                        <a:rPr sz="750" b="1" spc="15" dirty="0">
                          <a:solidFill>
                            <a:srgbClr val="FFFFFF"/>
                          </a:solidFill>
                          <a:latin typeface="Calibri"/>
                          <a:cs typeface="Calibri"/>
                        </a:rPr>
                        <a:t>Age</a:t>
                      </a:r>
                      <a:r>
                        <a:rPr sz="750" b="1" spc="45" dirty="0">
                          <a:solidFill>
                            <a:srgbClr val="FFFFFF"/>
                          </a:solidFill>
                          <a:latin typeface="Calibri"/>
                          <a:cs typeface="Calibri"/>
                        </a:rPr>
                        <a:t> </a:t>
                      </a:r>
                      <a:r>
                        <a:rPr sz="750" b="1" spc="10" dirty="0">
                          <a:solidFill>
                            <a:srgbClr val="FFFFFF"/>
                          </a:solidFill>
                          <a:latin typeface="Calibri"/>
                          <a:cs typeface="Calibri"/>
                        </a:rPr>
                        <a:t>(years)</a:t>
                      </a:r>
                      <a:endParaRPr sz="750">
                        <a:latin typeface="Calibri"/>
                        <a:cs typeface="Calibri"/>
                      </a:endParaRPr>
                    </a:p>
                  </a:txBody>
                  <a:tcPr marL="0" marR="0" marT="23495"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56031">
                <a:tc>
                  <a:txBody>
                    <a:bodyPr/>
                    <a:lstStyle/>
                    <a:p>
                      <a:pPr marL="57785">
                        <a:lnSpc>
                          <a:spcPct val="100000"/>
                        </a:lnSpc>
                        <a:spcBef>
                          <a:spcPts val="550"/>
                        </a:spcBef>
                      </a:pPr>
                      <a:r>
                        <a:rPr sz="700" b="1" spc="10" dirty="0">
                          <a:solidFill>
                            <a:srgbClr val="231F20"/>
                          </a:solidFill>
                          <a:latin typeface="Calibri"/>
                          <a:cs typeface="Calibri"/>
                        </a:rPr>
                        <a:t>0–34</a:t>
                      </a:r>
                      <a:endParaRPr sz="700">
                        <a:latin typeface="Calibri"/>
                        <a:cs typeface="Calibri"/>
                      </a:endParaRPr>
                    </a:p>
                  </a:txBody>
                  <a:tcPr marL="0" marR="0" marT="69850" marB="0">
                    <a:lnR w="19050">
                      <a:solidFill>
                        <a:srgbClr val="005E6D"/>
                      </a:solidFill>
                      <a:prstDash val="solid"/>
                    </a:lnR>
                    <a:solidFill>
                      <a:srgbClr val="FFFFFF"/>
                    </a:solidFill>
                  </a:tcPr>
                </a:tc>
                <a:tc>
                  <a:txBody>
                    <a:bodyPr/>
                    <a:lstStyle/>
                    <a:p>
                      <a:pPr marL="130810">
                        <a:lnSpc>
                          <a:spcPct val="100000"/>
                        </a:lnSpc>
                        <a:spcBef>
                          <a:spcPts val="550"/>
                        </a:spcBef>
                      </a:pPr>
                      <a:r>
                        <a:rPr sz="700" b="1" spc="-10" dirty="0">
                          <a:solidFill>
                            <a:srgbClr val="231F20"/>
                          </a:solidFill>
                          <a:latin typeface="Calibri"/>
                          <a:cs typeface="Calibri"/>
                        </a:rPr>
                        <a:t>196</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0.13</a:t>
                      </a:r>
                      <a:endParaRPr sz="700">
                        <a:latin typeface="Calibri"/>
                        <a:cs typeface="Calibri"/>
                      </a:endParaRPr>
                    </a:p>
                    <a:p>
                      <a:pPr algn="ctr">
                        <a:lnSpc>
                          <a:spcPts val="819"/>
                        </a:lnSpc>
                      </a:pPr>
                      <a:r>
                        <a:rPr sz="700" b="1" spc="-25" dirty="0">
                          <a:solidFill>
                            <a:srgbClr val="231F20"/>
                          </a:solidFill>
                          <a:latin typeface="Calibri"/>
                          <a:cs typeface="Calibri"/>
                        </a:rPr>
                        <a:t>(0.11-0.15)</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50"/>
                        </a:spcBef>
                      </a:pPr>
                      <a:r>
                        <a:rPr sz="700" b="1" spc="-10" dirty="0">
                          <a:solidFill>
                            <a:srgbClr val="231F20"/>
                          </a:solidFill>
                          <a:latin typeface="Calibri"/>
                          <a:cs typeface="Calibri"/>
                        </a:rPr>
                        <a:t>164</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0.11</a:t>
                      </a:r>
                      <a:endParaRPr sz="700">
                        <a:latin typeface="Calibri"/>
                        <a:cs typeface="Calibri"/>
                      </a:endParaRPr>
                    </a:p>
                    <a:p>
                      <a:pPr algn="ctr">
                        <a:lnSpc>
                          <a:spcPts val="819"/>
                        </a:lnSpc>
                      </a:pPr>
                      <a:r>
                        <a:rPr sz="700" b="1" spc="-25" dirty="0">
                          <a:solidFill>
                            <a:srgbClr val="231F20"/>
                          </a:solidFill>
                          <a:latin typeface="Calibri"/>
                          <a:cs typeface="Calibri"/>
                        </a:rPr>
                        <a:t>(0.09-0.13)</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50"/>
                        </a:spcBef>
                      </a:pPr>
                      <a:r>
                        <a:rPr sz="700" b="1" spc="-10" dirty="0">
                          <a:solidFill>
                            <a:srgbClr val="231F20"/>
                          </a:solidFill>
                          <a:latin typeface="Calibri"/>
                          <a:cs typeface="Calibri"/>
                        </a:rPr>
                        <a:t>180</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0.12</a:t>
                      </a:r>
                      <a:endParaRPr sz="700">
                        <a:latin typeface="Calibri"/>
                        <a:cs typeface="Calibri"/>
                      </a:endParaRPr>
                    </a:p>
                    <a:p>
                      <a:pPr algn="ctr">
                        <a:lnSpc>
                          <a:spcPts val="819"/>
                        </a:lnSpc>
                      </a:pPr>
                      <a:r>
                        <a:rPr sz="700" b="1" spc="-25" dirty="0">
                          <a:solidFill>
                            <a:srgbClr val="231F20"/>
                          </a:solidFill>
                          <a:latin typeface="Calibri"/>
                          <a:cs typeface="Calibri"/>
                        </a:rPr>
                        <a:t>(0.10-0.14)</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R="18415" algn="ctr">
                        <a:lnSpc>
                          <a:spcPct val="100000"/>
                        </a:lnSpc>
                        <a:spcBef>
                          <a:spcPts val="550"/>
                        </a:spcBef>
                      </a:pPr>
                      <a:r>
                        <a:rPr sz="700" b="1" spc="-10" dirty="0">
                          <a:solidFill>
                            <a:srgbClr val="231F20"/>
                          </a:solidFill>
                          <a:latin typeface="Calibri"/>
                          <a:cs typeface="Calibri"/>
                        </a:rPr>
                        <a:t>212</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13970" algn="ctr">
                        <a:lnSpc>
                          <a:spcPts val="819"/>
                        </a:lnSpc>
                        <a:spcBef>
                          <a:spcPts val="100"/>
                        </a:spcBef>
                      </a:pPr>
                      <a:r>
                        <a:rPr sz="700" b="1" spc="-10" dirty="0">
                          <a:solidFill>
                            <a:srgbClr val="231F20"/>
                          </a:solidFill>
                          <a:latin typeface="Calibri"/>
                          <a:cs typeface="Calibri"/>
                        </a:rPr>
                        <a:t>0.14</a:t>
                      </a:r>
                      <a:endParaRPr sz="700">
                        <a:latin typeface="Calibri"/>
                        <a:cs typeface="Calibri"/>
                      </a:endParaRPr>
                    </a:p>
                    <a:p>
                      <a:pPr marL="15240" algn="ctr">
                        <a:lnSpc>
                          <a:spcPts val="819"/>
                        </a:lnSpc>
                      </a:pPr>
                      <a:r>
                        <a:rPr sz="700" b="1" spc="-25" dirty="0">
                          <a:solidFill>
                            <a:srgbClr val="231F20"/>
                          </a:solidFill>
                          <a:latin typeface="Calibri"/>
                          <a:cs typeface="Calibri"/>
                        </a:rPr>
                        <a:t>(0.12-0.16)</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52705" algn="ctr">
                        <a:lnSpc>
                          <a:spcPct val="100000"/>
                        </a:lnSpc>
                        <a:spcBef>
                          <a:spcPts val="550"/>
                        </a:spcBef>
                      </a:pPr>
                      <a:r>
                        <a:rPr sz="700" b="1" spc="-25" dirty="0">
                          <a:solidFill>
                            <a:srgbClr val="231F20"/>
                          </a:solidFill>
                          <a:latin typeface="Calibri"/>
                          <a:cs typeface="Calibri"/>
                        </a:rPr>
                        <a:t>170</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20320" algn="ctr">
                        <a:lnSpc>
                          <a:spcPts val="819"/>
                        </a:lnSpc>
                        <a:spcBef>
                          <a:spcPts val="100"/>
                        </a:spcBef>
                      </a:pPr>
                      <a:r>
                        <a:rPr sz="700" b="1" spc="-10" dirty="0">
                          <a:solidFill>
                            <a:srgbClr val="231F20"/>
                          </a:solidFill>
                          <a:latin typeface="Calibri"/>
                          <a:cs typeface="Calibri"/>
                        </a:rPr>
                        <a:t>0.11</a:t>
                      </a:r>
                      <a:endParaRPr sz="700">
                        <a:latin typeface="Calibri"/>
                        <a:cs typeface="Calibri"/>
                      </a:endParaRPr>
                    </a:p>
                    <a:p>
                      <a:pPr marL="1905" algn="ctr">
                        <a:lnSpc>
                          <a:spcPts val="819"/>
                        </a:lnSpc>
                      </a:pPr>
                      <a:r>
                        <a:rPr sz="700" b="1" spc="-25" dirty="0">
                          <a:solidFill>
                            <a:srgbClr val="231F20"/>
                          </a:solidFill>
                          <a:latin typeface="Calibri"/>
                          <a:cs typeface="Calibri"/>
                        </a:rPr>
                        <a:t>(0.10–0.13)</a:t>
                      </a:r>
                      <a:endParaRPr sz="7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04"/>
                  </a:ext>
                </a:extLst>
              </a:tr>
              <a:tr h="257810">
                <a:tc>
                  <a:txBody>
                    <a:bodyPr/>
                    <a:lstStyle/>
                    <a:p>
                      <a:pPr marL="57785">
                        <a:lnSpc>
                          <a:spcPct val="100000"/>
                        </a:lnSpc>
                        <a:spcBef>
                          <a:spcPts val="560"/>
                        </a:spcBef>
                      </a:pPr>
                      <a:r>
                        <a:rPr sz="700" b="1" spc="10" dirty="0">
                          <a:solidFill>
                            <a:srgbClr val="231F20"/>
                          </a:solidFill>
                          <a:latin typeface="Calibri"/>
                          <a:cs typeface="Calibri"/>
                        </a:rPr>
                        <a:t>35–44</a:t>
                      </a:r>
                      <a:endParaRPr sz="700">
                        <a:latin typeface="Calibri"/>
                        <a:cs typeface="Calibri"/>
                      </a:endParaRPr>
                    </a:p>
                  </a:txBody>
                  <a:tcPr marL="0" marR="0" marT="71120" marB="0">
                    <a:lnR w="19050">
                      <a:solidFill>
                        <a:srgbClr val="005E6D"/>
                      </a:solidFill>
                      <a:prstDash val="solid"/>
                    </a:lnR>
                    <a:solidFill>
                      <a:srgbClr val="E5EEF0"/>
                    </a:solidFill>
                  </a:tcPr>
                </a:tc>
                <a:tc>
                  <a:txBody>
                    <a:bodyPr/>
                    <a:lstStyle/>
                    <a:p>
                      <a:pPr marL="130810">
                        <a:lnSpc>
                          <a:spcPct val="100000"/>
                        </a:lnSpc>
                        <a:spcBef>
                          <a:spcPts val="560"/>
                        </a:spcBef>
                      </a:pPr>
                      <a:r>
                        <a:rPr sz="700" b="1" spc="-10" dirty="0">
                          <a:solidFill>
                            <a:srgbClr val="231F20"/>
                          </a:solidFill>
                          <a:latin typeface="Calibri"/>
                          <a:cs typeface="Calibri"/>
                        </a:rPr>
                        <a:t>592</a:t>
                      </a:r>
                      <a:endParaRPr sz="700">
                        <a:latin typeface="Calibri"/>
                        <a:cs typeface="Calibri"/>
                      </a:endParaRPr>
                    </a:p>
                  </a:txBody>
                  <a:tcPr marL="0" marR="0" marT="7112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10"/>
                        </a:spcBef>
                      </a:pPr>
                      <a:r>
                        <a:rPr sz="700" b="1" spc="-10" dirty="0">
                          <a:solidFill>
                            <a:srgbClr val="231F20"/>
                          </a:solidFill>
                          <a:latin typeface="Calibri"/>
                          <a:cs typeface="Calibri"/>
                        </a:rPr>
                        <a:t>1.46</a:t>
                      </a:r>
                      <a:endParaRPr sz="700">
                        <a:latin typeface="Calibri"/>
                        <a:cs typeface="Calibri"/>
                      </a:endParaRPr>
                    </a:p>
                    <a:p>
                      <a:pPr algn="ctr">
                        <a:lnSpc>
                          <a:spcPts val="819"/>
                        </a:lnSpc>
                      </a:pPr>
                      <a:r>
                        <a:rPr sz="700" b="1" spc="-25" dirty="0">
                          <a:solidFill>
                            <a:srgbClr val="231F20"/>
                          </a:solidFill>
                          <a:latin typeface="Calibri"/>
                          <a:cs typeface="Calibri"/>
                        </a:rPr>
                        <a:t>(1.34-1.58)</a:t>
                      </a:r>
                      <a:endParaRPr sz="700">
                        <a:latin typeface="Calibri"/>
                        <a:cs typeface="Calibri"/>
                      </a:endParaRPr>
                    </a:p>
                  </a:txBody>
                  <a:tcPr marL="0" marR="0" marT="1397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60"/>
                        </a:spcBef>
                      </a:pPr>
                      <a:r>
                        <a:rPr sz="700" b="1" spc="-10" dirty="0">
                          <a:solidFill>
                            <a:srgbClr val="231F20"/>
                          </a:solidFill>
                          <a:latin typeface="Calibri"/>
                          <a:cs typeface="Calibri"/>
                        </a:rPr>
                        <a:t>532</a:t>
                      </a:r>
                      <a:endParaRPr sz="700">
                        <a:latin typeface="Calibri"/>
                        <a:cs typeface="Calibri"/>
                      </a:endParaRPr>
                    </a:p>
                  </a:txBody>
                  <a:tcPr marL="0" marR="0" marT="7112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10"/>
                        </a:spcBef>
                      </a:pPr>
                      <a:r>
                        <a:rPr sz="700" b="1" spc="-10" dirty="0">
                          <a:solidFill>
                            <a:srgbClr val="231F20"/>
                          </a:solidFill>
                          <a:latin typeface="Calibri"/>
                          <a:cs typeface="Calibri"/>
                        </a:rPr>
                        <a:t>1.31</a:t>
                      </a:r>
                      <a:endParaRPr sz="700">
                        <a:latin typeface="Calibri"/>
                        <a:cs typeface="Calibri"/>
                      </a:endParaRPr>
                    </a:p>
                    <a:p>
                      <a:pPr algn="ctr">
                        <a:lnSpc>
                          <a:spcPts val="819"/>
                        </a:lnSpc>
                      </a:pPr>
                      <a:r>
                        <a:rPr sz="700" b="1" spc="-25" dirty="0">
                          <a:solidFill>
                            <a:srgbClr val="231F20"/>
                          </a:solidFill>
                          <a:latin typeface="Calibri"/>
                          <a:cs typeface="Calibri"/>
                        </a:rPr>
                        <a:t>(1.20-1.43)</a:t>
                      </a:r>
                      <a:endParaRPr sz="700">
                        <a:latin typeface="Calibri"/>
                        <a:cs typeface="Calibri"/>
                      </a:endParaRPr>
                    </a:p>
                  </a:txBody>
                  <a:tcPr marL="0" marR="0" marT="1397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60"/>
                        </a:spcBef>
                      </a:pPr>
                      <a:r>
                        <a:rPr sz="700" b="1" spc="-10" dirty="0">
                          <a:solidFill>
                            <a:srgbClr val="231F20"/>
                          </a:solidFill>
                          <a:latin typeface="Calibri"/>
                          <a:cs typeface="Calibri"/>
                        </a:rPr>
                        <a:t>507</a:t>
                      </a:r>
                      <a:endParaRPr sz="700">
                        <a:latin typeface="Calibri"/>
                        <a:cs typeface="Calibri"/>
                      </a:endParaRPr>
                    </a:p>
                  </a:txBody>
                  <a:tcPr marL="0" marR="0" marT="7112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10"/>
                        </a:spcBef>
                      </a:pPr>
                      <a:r>
                        <a:rPr sz="700" b="1" spc="-10" dirty="0">
                          <a:solidFill>
                            <a:srgbClr val="231F20"/>
                          </a:solidFill>
                          <a:latin typeface="Calibri"/>
                          <a:cs typeface="Calibri"/>
                        </a:rPr>
                        <a:t>1.24</a:t>
                      </a:r>
                      <a:endParaRPr sz="700">
                        <a:latin typeface="Calibri"/>
                        <a:cs typeface="Calibri"/>
                      </a:endParaRPr>
                    </a:p>
                    <a:p>
                      <a:pPr algn="ctr">
                        <a:lnSpc>
                          <a:spcPts val="819"/>
                        </a:lnSpc>
                      </a:pPr>
                      <a:r>
                        <a:rPr sz="700" b="1" spc="-25" dirty="0">
                          <a:solidFill>
                            <a:srgbClr val="231F20"/>
                          </a:solidFill>
                          <a:latin typeface="Calibri"/>
                          <a:cs typeface="Calibri"/>
                        </a:rPr>
                        <a:t>(1.13-1.35)</a:t>
                      </a:r>
                      <a:endParaRPr sz="700">
                        <a:latin typeface="Calibri"/>
                        <a:cs typeface="Calibri"/>
                      </a:endParaRPr>
                    </a:p>
                  </a:txBody>
                  <a:tcPr marL="0" marR="0" marT="13970" marB="0">
                    <a:lnL w="9525">
                      <a:solidFill>
                        <a:srgbClr val="005E6D"/>
                      </a:solidFill>
                      <a:prstDash val="solid"/>
                    </a:lnL>
                    <a:lnR w="19050">
                      <a:solidFill>
                        <a:srgbClr val="005E6D"/>
                      </a:solidFill>
                      <a:prstDash val="solid"/>
                    </a:lnR>
                    <a:solidFill>
                      <a:srgbClr val="E5EEF0"/>
                    </a:solidFill>
                  </a:tcPr>
                </a:tc>
                <a:tc>
                  <a:txBody>
                    <a:bodyPr/>
                    <a:lstStyle/>
                    <a:p>
                      <a:pPr marR="17780" algn="ctr">
                        <a:lnSpc>
                          <a:spcPct val="100000"/>
                        </a:lnSpc>
                        <a:spcBef>
                          <a:spcPts val="560"/>
                        </a:spcBef>
                      </a:pPr>
                      <a:r>
                        <a:rPr sz="700" b="1" spc="-10" dirty="0">
                          <a:solidFill>
                            <a:srgbClr val="231F20"/>
                          </a:solidFill>
                          <a:latin typeface="Calibri"/>
                          <a:cs typeface="Calibri"/>
                        </a:rPr>
                        <a:t>499</a:t>
                      </a:r>
                      <a:endParaRPr sz="700">
                        <a:latin typeface="Calibri"/>
                        <a:cs typeface="Calibri"/>
                      </a:endParaRPr>
                    </a:p>
                  </a:txBody>
                  <a:tcPr marL="0" marR="0" marT="7112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10"/>
                        </a:spcBef>
                      </a:pPr>
                      <a:r>
                        <a:rPr sz="700" b="1" spc="-10" dirty="0">
                          <a:solidFill>
                            <a:srgbClr val="231F20"/>
                          </a:solidFill>
                          <a:latin typeface="Calibri"/>
                          <a:cs typeface="Calibri"/>
                        </a:rPr>
                        <a:t>1.21</a:t>
                      </a:r>
                      <a:endParaRPr sz="700">
                        <a:latin typeface="Calibri"/>
                        <a:cs typeface="Calibri"/>
                      </a:endParaRPr>
                    </a:p>
                    <a:p>
                      <a:pPr algn="ctr">
                        <a:lnSpc>
                          <a:spcPts val="819"/>
                        </a:lnSpc>
                      </a:pPr>
                      <a:r>
                        <a:rPr sz="700" b="1" spc="-25" dirty="0">
                          <a:solidFill>
                            <a:srgbClr val="231F20"/>
                          </a:solidFill>
                          <a:latin typeface="Calibri"/>
                          <a:cs typeface="Calibri"/>
                        </a:rPr>
                        <a:t>(1.10-1.31)</a:t>
                      </a:r>
                      <a:endParaRPr sz="700">
                        <a:latin typeface="Calibri"/>
                        <a:cs typeface="Calibri"/>
                      </a:endParaRPr>
                    </a:p>
                  </a:txBody>
                  <a:tcPr marL="0" marR="0" marT="13970" marB="0">
                    <a:lnL w="9525">
                      <a:solidFill>
                        <a:srgbClr val="005E6D"/>
                      </a:solidFill>
                      <a:prstDash val="solid"/>
                    </a:lnL>
                    <a:lnR w="19050">
                      <a:solidFill>
                        <a:srgbClr val="005E6D"/>
                      </a:solidFill>
                      <a:prstDash val="solid"/>
                    </a:lnR>
                    <a:solidFill>
                      <a:srgbClr val="E5EEF0"/>
                    </a:solidFill>
                  </a:tcPr>
                </a:tc>
                <a:tc>
                  <a:txBody>
                    <a:bodyPr/>
                    <a:lstStyle/>
                    <a:p>
                      <a:pPr marL="52705" algn="ctr">
                        <a:lnSpc>
                          <a:spcPct val="100000"/>
                        </a:lnSpc>
                        <a:spcBef>
                          <a:spcPts val="560"/>
                        </a:spcBef>
                      </a:pPr>
                      <a:r>
                        <a:rPr sz="700" b="1" spc="-25" dirty="0">
                          <a:solidFill>
                            <a:srgbClr val="231F20"/>
                          </a:solidFill>
                          <a:latin typeface="Calibri"/>
                          <a:cs typeface="Calibri"/>
                        </a:rPr>
                        <a:t>472</a:t>
                      </a:r>
                      <a:endParaRPr sz="700">
                        <a:latin typeface="Calibri"/>
                        <a:cs typeface="Calibri"/>
                      </a:endParaRPr>
                    </a:p>
                  </a:txBody>
                  <a:tcPr marL="0" marR="0" marT="71120" marB="0">
                    <a:lnL w="19050">
                      <a:solidFill>
                        <a:srgbClr val="005E6D"/>
                      </a:solidFill>
                      <a:prstDash val="solid"/>
                    </a:lnL>
                    <a:lnR w="9525">
                      <a:solidFill>
                        <a:srgbClr val="005E6D"/>
                      </a:solidFill>
                      <a:prstDash val="solid"/>
                    </a:lnR>
                    <a:solidFill>
                      <a:srgbClr val="E5EEF0"/>
                    </a:solidFill>
                  </a:tcPr>
                </a:tc>
                <a:tc>
                  <a:txBody>
                    <a:bodyPr/>
                    <a:lstStyle/>
                    <a:p>
                      <a:pPr marL="2540" algn="ctr">
                        <a:lnSpc>
                          <a:spcPts val="819"/>
                        </a:lnSpc>
                        <a:spcBef>
                          <a:spcPts val="110"/>
                        </a:spcBef>
                      </a:pPr>
                      <a:r>
                        <a:rPr sz="700" b="1" spc="-10" dirty="0">
                          <a:solidFill>
                            <a:srgbClr val="231F20"/>
                          </a:solidFill>
                          <a:latin typeface="Calibri"/>
                          <a:cs typeface="Calibri"/>
                        </a:rPr>
                        <a:t>1.13</a:t>
                      </a:r>
                      <a:endParaRPr sz="700">
                        <a:latin typeface="Calibri"/>
                        <a:cs typeface="Calibri"/>
                      </a:endParaRPr>
                    </a:p>
                    <a:p>
                      <a:pPr marL="1905" algn="ctr">
                        <a:lnSpc>
                          <a:spcPts val="819"/>
                        </a:lnSpc>
                      </a:pPr>
                      <a:r>
                        <a:rPr sz="700" b="1" spc="-25" dirty="0">
                          <a:solidFill>
                            <a:srgbClr val="231F20"/>
                          </a:solidFill>
                          <a:latin typeface="Calibri"/>
                          <a:cs typeface="Calibri"/>
                        </a:rPr>
                        <a:t>(1.03–1.24)</a:t>
                      </a:r>
                      <a:endParaRPr sz="700">
                        <a:latin typeface="Calibri"/>
                        <a:cs typeface="Calibri"/>
                      </a:endParaRPr>
                    </a:p>
                  </a:txBody>
                  <a:tcPr marL="0" marR="0" marT="13970" marB="0">
                    <a:lnL w="9525">
                      <a:solidFill>
                        <a:srgbClr val="005E6D"/>
                      </a:solidFill>
                      <a:prstDash val="solid"/>
                    </a:lnL>
                    <a:solidFill>
                      <a:srgbClr val="E5EEF0"/>
                    </a:solidFill>
                  </a:tcPr>
                </a:tc>
                <a:extLst>
                  <a:ext uri="{0D108BD9-81ED-4DB2-BD59-A6C34878D82A}">
                    <a16:rowId xmlns:a16="http://schemas.microsoft.com/office/drawing/2014/main" val="10005"/>
                  </a:ext>
                </a:extLst>
              </a:tr>
              <a:tr h="256032">
                <a:tc>
                  <a:txBody>
                    <a:bodyPr/>
                    <a:lstStyle/>
                    <a:p>
                      <a:pPr marL="57785">
                        <a:lnSpc>
                          <a:spcPct val="100000"/>
                        </a:lnSpc>
                        <a:spcBef>
                          <a:spcPts val="550"/>
                        </a:spcBef>
                      </a:pPr>
                      <a:r>
                        <a:rPr sz="700" b="1" spc="10" dirty="0">
                          <a:solidFill>
                            <a:srgbClr val="231F20"/>
                          </a:solidFill>
                          <a:latin typeface="Calibri"/>
                          <a:cs typeface="Calibri"/>
                        </a:rPr>
                        <a:t>45–54</a:t>
                      </a:r>
                      <a:endParaRPr sz="700">
                        <a:latin typeface="Calibri"/>
                        <a:cs typeface="Calibri"/>
                      </a:endParaRPr>
                    </a:p>
                  </a:txBody>
                  <a:tcPr marL="0" marR="0" marT="69850" marB="0">
                    <a:lnR w="19050">
                      <a:solidFill>
                        <a:srgbClr val="005E6D"/>
                      </a:solidFill>
                      <a:prstDash val="solid"/>
                    </a:lnR>
                    <a:solidFill>
                      <a:srgbClr val="FFFFFF"/>
                    </a:solidFill>
                  </a:tcPr>
                </a:tc>
                <a:tc>
                  <a:txBody>
                    <a:bodyPr/>
                    <a:lstStyle/>
                    <a:p>
                      <a:pPr marL="93980">
                        <a:lnSpc>
                          <a:spcPct val="100000"/>
                        </a:lnSpc>
                        <a:spcBef>
                          <a:spcPts val="550"/>
                        </a:spcBef>
                      </a:pPr>
                      <a:r>
                        <a:rPr sz="700" b="1" spc="-10" dirty="0">
                          <a:solidFill>
                            <a:srgbClr val="231F20"/>
                          </a:solidFill>
                          <a:latin typeface="Calibri"/>
                          <a:cs typeface="Calibri"/>
                        </a:rPr>
                        <a:t>3,659</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8.47</a:t>
                      </a:r>
                      <a:endParaRPr sz="700">
                        <a:latin typeface="Calibri"/>
                        <a:cs typeface="Calibri"/>
                      </a:endParaRPr>
                    </a:p>
                    <a:p>
                      <a:pPr algn="ctr">
                        <a:lnSpc>
                          <a:spcPts val="819"/>
                        </a:lnSpc>
                      </a:pPr>
                      <a:r>
                        <a:rPr sz="700" b="1" spc="-25" dirty="0">
                          <a:solidFill>
                            <a:srgbClr val="231F20"/>
                          </a:solidFill>
                          <a:latin typeface="Calibri"/>
                          <a:cs typeface="Calibri"/>
                        </a:rPr>
                        <a:t>(8.20-8.75)</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50"/>
                        </a:spcBef>
                      </a:pPr>
                      <a:r>
                        <a:rPr sz="700" b="1" spc="-10" dirty="0">
                          <a:solidFill>
                            <a:srgbClr val="231F20"/>
                          </a:solidFill>
                          <a:latin typeface="Calibri"/>
                          <a:cs typeface="Calibri"/>
                        </a:rPr>
                        <a:t>3,026</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7.07</a:t>
                      </a:r>
                      <a:endParaRPr sz="700">
                        <a:latin typeface="Calibri"/>
                        <a:cs typeface="Calibri"/>
                      </a:endParaRPr>
                    </a:p>
                    <a:p>
                      <a:pPr algn="ctr">
                        <a:lnSpc>
                          <a:spcPts val="819"/>
                        </a:lnSpc>
                      </a:pPr>
                      <a:r>
                        <a:rPr sz="700" b="1" spc="-25" dirty="0">
                          <a:solidFill>
                            <a:srgbClr val="231F20"/>
                          </a:solidFill>
                          <a:latin typeface="Calibri"/>
                          <a:cs typeface="Calibri"/>
                        </a:rPr>
                        <a:t>(6.82-7.32)</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R="101600" algn="r">
                        <a:lnSpc>
                          <a:spcPct val="100000"/>
                        </a:lnSpc>
                        <a:spcBef>
                          <a:spcPts val="550"/>
                        </a:spcBef>
                      </a:pPr>
                      <a:r>
                        <a:rPr sz="700" b="1" spc="-5" dirty="0">
                          <a:solidFill>
                            <a:srgbClr val="231F20"/>
                          </a:solidFill>
                          <a:latin typeface="Calibri"/>
                          <a:cs typeface="Calibri"/>
                        </a:rPr>
                        <a:t>2</a:t>
                      </a:r>
                      <a:r>
                        <a:rPr sz="700" b="1" dirty="0">
                          <a:solidFill>
                            <a:srgbClr val="231F20"/>
                          </a:solidFill>
                          <a:latin typeface="Calibri"/>
                          <a:cs typeface="Calibri"/>
                        </a:rPr>
                        <a:t>,</a:t>
                      </a:r>
                      <a:r>
                        <a:rPr sz="700" b="1" spc="-5" dirty="0">
                          <a:solidFill>
                            <a:srgbClr val="231F20"/>
                          </a:solidFill>
                          <a:latin typeface="Calibri"/>
                          <a:cs typeface="Calibri"/>
                        </a:rPr>
                        <a:t>556</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6.03</a:t>
                      </a:r>
                      <a:endParaRPr sz="700">
                        <a:latin typeface="Calibri"/>
                        <a:cs typeface="Calibri"/>
                      </a:endParaRPr>
                    </a:p>
                    <a:p>
                      <a:pPr algn="ctr">
                        <a:lnSpc>
                          <a:spcPts val="819"/>
                        </a:lnSpc>
                      </a:pPr>
                      <a:r>
                        <a:rPr sz="700" b="1" spc="-25" dirty="0">
                          <a:solidFill>
                            <a:srgbClr val="231F20"/>
                          </a:solidFill>
                          <a:latin typeface="Calibri"/>
                          <a:cs typeface="Calibri"/>
                        </a:rPr>
                        <a:t>(5.80-6.27)</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66040" algn="ctr">
                        <a:lnSpc>
                          <a:spcPct val="100000"/>
                        </a:lnSpc>
                        <a:spcBef>
                          <a:spcPts val="545"/>
                        </a:spcBef>
                      </a:pPr>
                      <a:r>
                        <a:rPr sz="700" b="1" spc="-25" dirty="0">
                          <a:solidFill>
                            <a:srgbClr val="231F20"/>
                          </a:solidFill>
                          <a:latin typeface="Calibri"/>
                          <a:cs typeface="Calibri"/>
                        </a:rPr>
                        <a:t>2,040</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4.90</a:t>
                      </a:r>
                      <a:endParaRPr sz="700">
                        <a:latin typeface="Calibri"/>
                        <a:cs typeface="Calibri"/>
                      </a:endParaRPr>
                    </a:p>
                    <a:p>
                      <a:pPr marL="15875" algn="ctr">
                        <a:lnSpc>
                          <a:spcPts val="819"/>
                        </a:lnSpc>
                      </a:pPr>
                      <a:r>
                        <a:rPr sz="700" b="1" spc="-25" dirty="0">
                          <a:solidFill>
                            <a:srgbClr val="231F20"/>
                          </a:solidFill>
                          <a:latin typeface="Calibri"/>
                          <a:cs typeface="Calibri"/>
                        </a:rPr>
                        <a:t>(4.69-5.11)</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65405" algn="ctr">
                        <a:lnSpc>
                          <a:spcPct val="100000"/>
                        </a:lnSpc>
                        <a:spcBef>
                          <a:spcPts val="545"/>
                        </a:spcBef>
                      </a:pPr>
                      <a:r>
                        <a:rPr sz="700" b="1" spc="-25" dirty="0">
                          <a:solidFill>
                            <a:srgbClr val="231F20"/>
                          </a:solidFill>
                          <a:latin typeface="Calibri"/>
                          <a:cs typeface="Calibri"/>
                        </a:rPr>
                        <a:t>1,676</a:t>
                      </a:r>
                      <a:endParaRPr sz="700" dirty="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marL="2540" algn="ctr">
                        <a:lnSpc>
                          <a:spcPts val="819"/>
                        </a:lnSpc>
                        <a:spcBef>
                          <a:spcPts val="100"/>
                        </a:spcBef>
                      </a:pPr>
                      <a:r>
                        <a:rPr sz="700" b="1" spc="-10" dirty="0">
                          <a:solidFill>
                            <a:srgbClr val="231F20"/>
                          </a:solidFill>
                          <a:latin typeface="Calibri"/>
                          <a:cs typeface="Calibri"/>
                        </a:rPr>
                        <a:t>4.10</a:t>
                      </a:r>
                      <a:endParaRPr sz="700">
                        <a:latin typeface="Calibri"/>
                        <a:cs typeface="Calibri"/>
                      </a:endParaRPr>
                    </a:p>
                    <a:p>
                      <a:pPr marL="1905" algn="ctr">
                        <a:lnSpc>
                          <a:spcPts val="819"/>
                        </a:lnSpc>
                      </a:pPr>
                      <a:r>
                        <a:rPr sz="700" b="1" spc="-25" dirty="0">
                          <a:solidFill>
                            <a:srgbClr val="231F20"/>
                          </a:solidFill>
                          <a:latin typeface="Calibri"/>
                          <a:cs typeface="Calibri"/>
                        </a:rPr>
                        <a:t>(3.90–4.30)</a:t>
                      </a:r>
                      <a:endParaRPr sz="7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06"/>
                  </a:ext>
                </a:extLst>
              </a:tr>
              <a:tr h="256031">
                <a:tc>
                  <a:txBody>
                    <a:bodyPr/>
                    <a:lstStyle/>
                    <a:p>
                      <a:pPr marL="57785">
                        <a:lnSpc>
                          <a:spcPct val="100000"/>
                        </a:lnSpc>
                        <a:spcBef>
                          <a:spcPts val="545"/>
                        </a:spcBef>
                      </a:pPr>
                      <a:r>
                        <a:rPr sz="700" b="1" spc="10" dirty="0">
                          <a:solidFill>
                            <a:srgbClr val="231F20"/>
                          </a:solidFill>
                          <a:latin typeface="Calibri"/>
                          <a:cs typeface="Calibri"/>
                        </a:rPr>
                        <a:t>55–64</a:t>
                      </a:r>
                      <a:endParaRPr sz="700">
                        <a:latin typeface="Calibri"/>
                        <a:cs typeface="Calibri"/>
                      </a:endParaRPr>
                    </a:p>
                  </a:txBody>
                  <a:tcPr marL="0" marR="0" marT="69215" marB="0">
                    <a:lnR w="19050">
                      <a:solidFill>
                        <a:srgbClr val="005E6D"/>
                      </a:solidFill>
                      <a:prstDash val="solid"/>
                    </a:lnR>
                    <a:solidFill>
                      <a:srgbClr val="E5EEF0"/>
                    </a:solidFill>
                  </a:tcPr>
                </a:tc>
                <a:tc>
                  <a:txBody>
                    <a:bodyPr/>
                    <a:lstStyle/>
                    <a:p>
                      <a:pPr marL="94615">
                        <a:lnSpc>
                          <a:spcPct val="100000"/>
                        </a:lnSpc>
                        <a:spcBef>
                          <a:spcPts val="545"/>
                        </a:spcBef>
                      </a:pPr>
                      <a:r>
                        <a:rPr sz="700" b="1" spc="-10" dirty="0">
                          <a:solidFill>
                            <a:srgbClr val="231F20"/>
                          </a:solidFill>
                          <a:latin typeface="Calibri"/>
                          <a:cs typeface="Calibri"/>
                        </a:rPr>
                        <a:t>9,678</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23.68</a:t>
                      </a:r>
                      <a:endParaRPr sz="700">
                        <a:latin typeface="Calibri"/>
                        <a:cs typeface="Calibri"/>
                      </a:endParaRPr>
                    </a:p>
                    <a:p>
                      <a:pPr algn="ctr">
                        <a:lnSpc>
                          <a:spcPts val="819"/>
                        </a:lnSpc>
                      </a:pPr>
                      <a:r>
                        <a:rPr sz="700" b="1" spc="-25" dirty="0">
                          <a:solidFill>
                            <a:srgbClr val="231F20"/>
                          </a:solidFill>
                          <a:latin typeface="Calibri"/>
                          <a:cs typeface="Calibri"/>
                        </a:rPr>
                        <a:t>(23.20-24.15)</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45"/>
                        </a:spcBef>
                      </a:pPr>
                      <a:r>
                        <a:rPr sz="700" b="1" spc="-10" dirty="0">
                          <a:solidFill>
                            <a:srgbClr val="231F20"/>
                          </a:solidFill>
                          <a:latin typeface="Calibri"/>
                          <a:cs typeface="Calibri"/>
                        </a:rPr>
                        <a:t>9,011</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21.73</a:t>
                      </a:r>
                      <a:endParaRPr sz="700">
                        <a:latin typeface="Calibri"/>
                        <a:cs typeface="Calibri"/>
                      </a:endParaRPr>
                    </a:p>
                    <a:p>
                      <a:pPr algn="ctr">
                        <a:lnSpc>
                          <a:spcPts val="819"/>
                        </a:lnSpc>
                      </a:pPr>
                      <a:r>
                        <a:rPr sz="700" b="1" spc="-25" dirty="0">
                          <a:solidFill>
                            <a:srgbClr val="231F20"/>
                          </a:solidFill>
                          <a:latin typeface="Calibri"/>
                          <a:cs typeface="Calibri"/>
                        </a:rPr>
                        <a:t>(21.28-22.18)</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R="101600" algn="r">
                        <a:lnSpc>
                          <a:spcPct val="100000"/>
                        </a:lnSpc>
                        <a:spcBef>
                          <a:spcPts val="545"/>
                        </a:spcBef>
                      </a:pPr>
                      <a:r>
                        <a:rPr sz="700" b="1" spc="-5" dirty="0">
                          <a:solidFill>
                            <a:srgbClr val="231F20"/>
                          </a:solidFill>
                          <a:latin typeface="Calibri"/>
                          <a:cs typeface="Calibri"/>
                        </a:rPr>
                        <a:t>8</a:t>
                      </a:r>
                      <a:r>
                        <a:rPr sz="700" b="1" dirty="0">
                          <a:solidFill>
                            <a:srgbClr val="231F20"/>
                          </a:solidFill>
                          <a:latin typeface="Calibri"/>
                          <a:cs typeface="Calibri"/>
                        </a:rPr>
                        <a:t>,</a:t>
                      </a:r>
                      <a:r>
                        <a:rPr sz="700" b="1" spc="-5" dirty="0">
                          <a:solidFill>
                            <a:srgbClr val="231F20"/>
                          </a:solidFill>
                          <a:latin typeface="Calibri"/>
                          <a:cs typeface="Calibri"/>
                        </a:rPr>
                        <a:t>275</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19.70</a:t>
                      </a:r>
                      <a:endParaRPr sz="700">
                        <a:latin typeface="Calibri"/>
                        <a:cs typeface="Calibri"/>
                      </a:endParaRPr>
                    </a:p>
                    <a:p>
                      <a:pPr algn="ctr">
                        <a:lnSpc>
                          <a:spcPts val="819"/>
                        </a:lnSpc>
                      </a:pPr>
                      <a:r>
                        <a:rPr sz="700" b="1" spc="-25" dirty="0">
                          <a:solidFill>
                            <a:srgbClr val="231F20"/>
                          </a:solidFill>
                          <a:latin typeface="Calibri"/>
                          <a:cs typeface="Calibri"/>
                        </a:rPr>
                        <a:t>(19.28-20.13)</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9215" algn="ctr">
                        <a:lnSpc>
                          <a:spcPct val="100000"/>
                        </a:lnSpc>
                        <a:spcBef>
                          <a:spcPts val="545"/>
                        </a:spcBef>
                      </a:pPr>
                      <a:r>
                        <a:rPr sz="700" b="1" spc="-25" dirty="0">
                          <a:solidFill>
                            <a:srgbClr val="231F20"/>
                          </a:solidFill>
                          <a:latin typeface="Calibri"/>
                          <a:cs typeface="Calibri"/>
                        </a:rPr>
                        <a:t>7,297</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marL="1270" algn="ctr">
                        <a:lnSpc>
                          <a:spcPts val="819"/>
                        </a:lnSpc>
                        <a:spcBef>
                          <a:spcPts val="100"/>
                        </a:spcBef>
                      </a:pPr>
                      <a:r>
                        <a:rPr sz="700" b="1" spc="-10" dirty="0">
                          <a:solidFill>
                            <a:srgbClr val="231F20"/>
                          </a:solidFill>
                          <a:latin typeface="Calibri"/>
                          <a:cs typeface="Calibri"/>
                        </a:rPr>
                        <a:t>17.26</a:t>
                      </a:r>
                      <a:endParaRPr sz="700">
                        <a:latin typeface="Calibri"/>
                        <a:cs typeface="Calibri"/>
                      </a:endParaRPr>
                    </a:p>
                    <a:p>
                      <a:pPr marL="635" algn="ctr">
                        <a:lnSpc>
                          <a:spcPts val="819"/>
                        </a:lnSpc>
                      </a:pPr>
                      <a:r>
                        <a:rPr sz="700" b="1" spc="-25" dirty="0">
                          <a:solidFill>
                            <a:srgbClr val="231F20"/>
                          </a:solidFill>
                          <a:latin typeface="Calibri"/>
                          <a:cs typeface="Calibri"/>
                        </a:rPr>
                        <a:t>(16.87-17.66)</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5405" algn="ctr">
                        <a:lnSpc>
                          <a:spcPct val="100000"/>
                        </a:lnSpc>
                        <a:spcBef>
                          <a:spcPts val="545"/>
                        </a:spcBef>
                      </a:pPr>
                      <a:r>
                        <a:rPr sz="700" b="1" spc="-25" dirty="0">
                          <a:solidFill>
                            <a:srgbClr val="231F20"/>
                          </a:solidFill>
                          <a:latin typeface="Calibri"/>
                          <a:cs typeface="Calibri"/>
                        </a:rPr>
                        <a:t>6,304</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marL="1270" algn="ctr">
                        <a:lnSpc>
                          <a:spcPts val="819"/>
                        </a:lnSpc>
                        <a:spcBef>
                          <a:spcPts val="100"/>
                        </a:spcBef>
                      </a:pPr>
                      <a:r>
                        <a:rPr sz="700" b="1" spc="-10" dirty="0">
                          <a:solidFill>
                            <a:srgbClr val="231F20"/>
                          </a:solidFill>
                          <a:latin typeface="Calibri"/>
                          <a:cs typeface="Calibri"/>
                        </a:rPr>
                        <a:t>14.85</a:t>
                      </a:r>
                      <a:endParaRPr sz="700">
                        <a:latin typeface="Calibri"/>
                        <a:cs typeface="Calibri"/>
                      </a:endParaRPr>
                    </a:p>
                    <a:p>
                      <a:pPr marL="635" algn="ctr">
                        <a:lnSpc>
                          <a:spcPts val="819"/>
                        </a:lnSpc>
                      </a:pPr>
                      <a:r>
                        <a:rPr sz="700" b="1" spc="-10" dirty="0">
                          <a:solidFill>
                            <a:srgbClr val="231F20"/>
                          </a:solidFill>
                          <a:latin typeface="Calibri"/>
                          <a:cs typeface="Calibri"/>
                        </a:rPr>
                        <a:t>(14.48–15.22)</a:t>
                      </a:r>
                      <a:endParaRPr sz="7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07"/>
                  </a:ext>
                </a:extLst>
              </a:tr>
              <a:tr h="256031">
                <a:tc>
                  <a:txBody>
                    <a:bodyPr/>
                    <a:lstStyle/>
                    <a:p>
                      <a:pPr marL="57785">
                        <a:lnSpc>
                          <a:spcPct val="100000"/>
                        </a:lnSpc>
                        <a:spcBef>
                          <a:spcPts val="545"/>
                        </a:spcBef>
                      </a:pPr>
                      <a:r>
                        <a:rPr sz="700" b="1" spc="10" dirty="0">
                          <a:solidFill>
                            <a:srgbClr val="231F20"/>
                          </a:solidFill>
                          <a:latin typeface="Calibri"/>
                          <a:cs typeface="Calibri"/>
                        </a:rPr>
                        <a:t>65–74</a:t>
                      </a:r>
                      <a:endParaRPr sz="700">
                        <a:latin typeface="Calibri"/>
                        <a:cs typeface="Calibri"/>
                      </a:endParaRPr>
                    </a:p>
                  </a:txBody>
                  <a:tcPr marL="0" marR="0" marT="69215" marB="0">
                    <a:lnR w="19050">
                      <a:solidFill>
                        <a:srgbClr val="005E6D"/>
                      </a:solidFill>
                      <a:prstDash val="solid"/>
                    </a:lnR>
                    <a:solidFill>
                      <a:srgbClr val="FFFFFF"/>
                    </a:solidFill>
                  </a:tcPr>
                </a:tc>
                <a:tc>
                  <a:txBody>
                    <a:bodyPr/>
                    <a:lstStyle/>
                    <a:p>
                      <a:pPr marL="94615">
                        <a:lnSpc>
                          <a:spcPct val="100000"/>
                        </a:lnSpc>
                        <a:spcBef>
                          <a:spcPts val="545"/>
                        </a:spcBef>
                      </a:pPr>
                      <a:r>
                        <a:rPr sz="700" b="1" spc="-10" dirty="0">
                          <a:solidFill>
                            <a:srgbClr val="231F20"/>
                          </a:solidFill>
                          <a:latin typeface="Calibri"/>
                          <a:cs typeface="Calibri"/>
                        </a:rPr>
                        <a:t>4,009</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95"/>
                        </a:spcBef>
                      </a:pPr>
                      <a:r>
                        <a:rPr sz="700" b="1" spc="-10" dirty="0">
                          <a:solidFill>
                            <a:srgbClr val="231F20"/>
                          </a:solidFill>
                          <a:latin typeface="Calibri"/>
                          <a:cs typeface="Calibri"/>
                        </a:rPr>
                        <a:t>14.55</a:t>
                      </a:r>
                      <a:endParaRPr sz="700">
                        <a:latin typeface="Calibri"/>
                        <a:cs typeface="Calibri"/>
                      </a:endParaRPr>
                    </a:p>
                    <a:p>
                      <a:pPr algn="ctr">
                        <a:lnSpc>
                          <a:spcPts val="819"/>
                        </a:lnSpc>
                      </a:pPr>
                      <a:r>
                        <a:rPr sz="700" b="1" spc="-25" dirty="0">
                          <a:solidFill>
                            <a:srgbClr val="231F20"/>
                          </a:solidFill>
                          <a:latin typeface="Calibri"/>
                          <a:cs typeface="Calibri"/>
                        </a:rPr>
                        <a:t>(14.10-15.00)</a:t>
                      </a:r>
                      <a:endParaRPr sz="700">
                        <a:latin typeface="Calibri"/>
                        <a:cs typeface="Calibri"/>
                      </a:endParaRPr>
                    </a:p>
                  </a:txBody>
                  <a:tcPr marL="0" marR="0" marT="1206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45"/>
                        </a:spcBef>
                      </a:pPr>
                      <a:r>
                        <a:rPr sz="700" b="1" spc="-10" dirty="0">
                          <a:solidFill>
                            <a:srgbClr val="231F20"/>
                          </a:solidFill>
                          <a:latin typeface="Calibri"/>
                          <a:cs typeface="Calibri"/>
                        </a:rPr>
                        <a:t>4,071</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95"/>
                        </a:spcBef>
                      </a:pPr>
                      <a:r>
                        <a:rPr sz="700" b="1" spc="-10" dirty="0">
                          <a:solidFill>
                            <a:srgbClr val="231F20"/>
                          </a:solidFill>
                          <a:latin typeface="Calibri"/>
                          <a:cs typeface="Calibri"/>
                        </a:rPr>
                        <a:t>14.22</a:t>
                      </a:r>
                      <a:endParaRPr sz="700">
                        <a:latin typeface="Calibri"/>
                        <a:cs typeface="Calibri"/>
                      </a:endParaRPr>
                    </a:p>
                    <a:p>
                      <a:pPr algn="ctr">
                        <a:lnSpc>
                          <a:spcPts val="819"/>
                        </a:lnSpc>
                      </a:pPr>
                      <a:r>
                        <a:rPr sz="700" b="1" spc="-25" dirty="0">
                          <a:solidFill>
                            <a:srgbClr val="231F20"/>
                          </a:solidFill>
                          <a:latin typeface="Calibri"/>
                          <a:cs typeface="Calibri"/>
                        </a:rPr>
                        <a:t>(13.78-14.66)</a:t>
                      </a:r>
                      <a:endParaRPr sz="700">
                        <a:latin typeface="Calibri"/>
                        <a:cs typeface="Calibri"/>
                      </a:endParaRPr>
                    </a:p>
                  </a:txBody>
                  <a:tcPr marL="0" marR="0" marT="12065" marB="0">
                    <a:lnL w="9525">
                      <a:solidFill>
                        <a:srgbClr val="005E6D"/>
                      </a:solidFill>
                      <a:prstDash val="solid"/>
                    </a:lnL>
                    <a:lnR w="19050">
                      <a:solidFill>
                        <a:srgbClr val="005E6D"/>
                      </a:solidFill>
                      <a:prstDash val="solid"/>
                    </a:lnR>
                    <a:solidFill>
                      <a:srgbClr val="FFFFFF"/>
                    </a:solidFill>
                  </a:tcPr>
                </a:tc>
                <a:tc>
                  <a:txBody>
                    <a:bodyPr/>
                    <a:lstStyle/>
                    <a:p>
                      <a:pPr marR="101600" algn="r">
                        <a:lnSpc>
                          <a:spcPct val="100000"/>
                        </a:lnSpc>
                        <a:spcBef>
                          <a:spcPts val="545"/>
                        </a:spcBef>
                      </a:pPr>
                      <a:r>
                        <a:rPr sz="700" b="1" spc="-5" dirty="0">
                          <a:solidFill>
                            <a:srgbClr val="231F20"/>
                          </a:solidFill>
                          <a:latin typeface="Calibri"/>
                          <a:cs typeface="Calibri"/>
                        </a:rPr>
                        <a:t>4</a:t>
                      </a:r>
                      <a:r>
                        <a:rPr sz="700" b="1" dirty="0">
                          <a:solidFill>
                            <a:srgbClr val="231F20"/>
                          </a:solidFill>
                          <a:latin typeface="Calibri"/>
                          <a:cs typeface="Calibri"/>
                        </a:rPr>
                        <a:t>,</a:t>
                      </a:r>
                      <a:r>
                        <a:rPr sz="700" b="1" spc="-5" dirty="0">
                          <a:solidFill>
                            <a:srgbClr val="231F20"/>
                          </a:solidFill>
                          <a:latin typeface="Calibri"/>
                          <a:cs typeface="Calibri"/>
                        </a:rPr>
                        <a:t>397</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95"/>
                        </a:spcBef>
                      </a:pPr>
                      <a:r>
                        <a:rPr sz="700" b="1" spc="-10" dirty="0">
                          <a:solidFill>
                            <a:srgbClr val="231F20"/>
                          </a:solidFill>
                          <a:latin typeface="Calibri"/>
                          <a:cs typeface="Calibri"/>
                        </a:rPr>
                        <a:t>14.81</a:t>
                      </a:r>
                      <a:endParaRPr sz="700">
                        <a:latin typeface="Calibri"/>
                        <a:cs typeface="Calibri"/>
                      </a:endParaRPr>
                    </a:p>
                    <a:p>
                      <a:pPr algn="ctr">
                        <a:lnSpc>
                          <a:spcPts val="819"/>
                        </a:lnSpc>
                      </a:pPr>
                      <a:r>
                        <a:rPr sz="700" b="1" spc="-25" dirty="0">
                          <a:solidFill>
                            <a:srgbClr val="231F20"/>
                          </a:solidFill>
                          <a:latin typeface="Calibri"/>
                          <a:cs typeface="Calibri"/>
                        </a:rPr>
                        <a:t>(14.38-15.25)</a:t>
                      </a:r>
                      <a:endParaRPr sz="700">
                        <a:latin typeface="Calibri"/>
                        <a:cs typeface="Calibri"/>
                      </a:endParaRPr>
                    </a:p>
                  </a:txBody>
                  <a:tcPr marL="0" marR="0" marT="12065" marB="0">
                    <a:lnL w="9525">
                      <a:solidFill>
                        <a:srgbClr val="005E6D"/>
                      </a:solidFill>
                      <a:prstDash val="solid"/>
                    </a:lnL>
                    <a:lnR w="19050">
                      <a:solidFill>
                        <a:srgbClr val="005E6D"/>
                      </a:solidFill>
                      <a:prstDash val="solid"/>
                    </a:lnR>
                    <a:solidFill>
                      <a:srgbClr val="FFFFFF"/>
                    </a:solidFill>
                  </a:tcPr>
                </a:tc>
                <a:tc>
                  <a:txBody>
                    <a:bodyPr/>
                    <a:lstStyle/>
                    <a:p>
                      <a:pPr marL="68580" algn="ctr">
                        <a:lnSpc>
                          <a:spcPct val="100000"/>
                        </a:lnSpc>
                        <a:spcBef>
                          <a:spcPts val="550"/>
                        </a:spcBef>
                      </a:pPr>
                      <a:r>
                        <a:rPr sz="700" b="1" spc="-25" dirty="0">
                          <a:solidFill>
                            <a:srgbClr val="231F20"/>
                          </a:solidFill>
                          <a:latin typeface="Calibri"/>
                          <a:cs typeface="Calibri"/>
                        </a:rPr>
                        <a:t>4,429</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15875" algn="ctr">
                        <a:lnSpc>
                          <a:spcPts val="819"/>
                        </a:lnSpc>
                        <a:spcBef>
                          <a:spcPts val="100"/>
                        </a:spcBef>
                      </a:pPr>
                      <a:r>
                        <a:rPr sz="700" b="1" spc="-10" dirty="0">
                          <a:solidFill>
                            <a:srgbClr val="231F20"/>
                          </a:solidFill>
                          <a:latin typeface="Calibri"/>
                          <a:cs typeface="Calibri"/>
                        </a:rPr>
                        <a:t>14.52</a:t>
                      </a:r>
                      <a:endParaRPr sz="700">
                        <a:latin typeface="Calibri"/>
                        <a:cs typeface="Calibri"/>
                      </a:endParaRPr>
                    </a:p>
                    <a:p>
                      <a:pPr algn="ctr">
                        <a:lnSpc>
                          <a:spcPts val="819"/>
                        </a:lnSpc>
                      </a:pPr>
                      <a:r>
                        <a:rPr sz="700" b="1" spc="-25" dirty="0">
                          <a:solidFill>
                            <a:srgbClr val="231F20"/>
                          </a:solidFill>
                          <a:latin typeface="Calibri"/>
                          <a:cs typeface="Calibri"/>
                        </a:rPr>
                        <a:t>(14.10-14.95)</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64769" algn="ctr">
                        <a:lnSpc>
                          <a:spcPct val="100000"/>
                        </a:lnSpc>
                        <a:spcBef>
                          <a:spcPts val="550"/>
                        </a:spcBef>
                      </a:pPr>
                      <a:r>
                        <a:rPr sz="700" b="1" spc="-25" dirty="0">
                          <a:solidFill>
                            <a:srgbClr val="231F20"/>
                          </a:solidFill>
                          <a:latin typeface="Calibri"/>
                          <a:cs typeface="Calibri"/>
                        </a:rPr>
                        <a:t>4,499</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635" algn="ctr">
                        <a:lnSpc>
                          <a:spcPts val="819"/>
                        </a:lnSpc>
                        <a:spcBef>
                          <a:spcPts val="100"/>
                        </a:spcBef>
                      </a:pPr>
                      <a:r>
                        <a:rPr sz="700" b="1" spc="-10" dirty="0">
                          <a:solidFill>
                            <a:srgbClr val="231F20"/>
                          </a:solidFill>
                          <a:latin typeface="Calibri"/>
                          <a:cs typeface="Calibri"/>
                        </a:rPr>
                        <a:t>14.29</a:t>
                      </a:r>
                      <a:endParaRPr sz="700">
                        <a:latin typeface="Calibri"/>
                        <a:cs typeface="Calibri"/>
                      </a:endParaRPr>
                    </a:p>
                    <a:p>
                      <a:pPr algn="ctr">
                        <a:lnSpc>
                          <a:spcPts val="819"/>
                        </a:lnSpc>
                      </a:pPr>
                      <a:r>
                        <a:rPr sz="700" b="1" spc="-10" dirty="0">
                          <a:solidFill>
                            <a:srgbClr val="231F20"/>
                          </a:solidFill>
                          <a:latin typeface="Calibri"/>
                          <a:cs typeface="Calibri"/>
                        </a:rPr>
                        <a:t>(13.87–14.71)</a:t>
                      </a:r>
                      <a:endParaRPr sz="7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08"/>
                  </a:ext>
                </a:extLst>
              </a:tr>
              <a:tr h="256032">
                <a:tc>
                  <a:txBody>
                    <a:bodyPr/>
                    <a:lstStyle/>
                    <a:p>
                      <a:pPr marL="57785">
                        <a:lnSpc>
                          <a:spcPct val="100000"/>
                        </a:lnSpc>
                        <a:spcBef>
                          <a:spcPts val="550"/>
                        </a:spcBef>
                      </a:pPr>
                      <a:r>
                        <a:rPr sz="700" b="1" spc="10" dirty="0">
                          <a:solidFill>
                            <a:srgbClr val="231F20"/>
                          </a:solidFill>
                          <a:latin typeface="Calibri"/>
                          <a:cs typeface="Calibri"/>
                        </a:rPr>
                        <a:t>≥75</a:t>
                      </a:r>
                      <a:endParaRPr sz="700">
                        <a:latin typeface="Calibri"/>
                        <a:cs typeface="Calibri"/>
                      </a:endParaRPr>
                    </a:p>
                  </a:txBody>
                  <a:tcPr marL="0" marR="0" marT="69850" marB="0">
                    <a:lnR w="19050">
                      <a:solidFill>
                        <a:srgbClr val="005E6D"/>
                      </a:solidFill>
                      <a:prstDash val="solid"/>
                    </a:lnR>
                    <a:solidFill>
                      <a:srgbClr val="E5EEF0"/>
                    </a:solidFill>
                  </a:tcPr>
                </a:tc>
                <a:tc>
                  <a:txBody>
                    <a:bodyPr/>
                    <a:lstStyle/>
                    <a:p>
                      <a:pPr marL="93980">
                        <a:lnSpc>
                          <a:spcPct val="100000"/>
                        </a:lnSpc>
                        <a:spcBef>
                          <a:spcPts val="550"/>
                        </a:spcBef>
                      </a:pPr>
                      <a:r>
                        <a:rPr sz="700" b="1" spc="-10" dirty="0">
                          <a:solidFill>
                            <a:srgbClr val="231F20"/>
                          </a:solidFill>
                          <a:latin typeface="Calibri"/>
                          <a:cs typeface="Calibri"/>
                        </a:rPr>
                        <a:t>1,431</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7.08</a:t>
                      </a:r>
                      <a:endParaRPr sz="700">
                        <a:latin typeface="Calibri"/>
                        <a:cs typeface="Calibri"/>
                      </a:endParaRPr>
                    </a:p>
                    <a:p>
                      <a:pPr algn="ctr">
                        <a:lnSpc>
                          <a:spcPts val="819"/>
                        </a:lnSpc>
                      </a:pPr>
                      <a:r>
                        <a:rPr sz="700" b="1" spc="-25" dirty="0">
                          <a:solidFill>
                            <a:srgbClr val="231F20"/>
                          </a:solidFill>
                          <a:latin typeface="Calibri"/>
                          <a:cs typeface="Calibri"/>
                        </a:rPr>
                        <a:t>(6.71-7.45)</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50"/>
                        </a:spcBef>
                      </a:pPr>
                      <a:r>
                        <a:rPr sz="700" b="1" spc="-10" dirty="0">
                          <a:solidFill>
                            <a:srgbClr val="231F20"/>
                          </a:solidFill>
                          <a:latin typeface="Calibri"/>
                          <a:cs typeface="Calibri"/>
                        </a:rPr>
                        <a:t>1,288</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6.25</a:t>
                      </a:r>
                      <a:endParaRPr sz="700">
                        <a:latin typeface="Calibri"/>
                        <a:cs typeface="Calibri"/>
                      </a:endParaRPr>
                    </a:p>
                    <a:p>
                      <a:pPr algn="ctr">
                        <a:lnSpc>
                          <a:spcPts val="819"/>
                        </a:lnSpc>
                      </a:pPr>
                      <a:r>
                        <a:rPr sz="700" b="1" spc="-25" dirty="0">
                          <a:solidFill>
                            <a:srgbClr val="231F20"/>
                          </a:solidFill>
                          <a:latin typeface="Calibri"/>
                          <a:cs typeface="Calibri"/>
                        </a:rPr>
                        <a:t>(5.91-6.59)</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R="101600" algn="r">
                        <a:lnSpc>
                          <a:spcPct val="100000"/>
                        </a:lnSpc>
                        <a:spcBef>
                          <a:spcPts val="550"/>
                        </a:spcBef>
                      </a:pPr>
                      <a:r>
                        <a:rPr sz="700" b="1" spc="-5" dirty="0">
                          <a:solidFill>
                            <a:srgbClr val="231F20"/>
                          </a:solidFill>
                          <a:latin typeface="Calibri"/>
                          <a:cs typeface="Calibri"/>
                        </a:rPr>
                        <a:t>1</a:t>
                      </a:r>
                      <a:r>
                        <a:rPr sz="700" b="1" dirty="0">
                          <a:solidFill>
                            <a:srgbClr val="231F20"/>
                          </a:solidFill>
                          <a:latin typeface="Calibri"/>
                          <a:cs typeface="Calibri"/>
                        </a:rPr>
                        <a:t>,</a:t>
                      </a:r>
                      <a:r>
                        <a:rPr sz="700" b="1" spc="-5" dirty="0">
                          <a:solidFill>
                            <a:srgbClr val="231F20"/>
                          </a:solidFill>
                          <a:latin typeface="Calibri"/>
                          <a:cs typeface="Calibri"/>
                        </a:rPr>
                        <a:t>329</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6.28</a:t>
                      </a:r>
                      <a:endParaRPr sz="700">
                        <a:latin typeface="Calibri"/>
                        <a:cs typeface="Calibri"/>
                      </a:endParaRPr>
                    </a:p>
                    <a:p>
                      <a:pPr algn="ctr">
                        <a:lnSpc>
                          <a:spcPts val="819"/>
                        </a:lnSpc>
                      </a:pPr>
                      <a:r>
                        <a:rPr sz="700" b="1" spc="-25" dirty="0">
                          <a:solidFill>
                            <a:srgbClr val="231F20"/>
                          </a:solidFill>
                          <a:latin typeface="Calibri"/>
                          <a:cs typeface="Calibri"/>
                        </a:rPr>
                        <a:t>(5.94-6.61)</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9215" algn="ctr">
                        <a:lnSpc>
                          <a:spcPct val="100000"/>
                        </a:lnSpc>
                        <a:spcBef>
                          <a:spcPts val="550"/>
                        </a:spcBef>
                      </a:pPr>
                      <a:r>
                        <a:rPr sz="700" b="1" spc="-25" dirty="0">
                          <a:solidFill>
                            <a:srgbClr val="231F20"/>
                          </a:solidFill>
                          <a:latin typeface="Calibri"/>
                          <a:cs typeface="Calibri"/>
                        </a:rPr>
                        <a:t>1,235</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5.63</a:t>
                      </a:r>
                      <a:endParaRPr sz="700">
                        <a:latin typeface="Calibri"/>
                        <a:cs typeface="Calibri"/>
                      </a:endParaRPr>
                    </a:p>
                    <a:p>
                      <a:pPr marL="635" algn="ctr">
                        <a:lnSpc>
                          <a:spcPts val="819"/>
                        </a:lnSpc>
                      </a:pPr>
                      <a:r>
                        <a:rPr sz="700" b="1" spc="-25" dirty="0">
                          <a:solidFill>
                            <a:srgbClr val="231F20"/>
                          </a:solidFill>
                          <a:latin typeface="Calibri"/>
                          <a:cs typeface="Calibri"/>
                        </a:rPr>
                        <a:t>(5.32-5.94)</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5405" algn="ctr">
                        <a:lnSpc>
                          <a:spcPct val="100000"/>
                        </a:lnSpc>
                        <a:spcBef>
                          <a:spcPts val="550"/>
                        </a:spcBef>
                      </a:pPr>
                      <a:r>
                        <a:rPr sz="700" b="1" spc="-25" dirty="0">
                          <a:solidFill>
                            <a:srgbClr val="231F20"/>
                          </a:solidFill>
                          <a:latin typeface="Calibri"/>
                          <a:cs typeface="Calibri"/>
                        </a:rPr>
                        <a:t>1,117</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4.95</a:t>
                      </a:r>
                      <a:endParaRPr sz="700">
                        <a:latin typeface="Calibri"/>
                        <a:cs typeface="Calibri"/>
                      </a:endParaRPr>
                    </a:p>
                    <a:p>
                      <a:pPr algn="ctr">
                        <a:lnSpc>
                          <a:spcPts val="819"/>
                        </a:lnSpc>
                      </a:pPr>
                      <a:r>
                        <a:rPr sz="700" b="1" spc="-25" dirty="0">
                          <a:solidFill>
                            <a:srgbClr val="231F20"/>
                          </a:solidFill>
                          <a:latin typeface="Calibri"/>
                          <a:cs typeface="Calibri"/>
                        </a:rPr>
                        <a:t>(4.66–5.24)</a:t>
                      </a:r>
                      <a:endParaRPr sz="7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09"/>
                  </a:ext>
                </a:extLst>
              </a:tr>
              <a:tr h="171449">
                <a:tc gridSpan="11">
                  <a:txBody>
                    <a:bodyPr/>
                    <a:lstStyle/>
                    <a:p>
                      <a:pPr marL="57785">
                        <a:lnSpc>
                          <a:spcPct val="100000"/>
                        </a:lnSpc>
                        <a:spcBef>
                          <a:spcPts val="185"/>
                        </a:spcBef>
                      </a:pPr>
                      <a:r>
                        <a:rPr sz="750" b="1" spc="15" dirty="0">
                          <a:solidFill>
                            <a:srgbClr val="FFFFFF"/>
                          </a:solidFill>
                          <a:latin typeface="Calibri"/>
                          <a:cs typeface="Calibri"/>
                        </a:rPr>
                        <a:t>Sex</a:t>
                      </a:r>
                      <a:endParaRPr sz="750">
                        <a:latin typeface="Calibri"/>
                        <a:cs typeface="Calibri"/>
                      </a:endParaRPr>
                    </a:p>
                  </a:txBody>
                  <a:tcPr marL="0" marR="0" marT="23495"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56032">
                <a:tc>
                  <a:txBody>
                    <a:bodyPr/>
                    <a:lstStyle/>
                    <a:p>
                      <a:pPr marL="57785">
                        <a:lnSpc>
                          <a:spcPct val="100000"/>
                        </a:lnSpc>
                        <a:spcBef>
                          <a:spcPts val="550"/>
                        </a:spcBef>
                      </a:pPr>
                      <a:r>
                        <a:rPr sz="700" b="1" spc="20" dirty="0">
                          <a:solidFill>
                            <a:srgbClr val="231F20"/>
                          </a:solidFill>
                          <a:latin typeface="Calibri"/>
                          <a:cs typeface="Calibri"/>
                        </a:rPr>
                        <a:t>Male</a:t>
                      </a:r>
                      <a:endParaRPr sz="700">
                        <a:latin typeface="Calibri"/>
                        <a:cs typeface="Calibri"/>
                      </a:endParaRPr>
                    </a:p>
                  </a:txBody>
                  <a:tcPr marL="0" marR="0" marT="69850" marB="0">
                    <a:lnR w="19050">
                      <a:solidFill>
                        <a:srgbClr val="005E6D"/>
                      </a:solidFill>
                      <a:prstDash val="solid"/>
                    </a:lnR>
                    <a:solidFill>
                      <a:srgbClr val="FFFFFF"/>
                    </a:solidFill>
                  </a:tcPr>
                </a:tc>
                <a:tc>
                  <a:txBody>
                    <a:bodyPr/>
                    <a:lstStyle/>
                    <a:p>
                      <a:pPr marL="133985">
                        <a:lnSpc>
                          <a:spcPct val="100000"/>
                        </a:lnSpc>
                        <a:spcBef>
                          <a:spcPts val="550"/>
                        </a:spcBef>
                      </a:pPr>
                      <a:r>
                        <a:rPr sz="700" b="1" spc="-30" dirty="0">
                          <a:solidFill>
                            <a:srgbClr val="231F20"/>
                          </a:solidFill>
                          <a:latin typeface="Calibri"/>
                          <a:cs typeface="Calibri"/>
                        </a:rPr>
                        <a:t>14,043</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7.27</a:t>
                      </a:r>
                      <a:endParaRPr sz="700">
                        <a:latin typeface="Calibri"/>
                        <a:cs typeface="Calibri"/>
                      </a:endParaRPr>
                    </a:p>
                    <a:p>
                      <a:pPr algn="ctr">
                        <a:lnSpc>
                          <a:spcPts val="819"/>
                        </a:lnSpc>
                      </a:pPr>
                      <a:r>
                        <a:rPr sz="700" b="1" spc="-25" dirty="0">
                          <a:solidFill>
                            <a:srgbClr val="231F20"/>
                          </a:solidFill>
                          <a:latin typeface="Calibri"/>
                          <a:cs typeface="Calibri"/>
                        </a:rPr>
                        <a:t>(7.15-7.40)</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50"/>
                        </a:spcBef>
                      </a:pPr>
                      <a:r>
                        <a:rPr sz="700" b="1" spc="-10" dirty="0">
                          <a:solidFill>
                            <a:srgbClr val="231F20"/>
                          </a:solidFill>
                          <a:latin typeface="Calibri"/>
                          <a:cs typeface="Calibri"/>
                        </a:rPr>
                        <a:t>12,815</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6.48</a:t>
                      </a:r>
                      <a:endParaRPr sz="700">
                        <a:latin typeface="Calibri"/>
                        <a:cs typeface="Calibri"/>
                      </a:endParaRPr>
                    </a:p>
                    <a:p>
                      <a:pPr algn="ctr">
                        <a:lnSpc>
                          <a:spcPts val="819"/>
                        </a:lnSpc>
                      </a:pPr>
                      <a:r>
                        <a:rPr sz="700" b="1" spc="-25" dirty="0">
                          <a:solidFill>
                            <a:srgbClr val="231F20"/>
                          </a:solidFill>
                          <a:latin typeface="Calibri"/>
                          <a:cs typeface="Calibri"/>
                        </a:rPr>
                        <a:t>(6.36-6.59)</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R="80645" algn="r">
                        <a:lnSpc>
                          <a:spcPct val="100000"/>
                        </a:lnSpc>
                        <a:spcBef>
                          <a:spcPts val="550"/>
                        </a:spcBef>
                      </a:pPr>
                      <a:r>
                        <a:rPr sz="700" b="1" spc="-5" dirty="0">
                          <a:solidFill>
                            <a:srgbClr val="231F20"/>
                          </a:solidFill>
                          <a:latin typeface="Calibri"/>
                          <a:cs typeface="Calibri"/>
                        </a:rPr>
                        <a:t>12</a:t>
                      </a:r>
                      <a:r>
                        <a:rPr sz="700" b="1" dirty="0">
                          <a:solidFill>
                            <a:srgbClr val="231F20"/>
                          </a:solidFill>
                          <a:latin typeface="Calibri"/>
                          <a:cs typeface="Calibri"/>
                        </a:rPr>
                        <a:t>,</a:t>
                      </a:r>
                      <a:r>
                        <a:rPr sz="700" b="1" spc="-5" dirty="0">
                          <a:solidFill>
                            <a:srgbClr val="231F20"/>
                          </a:solidFill>
                          <a:latin typeface="Calibri"/>
                          <a:cs typeface="Calibri"/>
                        </a:rPr>
                        <a:t>287</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6.12</a:t>
                      </a:r>
                      <a:endParaRPr sz="700">
                        <a:latin typeface="Calibri"/>
                        <a:cs typeface="Calibri"/>
                      </a:endParaRPr>
                    </a:p>
                    <a:p>
                      <a:pPr algn="ctr">
                        <a:lnSpc>
                          <a:spcPts val="819"/>
                        </a:lnSpc>
                      </a:pPr>
                      <a:r>
                        <a:rPr sz="700" b="1" spc="-25" dirty="0">
                          <a:solidFill>
                            <a:srgbClr val="231F20"/>
                          </a:solidFill>
                          <a:latin typeface="Calibri"/>
                          <a:cs typeface="Calibri"/>
                        </a:rPr>
                        <a:t>(6.01-6.23)</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79375" algn="ctr">
                        <a:lnSpc>
                          <a:spcPct val="100000"/>
                        </a:lnSpc>
                        <a:spcBef>
                          <a:spcPts val="550"/>
                        </a:spcBef>
                      </a:pPr>
                      <a:r>
                        <a:rPr sz="700" b="1" spc="-30" dirty="0">
                          <a:solidFill>
                            <a:srgbClr val="231F20"/>
                          </a:solidFill>
                          <a:latin typeface="Calibri"/>
                          <a:cs typeface="Calibri"/>
                        </a:rPr>
                        <a:t>11,242</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5.53</a:t>
                      </a:r>
                      <a:endParaRPr sz="700">
                        <a:latin typeface="Calibri"/>
                        <a:cs typeface="Calibri"/>
                      </a:endParaRPr>
                    </a:p>
                    <a:p>
                      <a:pPr marL="635" algn="ctr">
                        <a:lnSpc>
                          <a:spcPts val="819"/>
                        </a:lnSpc>
                      </a:pPr>
                      <a:r>
                        <a:rPr sz="700" b="1" spc="-25" dirty="0">
                          <a:solidFill>
                            <a:srgbClr val="231F20"/>
                          </a:solidFill>
                          <a:latin typeface="Calibri"/>
                          <a:cs typeface="Calibri"/>
                        </a:rPr>
                        <a:t>(5.42-5.63)</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75565" algn="ctr">
                        <a:lnSpc>
                          <a:spcPct val="100000"/>
                        </a:lnSpc>
                        <a:spcBef>
                          <a:spcPts val="550"/>
                        </a:spcBef>
                      </a:pPr>
                      <a:r>
                        <a:rPr sz="700" b="1" spc="-30" dirty="0">
                          <a:solidFill>
                            <a:srgbClr val="231F20"/>
                          </a:solidFill>
                          <a:latin typeface="Calibri"/>
                          <a:cs typeface="Calibri"/>
                        </a:rPr>
                        <a:t>10,229</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2540" algn="ctr">
                        <a:lnSpc>
                          <a:spcPts val="819"/>
                        </a:lnSpc>
                        <a:spcBef>
                          <a:spcPts val="100"/>
                        </a:spcBef>
                      </a:pPr>
                      <a:r>
                        <a:rPr sz="700" b="1" spc="-10" dirty="0">
                          <a:solidFill>
                            <a:srgbClr val="231F20"/>
                          </a:solidFill>
                          <a:latin typeface="Calibri"/>
                          <a:cs typeface="Calibri"/>
                        </a:rPr>
                        <a:t>4.96</a:t>
                      </a:r>
                      <a:endParaRPr sz="700">
                        <a:latin typeface="Calibri"/>
                        <a:cs typeface="Calibri"/>
                      </a:endParaRPr>
                    </a:p>
                    <a:p>
                      <a:pPr marL="1905" algn="ctr">
                        <a:lnSpc>
                          <a:spcPts val="819"/>
                        </a:lnSpc>
                      </a:pPr>
                      <a:r>
                        <a:rPr sz="700" b="1" spc="-25" dirty="0">
                          <a:solidFill>
                            <a:srgbClr val="231F20"/>
                          </a:solidFill>
                          <a:latin typeface="Calibri"/>
                          <a:cs typeface="Calibri"/>
                        </a:rPr>
                        <a:t>(4.86–5.05)</a:t>
                      </a:r>
                      <a:endParaRPr sz="7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1"/>
                  </a:ext>
                </a:extLst>
              </a:tr>
              <a:tr h="256031">
                <a:tc>
                  <a:txBody>
                    <a:bodyPr/>
                    <a:lstStyle/>
                    <a:p>
                      <a:pPr marL="57785">
                        <a:lnSpc>
                          <a:spcPct val="100000"/>
                        </a:lnSpc>
                        <a:spcBef>
                          <a:spcPts val="550"/>
                        </a:spcBef>
                      </a:pPr>
                      <a:r>
                        <a:rPr sz="700" b="1" spc="15" dirty="0">
                          <a:solidFill>
                            <a:srgbClr val="231F20"/>
                          </a:solidFill>
                          <a:latin typeface="Calibri"/>
                          <a:cs typeface="Calibri"/>
                        </a:rPr>
                        <a:t>Female</a:t>
                      </a:r>
                      <a:endParaRPr sz="700">
                        <a:latin typeface="Calibri"/>
                        <a:cs typeface="Calibri"/>
                      </a:endParaRPr>
                    </a:p>
                  </a:txBody>
                  <a:tcPr marL="0" marR="0" marT="69850" marB="0">
                    <a:lnR w="19050">
                      <a:solidFill>
                        <a:srgbClr val="005E6D"/>
                      </a:solidFill>
                      <a:prstDash val="solid"/>
                    </a:lnR>
                    <a:solidFill>
                      <a:srgbClr val="E5EEF0"/>
                    </a:solidFill>
                  </a:tcPr>
                </a:tc>
                <a:tc>
                  <a:txBody>
                    <a:bodyPr/>
                    <a:lstStyle/>
                    <a:p>
                      <a:pPr marL="94615">
                        <a:lnSpc>
                          <a:spcPct val="100000"/>
                        </a:lnSpc>
                        <a:spcBef>
                          <a:spcPts val="550"/>
                        </a:spcBef>
                      </a:pPr>
                      <a:r>
                        <a:rPr sz="700" b="1" spc="-10" dirty="0">
                          <a:solidFill>
                            <a:srgbClr val="231F20"/>
                          </a:solidFill>
                          <a:latin typeface="Calibri"/>
                          <a:cs typeface="Calibri"/>
                        </a:rPr>
                        <a:t>5,523</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2.71</a:t>
                      </a:r>
                      <a:endParaRPr sz="700">
                        <a:latin typeface="Calibri"/>
                        <a:cs typeface="Calibri"/>
                      </a:endParaRPr>
                    </a:p>
                    <a:p>
                      <a:pPr algn="ctr">
                        <a:lnSpc>
                          <a:spcPts val="819"/>
                        </a:lnSpc>
                      </a:pPr>
                      <a:r>
                        <a:rPr sz="700" b="1" spc="-25" dirty="0">
                          <a:solidFill>
                            <a:srgbClr val="231F20"/>
                          </a:solidFill>
                          <a:latin typeface="Calibri"/>
                          <a:cs typeface="Calibri"/>
                        </a:rPr>
                        <a:t>(2.63-2.78)</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50"/>
                        </a:spcBef>
                      </a:pPr>
                      <a:r>
                        <a:rPr sz="700" b="1" spc="-10" dirty="0">
                          <a:solidFill>
                            <a:srgbClr val="231F20"/>
                          </a:solidFill>
                          <a:latin typeface="Calibri"/>
                          <a:cs typeface="Calibri"/>
                        </a:rPr>
                        <a:t>5,278</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2.54</a:t>
                      </a:r>
                      <a:endParaRPr sz="700">
                        <a:latin typeface="Calibri"/>
                        <a:cs typeface="Calibri"/>
                      </a:endParaRPr>
                    </a:p>
                    <a:p>
                      <a:pPr algn="ctr">
                        <a:lnSpc>
                          <a:spcPts val="819"/>
                        </a:lnSpc>
                      </a:pPr>
                      <a:r>
                        <a:rPr sz="700" b="1" spc="-25" dirty="0">
                          <a:solidFill>
                            <a:srgbClr val="231F20"/>
                          </a:solidFill>
                          <a:latin typeface="Calibri"/>
                          <a:cs typeface="Calibri"/>
                        </a:rPr>
                        <a:t>(2.47-2.61)</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R="101600" algn="r">
                        <a:lnSpc>
                          <a:spcPct val="100000"/>
                        </a:lnSpc>
                        <a:spcBef>
                          <a:spcPts val="550"/>
                        </a:spcBef>
                      </a:pPr>
                      <a:r>
                        <a:rPr sz="700" b="1" spc="-5" dirty="0">
                          <a:solidFill>
                            <a:srgbClr val="231F20"/>
                          </a:solidFill>
                          <a:latin typeface="Calibri"/>
                          <a:cs typeface="Calibri"/>
                        </a:rPr>
                        <a:t>4</a:t>
                      </a:r>
                      <a:r>
                        <a:rPr sz="700" b="1" dirty="0">
                          <a:solidFill>
                            <a:srgbClr val="231F20"/>
                          </a:solidFill>
                          <a:latin typeface="Calibri"/>
                          <a:cs typeface="Calibri"/>
                        </a:rPr>
                        <a:t>,</a:t>
                      </a:r>
                      <a:r>
                        <a:rPr sz="700" b="1" spc="-5" dirty="0">
                          <a:solidFill>
                            <a:srgbClr val="231F20"/>
                          </a:solidFill>
                          <a:latin typeface="Calibri"/>
                          <a:cs typeface="Calibri"/>
                        </a:rPr>
                        <a:t>966</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2.32</a:t>
                      </a:r>
                      <a:endParaRPr sz="700">
                        <a:latin typeface="Calibri"/>
                        <a:cs typeface="Calibri"/>
                      </a:endParaRPr>
                    </a:p>
                    <a:p>
                      <a:pPr algn="ctr">
                        <a:lnSpc>
                          <a:spcPts val="819"/>
                        </a:lnSpc>
                      </a:pPr>
                      <a:r>
                        <a:rPr sz="700" b="1" spc="-25" dirty="0">
                          <a:solidFill>
                            <a:srgbClr val="231F20"/>
                          </a:solidFill>
                          <a:latin typeface="Calibri"/>
                          <a:cs typeface="Calibri"/>
                        </a:rPr>
                        <a:t>(2.26-2.39)</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6040" algn="ctr">
                        <a:lnSpc>
                          <a:spcPct val="100000"/>
                        </a:lnSpc>
                        <a:spcBef>
                          <a:spcPts val="550"/>
                        </a:spcBef>
                      </a:pPr>
                      <a:r>
                        <a:rPr sz="700" b="1" spc="-25" dirty="0">
                          <a:solidFill>
                            <a:srgbClr val="231F20"/>
                          </a:solidFill>
                          <a:latin typeface="Calibri"/>
                          <a:cs typeface="Calibri"/>
                        </a:rPr>
                        <a:t>4,471</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marL="15240" algn="ctr">
                        <a:lnSpc>
                          <a:spcPts val="819"/>
                        </a:lnSpc>
                        <a:spcBef>
                          <a:spcPts val="100"/>
                        </a:spcBef>
                      </a:pPr>
                      <a:r>
                        <a:rPr sz="700" b="1" spc="-10" dirty="0">
                          <a:solidFill>
                            <a:srgbClr val="231F20"/>
                          </a:solidFill>
                          <a:latin typeface="Calibri"/>
                          <a:cs typeface="Calibri"/>
                        </a:rPr>
                        <a:t>2.09</a:t>
                      </a:r>
                      <a:endParaRPr sz="700">
                        <a:latin typeface="Calibri"/>
                        <a:cs typeface="Calibri"/>
                      </a:endParaRPr>
                    </a:p>
                    <a:p>
                      <a:pPr marL="15875" algn="ctr">
                        <a:lnSpc>
                          <a:spcPts val="819"/>
                        </a:lnSpc>
                      </a:pPr>
                      <a:r>
                        <a:rPr sz="700" b="1" spc="-25" dirty="0">
                          <a:solidFill>
                            <a:srgbClr val="231F20"/>
                          </a:solidFill>
                          <a:latin typeface="Calibri"/>
                          <a:cs typeface="Calibri"/>
                        </a:rPr>
                        <a:t>(2.02-2.15)</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5405" algn="ctr">
                        <a:lnSpc>
                          <a:spcPct val="100000"/>
                        </a:lnSpc>
                        <a:spcBef>
                          <a:spcPts val="550"/>
                        </a:spcBef>
                      </a:pPr>
                      <a:r>
                        <a:rPr sz="700" b="1" spc="-25" dirty="0">
                          <a:solidFill>
                            <a:srgbClr val="231F20"/>
                          </a:solidFill>
                          <a:latin typeface="Calibri"/>
                          <a:cs typeface="Calibri"/>
                        </a:rPr>
                        <a:t>4,013</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marL="3175" algn="ctr">
                        <a:lnSpc>
                          <a:spcPts val="819"/>
                        </a:lnSpc>
                        <a:spcBef>
                          <a:spcPts val="100"/>
                        </a:spcBef>
                      </a:pPr>
                      <a:r>
                        <a:rPr sz="700" b="1" spc="-10" dirty="0">
                          <a:solidFill>
                            <a:srgbClr val="231F20"/>
                          </a:solidFill>
                          <a:latin typeface="Calibri"/>
                          <a:cs typeface="Calibri"/>
                        </a:rPr>
                        <a:t>1.83</a:t>
                      </a:r>
                      <a:endParaRPr sz="700">
                        <a:latin typeface="Calibri"/>
                        <a:cs typeface="Calibri"/>
                      </a:endParaRPr>
                    </a:p>
                    <a:p>
                      <a:pPr marL="1270" algn="ctr">
                        <a:lnSpc>
                          <a:spcPts val="819"/>
                        </a:lnSpc>
                      </a:pPr>
                      <a:r>
                        <a:rPr sz="700" b="1" spc="-10" dirty="0">
                          <a:solidFill>
                            <a:srgbClr val="231F20"/>
                          </a:solidFill>
                          <a:latin typeface="Calibri"/>
                          <a:cs typeface="Calibri"/>
                        </a:rPr>
                        <a:t>(1.77–1.89</a:t>
                      </a:r>
                      <a:endParaRPr sz="7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2"/>
                  </a:ext>
                </a:extLst>
              </a:tr>
              <a:tr h="171450">
                <a:tc gridSpan="11">
                  <a:txBody>
                    <a:bodyPr/>
                    <a:lstStyle/>
                    <a:p>
                      <a:pPr marL="57785">
                        <a:lnSpc>
                          <a:spcPct val="100000"/>
                        </a:lnSpc>
                        <a:spcBef>
                          <a:spcPts val="185"/>
                        </a:spcBef>
                      </a:pPr>
                      <a:r>
                        <a:rPr sz="750" b="1" spc="20" dirty="0">
                          <a:solidFill>
                            <a:srgbClr val="FFFFFF"/>
                          </a:solidFill>
                          <a:latin typeface="Calibri"/>
                          <a:cs typeface="Calibri"/>
                        </a:rPr>
                        <a:t>Race/ethnicity</a:t>
                      </a:r>
                      <a:endParaRPr sz="750">
                        <a:latin typeface="Calibri"/>
                        <a:cs typeface="Calibri"/>
                      </a:endParaRPr>
                    </a:p>
                  </a:txBody>
                  <a:tcPr marL="0" marR="0" marT="23495"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256019">
                <a:tc>
                  <a:txBody>
                    <a:bodyPr/>
                    <a:lstStyle/>
                    <a:p>
                      <a:pPr marL="57785">
                        <a:lnSpc>
                          <a:spcPts val="819"/>
                        </a:lnSpc>
                        <a:spcBef>
                          <a:spcPts val="100"/>
                        </a:spcBef>
                      </a:pPr>
                      <a:r>
                        <a:rPr sz="700" b="1" spc="15" dirty="0">
                          <a:solidFill>
                            <a:srgbClr val="231F20"/>
                          </a:solidFill>
                          <a:latin typeface="Calibri"/>
                          <a:cs typeface="Calibri"/>
                        </a:rPr>
                        <a:t>White,</a:t>
                      </a:r>
                      <a:endParaRPr sz="700">
                        <a:latin typeface="Calibri"/>
                        <a:cs typeface="Calibri"/>
                      </a:endParaRPr>
                    </a:p>
                    <a:p>
                      <a:pPr marL="57785">
                        <a:lnSpc>
                          <a:spcPts val="819"/>
                        </a:lnSpc>
                      </a:pPr>
                      <a:r>
                        <a:rPr sz="700" b="1" spc="20" dirty="0">
                          <a:solidFill>
                            <a:srgbClr val="231F20"/>
                          </a:solidFill>
                          <a:latin typeface="Calibri"/>
                          <a:cs typeface="Calibri"/>
                        </a:rPr>
                        <a:t>non-Hispanic</a:t>
                      </a:r>
                      <a:endParaRPr sz="700">
                        <a:latin typeface="Calibri"/>
                        <a:cs typeface="Calibri"/>
                      </a:endParaRPr>
                    </a:p>
                  </a:txBody>
                  <a:tcPr marL="0" marR="0" marT="12700" marB="0">
                    <a:lnR w="19050">
                      <a:solidFill>
                        <a:srgbClr val="005E6D"/>
                      </a:solidFill>
                      <a:prstDash val="solid"/>
                    </a:lnR>
                    <a:solidFill>
                      <a:srgbClr val="FFFFFF"/>
                    </a:solidFill>
                  </a:tcPr>
                </a:tc>
                <a:tc>
                  <a:txBody>
                    <a:bodyPr/>
                    <a:lstStyle/>
                    <a:p>
                      <a:pPr marL="133985">
                        <a:lnSpc>
                          <a:spcPct val="100000"/>
                        </a:lnSpc>
                        <a:spcBef>
                          <a:spcPts val="550"/>
                        </a:spcBef>
                      </a:pPr>
                      <a:r>
                        <a:rPr sz="700" b="1" spc="-30" dirty="0">
                          <a:solidFill>
                            <a:srgbClr val="231F20"/>
                          </a:solidFill>
                          <a:latin typeface="Calibri"/>
                          <a:cs typeface="Calibri"/>
                        </a:rPr>
                        <a:t>12,329</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4.35</a:t>
                      </a:r>
                      <a:endParaRPr sz="700">
                        <a:latin typeface="Calibri"/>
                        <a:cs typeface="Calibri"/>
                      </a:endParaRPr>
                    </a:p>
                    <a:p>
                      <a:pPr algn="ctr">
                        <a:lnSpc>
                          <a:spcPts val="819"/>
                        </a:lnSpc>
                      </a:pPr>
                      <a:r>
                        <a:rPr sz="700" b="1" spc="-25" dirty="0">
                          <a:solidFill>
                            <a:srgbClr val="231F20"/>
                          </a:solidFill>
                          <a:latin typeface="Calibri"/>
                          <a:cs typeface="Calibri"/>
                        </a:rPr>
                        <a:t>(4.27-4.43)</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50"/>
                        </a:spcBef>
                      </a:pPr>
                      <a:r>
                        <a:rPr sz="700" b="1" spc="-10" dirty="0">
                          <a:solidFill>
                            <a:srgbClr val="231F20"/>
                          </a:solidFill>
                          <a:latin typeface="Calibri"/>
                          <a:cs typeface="Calibri"/>
                        </a:rPr>
                        <a:t>11,389</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3.95</a:t>
                      </a:r>
                      <a:endParaRPr sz="700">
                        <a:latin typeface="Calibri"/>
                        <a:cs typeface="Calibri"/>
                      </a:endParaRPr>
                    </a:p>
                    <a:p>
                      <a:pPr algn="ctr">
                        <a:lnSpc>
                          <a:spcPts val="819"/>
                        </a:lnSpc>
                      </a:pPr>
                      <a:r>
                        <a:rPr sz="700" b="1" spc="-25" dirty="0">
                          <a:solidFill>
                            <a:srgbClr val="231F20"/>
                          </a:solidFill>
                          <a:latin typeface="Calibri"/>
                          <a:cs typeface="Calibri"/>
                        </a:rPr>
                        <a:t>(3.88-4.03)</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R="80645" algn="r">
                        <a:lnSpc>
                          <a:spcPct val="100000"/>
                        </a:lnSpc>
                        <a:spcBef>
                          <a:spcPts val="550"/>
                        </a:spcBef>
                      </a:pPr>
                      <a:r>
                        <a:rPr sz="700" b="1" spc="-5" dirty="0">
                          <a:solidFill>
                            <a:srgbClr val="231F20"/>
                          </a:solidFill>
                          <a:latin typeface="Calibri"/>
                          <a:cs typeface="Calibri"/>
                        </a:rPr>
                        <a:t>10</a:t>
                      </a:r>
                      <a:r>
                        <a:rPr sz="700" b="1" dirty="0">
                          <a:solidFill>
                            <a:srgbClr val="231F20"/>
                          </a:solidFill>
                          <a:latin typeface="Calibri"/>
                          <a:cs typeface="Calibri"/>
                        </a:rPr>
                        <a:t>,</a:t>
                      </a:r>
                      <a:r>
                        <a:rPr sz="700" b="1" spc="-5" dirty="0">
                          <a:solidFill>
                            <a:srgbClr val="231F20"/>
                          </a:solidFill>
                          <a:latin typeface="Calibri"/>
                          <a:cs typeface="Calibri"/>
                        </a:rPr>
                        <a:t>781</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3.70</a:t>
                      </a:r>
                      <a:endParaRPr sz="700">
                        <a:latin typeface="Calibri"/>
                        <a:cs typeface="Calibri"/>
                      </a:endParaRPr>
                    </a:p>
                    <a:p>
                      <a:pPr algn="ctr">
                        <a:lnSpc>
                          <a:spcPts val="819"/>
                        </a:lnSpc>
                      </a:pPr>
                      <a:r>
                        <a:rPr sz="700" b="1" spc="-25" dirty="0">
                          <a:solidFill>
                            <a:srgbClr val="231F20"/>
                          </a:solidFill>
                          <a:latin typeface="Calibri"/>
                          <a:cs typeface="Calibri"/>
                        </a:rPr>
                        <a:t>(3.63-3.78)</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66040" algn="ctr">
                        <a:lnSpc>
                          <a:spcPct val="100000"/>
                        </a:lnSpc>
                        <a:spcBef>
                          <a:spcPts val="550"/>
                        </a:spcBef>
                      </a:pPr>
                      <a:r>
                        <a:rPr sz="700" b="1" spc="-25" dirty="0">
                          <a:solidFill>
                            <a:srgbClr val="231F20"/>
                          </a:solidFill>
                          <a:latin typeface="Calibri"/>
                          <a:cs typeface="Calibri"/>
                        </a:rPr>
                        <a:t>9,858</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3.35</a:t>
                      </a:r>
                      <a:endParaRPr sz="700">
                        <a:latin typeface="Calibri"/>
                        <a:cs typeface="Calibri"/>
                      </a:endParaRPr>
                    </a:p>
                    <a:p>
                      <a:pPr algn="ctr">
                        <a:lnSpc>
                          <a:spcPts val="819"/>
                        </a:lnSpc>
                      </a:pPr>
                      <a:r>
                        <a:rPr sz="700" b="1" spc="-25" dirty="0">
                          <a:solidFill>
                            <a:srgbClr val="231F20"/>
                          </a:solidFill>
                          <a:latin typeface="Calibri"/>
                          <a:cs typeface="Calibri"/>
                        </a:rPr>
                        <a:t>(3.28-3.42)</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64769" algn="ctr">
                        <a:lnSpc>
                          <a:spcPct val="100000"/>
                        </a:lnSpc>
                        <a:spcBef>
                          <a:spcPts val="550"/>
                        </a:spcBef>
                      </a:pPr>
                      <a:r>
                        <a:rPr sz="700" b="1" spc="-25" dirty="0">
                          <a:solidFill>
                            <a:srgbClr val="231F20"/>
                          </a:solidFill>
                          <a:latin typeface="Calibri"/>
                          <a:cs typeface="Calibri"/>
                        </a:rPr>
                        <a:t>9,056</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2540" algn="ctr">
                        <a:lnSpc>
                          <a:spcPts val="819"/>
                        </a:lnSpc>
                        <a:spcBef>
                          <a:spcPts val="100"/>
                        </a:spcBef>
                      </a:pPr>
                      <a:r>
                        <a:rPr sz="700" b="1" spc="-10" dirty="0">
                          <a:solidFill>
                            <a:srgbClr val="231F20"/>
                          </a:solidFill>
                          <a:latin typeface="Calibri"/>
                          <a:cs typeface="Calibri"/>
                        </a:rPr>
                        <a:t>3.08</a:t>
                      </a:r>
                      <a:endParaRPr sz="700">
                        <a:latin typeface="Calibri"/>
                        <a:cs typeface="Calibri"/>
                      </a:endParaRPr>
                    </a:p>
                    <a:p>
                      <a:pPr marL="1905" algn="ctr">
                        <a:lnSpc>
                          <a:spcPts val="819"/>
                        </a:lnSpc>
                      </a:pPr>
                      <a:r>
                        <a:rPr sz="700" b="1" spc="-25" dirty="0">
                          <a:solidFill>
                            <a:srgbClr val="231F20"/>
                          </a:solidFill>
                          <a:latin typeface="Calibri"/>
                          <a:cs typeface="Calibri"/>
                        </a:rPr>
                        <a:t>(3.01–3.14)</a:t>
                      </a:r>
                      <a:endParaRPr sz="7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4"/>
                  </a:ext>
                </a:extLst>
              </a:tr>
              <a:tr h="256032">
                <a:tc>
                  <a:txBody>
                    <a:bodyPr/>
                    <a:lstStyle/>
                    <a:p>
                      <a:pPr marL="57785">
                        <a:lnSpc>
                          <a:spcPts val="819"/>
                        </a:lnSpc>
                        <a:spcBef>
                          <a:spcPts val="100"/>
                        </a:spcBef>
                      </a:pPr>
                      <a:r>
                        <a:rPr sz="700" b="1" spc="15" dirty="0">
                          <a:solidFill>
                            <a:srgbClr val="231F20"/>
                          </a:solidFill>
                          <a:latin typeface="Calibri"/>
                          <a:cs typeface="Calibri"/>
                        </a:rPr>
                        <a:t>Black,</a:t>
                      </a:r>
                      <a:endParaRPr sz="700">
                        <a:latin typeface="Calibri"/>
                        <a:cs typeface="Calibri"/>
                      </a:endParaRPr>
                    </a:p>
                    <a:p>
                      <a:pPr marL="57785">
                        <a:lnSpc>
                          <a:spcPts val="819"/>
                        </a:lnSpc>
                      </a:pPr>
                      <a:r>
                        <a:rPr sz="700" b="1" spc="20" dirty="0">
                          <a:solidFill>
                            <a:srgbClr val="231F20"/>
                          </a:solidFill>
                          <a:latin typeface="Calibri"/>
                          <a:cs typeface="Calibri"/>
                        </a:rPr>
                        <a:t>non-Hispanic</a:t>
                      </a:r>
                      <a:endParaRPr sz="700">
                        <a:latin typeface="Calibri"/>
                        <a:cs typeface="Calibri"/>
                      </a:endParaRPr>
                    </a:p>
                  </a:txBody>
                  <a:tcPr marL="0" marR="0" marT="12700" marB="0">
                    <a:lnR w="19050">
                      <a:solidFill>
                        <a:srgbClr val="005E6D"/>
                      </a:solidFill>
                      <a:prstDash val="solid"/>
                    </a:lnR>
                    <a:solidFill>
                      <a:srgbClr val="E5EEF0"/>
                    </a:solidFill>
                  </a:tcPr>
                </a:tc>
                <a:tc>
                  <a:txBody>
                    <a:bodyPr/>
                    <a:lstStyle/>
                    <a:p>
                      <a:pPr marL="94615">
                        <a:lnSpc>
                          <a:spcPct val="100000"/>
                        </a:lnSpc>
                        <a:spcBef>
                          <a:spcPts val="550"/>
                        </a:spcBef>
                      </a:pPr>
                      <a:r>
                        <a:rPr sz="700" b="1" spc="-10" dirty="0">
                          <a:solidFill>
                            <a:srgbClr val="231F20"/>
                          </a:solidFill>
                          <a:latin typeface="Calibri"/>
                          <a:cs typeface="Calibri"/>
                        </a:rPr>
                        <a:t>3,602</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8.13</a:t>
                      </a:r>
                      <a:endParaRPr sz="700">
                        <a:latin typeface="Calibri"/>
                        <a:cs typeface="Calibri"/>
                      </a:endParaRPr>
                    </a:p>
                    <a:p>
                      <a:pPr algn="ctr">
                        <a:lnSpc>
                          <a:spcPts val="819"/>
                        </a:lnSpc>
                      </a:pPr>
                      <a:r>
                        <a:rPr sz="700" b="1" spc="-25" dirty="0">
                          <a:solidFill>
                            <a:srgbClr val="231F20"/>
                          </a:solidFill>
                          <a:latin typeface="Calibri"/>
                          <a:cs typeface="Calibri"/>
                        </a:rPr>
                        <a:t>(7.86-8.40)</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50"/>
                        </a:spcBef>
                      </a:pPr>
                      <a:r>
                        <a:rPr sz="700" b="1" spc="-10" dirty="0">
                          <a:solidFill>
                            <a:srgbClr val="231F20"/>
                          </a:solidFill>
                          <a:latin typeface="Calibri"/>
                          <a:cs typeface="Calibri"/>
                        </a:rPr>
                        <a:t>3,360</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7.42</a:t>
                      </a:r>
                      <a:endParaRPr sz="700">
                        <a:latin typeface="Calibri"/>
                        <a:cs typeface="Calibri"/>
                      </a:endParaRPr>
                    </a:p>
                    <a:p>
                      <a:pPr algn="ctr">
                        <a:lnSpc>
                          <a:spcPts val="819"/>
                        </a:lnSpc>
                      </a:pPr>
                      <a:r>
                        <a:rPr sz="700" b="1" spc="-25" dirty="0">
                          <a:solidFill>
                            <a:srgbClr val="231F20"/>
                          </a:solidFill>
                          <a:latin typeface="Calibri"/>
                          <a:cs typeface="Calibri"/>
                        </a:rPr>
                        <a:t>(7.16-7.68)</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R="101600" algn="r">
                        <a:lnSpc>
                          <a:spcPct val="100000"/>
                        </a:lnSpc>
                        <a:spcBef>
                          <a:spcPts val="550"/>
                        </a:spcBef>
                      </a:pPr>
                      <a:r>
                        <a:rPr sz="700" b="1" spc="-5" dirty="0">
                          <a:solidFill>
                            <a:srgbClr val="231F20"/>
                          </a:solidFill>
                          <a:latin typeface="Calibri"/>
                          <a:cs typeface="Calibri"/>
                        </a:rPr>
                        <a:t>3</a:t>
                      </a:r>
                      <a:r>
                        <a:rPr sz="700" b="1" dirty="0">
                          <a:solidFill>
                            <a:srgbClr val="231F20"/>
                          </a:solidFill>
                          <a:latin typeface="Calibri"/>
                          <a:cs typeface="Calibri"/>
                        </a:rPr>
                        <a:t>,</a:t>
                      </a:r>
                      <a:r>
                        <a:rPr sz="700" b="1" spc="-5" dirty="0">
                          <a:solidFill>
                            <a:srgbClr val="231F20"/>
                          </a:solidFill>
                          <a:latin typeface="Calibri"/>
                          <a:cs typeface="Calibri"/>
                        </a:rPr>
                        <a:t>262</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7.03</a:t>
                      </a:r>
                      <a:endParaRPr sz="700">
                        <a:latin typeface="Calibri"/>
                        <a:cs typeface="Calibri"/>
                      </a:endParaRPr>
                    </a:p>
                    <a:p>
                      <a:pPr algn="ctr">
                        <a:lnSpc>
                          <a:spcPts val="819"/>
                        </a:lnSpc>
                      </a:pPr>
                      <a:r>
                        <a:rPr sz="700" b="1" spc="-25" dirty="0">
                          <a:solidFill>
                            <a:srgbClr val="231F20"/>
                          </a:solidFill>
                          <a:latin typeface="Calibri"/>
                          <a:cs typeface="Calibri"/>
                        </a:rPr>
                        <a:t>(6.79-7.28)</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6040" algn="ctr">
                        <a:lnSpc>
                          <a:spcPct val="100000"/>
                        </a:lnSpc>
                        <a:spcBef>
                          <a:spcPts val="550"/>
                        </a:spcBef>
                      </a:pPr>
                      <a:r>
                        <a:rPr sz="700" b="1" spc="-25" dirty="0">
                          <a:solidFill>
                            <a:srgbClr val="231F20"/>
                          </a:solidFill>
                          <a:latin typeface="Calibri"/>
                          <a:cs typeface="Calibri"/>
                        </a:rPr>
                        <a:t>2,978</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6.31</a:t>
                      </a:r>
                      <a:endParaRPr sz="700">
                        <a:latin typeface="Calibri"/>
                        <a:cs typeface="Calibri"/>
                      </a:endParaRPr>
                    </a:p>
                    <a:p>
                      <a:pPr marL="15875" algn="ctr">
                        <a:lnSpc>
                          <a:spcPts val="819"/>
                        </a:lnSpc>
                      </a:pPr>
                      <a:r>
                        <a:rPr sz="700" b="1" spc="-25" dirty="0">
                          <a:solidFill>
                            <a:srgbClr val="231F20"/>
                          </a:solidFill>
                          <a:latin typeface="Calibri"/>
                          <a:cs typeface="Calibri"/>
                        </a:rPr>
                        <a:t>(6.08-6.54)</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5405" algn="ctr">
                        <a:lnSpc>
                          <a:spcPct val="100000"/>
                        </a:lnSpc>
                        <a:spcBef>
                          <a:spcPts val="550"/>
                        </a:spcBef>
                      </a:pPr>
                      <a:r>
                        <a:rPr sz="700" b="1" spc="-25" dirty="0">
                          <a:solidFill>
                            <a:srgbClr val="231F20"/>
                          </a:solidFill>
                          <a:latin typeface="Calibri"/>
                          <a:cs typeface="Calibri"/>
                        </a:rPr>
                        <a:t>2,646</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marL="2540" algn="ctr">
                        <a:lnSpc>
                          <a:spcPts val="819"/>
                        </a:lnSpc>
                        <a:spcBef>
                          <a:spcPts val="100"/>
                        </a:spcBef>
                      </a:pPr>
                      <a:r>
                        <a:rPr sz="700" b="1" spc="-10" dirty="0">
                          <a:solidFill>
                            <a:srgbClr val="231F20"/>
                          </a:solidFill>
                          <a:latin typeface="Calibri"/>
                          <a:cs typeface="Calibri"/>
                        </a:rPr>
                        <a:t>5.44</a:t>
                      </a:r>
                      <a:endParaRPr sz="700">
                        <a:latin typeface="Calibri"/>
                        <a:cs typeface="Calibri"/>
                      </a:endParaRPr>
                    </a:p>
                    <a:p>
                      <a:pPr marL="2540" algn="ctr">
                        <a:lnSpc>
                          <a:spcPts val="819"/>
                        </a:lnSpc>
                      </a:pPr>
                      <a:r>
                        <a:rPr sz="700" b="1" spc="-25" dirty="0">
                          <a:solidFill>
                            <a:srgbClr val="231F20"/>
                          </a:solidFill>
                          <a:latin typeface="Calibri"/>
                          <a:cs typeface="Calibri"/>
                        </a:rPr>
                        <a:t>(5.23–5.65)</a:t>
                      </a:r>
                      <a:endParaRPr sz="7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5"/>
                  </a:ext>
                </a:extLst>
              </a:tr>
              <a:tr h="258317">
                <a:tc>
                  <a:txBody>
                    <a:bodyPr/>
                    <a:lstStyle/>
                    <a:p>
                      <a:pPr marL="57785">
                        <a:lnSpc>
                          <a:spcPct val="100000"/>
                        </a:lnSpc>
                        <a:spcBef>
                          <a:spcPts val="560"/>
                        </a:spcBef>
                      </a:pPr>
                      <a:r>
                        <a:rPr sz="700" b="1" spc="15" dirty="0">
                          <a:solidFill>
                            <a:srgbClr val="231F20"/>
                          </a:solidFill>
                          <a:latin typeface="Calibri"/>
                          <a:cs typeface="Calibri"/>
                        </a:rPr>
                        <a:t>Hispanic</a:t>
                      </a:r>
                      <a:endParaRPr sz="700">
                        <a:latin typeface="Calibri"/>
                        <a:cs typeface="Calibri"/>
                      </a:endParaRPr>
                    </a:p>
                  </a:txBody>
                  <a:tcPr marL="0" marR="0" marT="71120" marB="0">
                    <a:lnR w="19050">
                      <a:solidFill>
                        <a:srgbClr val="005E6D"/>
                      </a:solidFill>
                      <a:prstDash val="solid"/>
                    </a:lnR>
                    <a:solidFill>
                      <a:srgbClr val="FFFFFF"/>
                    </a:solidFill>
                  </a:tcPr>
                </a:tc>
                <a:tc>
                  <a:txBody>
                    <a:bodyPr/>
                    <a:lstStyle/>
                    <a:p>
                      <a:pPr marL="94615">
                        <a:lnSpc>
                          <a:spcPct val="100000"/>
                        </a:lnSpc>
                        <a:spcBef>
                          <a:spcPts val="560"/>
                        </a:spcBef>
                      </a:pPr>
                      <a:r>
                        <a:rPr sz="700" b="1" spc="-10" dirty="0">
                          <a:solidFill>
                            <a:srgbClr val="231F20"/>
                          </a:solidFill>
                          <a:latin typeface="Calibri"/>
                          <a:cs typeface="Calibri"/>
                        </a:rPr>
                        <a:t>2,737</a:t>
                      </a:r>
                      <a:endParaRPr sz="700">
                        <a:latin typeface="Calibri"/>
                        <a:cs typeface="Calibri"/>
                      </a:endParaRPr>
                    </a:p>
                  </a:txBody>
                  <a:tcPr marL="0" marR="0" marT="7112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10"/>
                        </a:spcBef>
                      </a:pPr>
                      <a:r>
                        <a:rPr sz="700" b="1" spc="-10" dirty="0">
                          <a:solidFill>
                            <a:srgbClr val="231F20"/>
                          </a:solidFill>
                          <a:latin typeface="Calibri"/>
                          <a:cs typeface="Calibri"/>
                        </a:rPr>
                        <a:t>6.48</a:t>
                      </a:r>
                      <a:endParaRPr sz="700">
                        <a:latin typeface="Calibri"/>
                        <a:cs typeface="Calibri"/>
                      </a:endParaRPr>
                    </a:p>
                    <a:p>
                      <a:pPr algn="ctr">
                        <a:lnSpc>
                          <a:spcPts val="819"/>
                        </a:lnSpc>
                      </a:pPr>
                      <a:r>
                        <a:rPr sz="700" b="1" spc="-25" dirty="0">
                          <a:solidFill>
                            <a:srgbClr val="231F20"/>
                          </a:solidFill>
                          <a:latin typeface="Calibri"/>
                          <a:cs typeface="Calibri"/>
                        </a:rPr>
                        <a:t>(6.23-6.74)</a:t>
                      </a:r>
                      <a:endParaRPr sz="700">
                        <a:latin typeface="Calibri"/>
                        <a:cs typeface="Calibri"/>
                      </a:endParaRPr>
                    </a:p>
                  </a:txBody>
                  <a:tcPr marL="0" marR="0" marT="1397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560"/>
                        </a:spcBef>
                      </a:pPr>
                      <a:r>
                        <a:rPr sz="700" b="1" spc="-10" dirty="0">
                          <a:solidFill>
                            <a:srgbClr val="231F20"/>
                          </a:solidFill>
                          <a:latin typeface="Calibri"/>
                          <a:cs typeface="Calibri"/>
                        </a:rPr>
                        <a:t>2,510</a:t>
                      </a:r>
                      <a:endParaRPr sz="700">
                        <a:latin typeface="Calibri"/>
                        <a:cs typeface="Calibri"/>
                      </a:endParaRPr>
                    </a:p>
                  </a:txBody>
                  <a:tcPr marL="0" marR="0" marT="7112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10"/>
                        </a:spcBef>
                      </a:pPr>
                      <a:r>
                        <a:rPr sz="700" b="1" spc="-10" dirty="0">
                          <a:solidFill>
                            <a:srgbClr val="231F20"/>
                          </a:solidFill>
                          <a:latin typeface="Calibri"/>
                          <a:cs typeface="Calibri"/>
                        </a:rPr>
                        <a:t>5.76</a:t>
                      </a:r>
                      <a:endParaRPr sz="700">
                        <a:latin typeface="Calibri"/>
                        <a:cs typeface="Calibri"/>
                      </a:endParaRPr>
                    </a:p>
                    <a:p>
                      <a:pPr algn="ctr">
                        <a:lnSpc>
                          <a:spcPts val="819"/>
                        </a:lnSpc>
                      </a:pPr>
                      <a:r>
                        <a:rPr sz="700" b="1" spc="-25" dirty="0">
                          <a:solidFill>
                            <a:srgbClr val="231F20"/>
                          </a:solidFill>
                          <a:latin typeface="Calibri"/>
                          <a:cs typeface="Calibri"/>
                        </a:rPr>
                        <a:t>(5.53-6.00)</a:t>
                      </a:r>
                      <a:endParaRPr sz="700">
                        <a:latin typeface="Calibri"/>
                        <a:cs typeface="Calibri"/>
                      </a:endParaRPr>
                    </a:p>
                  </a:txBody>
                  <a:tcPr marL="0" marR="0" marT="13970" marB="0">
                    <a:lnL w="9525">
                      <a:solidFill>
                        <a:srgbClr val="005E6D"/>
                      </a:solidFill>
                      <a:prstDash val="solid"/>
                    </a:lnL>
                    <a:lnR w="19050">
                      <a:solidFill>
                        <a:srgbClr val="005E6D"/>
                      </a:solidFill>
                      <a:prstDash val="solid"/>
                    </a:lnR>
                    <a:solidFill>
                      <a:srgbClr val="FFFFFF"/>
                    </a:solidFill>
                  </a:tcPr>
                </a:tc>
                <a:tc>
                  <a:txBody>
                    <a:bodyPr/>
                    <a:lstStyle/>
                    <a:p>
                      <a:pPr marR="101600" algn="r">
                        <a:lnSpc>
                          <a:spcPct val="100000"/>
                        </a:lnSpc>
                        <a:spcBef>
                          <a:spcPts val="560"/>
                        </a:spcBef>
                      </a:pPr>
                      <a:r>
                        <a:rPr sz="700" b="1" spc="-5" dirty="0">
                          <a:solidFill>
                            <a:srgbClr val="231F20"/>
                          </a:solidFill>
                          <a:latin typeface="Calibri"/>
                          <a:cs typeface="Calibri"/>
                        </a:rPr>
                        <a:t>2</a:t>
                      </a:r>
                      <a:r>
                        <a:rPr sz="700" b="1" dirty="0">
                          <a:solidFill>
                            <a:srgbClr val="231F20"/>
                          </a:solidFill>
                          <a:latin typeface="Calibri"/>
                          <a:cs typeface="Calibri"/>
                        </a:rPr>
                        <a:t>,</a:t>
                      </a:r>
                      <a:r>
                        <a:rPr sz="700" b="1" spc="-5" dirty="0">
                          <a:solidFill>
                            <a:srgbClr val="231F20"/>
                          </a:solidFill>
                          <a:latin typeface="Calibri"/>
                          <a:cs typeface="Calibri"/>
                        </a:rPr>
                        <a:t>399</a:t>
                      </a:r>
                      <a:endParaRPr sz="700">
                        <a:latin typeface="Calibri"/>
                        <a:cs typeface="Calibri"/>
                      </a:endParaRPr>
                    </a:p>
                  </a:txBody>
                  <a:tcPr marL="0" marR="0" marT="7112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10"/>
                        </a:spcBef>
                      </a:pPr>
                      <a:r>
                        <a:rPr sz="700" b="1" spc="-10" dirty="0">
                          <a:solidFill>
                            <a:srgbClr val="231F20"/>
                          </a:solidFill>
                          <a:latin typeface="Calibri"/>
                          <a:cs typeface="Calibri"/>
                        </a:rPr>
                        <a:t>5.29</a:t>
                      </a:r>
                      <a:endParaRPr sz="700">
                        <a:latin typeface="Calibri"/>
                        <a:cs typeface="Calibri"/>
                      </a:endParaRPr>
                    </a:p>
                    <a:p>
                      <a:pPr algn="ctr">
                        <a:lnSpc>
                          <a:spcPts val="819"/>
                        </a:lnSpc>
                      </a:pPr>
                      <a:r>
                        <a:rPr sz="700" b="1" spc="-25" dirty="0">
                          <a:solidFill>
                            <a:srgbClr val="231F20"/>
                          </a:solidFill>
                          <a:latin typeface="Calibri"/>
                          <a:cs typeface="Calibri"/>
                        </a:rPr>
                        <a:t>(5.08-5.51)</a:t>
                      </a:r>
                      <a:endParaRPr sz="700">
                        <a:latin typeface="Calibri"/>
                        <a:cs typeface="Calibri"/>
                      </a:endParaRPr>
                    </a:p>
                  </a:txBody>
                  <a:tcPr marL="0" marR="0" marT="13970" marB="0">
                    <a:lnL w="9525">
                      <a:solidFill>
                        <a:srgbClr val="005E6D"/>
                      </a:solidFill>
                      <a:prstDash val="solid"/>
                    </a:lnL>
                    <a:lnR w="19050">
                      <a:solidFill>
                        <a:srgbClr val="005E6D"/>
                      </a:solidFill>
                      <a:prstDash val="solid"/>
                    </a:lnR>
                    <a:solidFill>
                      <a:srgbClr val="FFFFFF"/>
                    </a:solidFill>
                  </a:tcPr>
                </a:tc>
                <a:tc>
                  <a:txBody>
                    <a:bodyPr/>
                    <a:lstStyle/>
                    <a:p>
                      <a:pPr marL="66675" algn="ctr">
                        <a:lnSpc>
                          <a:spcPct val="100000"/>
                        </a:lnSpc>
                        <a:spcBef>
                          <a:spcPts val="560"/>
                        </a:spcBef>
                      </a:pPr>
                      <a:r>
                        <a:rPr sz="700" b="1" spc="-25" dirty="0">
                          <a:solidFill>
                            <a:srgbClr val="231F20"/>
                          </a:solidFill>
                          <a:latin typeface="Calibri"/>
                          <a:cs typeface="Calibri"/>
                        </a:rPr>
                        <a:t>2,190</a:t>
                      </a:r>
                      <a:endParaRPr sz="700">
                        <a:latin typeface="Calibri"/>
                        <a:cs typeface="Calibri"/>
                      </a:endParaRPr>
                    </a:p>
                  </a:txBody>
                  <a:tcPr marL="0" marR="0" marT="7112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10"/>
                        </a:spcBef>
                      </a:pPr>
                      <a:r>
                        <a:rPr sz="700" b="1" spc="-10" dirty="0">
                          <a:solidFill>
                            <a:srgbClr val="231F20"/>
                          </a:solidFill>
                          <a:latin typeface="Calibri"/>
                          <a:cs typeface="Calibri"/>
                        </a:rPr>
                        <a:t>4.64</a:t>
                      </a:r>
                      <a:endParaRPr sz="700">
                        <a:latin typeface="Calibri"/>
                        <a:cs typeface="Calibri"/>
                      </a:endParaRPr>
                    </a:p>
                    <a:p>
                      <a:pPr marL="1270" algn="ctr">
                        <a:lnSpc>
                          <a:spcPts val="819"/>
                        </a:lnSpc>
                      </a:pPr>
                      <a:r>
                        <a:rPr sz="700" b="1" spc="-25" dirty="0">
                          <a:solidFill>
                            <a:srgbClr val="231F20"/>
                          </a:solidFill>
                          <a:latin typeface="Calibri"/>
                          <a:cs typeface="Calibri"/>
                        </a:rPr>
                        <a:t>(4.44-4.84)</a:t>
                      </a:r>
                      <a:endParaRPr sz="700">
                        <a:latin typeface="Calibri"/>
                        <a:cs typeface="Calibri"/>
                      </a:endParaRPr>
                    </a:p>
                  </a:txBody>
                  <a:tcPr marL="0" marR="0" marT="13970" marB="0">
                    <a:lnL w="9525">
                      <a:solidFill>
                        <a:srgbClr val="005E6D"/>
                      </a:solidFill>
                      <a:prstDash val="solid"/>
                    </a:lnL>
                    <a:lnR w="19050">
                      <a:solidFill>
                        <a:srgbClr val="005E6D"/>
                      </a:solidFill>
                      <a:prstDash val="solid"/>
                    </a:lnR>
                    <a:solidFill>
                      <a:srgbClr val="FFFFFF"/>
                    </a:solidFill>
                  </a:tcPr>
                </a:tc>
                <a:tc>
                  <a:txBody>
                    <a:bodyPr/>
                    <a:lstStyle/>
                    <a:p>
                      <a:pPr marL="66040" algn="ctr">
                        <a:lnSpc>
                          <a:spcPct val="100000"/>
                        </a:lnSpc>
                        <a:spcBef>
                          <a:spcPts val="560"/>
                        </a:spcBef>
                      </a:pPr>
                      <a:r>
                        <a:rPr sz="700" b="1" spc="-25" dirty="0">
                          <a:solidFill>
                            <a:srgbClr val="231F20"/>
                          </a:solidFill>
                          <a:latin typeface="Calibri"/>
                          <a:cs typeface="Calibri"/>
                        </a:rPr>
                        <a:t>1,865</a:t>
                      </a:r>
                      <a:endParaRPr sz="700">
                        <a:latin typeface="Calibri"/>
                        <a:cs typeface="Calibri"/>
                      </a:endParaRPr>
                    </a:p>
                  </a:txBody>
                  <a:tcPr marL="0" marR="0" marT="71120" marB="0">
                    <a:lnL w="19050">
                      <a:solidFill>
                        <a:srgbClr val="005E6D"/>
                      </a:solidFill>
                      <a:prstDash val="solid"/>
                    </a:lnL>
                    <a:lnR w="9525">
                      <a:solidFill>
                        <a:srgbClr val="005E6D"/>
                      </a:solidFill>
                      <a:prstDash val="solid"/>
                    </a:lnR>
                    <a:solidFill>
                      <a:srgbClr val="FFFFFF"/>
                    </a:solidFill>
                  </a:tcPr>
                </a:tc>
                <a:tc>
                  <a:txBody>
                    <a:bodyPr/>
                    <a:lstStyle/>
                    <a:p>
                      <a:pPr marL="3175" algn="ctr">
                        <a:lnSpc>
                          <a:spcPts val="819"/>
                        </a:lnSpc>
                        <a:spcBef>
                          <a:spcPts val="110"/>
                        </a:spcBef>
                      </a:pPr>
                      <a:r>
                        <a:rPr sz="700" b="1" spc="-10" dirty="0">
                          <a:solidFill>
                            <a:srgbClr val="231F20"/>
                          </a:solidFill>
                          <a:latin typeface="Calibri"/>
                          <a:cs typeface="Calibri"/>
                        </a:rPr>
                        <a:t>3.84</a:t>
                      </a:r>
                      <a:endParaRPr sz="700">
                        <a:latin typeface="Calibri"/>
                        <a:cs typeface="Calibri"/>
                      </a:endParaRPr>
                    </a:p>
                    <a:p>
                      <a:pPr marL="3175" algn="ctr">
                        <a:lnSpc>
                          <a:spcPts val="819"/>
                        </a:lnSpc>
                      </a:pPr>
                      <a:r>
                        <a:rPr sz="700" b="1" spc="-25" dirty="0">
                          <a:solidFill>
                            <a:srgbClr val="231F20"/>
                          </a:solidFill>
                          <a:latin typeface="Calibri"/>
                          <a:cs typeface="Calibri"/>
                        </a:rPr>
                        <a:t>(3.66–4.02)</a:t>
                      </a:r>
                      <a:endParaRPr sz="700">
                        <a:latin typeface="Calibri"/>
                        <a:cs typeface="Calibri"/>
                      </a:endParaRPr>
                    </a:p>
                  </a:txBody>
                  <a:tcPr marL="0" marR="0" marT="13970" marB="0">
                    <a:lnL w="9525">
                      <a:solidFill>
                        <a:srgbClr val="005E6D"/>
                      </a:solidFill>
                      <a:prstDash val="solid"/>
                    </a:lnL>
                    <a:solidFill>
                      <a:srgbClr val="FFFFFF"/>
                    </a:solidFill>
                  </a:tcPr>
                </a:tc>
                <a:extLst>
                  <a:ext uri="{0D108BD9-81ED-4DB2-BD59-A6C34878D82A}">
                    <a16:rowId xmlns:a16="http://schemas.microsoft.com/office/drawing/2014/main" val="10016"/>
                  </a:ext>
                </a:extLst>
              </a:tr>
              <a:tr h="256031">
                <a:tc>
                  <a:txBody>
                    <a:bodyPr/>
                    <a:lstStyle/>
                    <a:p>
                      <a:pPr marL="58419">
                        <a:lnSpc>
                          <a:spcPct val="100000"/>
                        </a:lnSpc>
                        <a:spcBef>
                          <a:spcPts val="550"/>
                        </a:spcBef>
                      </a:pPr>
                      <a:r>
                        <a:rPr sz="700" b="1" spc="15" dirty="0">
                          <a:solidFill>
                            <a:srgbClr val="231F20"/>
                          </a:solidFill>
                          <a:latin typeface="Calibri"/>
                          <a:cs typeface="Calibri"/>
                        </a:rPr>
                        <a:t>Asian/Pacific</a:t>
                      </a:r>
                      <a:r>
                        <a:rPr sz="700" b="1" spc="105" dirty="0">
                          <a:solidFill>
                            <a:srgbClr val="231F20"/>
                          </a:solidFill>
                          <a:latin typeface="Calibri"/>
                          <a:cs typeface="Calibri"/>
                        </a:rPr>
                        <a:t> </a:t>
                      </a:r>
                      <a:r>
                        <a:rPr sz="700" b="1" spc="15" dirty="0">
                          <a:solidFill>
                            <a:srgbClr val="231F20"/>
                          </a:solidFill>
                          <a:latin typeface="Calibri"/>
                          <a:cs typeface="Calibri"/>
                        </a:rPr>
                        <a:t>Islander</a:t>
                      </a:r>
                      <a:endParaRPr sz="700">
                        <a:latin typeface="Calibri"/>
                        <a:cs typeface="Calibri"/>
                      </a:endParaRPr>
                    </a:p>
                  </a:txBody>
                  <a:tcPr marL="0" marR="0" marT="69850" marB="0">
                    <a:lnR w="19050">
                      <a:solidFill>
                        <a:srgbClr val="005E6D"/>
                      </a:solidFill>
                      <a:prstDash val="solid"/>
                    </a:lnR>
                    <a:solidFill>
                      <a:srgbClr val="E5EEF0"/>
                    </a:solidFill>
                  </a:tcPr>
                </a:tc>
                <a:tc>
                  <a:txBody>
                    <a:bodyPr/>
                    <a:lstStyle/>
                    <a:p>
                      <a:pPr marL="131445">
                        <a:lnSpc>
                          <a:spcPct val="100000"/>
                        </a:lnSpc>
                        <a:spcBef>
                          <a:spcPts val="550"/>
                        </a:spcBef>
                      </a:pPr>
                      <a:r>
                        <a:rPr sz="700" b="1" spc="-10" dirty="0">
                          <a:solidFill>
                            <a:srgbClr val="231F20"/>
                          </a:solidFill>
                          <a:latin typeface="Calibri"/>
                          <a:cs typeface="Calibri"/>
                        </a:rPr>
                        <a:t>415</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2.32</a:t>
                      </a:r>
                      <a:endParaRPr sz="700">
                        <a:latin typeface="Calibri"/>
                        <a:cs typeface="Calibri"/>
                      </a:endParaRPr>
                    </a:p>
                    <a:p>
                      <a:pPr algn="ctr">
                        <a:lnSpc>
                          <a:spcPts val="819"/>
                        </a:lnSpc>
                      </a:pPr>
                      <a:r>
                        <a:rPr sz="700" b="1" spc="-25" dirty="0">
                          <a:solidFill>
                            <a:srgbClr val="231F20"/>
                          </a:solidFill>
                          <a:latin typeface="Calibri"/>
                          <a:cs typeface="Calibri"/>
                        </a:rPr>
                        <a:t>(2.09-2.55)</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50"/>
                        </a:spcBef>
                      </a:pPr>
                      <a:r>
                        <a:rPr sz="700" b="1" spc="-10" dirty="0">
                          <a:solidFill>
                            <a:srgbClr val="231F20"/>
                          </a:solidFill>
                          <a:latin typeface="Calibri"/>
                          <a:cs typeface="Calibri"/>
                        </a:rPr>
                        <a:t>384</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2.03</a:t>
                      </a:r>
                      <a:endParaRPr sz="700">
                        <a:latin typeface="Calibri"/>
                        <a:cs typeface="Calibri"/>
                      </a:endParaRPr>
                    </a:p>
                    <a:p>
                      <a:pPr algn="ctr">
                        <a:lnSpc>
                          <a:spcPts val="819"/>
                        </a:lnSpc>
                      </a:pPr>
                      <a:r>
                        <a:rPr sz="700" b="1" spc="-25" dirty="0">
                          <a:solidFill>
                            <a:srgbClr val="231F20"/>
                          </a:solidFill>
                          <a:latin typeface="Calibri"/>
                          <a:cs typeface="Calibri"/>
                        </a:rPr>
                        <a:t>(1.82-2.24)</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50"/>
                        </a:spcBef>
                      </a:pPr>
                      <a:r>
                        <a:rPr sz="700" b="1" spc="-10" dirty="0">
                          <a:solidFill>
                            <a:srgbClr val="231F20"/>
                          </a:solidFill>
                          <a:latin typeface="Calibri"/>
                          <a:cs typeface="Calibri"/>
                        </a:rPr>
                        <a:t>368</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1.86</a:t>
                      </a:r>
                      <a:endParaRPr sz="700">
                        <a:latin typeface="Calibri"/>
                        <a:cs typeface="Calibri"/>
                      </a:endParaRPr>
                    </a:p>
                    <a:p>
                      <a:pPr algn="ctr">
                        <a:lnSpc>
                          <a:spcPts val="819"/>
                        </a:lnSpc>
                      </a:pPr>
                      <a:r>
                        <a:rPr sz="700" b="1" spc="-25" dirty="0">
                          <a:solidFill>
                            <a:srgbClr val="231F20"/>
                          </a:solidFill>
                          <a:latin typeface="Calibri"/>
                          <a:cs typeface="Calibri"/>
                        </a:rPr>
                        <a:t>(1.67-2.05)</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R="18415" algn="ctr">
                        <a:lnSpc>
                          <a:spcPct val="100000"/>
                        </a:lnSpc>
                        <a:spcBef>
                          <a:spcPts val="550"/>
                        </a:spcBef>
                      </a:pPr>
                      <a:r>
                        <a:rPr sz="700" b="1" spc="-10" dirty="0">
                          <a:solidFill>
                            <a:srgbClr val="231F20"/>
                          </a:solidFill>
                          <a:latin typeface="Calibri"/>
                          <a:cs typeface="Calibri"/>
                        </a:rPr>
                        <a:t>300</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1.43</a:t>
                      </a:r>
                      <a:endParaRPr sz="700">
                        <a:latin typeface="Calibri"/>
                        <a:cs typeface="Calibri"/>
                      </a:endParaRPr>
                    </a:p>
                    <a:p>
                      <a:pPr marL="15240" algn="ctr">
                        <a:lnSpc>
                          <a:spcPts val="819"/>
                        </a:lnSpc>
                      </a:pPr>
                      <a:r>
                        <a:rPr sz="700" b="1" spc="-25" dirty="0">
                          <a:solidFill>
                            <a:srgbClr val="231F20"/>
                          </a:solidFill>
                          <a:latin typeface="Calibri"/>
                          <a:cs typeface="Calibri"/>
                        </a:rPr>
                        <a:t>(1.27-1.60)</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52705" algn="ctr">
                        <a:lnSpc>
                          <a:spcPct val="100000"/>
                        </a:lnSpc>
                        <a:spcBef>
                          <a:spcPts val="550"/>
                        </a:spcBef>
                      </a:pPr>
                      <a:r>
                        <a:rPr sz="700" b="1" spc="-25" dirty="0">
                          <a:solidFill>
                            <a:srgbClr val="231F20"/>
                          </a:solidFill>
                          <a:latin typeface="Calibri"/>
                          <a:cs typeface="Calibri"/>
                        </a:rPr>
                        <a:t>308</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marL="1905" algn="ctr">
                        <a:lnSpc>
                          <a:spcPts val="819"/>
                        </a:lnSpc>
                        <a:spcBef>
                          <a:spcPts val="100"/>
                        </a:spcBef>
                      </a:pPr>
                      <a:r>
                        <a:rPr sz="700" b="1" spc="-10" dirty="0">
                          <a:solidFill>
                            <a:srgbClr val="231F20"/>
                          </a:solidFill>
                          <a:latin typeface="Calibri"/>
                          <a:cs typeface="Calibri"/>
                        </a:rPr>
                        <a:t>1.43</a:t>
                      </a:r>
                      <a:endParaRPr sz="700">
                        <a:latin typeface="Calibri"/>
                        <a:cs typeface="Calibri"/>
                      </a:endParaRPr>
                    </a:p>
                    <a:p>
                      <a:pPr marL="1905" algn="ctr">
                        <a:lnSpc>
                          <a:spcPts val="819"/>
                        </a:lnSpc>
                      </a:pPr>
                      <a:r>
                        <a:rPr sz="700" b="1" spc="-25" dirty="0">
                          <a:solidFill>
                            <a:srgbClr val="231F20"/>
                          </a:solidFill>
                          <a:latin typeface="Calibri"/>
                          <a:cs typeface="Calibri"/>
                        </a:rPr>
                        <a:t>(1.27–1.59)</a:t>
                      </a:r>
                      <a:endParaRPr sz="7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17"/>
                  </a:ext>
                </a:extLst>
              </a:tr>
              <a:tr h="256032">
                <a:tc>
                  <a:txBody>
                    <a:bodyPr/>
                    <a:lstStyle/>
                    <a:p>
                      <a:pPr marL="57785" marR="507365">
                        <a:lnSpc>
                          <a:spcPts val="800"/>
                        </a:lnSpc>
                        <a:spcBef>
                          <a:spcPts val="220"/>
                        </a:spcBef>
                      </a:pPr>
                      <a:r>
                        <a:rPr sz="700" b="1" spc="5" dirty="0">
                          <a:solidFill>
                            <a:srgbClr val="231F20"/>
                          </a:solidFill>
                          <a:latin typeface="Calibri"/>
                          <a:cs typeface="Calibri"/>
                        </a:rPr>
                        <a:t>American</a:t>
                      </a:r>
                      <a:r>
                        <a:rPr sz="700" b="1" spc="-60" dirty="0">
                          <a:solidFill>
                            <a:srgbClr val="231F20"/>
                          </a:solidFill>
                          <a:latin typeface="Calibri"/>
                          <a:cs typeface="Calibri"/>
                        </a:rPr>
                        <a:t> </a:t>
                      </a:r>
                      <a:r>
                        <a:rPr sz="700" b="1" spc="5" dirty="0">
                          <a:solidFill>
                            <a:srgbClr val="231F20"/>
                          </a:solidFill>
                          <a:latin typeface="Calibri"/>
                          <a:cs typeface="Calibri"/>
                        </a:rPr>
                        <a:t>Indian/  Alaska</a:t>
                      </a:r>
                      <a:r>
                        <a:rPr sz="700" b="1" spc="-5" dirty="0">
                          <a:solidFill>
                            <a:srgbClr val="231F20"/>
                          </a:solidFill>
                          <a:latin typeface="Calibri"/>
                          <a:cs typeface="Calibri"/>
                        </a:rPr>
                        <a:t> </a:t>
                      </a:r>
                      <a:r>
                        <a:rPr sz="700" b="1" spc="5" dirty="0">
                          <a:solidFill>
                            <a:srgbClr val="231F20"/>
                          </a:solidFill>
                          <a:latin typeface="Calibri"/>
                          <a:cs typeface="Calibri"/>
                        </a:rPr>
                        <a:t>Native</a:t>
                      </a:r>
                      <a:endParaRPr sz="700">
                        <a:latin typeface="Calibri"/>
                        <a:cs typeface="Calibri"/>
                      </a:endParaRPr>
                    </a:p>
                  </a:txBody>
                  <a:tcPr marL="0" marR="0" marT="27940" marB="0">
                    <a:lnR w="19050">
                      <a:solidFill>
                        <a:srgbClr val="005E6D"/>
                      </a:solidFill>
                      <a:prstDash val="solid"/>
                    </a:lnR>
                    <a:solidFill>
                      <a:srgbClr val="FFFFFF"/>
                    </a:solidFill>
                  </a:tcPr>
                </a:tc>
                <a:tc>
                  <a:txBody>
                    <a:bodyPr/>
                    <a:lstStyle/>
                    <a:p>
                      <a:pPr marL="130810">
                        <a:lnSpc>
                          <a:spcPct val="100000"/>
                        </a:lnSpc>
                        <a:spcBef>
                          <a:spcPts val="550"/>
                        </a:spcBef>
                      </a:pPr>
                      <a:r>
                        <a:rPr sz="700" b="1" spc="-10" dirty="0">
                          <a:solidFill>
                            <a:srgbClr val="231F20"/>
                          </a:solidFill>
                          <a:latin typeface="Calibri"/>
                          <a:cs typeface="Calibri"/>
                        </a:rPr>
                        <a:t>324</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11.45</a:t>
                      </a:r>
                      <a:endParaRPr sz="700">
                        <a:latin typeface="Calibri"/>
                        <a:cs typeface="Calibri"/>
                      </a:endParaRPr>
                    </a:p>
                    <a:p>
                      <a:pPr algn="ctr">
                        <a:lnSpc>
                          <a:spcPts val="819"/>
                        </a:lnSpc>
                      </a:pPr>
                      <a:r>
                        <a:rPr sz="700" b="1" spc="-25" dirty="0">
                          <a:solidFill>
                            <a:srgbClr val="231F20"/>
                          </a:solidFill>
                          <a:latin typeface="Calibri"/>
                          <a:cs typeface="Calibri"/>
                        </a:rPr>
                        <a:t>(10.18-12.73)</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50"/>
                        </a:spcBef>
                      </a:pPr>
                      <a:r>
                        <a:rPr sz="700" b="1" spc="-10" dirty="0">
                          <a:solidFill>
                            <a:srgbClr val="231F20"/>
                          </a:solidFill>
                          <a:latin typeface="Calibri"/>
                          <a:cs typeface="Calibri"/>
                        </a:rPr>
                        <a:t>285</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9.80</a:t>
                      </a:r>
                      <a:endParaRPr sz="700">
                        <a:latin typeface="Calibri"/>
                        <a:cs typeface="Calibri"/>
                      </a:endParaRPr>
                    </a:p>
                    <a:p>
                      <a:pPr algn="ctr">
                        <a:lnSpc>
                          <a:spcPts val="819"/>
                        </a:lnSpc>
                      </a:pPr>
                      <a:r>
                        <a:rPr sz="700" b="1" spc="-25" dirty="0">
                          <a:solidFill>
                            <a:srgbClr val="231F20"/>
                          </a:solidFill>
                          <a:latin typeface="Calibri"/>
                          <a:cs typeface="Calibri"/>
                        </a:rPr>
                        <a:t>(8.63-10.97)</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50"/>
                        </a:spcBef>
                      </a:pPr>
                      <a:r>
                        <a:rPr sz="700" b="1" spc="-10" dirty="0">
                          <a:solidFill>
                            <a:srgbClr val="231F20"/>
                          </a:solidFill>
                          <a:latin typeface="Calibri"/>
                          <a:cs typeface="Calibri"/>
                        </a:rPr>
                        <a:t>299</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10.24</a:t>
                      </a:r>
                      <a:endParaRPr sz="700">
                        <a:latin typeface="Calibri"/>
                        <a:cs typeface="Calibri"/>
                      </a:endParaRPr>
                    </a:p>
                    <a:p>
                      <a:pPr algn="ctr">
                        <a:lnSpc>
                          <a:spcPts val="819"/>
                        </a:lnSpc>
                      </a:pPr>
                      <a:r>
                        <a:rPr sz="700" b="1" spc="-25" dirty="0">
                          <a:solidFill>
                            <a:srgbClr val="231F20"/>
                          </a:solidFill>
                          <a:latin typeface="Calibri"/>
                          <a:cs typeface="Calibri"/>
                        </a:rPr>
                        <a:t>(9.04-11.44)</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R="15240" algn="ctr">
                        <a:lnSpc>
                          <a:spcPct val="100000"/>
                        </a:lnSpc>
                        <a:spcBef>
                          <a:spcPts val="550"/>
                        </a:spcBef>
                      </a:pPr>
                      <a:r>
                        <a:rPr sz="700" b="1" spc="-10" dirty="0">
                          <a:solidFill>
                            <a:srgbClr val="231F20"/>
                          </a:solidFill>
                          <a:latin typeface="Calibri"/>
                          <a:cs typeface="Calibri"/>
                        </a:rPr>
                        <a:t>264</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9.05</a:t>
                      </a:r>
                      <a:endParaRPr sz="700">
                        <a:latin typeface="Calibri"/>
                        <a:cs typeface="Calibri"/>
                      </a:endParaRPr>
                    </a:p>
                    <a:p>
                      <a:pPr marL="635" algn="ctr">
                        <a:lnSpc>
                          <a:spcPts val="819"/>
                        </a:lnSpc>
                      </a:pPr>
                      <a:r>
                        <a:rPr sz="700" b="1" spc="-25" dirty="0">
                          <a:solidFill>
                            <a:srgbClr val="231F20"/>
                          </a:solidFill>
                          <a:latin typeface="Calibri"/>
                          <a:cs typeface="Calibri"/>
                        </a:rPr>
                        <a:t>(7.93-10.17)</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52705" algn="ctr">
                        <a:lnSpc>
                          <a:spcPct val="100000"/>
                        </a:lnSpc>
                        <a:spcBef>
                          <a:spcPts val="550"/>
                        </a:spcBef>
                      </a:pPr>
                      <a:r>
                        <a:rPr sz="700" b="1" spc="-25" dirty="0">
                          <a:solidFill>
                            <a:srgbClr val="231F20"/>
                          </a:solidFill>
                          <a:latin typeface="Calibri"/>
                          <a:cs typeface="Calibri"/>
                        </a:rPr>
                        <a:t>259</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2540" algn="ctr">
                        <a:lnSpc>
                          <a:spcPts val="819"/>
                        </a:lnSpc>
                        <a:spcBef>
                          <a:spcPts val="100"/>
                        </a:spcBef>
                      </a:pPr>
                      <a:r>
                        <a:rPr sz="700" b="1" spc="-10" dirty="0">
                          <a:solidFill>
                            <a:srgbClr val="231F20"/>
                          </a:solidFill>
                          <a:latin typeface="Calibri"/>
                          <a:cs typeface="Calibri"/>
                        </a:rPr>
                        <a:t>8.63</a:t>
                      </a:r>
                      <a:endParaRPr sz="700">
                        <a:latin typeface="Calibri"/>
                        <a:cs typeface="Calibri"/>
                      </a:endParaRPr>
                    </a:p>
                    <a:p>
                      <a:pPr marL="1905" algn="ctr">
                        <a:lnSpc>
                          <a:spcPts val="819"/>
                        </a:lnSpc>
                      </a:pPr>
                      <a:r>
                        <a:rPr sz="700" b="1" spc="-25" dirty="0">
                          <a:solidFill>
                            <a:srgbClr val="231F20"/>
                          </a:solidFill>
                          <a:latin typeface="Calibri"/>
                          <a:cs typeface="Calibri"/>
                        </a:rPr>
                        <a:t>(7.55–9.72)</a:t>
                      </a:r>
                      <a:endParaRPr sz="7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18"/>
                  </a:ext>
                </a:extLst>
              </a:tr>
              <a:tr h="171450">
                <a:tc gridSpan="11">
                  <a:txBody>
                    <a:bodyPr/>
                    <a:lstStyle/>
                    <a:p>
                      <a:pPr marL="57785">
                        <a:lnSpc>
                          <a:spcPct val="100000"/>
                        </a:lnSpc>
                        <a:spcBef>
                          <a:spcPts val="185"/>
                        </a:spcBef>
                      </a:pPr>
                      <a:r>
                        <a:rPr sz="750" b="1" spc="25" dirty="0">
                          <a:solidFill>
                            <a:srgbClr val="FFFFFF"/>
                          </a:solidFill>
                          <a:latin typeface="Calibri"/>
                          <a:cs typeface="Calibri"/>
                        </a:rPr>
                        <a:t>HHS </a:t>
                      </a:r>
                      <a:r>
                        <a:rPr sz="750" b="1" spc="20" dirty="0">
                          <a:solidFill>
                            <a:srgbClr val="FFFFFF"/>
                          </a:solidFill>
                          <a:latin typeface="Calibri"/>
                          <a:cs typeface="Calibri"/>
                        </a:rPr>
                        <a:t>Region: Regional</a:t>
                      </a:r>
                      <a:r>
                        <a:rPr sz="750" b="1" spc="110" dirty="0">
                          <a:solidFill>
                            <a:srgbClr val="FFFFFF"/>
                          </a:solidFill>
                          <a:latin typeface="Calibri"/>
                          <a:cs typeface="Calibri"/>
                        </a:rPr>
                        <a:t> </a:t>
                      </a:r>
                      <a:r>
                        <a:rPr sz="750" b="1" spc="15" dirty="0">
                          <a:solidFill>
                            <a:srgbClr val="FFFFFF"/>
                          </a:solidFill>
                          <a:latin typeface="Calibri"/>
                          <a:cs typeface="Calibri"/>
                        </a:rPr>
                        <a:t>Office</a:t>
                      </a:r>
                      <a:r>
                        <a:rPr sz="675" b="1" spc="22" baseline="24691" dirty="0">
                          <a:solidFill>
                            <a:srgbClr val="FFFFFF"/>
                          </a:solidFill>
                          <a:latin typeface="Calibri"/>
                          <a:cs typeface="Calibri"/>
                        </a:rPr>
                        <a:t>¶</a:t>
                      </a:r>
                      <a:endParaRPr sz="675" baseline="24691">
                        <a:latin typeface="Calibri"/>
                        <a:cs typeface="Calibri"/>
                      </a:endParaRPr>
                    </a:p>
                  </a:txBody>
                  <a:tcPr marL="0" marR="0" marT="23495"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256031">
                <a:tc>
                  <a:txBody>
                    <a:bodyPr/>
                    <a:lstStyle/>
                    <a:p>
                      <a:pPr marL="57785">
                        <a:lnSpc>
                          <a:spcPct val="100000"/>
                        </a:lnSpc>
                        <a:spcBef>
                          <a:spcPts val="550"/>
                        </a:spcBef>
                      </a:pPr>
                      <a:r>
                        <a:rPr sz="700" b="1" spc="5" dirty="0">
                          <a:solidFill>
                            <a:srgbClr val="231F20"/>
                          </a:solidFill>
                          <a:latin typeface="Calibri"/>
                          <a:cs typeface="Calibri"/>
                        </a:rPr>
                        <a:t>1:</a:t>
                      </a:r>
                      <a:r>
                        <a:rPr sz="700" b="1" spc="50" dirty="0">
                          <a:solidFill>
                            <a:srgbClr val="231F20"/>
                          </a:solidFill>
                          <a:latin typeface="Calibri"/>
                          <a:cs typeface="Calibri"/>
                        </a:rPr>
                        <a:t> </a:t>
                      </a:r>
                      <a:r>
                        <a:rPr sz="700" b="1" spc="15" dirty="0">
                          <a:solidFill>
                            <a:srgbClr val="231F20"/>
                          </a:solidFill>
                          <a:latin typeface="Calibri"/>
                          <a:cs typeface="Calibri"/>
                        </a:rPr>
                        <a:t>Boston</a:t>
                      </a:r>
                      <a:endParaRPr sz="700">
                        <a:latin typeface="Calibri"/>
                        <a:cs typeface="Calibri"/>
                      </a:endParaRPr>
                    </a:p>
                  </a:txBody>
                  <a:tcPr marL="0" marR="0" marT="69850" marB="0">
                    <a:lnR w="19050">
                      <a:solidFill>
                        <a:srgbClr val="005E6D"/>
                      </a:solidFill>
                      <a:prstDash val="solid"/>
                    </a:lnR>
                    <a:solidFill>
                      <a:srgbClr val="FFFFFF"/>
                    </a:solidFill>
                  </a:tcPr>
                </a:tc>
                <a:tc>
                  <a:txBody>
                    <a:bodyPr/>
                    <a:lstStyle/>
                    <a:p>
                      <a:pPr marL="130810">
                        <a:lnSpc>
                          <a:spcPct val="100000"/>
                        </a:lnSpc>
                        <a:spcBef>
                          <a:spcPts val="550"/>
                        </a:spcBef>
                      </a:pPr>
                      <a:r>
                        <a:rPr sz="700" b="1" spc="-10" dirty="0">
                          <a:solidFill>
                            <a:srgbClr val="231F20"/>
                          </a:solidFill>
                          <a:latin typeface="Calibri"/>
                          <a:cs typeface="Calibri"/>
                        </a:rPr>
                        <a:t>732</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3.78</a:t>
                      </a:r>
                      <a:endParaRPr sz="700">
                        <a:latin typeface="Calibri"/>
                        <a:cs typeface="Calibri"/>
                      </a:endParaRPr>
                    </a:p>
                    <a:p>
                      <a:pPr algn="ctr">
                        <a:lnSpc>
                          <a:spcPts val="819"/>
                        </a:lnSpc>
                      </a:pPr>
                      <a:r>
                        <a:rPr sz="700" b="1" spc="-25" dirty="0">
                          <a:solidFill>
                            <a:srgbClr val="231F20"/>
                          </a:solidFill>
                          <a:latin typeface="Calibri"/>
                          <a:cs typeface="Calibri"/>
                        </a:rPr>
                        <a:t>(3.50-4.07)</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50"/>
                        </a:spcBef>
                      </a:pPr>
                      <a:r>
                        <a:rPr sz="700" b="1" spc="-10" dirty="0">
                          <a:solidFill>
                            <a:srgbClr val="231F20"/>
                          </a:solidFill>
                          <a:latin typeface="Calibri"/>
                          <a:cs typeface="Calibri"/>
                        </a:rPr>
                        <a:t>616</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3.10</a:t>
                      </a:r>
                      <a:endParaRPr sz="700">
                        <a:latin typeface="Calibri"/>
                        <a:cs typeface="Calibri"/>
                      </a:endParaRPr>
                    </a:p>
                    <a:p>
                      <a:pPr algn="ctr">
                        <a:lnSpc>
                          <a:spcPts val="819"/>
                        </a:lnSpc>
                      </a:pPr>
                      <a:r>
                        <a:rPr sz="700" b="1" spc="-25" dirty="0">
                          <a:solidFill>
                            <a:srgbClr val="231F20"/>
                          </a:solidFill>
                          <a:latin typeface="Calibri"/>
                          <a:cs typeface="Calibri"/>
                        </a:rPr>
                        <a:t>(2.85-3.35)</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50"/>
                        </a:spcBef>
                      </a:pPr>
                      <a:r>
                        <a:rPr sz="700" b="1" spc="-10" dirty="0">
                          <a:solidFill>
                            <a:srgbClr val="231F20"/>
                          </a:solidFill>
                          <a:latin typeface="Calibri"/>
                          <a:cs typeface="Calibri"/>
                        </a:rPr>
                        <a:t>602</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2.97</a:t>
                      </a:r>
                      <a:endParaRPr sz="700">
                        <a:latin typeface="Calibri"/>
                        <a:cs typeface="Calibri"/>
                      </a:endParaRPr>
                    </a:p>
                    <a:p>
                      <a:pPr algn="ctr">
                        <a:lnSpc>
                          <a:spcPts val="819"/>
                        </a:lnSpc>
                      </a:pPr>
                      <a:r>
                        <a:rPr sz="700" b="1" spc="-25" dirty="0">
                          <a:solidFill>
                            <a:srgbClr val="231F20"/>
                          </a:solidFill>
                          <a:latin typeface="Calibri"/>
                          <a:cs typeface="Calibri"/>
                        </a:rPr>
                        <a:t>(2.72-3.21)</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R="17780" algn="ctr">
                        <a:lnSpc>
                          <a:spcPct val="100000"/>
                        </a:lnSpc>
                        <a:spcBef>
                          <a:spcPts val="550"/>
                        </a:spcBef>
                      </a:pPr>
                      <a:r>
                        <a:rPr sz="700" b="1" spc="-10" dirty="0">
                          <a:solidFill>
                            <a:srgbClr val="231F20"/>
                          </a:solidFill>
                          <a:latin typeface="Calibri"/>
                          <a:cs typeface="Calibri"/>
                        </a:rPr>
                        <a:t>519</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14604" algn="ctr">
                        <a:lnSpc>
                          <a:spcPts val="819"/>
                        </a:lnSpc>
                        <a:spcBef>
                          <a:spcPts val="100"/>
                        </a:spcBef>
                      </a:pPr>
                      <a:r>
                        <a:rPr sz="700" b="1" spc="-10" dirty="0">
                          <a:solidFill>
                            <a:srgbClr val="231F20"/>
                          </a:solidFill>
                          <a:latin typeface="Calibri"/>
                          <a:cs typeface="Calibri"/>
                        </a:rPr>
                        <a:t>2.56</a:t>
                      </a:r>
                      <a:endParaRPr sz="700">
                        <a:latin typeface="Calibri"/>
                        <a:cs typeface="Calibri"/>
                      </a:endParaRPr>
                    </a:p>
                    <a:p>
                      <a:pPr algn="ctr">
                        <a:lnSpc>
                          <a:spcPts val="819"/>
                        </a:lnSpc>
                      </a:pPr>
                      <a:r>
                        <a:rPr sz="700" b="1" spc="-25" dirty="0">
                          <a:solidFill>
                            <a:srgbClr val="231F20"/>
                          </a:solidFill>
                          <a:latin typeface="Calibri"/>
                          <a:cs typeface="Calibri"/>
                        </a:rPr>
                        <a:t>(2.33-2.79)</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52705" algn="ctr">
                        <a:lnSpc>
                          <a:spcPct val="100000"/>
                        </a:lnSpc>
                        <a:spcBef>
                          <a:spcPts val="550"/>
                        </a:spcBef>
                      </a:pPr>
                      <a:r>
                        <a:rPr sz="700" b="1" spc="-25" dirty="0">
                          <a:solidFill>
                            <a:srgbClr val="231F20"/>
                          </a:solidFill>
                          <a:latin typeface="Calibri"/>
                          <a:cs typeface="Calibri"/>
                        </a:rPr>
                        <a:t>448</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2.15</a:t>
                      </a:r>
                      <a:endParaRPr sz="700">
                        <a:latin typeface="Calibri"/>
                        <a:cs typeface="Calibri"/>
                      </a:endParaRPr>
                    </a:p>
                    <a:p>
                      <a:pPr algn="ctr">
                        <a:lnSpc>
                          <a:spcPts val="819"/>
                        </a:lnSpc>
                      </a:pPr>
                      <a:r>
                        <a:rPr sz="700" b="1" spc="-25" dirty="0">
                          <a:solidFill>
                            <a:srgbClr val="231F20"/>
                          </a:solidFill>
                          <a:latin typeface="Calibri"/>
                          <a:cs typeface="Calibri"/>
                        </a:rPr>
                        <a:t>(1.94–2.36)</a:t>
                      </a:r>
                      <a:endParaRPr sz="7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0"/>
                  </a:ext>
                </a:extLst>
              </a:tr>
              <a:tr h="256032">
                <a:tc>
                  <a:txBody>
                    <a:bodyPr/>
                    <a:lstStyle/>
                    <a:p>
                      <a:pPr marL="55880">
                        <a:lnSpc>
                          <a:spcPct val="100000"/>
                        </a:lnSpc>
                        <a:spcBef>
                          <a:spcPts val="550"/>
                        </a:spcBef>
                      </a:pPr>
                      <a:r>
                        <a:rPr sz="700" b="1" spc="5" dirty="0">
                          <a:solidFill>
                            <a:srgbClr val="231F20"/>
                          </a:solidFill>
                          <a:latin typeface="Calibri"/>
                          <a:cs typeface="Calibri"/>
                        </a:rPr>
                        <a:t>2: </a:t>
                      </a:r>
                      <a:r>
                        <a:rPr sz="700" b="1" spc="10" dirty="0">
                          <a:solidFill>
                            <a:srgbClr val="231F20"/>
                          </a:solidFill>
                          <a:latin typeface="Calibri"/>
                          <a:cs typeface="Calibri"/>
                        </a:rPr>
                        <a:t>New</a:t>
                      </a:r>
                      <a:r>
                        <a:rPr sz="700" b="1" spc="80" dirty="0">
                          <a:solidFill>
                            <a:srgbClr val="231F20"/>
                          </a:solidFill>
                          <a:latin typeface="Calibri"/>
                          <a:cs typeface="Calibri"/>
                        </a:rPr>
                        <a:t> </a:t>
                      </a:r>
                      <a:r>
                        <a:rPr sz="700" b="1" spc="5" dirty="0">
                          <a:solidFill>
                            <a:srgbClr val="231F20"/>
                          </a:solidFill>
                          <a:latin typeface="Calibri"/>
                          <a:cs typeface="Calibri"/>
                        </a:rPr>
                        <a:t>York</a:t>
                      </a:r>
                      <a:endParaRPr sz="700">
                        <a:latin typeface="Calibri"/>
                        <a:cs typeface="Calibri"/>
                      </a:endParaRPr>
                    </a:p>
                  </a:txBody>
                  <a:tcPr marL="0" marR="0" marT="69850" marB="0">
                    <a:lnR w="19050">
                      <a:solidFill>
                        <a:srgbClr val="005E6D"/>
                      </a:solidFill>
                      <a:prstDash val="solid"/>
                    </a:lnR>
                    <a:solidFill>
                      <a:srgbClr val="E5EEF0"/>
                    </a:solidFill>
                  </a:tcPr>
                </a:tc>
                <a:tc>
                  <a:txBody>
                    <a:bodyPr/>
                    <a:lstStyle/>
                    <a:p>
                      <a:pPr marL="93980">
                        <a:lnSpc>
                          <a:spcPct val="100000"/>
                        </a:lnSpc>
                        <a:spcBef>
                          <a:spcPts val="550"/>
                        </a:spcBef>
                      </a:pPr>
                      <a:r>
                        <a:rPr sz="700" b="1" spc="-10" dirty="0">
                          <a:solidFill>
                            <a:srgbClr val="231F20"/>
                          </a:solidFill>
                          <a:latin typeface="Calibri"/>
                          <a:cs typeface="Calibri"/>
                        </a:rPr>
                        <a:t>1,379</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3.78</a:t>
                      </a:r>
                      <a:endParaRPr sz="700">
                        <a:latin typeface="Calibri"/>
                        <a:cs typeface="Calibri"/>
                      </a:endParaRPr>
                    </a:p>
                    <a:p>
                      <a:pPr algn="ctr">
                        <a:lnSpc>
                          <a:spcPts val="819"/>
                        </a:lnSpc>
                      </a:pPr>
                      <a:r>
                        <a:rPr sz="700" b="1" spc="-25" dirty="0">
                          <a:solidFill>
                            <a:srgbClr val="231F20"/>
                          </a:solidFill>
                          <a:latin typeface="Calibri"/>
                          <a:cs typeface="Calibri"/>
                        </a:rPr>
                        <a:t>(3.58-3.98)</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50"/>
                        </a:spcBef>
                      </a:pPr>
                      <a:r>
                        <a:rPr sz="700" b="1" spc="-10" dirty="0">
                          <a:solidFill>
                            <a:srgbClr val="231F20"/>
                          </a:solidFill>
                          <a:latin typeface="Calibri"/>
                          <a:cs typeface="Calibri"/>
                        </a:rPr>
                        <a:t>1,167</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3.12</a:t>
                      </a:r>
                      <a:endParaRPr sz="700">
                        <a:latin typeface="Calibri"/>
                        <a:cs typeface="Calibri"/>
                      </a:endParaRPr>
                    </a:p>
                    <a:p>
                      <a:pPr algn="ctr">
                        <a:lnSpc>
                          <a:spcPts val="819"/>
                        </a:lnSpc>
                      </a:pPr>
                      <a:r>
                        <a:rPr sz="700" b="1" spc="-25" dirty="0">
                          <a:solidFill>
                            <a:srgbClr val="231F20"/>
                          </a:solidFill>
                          <a:latin typeface="Calibri"/>
                          <a:cs typeface="Calibri"/>
                        </a:rPr>
                        <a:t>(2.94-3.30)</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R="101600" algn="r">
                        <a:lnSpc>
                          <a:spcPct val="100000"/>
                        </a:lnSpc>
                        <a:spcBef>
                          <a:spcPts val="550"/>
                        </a:spcBef>
                      </a:pPr>
                      <a:r>
                        <a:rPr sz="700" b="1" spc="-5" dirty="0">
                          <a:solidFill>
                            <a:srgbClr val="231F20"/>
                          </a:solidFill>
                          <a:latin typeface="Calibri"/>
                          <a:cs typeface="Calibri"/>
                        </a:rPr>
                        <a:t>1</a:t>
                      </a:r>
                      <a:r>
                        <a:rPr sz="700" b="1" dirty="0">
                          <a:solidFill>
                            <a:srgbClr val="231F20"/>
                          </a:solidFill>
                          <a:latin typeface="Calibri"/>
                          <a:cs typeface="Calibri"/>
                        </a:rPr>
                        <a:t>,</a:t>
                      </a:r>
                      <a:r>
                        <a:rPr sz="700" b="1" spc="-5" dirty="0">
                          <a:solidFill>
                            <a:srgbClr val="231F20"/>
                          </a:solidFill>
                          <a:latin typeface="Calibri"/>
                          <a:cs typeface="Calibri"/>
                        </a:rPr>
                        <a:t>043</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2.76</a:t>
                      </a:r>
                      <a:endParaRPr sz="700">
                        <a:latin typeface="Calibri"/>
                        <a:cs typeface="Calibri"/>
                      </a:endParaRPr>
                    </a:p>
                    <a:p>
                      <a:pPr algn="ctr">
                        <a:lnSpc>
                          <a:spcPts val="819"/>
                        </a:lnSpc>
                      </a:pPr>
                      <a:r>
                        <a:rPr sz="700" b="1" spc="-25" dirty="0">
                          <a:solidFill>
                            <a:srgbClr val="231F20"/>
                          </a:solidFill>
                          <a:latin typeface="Calibri"/>
                          <a:cs typeface="Calibri"/>
                        </a:rPr>
                        <a:t>(2.59-2.93)</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R="17780" algn="ctr">
                        <a:lnSpc>
                          <a:spcPct val="100000"/>
                        </a:lnSpc>
                        <a:spcBef>
                          <a:spcPts val="550"/>
                        </a:spcBef>
                      </a:pPr>
                      <a:r>
                        <a:rPr sz="700" b="1" spc="-10" dirty="0">
                          <a:solidFill>
                            <a:srgbClr val="231F20"/>
                          </a:solidFill>
                          <a:latin typeface="Calibri"/>
                          <a:cs typeface="Calibri"/>
                        </a:rPr>
                        <a:t>924</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2.48</a:t>
                      </a:r>
                      <a:endParaRPr sz="700">
                        <a:latin typeface="Calibri"/>
                        <a:cs typeface="Calibri"/>
                      </a:endParaRPr>
                    </a:p>
                    <a:p>
                      <a:pPr marL="15875" algn="ctr">
                        <a:lnSpc>
                          <a:spcPts val="819"/>
                        </a:lnSpc>
                      </a:pPr>
                      <a:r>
                        <a:rPr sz="700" b="1" spc="-25" dirty="0">
                          <a:solidFill>
                            <a:srgbClr val="231F20"/>
                          </a:solidFill>
                          <a:latin typeface="Calibri"/>
                          <a:cs typeface="Calibri"/>
                        </a:rPr>
                        <a:t>(2.31-2.64)</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52705" algn="ctr">
                        <a:lnSpc>
                          <a:spcPct val="100000"/>
                        </a:lnSpc>
                        <a:spcBef>
                          <a:spcPts val="545"/>
                        </a:spcBef>
                      </a:pPr>
                      <a:r>
                        <a:rPr sz="700" b="1" spc="-25" dirty="0">
                          <a:solidFill>
                            <a:srgbClr val="231F20"/>
                          </a:solidFill>
                          <a:latin typeface="Calibri"/>
                          <a:cs typeface="Calibri"/>
                        </a:rPr>
                        <a:t>780</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marL="2540" algn="ctr">
                        <a:lnSpc>
                          <a:spcPts val="819"/>
                        </a:lnSpc>
                        <a:spcBef>
                          <a:spcPts val="100"/>
                        </a:spcBef>
                      </a:pPr>
                      <a:r>
                        <a:rPr sz="700" b="1" spc="-10" dirty="0">
                          <a:solidFill>
                            <a:srgbClr val="231F20"/>
                          </a:solidFill>
                          <a:latin typeface="Calibri"/>
                          <a:cs typeface="Calibri"/>
                        </a:rPr>
                        <a:t>2.06</a:t>
                      </a:r>
                      <a:endParaRPr sz="700">
                        <a:latin typeface="Calibri"/>
                        <a:cs typeface="Calibri"/>
                      </a:endParaRPr>
                    </a:p>
                    <a:p>
                      <a:pPr marL="1905" algn="ctr">
                        <a:lnSpc>
                          <a:spcPts val="819"/>
                        </a:lnSpc>
                      </a:pPr>
                      <a:r>
                        <a:rPr sz="700" b="1" spc="-25" dirty="0">
                          <a:solidFill>
                            <a:srgbClr val="231F20"/>
                          </a:solidFill>
                          <a:latin typeface="Calibri"/>
                          <a:cs typeface="Calibri"/>
                        </a:rPr>
                        <a:t>(1.91–2.21)</a:t>
                      </a:r>
                      <a:endParaRPr sz="7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1"/>
                  </a:ext>
                </a:extLst>
              </a:tr>
              <a:tr h="256031">
                <a:tc>
                  <a:txBody>
                    <a:bodyPr/>
                    <a:lstStyle/>
                    <a:p>
                      <a:pPr marL="57785">
                        <a:lnSpc>
                          <a:spcPct val="100000"/>
                        </a:lnSpc>
                        <a:spcBef>
                          <a:spcPts val="545"/>
                        </a:spcBef>
                      </a:pPr>
                      <a:r>
                        <a:rPr sz="700" b="1" spc="5" dirty="0">
                          <a:solidFill>
                            <a:srgbClr val="231F20"/>
                          </a:solidFill>
                          <a:latin typeface="Calibri"/>
                          <a:cs typeface="Calibri"/>
                        </a:rPr>
                        <a:t>3:</a:t>
                      </a:r>
                      <a:r>
                        <a:rPr sz="700" b="1" spc="50" dirty="0">
                          <a:solidFill>
                            <a:srgbClr val="231F20"/>
                          </a:solidFill>
                          <a:latin typeface="Calibri"/>
                          <a:cs typeface="Calibri"/>
                        </a:rPr>
                        <a:t> </a:t>
                      </a:r>
                      <a:r>
                        <a:rPr sz="700" b="1" spc="15" dirty="0">
                          <a:solidFill>
                            <a:srgbClr val="231F20"/>
                          </a:solidFill>
                          <a:latin typeface="Calibri"/>
                          <a:cs typeface="Calibri"/>
                        </a:rPr>
                        <a:t>Philadelphia</a:t>
                      </a:r>
                      <a:endParaRPr sz="700">
                        <a:latin typeface="Calibri"/>
                        <a:cs typeface="Calibri"/>
                      </a:endParaRPr>
                    </a:p>
                  </a:txBody>
                  <a:tcPr marL="0" marR="0" marT="69215" marB="0">
                    <a:lnR w="19050">
                      <a:solidFill>
                        <a:srgbClr val="005E6D"/>
                      </a:solidFill>
                      <a:prstDash val="solid"/>
                    </a:lnR>
                    <a:solidFill>
                      <a:srgbClr val="FFFFFF"/>
                    </a:solidFill>
                  </a:tcPr>
                </a:tc>
                <a:tc>
                  <a:txBody>
                    <a:bodyPr/>
                    <a:lstStyle/>
                    <a:p>
                      <a:pPr marL="94615">
                        <a:lnSpc>
                          <a:spcPct val="100000"/>
                        </a:lnSpc>
                        <a:spcBef>
                          <a:spcPts val="545"/>
                        </a:spcBef>
                      </a:pPr>
                      <a:r>
                        <a:rPr sz="700" b="1" spc="-10" dirty="0">
                          <a:solidFill>
                            <a:srgbClr val="231F20"/>
                          </a:solidFill>
                          <a:latin typeface="Calibri"/>
                          <a:cs typeface="Calibri"/>
                        </a:rPr>
                        <a:t>1,675</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4.17</a:t>
                      </a:r>
                      <a:endParaRPr sz="700">
                        <a:latin typeface="Calibri"/>
                        <a:cs typeface="Calibri"/>
                      </a:endParaRPr>
                    </a:p>
                    <a:p>
                      <a:pPr algn="ctr">
                        <a:lnSpc>
                          <a:spcPts val="819"/>
                        </a:lnSpc>
                      </a:pPr>
                      <a:r>
                        <a:rPr sz="700" b="1" spc="-25" dirty="0">
                          <a:solidFill>
                            <a:srgbClr val="231F20"/>
                          </a:solidFill>
                          <a:latin typeface="Calibri"/>
                          <a:cs typeface="Calibri"/>
                        </a:rPr>
                        <a:t>(3.96-4.37)</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545"/>
                        </a:spcBef>
                      </a:pPr>
                      <a:r>
                        <a:rPr sz="700" b="1" spc="-10" dirty="0">
                          <a:solidFill>
                            <a:srgbClr val="231F20"/>
                          </a:solidFill>
                          <a:latin typeface="Calibri"/>
                          <a:cs typeface="Calibri"/>
                        </a:rPr>
                        <a:t>1,478</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3.68</a:t>
                      </a:r>
                      <a:endParaRPr sz="700">
                        <a:latin typeface="Calibri"/>
                        <a:cs typeface="Calibri"/>
                      </a:endParaRPr>
                    </a:p>
                    <a:p>
                      <a:pPr algn="ctr">
                        <a:lnSpc>
                          <a:spcPts val="819"/>
                        </a:lnSpc>
                      </a:pPr>
                      <a:r>
                        <a:rPr sz="700" b="1" spc="-25" dirty="0">
                          <a:solidFill>
                            <a:srgbClr val="231F20"/>
                          </a:solidFill>
                          <a:latin typeface="Calibri"/>
                          <a:cs typeface="Calibri"/>
                        </a:rPr>
                        <a:t>(3.48-3.87)</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R="101600" algn="r">
                        <a:lnSpc>
                          <a:spcPct val="100000"/>
                        </a:lnSpc>
                        <a:spcBef>
                          <a:spcPts val="545"/>
                        </a:spcBef>
                      </a:pPr>
                      <a:r>
                        <a:rPr sz="700" b="1" spc="-5" dirty="0">
                          <a:solidFill>
                            <a:srgbClr val="231F20"/>
                          </a:solidFill>
                          <a:latin typeface="Calibri"/>
                          <a:cs typeface="Calibri"/>
                        </a:rPr>
                        <a:t>1</a:t>
                      </a:r>
                      <a:r>
                        <a:rPr sz="700" b="1" dirty="0">
                          <a:solidFill>
                            <a:srgbClr val="231F20"/>
                          </a:solidFill>
                          <a:latin typeface="Calibri"/>
                          <a:cs typeface="Calibri"/>
                        </a:rPr>
                        <a:t>,</a:t>
                      </a:r>
                      <a:r>
                        <a:rPr sz="700" b="1" spc="-5" dirty="0">
                          <a:solidFill>
                            <a:srgbClr val="231F20"/>
                          </a:solidFill>
                          <a:latin typeface="Calibri"/>
                          <a:cs typeface="Calibri"/>
                        </a:rPr>
                        <a:t>441</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3.53</a:t>
                      </a:r>
                      <a:endParaRPr sz="700">
                        <a:latin typeface="Calibri"/>
                        <a:cs typeface="Calibri"/>
                      </a:endParaRPr>
                    </a:p>
                    <a:p>
                      <a:pPr algn="ctr">
                        <a:lnSpc>
                          <a:spcPts val="819"/>
                        </a:lnSpc>
                      </a:pPr>
                      <a:r>
                        <a:rPr sz="700" b="1" spc="-25" dirty="0">
                          <a:solidFill>
                            <a:srgbClr val="231F20"/>
                          </a:solidFill>
                          <a:latin typeface="Calibri"/>
                          <a:cs typeface="Calibri"/>
                        </a:rPr>
                        <a:t>(3.35-3.72)</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66675" algn="ctr">
                        <a:lnSpc>
                          <a:spcPct val="100000"/>
                        </a:lnSpc>
                        <a:spcBef>
                          <a:spcPts val="545"/>
                        </a:spcBef>
                      </a:pPr>
                      <a:r>
                        <a:rPr sz="700" b="1" spc="-25" dirty="0">
                          <a:solidFill>
                            <a:srgbClr val="231F20"/>
                          </a:solidFill>
                          <a:latin typeface="Calibri"/>
                          <a:cs typeface="Calibri"/>
                        </a:rPr>
                        <a:t>1,253</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0"/>
                        </a:spcBef>
                      </a:pPr>
                      <a:r>
                        <a:rPr sz="700" b="1" spc="-10" dirty="0">
                          <a:solidFill>
                            <a:srgbClr val="231F20"/>
                          </a:solidFill>
                          <a:latin typeface="Calibri"/>
                          <a:cs typeface="Calibri"/>
                        </a:rPr>
                        <a:t>3.04</a:t>
                      </a:r>
                      <a:endParaRPr sz="700">
                        <a:latin typeface="Calibri"/>
                        <a:cs typeface="Calibri"/>
                      </a:endParaRPr>
                    </a:p>
                    <a:p>
                      <a:pPr marL="15875" algn="ctr">
                        <a:lnSpc>
                          <a:spcPts val="819"/>
                        </a:lnSpc>
                      </a:pPr>
                      <a:r>
                        <a:rPr sz="700" b="1" spc="-25" dirty="0">
                          <a:solidFill>
                            <a:srgbClr val="231F20"/>
                          </a:solidFill>
                          <a:latin typeface="Calibri"/>
                          <a:cs typeface="Calibri"/>
                        </a:rPr>
                        <a:t>(2.87-3.22)</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FFFFFF"/>
                    </a:solidFill>
                  </a:tcPr>
                </a:tc>
                <a:tc>
                  <a:txBody>
                    <a:bodyPr/>
                    <a:lstStyle/>
                    <a:p>
                      <a:pPr marL="65405" algn="ctr">
                        <a:lnSpc>
                          <a:spcPct val="100000"/>
                        </a:lnSpc>
                        <a:spcBef>
                          <a:spcPts val="545"/>
                        </a:spcBef>
                      </a:pPr>
                      <a:r>
                        <a:rPr sz="700" b="1" spc="-25" dirty="0">
                          <a:solidFill>
                            <a:srgbClr val="231F20"/>
                          </a:solidFill>
                          <a:latin typeface="Calibri"/>
                          <a:cs typeface="Calibri"/>
                        </a:rPr>
                        <a:t>1,185</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marL="3175" algn="ctr">
                        <a:lnSpc>
                          <a:spcPts val="819"/>
                        </a:lnSpc>
                        <a:spcBef>
                          <a:spcPts val="100"/>
                        </a:spcBef>
                      </a:pPr>
                      <a:r>
                        <a:rPr sz="700" b="1" spc="-10" dirty="0">
                          <a:solidFill>
                            <a:srgbClr val="231F20"/>
                          </a:solidFill>
                          <a:latin typeface="Calibri"/>
                          <a:cs typeface="Calibri"/>
                        </a:rPr>
                        <a:t>2.85</a:t>
                      </a:r>
                      <a:endParaRPr sz="700">
                        <a:latin typeface="Calibri"/>
                        <a:cs typeface="Calibri"/>
                      </a:endParaRPr>
                    </a:p>
                    <a:p>
                      <a:pPr marL="2540" algn="ctr">
                        <a:lnSpc>
                          <a:spcPts val="819"/>
                        </a:lnSpc>
                      </a:pPr>
                      <a:r>
                        <a:rPr sz="700" b="1" spc="-25" dirty="0">
                          <a:solidFill>
                            <a:srgbClr val="231F20"/>
                          </a:solidFill>
                          <a:latin typeface="Calibri"/>
                          <a:cs typeface="Calibri"/>
                        </a:rPr>
                        <a:t>(2.68–3.02)</a:t>
                      </a:r>
                      <a:endParaRPr sz="700">
                        <a:latin typeface="Calibri"/>
                        <a:cs typeface="Calibri"/>
                      </a:endParaRPr>
                    </a:p>
                  </a:txBody>
                  <a:tcPr marL="0" marR="0" marT="12700" marB="0">
                    <a:lnL w="9525">
                      <a:solidFill>
                        <a:srgbClr val="005E6D"/>
                      </a:solidFill>
                      <a:prstDash val="solid"/>
                    </a:lnL>
                    <a:solidFill>
                      <a:srgbClr val="FFFFFF"/>
                    </a:solidFill>
                  </a:tcPr>
                </a:tc>
                <a:extLst>
                  <a:ext uri="{0D108BD9-81ED-4DB2-BD59-A6C34878D82A}">
                    <a16:rowId xmlns:a16="http://schemas.microsoft.com/office/drawing/2014/main" val="10022"/>
                  </a:ext>
                </a:extLst>
              </a:tr>
              <a:tr h="256032">
                <a:tc>
                  <a:txBody>
                    <a:bodyPr/>
                    <a:lstStyle/>
                    <a:p>
                      <a:pPr marL="57785">
                        <a:lnSpc>
                          <a:spcPct val="100000"/>
                        </a:lnSpc>
                        <a:spcBef>
                          <a:spcPts val="545"/>
                        </a:spcBef>
                      </a:pPr>
                      <a:r>
                        <a:rPr sz="700" b="1" spc="5" dirty="0">
                          <a:solidFill>
                            <a:srgbClr val="231F20"/>
                          </a:solidFill>
                          <a:latin typeface="Calibri"/>
                          <a:cs typeface="Calibri"/>
                        </a:rPr>
                        <a:t>4:</a:t>
                      </a:r>
                      <a:r>
                        <a:rPr sz="700" b="1" spc="25" dirty="0">
                          <a:solidFill>
                            <a:srgbClr val="231F20"/>
                          </a:solidFill>
                          <a:latin typeface="Calibri"/>
                          <a:cs typeface="Calibri"/>
                        </a:rPr>
                        <a:t> </a:t>
                      </a:r>
                      <a:r>
                        <a:rPr sz="700" b="1" spc="15" dirty="0">
                          <a:solidFill>
                            <a:srgbClr val="231F20"/>
                          </a:solidFill>
                          <a:latin typeface="Calibri"/>
                          <a:cs typeface="Calibri"/>
                        </a:rPr>
                        <a:t>Atlanta</a:t>
                      </a:r>
                      <a:endParaRPr sz="700">
                        <a:latin typeface="Calibri"/>
                        <a:cs typeface="Calibri"/>
                      </a:endParaRPr>
                    </a:p>
                  </a:txBody>
                  <a:tcPr marL="0" marR="0" marT="69215" marB="0">
                    <a:lnR w="19050">
                      <a:solidFill>
                        <a:srgbClr val="005E6D"/>
                      </a:solidFill>
                      <a:prstDash val="solid"/>
                    </a:lnR>
                    <a:solidFill>
                      <a:srgbClr val="E5EEF0"/>
                    </a:solidFill>
                  </a:tcPr>
                </a:tc>
                <a:tc>
                  <a:txBody>
                    <a:bodyPr/>
                    <a:lstStyle/>
                    <a:p>
                      <a:pPr marL="94615">
                        <a:lnSpc>
                          <a:spcPct val="100000"/>
                        </a:lnSpc>
                        <a:spcBef>
                          <a:spcPts val="545"/>
                        </a:spcBef>
                      </a:pPr>
                      <a:r>
                        <a:rPr sz="700" b="1" spc="-10" dirty="0">
                          <a:solidFill>
                            <a:srgbClr val="231F20"/>
                          </a:solidFill>
                          <a:latin typeface="Calibri"/>
                          <a:cs typeface="Calibri"/>
                        </a:rPr>
                        <a:t>3,703</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4.53</a:t>
                      </a:r>
                      <a:endParaRPr sz="700">
                        <a:latin typeface="Calibri"/>
                        <a:cs typeface="Calibri"/>
                      </a:endParaRPr>
                    </a:p>
                    <a:p>
                      <a:pPr algn="ctr">
                        <a:lnSpc>
                          <a:spcPts val="819"/>
                        </a:lnSpc>
                      </a:pPr>
                      <a:r>
                        <a:rPr sz="700" b="1" spc="-25" dirty="0">
                          <a:solidFill>
                            <a:srgbClr val="231F20"/>
                          </a:solidFill>
                          <a:latin typeface="Calibri"/>
                          <a:cs typeface="Calibri"/>
                        </a:rPr>
                        <a:t>(4.38-4.68)</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545"/>
                        </a:spcBef>
                      </a:pPr>
                      <a:r>
                        <a:rPr sz="700" b="1" spc="-10" dirty="0">
                          <a:solidFill>
                            <a:srgbClr val="231F20"/>
                          </a:solidFill>
                          <a:latin typeface="Calibri"/>
                          <a:cs typeface="Calibri"/>
                        </a:rPr>
                        <a:t>3,500</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4.18</a:t>
                      </a:r>
                      <a:endParaRPr sz="700">
                        <a:latin typeface="Calibri"/>
                        <a:cs typeface="Calibri"/>
                      </a:endParaRPr>
                    </a:p>
                    <a:p>
                      <a:pPr algn="ctr">
                        <a:lnSpc>
                          <a:spcPts val="819"/>
                        </a:lnSpc>
                      </a:pPr>
                      <a:r>
                        <a:rPr sz="700" b="1" spc="-25" dirty="0">
                          <a:solidFill>
                            <a:srgbClr val="231F20"/>
                          </a:solidFill>
                          <a:latin typeface="Calibri"/>
                          <a:cs typeface="Calibri"/>
                        </a:rPr>
                        <a:t>(4.03-4.32)</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R="100965" algn="r">
                        <a:lnSpc>
                          <a:spcPct val="100000"/>
                        </a:lnSpc>
                        <a:spcBef>
                          <a:spcPts val="545"/>
                        </a:spcBef>
                      </a:pPr>
                      <a:r>
                        <a:rPr sz="700" b="1" spc="-5" dirty="0">
                          <a:solidFill>
                            <a:srgbClr val="231F20"/>
                          </a:solidFill>
                          <a:latin typeface="Calibri"/>
                          <a:cs typeface="Calibri"/>
                        </a:rPr>
                        <a:t>3</a:t>
                      </a:r>
                      <a:r>
                        <a:rPr sz="700" b="1" dirty="0">
                          <a:solidFill>
                            <a:srgbClr val="231F20"/>
                          </a:solidFill>
                          <a:latin typeface="Calibri"/>
                          <a:cs typeface="Calibri"/>
                        </a:rPr>
                        <a:t>,</a:t>
                      </a:r>
                      <a:r>
                        <a:rPr sz="700" b="1" spc="-5" dirty="0">
                          <a:solidFill>
                            <a:srgbClr val="231F20"/>
                          </a:solidFill>
                          <a:latin typeface="Calibri"/>
                          <a:cs typeface="Calibri"/>
                        </a:rPr>
                        <a:t>450</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95"/>
                        </a:spcBef>
                      </a:pPr>
                      <a:r>
                        <a:rPr sz="700" b="1" spc="-10" dirty="0">
                          <a:solidFill>
                            <a:srgbClr val="231F20"/>
                          </a:solidFill>
                          <a:latin typeface="Calibri"/>
                          <a:cs typeface="Calibri"/>
                        </a:rPr>
                        <a:t>4.03</a:t>
                      </a:r>
                      <a:endParaRPr sz="700">
                        <a:latin typeface="Calibri"/>
                        <a:cs typeface="Calibri"/>
                      </a:endParaRPr>
                    </a:p>
                    <a:p>
                      <a:pPr algn="ctr">
                        <a:lnSpc>
                          <a:spcPts val="819"/>
                        </a:lnSpc>
                      </a:pPr>
                      <a:r>
                        <a:rPr sz="700" b="1" spc="-25" dirty="0">
                          <a:solidFill>
                            <a:srgbClr val="231F20"/>
                          </a:solidFill>
                          <a:latin typeface="Calibri"/>
                          <a:cs typeface="Calibri"/>
                        </a:rPr>
                        <a:t>(3.89-4.16)</a:t>
                      </a:r>
                      <a:endParaRPr sz="700">
                        <a:latin typeface="Calibri"/>
                        <a:cs typeface="Calibri"/>
                      </a:endParaRPr>
                    </a:p>
                  </a:txBody>
                  <a:tcPr marL="0" marR="0" marT="12065" marB="0">
                    <a:lnL w="9525">
                      <a:solidFill>
                        <a:srgbClr val="005E6D"/>
                      </a:solidFill>
                      <a:prstDash val="solid"/>
                    </a:lnL>
                    <a:lnR w="19050">
                      <a:solidFill>
                        <a:srgbClr val="005E6D"/>
                      </a:solidFill>
                      <a:prstDash val="solid"/>
                    </a:lnR>
                    <a:solidFill>
                      <a:srgbClr val="E5EEF0"/>
                    </a:solidFill>
                  </a:tcPr>
                </a:tc>
                <a:tc>
                  <a:txBody>
                    <a:bodyPr/>
                    <a:lstStyle/>
                    <a:p>
                      <a:pPr marL="66675" algn="ctr">
                        <a:lnSpc>
                          <a:spcPct val="100000"/>
                        </a:lnSpc>
                        <a:spcBef>
                          <a:spcPts val="545"/>
                        </a:spcBef>
                      </a:pPr>
                      <a:r>
                        <a:rPr sz="700" b="1" spc="-25" dirty="0">
                          <a:solidFill>
                            <a:srgbClr val="231F20"/>
                          </a:solidFill>
                          <a:latin typeface="Calibri"/>
                          <a:cs typeface="Calibri"/>
                        </a:rPr>
                        <a:t>3,160</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marL="15240" algn="ctr">
                        <a:lnSpc>
                          <a:spcPts val="819"/>
                        </a:lnSpc>
                        <a:spcBef>
                          <a:spcPts val="95"/>
                        </a:spcBef>
                      </a:pPr>
                      <a:r>
                        <a:rPr sz="700" b="1" spc="-10" dirty="0">
                          <a:solidFill>
                            <a:srgbClr val="231F20"/>
                          </a:solidFill>
                          <a:latin typeface="Calibri"/>
                          <a:cs typeface="Calibri"/>
                        </a:rPr>
                        <a:t>3.60</a:t>
                      </a:r>
                      <a:endParaRPr sz="700">
                        <a:latin typeface="Calibri"/>
                        <a:cs typeface="Calibri"/>
                      </a:endParaRPr>
                    </a:p>
                    <a:p>
                      <a:pPr marL="16510" algn="ctr">
                        <a:lnSpc>
                          <a:spcPts val="819"/>
                        </a:lnSpc>
                      </a:pPr>
                      <a:r>
                        <a:rPr sz="700" b="1" spc="-25" dirty="0">
                          <a:solidFill>
                            <a:srgbClr val="231F20"/>
                          </a:solidFill>
                          <a:latin typeface="Calibri"/>
                          <a:cs typeface="Calibri"/>
                        </a:rPr>
                        <a:t>(3.47-3.72)</a:t>
                      </a:r>
                      <a:endParaRPr sz="700">
                        <a:latin typeface="Calibri"/>
                        <a:cs typeface="Calibri"/>
                      </a:endParaRPr>
                    </a:p>
                  </a:txBody>
                  <a:tcPr marL="0" marR="0" marT="12065" marB="0">
                    <a:lnL w="9525">
                      <a:solidFill>
                        <a:srgbClr val="005E6D"/>
                      </a:solidFill>
                      <a:prstDash val="solid"/>
                    </a:lnL>
                    <a:lnR w="19050">
                      <a:solidFill>
                        <a:srgbClr val="005E6D"/>
                      </a:solidFill>
                      <a:prstDash val="solid"/>
                    </a:lnR>
                    <a:solidFill>
                      <a:srgbClr val="E5EEF0"/>
                    </a:solidFill>
                  </a:tcPr>
                </a:tc>
                <a:tc>
                  <a:txBody>
                    <a:bodyPr/>
                    <a:lstStyle/>
                    <a:p>
                      <a:pPr marL="66040" algn="ctr">
                        <a:lnSpc>
                          <a:spcPct val="100000"/>
                        </a:lnSpc>
                        <a:spcBef>
                          <a:spcPts val="545"/>
                        </a:spcBef>
                      </a:pPr>
                      <a:r>
                        <a:rPr sz="700" b="1" spc="-25" dirty="0">
                          <a:solidFill>
                            <a:srgbClr val="231F20"/>
                          </a:solidFill>
                          <a:latin typeface="Calibri"/>
                          <a:cs typeface="Calibri"/>
                        </a:rPr>
                        <a:t>2,996</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marL="3175" algn="ctr">
                        <a:lnSpc>
                          <a:spcPts val="819"/>
                        </a:lnSpc>
                        <a:spcBef>
                          <a:spcPts val="95"/>
                        </a:spcBef>
                      </a:pPr>
                      <a:r>
                        <a:rPr sz="700" b="1" spc="-10" dirty="0">
                          <a:solidFill>
                            <a:srgbClr val="231F20"/>
                          </a:solidFill>
                          <a:latin typeface="Calibri"/>
                          <a:cs typeface="Calibri"/>
                        </a:rPr>
                        <a:t>3.36</a:t>
                      </a:r>
                      <a:endParaRPr sz="700">
                        <a:latin typeface="Calibri"/>
                        <a:cs typeface="Calibri"/>
                      </a:endParaRPr>
                    </a:p>
                    <a:p>
                      <a:pPr marL="3175" algn="ctr">
                        <a:lnSpc>
                          <a:spcPts val="819"/>
                        </a:lnSpc>
                      </a:pPr>
                      <a:r>
                        <a:rPr sz="700" b="1" spc="-25" dirty="0">
                          <a:solidFill>
                            <a:srgbClr val="231F20"/>
                          </a:solidFill>
                          <a:latin typeface="Calibri"/>
                          <a:cs typeface="Calibri"/>
                        </a:rPr>
                        <a:t>(3.24–3.49)</a:t>
                      </a:r>
                      <a:endParaRPr sz="700">
                        <a:latin typeface="Calibri"/>
                        <a:cs typeface="Calibri"/>
                      </a:endParaRPr>
                    </a:p>
                  </a:txBody>
                  <a:tcPr marL="0" marR="0" marT="12065" marB="0">
                    <a:lnL w="9525">
                      <a:solidFill>
                        <a:srgbClr val="005E6D"/>
                      </a:solidFill>
                      <a:prstDash val="solid"/>
                    </a:lnL>
                    <a:solidFill>
                      <a:srgbClr val="E5EEF0"/>
                    </a:solidFill>
                  </a:tcPr>
                </a:tc>
                <a:extLst>
                  <a:ext uri="{0D108BD9-81ED-4DB2-BD59-A6C34878D82A}">
                    <a16:rowId xmlns:a16="http://schemas.microsoft.com/office/drawing/2014/main" val="10023"/>
                  </a:ext>
                </a:extLst>
              </a:tr>
              <a:tr h="256032">
                <a:tc>
                  <a:txBody>
                    <a:bodyPr/>
                    <a:lstStyle/>
                    <a:p>
                      <a:pPr marL="58419">
                        <a:lnSpc>
                          <a:spcPct val="100000"/>
                        </a:lnSpc>
                        <a:spcBef>
                          <a:spcPts val="545"/>
                        </a:spcBef>
                      </a:pPr>
                      <a:r>
                        <a:rPr sz="700" b="1" spc="5" dirty="0">
                          <a:solidFill>
                            <a:srgbClr val="231F20"/>
                          </a:solidFill>
                          <a:latin typeface="Calibri"/>
                          <a:cs typeface="Calibri"/>
                        </a:rPr>
                        <a:t>5:</a:t>
                      </a:r>
                      <a:r>
                        <a:rPr sz="700" b="1" spc="50" dirty="0">
                          <a:solidFill>
                            <a:srgbClr val="231F20"/>
                          </a:solidFill>
                          <a:latin typeface="Calibri"/>
                          <a:cs typeface="Calibri"/>
                        </a:rPr>
                        <a:t> </a:t>
                      </a:r>
                      <a:r>
                        <a:rPr sz="700" b="1" spc="15" dirty="0">
                          <a:solidFill>
                            <a:srgbClr val="231F20"/>
                          </a:solidFill>
                          <a:latin typeface="Calibri"/>
                          <a:cs typeface="Calibri"/>
                        </a:rPr>
                        <a:t>Chicago</a:t>
                      </a:r>
                      <a:endParaRPr sz="700">
                        <a:latin typeface="Calibri"/>
                        <a:cs typeface="Calibri"/>
                      </a:endParaRPr>
                    </a:p>
                  </a:txBody>
                  <a:tcPr marL="0" marR="0" marT="69215" marB="0">
                    <a:lnR w="19050">
                      <a:solidFill>
                        <a:srgbClr val="005E6D"/>
                      </a:solidFill>
                      <a:prstDash val="solid"/>
                    </a:lnR>
                    <a:solidFill>
                      <a:srgbClr val="FFFFFF"/>
                    </a:solidFill>
                  </a:tcPr>
                </a:tc>
                <a:tc>
                  <a:txBody>
                    <a:bodyPr/>
                    <a:lstStyle/>
                    <a:p>
                      <a:pPr marL="95250">
                        <a:lnSpc>
                          <a:spcPct val="100000"/>
                        </a:lnSpc>
                        <a:spcBef>
                          <a:spcPts val="545"/>
                        </a:spcBef>
                      </a:pPr>
                      <a:r>
                        <a:rPr sz="700" b="1" spc="-10" dirty="0">
                          <a:solidFill>
                            <a:srgbClr val="231F20"/>
                          </a:solidFill>
                          <a:latin typeface="Calibri"/>
                          <a:cs typeface="Calibri"/>
                        </a:rPr>
                        <a:t>2,182</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95"/>
                        </a:spcBef>
                      </a:pPr>
                      <a:r>
                        <a:rPr sz="700" b="1" spc="-10" dirty="0">
                          <a:solidFill>
                            <a:srgbClr val="231F20"/>
                          </a:solidFill>
                          <a:latin typeface="Calibri"/>
                          <a:cs typeface="Calibri"/>
                        </a:rPr>
                        <a:t>3.24</a:t>
                      </a:r>
                      <a:endParaRPr sz="700">
                        <a:latin typeface="Calibri"/>
                        <a:cs typeface="Calibri"/>
                      </a:endParaRPr>
                    </a:p>
                    <a:p>
                      <a:pPr algn="ctr">
                        <a:lnSpc>
                          <a:spcPts val="819"/>
                        </a:lnSpc>
                      </a:pPr>
                      <a:r>
                        <a:rPr sz="700" b="1" spc="-25" dirty="0">
                          <a:solidFill>
                            <a:srgbClr val="231F20"/>
                          </a:solidFill>
                          <a:latin typeface="Calibri"/>
                          <a:cs typeface="Calibri"/>
                        </a:rPr>
                        <a:t>(3.11-3.38)</a:t>
                      </a:r>
                      <a:endParaRPr sz="700">
                        <a:latin typeface="Calibri"/>
                        <a:cs typeface="Calibri"/>
                      </a:endParaRPr>
                    </a:p>
                  </a:txBody>
                  <a:tcPr marL="0" marR="0" marT="1206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545"/>
                        </a:spcBef>
                      </a:pPr>
                      <a:r>
                        <a:rPr sz="700" b="1" spc="-10" dirty="0">
                          <a:solidFill>
                            <a:srgbClr val="231F20"/>
                          </a:solidFill>
                          <a:latin typeface="Calibri"/>
                          <a:cs typeface="Calibri"/>
                        </a:rPr>
                        <a:t>2,064</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95"/>
                        </a:spcBef>
                      </a:pPr>
                      <a:r>
                        <a:rPr sz="700" b="1" spc="-10" dirty="0">
                          <a:solidFill>
                            <a:srgbClr val="231F20"/>
                          </a:solidFill>
                          <a:latin typeface="Calibri"/>
                          <a:cs typeface="Calibri"/>
                        </a:rPr>
                        <a:t>3.01</a:t>
                      </a:r>
                      <a:endParaRPr sz="700">
                        <a:latin typeface="Calibri"/>
                        <a:cs typeface="Calibri"/>
                      </a:endParaRPr>
                    </a:p>
                    <a:p>
                      <a:pPr marL="15240" algn="ctr">
                        <a:lnSpc>
                          <a:spcPts val="819"/>
                        </a:lnSpc>
                      </a:pPr>
                      <a:r>
                        <a:rPr sz="700" b="1" spc="-25" dirty="0">
                          <a:solidFill>
                            <a:srgbClr val="231F20"/>
                          </a:solidFill>
                          <a:latin typeface="Calibri"/>
                          <a:cs typeface="Calibri"/>
                        </a:rPr>
                        <a:t>(2.88-3.15)</a:t>
                      </a:r>
                      <a:endParaRPr sz="700">
                        <a:latin typeface="Calibri"/>
                        <a:cs typeface="Calibri"/>
                      </a:endParaRPr>
                    </a:p>
                  </a:txBody>
                  <a:tcPr marL="0" marR="0" marT="12065" marB="0">
                    <a:lnL w="9525">
                      <a:solidFill>
                        <a:srgbClr val="005E6D"/>
                      </a:solidFill>
                      <a:prstDash val="solid"/>
                    </a:lnL>
                    <a:lnR w="19050">
                      <a:solidFill>
                        <a:srgbClr val="005E6D"/>
                      </a:solidFill>
                      <a:prstDash val="solid"/>
                    </a:lnR>
                    <a:solidFill>
                      <a:srgbClr val="FFFFFF"/>
                    </a:solidFill>
                  </a:tcPr>
                </a:tc>
                <a:tc>
                  <a:txBody>
                    <a:bodyPr/>
                    <a:lstStyle/>
                    <a:p>
                      <a:pPr marR="100965" algn="r">
                        <a:lnSpc>
                          <a:spcPct val="100000"/>
                        </a:lnSpc>
                        <a:spcBef>
                          <a:spcPts val="545"/>
                        </a:spcBef>
                      </a:pPr>
                      <a:r>
                        <a:rPr sz="700" b="1" spc="-5" dirty="0">
                          <a:solidFill>
                            <a:srgbClr val="231F20"/>
                          </a:solidFill>
                          <a:latin typeface="Calibri"/>
                          <a:cs typeface="Calibri"/>
                        </a:rPr>
                        <a:t>1</a:t>
                      </a:r>
                      <a:r>
                        <a:rPr sz="700" b="1" dirty="0">
                          <a:solidFill>
                            <a:srgbClr val="231F20"/>
                          </a:solidFill>
                          <a:latin typeface="Calibri"/>
                          <a:cs typeface="Calibri"/>
                        </a:rPr>
                        <a:t>,</a:t>
                      </a:r>
                      <a:r>
                        <a:rPr sz="700" b="1" spc="-5" dirty="0">
                          <a:solidFill>
                            <a:srgbClr val="231F20"/>
                          </a:solidFill>
                          <a:latin typeface="Calibri"/>
                          <a:cs typeface="Calibri"/>
                        </a:rPr>
                        <a:t>846</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95"/>
                        </a:spcBef>
                      </a:pPr>
                      <a:r>
                        <a:rPr sz="700" b="1" spc="-10" dirty="0">
                          <a:solidFill>
                            <a:srgbClr val="231F20"/>
                          </a:solidFill>
                          <a:latin typeface="Calibri"/>
                          <a:cs typeface="Calibri"/>
                        </a:rPr>
                        <a:t>2.63</a:t>
                      </a:r>
                      <a:endParaRPr sz="700">
                        <a:latin typeface="Calibri"/>
                        <a:cs typeface="Calibri"/>
                      </a:endParaRPr>
                    </a:p>
                    <a:p>
                      <a:pPr marL="635" algn="ctr">
                        <a:lnSpc>
                          <a:spcPts val="819"/>
                        </a:lnSpc>
                      </a:pPr>
                      <a:r>
                        <a:rPr sz="700" b="1" spc="-25" dirty="0">
                          <a:solidFill>
                            <a:srgbClr val="231F20"/>
                          </a:solidFill>
                          <a:latin typeface="Calibri"/>
                          <a:cs typeface="Calibri"/>
                        </a:rPr>
                        <a:t>(2.51-2.75)</a:t>
                      </a:r>
                      <a:endParaRPr sz="700">
                        <a:latin typeface="Calibri"/>
                        <a:cs typeface="Calibri"/>
                      </a:endParaRPr>
                    </a:p>
                  </a:txBody>
                  <a:tcPr marL="0" marR="0" marT="12065" marB="0">
                    <a:lnL w="9525">
                      <a:solidFill>
                        <a:srgbClr val="005E6D"/>
                      </a:solidFill>
                      <a:prstDash val="solid"/>
                    </a:lnL>
                    <a:lnR w="19050">
                      <a:solidFill>
                        <a:srgbClr val="005E6D"/>
                      </a:solidFill>
                      <a:prstDash val="solid"/>
                    </a:lnR>
                    <a:solidFill>
                      <a:srgbClr val="FFFFFF"/>
                    </a:solidFill>
                  </a:tcPr>
                </a:tc>
                <a:tc>
                  <a:txBody>
                    <a:bodyPr/>
                    <a:lstStyle/>
                    <a:p>
                      <a:pPr marL="67310" algn="ctr">
                        <a:lnSpc>
                          <a:spcPct val="100000"/>
                        </a:lnSpc>
                        <a:spcBef>
                          <a:spcPts val="545"/>
                        </a:spcBef>
                      </a:pPr>
                      <a:r>
                        <a:rPr sz="700" b="1" spc="-25" dirty="0">
                          <a:solidFill>
                            <a:srgbClr val="231F20"/>
                          </a:solidFill>
                          <a:latin typeface="Calibri"/>
                          <a:cs typeface="Calibri"/>
                        </a:rPr>
                        <a:t>1,762</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marL="15875" algn="ctr">
                        <a:lnSpc>
                          <a:spcPts val="819"/>
                        </a:lnSpc>
                        <a:spcBef>
                          <a:spcPts val="95"/>
                        </a:spcBef>
                      </a:pPr>
                      <a:r>
                        <a:rPr sz="700" b="1" spc="-10" dirty="0">
                          <a:solidFill>
                            <a:srgbClr val="231F20"/>
                          </a:solidFill>
                          <a:latin typeface="Calibri"/>
                          <a:cs typeface="Calibri"/>
                        </a:rPr>
                        <a:t>2.52</a:t>
                      </a:r>
                      <a:endParaRPr sz="700">
                        <a:latin typeface="Calibri"/>
                        <a:cs typeface="Calibri"/>
                      </a:endParaRPr>
                    </a:p>
                    <a:p>
                      <a:pPr marL="17145" algn="ctr">
                        <a:lnSpc>
                          <a:spcPts val="819"/>
                        </a:lnSpc>
                      </a:pPr>
                      <a:r>
                        <a:rPr sz="700" b="1" spc="-25" dirty="0">
                          <a:solidFill>
                            <a:srgbClr val="231F20"/>
                          </a:solidFill>
                          <a:latin typeface="Calibri"/>
                          <a:cs typeface="Calibri"/>
                        </a:rPr>
                        <a:t>(2.40-2.64)</a:t>
                      </a:r>
                      <a:endParaRPr sz="700">
                        <a:latin typeface="Calibri"/>
                        <a:cs typeface="Calibri"/>
                      </a:endParaRPr>
                    </a:p>
                  </a:txBody>
                  <a:tcPr marL="0" marR="0" marT="12065" marB="0">
                    <a:lnL w="9525">
                      <a:solidFill>
                        <a:srgbClr val="005E6D"/>
                      </a:solidFill>
                      <a:prstDash val="solid"/>
                    </a:lnL>
                    <a:lnR w="19050">
                      <a:solidFill>
                        <a:srgbClr val="005E6D"/>
                      </a:solidFill>
                      <a:prstDash val="solid"/>
                    </a:lnR>
                    <a:solidFill>
                      <a:srgbClr val="FFFFFF"/>
                    </a:solidFill>
                  </a:tcPr>
                </a:tc>
                <a:tc>
                  <a:txBody>
                    <a:bodyPr/>
                    <a:lstStyle/>
                    <a:p>
                      <a:pPr marL="66675" algn="ctr">
                        <a:lnSpc>
                          <a:spcPct val="100000"/>
                        </a:lnSpc>
                        <a:spcBef>
                          <a:spcPts val="545"/>
                        </a:spcBef>
                      </a:pPr>
                      <a:r>
                        <a:rPr sz="700" b="1" spc="-25" dirty="0">
                          <a:solidFill>
                            <a:srgbClr val="231F20"/>
                          </a:solidFill>
                          <a:latin typeface="Calibri"/>
                          <a:cs typeface="Calibri"/>
                        </a:rPr>
                        <a:t>1,611</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FFFFFF"/>
                    </a:solidFill>
                  </a:tcPr>
                </a:tc>
                <a:tc>
                  <a:txBody>
                    <a:bodyPr/>
                    <a:lstStyle/>
                    <a:p>
                      <a:pPr marL="22225" algn="ctr">
                        <a:lnSpc>
                          <a:spcPts val="825"/>
                        </a:lnSpc>
                        <a:spcBef>
                          <a:spcPts val="95"/>
                        </a:spcBef>
                      </a:pPr>
                      <a:r>
                        <a:rPr sz="700" b="1" spc="-10" dirty="0">
                          <a:solidFill>
                            <a:srgbClr val="231F20"/>
                          </a:solidFill>
                          <a:latin typeface="Calibri"/>
                          <a:cs typeface="Calibri"/>
                        </a:rPr>
                        <a:t>2.27</a:t>
                      </a:r>
                      <a:endParaRPr sz="700">
                        <a:latin typeface="Calibri"/>
                        <a:cs typeface="Calibri"/>
                      </a:endParaRPr>
                    </a:p>
                    <a:p>
                      <a:pPr marL="1905" algn="ctr">
                        <a:lnSpc>
                          <a:spcPts val="825"/>
                        </a:lnSpc>
                      </a:pPr>
                      <a:r>
                        <a:rPr sz="700" b="1" spc="-25" dirty="0">
                          <a:solidFill>
                            <a:srgbClr val="231F20"/>
                          </a:solidFill>
                          <a:latin typeface="Calibri"/>
                          <a:cs typeface="Calibri"/>
                        </a:rPr>
                        <a:t>(2.15–2.38)</a:t>
                      </a:r>
                      <a:endParaRPr sz="700">
                        <a:latin typeface="Calibri"/>
                        <a:cs typeface="Calibri"/>
                      </a:endParaRPr>
                    </a:p>
                  </a:txBody>
                  <a:tcPr marL="0" marR="0" marT="12065" marB="0">
                    <a:lnL w="9525">
                      <a:solidFill>
                        <a:srgbClr val="005E6D"/>
                      </a:solidFill>
                      <a:prstDash val="solid"/>
                    </a:lnL>
                    <a:solidFill>
                      <a:srgbClr val="FFFFFF"/>
                    </a:solidFill>
                  </a:tcPr>
                </a:tc>
                <a:extLst>
                  <a:ext uri="{0D108BD9-81ED-4DB2-BD59-A6C34878D82A}">
                    <a16:rowId xmlns:a16="http://schemas.microsoft.com/office/drawing/2014/main" val="10024"/>
                  </a:ext>
                </a:extLst>
              </a:tr>
              <a:tr h="256031">
                <a:tc>
                  <a:txBody>
                    <a:bodyPr/>
                    <a:lstStyle/>
                    <a:p>
                      <a:pPr marL="57785">
                        <a:lnSpc>
                          <a:spcPct val="100000"/>
                        </a:lnSpc>
                        <a:spcBef>
                          <a:spcPts val="555"/>
                        </a:spcBef>
                      </a:pPr>
                      <a:r>
                        <a:rPr sz="700" b="1" spc="5" dirty="0">
                          <a:solidFill>
                            <a:srgbClr val="231F20"/>
                          </a:solidFill>
                          <a:latin typeface="Calibri"/>
                          <a:cs typeface="Calibri"/>
                        </a:rPr>
                        <a:t>6:</a:t>
                      </a:r>
                      <a:r>
                        <a:rPr sz="700" b="1" spc="50" dirty="0">
                          <a:solidFill>
                            <a:srgbClr val="231F20"/>
                          </a:solidFill>
                          <a:latin typeface="Calibri"/>
                          <a:cs typeface="Calibri"/>
                        </a:rPr>
                        <a:t> </a:t>
                      </a:r>
                      <a:r>
                        <a:rPr sz="700" b="1" spc="15" dirty="0">
                          <a:solidFill>
                            <a:srgbClr val="231F20"/>
                          </a:solidFill>
                          <a:latin typeface="Calibri"/>
                          <a:cs typeface="Calibri"/>
                        </a:rPr>
                        <a:t>Dallas</a:t>
                      </a:r>
                      <a:endParaRPr sz="700">
                        <a:latin typeface="Calibri"/>
                        <a:cs typeface="Calibri"/>
                      </a:endParaRPr>
                    </a:p>
                  </a:txBody>
                  <a:tcPr marL="0" marR="0" marT="70485" marB="0">
                    <a:lnR w="19050">
                      <a:solidFill>
                        <a:srgbClr val="005E6D"/>
                      </a:solidFill>
                      <a:prstDash val="solid"/>
                    </a:lnR>
                    <a:solidFill>
                      <a:srgbClr val="E5EEF0"/>
                    </a:solidFill>
                  </a:tcPr>
                </a:tc>
                <a:tc>
                  <a:txBody>
                    <a:bodyPr/>
                    <a:lstStyle/>
                    <a:p>
                      <a:pPr marL="93980">
                        <a:lnSpc>
                          <a:spcPct val="100000"/>
                        </a:lnSpc>
                        <a:spcBef>
                          <a:spcPts val="555"/>
                        </a:spcBef>
                      </a:pPr>
                      <a:r>
                        <a:rPr sz="700" b="1" spc="-10" dirty="0">
                          <a:solidFill>
                            <a:srgbClr val="231F20"/>
                          </a:solidFill>
                          <a:latin typeface="Calibri"/>
                          <a:cs typeface="Calibri"/>
                        </a:rPr>
                        <a:t>3,280</a:t>
                      </a:r>
                      <a:endParaRPr sz="700">
                        <a:latin typeface="Calibri"/>
                        <a:cs typeface="Calibri"/>
                      </a:endParaRPr>
                    </a:p>
                  </a:txBody>
                  <a:tcPr marL="0" marR="0" marT="7048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7.08</a:t>
                      </a:r>
                      <a:endParaRPr sz="700">
                        <a:latin typeface="Calibri"/>
                        <a:cs typeface="Calibri"/>
                      </a:endParaRPr>
                    </a:p>
                    <a:p>
                      <a:pPr algn="ctr">
                        <a:lnSpc>
                          <a:spcPts val="819"/>
                        </a:lnSpc>
                      </a:pPr>
                      <a:r>
                        <a:rPr sz="700" b="1" spc="-25" dirty="0">
                          <a:solidFill>
                            <a:srgbClr val="231F20"/>
                          </a:solidFill>
                          <a:latin typeface="Calibri"/>
                          <a:cs typeface="Calibri"/>
                        </a:rPr>
                        <a:t>(6.83-7.33)</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55"/>
                        </a:spcBef>
                      </a:pPr>
                      <a:r>
                        <a:rPr sz="700" b="1" spc="-10" dirty="0">
                          <a:solidFill>
                            <a:srgbClr val="231F20"/>
                          </a:solidFill>
                          <a:latin typeface="Calibri"/>
                          <a:cs typeface="Calibri"/>
                        </a:rPr>
                        <a:t>3,194</a:t>
                      </a:r>
                      <a:endParaRPr sz="700">
                        <a:latin typeface="Calibri"/>
                        <a:cs typeface="Calibri"/>
                      </a:endParaRPr>
                    </a:p>
                  </a:txBody>
                  <a:tcPr marL="0" marR="0" marT="7048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6.69</a:t>
                      </a:r>
                      <a:endParaRPr sz="700">
                        <a:latin typeface="Calibri"/>
                        <a:cs typeface="Calibri"/>
                      </a:endParaRPr>
                    </a:p>
                    <a:p>
                      <a:pPr algn="ctr">
                        <a:lnSpc>
                          <a:spcPts val="819"/>
                        </a:lnSpc>
                      </a:pPr>
                      <a:r>
                        <a:rPr sz="700" b="1" spc="-25" dirty="0">
                          <a:solidFill>
                            <a:srgbClr val="231F20"/>
                          </a:solidFill>
                          <a:latin typeface="Calibri"/>
                          <a:cs typeface="Calibri"/>
                        </a:rPr>
                        <a:t>(6.45-6.92)</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R="101600" algn="r">
                        <a:lnSpc>
                          <a:spcPct val="100000"/>
                        </a:lnSpc>
                        <a:spcBef>
                          <a:spcPts val="555"/>
                        </a:spcBef>
                      </a:pPr>
                      <a:r>
                        <a:rPr sz="700" b="1" spc="-5" dirty="0">
                          <a:solidFill>
                            <a:srgbClr val="231F20"/>
                          </a:solidFill>
                          <a:latin typeface="Calibri"/>
                          <a:cs typeface="Calibri"/>
                        </a:rPr>
                        <a:t>3</a:t>
                      </a:r>
                      <a:r>
                        <a:rPr sz="700" b="1" dirty="0">
                          <a:solidFill>
                            <a:srgbClr val="231F20"/>
                          </a:solidFill>
                          <a:latin typeface="Calibri"/>
                          <a:cs typeface="Calibri"/>
                        </a:rPr>
                        <a:t>,</a:t>
                      </a:r>
                      <a:r>
                        <a:rPr sz="700" b="1" spc="-5" dirty="0">
                          <a:solidFill>
                            <a:srgbClr val="231F20"/>
                          </a:solidFill>
                          <a:latin typeface="Calibri"/>
                          <a:cs typeface="Calibri"/>
                        </a:rPr>
                        <a:t>169</a:t>
                      </a:r>
                      <a:endParaRPr sz="700">
                        <a:latin typeface="Calibri"/>
                        <a:cs typeface="Calibri"/>
                      </a:endParaRPr>
                    </a:p>
                  </a:txBody>
                  <a:tcPr marL="0" marR="0" marT="7048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6.54</a:t>
                      </a:r>
                      <a:endParaRPr sz="700">
                        <a:latin typeface="Calibri"/>
                        <a:cs typeface="Calibri"/>
                      </a:endParaRPr>
                    </a:p>
                    <a:p>
                      <a:pPr marL="14604" algn="ctr">
                        <a:lnSpc>
                          <a:spcPts val="819"/>
                        </a:lnSpc>
                      </a:pPr>
                      <a:r>
                        <a:rPr sz="700" b="1" spc="-25" dirty="0">
                          <a:solidFill>
                            <a:srgbClr val="231F20"/>
                          </a:solidFill>
                          <a:latin typeface="Calibri"/>
                          <a:cs typeface="Calibri"/>
                        </a:rPr>
                        <a:t>(6.31-6.77)</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9215" algn="ctr">
                        <a:lnSpc>
                          <a:spcPct val="100000"/>
                        </a:lnSpc>
                        <a:spcBef>
                          <a:spcPts val="555"/>
                        </a:spcBef>
                      </a:pPr>
                      <a:r>
                        <a:rPr sz="700" b="1" spc="-25" dirty="0">
                          <a:solidFill>
                            <a:srgbClr val="231F20"/>
                          </a:solidFill>
                          <a:latin typeface="Calibri"/>
                          <a:cs typeface="Calibri"/>
                        </a:rPr>
                        <a:t>2,907</a:t>
                      </a:r>
                      <a:endParaRPr sz="700">
                        <a:latin typeface="Calibri"/>
                        <a:cs typeface="Calibri"/>
                      </a:endParaRPr>
                    </a:p>
                  </a:txBody>
                  <a:tcPr marL="0" marR="0" marT="70485" marB="0">
                    <a:lnL w="19050">
                      <a:solidFill>
                        <a:srgbClr val="005E6D"/>
                      </a:solidFill>
                      <a:prstDash val="solid"/>
                    </a:lnL>
                    <a:lnR w="9525">
                      <a:solidFill>
                        <a:srgbClr val="005E6D"/>
                      </a:solidFill>
                      <a:prstDash val="solid"/>
                    </a:lnR>
                    <a:solidFill>
                      <a:srgbClr val="E5EEF0"/>
                    </a:solidFill>
                  </a:tcPr>
                </a:tc>
                <a:tc>
                  <a:txBody>
                    <a:bodyPr/>
                    <a:lstStyle/>
                    <a:p>
                      <a:pPr marL="14604" algn="ctr">
                        <a:lnSpc>
                          <a:spcPts val="819"/>
                        </a:lnSpc>
                        <a:spcBef>
                          <a:spcPts val="100"/>
                        </a:spcBef>
                      </a:pPr>
                      <a:r>
                        <a:rPr sz="700" b="1" spc="-10" dirty="0">
                          <a:solidFill>
                            <a:srgbClr val="231F20"/>
                          </a:solidFill>
                          <a:latin typeface="Calibri"/>
                          <a:cs typeface="Calibri"/>
                        </a:rPr>
                        <a:t>5.85</a:t>
                      </a:r>
                      <a:endParaRPr sz="700">
                        <a:latin typeface="Calibri"/>
                        <a:cs typeface="Calibri"/>
                      </a:endParaRPr>
                    </a:p>
                    <a:p>
                      <a:pPr marL="15875" algn="ctr">
                        <a:lnSpc>
                          <a:spcPts val="819"/>
                        </a:lnSpc>
                      </a:pPr>
                      <a:r>
                        <a:rPr sz="700" b="1" spc="-25" dirty="0">
                          <a:solidFill>
                            <a:srgbClr val="231F20"/>
                          </a:solidFill>
                          <a:latin typeface="Calibri"/>
                          <a:cs typeface="Calibri"/>
                        </a:rPr>
                        <a:t>(5.64-6.07)</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5405" algn="ctr">
                        <a:lnSpc>
                          <a:spcPct val="100000"/>
                        </a:lnSpc>
                        <a:spcBef>
                          <a:spcPts val="555"/>
                        </a:spcBef>
                      </a:pPr>
                      <a:r>
                        <a:rPr sz="700" b="1" spc="-25" dirty="0">
                          <a:solidFill>
                            <a:srgbClr val="231F20"/>
                          </a:solidFill>
                          <a:latin typeface="Calibri"/>
                          <a:cs typeface="Calibri"/>
                        </a:rPr>
                        <a:t>2,562</a:t>
                      </a:r>
                      <a:endParaRPr sz="700">
                        <a:latin typeface="Calibri"/>
                        <a:cs typeface="Calibri"/>
                      </a:endParaRPr>
                    </a:p>
                  </a:txBody>
                  <a:tcPr marL="0" marR="0" marT="70485" marB="0">
                    <a:lnL w="19050">
                      <a:solidFill>
                        <a:srgbClr val="005E6D"/>
                      </a:solidFill>
                      <a:prstDash val="solid"/>
                    </a:lnL>
                    <a:lnR w="9525">
                      <a:solidFill>
                        <a:srgbClr val="005E6D"/>
                      </a:solidFill>
                      <a:prstDash val="solid"/>
                    </a:lnR>
                    <a:solidFill>
                      <a:srgbClr val="E5EEF0"/>
                    </a:solidFill>
                  </a:tcPr>
                </a:tc>
                <a:tc>
                  <a:txBody>
                    <a:bodyPr/>
                    <a:lstStyle/>
                    <a:p>
                      <a:pPr marL="20955" algn="ctr">
                        <a:lnSpc>
                          <a:spcPts val="819"/>
                        </a:lnSpc>
                        <a:spcBef>
                          <a:spcPts val="100"/>
                        </a:spcBef>
                      </a:pPr>
                      <a:r>
                        <a:rPr sz="700" b="1" spc="-10" dirty="0">
                          <a:solidFill>
                            <a:srgbClr val="231F20"/>
                          </a:solidFill>
                          <a:latin typeface="Calibri"/>
                          <a:cs typeface="Calibri"/>
                        </a:rPr>
                        <a:t>5.06</a:t>
                      </a:r>
                      <a:endParaRPr sz="700">
                        <a:latin typeface="Calibri"/>
                        <a:cs typeface="Calibri"/>
                      </a:endParaRPr>
                    </a:p>
                    <a:p>
                      <a:pPr marL="2540" algn="ctr">
                        <a:lnSpc>
                          <a:spcPts val="819"/>
                        </a:lnSpc>
                      </a:pPr>
                      <a:r>
                        <a:rPr sz="700" b="1" spc="-25" dirty="0">
                          <a:solidFill>
                            <a:srgbClr val="231F20"/>
                          </a:solidFill>
                          <a:latin typeface="Calibri"/>
                          <a:cs typeface="Calibri"/>
                        </a:rPr>
                        <a:t>(4.86–5.25)</a:t>
                      </a:r>
                      <a:endParaRPr sz="70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5"/>
                  </a:ext>
                </a:extLst>
              </a:tr>
              <a:tr h="256032">
                <a:tc>
                  <a:txBody>
                    <a:bodyPr/>
                    <a:lstStyle/>
                    <a:p>
                      <a:pPr marL="57785">
                        <a:lnSpc>
                          <a:spcPct val="100000"/>
                        </a:lnSpc>
                        <a:spcBef>
                          <a:spcPts val="555"/>
                        </a:spcBef>
                      </a:pPr>
                      <a:r>
                        <a:rPr sz="700" b="1" spc="5" dirty="0">
                          <a:solidFill>
                            <a:srgbClr val="231F20"/>
                          </a:solidFill>
                          <a:latin typeface="Calibri"/>
                          <a:cs typeface="Calibri"/>
                        </a:rPr>
                        <a:t>7: </a:t>
                      </a:r>
                      <a:r>
                        <a:rPr sz="700" b="1" spc="15" dirty="0">
                          <a:solidFill>
                            <a:srgbClr val="231F20"/>
                          </a:solidFill>
                          <a:latin typeface="Calibri"/>
                          <a:cs typeface="Calibri"/>
                        </a:rPr>
                        <a:t>Kansas</a:t>
                      </a:r>
                      <a:r>
                        <a:rPr sz="700" b="1" spc="105" dirty="0">
                          <a:solidFill>
                            <a:srgbClr val="231F20"/>
                          </a:solidFill>
                          <a:latin typeface="Calibri"/>
                          <a:cs typeface="Calibri"/>
                        </a:rPr>
                        <a:t> </a:t>
                      </a:r>
                      <a:r>
                        <a:rPr sz="700" b="1" spc="10" dirty="0">
                          <a:solidFill>
                            <a:srgbClr val="231F20"/>
                          </a:solidFill>
                          <a:latin typeface="Calibri"/>
                          <a:cs typeface="Calibri"/>
                        </a:rPr>
                        <a:t>City</a:t>
                      </a:r>
                      <a:endParaRPr sz="700">
                        <a:latin typeface="Calibri"/>
                        <a:cs typeface="Calibri"/>
                      </a:endParaRPr>
                    </a:p>
                  </a:txBody>
                  <a:tcPr marL="0" marR="0" marT="70485" marB="0">
                    <a:lnR w="19050">
                      <a:solidFill>
                        <a:srgbClr val="005E6D"/>
                      </a:solidFill>
                      <a:prstDash val="solid"/>
                    </a:lnR>
                    <a:solidFill>
                      <a:srgbClr val="FFFFFF"/>
                    </a:solidFill>
                  </a:tcPr>
                </a:tc>
                <a:tc>
                  <a:txBody>
                    <a:bodyPr/>
                    <a:lstStyle/>
                    <a:p>
                      <a:pPr marL="130810">
                        <a:lnSpc>
                          <a:spcPct val="100000"/>
                        </a:lnSpc>
                        <a:spcBef>
                          <a:spcPts val="555"/>
                        </a:spcBef>
                      </a:pPr>
                      <a:r>
                        <a:rPr sz="700" b="1" spc="-10" dirty="0">
                          <a:solidFill>
                            <a:srgbClr val="231F20"/>
                          </a:solidFill>
                          <a:latin typeface="Calibri"/>
                          <a:cs typeface="Calibri"/>
                        </a:rPr>
                        <a:t>623</a:t>
                      </a:r>
                      <a:endParaRPr sz="700">
                        <a:latin typeface="Calibri"/>
                        <a:cs typeface="Calibri"/>
                      </a:endParaRPr>
                    </a:p>
                  </a:txBody>
                  <a:tcPr marL="0" marR="0" marT="7048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5"/>
                        </a:spcBef>
                      </a:pPr>
                      <a:r>
                        <a:rPr sz="700" b="1" spc="-10" dirty="0">
                          <a:solidFill>
                            <a:srgbClr val="231F20"/>
                          </a:solidFill>
                          <a:latin typeface="Calibri"/>
                          <a:cs typeface="Calibri"/>
                        </a:rPr>
                        <a:t>3.58</a:t>
                      </a:r>
                      <a:endParaRPr sz="700">
                        <a:latin typeface="Calibri"/>
                        <a:cs typeface="Calibri"/>
                      </a:endParaRPr>
                    </a:p>
                    <a:p>
                      <a:pPr marL="14604" algn="ctr">
                        <a:lnSpc>
                          <a:spcPts val="819"/>
                        </a:lnSpc>
                      </a:pPr>
                      <a:r>
                        <a:rPr sz="700" b="1" spc="-25" dirty="0">
                          <a:solidFill>
                            <a:srgbClr val="231F20"/>
                          </a:solidFill>
                          <a:latin typeface="Calibri"/>
                          <a:cs typeface="Calibri"/>
                        </a:rPr>
                        <a:t>(3.29-3.87)</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555"/>
                        </a:spcBef>
                      </a:pPr>
                      <a:r>
                        <a:rPr sz="700" b="1" spc="-10" dirty="0">
                          <a:solidFill>
                            <a:srgbClr val="231F20"/>
                          </a:solidFill>
                          <a:latin typeface="Calibri"/>
                          <a:cs typeface="Calibri"/>
                        </a:rPr>
                        <a:t>593</a:t>
                      </a:r>
                      <a:endParaRPr sz="700">
                        <a:latin typeface="Calibri"/>
                        <a:cs typeface="Calibri"/>
                      </a:endParaRPr>
                    </a:p>
                  </a:txBody>
                  <a:tcPr marL="0" marR="0" marT="7048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5"/>
                        </a:spcBef>
                      </a:pPr>
                      <a:r>
                        <a:rPr sz="700" b="1" spc="-10" dirty="0">
                          <a:solidFill>
                            <a:srgbClr val="231F20"/>
                          </a:solidFill>
                          <a:latin typeface="Calibri"/>
                          <a:cs typeface="Calibri"/>
                        </a:rPr>
                        <a:t>3.31</a:t>
                      </a:r>
                      <a:endParaRPr sz="700">
                        <a:latin typeface="Calibri"/>
                        <a:cs typeface="Calibri"/>
                      </a:endParaRPr>
                    </a:p>
                    <a:p>
                      <a:pPr algn="ctr">
                        <a:lnSpc>
                          <a:spcPts val="819"/>
                        </a:lnSpc>
                      </a:pPr>
                      <a:r>
                        <a:rPr sz="700" b="1" spc="-25" dirty="0">
                          <a:solidFill>
                            <a:srgbClr val="231F20"/>
                          </a:solidFill>
                          <a:latin typeface="Calibri"/>
                          <a:cs typeface="Calibri"/>
                        </a:rPr>
                        <a:t>(3.04-3.59)</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555"/>
                        </a:spcBef>
                      </a:pPr>
                      <a:r>
                        <a:rPr sz="700" b="1" spc="-10" dirty="0">
                          <a:solidFill>
                            <a:srgbClr val="231F20"/>
                          </a:solidFill>
                          <a:latin typeface="Calibri"/>
                          <a:cs typeface="Calibri"/>
                        </a:rPr>
                        <a:t>589</a:t>
                      </a:r>
                      <a:endParaRPr sz="700">
                        <a:latin typeface="Calibri"/>
                        <a:cs typeface="Calibri"/>
                      </a:endParaRPr>
                    </a:p>
                  </a:txBody>
                  <a:tcPr marL="0" marR="0" marT="7048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5"/>
                        </a:spcBef>
                      </a:pPr>
                      <a:r>
                        <a:rPr sz="700" b="1" spc="-10" dirty="0">
                          <a:solidFill>
                            <a:srgbClr val="231F20"/>
                          </a:solidFill>
                          <a:latin typeface="Calibri"/>
                          <a:cs typeface="Calibri"/>
                        </a:rPr>
                        <a:t>3.24</a:t>
                      </a:r>
                      <a:endParaRPr sz="700">
                        <a:latin typeface="Calibri"/>
                        <a:cs typeface="Calibri"/>
                      </a:endParaRPr>
                    </a:p>
                    <a:p>
                      <a:pPr algn="ctr">
                        <a:lnSpc>
                          <a:spcPts val="819"/>
                        </a:lnSpc>
                      </a:pPr>
                      <a:r>
                        <a:rPr sz="700" b="1" spc="-25" dirty="0">
                          <a:solidFill>
                            <a:srgbClr val="231F20"/>
                          </a:solidFill>
                          <a:latin typeface="Calibri"/>
                          <a:cs typeface="Calibri"/>
                        </a:rPr>
                        <a:t>(2.97-3.51)</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FFFFFF"/>
                    </a:solidFill>
                  </a:tcPr>
                </a:tc>
                <a:tc>
                  <a:txBody>
                    <a:bodyPr/>
                    <a:lstStyle/>
                    <a:p>
                      <a:pPr marR="13970" algn="ctr">
                        <a:lnSpc>
                          <a:spcPct val="100000"/>
                        </a:lnSpc>
                        <a:spcBef>
                          <a:spcPts val="555"/>
                        </a:spcBef>
                      </a:pPr>
                      <a:r>
                        <a:rPr sz="700" b="1" spc="-10" dirty="0">
                          <a:solidFill>
                            <a:srgbClr val="231F20"/>
                          </a:solidFill>
                          <a:latin typeface="Calibri"/>
                          <a:cs typeface="Calibri"/>
                        </a:rPr>
                        <a:t>544</a:t>
                      </a:r>
                      <a:endParaRPr sz="700">
                        <a:latin typeface="Calibri"/>
                        <a:cs typeface="Calibri"/>
                      </a:endParaRPr>
                    </a:p>
                  </a:txBody>
                  <a:tcPr marL="0" marR="0" marT="70485"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5"/>
                        </a:spcBef>
                      </a:pPr>
                      <a:r>
                        <a:rPr sz="700" b="1" spc="-10" dirty="0">
                          <a:solidFill>
                            <a:srgbClr val="231F20"/>
                          </a:solidFill>
                          <a:latin typeface="Calibri"/>
                          <a:cs typeface="Calibri"/>
                        </a:rPr>
                        <a:t>3.04</a:t>
                      </a:r>
                      <a:endParaRPr sz="700">
                        <a:latin typeface="Calibri"/>
                        <a:cs typeface="Calibri"/>
                      </a:endParaRPr>
                    </a:p>
                    <a:p>
                      <a:pPr marL="16510" algn="ctr">
                        <a:lnSpc>
                          <a:spcPts val="819"/>
                        </a:lnSpc>
                      </a:pPr>
                      <a:r>
                        <a:rPr sz="700" b="1" spc="-25" dirty="0">
                          <a:solidFill>
                            <a:srgbClr val="231F20"/>
                          </a:solidFill>
                          <a:latin typeface="Calibri"/>
                          <a:cs typeface="Calibri"/>
                        </a:rPr>
                        <a:t>(2.78-3.30)</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FFFFFF"/>
                    </a:solidFill>
                  </a:tcPr>
                </a:tc>
                <a:tc>
                  <a:txBody>
                    <a:bodyPr/>
                    <a:lstStyle/>
                    <a:p>
                      <a:pPr marL="53340" algn="ctr">
                        <a:lnSpc>
                          <a:spcPct val="100000"/>
                        </a:lnSpc>
                        <a:spcBef>
                          <a:spcPts val="550"/>
                        </a:spcBef>
                      </a:pPr>
                      <a:r>
                        <a:rPr sz="700" b="1" spc="-25" dirty="0">
                          <a:solidFill>
                            <a:srgbClr val="231F20"/>
                          </a:solidFill>
                          <a:latin typeface="Calibri"/>
                          <a:cs typeface="Calibri"/>
                        </a:rPr>
                        <a:t>496</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3175" algn="ctr">
                        <a:lnSpc>
                          <a:spcPts val="819"/>
                        </a:lnSpc>
                        <a:spcBef>
                          <a:spcPts val="105"/>
                        </a:spcBef>
                      </a:pPr>
                      <a:r>
                        <a:rPr sz="700" b="1" spc="-10" dirty="0">
                          <a:solidFill>
                            <a:srgbClr val="231F20"/>
                          </a:solidFill>
                          <a:latin typeface="Calibri"/>
                          <a:cs typeface="Calibri"/>
                        </a:rPr>
                        <a:t>2.67</a:t>
                      </a:r>
                      <a:endParaRPr sz="700">
                        <a:latin typeface="Calibri"/>
                        <a:cs typeface="Calibri"/>
                      </a:endParaRPr>
                    </a:p>
                    <a:p>
                      <a:pPr marL="2540" algn="ctr">
                        <a:lnSpc>
                          <a:spcPts val="819"/>
                        </a:lnSpc>
                      </a:pPr>
                      <a:r>
                        <a:rPr sz="700" b="1" spc="-25" dirty="0">
                          <a:solidFill>
                            <a:srgbClr val="231F20"/>
                          </a:solidFill>
                          <a:latin typeface="Calibri"/>
                          <a:cs typeface="Calibri"/>
                        </a:rPr>
                        <a:t>(2.43–2.92)</a:t>
                      </a:r>
                      <a:endParaRPr sz="700">
                        <a:latin typeface="Calibri"/>
                        <a:cs typeface="Calibri"/>
                      </a:endParaRPr>
                    </a:p>
                  </a:txBody>
                  <a:tcPr marL="0" marR="0" marT="13335" marB="0">
                    <a:lnL w="9525">
                      <a:solidFill>
                        <a:srgbClr val="005E6D"/>
                      </a:solidFill>
                      <a:prstDash val="solid"/>
                    </a:lnL>
                    <a:solidFill>
                      <a:srgbClr val="FFFFFF"/>
                    </a:solidFill>
                  </a:tcPr>
                </a:tc>
                <a:extLst>
                  <a:ext uri="{0D108BD9-81ED-4DB2-BD59-A6C34878D82A}">
                    <a16:rowId xmlns:a16="http://schemas.microsoft.com/office/drawing/2014/main" val="10026"/>
                  </a:ext>
                </a:extLst>
              </a:tr>
              <a:tr h="256031">
                <a:tc>
                  <a:txBody>
                    <a:bodyPr/>
                    <a:lstStyle/>
                    <a:p>
                      <a:pPr marL="57785">
                        <a:lnSpc>
                          <a:spcPct val="100000"/>
                        </a:lnSpc>
                        <a:spcBef>
                          <a:spcPts val="550"/>
                        </a:spcBef>
                      </a:pPr>
                      <a:r>
                        <a:rPr sz="700" b="1" spc="5" dirty="0">
                          <a:solidFill>
                            <a:srgbClr val="231F20"/>
                          </a:solidFill>
                          <a:latin typeface="Calibri"/>
                          <a:cs typeface="Calibri"/>
                        </a:rPr>
                        <a:t>8:</a:t>
                      </a:r>
                      <a:r>
                        <a:rPr sz="700" b="1" spc="50" dirty="0">
                          <a:solidFill>
                            <a:srgbClr val="231F20"/>
                          </a:solidFill>
                          <a:latin typeface="Calibri"/>
                          <a:cs typeface="Calibri"/>
                        </a:rPr>
                        <a:t> </a:t>
                      </a:r>
                      <a:r>
                        <a:rPr sz="700" b="1" spc="15" dirty="0">
                          <a:solidFill>
                            <a:srgbClr val="231F20"/>
                          </a:solidFill>
                          <a:latin typeface="Calibri"/>
                          <a:cs typeface="Calibri"/>
                        </a:rPr>
                        <a:t>Denver</a:t>
                      </a:r>
                      <a:endParaRPr sz="700">
                        <a:latin typeface="Calibri"/>
                        <a:cs typeface="Calibri"/>
                      </a:endParaRPr>
                    </a:p>
                  </a:txBody>
                  <a:tcPr marL="0" marR="0" marT="69850" marB="0">
                    <a:lnR w="19050">
                      <a:solidFill>
                        <a:srgbClr val="005E6D"/>
                      </a:solidFill>
                      <a:prstDash val="solid"/>
                    </a:lnR>
                    <a:solidFill>
                      <a:srgbClr val="E5EEF0"/>
                    </a:solidFill>
                  </a:tcPr>
                </a:tc>
                <a:tc>
                  <a:txBody>
                    <a:bodyPr/>
                    <a:lstStyle/>
                    <a:p>
                      <a:pPr marL="131445">
                        <a:lnSpc>
                          <a:spcPct val="100000"/>
                        </a:lnSpc>
                        <a:spcBef>
                          <a:spcPts val="550"/>
                        </a:spcBef>
                      </a:pPr>
                      <a:r>
                        <a:rPr sz="700" b="1" spc="-10" dirty="0">
                          <a:solidFill>
                            <a:srgbClr val="231F20"/>
                          </a:solidFill>
                          <a:latin typeface="Calibri"/>
                          <a:cs typeface="Calibri"/>
                        </a:rPr>
                        <a:t>634</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5"/>
                        </a:spcBef>
                      </a:pPr>
                      <a:r>
                        <a:rPr sz="700" b="1" spc="-10" dirty="0">
                          <a:solidFill>
                            <a:srgbClr val="231F20"/>
                          </a:solidFill>
                          <a:latin typeface="Calibri"/>
                          <a:cs typeface="Calibri"/>
                        </a:rPr>
                        <a:t>4.67</a:t>
                      </a:r>
                      <a:endParaRPr sz="700">
                        <a:latin typeface="Calibri"/>
                        <a:cs typeface="Calibri"/>
                      </a:endParaRPr>
                    </a:p>
                    <a:p>
                      <a:pPr algn="ctr">
                        <a:lnSpc>
                          <a:spcPts val="819"/>
                        </a:lnSpc>
                      </a:pPr>
                      <a:r>
                        <a:rPr sz="700" b="1" spc="-25" dirty="0">
                          <a:solidFill>
                            <a:srgbClr val="231F20"/>
                          </a:solidFill>
                          <a:latin typeface="Calibri"/>
                          <a:cs typeface="Calibri"/>
                        </a:rPr>
                        <a:t>(4.30-5.04)</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550"/>
                        </a:spcBef>
                      </a:pPr>
                      <a:r>
                        <a:rPr sz="700" b="1" spc="-10" dirty="0">
                          <a:solidFill>
                            <a:srgbClr val="231F20"/>
                          </a:solidFill>
                          <a:latin typeface="Calibri"/>
                          <a:cs typeface="Calibri"/>
                        </a:rPr>
                        <a:t>640</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5"/>
                        </a:spcBef>
                      </a:pPr>
                      <a:r>
                        <a:rPr sz="700" b="1" spc="-10" dirty="0">
                          <a:solidFill>
                            <a:srgbClr val="231F20"/>
                          </a:solidFill>
                          <a:latin typeface="Calibri"/>
                          <a:cs typeface="Calibri"/>
                        </a:rPr>
                        <a:t>4.69</a:t>
                      </a:r>
                      <a:endParaRPr sz="700">
                        <a:latin typeface="Calibri"/>
                        <a:cs typeface="Calibri"/>
                      </a:endParaRPr>
                    </a:p>
                    <a:p>
                      <a:pPr algn="ctr">
                        <a:lnSpc>
                          <a:spcPts val="819"/>
                        </a:lnSpc>
                      </a:pPr>
                      <a:r>
                        <a:rPr sz="700" b="1" spc="-25" dirty="0">
                          <a:solidFill>
                            <a:srgbClr val="231F20"/>
                          </a:solidFill>
                          <a:latin typeface="Calibri"/>
                          <a:cs typeface="Calibri"/>
                        </a:rPr>
                        <a:t>(4.32-5.06)</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550"/>
                        </a:spcBef>
                      </a:pPr>
                      <a:r>
                        <a:rPr sz="700" b="1" spc="-10" dirty="0">
                          <a:solidFill>
                            <a:srgbClr val="231F20"/>
                          </a:solidFill>
                          <a:latin typeface="Calibri"/>
                          <a:cs typeface="Calibri"/>
                        </a:rPr>
                        <a:t>615</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5"/>
                        </a:spcBef>
                      </a:pPr>
                      <a:r>
                        <a:rPr sz="700" b="1" spc="-10" dirty="0">
                          <a:solidFill>
                            <a:srgbClr val="231F20"/>
                          </a:solidFill>
                          <a:latin typeface="Calibri"/>
                          <a:cs typeface="Calibri"/>
                        </a:rPr>
                        <a:t>4.38</a:t>
                      </a:r>
                      <a:endParaRPr sz="700">
                        <a:latin typeface="Calibri"/>
                        <a:cs typeface="Calibri"/>
                      </a:endParaRPr>
                    </a:p>
                    <a:p>
                      <a:pPr algn="ctr">
                        <a:lnSpc>
                          <a:spcPts val="819"/>
                        </a:lnSpc>
                      </a:pPr>
                      <a:r>
                        <a:rPr sz="700" b="1" spc="-25" dirty="0">
                          <a:solidFill>
                            <a:srgbClr val="231F20"/>
                          </a:solidFill>
                          <a:latin typeface="Calibri"/>
                          <a:cs typeface="Calibri"/>
                        </a:rPr>
                        <a:t>(4.02-4.73)</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E5EEF0"/>
                    </a:solidFill>
                  </a:tcPr>
                </a:tc>
                <a:tc>
                  <a:txBody>
                    <a:bodyPr/>
                    <a:lstStyle/>
                    <a:p>
                      <a:pPr marR="13970" algn="ctr">
                        <a:lnSpc>
                          <a:spcPct val="100000"/>
                        </a:lnSpc>
                        <a:spcBef>
                          <a:spcPts val="550"/>
                        </a:spcBef>
                      </a:pPr>
                      <a:r>
                        <a:rPr sz="700" b="1" spc="-10" dirty="0">
                          <a:solidFill>
                            <a:srgbClr val="231F20"/>
                          </a:solidFill>
                          <a:latin typeface="Calibri"/>
                          <a:cs typeface="Calibri"/>
                        </a:rPr>
                        <a:t>636</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5"/>
                        </a:spcBef>
                      </a:pPr>
                      <a:r>
                        <a:rPr sz="700" b="1" spc="-10" dirty="0">
                          <a:solidFill>
                            <a:srgbClr val="231F20"/>
                          </a:solidFill>
                          <a:latin typeface="Calibri"/>
                          <a:cs typeface="Calibri"/>
                        </a:rPr>
                        <a:t>4.45</a:t>
                      </a:r>
                      <a:endParaRPr sz="700">
                        <a:latin typeface="Calibri"/>
                        <a:cs typeface="Calibri"/>
                      </a:endParaRPr>
                    </a:p>
                    <a:p>
                      <a:pPr marL="16510" algn="ctr">
                        <a:lnSpc>
                          <a:spcPts val="819"/>
                        </a:lnSpc>
                      </a:pPr>
                      <a:r>
                        <a:rPr sz="700" b="1" spc="-25" dirty="0">
                          <a:solidFill>
                            <a:srgbClr val="231F20"/>
                          </a:solidFill>
                          <a:latin typeface="Calibri"/>
                          <a:cs typeface="Calibri"/>
                        </a:rPr>
                        <a:t>(4.09-4.80)</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E5EEF0"/>
                    </a:solidFill>
                  </a:tcPr>
                </a:tc>
                <a:tc>
                  <a:txBody>
                    <a:bodyPr/>
                    <a:lstStyle/>
                    <a:p>
                      <a:pPr marL="53975" algn="ctr">
                        <a:lnSpc>
                          <a:spcPct val="100000"/>
                        </a:lnSpc>
                        <a:spcBef>
                          <a:spcPts val="550"/>
                        </a:spcBef>
                      </a:pPr>
                      <a:r>
                        <a:rPr sz="700" b="1" spc="-25" dirty="0">
                          <a:solidFill>
                            <a:srgbClr val="231F20"/>
                          </a:solidFill>
                          <a:latin typeface="Calibri"/>
                          <a:cs typeface="Calibri"/>
                        </a:rPr>
                        <a:t>600</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E5EEF0"/>
                    </a:solidFill>
                  </a:tcPr>
                </a:tc>
                <a:tc>
                  <a:txBody>
                    <a:bodyPr/>
                    <a:lstStyle/>
                    <a:p>
                      <a:pPr marL="3175" algn="ctr">
                        <a:lnSpc>
                          <a:spcPts val="819"/>
                        </a:lnSpc>
                        <a:spcBef>
                          <a:spcPts val="105"/>
                        </a:spcBef>
                      </a:pPr>
                      <a:r>
                        <a:rPr sz="700" b="1" spc="-10" dirty="0">
                          <a:solidFill>
                            <a:srgbClr val="231F20"/>
                          </a:solidFill>
                          <a:latin typeface="Calibri"/>
                          <a:cs typeface="Calibri"/>
                        </a:rPr>
                        <a:t>4.10</a:t>
                      </a:r>
                      <a:endParaRPr sz="700">
                        <a:latin typeface="Calibri"/>
                        <a:cs typeface="Calibri"/>
                      </a:endParaRPr>
                    </a:p>
                    <a:p>
                      <a:pPr marL="3175" algn="ctr">
                        <a:lnSpc>
                          <a:spcPts val="819"/>
                        </a:lnSpc>
                      </a:pPr>
                      <a:r>
                        <a:rPr sz="700" b="1" spc="-25" dirty="0">
                          <a:solidFill>
                            <a:srgbClr val="231F20"/>
                          </a:solidFill>
                          <a:latin typeface="Calibri"/>
                          <a:cs typeface="Calibri"/>
                        </a:rPr>
                        <a:t>(3.77–4.44)</a:t>
                      </a:r>
                      <a:endParaRPr sz="700">
                        <a:latin typeface="Calibri"/>
                        <a:cs typeface="Calibri"/>
                      </a:endParaRPr>
                    </a:p>
                  </a:txBody>
                  <a:tcPr marL="0" marR="0" marT="13335" marB="0">
                    <a:lnL w="9525">
                      <a:solidFill>
                        <a:srgbClr val="005E6D"/>
                      </a:solidFill>
                      <a:prstDash val="solid"/>
                    </a:lnL>
                    <a:solidFill>
                      <a:srgbClr val="E5EEF0"/>
                    </a:solidFill>
                  </a:tcPr>
                </a:tc>
                <a:extLst>
                  <a:ext uri="{0D108BD9-81ED-4DB2-BD59-A6C34878D82A}">
                    <a16:rowId xmlns:a16="http://schemas.microsoft.com/office/drawing/2014/main" val="10027"/>
                  </a:ext>
                </a:extLst>
              </a:tr>
              <a:tr h="256031">
                <a:tc>
                  <a:txBody>
                    <a:bodyPr/>
                    <a:lstStyle/>
                    <a:p>
                      <a:pPr marL="58419">
                        <a:lnSpc>
                          <a:spcPct val="100000"/>
                        </a:lnSpc>
                        <a:spcBef>
                          <a:spcPts val="550"/>
                        </a:spcBef>
                      </a:pPr>
                      <a:r>
                        <a:rPr sz="700" b="1" dirty="0">
                          <a:solidFill>
                            <a:srgbClr val="231F20"/>
                          </a:solidFill>
                          <a:latin typeface="Calibri"/>
                          <a:cs typeface="Calibri"/>
                        </a:rPr>
                        <a:t>9: San</a:t>
                      </a:r>
                      <a:r>
                        <a:rPr sz="700" b="1" spc="35" dirty="0">
                          <a:solidFill>
                            <a:srgbClr val="231F20"/>
                          </a:solidFill>
                          <a:latin typeface="Calibri"/>
                          <a:cs typeface="Calibri"/>
                        </a:rPr>
                        <a:t> </a:t>
                      </a:r>
                      <a:r>
                        <a:rPr sz="700" b="1" spc="5" dirty="0">
                          <a:solidFill>
                            <a:srgbClr val="231F20"/>
                          </a:solidFill>
                          <a:latin typeface="Calibri"/>
                          <a:cs typeface="Calibri"/>
                        </a:rPr>
                        <a:t>Francisco</a:t>
                      </a:r>
                      <a:endParaRPr sz="700">
                        <a:latin typeface="Calibri"/>
                        <a:cs typeface="Calibri"/>
                      </a:endParaRPr>
                    </a:p>
                  </a:txBody>
                  <a:tcPr marL="0" marR="0" marT="69850" marB="0">
                    <a:lnR w="19050">
                      <a:solidFill>
                        <a:srgbClr val="005E6D"/>
                      </a:solidFill>
                      <a:prstDash val="solid"/>
                    </a:lnR>
                    <a:solidFill>
                      <a:srgbClr val="FFFFFF"/>
                    </a:solidFill>
                  </a:tcPr>
                </a:tc>
                <a:tc>
                  <a:txBody>
                    <a:bodyPr/>
                    <a:lstStyle/>
                    <a:p>
                      <a:pPr marL="94615">
                        <a:lnSpc>
                          <a:spcPct val="100000"/>
                        </a:lnSpc>
                        <a:spcBef>
                          <a:spcPts val="550"/>
                        </a:spcBef>
                      </a:pPr>
                      <a:r>
                        <a:rPr sz="700" b="1" spc="-10" dirty="0">
                          <a:solidFill>
                            <a:srgbClr val="231F20"/>
                          </a:solidFill>
                          <a:latin typeface="Calibri"/>
                          <a:cs typeface="Calibri"/>
                        </a:rPr>
                        <a:t>4,053</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5"/>
                        </a:spcBef>
                      </a:pPr>
                      <a:r>
                        <a:rPr sz="700" b="1" spc="-10" dirty="0">
                          <a:solidFill>
                            <a:srgbClr val="231F20"/>
                          </a:solidFill>
                          <a:latin typeface="Calibri"/>
                          <a:cs typeface="Calibri"/>
                        </a:rPr>
                        <a:t>6.84</a:t>
                      </a:r>
                      <a:endParaRPr sz="700">
                        <a:latin typeface="Calibri"/>
                        <a:cs typeface="Calibri"/>
                      </a:endParaRPr>
                    </a:p>
                    <a:p>
                      <a:pPr algn="ctr">
                        <a:lnSpc>
                          <a:spcPts val="819"/>
                        </a:lnSpc>
                      </a:pPr>
                      <a:r>
                        <a:rPr sz="700" b="1" spc="-25" dirty="0">
                          <a:solidFill>
                            <a:srgbClr val="231F20"/>
                          </a:solidFill>
                          <a:latin typeface="Calibri"/>
                          <a:cs typeface="Calibri"/>
                        </a:rPr>
                        <a:t>(6.63-7.05)</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FFFFFF"/>
                    </a:solidFill>
                  </a:tcPr>
                </a:tc>
                <a:tc>
                  <a:txBody>
                    <a:bodyPr/>
                    <a:lstStyle/>
                    <a:p>
                      <a:pPr marL="1270" algn="ctr">
                        <a:lnSpc>
                          <a:spcPct val="100000"/>
                        </a:lnSpc>
                        <a:spcBef>
                          <a:spcPts val="550"/>
                        </a:spcBef>
                      </a:pPr>
                      <a:r>
                        <a:rPr sz="700" b="1" spc="-10" dirty="0">
                          <a:solidFill>
                            <a:srgbClr val="231F20"/>
                          </a:solidFill>
                          <a:latin typeface="Calibri"/>
                          <a:cs typeface="Calibri"/>
                        </a:rPr>
                        <a:t>3,668</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5"/>
                        </a:spcBef>
                      </a:pPr>
                      <a:r>
                        <a:rPr sz="700" b="1" spc="-10" dirty="0">
                          <a:solidFill>
                            <a:srgbClr val="231F20"/>
                          </a:solidFill>
                          <a:latin typeface="Calibri"/>
                          <a:cs typeface="Calibri"/>
                        </a:rPr>
                        <a:t>6.08</a:t>
                      </a:r>
                      <a:endParaRPr sz="700">
                        <a:latin typeface="Calibri"/>
                        <a:cs typeface="Calibri"/>
                      </a:endParaRPr>
                    </a:p>
                    <a:p>
                      <a:pPr algn="ctr">
                        <a:lnSpc>
                          <a:spcPts val="819"/>
                        </a:lnSpc>
                      </a:pPr>
                      <a:r>
                        <a:rPr sz="700" b="1" spc="-25" dirty="0">
                          <a:solidFill>
                            <a:srgbClr val="231F20"/>
                          </a:solidFill>
                          <a:latin typeface="Calibri"/>
                          <a:cs typeface="Calibri"/>
                        </a:rPr>
                        <a:t>(5.88-6.28)</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FFFFFF"/>
                    </a:solidFill>
                  </a:tcPr>
                </a:tc>
                <a:tc>
                  <a:txBody>
                    <a:bodyPr/>
                    <a:lstStyle/>
                    <a:p>
                      <a:pPr marR="100965" algn="r">
                        <a:lnSpc>
                          <a:spcPct val="100000"/>
                        </a:lnSpc>
                        <a:spcBef>
                          <a:spcPts val="550"/>
                        </a:spcBef>
                      </a:pPr>
                      <a:r>
                        <a:rPr sz="700" b="1" spc="-5" dirty="0">
                          <a:solidFill>
                            <a:srgbClr val="231F20"/>
                          </a:solidFill>
                          <a:latin typeface="Calibri"/>
                          <a:cs typeface="Calibri"/>
                        </a:rPr>
                        <a:t>3</a:t>
                      </a:r>
                      <a:r>
                        <a:rPr sz="700" b="1" dirty="0">
                          <a:solidFill>
                            <a:srgbClr val="231F20"/>
                          </a:solidFill>
                          <a:latin typeface="Calibri"/>
                          <a:cs typeface="Calibri"/>
                        </a:rPr>
                        <a:t>,</a:t>
                      </a:r>
                      <a:r>
                        <a:rPr sz="700" b="1" spc="-5" dirty="0">
                          <a:solidFill>
                            <a:srgbClr val="231F20"/>
                          </a:solidFill>
                          <a:latin typeface="Calibri"/>
                          <a:cs typeface="Calibri"/>
                        </a:rPr>
                        <a:t>330</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algn="ctr">
                        <a:lnSpc>
                          <a:spcPts val="819"/>
                        </a:lnSpc>
                        <a:spcBef>
                          <a:spcPts val="105"/>
                        </a:spcBef>
                      </a:pPr>
                      <a:r>
                        <a:rPr sz="700" b="1" spc="-10" dirty="0">
                          <a:solidFill>
                            <a:srgbClr val="231F20"/>
                          </a:solidFill>
                          <a:latin typeface="Calibri"/>
                          <a:cs typeface="Calibri"/>
                        </a:rPr>
                        <a:t>5.37</a:t>
                      </a:r>
                      <a:endParaRPr sz="700">
                        <a:latin typeface="Calibri"/>
                        <a:cs typeface="Calibri"/>
                      </a:endParaRPr>
                    </a:p>
                    <a:p>
                      <a:pPr algn="ctr">
                        <a:lnSpc>
                          <a:spcPts val="819"/>
                        </a:lnSpc>
                      </a:pPr>
                      <a:r>
                        <a:rPr sz="700" b="1" spc="-25" dirty="0">
                          <a:solidFill>
                            <a:srgbClr val="231F20"/>
                          </a:solidFill>
                          <a:latin typeface="Calibri"/>
                          <a:cs typeface="Calibri"/>
                        </a:rPr>
                        <a:t>(5.19-5.56)</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FFFFFF"/>
                    </a:solidFill>
                  </a:tcPr>
                </a:tc>
                <a:tc>
                  <a:txBody>
                    <a:bodyPr/>
                    <a:lstStyle/>
                    <a:p>
                      <a:pPr marL="70485" algn="ctr">
                        <a:lnSpc>
                          <a:spcPct val="100000"/>
                        </a:lnSpc>
                        <a:spcBef>
                          <a:spcPts val="550"/>
                        </a:spcBef>
                      </a:pPr>
                      <a:r>
                        <a:rPr sz="700" b="1" spc="-25" dirty="0">
                          <a:solidFill>
                            <a:srgbClr val="231F20"/>
                          </a:solidFill>
                          <a:latin typeface="Calibri"/>
                          <a:cs typeface="Calibri"/>
                        </a:rPr>
                        <a:t>2,928</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635" algn="ctr">
                        <a:lnSpc>
                          <a:spcPts val="819"/>
                        </a:lnSpc>
                        <a:spcBef>
                          <a:spcPts val="105"/>
                        </a:spcBef>
                      </a:pPr>
                      <a:r>
                        <a:rPr sz="700" b="1" spc="-10" dirty="0">
                          <a:solidFill>
                            <a:srgbClr val="231F20"/>
                          </a:solidFill>
                          <a:latin typeface="Calibri"/>
                          <a:cs typeface="Calibri"/>
                        </a:rPr>
                        <a:t>4.63</a:t>
                      </a:r>
                      <a:endParaRPr sz="700">
                        <a:latin typeface="Calibri"/>
                        <a:cs typeface="Calibri"/>
                      </a:endParaRPr>
                    </a:p>
                    <a:p>
                      <a:pPr marL="17145" algn="ctr">
                        <a:lnSpc>
                          <a:spcPts val="819"/>
                        </a:lnSpc>
                      </a:pPr>
                      <a:r>
                        <a:rPr sz="700" b="1" spc="-25" dirty="0">
                          <a:solidFill>
                            <a:srgbClr val="231F20"/>
                          </a:solidFill>
                          <a:latin typeface="Calibri"/>
                          <a:cs typeface="Calibri"/>
                        </a:rPr>
                        <a:t>(4.46-4.80)</a:t>
                      </a:r>
                      <a:endParaRPr sz="700">
                        <a:latin typeface="Calibri"/>
                        <a:cs typeface="Calibri"/>
                      </a:endParaRPr>
                    </a:p>
                  </a:txBody>
                  <a:tcPr marL="0" marR="0" marT="13335" marB="0">
                    <a:lnL w="9525">
                      <a:solidFill>
                        <a:srgbClr val="005E6D"/>
                      </a:solidFill>
                      <a:prstDash val="solid"/>
                    </a:lnL>
                    <a:lnR w="19050">
                      <a:solidFill>
                        <a:srgbClr val="005E6D"/>
                      </a:solidFill>
                      <a:prstDash val="solid"/>
                    </a:lnR>
                    <a:solidFill>
                      <a:srgbClr val="FFFFFF"/>
                    </a:solidFill>
                  </a:tcPr>
                </a:tc>
                <a:tc>
                  <a:txBody>
                    <a:bodyPr/>
                    <a:lstStyle/>
                    <a:p>
                      <a:pPr marL="66675" algn="ctr">
                        <a:lnSpc>
                          <a:spcPct val="100000"/>
                        </a:lnSpc>
                        <a:spcBef>
                          <a:spcPts val="550"/>
                        </a:spcBef>
                      </a:pPr>
                      <a:r>
                        <a:rPr sz="700" b="1" spc="-25" dirty="0">
                          <a:solidFill>
                            <a:srgbClr val="231F20"/>
                          </a:solidFill>
                          <a:latin typeface="Calibri"/>
                          <a:cs typeface="Calibri"/>
                        </a:rPr>
                        <a:t>2,564</a:t>
                      </a:r>
                      <a:endParaRPr sz="700">
                        <a:latin typeface="Calibri"/>
                        <a:cs typeface="Calibri"/>
                      </a:endParaRPr>
                    </a:p>
                  </a:txBody>
                  <a:tcPr marL="0" marR="0" marT="69850" marB="0">
                    <a:lnL w="19050">
                      <a:solidFill>
                        <a:srgbClr val="005E6D"/>
                      </a:solidFill>
                      <a:prstDash val="solid"/>
                    </a:lnL>
                    <a:lnR w="9525">
                      <a:solidFill>
                        <a:srgbClr val="005E6D"/>
                      </a:solidFill>
                      <a:prstDash val="solid"/>
                    </a:lnR>
                    <a:solidFill>
                      <a:srgbClr val="FFFFFF"/>
                    </a:solidFill>
                  </a:tcPr>
                </a:tc>
                <a:tc>
                  <a:txBody>
                    <a:bodyPr/>
                    <a:lstStyle/>
                    <a:p>
                      <a:pPr marL="3810" algn="ctr">
                        <a:lnSpc>
                          <a:spcPts val="819"/>
                        </a:lnSpc>
                        <a:spcBef>
                          <a:spcPts val="105"/>
                        </a:spcBef>
                      </a:pPr>
                      <a:r>
                        <a:rPr sz="700" b="1" spc="-10" dirty="0">
                          <a:solidFill>
                            <a:srgbClr val="231F20"/>
                          </a:solidFill>
                          <a:latin typeface="Calibri"/>
                          <a:cs typeface="Calibri"/>
                        </a:rPr>
                        <a:t>4.00</a:t>
                      </a:r>
                      <a:endParaRPr sz="700">
                        <a:latin typeface="Calibri"/>
                        <a:cs typeface="Calibri"/>
                      </a:endParaRPr>
                    </a:p>
                    <a:p>
                      <a:pPr marL="3810" algn="ctr">
                        <a:lnSpc>
                          <a:spcPts val="819"/>
                        </a:lnSpc>
                      </a:pPr>
                      <a:r>
                        <a:rPr sz="700" b="1" spc="-25" dirty="0">
                          <a:solidFill>
                            <a:srgbClr val="231F20"/>
                          </a:solidFill>
                          <a:latin typeface="Calibri"/>
                          <a:cs typeface="Calibri"/>
                        </a:rPr>
                        <a:t>(3.84–4.15)</a:t>
                      </a:r>
                      <a:endParaRPr sz="700">
                        <a:latin typeface="Calibri"/>
                        <a:cs typeface="Calibri"/>
                      </a:endParaRPr>
                    </a:p>
                  </a:txBody>
                  <a:tcPr marL="0" marR="0" marT="13335" marB="0">
                    <a:lnL w="9525">
                      <a:solidFill>
                        <a:srgbClr val="005E6D"/>
                      </a:solidFill>
                      <a:prstDash val="solid"/>
                    </a:lnL>
                    <a:solidFill>
                      <a:srgbClr val="FFFFFF"/>
                    </a:solidFill>
                  </a:tcPr>
                </a:tc>
                <a:extLst>
                  <a:ext uri="{0D108BD9-81ED-4DB2-BD59-A6C34878D82A}">
                    <a16:rowId xmlns:a16="http://schemas.microsoft.com/office/drawing/2014/main" val="10028"/>
                  </a:ext>
                </a:extLst>
              </a:tr>
              <a:tr h="256031">
                <a:tc>
                  <a:txBody>
                    <a:bodyPr/>
                    <a:lstStyle/>
                    <a:p>
                      <a:pPr marL="58419">
                        <a:lnSpc>
                          <a:spcPct val="100000"/>
                        </a:lnSpc>
                        <a:spcBef>
                          <a:spcPts val="545"/>
                        </a:spcBef>
                      </a:pPr>
                      <a:r>
                        <a:rPr sz="700" b="1" spc="5" dirty="0">
                          <a:solidFill>
                            <a:srgbClr val="231F20"/>
                          </a:solidFill>
                          <a:latin typeface="Calibri"/>
                          <a:cs typeface="Calibri"/>
                        </a:rPr>
                        <a:t>10:</a:t>
                      </a:r>
                      <a:r>
                        <a:rPr sz="700" b="1" spc="40" dirty="0">
                          <a:solidFill>
                            <a:srgbClr val="231F20"/>
                          </a:solidFill>
                          <a:latin typeface="Calibri"/>
                          <a:cs typeface="Calibri"/>
                        </a:rPr>
                        <a:t> </a:t>
                      </a:r>
                      <a:r>
                        <a:rPr sz="700" b="1" spc="15" dirty="0">
                          <a:solidFill>
                            <a:srgbClr val="231F20"/>
                          </a:solidFill>
                          <a:latin typeface="Calibri"/>
                          <a:cs typeface="Calibri"/>
                        </a:rPr>
                        <a:t>Seattle</a:t>
                      </a:r>
                      <a:endParaRPr sz="700">
                        <a:latin typeface="Calibri"/>
                        <a:cs typeface="Calibri"/>
                      </a:endParaRPr>
                    </a:p>
                  </a:txBody>
                  <a:tcPr marL="0" marR="0" marT="69215" marB="0">
                    <a:lnR w="19050">
                      <a:solidFill>
                        <a:srgbClr val="005E6D"/>
                      </a:solidFill>
                      <a:prstDash val="solid"/>
                    </a:lnR>
                    <a:solidFill>
                      <a:srgbClr val="E5EEF0"/>
                    </a:solidFill>
                  </a:tcPr>
                </a:tc>
                <a:tc>
                  <a:txBody>
                    <a:bodyPr/>
                    <a:lstStyle/>
                    <a:p>
                      <a:pPr marL="95250">
                        <a:lnSpc>
                          <a:spcPct val="100000"/>
                        </a:lnSpc>
                        <a:spcBef>
                          <a:spcPts val="545"/>
                        </a:spcBef>
                      </a:pPr>
                      <a:r>
                        <a:rPr sz="700" b="1" spc="-10" dirty="0">
                          <a:solidFill>
                            <a:srgbClr val="231F20"/>
                          </a:solidFill>
                          <a:latin typeface="Calibri"/>
                          <a:cs typeface="Calibri"/>
                        </a:rPr>
                        <a:t>1,305</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7.49</a:t>
                      </a:r>
                      <a:endParaRPr sz="700">
                        <a:latin typeface="Calibri"/>
                        <a:cs typeface="Calibri"/>
                      </a:endParaRPr>
                    </a:p>
                    <a:p>
                      <a:pPr marL="635" algn="ctr">
                        <a:lnSpc>
                          <a:spcPts val="819"/>
                        </a:lnSpc>
                      </a:pPr>
                      <a:r>
                        <a:rPr sz="700" b="1" spc="-25" dirty="0">
                          <a:solidFill>
                            <a:srgbClr val="231F20"/>
                          </a:solidFill>
                          <a:latin typeface="Calibri"/>
                          <a:cs typeface="Calibri"/>
                        </a:rPr>
                        <a:t>(7.08-7.91)</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545"/>
                        </a:spcBef>
                      </a:pPr>
                      <a:r>
                        <a:rPr sz="700" b="1" spc="-10" dirty="0">
                          <a:solidFill>
                            <a:srgbClr val="231F20"/>
                          </a:solidFill>
                          <a:latin typeface="Calibri"/>
                          <a:cs typeface="Calibri"/>
                        </a:rPr>
                        <a:t>1,173</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6.56</a:t>
                      </a:r>
                      <a:endParaRPr sz="700">
                        <a:latin typeface="Calibri"/>
                        <a:cs typeface="Calibri"/>
                      </a:endParaRPr>
                    </a:p>
                    <a:p>
                      <a:pPr marL="635" algn="ctr">
                        <a:lnSpc>
                          <a:spcPts val="819"/>
                        </a:lnSpc>
                      </a:pPr>
                      <a:r>
                        <a:rPr sz="700" b="1" spc="-25" dirty="0">
                          <a:solidFill>
                            <a:srgbClr val="231F20"/>
                          </a:solidFill>
                          <a:latin typeface="Calibri"/>
                          <a:cs typeface="Calibri"/>
                        </a:rPr>
                        <a:t>(6.17-6.94)</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R="100965" algn="r">
                        <a:lnSpc>
                          <a:spcPct val="100000"/>
                        </a:lnSpc>
                        <a:spcBef>
                          <a:spcPts val="545"/>
                        </a:spcBef>
                      </a:pPr>
                      <a:r>
                        <a:rPr sz="700" b="1" spc="-5" dirty="0">
                          <a:solidFill>
                            <a:srgbClr val="231F20"/>
                          </a:solidFill>
                          <a:latin typeface="Calibri"/>
                          <a:cs typeface="Calibri"/>
                        </a:rPr>
                        <a:t>1</a:t>
                      </a:r>
                      <a:r>
                        <a:rPr sz="700" b="1" dirty="0">
                          <a:solidFill>
                            <a:srgbClr val="231F20"/>
                          </a:solidFill>
                          <a:latin typeface="Calibri"/>
                          <a:cs typeface="Calibri"/>
                        </a:rPr>
                        <a:t>,</a:t>
                      </a:r>
                      <a:r>
                        <a:rPr sz="700" b="1" spc="-5" dirty="0">
                          <a:solidFill>
                            <a:srgbClr val="231F20"/>
                          </a:solidFill>
                          <a:latin typeface="Calibri"/>
                          <a:cs typeface="Calibri"/>
                        </a:rPr>
                        <a:t>168</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algn="ctr">
                        <a:lnSpc>
                          <a:spcPts val="819"/>
                        </a:lnSpc>
                        <a:spcBef>
                          <a:spcPts val="100"/>
                        </a:spcBef>
                      </a:pPr>
                      <a:r>
                        <a:rPr sz="700" b="1" spc="-10" dirty="0">
                          <a:solidFill>
                            <a:srgbClr val="231F20"/>
                          </a:solidFill>
                          <a:latin typeface="Calibri"/>
                          <a:cs typeface="Calibri"/>
                        </a:rPr>
                        <a:t>6.38</a:t>
                      </a:r>
                      <a:endParaRPr sz="700">
                        <a:latin typeface="Calibri"/>
                        <a:cs typeface="Calibri"/>
                      </a:endParaRPr>
                    </a:p>
                    <a:p>
                      <a:pPr marL="635" algn="ctr">
                        <a:lnSpc>
                          <a:spcPts val="819"/>
                        </a:lnSpc>
                      </a:pPr>
                      <a:r>
                        <a:rPr sz="700" b="1" spc="-25" dirty="0">
                          <a:solidFill>
                            <a:srgbClr val="231F20"/>
                          </a:solidFill>
                          <a:latin typeface="Calibri"/>
                          <a:cs typeface="Calibri"/>
                        </a:rPr>
                        <a:t>(6.01-6.76)</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7945" algn="ctr">
                        <a:lnSpc>
                          <a:spcPct val="100000"/>
                        </a:lnSpc>
                        <a:spcBef>
                          <a:spcPts val="545"/>
                        </a:spcBef>
                      </a:pPr>
                      <a:r>
                        <a:rPr sz="700" b="1" spc="-25" dirty="0">
                          <a:solidFill>
                            <a:srgbClr val="231F20"/>
                          </a:solidFill>
                          <a:latin typeface="Calibri"/>
                          <a:cs typeface="Calibri"/>
                        </a:rPr>
                        <a:t>1,080</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marL="16510" algn="ctr">
                        <a:lnSpc>
                          <a:spcPts val="819"/>
                        </a:lnSpc>
                        <a:spcBef>
                          <a:spcPts val="100"/>
                        </a:spcBef>
                      </a:pPr>
                      <a:r>
                        <a:rPr sz="700" b="1" spc="-10" dirty="0">
                          <a:solidFill>
                            <a:srgbClr val="231F20"/>
                          </a:solidFill>
                          <a:latin typeface="Calibri"/>
                          <a:cs typeface="Calibri"/>
                        </a:rPr>
                        <a:t>5.79</a:t>
                      </a:r>
                      <a:endParaRPr sz="700">
                        <a:latin typeface="Calibri"/>
                        <a:cs typeface="Calibri"/>
                      </a:endParaRPr>
                    </a:p>
                    <a:p>
                      <a:pPr marL="17780" algn="ctr">
                        <a:lnSpc>
                          <a:spcPts val="819"/>
                        </a:lnSpc>
                      </a:pPr>
                      <a:r>
                        <a:rPr sz="700" b="1" spc="-25" dirty="0">
                          <a:solidFill>
                            <a:srgbClr val="231F20"/>
                          </a:solidFill>
                          <a:latin typeface="Calibri"/>
                          <a:cs typeface="Calibri"/>
                        </a:rPr>
                        <a:t>(5.43-6.14)</a:t>
                      </a:r>
                      <a:endParaRPr sz="700">
                        <a:latin typeface="Calibri"/>
                        <a:cs typeface="Calibri"/>
                      </a:endParaRPr>
                    </a:p>
                  </a:txBody>
                  <a:tcPr marL="0" marR="0" marT="12700" marB="0">
                    <a:lnL w="9525">
                      <a:solidFill>
                        <a:srgbClr val="005E6D"/>
                      </a:solidFill>
                      <a:prstDash val="solid"/>
                    </a:lnL>
                    <a:lnR w="19050">
                      <a:solidFill>
                        <a:srgbClr val="005E6D"/>
                      </a:solidFill>
                      <a:prstDash val="solid"/>
                    </a:lnR>
                    <a:solidFill>
                      <a:srgbClr val="E5EEF0"/>
                    </a:solidFill>
                  </a:tcPr>
                </a:tc>
                <a:tc>
                  <a:txBody>
                    <a:bodyPr/>
                    <a:lstStyle/>
                    <a:p>
                      <a:pPr marL="67310" algn="ctr">
                        <a:lnSpc>
                          <a:spcPct val="100000"/>
                        </a:lnSpc>
                        <a:spcBef>
                          <a:spcPts val="545"/>
                        </a:spcBef>
                      </a:pPr>
                      <a:r>
                        <a:rPr sz="700" b="1" spc="-25" dirty="0">
                          <a:solidFill>
                            <a:srgbClr val="231F20"/>
                          </a:solidFill>
                          <a:latin typeface="Calibri"/>
                          <a:cs typeface="Calibri"/>
                        </a:rPr>
                        <a:t>1,000</a:t>
                      </a:r>
                      <a:endParaRPr sz="700">
                        <a:latin typeface="Calibri"/>
                        <a:cs typeface="Calibri"/>
                      </a:endParaRPr>
                    </a:p>
                  </a:txBody>
                  <a:tcPr marL="0" marR="0" marT="69215" marB="0">
                    <a:lnL w="19050">
                      <a:solidFill>
                        <a:srgbClr val="005E6D"/>
                      </a:solidFill>
                      <a:prstDash val="solid"/>
                    </a:lnL>
                    <a:lnR w="9525">
                      <a:solidFill>
                        <a:srgbClr val="005E6D"/>
                      </a:solidFill>
                      <a:prstDash val="solid"/>
                    </a:lnR>
                    <a:solidFill>
                      <a:srgbClr val="E5EEF0"/>
                    </a:solidFill>
                  </a:tcPr>
                </a:tc>
                <a:tc>
                  <a:txBody>
                    <a:bodyPr/>
                    <a:lstStyle/>
                    <a:p>
                      <a:pPr marL="22860" algn="ctr">
                        <a:lnSpc>
                          <a:spcPts val="819"/>
                        </a:lnSpc>
                        <a:spcBef>
                          <a:spcPts val="100"/>
                        </a:spcBef>
                      </a:pPr>
                      <a:r>
                        <a:rPr sz="700" b="1" spc="-10" dirty="0">
                          <a:solidFill>
                            <a:srgbClr val="231F20"/>
                          </a:solidFill>
                          <a:latin typeface="Calibri"/>
                          <a:cs typeface="Calibri"/>
                        </a:rPr>
                        <a:t>5.27</a:t>
                      </a:r>
                      <a:endParaRPr sz="700" dirty="0">
                        <a:latin typeface="Calibri"/>
                        <a:cs typeface="Calibri"/>
                      </a:endParaRPr>
                    </a:p>
                    <a:p>
                      <a:pPr marL="3810" algn="ctr">
                        <a:lnSpc>
                          <a:spcPts val="819"/>
                        </a:lnSpc>
                      </a:pPr>
                      <a:r>
                        <a:rPr sz="700" b="1" spc="-25" dirty="0">
                          <a:solidFill>
                            <a:srgbClr val="231F20"/>
                          </a:solidFill>
                          <a:latin typeface="Calibri"/>
                          <a:cs typeface="Calibri"/>
                        </a:rPr>
                        <a:t>(4.94–5.61)</a:t>
                      </a:r>
                      <a:endParaRPr sz="700" dirty="0">
                        <a:latin typeface="Calibri"/>
                        <a:cs typeface="Calibri"/>
                      </a:endParaRPr>
                    </a:p>
                  </a:txBody>
                  <a:tcPr marL="0" marR="0" marT="12700" marB="0">
                    <a:lnL w="9525">
                      <a:solidFill>
                        <a:srgbClr val="005E6D"/>
                      </a:solidFill>
                      <a:prstDash val="solid"/>
                    </a:lnL>
                    <a:solidFill>
                      <a:srgbClr val="E5EEF0"/>
                    </a:solidFill>
                  </a:tcPr>
                </a:tc>
                <a:extLst>
                  <a:ext uri="{0D108BD9-81ED-4DB2-BD59-A6C34878D82A}">
                    <a16:rowId xmlns:a16="http://schemas.microsoft.com/office/drawing/2014/main" val="10029"/>
                  </a:ext>
                </a:extLst>
              </a:tr>
            </a:tbl>
          </a:graphicData>
        </a:graphic>
      </p:graphicFrame>
      <p:sp>
        <p:nvSpPr>
          <p:cNvPr id="4" name="object 4"/>
          <p:cNvSpPr txBox="1"/>
          <p:nvPr/>
        </p:nvSpPr>
        <p:spPr>
          <a:xfrm>
            <a:off x="443961" y="8920226"/>
            <a:ext cx="2491740" cy="1080770"/>
          </a:xfrm>
          <a:prstGeom prst="rect">
            <a:avLst/>
          </a:prstGeom>
        </p:spPr>
        <p:txBody>
          <a:bodyPr vert="horz" wrap="square" lIns="0" tIns="10160" rIns="0" bIns="0" rtlCol="0">
            <a:spAutoFit/>
          </a:bodyPr>
          <a:lstStyle/>
          <a:p>
            <a:pPr marL="12700" marR="5080" indent="-635">
              <a:lnSpc>
                <a:spcPct val="103000"/>
              </a:lnSpc>
              <a:spcBef>
                <a:spcPts val="80"/>
              </a:spcBef>
            </a:pPr>
            <a:r>
              <a:rPr sz="550" spc="-20" dirty="0">
                <a:solidFill>
                  <a:srgbClr val="231F20"/>
                </a:solidFill>
                <a:latin typeface="Lucida Sans"/>
                <a:cs typeface="Lucida Sans"/>
              </a:rPr>
              <a:t>Source: </a:t>
            </a:r>
            <a:r>
              <a:rPr sz="550" spc="-30" dirty="0">
                <a:solidFill>
                  <a:srgbClr val="231F20"/>
                </a:solidFill>
                <a:latin typeface="Lucida Sans"/>
                <a:cs typeface="Lucida Sans"/>
              </a:rPr>
              <a:t>CDC, </a:t>
            </a:r>
            <a:r>
              <a:rPr sz="550" spc="-20" dirty="0">
                <a:solidFill>
                  <a:srgbClr val="231F20"/>
                </a:solidFill>
                <a:latin typeface="Lucida Sans"/>
                <a:cs typeface="Lucida Sans"/>
              </a:rPr>
              <a:t>National </a:t>
            </a:r>
            <a:r>
              <a:rPr sz="550" spc="-15" dirty="0">
                <a:solidFill>
                  <a:srgbClr val="231F20"/>
                </a:solidFill>
                <a:latin typeface="Lucida Sans"/>
                <a:cs typeface="Lucida Sans"/>
              </a:rPr>
              <a:t>Center </a:t>
            </a:r>
            <a:r>
              <a:rPr sz="550" spc="-10" dirty="0">
                <a:solidFill>
                  <a:srgbClr val="231F20"/>
                </a:solidFill>
                <a:latin typeface="Lucida Sans"/>
                <a:cs typeface="Lucida Sans"/>
              </a:rPr>
              <a:t>for Health </a:t>
            </a:r>
            <a:r>
              <a:rPr sz="550" spc="-15" dirty="0">
                <a:solidFill>
                  <a:srgbClr val="231F20"/>
                </a:solidFill>
                <a:latin typeface="Lucida Sans"/>
                <a:cs typeface="Lucida Sans"/>
              </a:rPr>
              <a:t>Statistics, </a:t>
            </a:r>
            <a:r>
              <a:rPr sz="550" spc="-25" dirty="0">
                <a:solidFill>
                  <a:srgbClr val="231F20"/>
                </a:solidFill>
                <a:latin typeface="Lucida Sans"/>
                <a:cs typeface="Lucida Sans"/>
              </a:rPr>
              <a:t>Multiple Cause </a:t>
            </a:r>
            <a:r>
              <a:rPr sz="550" spc="-5" dirty="0">
                <a:solidFill>
                  <a:srgbClr val="231F20"/>
                </a:solidFill>
                <a:latin typeface="Lucida Sans"/>
                <a:cs typeface="Lucida Sans"/>
              </a:rPr>
              <a:t>of </a:t>
            </a:r>
            <a:r>
              <a:rPr sz="550" spc="-10" dirty="0">
                <a:solidFill>
                  <a:srgbClr val="231F20"/>
                </a:solidFill>
                <a:latin typeface="Lucida Sans"/>
                <a:cs typeface="Lucida Sans"/>
              </a:rPr>
              <a:t>Death  </a:t>
            </a:r>
            <a:r>
              <a:rPr sz="550" spc="-15" dirty="0">
                <a:solidFill>
                  <a:srgbClr val="231F20"/>
                </a:solidFill>
                <a:latin typeface="Lucida Sans"/>
                <a:cs typeface="Lucida Sans"/>
              </a:rPr>
              <a:t>1999–2019</a:t>
            </a:r>
            <a:r>
              <a:rPr sz="550" spc="-55" dirty="0">
                <a:solidFill>
                  <a:srgbClr val="231F20"/>
                </a:solidFill>
                <a:latin typeface="Lucida Sans"/>
                <a:cs typeface="Lucida Sans"/>
              </a:rPr>
              <a:t> </a:t>
            </a:r>
            <a:r>
              <a:rPr sz="550" spc="-10" dirty="0">
                <a:solidFill>
                  <a:srgbClr val="231F20"/>
                </a:solidFill>
                <a:latin typeface="Lucida Sans"/>
                <a:cs typeface="Lucida Sans"/>
              </a:rPr>
              <a:t>on</a:t>
            </a:r>
            <a:r>
              <a:rPr sz="550" spc="-60" dirty="0">
                <a:solidFill>
                  <a:srgbClr val="231F20"/>
                </a:solidFill>
                <a:latin typeface="Lucida Sans"/>
                <a:cs typeface="Lucida Sans"/>
              </a:rPr>
              <a:t> </a:t>
            </a:r>
            <a:r>
              <a:rPr sz="550" spc="-30" dirty="0">
                <a:solidFill>
                  <a:srgbClr val="231F20"/>
                </a:solidFill>
                <a:latin typeface="Lucida Sans"/>
                <a:cs typeface="Lucida Sans"/>
              </a:rPr>
              <a:t>CDC</a:t>
            </a:r>
            <a:r>
              <a:rPr sz="550" spc="-110" dirty="0">
                <a:solidFill>
                  <a:srgbClr val="231F20"/>
                </a:solidFill>
                <a:latin typeface="Lucida Sans"/>
                <a:cs typeface="Lucida Sans"/>
              </a:rPr>
              <a:t> </a:t>
            </a:r>
            <a:r>
              <a:rPr sz="550" spc="10" dirty="0">
                <a:solidFill>
                  <a:srgbClr val="231F20"/>
                </a:solidFill>
                <a:latin typeface="Lucida Sans"/>
                <a:cs typeface="Lucida Sans"/>
              </a:rPr>
              <a:t>WONDER</a:t>
            </a:r>
            <a:r>
              <a:rPr sz="550" spc="-30" dirty="0">
                <a:solidFill>
                  <a:srgbClr val="231F20"/>
                </a:solidFill>
                <a:latin typeface="Lucida Sans"/>
                <a:cs typeface="Lucida Sans"/>
              </a:rPr>
              <a:t> </a:t>
            </a:r>
            <a:r>
              <a:rPr sz="550" spc="-25" dirty="0">
                <a:solidFill>
                  <a:srgbClr val="231F20"/>
                </a:solidFill>
                <a:latin typeface="Lucida Sans"/>
                <a:cs typeface="Lucida Sans"/>
              </a:rPr>
              <a:t>Online</a:t>
            </a:r>
            <a:r>
              <a:rPr sz="550" spc="-50" dirty="0">
                <a:solidFill>
                  <a:srgbClr val="231F20"/>
                </a:solidFill>
                <a:latin typeface="Lucida Sans"/>
                <a:cs typeface="Lucida Sans"/>
              </a:rPr>
              <a:t> </a:t>
            </a:r>
            <a:r>
              <a:rPr sz="550" spc="-20" dirty="0">
                <a:solidFill>
                  <a:srgbClr val="231F20"/>
                </a:solidFill>
                <a:latin typeface="Lucida Sans"/>
                <a:cs typeface="Lucida Sans"/>
              </a:rPr>
              <a:t>Database.</a:t>
            </a:r>
            <a:r>
              <a:rPr sz="550" spc="-70" dirty="0">
                <a:solidFill>
                  <a:srgbClr val="231F20"/>
                </a:solidFill>
                <a:latin typeface="Lucida Sans"/>
                <a:cs typeface="Lucida Sans"/>
              </a:rPr>
              <a:t> </a:t>
            </a:r>
            <a:r>
              <a:rPr sz="550" spc="-20" dirty="0">
                <a:solidFill>
                  <a:srgbClr val="231F20"/>
                </a:solidFill>
                <a:latin typeface="Lucida Sans"/>
                <a:cs typeface="Lucida Sans"/>
              </a:rPr>
              <a:t>Data</a:t>
            </a:r>
            <a:r>
              <a:rPr sz="550" spc="-70" dirty="0">
                <a:solidFill>
                  <a:srgbClr val="231F20"/>
                </a:solidFill>
                <a:latin typeface="Lucida Sans"/>
                <a:cs typeface="Lucida Sans"/>
              </a:rPr>
              <a:t> </a:t>
            </a:r>
            <a:r>
              <a:rPr sz="550" spc="-5" dirty="0">
                <a:solidFill>
                  <a:srgbClr val="231F20"/>
                </a:solidFill>
                <a:latin typeface="Lucida Sans"/>
                <a:cs typeface="Lucida Sans"/>
              </a:rPr>
              <a:t>are</a:t>
            </a:r>
            <a:r>
              <a:rPr sz="550" spc="-60" dirty="0">
                <a:solidFill>
                  <a:srgbClr val="231F20"/>
                </a:solidFill>
                <a:latin typeface="Lucida Sans"/>
                <a:cs typeface="Lucida Sans"/>
              </a:rPr>
              <a:t> </a:t>
            </a:r>
            <a:r>
              <a:rPr sz="550" spc="-10" dirty="0">
                <a:solidFill>
                  <a:srgbClr val="231F20"/>
                </a:solidFill>
                <a:latin typeface="Lucida Sans"/>
                <a:cs typeface="Lucida Sans"/>
              </a:rPr>
              <a:t>from</a:t>
            </a:r>
            <a:r>
              <a:rPr sz="550" spc="-90" dirty="0">
                <a:solidFill>
                  <a:srgbClr val="231F20"/>
                </a:solidFill>
                <a:latin typeface="Lucida Sans"/>
                <a:cs typeface="Lucida Sans"/>
              </a:rPr>
              <a:t> </a:t>
            </a:r>
            <a:r>
              <a:rPr sz="550" spc="-10" dirty="0">
                <a:solidFill>
                  <a:srgbClr val="231F20"/>
                </a:solidFill>
                <a:latin typeface="Lucida Sans"/>
                <a:cs typeface="Lucida Sans"/>
              </a:rPr>
              <a:t>the</a:t>
            </a:r>
            <a:r>
              <a:rPr sz="550" spc="-35" dirty="0">
                <a:solidFill>
                  <a:srgbClr val="231F20"/>
                </a:solidFill>
                <a:latin typeface="Lucida Sans"/>
                <a:cs typeface="Lucida Sans"/>
              </a:rPr>
              <a:t> </a:t>
            </a:r>
            <a:r>
              <a:rPr sz="550" spc="-15" dirty="0">
                <a:solidFill>
                  <a:srgbClr val="231F20"/>
                </a:solidFill>
                <a:latin typeface="Lucida Sans"/>
                <a:cs typeface="Lucida Sans"/>
              </a:rPr>
              <a:t>2015–2019  </a:t>
            </a:r>
            <a:r>
              <a:rPr sz="550" spc="-25" dirty="0">
                <a:solidFill>
                  <a:srgbClr val="231F20"/>
                </a:solidFill>
                <a:latin typeface="Lucida Sans"/>
                <a:cs typeface="Lucida Sans"/>
              </a:rPr>
              <a:t>Multiple Cause </a:t>
            </a:r>
            <a:r>
              <a:rPr sz="550" spc="-5" dirty="0">
                <a:solidFill>
                  <a:srgbClr val="231F20"/>
                </a:solidFill>
                <a:latin typeface="Lucida Sans"/>
                <a:cs typeface="Lucida Sans"/>
              </a:rPr>
              <a:t>of </a:t>
            </a:r>
            <a:r>
              <a:rPr sz="550" spc="-10" dirty="0">
                <a:solidFill>
                  <a:srgbClr val="231F20"/>
                </a:solidFill>
                <a:latin typeface="Lucida Sans"/>
                <a:cs typeface="Lucida Sans"/>
              </a:rPr>
              <a:t>Death </a:t>
            </a:r>
            <a:r>
              <a:rPr sz="550" spc="-20" dirty="0">
                <a:solidFill>
                  <a:srgbClr val="231F20"/>
                </a:solidFill>
                <a:latin typeface="Lucida Sans"/>
                <a:cs typeface="Lucida Sans"/>
              </a:rPr>
              <a:t>files </a:t>
            </a:r>
            <a:r>
              <a:rPr sz="550" spc="-10" dirty="0">
                <a:solidFill>
                  <a:srgbClr val="231F20"/>
                </a:solidFill>
                <a:latin typeface="Lucida Sans"/>
                <a:cs typeface="Lucida Sans"/>
              </a:rPr>
              <a:t>and </a:t>
            </a:r>
            <a:r>
              <a:rPr sz="550" spc="-5" dirty="0">
                <a:solidFill>
                  <a:srgbClr val="231F20"/>
                </a:solidFill>
                <a:latin typeface="Lucida Sans"/>
                <a:cs typeface="Lucida Sans"/>
              </a:rPr>
              <a:t>are </a:t>
            </a:r>
            <a:r>
              <a:rPr sz="550" spc="-10" dirty="0">
                <a:solidFill>
                  <a:srgbClr val="231F20"/>
                </a:solidFill>
                <a:latin typeface="Lucida Sans"/>
                <a:cs typeface="Lucida Sans"/>
              </a:rPr>
              <a:t>based on </a:t>
            </a:r>
            <a:r>
              <a:rPr sz="550" spc="-25" dirty="0">
                <a:solidFill>
                  <a:srgbClr val="231F20"/>
                </a:solidFill>
                <a:latin typeface="Lucida Sans"/>
                <a:cs typeface="Lucida Sans"/>
              </a:rPr>
              <a:t>information </a:t>
            </a:r>
            <a:r>
              <a:rPr sz="550" spc="-10" dirty="0">
                <a:solidFill>
                  <a:srgbClr val="231F20"/>
                </a:solidFill>
                <a:latin typeface="Lucida Sans"/>
                <a:cs typeface="Lucida Sans"/>
              </a:rPr>
              <a:t>from </a:t>
            </a:r>
            <a:r>
              <a:rPr sz="550" spc="-20" dirty="0">
                <a:solidFill>
                  <a:srgbClr val="231F20"/>
                </a:solidFill>
                <a:latin typeface="Lucida Sans"/>
                <a:cs typeface="Lucida Sans"/>
              </a:rPr>
              <a:t>all </a:t>
            </a:r>
            <a:r>
              <a:rPr sz="550" spc="-10" dirty="0">
                <a:solidFill>
                  <a:srgbClr val="231F20"/>
                </a:solidFill>
                <a:latin typeface="Lucida Sans"/>
                <a:cs typeface="Lucida Sans"/>
              </a:rPr>
              <a:t>death  </a:t>
            </a:r>
            <a:r>
              <a:rPr sz="550" spc="-15" dirty="0">
                <a:solidFill>
                  <a:srgbClr val="231F20"/>
                </a:solidFill>
                <a:latin typeface="Lucida Sans"/>
                <a:cs typeface="Lucida Sans"/>
              </a:rPr>
              <a:t>certificates</a:t>
            </a:r>
            <a:r>
              <a:rPr sz="550" spc="-100" dirty="0">
                <a:solidFill>
                  <a:srgbClr val="231F20"/>
                </a:solidFill>
                <a:latin typeface="Lucida Sans"/>
                <a:cs typeface="Lucida Sans"/>
              </a:rPr>
              <a:t> </a:t>
            </a:r>
            <a:r>
              <a:rPr sz="550" spc="-20" dirty="0">
                <a:solidFill>
                  <a:srgbClr val="231F20"/>
                </a:solidFill>
                <a:latin typeface="Lucida Sans"/>
                <a:cs typeface="Lucida Sans"/>
              </a:rPr>
              <a:t>filed</a:t>
            </a:r>
            <a:r>
              <a:rPr sz="550" spc="-40" dirty="0">
                <a:solidFill>
                  <a:srgbClr val="231F20"/>
                </a:solidFill>
                <a:latin typeface="Lucida Sans"/>
                <a:cs typeface="Lucida Sans"/>
              </a:rPr>
              <a:t> </a:t>
            </a:r>
            <a:r>
              <a:rPr sz="550" spc="-15" dirty="0">
                <a:solidFill>
                  <a:srgbClr val="231F20"/>
                </a:solidFill>
                <a:latin typeface="Lucida Sans"/>
                <a:cs typeface="Lucida Sans"/>
              </a:rPr>
              <a:t>in</a:t>
            </a:r>
            <a:r>
              <a:rPr sz="550" spc="-60" dirty="0">
                <a:solidFill>
                  <a:srgbClr val="231F20"/>
                </a:solidFill>
                <a:latin typeface="Lucida Sans"/>
                <a:cs typeface="Lucida Sans"/>
              </a:rPr>
              <a:t> </a:t>
            </a:r>
            <a:r>
              <a:rPr sz="550" spc="-10" dirty="0">
                <a:solidFill>
                  <a:srgbClr val="231F20"/>
                </a:solidFill>
                <a:latin typeface="Lucida Sans"/>
                <a:cs typeface="Lucida Sans"/>
              </a:rPr>
              <a:t>the</a:t>
            </a:r>
            <a:r>
              <a:rPr sz="550" spc="-60" dirty="0">
                <a:solidFill>
                  <a:srgbClr val="231F20"/>
                </a:solidFill>
                <a:latin typeface="Lucida Sans"/>
                <a:cs typeface="Lucida Sans"/>
              </a:rPr>
              <a:t> </a:t>
            </a:r>
            <a:r>
              <a:rPr sz="550" spc="-15" dirty="0">
                <a:solidFill>
                  <a:srgbClr val="231F20"/>
                </a:solidFill>
                <a:latin typeface="Lucida Sans"/>
                <a:cs typeface="Lucida Sans"/>
              </a:rPr>
              <a:t>vital</a:t>
            </a:r>
            <a:r>
              <a:rPr sz="550" spc="-95" dirty="0">
                <a:solidFill>
                  <a:srgbClr val="231F20"/>
                </a:solidFill>
                <a:latin typeface="Lucida Sans"/>
                <a:cs typeface="Lucida Sans"/>
              </a:rPr>
              <a:t> </a:t>
            </a:r>
            <a:r>
              <a:rPr sz="550" spc="-20" dirty="0">
                <a:solidFill>
                  <a:srgbClr val="231F20"/>
                </a:solidFill>
                <a:latin typeface="Lucida Sans"/>
                <a:cs typeface="Lucida Sans"/>
              </a:rPr>
              <a:t>records</a:t>
            </a:r>
            <a:r>
              <a:rPr sz="550" spc="-55" dirty="0">
                <a:solidFill>
                  <a:srgbClr val="231F20"/>
                </a:solidFill>
                <a:latin typeface="Lucida Sans"/>
                <a:cs typeface="Lucida Sans"/>
              </a:rPr>
              <a:t> </a:t>
            </a:r>
            <a:r>
              <a:rPr sz="550" spc="-20" dirty="0">
                <a:solidFill>
                  <a:srgbClr val="231F20"/>
                </a:solidFill>
                <a:latin typeface="Lucida Sans"/>
                <a:cs typeface="Lucida Sans"/>
              </a:rPr>
              <a:t>offices</a:t>
            </a:r>
            <a:r>
              <a:rPr sz="550" spc="-55" dirty="0">
                <a:solidFill>
                  <a:srgbClr val="231F20"/>
                </a:solidFill>
                <a:latin typeface="Lucida Sans"/>
                <a:cs typeface="Lucida Sans"/>
              </a:rPr>
              <a:t> </a:t>
            </a:r>
            <a:r>
              <a:rPr sz="550" spc="-5" dirty="0">
                <a:solidFill>
                  <a:srgbClr val="231F20"/>
                </a:solidFill>
                <a:latin typeface="Lucida Sans"/>
                <a:cs typeface="Lucida Sans"/>
              </a:rPr>
              <a:t>of</a:t>
            </a:r>
            <a:r>
              <a:rPr sz="550" spc="-85" dirty="0">
                <a:solidFill>
                  <a:srgbClr val="231F20"/>
                </a:solidFill>
                <a:latin typeface="Lucida Sans"/>
                <a:cs typeface="Lucida Sans"/>
              </a:rPr>
              <a:t> </a:t>
            </a:r>
            <a:r>
              <a:rPr sz="550" spc="-10" dirty="0">
                <a:solidFill>
                  <a:srgbClr val="231F20"/>
                </a:solidFill>
                <a:latin typeface="Lucida Sans"/>
                <a:cs typeface="Lucida Sans"/>
              </a:rPr>
              <a:t>the</a:t>
            </a:r>
            <a:r>
              <a:rPr sz="550" spc="-45" dirty="0">
                <a:solidFill>
                  <a:srgbClr val="231F20"/>
                </a:solidFill>
                <a:latin typeface="Lucida Sans"/>
                <a:cs typeface="Lucida Sans"/>
              </a:rPr>
              <a:t> </a:t>
            </a:r>
            <a:r>
              <a:rPr sz="550" spc="-15" dirty="0">
                <a:solidFill>
                  <a:srgbClr val="231F20"/>
                </a:solidFill>
                <a:latin typeface="Lucida Sans"/>
                <a:cs typeface="Lucida Sans"/>
              </a:rPr>
              <a:t>50</a:t>
            </a:r>
            <a:r>
              <a:rPr sz="550" spc="-50" dirty="0">
                <a:solidFill>
                  <a:srgbClr val="231F20"/>
                </a:solidFill>
                <a:latin typeface="Lucida Sans"/>
                <a:cs typeface="Lucida Sans"/>
              </a:rPr>
              <a:t> </a:t>
            </a:r>
            <a:r>
              <a:rPr sz="550" spc="-15" dirty="0">
                <a:solidFill>
                  <a:srgbClr val="231F20"/>
                </a:solidFill>
                <a:latin typeface="Lucida Sans"/>
                <a:cs typeface="Lucida Sans"/>
              </a:rPr>
              <a:t>states</a:t>
            </a:r>
            <a:r>
              <a:rPr sz="550" spc="-100" dirty="0">
                <a:solidFill>
                  <a:srgbClr val="231F20"/>
                </a:solidFill>
                <a:latin typeface="Lucida Sans"/>
                <a:cs typeface="Lucida Sans"/>
              </a:rPr>
              <a:t> </a:t>
            </a:r>
            <a:r>
              <a:rPr sz="550" spc="-10" dirty="0">
                <a:solidFill>
                  <a:srgbClr val="231F20"/>
                </a:solidFill>
                <a:latin typeface="Lucida Sans"/>
                <a:cs typeface="Lucida Sans"/>
              </a:rPr>
              <a:t>and</a:t>
            </a:r>
            <a:r>
              <a:rPr sz="550" spc="-65" dirty="0">
                <a:solidFill>
                  <a:srgbClr val="231F20"/>
                </a:solidFill>
                <a:latin typeface="Lucida Sans"/>
                <a:cs typeface="Lucida Sans"/>
              </a:rPr>
              <a:t> </a:t>
            </a:r>
            <a:r>
              <a:rPr sz="550" spc="-10" dirty="0">
                <a:solidFill>
                  <a:srgbClr val="231F20"/>
                </a:solidFill>
                <a:latin typeface="Lucida Sans"/>
                <a:cs typeface="Lucida Sans"/>
              </a:rPr>
              <a:t>the</a:t>
            </a:r>
            <a:r>
              <a:rPr sz="550" spc="-45" dirty="0">
                <a:solidFill>
                  <a:srgbClr val="231F20"/>
                </a:solidFill>
                <a:latin typeface="Lucida Sans"/>
                <a:cs typeface="Lucida Sans"/>
              </a:rPr>
              <a:t> </a:t>
            </a:r>
            <a:r>
              <a:rPr sz="550" spc="-25" dirty="0">
                <a:solidFill>
                  <a:srgbClr val="231F20"/>
                </a:solidFill>
                <a:latin typeface="Lucida Sans"/>
                <a:cs typeface="Lucida Sans"/>
              </a:rPr>
              <a:t>District</a:t>
            </a:r>
            <a:endParaRPr sz="550">
              <a:latin typeface="Lucida Sans"/>
              <a:cs typeface="Lucida Sans"/>
            </a:endParaRPr>
          </a:p>
          <a:p>
            <a:pPr marL="12700" marR="51435">
              <a:lnSpc>
                <a:spcPct val="106000"/>
              </a:lnSpc>
              <a:spcBef>
                <a:spcPts val="10"/>
              </a:spcBef>
            </a:pPr>
            <a:r>
              <a:rPr sz="550" spc="-5" dirty="0">
                <a:solidFill>
                  <a:srgbClr val="231F20"/>
                </a:solidFill>
                <a:latin typeface="Lucida Sans"/>
                <a:cs typeface="Lucida Sans"/>
              </a:rPr>
              <a:t>of </a:t>
            </a:r>
            <a:r>
              <a:rPr sz="550" spc="-25" dirty="0">
                <a:solidFill>
                  <a:srgbClr val="231F20"/>
                </a:solidFill>
                <a:latin typeface="Lucida Sans"/>
                <a:cs typeface="Lucida Sans"/>
              </a:rPr>
              <a:t>Columbia through </a:t>
            </a:r>
            <a:r>
              <a:rPr sz="550" spc="-10" dirty="0">
                <a:solidFill>
                  <a:srgbClr val="231F20"/>
                </a:solidFill>
                <a:latin typeface="Lucida Sans"/>
                <a:cs typeface="Lucida Sans"/>
              </a:rPr>
              <a:t>the </a:t>
            </a:r>
            <a:r>
              <a:rPr sz="550" spc="-15" dirty="0">
                <a:solidFill>
                  <a:srgbClr val="231F20"/>
                </a:solidFill>
                <a:latin typeface="Lucida Sans"/>
                <a:cs typeface="Lucida Sans"/>
              </a:rPr>
              <a:t>Vital Statistics </a:t>
            </a:r>
            <a:r>
              <a:rPr sz="550" spc="-20" dirty="0">
                <a:solidFill>
                  <a:srgbClr val="231F20"/>
                </a:solidFill>
                <a:latin typeface="Lucida Sans"/>
                <a:cs typeface="Lucida Sans"/>
              </a:rPr>
              <a:t>Cooperative </a:t>
            </a:r>
            <a:r>
              <a:rPr sz="550" spc="-15" dirty="0">
                <a:solidFill>
                  <a:srgbClr val="231F20"/>
                </a:solidFill>
                <a:latin typeface="Lucida Sans"/>
                <a:cs typeface="Lucida Sans"/>
              </a:rPr>
              <a:t>Program. </a:t>
            </a:r>
            <a:r>
              <a:rPr sz="550" spc="-20" dirty="0">
                <a:solidFill>
                  <a:srgbClr val="231F20"/>
                </a:solidFill>
                <a:latin typeface="Lucida Sans"/>
                <a:cs typeface="Lucida Sans"/>
              </a:rPr>
              <a:t>Deaths </a:t>
            </a:r>
            <a:r>
              <a:rPr sz="550" spc="-5" dirty="0">
                <a:solidFill>
                  <a:srgbClr val="231F20"/>
                </a:solidFill>
                <a:latin typeface="Lucida Sans"/>
                <a:cs typeface="Lucida Sans"/>
              </a:rPr>
              <a:t>of  </a:t>
            </a:r>
            <a:r>
              <a:rPr sz="550" spc="-25" dirty="0">
                <a:solidFill>
                  <a:srgbClr val="231F20"/>
                </a:solidFill>
                <a:latin typeface="Lucida Sans"/>
                <a:cs typeface="Lucida Sans"/>
              </a:rPr>
              <a:t>nonresidents </a:t>
            </a:r>
            <a:r>
              <a:rPr sz="550" spc="-30" dirty="0">
                <a:solidFill>
                  <a:srgbClr val="231F20"/>
                </a:solidFill>
                <a:latin typeface="Lucida Sans"/>
                <a:cs typeface="Lucida Sans"/>
              </a:rPr>
              <a:t>(e.g., </a:t>
            </a:r>
            <a:r>
              <a:rPr sz="550" spc="-25" dirty="0">
                <a:solidFill>
                  <a:srgbClr val="231F20"/>
                </a:solidFill>
                <a:latin typeface="Lucida Sans"/>
                <a:cs typeface="Lucida Sans"/>
              </a:rPr>
              <a:t>nonresident aliens, nationals </a:t>
            </a:r>
            <a:r>
              <a:rPr sz="550" spc="-20" dirty="0">
                <a:solidFill>
                  <a:srgbClr val="231F20"/>
                </a:solidFill>
                <a:latin typeface="Lucida Sans"/>
                <a:cs typeface="Lucida Sans"/>
              </a:rPr>
              <a:t>living abroad, residents </a:t>
            </a:r>
            <a:r>
              <a:rPr sz="550" spc="-5" dirty="0">
                <a:solidFill>
                  <a:srgbClr val="231F20"/>
                </a:solidFill>
                <a:latin typeface="Lucida Sans"/>
                <a:cs typeface="Lucida Sans"/>
              </a:rPr>
              <a:t>of  Puerto </a:t>
            </a:r>
            <a:r>
              <a:rPr sz="550" spc="-20" dirty="0">
                <a:solidFill>
                  <a:srgbClr val="231F20"/>
                </a:solidFill>
                <a:latin typeface="Lucida Sans"/>
                <a:cs typeface="Lucida Sans"/>
              </a:rPr>
              <a:t>Rico, </a:t>
            </a:r>
            <a:r>
              <a:rPr sz="550" spc="-25" dirty="0">
                <a:solidFill>
                  <a:srgbClr val="231F20"/>
                </a:solidFill>
                <a:latin typeface="Lucida Sans"/>
                <a:cs typeface="Lucida Sans"/>
              </a:rPr>
              <a:t>Guam, </a:t>
            </a:r>
            <a:r>
              <a:rPr sz="550" spc="-10" dirty="0">
                <a:solidFill>
                  <a:srgbClr val="231F20"/>
                </a:solidFill>
                <a:latin typeface="Lucida Sans"/>
                <a:cs typeface="Lucida Sans"/>
              </a:rPr>
              <a:t>the </a:t>
            </a:r>
            <a:r>
              <a:rPr sz="550" spc="-20" dirty="0">
                <a:solidFill>
                  <a:srgbClr val="231F20"/>
                </a:solidFill>
                <a:latin typeface="Lucida Sans"/>
                <a:cs typeface="Lucida Sans"/>
              </a:rPr>
              <a:t>Virgin </a:t>
            </a:r>
            <a:r>
              <a:rPr sz="550" spc="-25" dirty="0">
                <a:solidFill>
                  <a:srgbClr val="231F20"/>
                </a:solidFill>
                <a:latin typeface="Lucida Sans"/>
                <a:cs typeface="Lucida Sans"/>
              </a:rPr>
              <a:t>Islands, </a:t>
            </a:r>
            <a:r>
              <a:rPr sz="550" spc="-10" dirty="0">
                <a:solidFill>
                  <a:srgbClr val="231F20"/>
                </a:solidFill>
                <a:latin typeface="Lucida Sans"/>
                <a:cs typeface="Lucida Sans"/>
              </a:rPr>
              <a:t>and other </a:t>
            </a:r>
            <a:r>
              <a:rPr sz="550" spc="10" dirty="0">
                <a:solidFill>
                  <a:srgbClr val="231F20"/>
                </a:solidFill>
                <a:latin typeface="Lucida Sans"/>
                <a:cs typeface="Lucida Sans"/>
              </a:rPr>
              <a:t>US </a:t>
            </a:r>
            <a:r>
              <a:rPr sz="550" spc="-15" dirty="0">
                <a:solidFill>
                  <a:srgbClr val="231F20"/>
                </a:solidFill>
                <a:latin typeface="Lucida Sans"/>
                <a:cs typeface="Lucida Sans"/>
              </a:rPr>
              <a:t>territories) </a:t>
            </a:r>
            <a:r>
              <a:rPr sz="550" spc="-10" dirty="0">
                <a:solidFill>
                  <a:srgbClr val="231F20"/>
                </a:solidFill>
                <a:latin typeface="Lucida Sans"/>
                <a:cs typeface="Lucida Sans"/>
              </a:rPr>
              <a:t>and fetal  deaths</a:t>
            </a:r>
            <a:r>
              <a:rPr sz="550" spc="-100" dirty="0">
                <a:solidFill>
                  <a:srgbClr val="231F20"/>
                </a:solidFill>
                <a:latin typeface="Lucida Sans"/>
                <a:cs typeface="Lucida Sans"/>
              </a:rPr>
              <a:t> </a:t>
            </a:r>
            <a:r>
              <a:rPr sz="550" spc="-5" dirty="0">
                <a:solidFill>
                  <a:srgbClr val="231F20"/>
                </a:solidFill>
                <a:latin typeface="Lucida Sans"/>
                <a:cs typeface="Lucida Sans"/>
              </a:rPr>
              <a:t>are</a:t>
            </a:r>
            <a:r>
              <a:rPr sz="550" spc="-65" dirty="0">
                <a:solidFill>
                  <a:srgbClr val="231F20"/>
                </a:solidFill>
                <a:latin typeface="Lucida Sans"/>
                <a:cs typeface="Lucida Sans"/>
              </a:rPr>
              <a:t> </a:t>
            </a:r>
            <a:r>
              <a:rPr sz="550" spc="-35" dirty="0">
                <a:solidFill>
                  <a:srgbClr val="231F20"/>
                </a:solidFill>
                <a:latin typeface="Lucida Sans"/>
                <a:cs typeface="Lucida Sans"/>
              </a:rPr>
              <a:t>excluded.</a:t>
            </a:r>
            <a:r>
              <a:rPr sz="550" spc="-20" dirty="0">
                <a:solidFill>
                  <a:srgbClr val="231F20"/>
                </a:solidFill>
                <a:latin typeface="Lucida Sans"/>
                <a:cs typeface="Lucida Sans"/>
              </a:rPr>
              <a:t> </a:t>
            </a:r>
            <a:r>
              <a:rPr sz="550" spc="-10" dirty="0">
                <a:solidFill>
                  <a:srgbClr val="231F20"/>
                </a:solidFill>
                <a:latin typeface="Lucida Sans"/>
                <a:cs typeface="Lucida Sans"/>
              </a:rPr>
              <a:t>Numbers</a:t>
            </a:r>
            <a:r>
              <a:rPr sz="550" spc="-85" dirty="0">
                <a:solidFill>
                  <a:srgbClr val="231F20"/>
                </a:solidFill>
                <a:latin typeface="Lucida Sans"/>
                <a:cs typeface="Lucida Sans"/>
              </a:rPr>
              <a:t> </a:t>
            </a:r>
            <a:r>
              <a:rPr sz="550" spc="-5" dirty="0">
                <a:solidFill>
                  <a:srgbClr val="231F20"/>
                </a:solidFill>
                <a:latin typeface="Lucida Sans"/>
                <a:cs typeface="Lucida Sans"/>
              </a:rPr>
              <a:t>are</a:t>
            </a:r>
            <a:r>
              <a:rPr sz="550" spc="-60" dirty="0">
                <a:solidFill>
                  <a:srgbClr val="231F20"/>
                </a:solidFill>
                <a:latin typeface="Lucida Sans"/>
                <a:cs typeface="Lucida Sans"/>
              </a:rPr>
              <a:t> </a:t>
            </a:r>
            <a:r>
              <a:rPr sz="550" spc="-25" dirty="0">
                <a:solidFill>
                  <a:srgbClr val="231F20"/>
                </a:solidFill>
                <a:latin typeface="Lucida Sans"/>
                <a:cs typeface="Lucida Sans"/>
              </a:rPr>
              <a:t>slightly</a:t>
            </a:r>
            <a:r>
              <a:rPr sz="550" spc="-80" dirty="0">
                <a:solidFill>
                  <a:srgbClr val="231F20"/>
                </a:solidFill>
                <a:latin typeface="Lucida Sans"/>
                <a:cs typeface="Lucida Sans"/>
              </a:rPr>
              <a:t> </a:t>
            </a:r>
            <a:r>
              <a:rPr sz="550" spc="-5" dirty="0">
                <a:solidFill>
                  <a:srgbClr val="231F20"/>
                </a:solidFill>
                <a:latin typeface="Lucida Sans"/>
                <a:cs typeface="Lucida Sans"/>
              </a:rPr>
              <a:t>lower</a:t>
            </a:r>
            <a:r>
              <a:rPr sz="550" spc="-114" dirty="0">
                <a:solidFill>
                  <a:srgbClr val="231F20"/>
                </a:solidFill>
                <a:latin typeface="Lucida Sans"/>
                <a:cs typeface="Lucida Sans"/>
              </a:rPr>
              <a:t> </a:t>
            </a:r>
            <a:r>
              <a:rPr sz="550" spc="-10" dirty="0">
                <a:solidFill>
                  <a:srgbClr val="231F20"/>
                </a:solidFill>
                <a:latin typeface="Lucida Sans"/>
                <a:cs typeface="Lucida Sans"/>
              </a:rPr>
              <a:t>than</a:t>
            </a:r>
            <a:r>
              <a:rPr sz="550" spc="-80" dirty="0">
                <a:solidFill>
                  <a:srgbClr val="231F20"/>
                </a:solidFill>
                <a:latin typeface="Lucida Sans"/>
                <a:cs typeface="Lucida Sans"/>
              </a:rPr>
              <a:t> </a:t>
            </a:r>
            <a:r>
              <a:rPr sz="550" spc="-20" dirty="0">
                <a:solidFill>
                  <a:srgbClr val="231F20"/>
                </a:solidFill>
                <a:latin typeface="Lucida Sans"/>
                <a:cs typeface="Lucida Sans"/>
              </a:rPr>
              <a:t>previously</a:t>
            </a:r>
            <a:r>
              <a:rPr sz="550" spc="-70" dirty="0">
                <a:solidFill>
                  <a:srgbClr val="231F20"/>
                </a:solidFill>
                <a:latin typeface="Lucida Sans"/>
                <a:cs typeface="Lucida Sans"/>
              </a:rPr>
              <a:t> </a:t>
            </a:r>
            <a:r>
              <a:rPr sz="550" spc="-10" dirty="0">
                <a:solidFill>
                  <a:srgbClr val="231F20"/>
                </a:solidFill>
                <a:latin typeface="Lucida Sans"/>
                <a:cs typeface="Lucida Sans"/>
              </a:rPr>
              <a:t>reported</a:t>
            </a:r>
            <a:r>
              <a:rPr sz="550" spc="-80" dirty="0">
                <a:solidFill>
                  <a:srgbClr val="231F20"/>
                </a:solidFill>
                <a:latin typeface="Lucida Sans"/>
                <a:cs typeface="Lucida Sans"/>
              </a:rPr>
              <a:t> </a:t>
            </a:r>
            <a:r>
              <a:rPr sz="550" spc="-10" dirty="0">
                <a:solidFill>
                  <a:srgbClr val="231F20"/>
                </a:solidFill>
                <a:latin typeface="Lucida Sans"/>
                <a:cs typeface="Lucida Sans"/>
              </a:rPr>
              <a:t>for  </a:t>
            </a:r>
            <a:r>
              <a:rPr sz="550" spc="-15" dirty="0">
                <a:solidFill>
                  <a:srgbClr val="231F20"/>
                </a:solidFill>
                <a:latin typeface="Lucida Sans"/>
                <a:cs typeface="Lucida Sans"/>
              </a:rPr>
              <a:t>2015–2016 </a:t>
            </a:r>
            <a:r>
              <a:rPr sz="550" spc="-10" dirty="0">
                <a:solidFill>
                  <a:srgbClr val="231F20"/>
                </a:solidFill>
                <a:latin typeface="Lucida Sans"/>
                <a:cs typeface="Lucida Sans"/>
              </a:rPr>
              <a:t>because </a:t>
            </a:r>
            <a:r>
              <a:rPr sz="550" spc="-5" dirty="0">
                <a:solidFill>
                  <a:srgbClr val="231F20"/>
                </a:solidFill>
                <a:latin typeface="Lucida Sans"/>
                <a:cs typeface="Lucida Sans"/>
              </a:rPr>
              <a:t>of </a:t>
            </a:r>
            <a:r>
              <a:rPr sz="550" spc="-10" dirty="0">
                <a:solidFill>
                  <a:srgbClr val="231F20"/>
                </a:solidFill>
                <a:latin typeface="Lucida Sans"/>
                <a:cs typeface="Lucida Sans"/>
              </a:rPr>
              <a:t>NCHS </a:t>
            </a:r>
            <a:r>
              <a:rPr sz="550" spc="-15" dirty="0">
                <a:solidFill>
                  <a:srgbClr val="231F20"/>
                </a:solidFill>
                <a:latin typeface="Lucida Sans"/>
                <a:cs typeface="Lucida Sans"/>
              </a:rPr>
              <a:t>standards </a:t>
            </a:r>
            <a:r>
              <a:rPr sz="550" spc="-10" dirty="0">
                <a:solidFill>
                  <a:srgbClr val="231F20"/>
                </a:solidFill>
                <a:latin typeface="Lucida Sans"/>
                <a:cs typeface="Lucida Sans"/>
              </a:rPr>
              <a:t>that </a:t>
            </a:r>
            <a:r>
              <a:rPr sz="550" spc="-15" dirty="0">
                <a:solidFill>
                  <a:srgbClr val="231F20"/>
                </a:solidFill>
                <a:latin typeface="Lucida Sans"/>
                <a:cs typeface="Lucida Sans"/>
              </a:rPr>
              <a:t>restrict </a:t>
            </a:r>
            <a:r>
              <a:rPr sz="550" spc="-20" dirty="0">
                <a:solidFill>
                  <a:srgbClr val="231F20"/>
                </a:solidFill>
                <a:latin typeface="Lucida Sans"/>
                <a:cs typeface="Lucida Sans"/>
              </a:rPr>
              <a:t>displayed </a:t>
            </a:r>
            <a:r>
              <a:rPr sz="550" spc="-10" dirty="0">
                <a:solidFill>
                  <a:srgbClr val="231F20"/>
                </a:solidFill>
                <a:latin typeface="Lucida Sans"/>
                <a:cs typeface="Lucida Sans"/>
              </a:rPr>
              <a:t>data </a:t>
            </a:r>
            <a:r>
              <a:rPr sz="550" spc="-5" dirty="0">
                <a:solidFill>
                  <a:srgbClr val="231F20"/>
                </a:solidFill>
                <a:latin typeface="Lucida Sans"/>
                <a:cs typeface="Lucida Sans"/>
              </a:rPr>
              <a:t>to </a:t>
            </a:r>
            <a:r>
              <a:rPr sz="550" spc="10" dirty="0">
                <a:solidFill>
                  <a:srgbClr val="231F20"/>
                </a:solidFill>
                <a:latin typeface="Lucida Sans"/>
                <a:cs typeface="Lucida Sans"/>
              </a:rPr>
              <a:t>US  </a:t>
            </a:r>
            <a:r>
              <a:rPr sz="550" spc="-20" dirty="0">
                <a:solidFill>
                  <a:srgbClr val="231F20"/>
                </a:solidFill>
                <a:latin typeface="Lucida Sans"/>
                <a:cs typeface="Lucida Sans"/>
              </a:rPr>
              <a:t>residents.</a:t>
            </a:r>
            <a:r>
              <a:rPr sz="550" spc="-85" dirty="0">
                <a:solidFill>
                  <a:srgbClr val="231F20"/>
                </a:solidFill>
                <a:latin typeface="Lucida Sans"/>
                <a:cs typeface="Lucida Sans"/>
              </a:rPr>
              <a:t> </a:t>
            </a:r>
            <a:r>
              <a:rPr sz="550" spc="-20" dirty="0">
                <a:solidFill>
                  <a:srgbClr val="231F20"/>
                </a:solidFill>
                <a:latin typeface="Lucida Sans"/>
                <a:cs typeface="Lucida Sans"/>
              </a:rPr>
              <a:t>Accessed</a:t>
            </a:r>
            <a:r>
              <a:rPr sz="550" spc="-60" dirty="0">
                <a:solidFill>
                  <a:srgbClr val="231F20"/>
                </a:solidFill>
                <a:latin typeface="Lucida Sans"/>
                <a:cs typeface="Lucida Sans"/>
              </a:rPr>
              <a:t> </a:t>
            </a:r>
            <a:r>
              <a:rPr sz="550" spc="-5" dirty="0">
                <a:solidFill>
                  <a:srgbClr val="231F20"/>
                </a:solidFill>
                <a:latin typeface="Lucida Sans"/>
                <a:cs typeface="Lucida Sans"/>
              </a:rPr>
              <a:t>at</a:t>
            </a:r>
            <a:r>
              <a:rPr sz="550" spc="-75" dirty="0">
                <a:solidFill>
                  <a:srgbClr val="231F20"/>
                </a:solidFill>
                <a:latin typeface="Lucida Sans"/>
                <a:cs typeface="Lucida Sans"/>
              </a:rPr>
              <a:t> </a:t>
            </a:r>
            <a:r>
              <a:rPr sz="550" u="sng" spc="-25" dirty="0">
                <a:solidFill>
                  <a:srgbClr val="205E9E"/>
                </a:solidFill>
                <a:uFill>
                  <a:solidFill>
                    <a:srgbClr val="205E9E"/>
                  </a:solidFill>
                </a:uFill>
                <a:latin typeface="Lucida Sans"/>
                <a:cs typeface="Lucida Sans"/>
                <a:hlinkClick r:id="rId4"/>
              </a:rPr>
              <a:t>http://wonder.cdc.gov/mcd-icd10.html</a:t>
            </a:r>
            <a:r>
              <a:rPr sz="550" spc="-100" dirty="0">
                <a:solidFill>
                  <a:srgbClr val="205E9E"/>
                </a:solidFill>
                <a:latin typeface="Lucida Sans"/>
                <a:cs typeface="Lucida Sans"/>
                <a:hlinkClick r:id="rId4"/>
              </a:rPr>
              <a:t> </a:t>
            </a:r>
            <a:r>
              <a:rPr sz="550" spc="-10" dirty="0">
                <a:solidFill>
                  <a:srgbClr val="231F20"/>
                </a:solidFill>
                <a:latin typeface="Lucida Sans"/>
                <a:cs typeface="Lucida Sans"/>
              </a:rPr>
              <a:t>on</a:t>
            </a:r>
            <a:r>
              <a:rPr sz="550" spc="-70" dirty="0">
                <a:solidFill>
                  <a:srgbClr val="231F20"/>
                </a:solidFill>
                <a:latin typeface="Lucida Sans"/>
                <a:cs typeface="Lucida Sans"/>
              </a:rPr>
              <a:t> </a:t>
            </a:r>
            <a:r>
              <a:rPr sz="550" spc="-5" dirty="0">
                <a:solidFill>
                  <a:srgbClr val="231F20"/>
                </a:solidFill>
                <a:latin typeface="Lucida Sans"/>
                <a:cs typeface="Lucida Sans"/>
              </a:rPr>
              <a:t>January</a:t>
            </a:r>
            <a:r>
              <a:rPr sz="550" spc="-85" dirty="0">
                <a:solidFill>
                  <a:srgbClr val="231F20"/>
                </a:solidFill>
                <a:latin typeface="Lucida Sans"/>
                <a:cs typeface="Lucida Sans"/>
              </a:rPr>
              <a:t> </a:t>
            </a:r>
            <a:r>
              <a:rPr sz="550" spc="-40" dirty="0">
                <a:solidFill>
                  <a:srgbClr val="231F20"/>
                </a:solidFill>
                <a:latin typeface="Lucida Sans"/>
                <a:cs typeface="Lucida Sans"/>
              </a:rPr>
              <a:t>11,  </a:t>
            </a:r>
            <a:r>
              <a:rPr sz="550" spc="-35" dirty="0">
                <a:solidFill>
                  <a:srgbClr val="231F20"/>
                </a:solidFill>
                <a:latin typeface="Lucida Sans"/>
                <a:cs typeface="Lucida Sans"/>
              </a:rPr>
              <a:t>2021.</a:t>
            </a:r>
            <a:r>
              <a:rPr sz="550" spc="-25" dirty="0">
                <a:solidFill>
                  <a:srgbClr val="231F20"/>
                </a:solidFill>
                <a:latin typeface="Lucida Sans"/>
                <a:cs typeface="Lucida Sans"/>
              </a:rPr>
              <a:t> </a:t>
            </a:r>
            <a:r>
              <a:rPr sz="550" spc="-30" dirty="0">
                <a:solidFill>
                  <a:srgbClr val="231F20"/>
                </a:solidFill>
                <a:latin typeface="Lucida Sans"/>
                <a:cs typeface="Lucida Sans"/>
              </a:rPr>
              <a:t>CDC</a:t>
            </a:r>
            <a:r>
              <a:rPr sz="550" spc="-100" dirty="0">
                <a:solidFill>
                  <a:srgbClr val="231F20"/>
                </a:solidFill>
                <a:latin typeface="Lucida Sans"/>
                <a:cs typeface="Lucida Sans"/>
              </a:rPr>
              <a:t> </a:t>
            </a:r>
            <a:r>
              <a:rPr sz="550" spc="10" dirty="0">
                <a:solidFill>
                  <a:srgbClr val="231F20"/>
                </a:solidFill>
                <a:latin typeface="Lucida Sans"/>
                <a:cs typeface="Lucida Sans"/>
              </a:rPr>
              <a:t>WONDER</a:t>
            </a:r>
            <a:r>
              <a:rPr sz="550" spc="5" dirty="0">
                <a:solidFill>
                  <a:srgbClr val="231F20"/>
                </a:solidFill>
                <a:latin typeface="Lucida Sans"/>
                <a:cs typeface="Lucida Sans"/>
              </a:rPr>
              <a:t> </a:t>
            </a:r>
            <a:r>
              <a:rPr sz="550" spc="-10" dirty="0">
                <a:solidFill>
                  <a:srgbClr val="231F20"/>
                </a:solidFill>
                <a:latin typeface="Lucida Sans"/>
                <a:cs typeface="Lucida Sans"/>
              </a:rPr>
              <a:t>data</a:t>
            </a:r>
            <a:r>
              <a:rPr sz="550" spc="-35" dirty="0">
                <a:solidFill>
                  <a:srgbClr val="231F20"/>
                </a:solidFill>
                <a:latin typeface="Lucida Sans"/>
                <a:cs typeface="Lucida Sans"/>
              </a:rPr>
              <a:t> </a:t>
            </a:r>
            <a:r>
              <a:rPr sz="550" spc="-10" dirty="0">
                <a:solidFill>
                  <a:srgbClr val="231F20"/>
                </a:solidFill>
                <a:latin typeface="Lucida Sans"/>
                <a:cs typeface="Lucida Sans"/>
              </a:rPr>
              <a:t>set</a:t>
            </a:r>
            <a:r>
              <a:rPr sz="550" spc="-55" dirty="0">
                <a:solidFill>
                  <a:srgbClr val="231F20"/>
                </a:solidFill>
                <a:latin typeface="Lucida Sans"/>
                <a:cs typeface="Lucida Sans"/>
              </a:rPr>
              <a:t> </a:t>
            </a:r>
            <a:r>
              <a:rPr sz="550" spc="-15" dirty="0">
                <a:solidFill>
                  <a:srgbClr val="231F20"/>
                </a:solidFill>
                <a:latin typeface="Lucida Sans"/>
                <a:cs typeface="Lucida Sans"/>
              </a:rPr>
              <a:t>documentation</a:t>
            </a:r>
            <a:r>
              <a:rPr sz="550" spc="-75" dirty="0">
                <a:solidFill>
                  <a:srgbClr val="231F20"/>
                </a:solidFill>
                <a:latin typeface="Lucida Sans"/>
                <a:cs typeface="Lucida Sans"/>
              </a:rPr>
              <a:t> </a:t>
            </a:r>
            <a:r>
              <a:rPr sz="550" spc="-10" dirty="0">
                <a:solidFill>
                  <a:srgbClr val="231F20"/>
                </a:solidFill>
                <a:latin typeface="Lucida Sans"/>
                <a:cs typeface="Lucida Sans"/>
              </a:rPr>
              <a:t>and</a:t>
            </a:r>
            <a:r>
              <a:rPr sz="550" spc="-40" dirty="0">
                <a:solidFill>
                  <a:srgbClr val="231F20"/>
                </a:solidFill>
                <a:latin typeface="Lucida Sans"/>
                <a:cs typeface="Lucida Sans"/>
              </a:rPr>
              <a:t> </a:t>
            </a:r>
            <a:r>
              <a:rPr sz="550" spc="-20" dirty="0">
                <a:solidFill>
                  <a:srgbClr val="231F20"/>
                </a:solidFill>
                <a:latin typeface="Lucida Sans"/>
                <a:cs typeface="Lucida Sans"/>
              </a:rPr>
              <a:t>technical</a:t>
            </a:r>
            <a:r>
              <a:rPr sz="550" spc="-30" dirty="0">
                <a:solidFill>
                  <a:srgbClr val="231F20"/>
                </a:solidFill>
                <a:latin typeface="Lucida Sans"/>
                <a:cs typeface="Lucida Sans"/>
              </a:rPr>
              <a:t> </a:t>
            </a:r>
            <a:r>
              <a:rPr sz="550" spc="-15" dirty="0">
                <a:solidFill>
                  <a:srgbClr val="231F20"/>
                </a:solidFill>
                <a:latin typeface="Lucida Sans"/>
                <a:cs typeface="Lucida Sans"/>
              </a:rPr>
              <a:t>methods</a:t>
            </a:r>
            <a:r>
              <a:rPr sz="550" spc="-75" dirty="0">
                <a:solidFill>
                  <a:srgbClr val="231F20"/>
                </a:solidFill>
                <a:latin typeface="Lucida Sans"/>
                <a:cs typeface="Lucida Sans"/>
              </a:rPr>
              <a:t> </a:t>
            </a:r>
            <a:r>
              <a:rPr sz="550" spc="-5" dirty="0">
                <a:solidFill>
                  <a:srgbClr val="231F20"/>
                </a:solidFill>
                <a:latin typeface="Lucida Sans"/>
                <a:cs typeface="Lucida Sans"/>
              </a:rPr>
              <a:t>can</a:t>
            </a:r>
            <a:r>
              <a:rPr sz="550" spc="-45" dirty="0">
                <a:solidFill>
                  <a:srgbClr val="231F20"/>
                </a:solidFill>
                <a:latin typeface="Lucida Sans"/>
                <a:cs typeface="Lucida Sans"/>
              </a:rPr>
              <a:t> </a:t>
            </a:r>
            <a:r>
              <a:rPr sz="550" spc="-10" dirty="0">
                <a:solidFill>
                  <a:srgbClr val="231F20"/>
                </a:solidFill>
                <a:latin typeface="Lucida Sans"/>
                <a:cs typeface="Lucida Sans"/>
              </a:rPr>
              <a:t>be  </a:t>
            </a:r>
            <a:r>
              <a:rPr sz="550" spc="-20" dirty="0">
                <a:solidFill>
                  <a:srgbClr val="231F20"/>
                </a:solidFill>
                <a:latin typeface="Lucida Sans"/>
                <a:cs typeface="Lucida Sans"/>
              </a:rPr>
              <a:t>accessed </a:t>
            </a:r>
            <a:r>
              <a:rPr sz="550" spc="-5" dirty="0">
                <a:solidFill>
                  <a:srgbClr val="231F20"/>
                </a:solidFill>
                <a:latin typeface="Lucida Sans"/>
                <a:cs typeface="Lucida Sans"/>
              </a:rPr>
              <a:t>at</a:t>
            </a:r>
            <a:r>
              <a:rPr sz="550" spc="-110" dirty="0">
                <a:solidFill>
                  <a:srgbClr val="231F20"/>
                </a:solidFill>
                <a:latin typeface="Lucida Sans"/>
                <a:cs typeface="Lucida Sans"/>
              </a:rPr>
              <a:t> </a:t>
            </a:r>
            <a:r>
              <a:rPr sz="550" u="sng" spc="-35" dirty="0">
                <a:solidFill>
                  <a:srgbClr val="205E9E"/>
                </a:solidFill>
                <a:uFill>
                  <a:solidFill>
                    <a:srgbClr val="205E9E"/>
                  </a:solidFill>
                </a:uFill>
                <a:latin typeface="Lucida Sans"/>
                <a:cs typeface="Lucida Sans"/>
                <a:hlinkClick r:id="rId5"/>
              </a:rPr>
              <a:t>https://wonder.cdc.gov/wonder/help/mcd.htm</a:t>
            </a:r>
            <a:r>
              <a:rPr sz="550" spc="-35" dirty="0">
                <a:solidFill>
                  <a:srgbClr val="205E9E"/>
                </a:solidFill>
                <a:latin typeface="Lucida Sans"/>
                <a:cs typeface="Lucida Sans"/>
                <a:hlinkClick r:id="rId5"/>
              </a:rPr>
              <a:t>l</a:t>
            </a:r>
            <a:r>
              <a:rPr sz="550" spc="-35" dirty="0">
                <a:solidFill>
                  <a:srgbClr val="231F20"/>
                </a:solidFill>
                <a:latin typeface="Lucida Sans"/>
                <a:cs typeface="Lucida Sans"/>
              </a:rPr>
              <a:t>.</a:t>
            </a:r>
            <a:endParaRPr sz="550">
              <a:latin typeface="Lucida Sans"/>
              <a:cs typeface="Lucida Sans"/>
            </a:endParaRPr>
          </a:p>
        </p:txBody>
      </p:sp>
      <p:sp>
        <p:nvSpPr>
          <p:cNvPr id="5" name="object 5"/>
          <p:cNvSpPr txBox="1"/>
          <p:nvPr/>
        </p:nvSpPr>
        <p:spPr>
          <a:xfrm>
            <a:off x="3072620" y="8909137"/>
            <a:ext cx="4211955" cy="997585"/>
          </a:xfrm>
          <a:prstGeom prst="rect">
            <a:avLst/>
          </a:prstGeom>
        </p:spPr>
        <p:txBody>
          <a:bodyPr vert="horz" wrap="square" lIns="0" tIns="12700" rIns="0" bIns="0" rtlCol="0">
            <a:spAutoFit/>
          </a:bodyPr>
          <a:lstStyle/>
          <a:p>
            <a:pPr marL="12700" marR="95250" indent="-635">
              <a:lnSpc>
                <a:spcPct val="106100"/>
              </a:lnSpc>
              <a:spcBef>
                <a:spcPts val="100"/>
              </a:spcBef>
            </a:pPr>
            <a:r>
              <a:rPr sz="550" dirty="0">
                <a:solidFill>
                  <a:srgbClr val="231F20"/>
                </a:solidFill>
                <a:latin typeface="Lucida Sans"/>
                <a:cs typeface="Lucida Sans"/>
              </a:rPr>
              <a:t>*</a:t>
            </a:r>
            <a:r>
              <a:rPr sz="550" spc="-90" dirty="0">
                <a:solidFill>
                  <a:srgbClr val="231F20"/>
                </a:solidFill>
                <a:latin typeface="Lucida Sans"/>
                <a:cs typeface="Lucida Sans"/>
              </a:rPr>
              <a:t> </a:t>
            </a:r>
            <a:r>
              <a:rPr sz="550" dirty="0">
                <a:solidFill>
                  <a:srgbClr val="231F20"/>
                </a:solidFill>
                <a:latin typeface="Lucida Sans"/>
                <a:cs typeface="Lucida Sans"/>
              </a:rPr>
              <a:t>Rates</a:t>
            </a:r>
            <a:r>
              <a:rPr sz="550" spc="-95" dirty="0">
                <a:solidFill>
                  <a:srgbClr val="231F20"/>
                </a:solidFill>
                <a:latin typeface="Lucida Sans"/>
                <a:cs typeface="Lucida Sans"/>
              </a:rPr>
              <a:t> </a:t>
            </a:r>
            <a:r>
              <a:rPr sz="550" spc="-10" dirty="0">
                <a:solidFill>
                  <a:srgbClr val="231F20"/>
                </a:solidFill>
                <a:latin typeface="Lucida Sans"/>
                <a:cs typeface="Lucida Sans"/>
              </a:rPr>
              <a:t>for</a:t>
            </a:r>
            <a:r>
              <a:rPr sz="550" spc="-75" dirty="0">
                <a:solidFill>
                  <a:srgbClr val="231F20"/>
                </a:solidFill>
                <a:latin typeface="Lucida Sans"/>
                <a:cs typeface="Lucida Sans"/>
              </a:rPr>
              <a:t> </a:t>
            </a:r>
            <a:r>
              <a:rPr sz="550" spc="-25" dirty="0">
                <a:solidFill>
                  <a:srgbClr val="231F20"/>
                </a:solidFill>
                <a:latin typeface="Lucida Sans"/>
                <a:cs typeface="Lucida Sans"/>
              </a:rPr>
              <a:t>race/ethnicity,</a:t>
            </a:r>
            <a:r>
              <a:rPr sz="550" spc="-95" dirty="0">
                <a:solidFill>
                  <a:srgbClr val="231F20"/>
                </a:solidFill>
                <a:latin typeface="Lucida Sans"/>
                <a:cs typeface="Lucida Sans"/>
              </a:rPr>
              <a:t> </a:t>
            </a:r>
            <a:r>
              <a:rPr sz="550" spc="-30" dirty="0">
                <a:solidFill>
                  <a:srgbClr val="231F20"/>
                </a:solidFill>
                <a:latin typeface="Lucida Sans"/>
                <a:cs typeface="Lucida Sans"/>
              </a:rPr>
              <a:t>sex,</a:t>
            </a:r>
            <a:r>
              <a:rPr sz="550" spc="-95" dirty="0">
                <a:solidFill>
                  <a:srgbClr val="231F20"/>
                </a:solidFill>
                <a:latin typeface="Lucida Sans"/>
                <a:cs typeface="Lucida Sans"/>
              </a:rPr>
              <a:t> </a:t>
            </a:r>
            <a:r>
              <a:rPr sz="550" dirty="0">
                <a:solidFill>
                  <a:srgbClr val="231F20"/>
                </a:solidFill>
                <a:latin typeface="Lucida Sans"/>
                <a:cs typeface="Lucida Sans"/>
              </a:rPr>
              <a:t>HHS</a:t>
            </a:r>
            <a:r>
              <a:rPr sz="550" spc="-30" dirty="0">
                <a:solidFill>
                  <a:srgbClr val="231F20"/>
                </a:solidFill>
                <a:latin typeface="Lucida Sans"/>
                <a:cs typeface="Lucida Sans"/>
              </a:rPr>
              <a:t> </a:t>
            </a:r>
            <a:r>
              <a:rPr sz="550" spc="-20" dirty="0">
                <a:solidFill>
                  <a:srgbClr val="231F20"/>
                </a:solidFill>
                <a:latin typeface="Lucida Sans"/>
                <a:cs typeface="Lucida Sans"/>
              </a:rPr>
              <a:t>region,</a:t>
            </a:r>
            <a:r>
              <a:rPr sz="550" spc="-95" dirty="0">
                <a:solidFill>
                  <a:srgbClr val="231F20"/>
                </a:solidFill>
                <a:latin typeface="Lucida Sans"/>
                <a:cs typeface="Lucida Sans"/>
              </a:rPr>
              <a:t> </a:t>
            </a:r>
            <a:r>
              <a:rPr sz="550" spc="-10" dirty="0">
                <a:solidFill>
                  <a:srgbClr val="231F20"/>
                </a:solidFill>
                <a:latin typeface="Lucida Sans"/>
                <a:cs typeface="Lucida Sans"/>
              </a:rPr>
              <a:t>and</a:t>
            </a:r>
            <a:r>
              <a:rPr sz="550" spc="-60" dirty="0">
                <a:solidFill>
                  <a:srgbClr val="231F20"/>
                </a:solidFill>
                <a:latin typeface="Lucida Sans"/>
                <a:cs typeface="Lucida Sans"/>
              </a:rPr>
              <a:t> </a:t>
            </a:r>
            <a:r>
              <a:rPr sz="550" spc="-10" dirty="0">
                <a:solidFill>
                  <a:srgbClr val="231F20"/>
                </a:solidFill>
                <a:latin typeface="Lucida Sans"/>
                <a:cs typeface="Lucida Sans"/>
              </a:rPr>
              <a:t>the</a:t>
            </a:r>
            <a:r>
              <a:rPr sz="550" spc="-45" dirty="0">
                <a:solidFill>
                  <a:srgbClr val="231F20"/>
                </a:solidFill>
                <a:latin typeface="Lucida Sans"/>
                <a:cs typeface="Lucida Sans"/>
              </a:rPr>
              <a:t> </a:t>
            </a:r>
            <a:r>
              <a:rPr sz="550" spc="-20" dirty="0">
                <a:solidFill>
                  <a:srgbClr val="231F20"/>
                </a:solidFill>
                <a:latin typeface="Lucida Sans"/>
                <a:cs typeface="Lucida Sans"/>
              </a:rPr>
              <a:t>overall</a:t>
            </a:r>
            <a:r>
              <a:rPr sz="550" spc="-60" dirty="0">
                <a:solidFill>
                  <a:srgbClr val="231F20"/>
                </a:solidFill>
                <a:latin typeface="Lucida Sans"/>
                <a:cs typeface="Lucida Sans"/>
              </a:rPr>
              <a:t> </a:t>
            </a:r>
            <a:r>
              <a:rPr sz="550" spc="-15" dirty="0">
                <a:solidFill>
                  <a:srgbClr val="231F20"/>
                </a:solidFill>
                <a:latin typeface="Lucida Sans"/>
                <a:cs typeface="Lucida Sans"/>
              </a:rPr>
              <a:t>total</a:t>
            </a:r>
            <a:r>
              <a:rPr sz="550" spc="-80" dirty="0">
                <a:solidFill>
                  <a:srgbClr val="231F20"/>
                </a:solidFill>
                <a:latin typeface="Lucida Sans"/>
                <a:cs typeface="Lucida Sans"/>
              </a:rPr>
              <a:t> </a:t>
            </a:r>
            <a:r>
              <a:rPr sz="550" spc="-5" dirty="0">
                <a:solidFill>
                  <a:srgbClr val="231F20"/>
                </a:solidFill>
                <a:latin typeface="Lucida Sans"/>
                <a:cs typeface="Lucida Sans"/>
              </a:rPr>
              <a:t>are</a:t>
            </a:r>
            <a:r>
              <a:rPr sz="550" spc="-55" dirty="0">
                <a:solidFill>
                  <a:srgbClr val="231F20"/>
                </a:solidFill>
                <a:latin typeface="Lucida Sans"/>
                <a:cs typeface="Lucida Sans"/>
              </a:rPr>
              <a:t> </a:t>
            </a:r>
            <a:r>
              <a:rPr sz="550" spc="-15" dirty="0">
                <a:solidFill>
                  <a:srgbClr val="231F20"/>
                </a:solidFill>
                <a:latin typeface="Lucida Sans"/>
                <a:cs typeface="Lucida Sans"/>
              </a:rPr>
              <a:t>age-adjusted</a:t>
            </a:r>
            <a:r>
              <a:rPr sz="550" spc="-75" dirty="0">
                <a:solidFill>
                  <a:srgbClr val="231F20"/>
                </a:solidFill>
                <a:latin typeface="Lucida Sans"/>
                <a:cs typeface="Lucida Sans"/>
              </a:rPr>
              <a:t> </a:t>
            </a:r>
            <a:r>
              <a:rPr sz="550" spc="-5" dirty="0">
                <a:solidFill>
                  <a:srgbClr val="231F20"/>
                </a:solidFill>
                <a:latin typeface="Lucida Sans"/>
                <a:cs typeface="Lucida Sans"/>
              </a:rPr>
              <a:t>per</a:t>
            </a:r>
            <a:r>
              <a:rPr sz="550" spc="-55" dirty="0">
                <a:solidFill>
                  <a:srgbClr val="231F20"/>
                </a:solidFill>
                <a:latin typeface="Lucida Sans"/>
                <a:cs typeface="Lucida Sans"/>
              </a:rPr>
              <a:t> </a:t>
            </a:r>
            <a:r>
              <a:rPr sz="550" spc="-25" dirty="0">
                <a:solidFill>
                  <a:srgbClr val="231F20"/>
                </a:solidFill>
                <a:latin typeface="Lucida Sans"/>
                <a:cs typeface="Lucida Sans"/>
              </a:rPr>
              <a:t>100,000 </a:t>
            </a:r>
            <a:r>
              <a:rPr sz="550" spc="10" dirty="0">
                <a:solidFill>
                  <a:srgbClr val="231F20"/>
                </a:solidFill>
                <a:latin typeface="Lucida Sans"/>
                <a:cs typeface="Lucida Sans"/>
              </a:rPr>
              <a:t>US</a:t>
            </a:r>
            <a:r>
              <a:rPr sz="550" spc="-30" dirty="0">
                <a:solidFill>
                  <a:srgbClr val="231F20"/>
                </a:solidFill>
                <a:latin typeface="Lucida Sans"/>
                <a:cs typeface="Lucida Sans"/>
              </a:rPr>
              <a:t> </a:t>
            </a:r>
            <a:r>
              <a:rPr sz="550" spc="-15" dirty="0">
                <a:solidFill>
                  <a:srgbClr val="231F20"/>
                </a:solidFill>
                <a:latin typeface="Lucida Sans"/>
                <a:cs typeface="Lucida Sans"/>
              </a:rPr>
              <a:t>standard</a:t>
            </a:r>
            <a:r>
              <a:rPr sz="550" spc="-75" dirty="0">
                <a:solidFill>
                  <a:srgbClr val="231F20"/>
                </a:solidFill>
                <a:latin typeface="Lucida Sans"/>
                <a:cs typeface="Lucida Sans"/>
              </a:rPr>
              <a:t> </a:t>
            </a:r>
            <a:r>
              <a:rPr sz="550" spc="-25" dirty="0">
                <a:solidFill>
                  <a:srgbClr val="231F20"/>
                </a:solidFill>
                <a:latin typeface="Lucida Sans"/>
                <a:cs typeface="Lucida Sans"/>
              </a:rPr>
              <a:t>population</a:t>
            </a:r>
            <a:r>
              <a:rPr sz="550" spc="-55" dirty="0">
                <a:solidFill>
                  <a:srgbClr val="231F20"/>
                </a:solidFill>
                <a:latin typeface="Lucida Sans"/>
                <a:cs typeface="Lucida Sans"/>
              </a:rPr>
              <a:t> </a:t>
            </a:r>
            <a:r>
              <a:rPr sz="550" spc="-25" dirty="0">
                <a:solidFill>
                  <a:srgbClr val="231F20"/>
                </a:solidFill>
                <a:latin typeface="Lucida Sans"/>
                <a:cs typeface="Lucida Sans"/>
              </a:rPr>
              <a:t>during</a:t>
            </a:r>
            <a:r>
              <a:rPr sz="550" spc="-20" dirty="0">
                <a:solidFill>
                  <a:srgbClr val="231F20"/>
                </a:solidFill>
                <a:latin typeface="Lucida Sans"/>
                <a:cs typeface="Lucida Sans"/>
              </a:rPr>
              <a:t> </a:t>
            </a:r>
            <a:r>
              <a:rPr sz="550" spc="-25" dirty="0">
                <a:solidFill>
                  <a:srgbClr val="231F20"/>
                </a:solidFill>
                <a:latin typeface="Lucida Sans"/>
                <a:cs typeface="Lucida Sans"/>
              </a:rPr>
              <a:t>2000  </a:t>
            </a:r>
            <a:r>
              <a:rPr sz="550" spc="-15" dirty="0">
                <a:solidFill>
                  <a:srgbClr val="231F20"/>
                </a:solidFill>
                <a:latin typeface="Lucida Sans"/>
                <a:cs typeface="Lucida Sans"/>
              </a:rPr>
              <a:t>by</a:t>
            </a:r>
            <a:r>
              <a:rPr sz="550" spc="-65" dirty="0">
                <a:solidFill>
                  <a:srgbClr val="231F20"/>
                </a:solidFill>
                <a:latin typeface="Lucida Sans"/>
                <a:cs typeface="Lucida Sans"/>
              </a:rPr>
              <a:t> </a:t>
            </a:r>
            <a:r>
              <a:rPr sz="550" spc="-25" dirty="0">
                <a:solidFill>
                  <a:srgbClr val="231F20"/>
                </a:solidFill>
                <a:latin typeface="Lucida Sans"/>
                <a:cs typeface="Lucida Sans"/>
              </a:rPr>
              <a:t>using</a:t>
            </a:r>
            <a:r>
              <a:rPr sz="550" spc="-55" dirty="0">
                <a:solidFill>
                  <a:srgbClr val="231F20"/>
                </a:solidFill>
                <a:latin typeface="Lucida Sans"/>
                <a:cs typeface="Lucida Sans"/>
              </a:rPr>
              <a:t> </a:t>
            </a:r>
            <a:r>
              <a:rPr sz="550" spc="-10" dirty="0">
                <a:solidFill>
                  <a:srgbClr val="231F20"/>
                </a:solidFill>
                <a:latin typeface="Lucida Sans"/>
                <a:cs typeface="Lucida Sans"/>
              </a:rPr>
              <a:t>the</a:t>
            </a:r>
            <a:r>
              <a:rPr sz="550" spc="-60" dirty="0">
                <a:solidFill>
                  <a:srgbClr val="231F20"/>
                </a:solidFill>
                <a:latin typeface="Lucida Sans"/>
                <a:cs typeface="Lucida Sans"/>
              </a:rPr>
              <a:t> </a:t>
            </a:r>
            <a:r>
              <a:rPr sz="550" spc="-25" dirty="0">
                <a:solidFill>
                  <a:srgbClr val="231F20"/>
                </a:solidFill>
                <a:latin typeface="Lucida Sans"/>
                <a:cs typeface="Lucida Sans"/>
              </a:rPr>
              <a:t>following</a:t>
            </a:r>
            <a:r>
              <a:rPr sz="550" spc="-90" dirty="0">
                <a:solidFill>
                  <a:srgbClr val="231F20"/>
                </a:solidFill>
                <a:latin typeface="Lucida Sans"/>
                <a:cs typeface="Lucida Sans"/>
              </a:rPr>
              <a:t> </a:t>
            </a:r>
            <a:r>
              <a:rPr sz="550" spc="-15" dirty="0">
                <a:solidFill>
                  <a:srgbClr val="231F20"/>
                </a:solidFill>
                <a:latin typeface="Lucida Sans"/>
                <a:cs typeface="Lucida Sans"/>
              </a:rPr>
              <a:t>age</a:t>
            </a:r>
            <a:r>
              <a:rPr sz="550" spc="-60" dirty="0">
                <a:solidFill>
                  <a:srgbClr val="231F20"/>
                </a:solidFill>
                <a:latin typeface="Lucida Sans"/>
                <a:cs typeface="Lucida Sans"/>
              </a:rPr>
              <a:t> </a:t>
            </a:r>
            <a:r>
              <a:rPr sz="550" spc="-20" dirty="0">
                <a:solidFill>
                  <a:srgbClr val="231F20"/>
                </a:solidFill>
                <a:latin typeface="Lucida Sans"/>
                <a:cs typeface="Lucida Sans"/>
              </a:rPr>
              <a:t>group</a:t>
            </a:r>
            <a:r>
              <a:rPr sz="550" spc="-80" dirty="0">
                <a:solidFill>
                  <a:srgbClr val="231F20"/>
                </a:solidFill>
                <a:latin typeface="Lucida Sans"/>
                <a:cs typeface="Lucida Sans"/>
              </a:rPr>
              <a:t> </a:t>
            </a:r>
            <a:r>
              <a:rPr sz="550" spc="-25" dirty="0">
                <a:solidFill>
                  <a:srgbClr val="231F20"/>
                </a:solidFill>
                <a:latin typeface="Lucida Sans"/>
                <a:cs typeface="Lucida Sans"/>
              </a:rPr>
              <a:t>distribution</a:t>
            </a:r>
            <a:r>
              <a:rPr sz="550" spc="-30" dirty="0">
                <a:solidFill>
                  <a:srgbClr val="231F20"/>
                </a:solidFill>
                <a:latin typeface="Lucida Sans"/>
                <a:cs typeface="Lucida Sans"/>
              </a:rPr>
              <a:t> </a:t>
            </a:r>
            <a:r>
              <a:rPr sz="550" spc="-20" dirty="0">
                <a:solidFill>
                  <a:srgbClr val="231F20"/>
                </a:solidFill>
                <a:latin typeface="Lucida Sans"/>
                <a:cs typeface="Lucida Sans"/>
              </a:rPr>
              <a:t>(in</a:t>
            </a:r>
            <a:r>
              <a:rPr sz="550" spc="-70" dirty="0">
                <a:solidFill>
                  <a:srgbClr val="231F20"/>
                </a:solidFill>
                <a:latin typeface="Lucida Sans"/>
                <a:cs typeface="Lucida Sans"/>
              </a:rPr>
              <a:t> </a:t>
            </a:r>
            <a:r>
              <a:rPr sz="550" spc="-20" dirty="0">
                <a:solidFill>
                  <a:srgbClr val="231F20"/>
                </a:solidFill>
                <a:latin typeface="Lucida Sans"/>
                <a:cs typeface="Lucida Sans"/>
              </a:rPr>
              <a:t>years):</a:t>
            </a:r>
            <a:r>
              <a:rPr sz="550" spc="-105" dirty="0">
                <a:solidFill>
                  <a:srgbClr val="231F20"/>
                </a:solidFill>
                <a:latin typeface="Lucida Sans"/>
                <a:cs typeface="Lucida Sans"/>
              </a:rPr>
              <a:t> </a:t>
            </a:r>
            <a:r>
              <a:rPr sz="550" spc="-30" dirty="0">
                <a:solidFill>
                  <a:srgbClr val="231F20"/>
                </a:solidFill>
                <a:latin typeface="Lucida Sans"/>
                <a:cs typeface="Lucida Sans"/>
              </a:rPr>
              <a:t>&lt;1, </a:t>
            </a:r>
            <a:r>
              <a:rPr sz="550" spc="-5" dirty="0">
                <a:solidFill>
                  <a:srgbClr val="231F20"/>
                </a:solidFill>
                <a:latin typeface="Lucida Sans"/>
                <a:cs typeface="Lucida Sans"/>
              </a:rPr>
              <a:t>1–4,</a:t>
            </a:r>
            <a:r>
              <a:rPr sz="550" spc="-55" dirty="0">
                <a:solidFill>
                  <a:srgbClr val="231F20"/>
                </a:solidFill>
                <a:latin typeface="Lucida Sans"/>
                <a:cs typeface="Lucida Sans"/>
              </a:rPr>
              <a:t> </a:t>
            </a:r>
            <a:r>
              <a:rPr sz="550" spc="-15" dirty="0">
                <a:solidFill>
                  <a:srgbClr val="231F20"/>
                </a:solidFill>
                <a:latin typeface="Lucida Sans"/>
                <a:cs typeface="Lucida Sans"/>
              </a:rPr>
              <a:t>5–14,</a:t>
            </a:r>
            <a:r>
              <a:rPr sz="550" spc="-30" dirty="0">
                <a:solidFill>
                  <a:srgbClr val="231F20"/>
                </a:solidFill>
                <a:latin typeface="Lucida Sans"/>
                <a:cs typeface="Lucida Sans"/>
              </a:rPr>
              <a:t> </a:t>
            </a:r>
            <a:r>
              <a:rPr sz="550" spc="-15" dirty="0">
                <a:solidFill>
                  <a:srgbClr val="231F20"/>
                </a:solidFill>
                <a:latin typeface="Lucida Sans"/>
                <a:cs typeface="Lucida Sans"/>
              </a:rPr>
              <a:t>15–24, 25–34, 35–44,</a:t>
            </a:r>
            <a:r>
              <a:rPr sz="550" spc="-10" dirty="0">
                <a:solidFill>
                  <a:srgbClr val="231F20"/>
                </a:solidFill>
                <a:latin typeface="Lucida Sans"/>
                <a:cs typeface="Lucida Sans"/>
              </a:rPr>
              <a:t> </a:t>
            </a:r>
            <a:r>
              <a:rPr sz="550" spc="-15" dirty="0">
                <a:solidFill>
                  <a:srgbClr val="231F20"/>
                </a:solidFill>
                <a:latin typeface="Lucida Sans"/>
                <a:cs typeface="Lucida Sans"/>
              </a:rPr>
              <a:t>45–54,</a:t>
            </a:r>
            <a:r>
              <a:rPr sz="550" spc="-30" dirty="0">
                <a:solidFill>
                  <a:srgbClr val="231F20"/>
                </a:solidFill>
                <a:latin typeface="Lucida Sans"/>
                <a:cs typeface="Lucida Sans"/>
              </a:rPr>
              <a:t> </a:t>
            </a:r>
            <a:r>
              <a:rPr sz="550" spc="-15" dirty="0">
                <a:solidFill>
                  <a:srgbClr val="231F20"/>
                </a:solidFill>
                <a:latin typeface="Lucida Sans"/>
                <a:cs typeface="Lucida Sans"/>
              </a:rPr>
              <a:t>55–64, 65–74, 75–84,</a:t>
            </a:r>
            <a:r>
              <a:rPr sz="550" spc="-30" dirty="0">
                <a:solidFill>
                  <a:srgbClr val="231F20"/>
                </a:solidFill>
                <a:latin typeface="Lucida Sans"/>
                <a:cs typeface="Lucida Sans"/>
              </a:rPr>
              <a:t> </a:t>
            </a:r>
            <a:r>
              <a:rPr sz="550" spc="-15" dirty="0">
                <a:solidFill>
                  <a:srgbClr val="231F20"/>
                </a:solidFill>
                <a:latin typeface="Lucida Sans"/>
                <a:cs typeface="Lucida Sans"/>
              </a:rPr>
              <a:t>and</a:t>
            </a:r>
            <a:endParaRPr sz="550">
              <a:latin typeface="Lucida Sans"/>
              <a:cs typeface="Lucida Sans"/>
            </a:endParaRPr>
          </a:p>
          <a:p>
            <a:pPr marL="12700">
              <a:lnSpc>
                <a:spcPts val="650"/>
              </a:lnSpc>
            </a:pPr>
            <a:r>
              <a:rPr sz="550" spc="-30" dirty="0">
                <a:solidFill>
                  <a:srgbClr val="231F20"/>
                </a:solidFill>
                <a:latin typeface="Lucida Sans"/>
                <a:cs typeface="Lucida Sans"/>
              </a:rPr>
              <a:t>≥85.</a:t>
            </a:r>
            <a:r>
              <a:rPr sz="550" spc="-35" dirty="0">
                <a:solidFill>
                  <a:srgbClr val="231F20"/>
                </a:solidFill>
                <a:latin typeface="Lucida Sans"/>
                <a:cs typeface="Lucida Sans"/>
              </a:rPr>
              <a:t> </a:t>
            </a:r>
            <a:r>
              <a:rPr sz="550" spc="-25" dirty="0">
                <a:solidFill>
                  <a:srgbClr val="231F20"/>
                </a:solidFill>
                <a:latin typeface="Lucida Sans"/>
                <a:cs typeface="Lucida Sans"/>
              </a:rPr>
              <a:t>Missing</a:t>
            </a:r>
            <a:r>
              <a:rPr sz="550" spc="-20" dirty="0">
                <a:solidFill>
                  <a:srgbClr val="231F20"/>
                </a:solidFill>
                <a:latin typeface="Lucida Sans"/>
                <a:cs typeface="Lucida Sans"/>
              </a:rPr>
              <a:t> </a:t>
            </a:r>
            <a:r>
              <a:rPr sz="550" spc="-10" dirty="0">
                <a:solidFill>
                  <a:srgbClr val="231F20"/>
                </a:solidFill>
                <a:latin typeface="Lucida Sans"/>
                <a:cs typeface="Lucida Sans"/>
              </a:rPr>
              <a:t>data</a:t>
            </a:r>
            <a:r>
              <a:rPr sz="550" spc="-45" dirty="0">
                <a:solidFill>
                  <a:srgbClr val="231F20"/>
                </a:solidFill>
                <a:latin typeface="Lucida Sans"/>
                <a:cs typeface="Lucida Sans"/>
              </a:rPr>
              <a:t> </a:t>
            </a:r>
            <a:r>
              <a:rPr sz="550" spc="-5" dirty="0">
                <a:solidFill>
                  <a:srgbClr val="231F20"/>
                </a:solidFill>
                <a:latin typeface="Lucida Sans"/>
                <a:cs typeface="Lucida Sans"/>
              </a:rPr>
              <a:t>are</a:t>
            </a:r>
            <a:r>
              <a:rPr sz="550" spc="-30" dirty="0">
                <a:solidFill>
                  <a:srgbClr val="231F20"/>
                </a:solidFill>
                <a:latin typeface="Lucida Sans"/>
                <a:cs typeface="Lucida Sans"/>
              </a:rPr>
              <a:t> </a:t>
            </a:r>
            <a:r>
              <a:rPr sz="550" spc="-10" dirty="0">
                <a:solidFill>
                  <a:srgbClr val="231F20"/>
                </a:solidFill>
                <a:latin typeface="Lucida Sans"/>
                <a:cs typeface="Lucida Sans"/>
              </a:rPr>
              <a:t>not</a:t>
            </a:r>
            <a:r>
              <a:rPr sz="550" spc="-55" dirty="0">
                <a:solidFill>
                  <a:srgbClr val="231F20"/>
                </a:solidFill>
                <a:latin typeface="Lucida Sans"/>
                <a:cs typeface="Lucida Sans"/>
              </a:rPr>
              <a:t> </a:t>
            </a:r>
            <a:r>
              <a:rPr sz="550" spc="-25" dirty="0">
                <a:solidFill>
                  <a:srgbClr val="231F20"/>
                </a:solidFill>
                <a:latin typeface="Lucida Sans"/>
                <a:cs typeface="Lucida Sans"/>
              </a:rPr>
              <a:t>included.</a:t>
            </a:r>
            <a:r>
              <a:rPr sz="550" spc="-45" dirty="0">
                <a:solidFill>
                  <a:srgbClr val="231F20"/>
                </a:solidFill>
                <a:latin typeface="Lucida Sans"/>
                <a:cs typeface="Lucida Sans"/>
              </a:rPr>
              <a:t> </a:t>
            </a:r>
            <a:r>
              <a:rPr sz="550" dirty="0">
                <a:solidFill>
                  <a:srgbClr val="231F20"/>
                </a:solidFill>
                <a:latin typeface="Lucida Sans"/>
                <a:cs typeface="Lucida Sans"/>
              </a:rPr>
              <a:t>For</a:t>
            </a:r>
            <a:r>
              <a:rPr sz="550" spc="-20" dirty="0">
                <a:solidFill>
                  <a:srgbClr val="231F20"/>
                </a:solidFill>
                <a:latin typeface="Lucida Sans"/>
                <a:cs typeface="Lucida Sans"/>
              </a:rPr>
              <a:t> </a:t>
            </a:r>
            <a:r>
              <a:rPr sz="550" spc="-15" dirty="0">
                <a:solidFill>
                  <a:srgbClr val="231F20"/>
                </a:solidFill>
                <a:latin typeface="Lucida Sans"/>
                <a:cs typeface="Lucida Sans"/>
              </a:rPr>
              <a:t>age-adjusted</a:t>
            </a:r>
            <a:r>
              <a:rPr sz="550" spc="-65" dirty="0">
                <a:solidFill>
                  <a:srgbClr val="231F20"/>
                </a:solidFill>
                <a:latin typeface="Lucida Sans"/>
                <a:cs typeface="Lucida Sans"/>
              </a:rPr>
              <a:t> </a:t>
            </a:r>
            <a:r>
              <a:rPr sz="550" spc="-10" dirty="0">
                <a:solidFill>
                  <a:srgbClr val="231F20"/>
                </a:solidFill>
                <a:latin typeface="Lucida Sans"/>
                <a:cs typeface="Lucida Sans"/>
              </a:rPr>
              <a:t>death</a:t>
            </a:r>
            <a:r>
              <a:rPr sz="550" spc="-70" dirty="0">
                <a:solidFill>
                  <a:srgbClr val="231F20"/>
                </a:solidFill>
                <a:latin typeface="Lucida Sans"/>
                <a:cs typeface="Lucida Sans"/>
              </a:rPr>
              <a:t> </a:t>
            </a:r>
            <a:r>
              <a:rPr sz="550" spc="-20" dirty="0">
                <a:solidFill>
                  <a:srgbClr val="231F20"/>
                </a:solidFill>
                <a:latin typeface="Lucida Sans"/>
                <a:cs typeface="Lucida Sans"/>
              </a:rPr>
              <a:t>rates,</a:t>
            </a:r>
            <a:r>
              <a:rPr sz="550" spc="-55" dirty="0">
                <a:solidFill>
                  <a:srgbClr val="231F20"/>
                </a:solidFill>
                <a:latin typeface="Lucida Sans"/>
                <a:cs typeface="Lucida Sans"/>
              </a:rPr>
              <a:t> </a:t>
            </a:r>
            <a:r>
              <a:rPr sz="550" spc="-10" dirty="0">
                <a:solidFill>
                  <a:srgbClr val="231F20"/>
                </a:solidFill>
                <a:latin typeface="Lucida Sans"/>
                <a:cs typeface="Lucida Sans"/>
              </a:rPr>
              <a:t>the</a:t>
            </a:r>
            <a:r>
              <a:rPr sz="550" spc="-25" dirty="0">
                <a:solidFill>
                  <a:srgbClr val="231F20"/>
                </a:solidFill>
                <a:latin typeface="Lucida Sans"/>
                <a:cs typeface="Lucida Sans"/>
              </a:rPr>
              <a:t> </a:t>
            </a:r>
            <a:r>
              <a:rPr sz="550" spc="-15" dirty="0">
                <a:solidFill>
                  <a:srgbClr val="231F20"/>
                </a:solidFill>
                <a:latin typeface="Lucida Sans"/>
                <a:cs typeface="Lucida Sans"/>
              </a:rPr>
              <a:t>age-specific</a:t>
            </a:r>
            <a:r>
              <a:rPr sz="550" spc="-40" dirty="0">
                <a:solidFill>
                  <a:srgbClr val="231F20"/>
                </a:solidFill>
                <a:latin typeface="Lucida Sans"/>
                <a:cs typeface="Lucida Sans"/>
              </a:rPr>
              <a:t> </a:t>
            </a:r>
            <a:r>
              <a:rPr sz="550" spc="-10" dirty="0">
                <a:solidFill>
                  <a:srgbClr val="231F20"/>
                </a:solidFill>
                <a:latin typeface="Lucida Sans"/>
                <a:cs typeface="Lucida Sans"/>
              </a:rPr>
              <a:t>death</a:t>
            </a:r>
            <a:r>
              <a:rPr sz="550" spc="-70" dirty="0">
                <a:solidFill>
                  <a:srgbClr val="231F20"/>
                </a:solidFill>
                <a:latin typeface="Lucida Sans"/>
                <a:cs typeface="Lucida Sans"/>
              </a:rPr>
              <a:t> </a:t>
            </a:r>
            <a:r>
              <a:rPr sz="550" spc="-5" dirty="0">
                <a:solidFill>
                  <a:srgbClr val="231F20"/>
                </a:solidFill>
                <a:latin typeface="Lucida Sans"/>
                <a:cs typeface="Lucida Sans"/>
              </a:rPr>
              <a:t>rate</a:t>
            </a:r>
            <a:r>
              <a:rPr sz="550" spc="-35" dirty="0">
                <a:solidFill>
                  <a:srgbClr val="231F20"/>
                </a:solidFill>
                <a:latin typeface="Lucida Sans"/>
                <a:cs typeface="Lucida Sans"/>
              </a:rPr>
              <a:t> </a:t>
            </a:r>
            <a:r>
              <a:rPr sz="550" spc="-15" dirty="0">
                <a:solidFill>
                  <a:srgbClr val="231F20"/>
                </a:solidFill>
                <a:latin typeface="Lucida Sans"/>
                <a:cs typeface="Lucida Sans"/>
              </a:rPr>
              <a:t>is</a:t>
            </a:r>
            <a:r>
              <a:rPr sz="550" spc="-50" dirty="0">
                <a:solidFill>
                  <a:srgbClr val="231F20"/>
                </a:solidFill>
                <a:latin typeface="Lucida Sans"/>
                <a:cs typeface="Lucida Sans"/>
              </a:rPr>
              <a:t> </a:t>
            </a:r>
            <a:r>
              <a:rPr sz="550" spc="-25" dirty="0">
                <a:solidFill>
                  <a:srgbClr val="231F20"/>
                </a:solidFill>
                <a:latin typeface="Lucida Sans"/>
                <a:cs typeface="Lucida Sans"/>
              </a:rPr>
              <a:t>rounded </a:t>
            </a:r>
            <a:r>
              <a:rPr sz="550" spc="-5" dirty="0">
                <a:solidFill>
                  <a:srgbClr val="231F20"/>
                </a:solidFill>
                <a:latin typeface="Lucida Sans"/>
                <a:cs typeface="Lucida Sans"/>
              </a:rPr>
              <a:t>to</a:t>
            </a:r>
            <a:r>
              <a:rPr sz="550" spc="-40" dirty="0">
                <a:solidFill>
                  <a:srgbClr val="231F20"/>
                </a:solidFill>
                <a:latin typeface="Lucida Sans"/>
                <a:cs typeface="Lucida Sans"/>
              </a:rPr>
              <a:t> </a:t>
            </a:r>
            <a:r>
              <a:rPr sz="550" dirty="0">
                <a:solidFill>
                  <a:srgbClr val="231F20"/>
                </a:solidFill>
                <a:latin typeface="Lucida Sans"/>
                <a:cs typeface="Lucida Sans"/>
              </a:rPr>
              <a:t>1</a:t>
            </a:r>
            <a:r>
              <a:rPr sz="550" spc="-50" dirty="0">
                <a:solidFill>
                  <a:srgbClr val="231F20"/>
                </a:solidFill>
                <a:latin typeface="Lucida Sans"/>
                <a:cs typeface="Lucida Sans"/>
              </a:rPr>
              <a:t> </a:t>
            </a:r>
            <a:r>
              <a:rPr sz="550" spc="-20" dirty="0">
                <a:solidFill>
                  <a:srgbClr val="231F20"/>
                </a:solidFill>
                <a:latin typeface="Lucida Sans"/>
                <a:cs typeface="Lucida Sans"/>
              </a:rPr>
              <a:t>decimal</a:t>
            </a:r>
            <a:r>
              <a:rPr sz="550" spc="-15" dirty="0">
                <a:solidFill>
                  <a:srgbClr val="231F20"/>
                </a:solidFill>
                <a:latin typeface="Lucida Sans"/>
                <a:cs typeface="Lucida Sans"/>
              </a:rPr>
              <a:t> </a:t>
            </a:r>
            <a:r>
              <a:rPr sz="550" spc="-20" dirty="0">
                <a:solidFill>
                  <a:srgbClr val="231F20"/>
                </a:solidFill>
                <a:latin typeface="Lucida Sans"/>
                <a:cs typeface="Lucida Sans"/>
              </a:rPr>
              <a:t>place</a:t>
            </a:r>
            <a:r>
              <a:rPr sz="550" spc="-25" dirty="0">
                <a:solidFill>
                  <a:srgbClr val="231F20"/>
                </a:solidFill>
                <a:latin typeface="Lucida Sans"/>
                <a:cs typeface="Lucida Sans"/>
              </a:rPr>
              <a:t> </a:t>
            </a:r>
            <a:r>
              <a:rPr sz="550" spc="-20" dirty="0">
                <a:solidFill>
                  <a:srgbClr val="231F20"/>
                </a:solidFill>
                <a:latin typeface="Lucida Sans"/>
                <a:cs typeface="Lucida Sans"/>
              </a:rPr>
              <a:t>before</a:t>
            </a:r>
            <a:endParaRPr sz="550">
              <a:latin typeface="Lucida Sans"/>
              <a:cs typeface="Lucida Sans"/>
            </a:endParaRPr>
          </a:p>
          <a:p>
            <a:pPr marL="12700" marR="67945">
              <a:lnSpc>
                <a:spcPct val="105500"/>
              </a:lnSpc>
            </a:pPr>
            <a:r>
              <a:rPr sz="550" spc="-20" dirty="0">
                <a:solidFill>
                  <a:srgbClr val="231F20"/>
                </a:solidFill>
                <a:latin typeface="Lucida Sans"/>
                <a:cs typeface="Lucida Sans"/>
              </a:rPr>
              <a:t>proceeding</a:t>
            </a:r>
            <a:r>
              <a:rPr sz="550" spc="-40" dirty="0">
                <a:solidFill>
                  <a:srgbClr val="231F20"/>
                </a:solidFill>
                <a:latin typeface="Lucida Sans"/>
                <a:cs typeface="Lucida Sans"/>
              </a:rPr>
              <a:t> </a:t>
            </a:r>
            <a:r>
              <a:rPr sz="550" spc="-5" dirty="0">
                <a:solidFill>
                  <a:srgbClr val="231F20"/>
                </a:solidFill>
                <a:latin typeface="Lucida Sans"/>
                <a:cs typeface="Lucida Sans"/>
              </a:rPr>
              <a:t>to</a:t>
            </a:r>
            <a:r>
              <a:rPr sz="550" spc="-60" dirty="0">
                <a:solidFill>
                  <a:srgbClr val="231F20"/>
                </a:solidFill>
                <a:latin typeface="Lucida Sans"/>
                <a:cs typeface="Lucida Sans"/>
              </a:rPr>
              <a:t> </a:t>
            </a:r>
            <a:r>
              <a:rPr sz="550" spc="-10" dirty="0">
                <a:solidFill>
                  <a:srgbClr val="231F20"/>
                </a:solidFill>
                <a:latin typeface="Lucida Sans"/>
                <a:cs typeface="Lucida Sans"/>
              </a:rPr>
              <a:t>the</a:t>
            </a:r>
            <a:r>
              <a:rPr sz="550" spc="-40" dirty="0">
                <a:solidFill>
                  <a:srgbClr val="231F20"/>
                </a:solidFill>
                <a:latin typeface="Lucida Sans"/>
                <a:cs typeface="Lucida Sans"/>
              </a:rPr>
              <a:t> </a:t>
            </a:r>
            <a:r>
              <a:rPr sz="550" spc="-20" dirty="0">
                <a:solidFill>
                  <a:srgbClr val="231F20"/>
                </a:solidFill>
                <a:latin typeface="Lucida Sans"/>
                <a:cs typeface="Lucida Sans"/>
              </a:rPr>
              <a:t>next</a:t>
            </a:r>
            <a:r>
              <a:rPr sz="550" spc="-75" dirty="0">
                <a:solidFill>
                  <a:srgbClr val="231F20"/>
                </a:solidFill>
                <a:latin typeface="Lucida Sans"/>
                <a:cs typeface="Lucida Sans"/>
              </a:rPr>
              <a:t> </a:t>
            </a:r>
            <a:r>
              <a:rPr sz="550" spc="-10" dirty="0">
                <a:solidFill>
                  <a:srgbClr val="231F20"/>
                </a:solidFill>
                <a:latin typeface="Lucida Sans"/>
                <a:cs typeface="Lucida Sans"/>
              </a:rPr>
              <a:t>step</a:t>
            </a:r>
            <a:r>
              <a:rPr sz="550" spc="-75" dirty="0">
                <a:solidFill>
                  <a:srgbClr val="231F20"/>
                </a:solidFill>
                <a:latin typeface="Lucida Sans"/>
                <a:cs typeface="Lucida Sans"/>
              </a:rPr>
              <a:t> </a:t>
            </a:r>
            <a:r>
              <a:rPr sz="550" spc="-15" dirty="0">
                <a:solidFill>
                  <a:srgbClr val="231F20"/>
                </a:solidFill>
                <a:latin typeface="Lucida Sans"/>
                <a:cs typeface="Lucida Sans"/>
              </a:rPr>
              <a:t>in</a:t>
            </a:r>
            <a:r>
              <a:rPr sz="550" spc="-55" dirty="0">
                <a:solidFill>
                  <a:srgbClr val="231F20"/>
                </a:solidFill>
                <a:latin typeface="Lucida Sans"/>
                <a:cs typeface="Lucida Sans"/>
              </a:rPr>
              <a:t> </a:t>
            </a:r>
            <a:r>
              <a:rPr sz="550" spc="-10" dirty="0">
                <a:solidFill>
                  <a:srgbClr val="231F20"/>
                </a:solidFill>
                <a:latin typeface="Lucida Sans"/>
                <a:cs typeface="Lucida Sans"/>
              </a:rPr>
              <a:t>the</a:t>
            </a:r>
            <a:r>
              <a:rPr sz="550" spc="-35" dirty="0">
                <a:solidFill>
                  <a:srgbClr val="231F20"/>
                </a:solidFill>
                <a:latin typeface="Lucida Sans"/>
                <a:cs typeface="Lucida Sans"/>
              </a:rPr>
              <a:t> </a:t>
            </a:r>
            <a:r>
              <a:rPr sz="550" spc="-25" dirty="0">
                <a:solidFill>
                  <a:srgbClr val="231F20"/>
                </a:solidFill>
                <a:latin typeface="Lucida Sans"/>
                <a:cs typeface="Lucida Sans"/>
              </a:rPr>
              <a:t>calculation</a:t>
            </a:r>
            <a:r>
              <a:rPr sz="550" spc="-40" dirty="0">
                <a:solidFill>
                  <a:srgbClr val="231F20"/>
                </a:solidFill>
                <a:latin typeface="Lucida Sans"/>
                <a:cs typeface="Lucida Sans"/>
              </a:rPr>
              <a:t> </a:t>
            </a:r>
            <a:r>
              <a:rPr sz="550" spc="-5" dirty="0">
                <a:solidFill>
                  <a:srgbClr val="231F20"/>
                </a:solidFill>
                <a:latin typeface="Lucida Sans"/>
                <a:cs typeface="Lucida Sans"/>
              </a:rPr>
              <a:t>of</a:t>
            </a:r>
            <a:r>
              <a:rPr sz="550" spc="-55" dirty="0">
                <a:solidFill>
                  <a:srgbClr val="231F20"/>
                </a:solidFill>
                <a:latin typeface="Lucida Sans"/>
                <a:cs typeface="Lucida Sans"/>
              </a:rPr>
              <a:t> </a:t>
            </a:r>
            <a:r>
              <a:rPr sz="550" spc="-15" dirty="0">
                <a:solidFill>
                  <a:srgbClr val="231F20"/>
                </a:solidFill>
                <a:latin typeface="Lucida Sans"/>
                <a:cs typeface="Lucida Sans"/>
              </a:rPr>
              <a:t>age-adjusted</a:t>
            </a:r>
            <a:r>
              <a:rPr sz="550" spc="-70" dirty="0">
                <a:solidFill>
                  <a:srgbClr val="231F20"/>
                </a:solidFill>
                <a:latin typeface="Lucida Sans"/>
                <a:cs typeface="Lucida Sans"/>
              </a:rPr>
              <a:t> </a:t>
            </a:r>
            <a:r>
              <a:rPr sz="550" spc="-10" dirty="0">
                <a:solidFill>
                  <a:srgbClr val="231F20"/>
                </a:solidFill>
                <a:latin typeface="Lucida Sans"/>
                <a:cs typeface="Lucida Sans"/>
              </a:rPr>
              <a:t>death</a:t>
            </a:r>
            <a:r>
              <a:rPr sz="550" spc="-80" dirty="0">
                <a:solidFill>
                  <a:srgbClr val="231F20"/>
                </a:solidFill>
                <a:latin typeface="Lucida Sans"/>
                <a:cs typeface="Lucida Sans"/>
              </a:rPr>
              <a:t> </a:t>
            </a:r>
            <a:r>
              <a:rPr sz="550" spc="-10" dirty="0">
                <a:solidFill>
                  <a:srgbClr val="231F20"/>
                </a:solidFill>
                <a:latin typeface="Lucida Sans"/>
                <a:cs typeface="Lucida Sans"/>
              </a:rPr>
              <a:t>rates</a:t>
            </a:r>
            <a:r>
              <a:rPr sz="550" spc="-90" dirty="0">
                <a:solidFill>
                  <a:srgbClr val="231F20"/>
                </a:solidFill>
                <a:latin typeface="Lucida Sans"/>
                <a:cs typeface="Lucida Sans"/>
              </a:rPr>
              <a:t> </a:t>
            </a:r>
            <a:r>
              <a:rPr sz="550" spc="-10" dirty="0">
                <a:solidFill>
                  <a:srgbClr val="231F20"/>
                </a:solidFill>
                <a:latin typeface="Lucida Sans"/>
                <a:cs typeface="Lucida Sans"/>
              </a:rPr>
              <a:t>for</a:t>
            </a:r>
            <a:r>
              <a:rPr sz="550" spc="-70" dirty="0">
                <a:solidFill>
                  <a:srgbClr val="231F20"/>
                </a:solidFill>
                <a:latin typeface="Lucida Sans"/>
                <a:cs typeface="Lucida Sans"/>
              </a:rPr>
              <a:t> </a:t>
            </a:r>
            <a:r>
              <a:rPr sz="550" spc="-10" dirty="0">
                <a:solidFill>
                  <a:srgbClr val="231F20"/>
                </a:solidFill>
                <a:latin typeface="Lucida Sans"/>
                <a:cs typeface="Lucida Sans"/>
              </a:rPr>
              <a:t>NCHS</a:t>
            </a:r>
            <a:r>
              <a:rPr sz="550" spc="-45" dirty="0">
                <a:solidFill>
                  <a:srgbClr val="231F20"/>
                </a:solidFill>
                <a:latin typeface="Lucida Sans"/>
                <a:cs typeface="Lucida Sans"/>
              </a:rPr>
              <a:t> </a:t>
            </a:r>
            <a:r>
              <a:rPr sz="550" spc="-25" dirty="0">
                <a:solidFill>
                  <a:srgbClr val="231F20"/>
                </a:solidFill>
                <a:latin typeface="Lucida Sans"/>
                <a:cs typeface="Lucida Sans"/>
              </a:rPr>
              <a:t>Multiple</a:t>
            </a:r>
            <a:r>
              <a:rPr sz="550" spc="-20" dirty="0">
                <a:solidFill>
                  <a:srgbClr val="231F20"/>
                </a:solidFill>
                <a:latin typeface="Lucida Sans"/>
                <a:cs typeface="Lucida Sans"/>
              </a:rPr>
              <a:t> </a:t>
            </a:r>
            <a:r>
              <a:rPr sz="550" spc="-25" dirty="0">
                <a:solidFill>
                  <a:srgbClr val="231F20"/>
                </a:solidFill>
                <a:latin typeface="Lucida Sans"/>
                <a:cs typeface="Lucida Sans"/>
              </a:rPr>
              <a:t>Cause</a:t>
            </a:r>
            <a:r>
              <a:rPr sz="550" spc="-35" dirty="0">
                <a:solidFill>
                  <a:srgbClr val="231F20"/>
                </a:solidFill>
                <a:latin typeface="Lucida Sans"/>
                <a:cs typeface="Lucida Sans"/>
              </a:rPr>
              <a:t> </a:t>
            </a:r>
            <a:r>
              <a:rPr sz="550" spc="-5" dirty="0">
                <a:solidFill>
                  <a:srgbClr val="231F20"/>
                </a:solidFill>
                <a:latin typeface="Lucida Sans"/>
                <a:cs typeface="Lucida Sans"/>
              </a:rPr>
              <a:t>of</a:t>
            </a:r>
            <a:r>
              <a:rPr sz="550" spc="-75" dirty="0">
                <a:solidFill>
                  <a:srgbClr val="231F20"/>
                </a:solidFill>
                <a:latin typeface="Lucida Sans"/>
                <a:cs typeface="Lucida Sans"/>
              </a:rPr>
              <a:t> </a:t>
            </a:r>
            <a:r>
              <a:rPr sz="550" spc="-10" dirty="0">
                <a:solidFill>
                  <a:srgbClr val="231F20"/>
                </a:solidFill>
                <a:latin typeface="Lucida Sans"/>
                <a:cs typeface="Lucida Sans"/>
              </a:rPr>
              <a:t>Death</a:t>
            </a:r>
            <a:r>
              <a:rPr sz="550" spc="-75" dirty="0">
                <a:solidFill>
                  <a:srgbClr val="231F20"/>
                </a:solidFill>
                <a:latin typeface="Lucida Sans"/>
                <a:cs typeface="Lucida Sans"/>
              </a:rPr>
              <a:t> </a:t>
            </a:r>
            <a:r>
              <a:rPr sz="550" spc="-10" dirty="0">
                <a:solidFill>
                  <a:srgbClr val="231F20"/>
                </a:solidFill>
                <a:latin typeface="Lucida Sans"/>
                <a:cs typeface="Lucida Sans"/>
              </a:rPr>
              <a:t>on</a:t>
            </a:r>
            <a:r>
              <a:rPr sz="550" spc="-55" dirty="0">
                <a:solidFill>
                  <a:srgbClr val="231F20"/>
                </a:solidFill>
                <a:latin typeface="Lucida Sans"/>
                <a:cs typeface="Lucida Sans"/>
              </a:rPr>
              <a:t> </a:t>
            </a:r>
            <a:r>
              <a:rPr sz="550" spc="-30" dirty="0">
                <a:solidFill>
                  <a:srgbClr val="231F20"/>
                </a:solidFill>
                <a:latin typeface="Lucida Sans"/>
                <a:cs typeface="Lucida Sans"/>
              </a:rPr>
              <a:t>CDC</a:t>
            </a:r>
            <a:r>
              <a:rPr sz="550" spc="-100" dirty="0">
                <a:solidFill>
                  <a:srgbClr val="231F20"/>
                </a:solidFill>
                <a:latin typeface="Lucida Sans"/>
                <a:cs typeface="Lucida Sans"/>
              </a:rPr>
              <a:t> </a:t>
            </a:r>
            <a:r>
              <a:rPr sz="550" spc="-5" dirty="0">
                <a:solidFill>
                  <a:srgbClr val="231F20"/>
                </a:solidFill>
                <a:latin typeface="Lucida Sans"/>
                <a:cs typeface="Lucida Sans"/>
              </a:rPr>
              <a:t>WONDER.</a:t>
            </a:r>
            <a:r>
              <a:rPr sz="550" spc="-35" dirty="0">
                <a:solidFill>
                  <a:srgbClr val="231F20"/>
                </a:solidFill>
                <a:latin typeface="Lucida Sans"/>
                <a:cs typeface="Lucida Sans"/>
              </a:rPr>
              <a:t> </a:t>
            </a:r>
            <a:r>
              <a:rPr sz="550" spc="-30" dirty="0">
                <a:solidFill>
                  <a:srgbClr val="231F20"/>
                </a:solidFill>
                <a:latin typeface="Lucida Sans"/>
                <a:cs typeface="Lucida Sans"/>
              </a:rPr>
              <a:t>This  </a:t>
            </a:r>
            <a:r>
              <a:rPr sz="550" spc="-25" dirty="0">
                <a:solidFill>
                  <a:srgbClr val="231F20"/>
                </a:solidFill>
                <a:latin typeface="Lucida Sans"/>
                <a:cs typeface="Lucida Sans"/>
              </a:rPr>
              <a:t>rounding</a:t>
            </a:r>
            <a:r>
              <a:rPr sz="550" spc="-75" dirty="0">
                <a:solidFill>
                  <a:srgbClr val="231F20"/>
                </a:solidFill>
                <a:latin typeface="Lucida Sans"/>
                <a:cs typeface="Lucida Sans"/>
              </a:rPr>
              <a:t> </a:t>
            </a:r>
            <a:r>
              <a:rPr sz="550" spc="-10" dirty="0">
                <a:solidFill>
                  <a:srgbClr val="231F20"/>
                </a:solidFill>
                <a:latin typeface="Lucida Sans"/>
                <a:cs typeface="Lucida Sans"/>
              </a:rPr>
              <a:t>step</a:t>
            </a:r>
            <a:r>
              <a:rPr sz="550" spc="-90" dirty="0">
                <a:solidFill>
                  <a:srgbClr val="231F20"/>
                </a:solidFill>
                <a:latin typeface="Lucida Sans"/>
                <a:cs typeface="Lucida Sans"/>
              </a:rPr>
              <a:t> </a:t>
            </a:r>
            <a:r>
              <a:rPr sz="550" spc="-25" dirty="0">
                <a:solidFill>
                  <a:srgbClr val="231F20"/>
                </a:solidFill>
                <a:latin typeface="Lucida Sans"/>
                <a:cs typeface="Lucida Sans"/>
              </a:rPr>
              <a:t>might</a:t>
            </a:r>
            <a:r>
              <a:rPr sz="550" spc="-60" dirty="0">
                <a:solidFill>
                  <a:srgbClr val="231F20"/>
                </a:solidFill>
                <a:latin typeface="Lucida Sans"/>
                <a:cs typeface="Lucida Sans"/>
              </a:rPr>
              <a:t> </a:t>
            </a:r>
            <a:r>
              <a:rPr sz="550" spc="-10" dirty="0">
                <a:solidFill>
                  <a:srgbClr val="231F20"/>
                </a:solidFill>
                <a:latin typeface="Lucida Sans"/>
                <a:cs typeface="Lucida Sans"/>
              </a:rPr>
              <a:t>affect</a:t>
            </a:r>
            <a:r>
              <a:rPr sz="550" spc="-85" dirty="0">
                <a:solidFill>
                  <a:srgbClr val="231F20"/>
                </a:solidFill>
                <a:latin typeface="Lucida Sans"/>
                <a:cs typeface="Lucida Sans"/>
              </a:rPr>
              <a:t> </a:t>
            </a:r>
            <a:r>
              <a:rPr sz="550" spc="-10" dirty="0">
                <a:solidFill>
                  <a:srgbClr val="231F20"/>
                </a:solidFill>
                <a:latin typeface="Lucida Sans"/>
                <a:cs typeface="Lucida Sans"/>
              </a:rPr>
              <a:t>the</a:t>
            </a:r>
            <a:r>
              <a:rPr sz="550" spc="-65" dirty="0">
                <a:solidFill>
                  <a:srgbClr val="231F20"/>
                </a:solidFill>
                <a:latin typeface="Lucida Sans"/>
                <a:cs typeface="Lucida Sans"/>
              </a:rPr>
              <a:t> </a:t>
            </a:r>
            <a:r>
              <a:rPr sz="550" spc="-20" dirty="0">
                <a:solidFill>
                  <a:srgbClr val="231F20"/>
                </a:solidFill>
                <a:latin typeface="Lucida Sans"/>
                <a:cs typeface="Lucida Sans"/>
              </a:rPr>
              <a:t>precision</a:t>
            </a:r>
            <a:r>
              <a:rPr sz="550" spc="-40" dirty="0">
                <a:solidFill>
                  <a:srgbClr val="231F20"/>
                </a:solidFill>
                <a:latin typeface="Lucida Sans"/>
                <a:cs typeface="Lucida Sans"/>
              </a:rPr>
              <a:t> </a:t>
            </a:r>
            <a:r>
              <a:rPr sz="550" spc="-5" dirty="0">
                <a:solidFill>
                  <a:srgbClr val="231F20"/>
                </a:solidFill>
                <a:latin typeface="Lucida Sans"/>
                <a:cs typeface="Lucida Sans"/>
              </a:rPr>
              <a:t>of</a:t>
            </a:r>
            <a:r>
              <a:rPr sz="550" spc="-80" dirty="0">
                <a:solidFill>
                  <a:srgbClr val="231F20"/>
                </a:solidFill>
                <a:latin typeface="Lucida Sans"/>
                <a:cs typeface="Lucida Sans"/>
              </a:rPr>
              <a:t> </a:t>
            </a:r>
            <a:r>
              <a:rPr sz="550" spc="-10" dirty="0">
                <a:solidFill>
                  <a:srgbClr val="231F20"/>
                </a:solidFill>
                <a:latin typeface="Lucida Sans"/>
                <a:cs typeface="Lucida Sans"/>
              </a:rPr>
              <a:t>rates</a:t>
            </a:r>
            <a:r>
              <a:rPr sz="550" spc="-100" dirty="0">
                <a:solidFill>
                  <a:srgbClr val="231F20"/>
                </a:solidFill>
                <a:latin typeface="Lucida Sans"/>
                <a:cs typeface="Lucida Sans"/>
              </a:rPr>
              <a:t> </a:t>
            </a:r>
            <a:r>
              <a:rPr sz="550" spc="-20" dirty="0">
                <a:solidFill>
                  <a:srgbClr val="231F20"/>
                </a:solidFill>
                <a:latin typeface="Lucida Sans"/>
                <a:cs typeface="Lucida Sans"/>
              </a:rPr>
              <a:t>calculated</a:t>
            </a:r>
            <a:r>
              <a:rPr sz="550" spc="-65" dirty="0">
                <a:solidFill>
                  <a:srgbClr val="231F20"/>
                </a:solidFill>
                <a:latin typeface="Lucida Sans"/>
                <a:cs typeface="Lucida Sans"/>
              </a:rPr>
              <a:t> </a:t>
            </a:r>
            <a:r>
              <a:rPr sz="550" spc="-10" dirty="0">
                <a:solidFill>
                  <a:srgbClr val="231F20"/>
                </a:solidFill>
                <a:latin typeface="Lucida Sans"/>
                <a:cs typeface="Lucida Sans"/>
              </a:rPr>
              <a:t>for</a:t>
            </a:r>
            <a:r>
              <a:rPr sz="550" spc="-90" dirty="0">
                <a:solidFill>
                  <a:srgbClr val="231F20"/>
                </a:solidFill>
                <a:latin typeface="Lucida Sans"/>
                <a:cs typeface="Lucida Sans"/>
              </a:rPr>
              <a:t> </a:t>
            </a:r>
            <a:r>
              <a:rPr sz="550" spc="-20" dirty="0">
                <a:solidFill>
                  <a:srgbClr val="231F20"/>
                </a:solidFill>
                <a:latin typeface="Lucida Sans"/>
                <a:cs typeface="Lucida Sans"/>
              </a:rPr>
              <a:t>small</a:t>
            </a:r>
            <a:r>
              <a:rPr sz="550" spc="-70" dirty="0">
                <a:solidFill>
                  <a:srgbClr val="231F20"/>
                </a:solidFill>
                <a:latin typeface="Lucida Sans"/>
                <a:cs typeface="Lucida Sans"/>
              </a:rPr>
              <a:t> </a:t>
            </a:r>
            <a:r>
              <a:rPr sz="550" spc="-15" dirty="0">
                <a:solidFill>
                  <a:srgbClr val="231F20"/>
                </a:solidFill>
                <a:latin typeface="Lucida Sans"/>
                <a:cs typeface="Lucida Sans"/>
              </a:rPr>
              <a:t>numbers</a:t>
            </a:r>
            <a:r>
              <a:rPr sz="550" spc="-100" dirty="0">
                <a:solidFill>
                  <a:srgbClr val="231F20"/>
                </a:solidFill>
                <a:latin typeface="Lucida Sans"/>
                <a:cs typeface="Lucida Sans"/>
              </a:rPr>
              <a:t> </a:t>
            </a:r>
            <a:r>
              <a:rPr sz="550" spc="-5" dirty="0">
                <a:solidFill>
                  <a:srgbClr val="231F20"/>
                </a:solidFill>
                <a:latin typeface="Lucida Sans"/>
                <a:cs typeface="Lucida Sans"/>
              </a:rPr>
              <a:t>of</a:t>
            </a:r>
            <a:r>
              <a:rPr sz="550" spc="-80" dirty="0">
                <a:solidFill>
                  <a:srgbClr val="231F20"/>
                </a:solidFill>
                <a:latin typeface="Lucida Sans"/>
                <a:cs typeface="Lucida Sans"/>
              </a:rPr>
              <a:t> </a:t>
            </a:r>
            <a:r>
              <a:rPr sz="550" spc="-20" dirty="0">
                <a:solidFill>
                  <a:srgbClr val="231F20"/>
                </a:solidFill>
                <a:latin typeface="Lucida Sans"/>
                <a:cs typeface="Lucida Sans"/>
              </a:rPr>
              <a:t>deaths.</a:t>
            </a:r>
            <a:endParaRPr sz="550">
              <a:latin typeface="Lucida Sans"/>
              <a:cs typeface="Lucida Sans"/>
            </a:endParaRPr>
          </a:p>
          <a:p>
            <a:pPr marL="12700" marR="56515" indent="-635">
              <a:lnSpc>
                <a:spcPct val="107300"/>
              </a:lnSpc>
              <a:spcBef>
                <a:spcPts val="190"/>
              </a:spcBef>
            </a:pPr>
            <a:r>
              <a:rPr sz="550" spc="-35" dirty="0">
                <a:solidFill>
                  <a:srgbClr val="231F20"/>
                </a:solidFill>
                <a:latin typeface="Lucida Sans"/>
                <a:cs typeface="Lucida Sans"/>
              </a:rPr>
              <a:t>†Cause</a:t>
            </a:r>
            <a:r>
              <a:rPr sz="550" spc="-45" dirty="0">
                <a:solidFill>
                  <a:srgbClr val="231F20"/>
                </a:solidFill>
                <a:latin typeface="Lucida Sans"/>
                <a:cs typeface="Lucida Sans"/>
              </a:rPr>
              <a:t> </a:t>
            </a:r>
            <a:r>
              <a:rPr sz="550" spc="-5" dirty="0">
                <a:solidFill>
                  <a:srgbClr val="231F20"/>
                </a:solidFill>
                <a:latin typeface="Lucida Sans"/>
                <a:cs typeface="Lucida Sans"/>
              </a:rPr>
              <a:t>of</a:t>
            </a:r>
            <a:r>
              <a:rPr sz="550" spc="-70" dirty="0">
                <a:solidFill>
                  <a:srgbClr val="231F20"/>
                </a:solidFill>
                <a:latin typeface="Lucida Sans"/>
                <a:cs typeface="Lucida Sans"/>
              </a:rPr>
              <a:t> </a:t>
            </a:r>
            <a:r>
              <a:rPr sz="550" spc="-10" dirty="0">
                <a:solidFill>
                  <a:srgbClr val="231F20"/>
                </a:solidFill>
                <a:latin typeface="Lucida Sans"/>
                <a:cs typeface="Lucida Sans"/>
              </a:rPr>
              <a:t>death</a:t>
            </a:r>
            <a:r>
              <a:rPr sz="550" spc="-95" dirty="0">
                <a:solidFill>
                  <a:srgbClr val="231F20"/>
                </a:solidFill>
                <a:latin typeface="Lucida Sans"/>
                <a:cs typeface="Lucida Sans"/>
              </a:rPr>
              <a:t> </a:t>
            </a:r>
            <a:r>
              <a:rPr sz="550" spc="-15" dirty="0">
                <a:solidFill>
                  <a:srgbClr val="231F20"/>
                </a:solidFill>
                <a:latin typeface="Lucida Sans"/>
                <a:cs typeface="Lucida Sans"/>
              </a:rPr>
              <a:t>is</a:t>
            </a:r>
            <a:r>
              <a:rPr sz="550" spc="-55" dirty="0">
                <a:solidFill>
                  <a:srgbClr val="231F20"/>
                </a:solidFill>
                <a:latin typeface="Lucida Sans"/>
                <a:cs typeface="Lucida Sans"/>
              </a:rPr>
              <a:t> </a:t>
            </a:r>
            <a:r>
              <a:rPr sz="550" spc="-10" dirty="0">
                <a:solidFill>
                  <a:srgbClr val="231F20"/>
                </a:solidFill>
                <a:latin typeface="Lucida Sans"/>
                <a:cs typeface="Lucida Sans"/>
              </a:rPr>
              <a:t>defined</a:t>
            </a:r>
            <a:r>
              <a:rPr sz="550" spc="-85" dirty="0">
                <a:solidFill>
                  <a:srgbClr val="231F20"/>
                </a:solidFill>
                <a:latin typeface="Lucida Sans"/>
                <a:cs typeface="Lucida Sans"/>
              </a:rPr>
              <a:t> </a:t>
            </a:r>
            <a:r>
              <a:rPr sz="550" spc="-5" dirty="0">
                <a:solidFill>
                  <a:srgbClr val="231F20"/>
                </a:solidFill>
                <a:latin typeface="Lucida Sans"/>
                <a:cs typeface="Lucida Sans"/>
              </a:rPr>
              <a:t>as</a:t>
            </a:r>
            <a:r>
              <a:rPr sz="550" spc="-50" dirty="0">
                <a:solidFill>
                  <a:srgbClr val="231F20"/>
                </a:solidFill>
                <a:latin typeface="Lucida Sans"/>
                <a:cs typeface="Lucida Sans"/>
              </a:rPr>
              <a:t> </a:t>
            </a:r>
            <a:r>
              <a:rPr sz="550" dirty="0">
                <a:solidFill>
                  <a:srgbClr val="231F20"/>
                </a:solidFill>
                <a:latin typeface="Lucida Sans"/>
                <a:cs typeface="Lucida Sans"/>
              </a:rPr>
              <a:t>1</a:t>
            </a:r>
            <a:r>
              <a:rPr sz="550" spc="-65" dirty="0">
                <a:solidFill>
                  <a:srgbClr val="231F20"/>
                </a:solidFill>
                <a:latin typeface="Lucida Sans"/>
                <a:cs typeface="Lucida Sans"/>
              </a:rPr>
              <a:t> </a:t>
            </a:r>
            <a:r>
              <a:rPr sz="550" spc="-5" dirty="0">
                <a:solidFill>
                  <a:srgbClr val="231F20"/>
                </a:solidFill>
                <a:latin typeface="Lucida Sans"/>
                <a:cs typeface="Lucida Sans"/>
              </a:rPr>
              <a:t>of</a:t>
            </a:r>
            <a:r>
              <a:rPr sz="550" spc="-70" dirty="0">
                <a:solidFill>
                  <a:srgbClr val="231F20"/>
                </a:solidFill>
                <a:latin typeface="Lucida Sans"/>
                <a:cs typeface="Lucida Sans"/>
              </a:rPr>
              <a:t> </a:t>
            </a:r>
            <a:r>
              <a:rPr sz="550" spc="-10" dirty="0">
                <a:solidFill>
                  <a:srgbClr val="231F20"/>
                </a:solidFill>
                <a:latin typeface="Lucida Sans"/>
                <a:cs typeface="Lucida Sans"/>
              </a:rPr>
              <a:t>the</a:t>
            </a:r>
            <a:r>
              <a:rPr sz="550" spc="-60" dirty="0">
                <a:solidFill>
                  <a:srgbClr val="231F20"/>
                </a:solidFill>
                <a:latin typeface="Lucida Sans"/>
                <a:cs typeface="Lucida Sans"/>
              </a:rPr>
              <a:t> </a:t>
            </a:r>
            <a:r>
              <a:rPr sz="550" spc="-25" dirty="0">
                <a:solidFill>
                  <a:srgbClr val="231F20"/>
                </a:solidFill>
                <a:latin typeface="Lucida Sans"/>
                <a:cs typeface="Lucida Sans"/>
              </a:rPr>
              <a:t>multiple</a:t>
            </a:r>
            <a:r>
              <a:rPr sz="550" dirty="0">
                <a:solidFill>
                  <a:srgbClr val="231F20"/>
                </a:solidFill>
                <a:latin typeface="Lucida Sans"/>
                <a:cs typeface="Lucida Sans"/>
              </a:rPr>
              <a:t> </a:t>
            </a:r>
            <a:r>
              <a:rPr sz="550" spc="-20" dirty="0">
                <a:solidFill>
                  <a:srgbClr val="231F20"/>
                </a:solidFill>
                <a:latin typeface="Lucida Sans"/>
                <a:cs typeface="Lucida Sans"/>
              </a:rPr>
              <a:t>causes</a:t>
            </a:r>
            <a:r>
              <a:rPr sz="550" spc="-55" dirty="0">
                <a:solidFill>
                  <a:srgbClr val="231F20"/>
                </a:solidFill>
                <a:latin typeface="Lucida Sans"/>
                <a:cs typeface="Lucida Sans"/>
              </a:rPr>
              <a:t> </a:t>
            </a:r>
            <a:r>
              <a:rPr sz="550" spc="-5" dirty="0">
                <a:solidFill>
                  <a:srgbClr val="231F20"/>
                </a:solidFill>
                <a:latin typeface="Lucida Sans"/>
                <a:cs typeface="Lucida Sans"/>
              </a:rPr>
              <a:t>of</a:t>
            </a:r>
            <a:r>
              <a:rPr sz="550" spc="-85" dirty="0">
                <a:solidFill>
                  <a:srgbClr val="231F20"/>
                </a:solidFill>
                <a:latin typeface="Lucida Sans"/>
                <a:cs typeface="Lucida Sans"/>
              </a:rPr>
              <a:t> </a:t>
            </a:r>
            <a:r>
              <a:rPr sz="550" spc="-10" dirty="0">
                <a:solidFill>
                  <a:srgbClr val="231F20"/>
                </a:solidFill>
                <a:latin typeface="Lucida Sans"/>
                <a:cs typeface="Lucida Sans"/>
              </a:rPr>
              <a:t>death</a:t>
            </a:r>
            <a:r>
              <a:rPr sz="550" spc="-75" dirty="0">
                <a:solidFill>
                  <a:srgbClr val="231F20"/>
                </a:solidFill>
                <a:latin typeface="Lucida Sans"/>
                <a:cs typeface="Lucida Sans"/>
              </a:rPr>
              <a:t> </a:t>
            </a:r>
            <a:r>
              <a:rPr sz="550" spc="-10" dirty="0">
                <a:solidFill>
                  <a:srgbClr val="231F20"/>
                </a:solidFill>
                <a:latin typeface="Lucida Sans"/>
                <a:cs typeface="Lucida Sans"/>
              </a:rPr>
              <a:t>and</a:t>
            </a:r>
            <a:r>
              <a:rPr sz="550" spc="-65" dirty="0">
                <a:solidFill>
                  <a:srgbClr val="231F20"/>
                </a:solidFill>
                <a:latin typeface="Lucida Sans"/>
                <a:cs typeface="Lucida Sans"/>
              </a:rPr>
              <a:t> </a:t>
            </a:r>
            <a:r>
              <a:rPr sz="550" spc="-15" dirty="0">
                <a:solidFill>
                  <a:srgbClr val="231F20"/>
                </a:solidFill>
                <a:latin typeface="Lucida Sans"/>
                <a:cs typeface="Lucida Sans"/>
              </a:rPr>
              <a:t>is</a:t>
            </a:r>
            <a:r>
              <a:rPr sz="550" spc="-50" dirty="0">
                <a:solidFill>
                  <a:srgbClr val="231F20"/>
                </a:solidFill>
                <a:latin typeface="Lucida Sans"/>
                <a:cs typeface="Lucida Sans"/>
              </a:rPr>
              <a:t> </a:t>
            </a:r>
            <a:r>
              <a:rPr sz="550" spc="-10" dirty="0">
                <a:solidFill>
                  <a:srgbClr val="231F20"/>
                </a:solidFill>
                <a:latin typeface="Lucida Sans"/>
                <a:cs typeface="Lucida Sans"/>
              </a:rPr>
              <a:t>based</a:t>
            </a:r>
            <a:r>
              <a:rPr sz="550" spc="-75" dirty="0">
                <a:solidFill>
                  <a:srgbClr val="231F20"/>
                </a:solidFill>
                <a:latin typeface="Lucida Sans"/>
                <a:cs typeface="Lucida Sans"/>
              </a:rPr>
              <a:t> </a:t>
            </a:r>
            <a:r>
              <a:rPr sz="550" spc="-10" dirty="0">
                <a:solidFill>
                  <a:srgbClr val="231F20"/>
                </a:solidFill>
                <a:latin typeface="Lucida Sans"/>
                <a:cs typeface="Lucida Sans"/>
              </a:rPr>
              <a:t>on</a:t>
            </a:r>
            <a:r>
              <a:rPr sz="550" spc="-80" dirty="0">
                <a:solidFill>
                  <a:srgbClr val="231F20"/>
                </a:solidFill>
                <a:latin typeface="Lucida Sans"/>
                <a:cs typeface="Lucida Sans"/>
              </a:rPr>
              <a:t> </a:t>
            </a:r>
            <a:r>
              <a:rPr sz="550" spc="-10" dirty="0">
                <a:solidFill>
                  <a:srgbClr val="231F20"/>
                </a:solidFill>
                <a:latin typeface="Lucida Sans"/>
                <a:cs typeface="Lucida Sans"/>
              </a:rPr>
              <a:t>the</a:t>
            </a:r>
            <a:r>
              <a:rPr sz="550" spc="-40" dirty="0">
                <a:solidFill>
                  <a:srgbClr val="231F20"/>
                </a:solidFill>
                <a:latin typeface="Lucida Sans"/>
                <a:cs typeface="Lucida Sans"/>
              </a:rPr>
              <a:t> </a:t>
            </a:r>
            <a:r>
              <a:rPr sz="550" spc="-15" dirty="0">
                <a:solidFill>
                  <a:srgbClr val="231F20"/>
                </a:solidFill>
                <a:latin typeface="Lucida Sans"/>
                <a:cs typeface="Lucida Sans"/>
              </a:rPr>
              <a:t>International</a:t>
            </a:r>
            <a:r>
              <a:rPr sz="550" spc="-80" dirty="0">
                <a:solidFill>
                  <a:srgbClr val="231F20"/>
                </a:solidFill>
                <a:latin typeface="Lucida Sans"/>
                <a:cs typeface="Lucida Sans"/>
              </a:rPr>
              <a:t> </a:t>
            </a:r>
            <a:r>
              <a:rPr sz="550" spc="-25" dirty="0">
                <a:solidFill>
                  <a:srgbClr val="231F20"/>
                </a:solidFill>
                <a:latin typeface="Lucida Sans"/>
                <a:cs typeface="Lucida Sans"/>
              </a:rPr>
              <a:t>Classification</a:t>
            </a:r>
            <a:r>
              <a:rPr sz="550" spc="-40" dirty="0">
                <a:solidFill>
                  <a:srgbClr val="231F20"/>
                </a:solidFill>
                <a:latin typeface="Lucida Sans"/>
                <a:cs typeface="Lucida Sans"/>
              </a:rPr>
              <a:t> </a:t>
            </a:r>
            <a:r>
              <a:rPr sz="550" spc="-5" dirty="0">
                <a:solidFill>
                  <a:srgbClr val="231F20"/>
                </a:solidFill>
                <a:latin typeface="Lucida Sans"/>
                <a:cs typeface="Lucida Sans"/>
              </a:rPr>
              <a:t>of</a:t>
            </a:r>
            <a:r>
              <a:rPr sz="550" spc="-75" dirty="0">
                <a:solidFill>
                  <a:srgbClr val="231F20"/>
                </a:solidFill>
                <a:latin typeface="Lucida Sans"/>
                <a:cs typeface="Lucida Sans"/>
              </a:rPr>
              <a:t> </a:t>
            </a:r>
            <a:r>
              <a:rPr sz="550" spc="-25" dirty="0">
                <a:solidFill>
                  <a:srgbClr val="231F20"/>
                </a:solidFill>
                <a:latin typeface="Lucida Sans"/>
                <a:cs typeface="Lucida Sans"/>
              </a:rPr>
              <a:t>Diseases,</a:t>
            </a:r>
            <a:r>
              <a:rPr sz="550" spc="-95" dirty="0">
                <a:solidFill>
                  <a:srgbClr val="231F20"/>
                </a:solidFill>
                <a:latin typeface="Lucida Sans"/>
                <a:cs typeface="Lucida Sans"/>
              </a:rPr>
              <a:t> </a:t>
            </a:r>
            <a:r>
              <a:rPr sz="550" spc="-15" dirty="0">
                <a:solidFill>
                  <a:srgbClr val="231F20"/>
                </a:solidFill>
                <a:latin typeface="Lucida Sans"/>
                <a:cs typeface="Lucida Sans"/>
              </a:rPr>
              <a:t>10</a:t>
            </a:r>
            <a:r>
              <a:rPr sz="450" spc="-22" baseline="27777" dirty="0">
                <a:solidFill>
                  <a:srgbClr val="231F20"/>
                </a:solidFill>
                <a:latin typeface="Lucida Sans"/>
                <a:cs typeface="Lucida Sans"/>
              </a:rPr>
              <a:t>th </a:t>
            </a:r>
            <a:r>
              <a:rPr sz="550" spc="-10" dirty="0">
                <a:solidFill>
                  <a:srgbClr val="231F20"/>
                </a:solidFill>
                <a:latin typeface="Lucida Sans"/>
                <a:cs typeface="Lucida Sans"/>
              </a:rPr>
              <a:t>Rev.  </a:t>
            </a:r>
            <a:r>
              <a:rPr sz="550" spc="-15" dirty="0">
                <a:solidFill>
                  <a:srgbClr val="231F20"/>
                </a:solidFill>
                <a:latin typeface="Lucida Sans"/>
                <a:cs typeface="Lucida Sans"/>
              </a:rPr>
              <a:t>(ICD-10)</a:t>
            </a:r>
            <a:r>
              <a:rPr sz="550" spc="-95" dirty="0">
                <a:solidFill>
                  <a:srgbClr val="231F20"/>
                </a:solidFill>
                <a:latin typeface="Lucida Sans"/>
                <a:cs typeface="Lucida Sans"/>
              </a:rPr>
              <a:t> </a:t>
            </a:r>
            <a:r>
              <a:rPr sz="550" spc="-15" dirty="0">
                <a:solidFill>
                  <a:srgbClr val="231F20"/>
                </a:solidFill>
                <a:latin typeface="Lucida Sans"/>
                <a:cs typeface="Lucida Sans"/>
              </a:rPr>
              <a:t>codes</a:t>
            </a:r>
            <a:r>
              <a:rPr sz="550" spc="-60" dirty="0">
                <a:solidFill>
                  <a:srgbClr val="231F20"/>
                </a:solidFill>
                <a:latin typeface="Lucida Sans"/>
                <a:cs typeface="Lucida Sans"/>
              </a:rPr>
              <a:t> </a:t>
            </a:r>
            <a:r>
              <a:rPr sz="550" spc="-25" dirty="0">
                <a:solidFill>
                  <a:srgbClr val="231F20"/>
                </a:solidFill>
                <a:latin typeface="Lucida Sans"/>
                <a:cs typeface="Lucida Sans"/>
              </a:rPr>
              <a:t>B17.1, </a:t>
            </a:r>
            <a:r>
              <a:rPr sz="550" spc="-10" dirty="0">
                <a:solidFill>
                  <a:srgbClr val="231F20"/>
                </a:solidFill>
                <a:latin typeface="Lucida Sans"/>
                <a:cs typeface="Lucida Sans"/>
              </a:rPr>
              <a:t>and</a:t>
            </a:r>
            <a:r>
              <a:rPr sz="550" spc="-80" dirty="0">
                <a:solidFill>
                  <a:srgbClr val="231F20"/>
                </a:solidFill>
                <a:latin typeface="Lucida Sans"/>
                <a:cs typeface="Lucida Sans"/>
              </a:rPr>
              <a:t> </a:t>
            </a:r>
            <a:r>
              <a:rPr sz="550" spc="-15" dirty="0">
                <a:solidFill>
                  <a:srgbClr val="231F20"/>
                </a:solidFill>
                <a:latin typeface="Lucida Sans"/>
                <a:cs typeface="Lucida Sans"/>
              </a:rPr>
              <a:t>B18.2</a:t>
            </a:r>
            <a:r>
              <a:rPr sz="550" spc="-60" dirty="0">
                <a:solidFill>
                  <a:srgbClr val="231F20"/>
                </a:solidFill>
                <a:latin typeface="Lucida Sans"/>
                <a:cs typeface="Lucida Sans"/>
              </a:rPr>
              <a:t> </a:t>
            </a:r>
            <a:r>
              <a:rPr sz="550" spc="-20" dirty="0">
                <a:solidFill>
                  <a:srgbClr val="231F20"/>
                </a:solidFill>
                <a:latin typeface="Lucida Sans"/>
                <a:cs typeface="Lucida Sans"/>
              </a:rPr>
              <a:t>(hepatitis</a:t>
            </a:r>
            <a:r>
              <a:rPr sz="550" spc="-75" dirty="0">
                <a:solidFill>
                  <a:srgbClr val="231F20"/>
                </a:solidFill>
                <a:latin typeface="Lucida Sans"/>
                <a:cs typeface="Lucida Sans"/>
              </a:rPr>
              <a:t> </a:t>
            </a:r>
            <a:r>
              <a:rPr sz="550" spc="-20" dirty="0">
                <a:solidFill>
                  <a:srgbClr val="231F20"/>
                </a:solidFill>
                <a:latin typeface="Lucida Sans"/>
                <a:cs typeface="Lucida Sans"/>
              </a:rPr>
              <a:t>C).</a:t>
            </a:r>
            <a:endParaRPr sz="550">
              <a:latin typeface="Lucida Sans"/>
              <a:cs typeface="Lucida Sans"/>
            </a:endParaRPr>
          </a:p>
          <a:p>
            <a:pPr marL="12700" marR="5080" indent="-635">
              <a:lnSpc>
                <a:spcPct val="105500"/>
              </a:lnSpc>
              <a:spcBef>
                <a:spcPts val="204"/>
              </a:spcBef>
            </a:pPr>
            <a:r>
              <a:rPr sz="450" spc="7" baseline="27777" dirty="0">
                <a:solidFill>
                  <a:srgbClr val="231F20"/>
                </a:solidFill>
                <a:latin typeface="Lucida Sans"/>
                <a:cs typeface="Lucida Sans"/>
              </a:rPr>
              <a:t>¶§ </a:t>
            </a:r>
            <a:r>
              <a:rPr sz="550" spc="10" dirty="0">
                <a:solidFill>
                  <a:srgbClr val="231F20"/>
                </a:solidFill>
                <a:latin typeface="Lucida Sans"/>
                <a:cs typeface="Lucida Sans"/>
              </a:rPr>
              <a:t>US </a:t>
            </a:r>
            <a:r>
              <a:rPr sz="550" spc="-15" dirty="0">
                <a:solidFill>
                  <a:srgbClr val="231F20"/>
                </a:solidFill>
                <a:latin typeface="Lucida Sans"/>
                <a:cs typeface="Lucida Sans"/>
              </a:rPr>
              <a:t>Department </a:t>
            </a:r>
            <a:r>
              <a:rPr sz="550" spc="-5" dirty="0">
                <a:solidFill>
                  <a:srgbClr val="231F20"/>
                </a:solidFill>
                <a:latin typeface="Lucida Sans"/>
                <a:cs typeface="Lucida Sans"/>
              </a:rPr>
              <a:t>of </a:t>
            </a:r>
            <a:r>
              <a:rPr sz="550" spc="-10" dirty="0">
                <a:solidFill>
                  <a:srgbClr val="231F20"/>
                </a:solidFill>
                <a:latin typeface="Lucida Sans"/>
                <a:cs typeface="Lucida Sans"/>
              </a:rPr>
              <a:t>Health and </a:t>
            </a:r>
            <a:r>
              <a:rPr sz="550" spc="-20" dirty="0">
                <a:solidFill>
                  <a:srgbClr val="231F20"/>
                </a:solidFill>
                <a:latin typeface="Lucida Sans"/>
                <a:cs typeface="Lucida Sans"/>
              </a:rPr>
              <a:t>Human </a:t>
            </a:r>
            <a:r>
              <a:rPr sz="550" spc="-5" dirty="0">
                <a:solidFill>
                  <a:srgbClr val="231F20"/>
                </a:solidFill>
                <a:latin typeface="Lucida Sans"/>
                <a:cs typeface="Lucida Sans"/>
              </a:rPr>
              <a:t>Services </a:t>
            </a:r>
            <a:r>
              <a:rPr sz="550" spc="-10" dirty="0">
                <a:solidFill>
                  <a:srgbClr val="231F20"/>
                </a:solidFill>
                <a:latin typeface="Lucida Sans"/>
                <a:cs typeface="Lucida Sans"/>
              </a:rPr>
              <a:t>(HHS) </a:t>
            </a:r>
            <a:r>
              <a:rPr sz="550" spc="-20" dirty="0">
                <a:solidFill>
                  <a:srgbClr val="231F20"/>
                </a:solidFill>
                <a:latin typeface="Lucida Sans"/>
                <a:cs typeface="Lucida Sans"/>
              </a:rPr>
              <a:t>regions </a:t>
            </a:r>
            <a:r>
              <a:rPr sz="550" dirty="0">
                <a:solidFill>
                  <a:srgbClr val="231F20"/>
                </a:solidFill>
                <a:latin typeface="Lucida Sans"/>
                <a:cs typeface="Lucida Sans"/>
              </a:rPr>
              <a:t>were </a:t>
            </a:r>
            <a:r>
              <a:rPr sz="550" spc="-20" dirty="0">
                <a:solidFill>
                  <a:srgbClr val="231F20"/>
                </a:solidFill>
                <a:latin typeface="Lucida Sans"/>
                <a:cs typeface="Lucida Sans"/>
              </a:rPr>
              <a:t>categorized </a:t>
            </a:r>
            <a:r>
              <a:rPr sz="550" spc="-25" dirty="0">
                <a:solidFill>
                  <a:srgbClr val="231F20"/>
                </a:solidFill>
                <a:latin typeface="Lucida Sans"/>
                <a:cs typeface="Lucida Sans"/>
              </a:rPr>
              <a:t>according </a:t>
            </a:r>
            <a:r>
              <a:rPr sz="550" spc="-5" dirty="0">
                <a:solidFill>
                  <a:srgbClr val="231F20"/>
                </a:solidFill>
                <a:latin typeface="Lucida Sans"/>
                <a:cs typeface="Lucida Sans"/>
              </a:rPr>
              <a:t>to </a:t>
            </a:r>
            <a:r>
              <a:rPr sz="550" spc="-10" dirty="0">
                <a:solidFill>
                  <a:srgbClr val="231F20"/>
                </a:solidFill>
                <a:latin typeface="Lucida Sans"/>
                <a:cs typeface="Lucida Sans"/>
              </a:rPr>
              <a:t>the </a:t>
            </a:r>
            <a:r>
              <a:rPr sz="550" spc="-25" dirty="0">
                <a:solidFill>
                  <a:srgbClr val="231F20"/>
                </a:solidFill>
                <a:latin typeface="Lucida Sans"/>
                <a:cs typeface="Lucida Sans"/>
              </a:rPr>
              <a:t>grouping </a:t>
            </a:r>
            <a:r>
              <a:rPr sz="550" spc="-5" dirty="0">
                <a:solidFill>
                  <a:srgbClr val="231F20"/>
                </a:solidFill>
                <a:latin typeface="Lucida Sans"/>
                <a:cs typeface="Lucida Sans"/>
              </a:rPr>
              <a:t>of </a:t>
            </a:r>
            <a:r>
              <a:rPr sz="550" spc="-10" dirty="0">
                <a:solidFill>
                  <a:srgbClr val="231F20"/>
                </a:solidFill>
                <a:latin typeface="Lucida Sans"/>
                <a:cs typeface="Lucida Sans"/>
              </a:rPr>
              <a:t>states and </a:t>
            </a:r>
            <a:r>
              <a:rPr sz="550" spc="10" dirty="0">
                <a:solidFill>
                  <a:srgbClr val="231F20"/>
                </a:solidFill>
                <a:latin typeface="Lucida Sans"/>
                <a:cs typeface="Lucida Sans"/>
              </a:rPr>
              <a:t>US  </a:t>
            </a:r>
            <a:r>
              <a:rPr sz="550" spc="-15" dirty="0">
                <a:solidFill>
                  <a:srgbClr val="231F20"/>
                </a:solidFill>
                <a:latin typeface="Lucida Sans"/>
                <a:cs typeface="Lucida Sans"/>
              </a:rPr>
              <a:t>territories</a:t>
            </a:r>
            <a:r>
              <a:rPr sz="550" spc="-70" dirty="0">
                <a:solidFill>
                  <a:srgbClr val="231F20"/>
                </a:solidFill>
                <a:latin typeface="Lucida Sans"/>
                <a:cs typeface="Lucida Sans"/>
              </a:rPr>
              <a:t> </a:t>
            </a:r>
            <a:r>
              <a:rPr sz="550" spc="-25" dirty="0">
                <a:solidFill>
                  <a:srgbClr val="231F20"/>
                </a:solidFill>
                <a:latin typeface="Lucida Sans"/>
                <a:cs typeface="Lucida Sans"/>
              </a:rPr>
              <a:t>assigned</a:t>
            </a:r>
            <a:r>
              <a:rPr sz="550" spc="-20" dirty="0">
                <a:solidFill>
                  <a:srgbClr val="231F20"/>
                </a:solidFill>
                <a:latin typeface="Lucida Sans"/>
                <a:cs typeface="Lucida Sans"/>
              </a:rPr>
              <a:t> </a:t>
            </a:r>
            <a:r>
              <a:rPr sz="550" spc="-10" dirty="0">
                <a:solidFill>
                  <a:srgbClr val="231F20"/>
                </a:solidFill>
                <a:latin typeface="Lucida Sans"/>
                <a:cs typeface="Lucida Sans"/>
              </a:rPr>
              <a:t>under</a:t>
            </a:r>
            <a:r>
              <a:rPr sz="550" spc="-60" dirty="0">
                <a:solidFill>
                  <a:srgbClr val="231F20"/>
                </a:solidFill>
                <a:latin typeface="Lucida Sans"/>
                <a:cs typeface="Lucida Sans"/>
              </a:rPr>
              <a:t> </a:t>
            </a:r>
            <a:r>
              <a:rPr sz="550" spc="-5" dirty="0">
                <a:solidFill>
                  <a:srgbClr val="231F20"/>
                </a:solidFill>
                <a:latin typeface="Lucida Sans"/>
                <a:cs typeface="Lucida Sans"/>
              </a:rPr>
              <a:t>each</a:t>
            </a:r>
            <a:r>
              <a:rPr sz="550" spc="-55" dirty="0">
                <a:solidFill>
                  <a:srgbClr val="231F20"/>
                </a:solidFill>
                <a:latin typeface="Lucida Sans"/>
                <a:cs typeface="Lucida Sans"/>
              </a:rPr>
              <a:t> </a:t>
            </a:r>
            <a:r>
              <a:rPr sz="550" spc="-5" dirty="0">
                <a:solidFill>
                  <a:srgbClr val="231F20"/>
                </a:solidFill>
                <a:latin typeface="Lucida Sans"/>
                <a:cs typeface="Lucida Sans"/>
              </a:rPr>
              <a:t>of</a:t>
            </a:r>
            <a:r>
              <a:rPr sz="550" spc="-65" dirty="0">
                <a:solidFill>
                  <a:srgbClr val="231F20"/>
                </a:solidFill>
                <a:latin typeface="Lucida Sans"/>
                <a:cs typeface="Lucida Sans"/>
              </a:rPr>
              <a:t> </a:t>
            </a:r>
            <a:r>
              <a:rPr sz="550" spc="-10" dirty="0">
                <a:solidFill>
                  <a:srgbClr val="231F20"/>
                </a:solidFill>
                <a:latin typeface="Lucida Sans"/>
                <a:cs typeface="Lucida Sans"/>
              </a:rPr>
              <a:t>the</a:t>
            </a:r>
            <a:r>
              <a:rPr sz="550" spc="-25" dirty="0">
                <a:solidFill>
                  <a:srgbClr val="231F20"/>
                </a:solidFill>
                <a:latin typeface="Lucida Sans"/>
                <a:cs typeface="Lucida Sans"/>
              </a:rPr>
              <a:t> </a:t>
            </a:r>
            <a:r>
              <a:rPr sz="550" spc="-15" dirty="0">
                <a:solidFill>
                  <a:srgbClr val="231F20"/>
                </a:solidFill>
                <a:latin typeface="Lucida Sans"/>
                <a:cs typeface="Lucida Sans"/>
              </a:rPr>
              <a:t>10</a:t>
            </a:r>
            <a:r>
              <a:rPr sz="550" spc="-20" dirty="0">
                <a:solidFill>
                  <a:srgbClr val="231F20"/>
                </a:solidFill>
                <a:latin typeface="Lucida Sans"/>
                <a:cs typeface="Lucida Sans"/>
              </a:rPr>
              <a:t> </a:t>
            </a:r>
            <a:r>
              <a:rPr sz="550" dirty="0">
                <a:solidFill>
                  <a:srgbClr val="231F20"/>
                </a:solidFill>
                <a:latin typeface="Lucida Sans"/>
                <a:cs typeface="Lucida Sans"/>
              </a:rPr>
              <a:t>HHS</a:t>
            </a:r>
            <a:r>
              <a:rPr sz="550" spc="-10" dirty="0">
                <a:solidFill>
                  <a:srgbClr val="231F20"/>
                </a:solidFill>
                <a:latin typeface="Lucida Sans"/>
                <a:cs typeface="Lucida Sans"/>
              </a:rPr>
              <a:t> </a:t>
            </a:r>
            <a:r>
              <a:rPr sz="550" spc="-25" dirty="0">
                <a:solidFill>
                  <a:srgbClr val="231F20"/>
                </a:solidFill>
                <a:latin typeface="Lucida Sans"/>
                <a:cs typeface="Lucida Sans"/>
              </a:rPr>
              <a:t>regional</a:t>
            </a:r>
            <a:r>
              <a:rPr sz="550" spc="-70" dirty="0">
                <a:solidFill>
                  <a:srgbClr val="231F20"/>
                </a:solidFill>
                <a:latin typeface="Lucida Sans"/>
                <a:cs typeface="Lucida Sans"/>
              </a:rPr>
              <a:t> </a:t>
            </a:r>
            <a:r>
              <a:rPr sz="550" spc="-20" dirty="0">
                <a:solidFill>
                  <a:srgbClr val="231F20"/>
                </a:solidFill>
                <a:latin typeface="Lucida Sans"/>
                <a:cs typeface="Lucida Sans"/>
              </a:rPr>
              <a:t>offices</a:t>
            </a:r>
            <a:r>
              <a:rPr sz="550" spc="-25" dirty="0">
                <a:solidFill>
                  <a:srgbClr val="231F20"/>
                </a:solidFill>
                <a:latin typeface="Lucida Sans"/>
                <a:cs typeface="Lucida Sans"/>
              </a:rPr>
              <a:t> </a:t>
            </a:r>
            <a:r>
              <a:rPr sz="550" spc="-30" dirty="0">
                <a:solidFill>
                  <a:srgbClr val="231F20"/>
                </a:solidFill>
                <a:latin typeface="Lucida Sans"/>
                <a:cs typeface="Lucida Sans"/>
              </a:rPr>
              <a:t>(</a:t>
            </a:r>
            <a:r>
              <a:rPr sz="550" u="sng" spc="-30" dirty="0">
                <a:solidFill>
                  <a:srgbClr val="205E9E"/>
                </a:solidFill>
                <a:uFill>
                  <a:solidFill>
                    <a:srgbClr val="205E9E"/>
                  </a:solidFill>
                </a:uFill>
                <a:latin typeface="Lucida Sans"/>
                <a:cs typeface="Lucida Sans"/>
                <a:hlinkClick r:id="rId6"/>
              </a:rPr>
              <a:t>https://www.hhs.gov/about/agencies/iea/regional-offices/index.htm</a:t>
            </a:r>
            <a:r>
              <a:rPr sz="550" spc="-30" dirty="0">
                <a:solidFill>
                  <a:srgbClr val="205E9E"/>
                </a:solidFill>
                <a:latin typeface="Lucida Sans"/>
                <a:cs typeface="Lucida Sans"/>
                <a:hlinkClick r:id="rId6"/>
              </a:rPr>
              <a:t>l</a:t>
            </a:r>
            <a:r>
              <a:rPr sz="550" spc="-30" dirty="0">
                <a:solidFill>
                  <a:srgbClr val="231F20"/>
                </a:solidFill>
                <a:latin typeface="Lucida Sans"/>
                <a:cs typeface="Lucida Sans"/>
              </a:rPr>
              <a:t>).</a:t>
            </a:r>
            <a:endParaRPr sz="550">
              <a:latin typeface="Lucida Sans"/>
              <a:cs typeface="Lucida Sans"/>
            </a:endParaRPr>
          </a:p>
          <a:p>
            <a:pPr marL="12700">
              <a:lnSpc>
                <a:spcPct val="100000"/>
              </a:lnSpc>
              <a:spcBef>
                <a:spcPts val="345"/>
              </a:spcBef>
            </a:pPr>
            <a:r>
              <a:rPr sz="550" dirty="0">
                <a:solidFill>
                  <a:srgbClr val="231F20"/>
                </a:solidFill>
                <a:latin typeface="Lucida Sans"/>
                <a:cs typeface="Lucida Sans"/>
              </a:rPr>
              <a:t>For</a:t>
            </a:r>
            <a:r>
              <a:rPr sz="550" spc="-90" dirty="0">
                <a:solidFill>
                  <a:srgbClr val="231F20"/>
                </a:solidFill>
                <a:latin typeface="Lucida Sans"/>
                <a:cs typeface="Lucida Sans"/>
              </a:rPr>
              <a:t> </a:t>
            </a:r>
            <a:r>
              <a:rPr sz="550" spc="-10" dirty="0">
                <a:solidFill>
                  <a:srgbClr val="231F20"/>
                </a:solidFill>
                <a:latin typeface="Lucida Sans"/>
                <a:cs typeface="Lucida Sans"/>
              </a:rPr>
              <a:t>the</a:t>
            </a:r>
            <a:r>
              <a:rPr sz="550" spc="-50" dirty="0">
                <a:solidFill>
                  <a:srgbClr val="231F20"/>
                </a:solidFill>
                <a:latin typeface="Lucida Sans"/>
                <a:cs typeface="Lucida Sans"/>
              </a:rPr>
              <a:t> </a:t>
            </a:r>
            <a:r>
              <a:rPr sz="550" spc="-15" dirty="0">
                <a:solidFill>
                  <a:srgbClr val="231F20"/>
                </a:solidFill>
                <a:latin typeface="Lucida Sans"/>
                <a:cs typeface="Lucida Sans"/>
              </a:rPr>
              <a:t>purposes</a:t>
            </a:r>
            <a:r>
              <a:rPr sz="550" spc="-80" dirty="0">
                <a:solidFill>
                  <a:srgbClr val="231F20"/>
                </a:solidFill>
                <a:latin typeface="Lucida Sans"/>
                <a:cs typeface="Lucida Sans"/>
              </a:rPr>
              <a:t> </a:t>
            </a:r>
            <a:r>
              <a:rPr sz="550" spc="-5" dirty="0">
                <a:solidFill>
                  <a:srgbClr val="231F20"/>
                </a:solidFill>
                <a:latin typeface="Lucida Sans"/>
                <a:cs typeface="Lucida Sans"/>
              </a:rPr>
              <a:t>of</a:t>
            </a:r>
            <a:r>
              <a:rPr sz="550" spc="-90" dirty="0">
                <a:solidFill>
                  <a:srgbClr val="231F20"/>
                </a:solidFill>
                <a:latin typeface="Lucida Sans"/>
                <a:cs typeface="Lucida Sans"/>
              </a:rPr>
              <a:t> </a:t>
            </a:r>
            <a:r>
              <a:rPr sz="550" spc="-20" dirty="0">
                <a:solidFill>
                  <a:srgbClr val="231F20"/>
                </a:solidFill>
                <a:latin typeface="Lucida Sans"/>
                <a:cs typeface="Lucida Sans"/>
              </a:rPr>
              <a:t>this</a:t>
            </a:r>
            <a:r>
              <a:rPr sz="550" spc="-60" dirty="0">
                <a:solidFill>
                  <a:srgbClr val="231F20"/>
                </a:solidFill>
                <a:latin typeface="Lucida Sans"/>
                <a:cs typeface="Lucida Sans"/>
              </a:rPr>
              <a:t> </a:t>
            </a:r>
            <a:r>
              <a:rPr sz="550" spc="-20" dirty="0">
                <a:solidFill>
                  <a:srgbClr val="231F20"/>
                </a:solidFill>
                <a:latin typeface="Lucida Sans"/>
                <a:cs typeface="Lucida Sans"/>
              </a:rPr>
              <a:t>report,</a:t>
            </a:r>
            <a:r>
              <a:rPr sz="550" spc="-85" dirty="0">
                <a:solidFill>
                  <a:srgbClr val="231F20"/>
                </a:solidFill>
                <a:latin typeface="Lucida Sans"/>
                <a:cs typeface="Lucida Sans"/>
              </a:rPr>
              <a:t> </a:t>
            </a:r>
            <a:r>
              <a:rPr sz="550" spc="-20" dirty="0">
                <a:solidFill>
                  <a:srgbClr val="231F20"/>
                </a:solidFill>
                <a:latin typeface="Lucida Sans"/>
                <a:cs typeface="Lucida Sans"/>
              </a:rPr>
              <a:t>regions</a:t>
            </a:r>
            <a:r>
              <a:rPr sz="550" spc="-95" dirty="0">
                <a:solidFill>
                  <a:srgbClr val="231F20"/>
                </a:solidFill>
                <a:latin typeface="Lucida Sans"/>
                <a:cs typeface="Lucida Sans"/>
              </a:rPr>
              <a:t> </a:t>
            </a:r>
            <a:r>
              <a:rPr sz="550" spc="-5" dirty="0">
                <a:solidFill>
                  <a:srgbClr val="231F20"/>
                </a:solidFill>
                <a:latin typeface="Lucida Sans"/>
                <a:cs typeface="Lucida Sans"/>
              </a:rPr>
              <a:t>with</a:t>
            </a:r>
            <a:r>
              <a:rPr sz="550" spc="-100" dirty="0">
                <a:solidFill>
                  <a:srgbClr val="231F20"/>
                </a:solidFill>
                <a:latin typeface="Lucida Sans"/>
                <a:cs typeface="Lucida Sans"/>
              </a:rPr>
              <a:t> </a:t>
            </a:r>
            <a:r>
              <a:rPr sz="550" spc="10" dirty="0">
                <a:solidFill>
                  <a:srgbClr val="231F20"/>
                </a:solidFill>
                <a:latin typeface="Lucida Sans"/>
                <a:cs typeface="Lucida Sans"/>
              </a:rPr>
              <a:t>US</a:t>
            </a:r>
            <a:r>
              <a:rPr sz="550" spc="-40" dirty="0">
                <a:solidFill>
                  <a:srgbClr val="231F20"/>
                </a:solidFill>
                <a:latin typeface="Lucida Sans"/>
                <a:cs typeface="Lucida Sans"/>
              </a:rPr>
              <a:t> </a:t>
            </a:r>
            <a:r>
              <a:rPr sz="550" spc="-15" dirty="0">
                <a:solidFill>
                  <a:srgbClr val="231F20"/>
                </a:solidFill>
                <a:latin typeface="Lucida Sans"/>
                <a:cs typeface="Lucida Sans"/>
              </a:rPr>
              <a:t>territories</a:t>
            </a:r>
            <a:r>
              <a:rPr sz="550" spc="-90" dirty="0">
                <a:solidFill>
                  <a:srgbClr val="231F20"/>
                </a:solidFill>
                <a:latin typeface="Lucida Sans"/>
                <a:cs typeface="Lucida Sans"/>
              </a:rPr>
              <a:t> </a:t>
            </a:r>
            <a:r>
              <a:rPr sz="550" spc="-20" dirty="0">
                <a:solidFill>
                  <a:srgbClr val="231F20"/>
                </a:solidFill>
                <a:latin typeface="Lucida Sans"/>
                <a:cs typeface="Lucida Sans"/>
              </a:rPr>
              <a:t>(Regions</a:t>
            </a:r>
            <a:r>
              <a:rPr sz="550" spc="-60" dirty="0">
                <a:solidFill>
                  <a:srgbClr val="231F20"/>
                </a:solidFill>
                <a:latin typeface="Lucida Sans"/>
                <a:cs typeface="Lucida Sans"/>
              </a:rPr>
              <a:t> </a:t>
            </a:r>
            <a:r>
              <a:rPr sz="550" dirty="0">
                <a:solidFill>
                  <a:srgbClr val="231F20"/>
                </a:solidFill>
                <a:latin typeface="Lucida Sans"/>
                <a:cs typeface="Lucida Sans"/>
              </a:rPr>
              <a:t>2</a:t>
            </a:r>
            <a:r>
              <a:rPr sz="550" spc="-70" dirty="0">
                <a:solidFill>
                  <a:srgbClr val="231F20"/>
                </a:solidFill>
                <a:latin typeface="Lucida Sans"/>
                <a:cs typeface="Lucida Sans"/>
              </a:rPr>
              <a:t> </a:t>
            </a:r>
            <a:r>
              <a:rPr sz="550" spc="-10" dirty="0">
                <a:solidFill>
                  <a:srgbClr val="231F20"/>
                </a:solidFill>
                <a:latin typeface="Lucida Sans"/>
                <a:cs typeface="Lucida Sans"/>
              </a:rPr>
              <a:t>and</a:t>
            </a:r>
            <a:r>
              <a:rPr sz="550" spc="-65" dirty="0">
                <a:solidFill>
                  <a:srgbClr val="231F20"/>
                </a:solidFill>
                <a:latin typeface="Lucida Sans"/>
                <a:cs typeface="Lucida Sans"/>
              </a:rPr>
              <a:t> </a:t>
            </a:r>
            <a:r>
              <a:rPr sz="550" spc="-15" dirty="0">
                <a:solidFill>
                  <a:srgbClr val="231F20"/>
                </a:solidFill>
                <a:latin typeface="Lucida Sans"/>
                <a:cs typeface="Lucida Sans"/>
              </a:rPr>
              <a:t>9)</a:t>
            </a:r>
            <a:r>
              <a:rPr sz="550" spc="-70" dirty="0">
                <a:solidFill>
                  <a:srgbClr val="231F20"/>
                </a:solidFill>
                <a:latin typeface="Lucida Sans"/>
                <a:cs typeface="Lucida Sans"/>
              </a:rPr>
              <a:t> </a:t>
            </a:r>
            <a:r>
              <a:rPr sz="550" spc="-20" dirty="0">
                <a:solidFill>
                  <a:srgbClr val="231F20"/>
                </a:solidFill>
                <a:latin typeface="Lucida Sans"/>
                <a:cs typeface="Lucida Sans"/>
              </a:rPr>
              <a:t>contain</a:t>
            </a:r>
            <a:r>
              <a:rPr sz="550" spc="-75" dirty="0">
                <a:solidFill>
                  <a:srgbClr val="231F20"/>
                </a:solidFill>
                <a:latin typeface="Lucida Sans"/>
                <a:cs typeface="Lucida Sans"/>
              </a:rPr>
              <a:t> </a:t>
            </a:r>
            <a:r>
              <a:rPr sz="550" spc="-10" dirty="0">
                <a:solidFill>
                  <a:srgbClr val="231F20"/>
                </a:solidFill>
                <a:latin typeface="Lucida Sans"/>
                <a:cs typeface="Lucida Sans"/>
              </a:rPr>
              <a:t>data</a:t>
            </a:r>
            <a:r>
              <a:rPr sz="550" spc="-70" dirty="0">
                <a:solidFill>
                  <a:srgbClr val="231F20"/>
                </a:solidFill>
                <a:latin typeface="Lucida Sans"/>
                <a:cs typeface="Lucida Sans"/>
              </a:rPr>
              <a:t> </a:t>
            </a:r>
            <a:r>
              <a:rPr sz="550" spc="-10" dirty="0">
                <a:solidFill>
                  <a:srgbClr val="231F20"/>
                </a:solidFill>
                <a:latin typeface="Lucida Sans"/>
                <a:cs typeface="Lucida Sans"/>
              </a:rPr>
              <a:t>from</a:t>
            </a:r>
            <a:r>
              <a:rPr sz="550" spc="-90" dirty="0">
                <a:solidFill>
                  <a:srgbClr val="231F20"/>
                </a:solidFill>
                <a:latin typeface="Lucida Sans"/>
                <a:cs typeface="Lucida Sans"/>
              </a:rPr>
              <a:t> </a:t>
            </a:r>
            <a:r>
              <a:rPr sz="550" spc="-10" dirty="0">
                <a:solidFill>
                  <a:srgbClr val="231F20"/>
                </a:solidFill>
                <a:latin typeface="Lucida Sans"/>
                <a:cs typeface="Lucida Sans"/>
              </a:rPr>
              <a:t>states</a:t>
            </a:r>
            <a:r>
              <a:rPr sz="550" spc="-85" dirty="0">
                <a:solidFill>
                  <a:srgbClr val="231F20"/>
                </a:solidFill>
                <a:latin typeface="Lucida Sans"/>
                <a:cs typeface="Lucida Sans"/>
              </a:rPr>
              <a:t> </a:t>
            </a:r>
            <a:r>
              <a:rPr sz="550" spc="-30" dirty="0">
                <a:solidFill>
                  <a:srgbClr val="231F20"/>
                </a:solidFill>
                <a:latin typeface="Lucida Sans"/>
                <a:cs typeface="Lucida Sans"/>
              </a:rPr>
              <a:t>only.</a:t>
            </a:r>
            <a:endParaRPr sz="550">
              <a:latin typeface="Lucida Sans"/>
              <a:cs typeface="Lucida Sans"/>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813" y="259637"/>
            <a:ext cx="6797675" cy="972819"/>
          </a:xfrm>
          <a:prstGeom prst="rect">
            <a:avLst/>
          </a:prstGeom>
        </p:spPr>
        <p:txBody>
          <a:bodyPr vert="horz" wrap="square" lIns="0" tIns="13335" rIns="0" bIns="0" rtlCol="0">
            <a:spAutoFit/>
          </a:bodyPr>
          <a:lstStyle/>
          <a:p>
            <a:pPr marL="5232400">
              <a:lnSpc>
                <a:spcPts val="1255"/>
              </a:lnSpc>
              <a:spcBef>
                <a:spcPts val="105"/>
              </a:spcBef>
            </a:pPr>
            <a:r>
              <a:rPr sz="1000" b="1" spc="20" dirty="0">
                <a:solidFill>
                  <a:srgbClr val="005E6D"/>
                </a:solidFill>
                <a:latin typeface="Calibri"/>
                <a:cs typeface="Calibri"/>
              </a:rPr>
              <a:t>2019 </a:t>
            </a:r>
            <a:r>
              <a:rPr sz="1050" b="1" spc="45" dirty="0">
                <a:solidFill>
                  <a:srgbClr val="8C2689"/>
                </a:solidFill>
                <a:latin typeface="Calibri"/>
                <a:cs typeface="Calibri"/>
              </a:rPr>
              <a:t>VIRAL</a:t>
            </a:r>
            <a:r>
              <a:rPr sz="1050" b="1" spc="-10" dirty="0">
                <a:solidFill>
                  <a:srgbClr val="8C2689"/>
                </a:solidFill>
                <a:latin typeface="Calibri"/>
                <a:cs typeface="Calibri"/>
              </a:rPr>
              <a:t> </a:t>
            </a:r>
            <a:r>
              <a:rPr sz="1050" b="1" spc="45" dirty="0">
                <a:solidFill>
                  <a:srgbClr val="8C2689"/>
                </a:solidFill>
                <a:latin typeface="Calibri"/>
                <a:cs typeface="Calibri"/>
              </a:rPr>
              <a:t>HEPATITIS</a:t>
            </a:r>
            <a:endParaRPr sz="1050">
              <a:latin typeface="Calibri"/>
              <a:cs typeface="Calibri"/>
            </a:endParaRPr>
          </a:p>
          <a:p>
            <a:pPr marL="5232400">
              <a:lnSpc>
                <a:spcPts val="1255"/>
              </a:lnSpc>
            </a:pPr>
            <a:r>
              <a:rPr sz="1050" spc="25" dirty="0">
                <a:solidFill>
                  <a:srgbClr val="005E6D"/>
                </a:solidFill>
                <a:latin typeface="Century Gothic"/>
                <a:cs typeface="Century Gothic"/>
              </a:rPr>
              <a:t>SURVEILLANCE</a:t>
            </a:r>
            <a:r>
              <a:rPr sz="1050" spc="3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113664">
              <a:lnSpc>
                <a:spcPct val="107100"/>
              </a:lnSpc>
            </a:pPr>
            <a:r>
              <a:rPr sz="1400" b="1" spc="-45" dirty="0">
                <a:solidFill>
                  <a:srgbClr val="005E6D"/>
                </a:solidFill>
                <a:latin typeface="Calibri"/>
                <a:cs typeface="Calibri"/>
              </a:rPr>
              <a:t>Table </a:t>
            </a:r>
            <a:r>
              <a:rPr sz="1400" b="1" spc="-5" dirty="0">
                <a:solidFill>
                  <a:srgbClr val="005E6D"/>
                </a:solidFill>
                <a:latin typeface="Calibri"/>
                <a:cs typeface="Calibri"/>
              </a:rPr>
              <a:t>3.8. </a:t>
            </a:r>
            <a:r>
              <a:rPr sz="1400" b="1" dirty="0">
                <a:solidFill>
                  <a:srgbClr val="8C2689"/>
                </a:solidFill>
                <a:latin typeface="Calibri"/>
                <a:cs typeface="Calibri"/>
              </a:rPr>
              <a:t>Number and </a:t>
            </a:r>
            <a:r>
              <a:rPr sz="1400" b="1" spc="-10" dirty="0">
                <a:solidFill>
                  <a:srgbClr val="8C2689"/>
                </a:solidFill>
                <a:latin typeface="Calibri"/>
                <a:cs typeface="Calibri"/>
              </a:rPr>
              <a:t>rates* </a:t>
            </a:r>
            <a:r>
              <a:rPr sz="1400" b="1" dirty="0">
                <a:solidFill>
                  <a:srgbClr val="8C2689"/>
                </a:solidFill>
                <a:latin typeface="Calibri"/>
                <a:cs typeface="Calibri"/>
              </a:rPr>
              <a:t>of deaths with hepatitis C virus </a:t>
            </a:r>
            <a:r>
              <a:rPr sz="1400" b="1" spc="-5" dirty="0">
                <a:solidFill>
                  <a:srgbClr val="8C2689"/>
                </a:solidFill>
                <a:latin typeface="Calibri"/>
                <a:cs typeface="Calibri"/>
              </a:rPr>
              <a:t>infection listed </a:t>
            </a:r>
            <a:r>
              <a:rPr sz="1400" b="1" spc="5" dirty="0">
                <a:solidFill>
                  <a:srgbClr val="8C2689"/>
                </a:solidFill>
                <a:latin typeface="Calibri"/>
                <a:cs typeface="Calibri"/>
              </a:rPr>
              <a:t>as </a:t>
            </a:r>
            <a:r>
              <a:rPr sz="1400" b="1" dirty="0">
                <a:solidFill>
                  <a:srgbClr val="8C2689"/>
                </a:solidFill>
                <a:latin typeface="Calibri"/>
                <a:cs typeface="Calibri"/>
              </a:rPr>
              <a:t>a </a:t>
            </a:r>
            <a:r>
              <a:rPr sz="1400" b="1" spc="-5" dirty="0">
                <a:solidFill>
                  <a:srgbClr val="8C2689"/>
                </a:solidFill>
                <a:latin typeface="Calibri"/>
                <a:cs typeface="Calibri"/>
              </a:rPr>
              <a:t>cause </a:t>
            </a:r>
            <a:r>
              <a:rPr sz="1400" b="1" dirty="0">
                <a:solidFill>
                  <a:srgbClr val="8C2689"/>
                </a:solidFill>
                <a:latin typeface="Calibri"/>
                <a:cs typeface="Calibri"/>
              </a:rPr>
              <a:t>of  death† among residents, </a:t>
            </a:r>
            <a:r>
              <a:rPr sz="1400" b="1" spc="-15" dirty="0">
                <a:solidFill>
                  <a:srgbClr val="8C2689"/>
                </a:solidFill>
                <a:latin typeface="Calibri"/>
                <a:cs typeface="Calibri"/>
              </a:rPr>
              <a:t>by </a:t>
            </a:r>
            <a:r>
              <a:rPr sz="1400" b="1" spc="-5" dirty="0">
                <a:solidFill>
                  <a:srgbClr val="8C2689"/>
                </a:solidFill>
                <a:latin typeface="Calibri"/>
                <a:cs typeface="Calibri"/>
              </a:rPr>
              <a:t>demographic characteristics </a:t>
            </a:r>
            <a:r>
              <a:rPr sz="1400" b="1" dirty="0">
                <a:solidFill>
                  <a:srgbClr val="8C2689"/>
                </a:solidFill>
                <a:latin typeface="Calibri"/>
                <a:cs typeface="Calibri"/>
              </a:rPr>
              <a:t>— </a:t>
            </a:r>
            <a:r>
              <a:rPr sz="1400" b="1" spc="-5" dirty="0">
                <a:solidFill>
                  <a:srgbClr val="8C2689"/>
                </a:solidFill>
                <a:latin typeface="Calibri"/>
                <a:cs typeface="Calibri"/>
              </a:rPr>
              <a:t>United States,</a:t>
            </a:r>
            <a:r>
              <a:rPr sz="1400" b="1" spc="90" dirty="0">
                <a:solidFill>
                  <a:srgbClr val="8C2689"/>
                </a:solidFill>
                <a:latin typeface="Calibri"/>
                <a:cs typeface="Calibri"/>
              </a:rPr>
              <a:t> </a:t>
            </a:r>
            <a:r>
              <a:rPr sz="1400" b="1" spc="5" dirty="0">
                <a:solidFill>
                  <a:srgbClr val="8C2689"/>
                </a:solidFill>
                <a:latin typeface="Calibri"/>
                <a:cs typeface="Calibri"/>
              </a:rPr>
              <a:t>2015–2019</a:t>
            </a:r>
            <a:endParaRPr sz="14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5916168"/>
            <a:ext cx="6961631" cy="966215"/>
          </a:xfrm>
          <a:prstGeom prst="rect">
            <a:avLst/>
          </a:prstGeom>
          <a:blipFill>
            <a:blip r:embed="rId2" cstate="print"/>
            <a:stretch>
              <a:fillRect/>
            </a:stretch>
          </a:blipFill>
        </p:spPr>
        <p:txBody>
          <a:bodyPr wrap="square" lIns="0" tIns="0" rIns="0" bIns="0" rtlCol="0"/>
          <a:lstStyle/>
          <a:p>
            <a:endParaRPr/>
          </a:p>
        </p:txBody>
      </p:sp>
      <p:graphicFrame>
        <p:nvGraphicFramePr>
          <p:cNvPr id="3" name="object 3"/>
          <p:cNvGraphicFramePr>
            <a:graphicFrameLocks noGrp="1"/>
          </p:cNvGraphicFramePr>
          <p:nvPr/>
        </p:nvGraphicFramePr>
        <p:xfrm>
          <a:off x="457200" y="5942355"/>
          <a:ext cx="6854825" cy="850900"/>
        </p:xfrm>
        <a:graphic>
          <a:graphicData uri="http://schemas.openxmlformats.org/drawingml/2006/table">
            <a:tbl>
              <a:tblPr firstRow="1" bandRow="1">
                <a:tableStyleId>{2D5ABB26-0587-4C30-8999-92F81FD0307C}</a:tableStyleId>
              </a:tblPr>
              <a:tblGrid>
                <a:gridCol w="758825">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381000">
                  <a:extLst>
                    <a:ext uri="{9D8B030D-6E8A-4147-A177-3AD203B41FA5}">
                      <a16:colId xmlns:a16="http://schemas.microsoft.com/office/drawing/2014/main" val="20015"/>
                    </a:ext>
                  </a:extLst>
                </a:gridCol>
                <a:gridCol w="381000">
                  <a:extLst>
                    <a:ext uri="{9D8B030D-6E8A-4147-A177-3AD203B41FA5}">
                      <a16:colId xmlns:a16="http://schemas.microsoft.com/office/drawing/2014/main" val="20016"/>
                    </a:ext>
                  </a:extLst>
                </a:gridCol>
              </a:tblGrid>
              <a:tr h="285750">
                <a:tc>
                  <a:txBody>
                    <a:bodyPr/>
                    <a:lstStyle/>
                    <a:p>
                      <a:pPr marL="635" algn="ctr">
                        <a:lnSpc>
                          <a:spcPct val="100000"/>
                        </a:lnSpc>
                        <a:spcBef>
                          <a:spcPts val="625"/>
                        </a:spcBef>
                      </a:pPr>
                      <a:r>
                        <a:rPr sz="800" b="1" spc="-20" dirty="0">
                          <a:solidFill>
                            <a:srgbClr val="FFFFFF"/>
                          </a:solidFill>
                          <a:latin typeface="Tahoma"/>
                          <a:cs typeface="Tahoma"/>
                        </a:rPr>
                        <a:t>Sex</a:t>
                      </a:r>
                      <a:endParaRPr sz="800">
                        <a:latin typeface="Tahoma"/>
                        <a:cs typeface="Tahoma"/>
                      </a:endParaRPr>
                    </a:p>
                  </a:txBody>
                  <a:tcPr marL="0" marR="0" marT="79375" marB="0">
                    <a:lnR w="19050">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2004</a:t>
                      </a:r>
                      <a:endParaRPr sz="800">
                        <a:latin typeface="Tahoma"/>
                        <a:cs typeface="Tahoma"/>
                      </a:endParaRPr>
                    </a:p>
                  </a:txBody>
                  <a:tcPr marL="0" marR="0" marT="79375" marB="0">
                    <a:lnL w="19050">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2005</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2006</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2007</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2008</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2009</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2010</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2011</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2540" algn="ctr">
                        <a:lnSpc>
                          <a:spcPct val="100000"/>
                        </a:lnSpc>
                        <a:spcBef>
                          <a:spcPts val="625"/>
                        </a:spcBef>
                      </a:pPr>
                      <a:r>
                        <a:rPr sz="800" b="1" spc="-10" dirty="0">
                          <a:solidFill>
                            <a:srgbClr val="FFFFFF"/>
                          </a:solidFill>
                          <a:latin typeface="Tahoma"/>
                          <a:cs typeface="Tahoma"/>
                        </a:rPr>
                        <a:t>2012</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2013</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2014</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2015</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2016</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2017</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1905" algn="ctr">
                        <a:lnSpc>
                          <a:spcPct val="100000"/>
                        </a:lnSpc>
                        <a:spcBef>
                          <a:spcPts val="625"/>
                        </a:spcBef>
                      </a:pPr>
                      <a:r>
                        <a:rPr sz="800" b="1" spc="-10" dirty="0">
                          <a:solidFill>
                            <a:srgbClr val="FFFFFF"/>
                          </a:solidFill>
                          <a:latin typeface="Tahoma"/>
                          <a:cs typeface="Tahoma"/>
                        </a:rPr>
                        <a:t>2018</a:t>
                      </a:r>
                      <a:endParaRPr sz="800">
                        <a:latin typeface="Tahoma"/>
                        <a:cs typeface="Tahoma"/>
                      </a:endParaRPr>
                    </a:p>
                  </a:txBody>
                  <a:tcPr marL="0" marR="0" marT="79375" marB="0">
                    <a:lnL w="9525">
                      <a:solidFill>
                        <a:srgbClr val="FFFFFF"/>
                      </a:solidFill>
                      <a:prstDash val="solid"/>
                    </a:lnL>
                    <a:lnR w="9525">
                      <a:solidFill>
                        <a:srgbClr val="FFFFFF"/>
                      </a:solidFill>
                      <a:prstDash val="solid"/>
                    </a:lnR>
                    <a:solidFill>
                      <a:srgbClr val="005E6D"/>
                    </a:solidFill>
                  </a:tcPr>
                </a:tc>
                <a:tc>
                  <a:txBody>
                    <a:bodyPr/>
                    <a:lstStyle/>
                    <a:p>
                      <a:pPr marL="5080" algn="ctr">
                        <a:lnSpc>
                          <a:spcPct val="100000"/>
                        </a:lnSpc>
                        <a:spcBef>
                          <a:spcPts val="625"/>
                        </a:spcBef>
                      </a:pPr>
                      <a:r>
                        <a:rPr sz="800" b="1" spc="-10" dirty="0">
                          <a:solidFill>
                            <a:srgbClr val="FFFFFF"/>
                          </a:solidFill>
                          <a:latin typeface="Tahoma"/>
                          <a:cs typeface="Tahoma"/>
                        </a:rPr>
                        <a:t>2019</a:t>
                      </a:r>
                      <a:endParaRPr sz="800">
                        <a:latin typeface="Tahoma"/>
                        <a:cs typeface="Tahoma"/>
                      </a:endParaRPr>
                    </a:p>
                  </a:txBody>
                  <a:tcPr marL="0" marR="0" marT="79375" marB="0">
                    <a:lnL w="9525">
                      <a:solidFill>
                        <a:srgbClr val="FFFFFF"/>
                      </a:solidFill>
                      <a:prstDash val="solid"/>
                    </a:lnL>
                    <a:solidFill>
                      <a:srgbClr val="005E6D"/>
                    </a:solidFill>
                  </a:tcPr>
                </a:tc>
                <a:extLst>
                  <a:ext uri="{0D108BD9-81ED-4DB2-BD59-A6C34878D82A}">
                    <a16:rowId xmlns:a16="http://schemas.microsoft.com/office/drawing/2014/main" val="10000"/>
                  </a:ext>
                </a:extLst>
              </a:tr>
              <a:tr h="279400">
                <a:tc>
                  <a:txBody>
                    <a:bodyPr/>
                    <a:lstStyle/>
                    <a:p>
                      <a:pPr algn="ctr">
                        <a:lnSpc>
                          <a:spcPct val="100000"/>
                        </a:lnSpc>
                        <a:spcBef>
                          <a:spcPts val="600"/>
                        </a:spcBef>
                      </a:pPr>
                      <a:r>
                        <a:rPr sz="800" b="1" spc="-15" dirty="0">
                          <a:solidFill>
                            <a:srgbClr val="231F20"/>
                          </a:solidFill>
                          <a:latin typeface="Tahoma"/>
                          <a:cs typeface="Tahoma"/>
                        </a:rPr>
                        <a:t>Male</a:t>
                      </a:r>
                      <a:endParaRPr sz="800">
                        <a:latin typeface="Tahoma"/>
                        <a:cs typeface="Tahoma"/>
                      </a:endParaRPr>
                    </a:p>
                  </a:txBody>
                  <a:tcPr marL="0" marR="0" marT="76200" marB="0">
                    <a:lnR w="19050">
                      <a:solidFill>
                        <a:srgbClr val="005E6D"/>
                      </a:solidFill>
                      <a:prstDash val="solid"/>
                    </a:lnR>
                    <a:solidFill>
                      <a:srgbClr val="FFFFFF"/>
                    </a:solidFill>
                  </a:tcPr>
                </a:tc>
                <a:tc>
                  <a:txBody>
                    <a:bodyPr/>
                    <a:lstStyle/>
                    <a:p>
                      <a:pPr marL="5715" algn="ctr">
                        <a:lnSpc>
                          <a:spcPct val="100000"/>
                        </a:lnSpc>
                        <a:spcBef>
                          <a:spcPts val="600"/>
                        </a:spcBef>
                      </a:pPr>
                      <a:r>
                        <a:rPr sz="800" b="1" spc="-15" dirty="0">
                          <a:solidFill>
                            <a:srgbClr val="231F20"/>
                          </a:solidFill>
                          <a:latin typeface="Tahoma"/>
                          <a:cs typeface="Tahoma"/>
                        </a:rPr>
                        <a:t>2.1</a:t>
                      </a:r>
                      <a:endParaRPr sz="800">
                        <a:latin typeface="Tahoma"/>
                        <a:cs typeface="Tahoma"/>
                      </a:endParaRPr>
                    </a:p>
                  </a:txBody>
                  <a:tcPr marL="0" marR="0" marT="76200" marB="0">
                    <a:lnL w="19050">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1.7</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1.3</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1.1</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0.9</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0.7</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0.6</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0.5</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2540" algn="ctr">
                        <a:lnSpc>
                          <a:spcPct val="100000"/>
                        </a:lnSpc>
                        <a:spcBef>
                          <a:spcPts val="600"/>
                        </a:spcBef>
                      </a:pPr>
                      <a:r>
                        <a:rPr sz="800" b="1" spc="-15" dirty="0">
                          <a:solidFill>
                            <a:srgbClr val="231F20"/>
                          </a:solidFill>
                          <a:latin typeface="Tahoma"/>
                          <a:cs typeface="Tahoma"/>
                        </a:rPr>
                        <a:t>0.5</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0.6</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0.4</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0.5</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0.7</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1.4</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1905" algn="ctr">
                        <a:lnSpc>
                          <a:spcPct val="100000"/>
                        </a:lnSpc>
                        <a:spcBef>
                          <a:spcPts val="600"/>
                        </a:spcBef>
                      </a:pPr>
                      <a:r>
                        <a:rPr sz="800" b="1" spc="-15" dirty="0">
                          <a:solidFill>
                            <a:srgbClr val="231F20"/>
                          </a:solidFill>
                          <a:latin typeface="Tahoma"/>
                          <a:cs typeface="Tahoma"/>
                        </a:rPr>
                        <a:t>4.7</a:t>
                      </a:r>
                      <a:endParaRPr sz="800">
                        <a:latin typeface="Tahoma"/>
                        <a:cs typeface="Tahoma"/>
                      </a:endParaRPr>
                    </a:p>
                  </a:txBody>
                  <a:tcPr marL="0" marR="0" marT="76200" marB="0">
                    <a:lnL w="9525">
                      <a:solidFill>
                        <a:srgbClr val="005E6D"/>
                      </a:solidFill>
                      <a:prstDash val="solid"/>
                    </a:lnL>
                    <a:lnR w="9525">
                      <a:solidFill>
                        <a:srgbClr val="005E6D"/>
                      </a:solidFill>
                      <a:prstDash val="solid"/>
                    </a:lnR>
                    <a:solidFill>
                      <a:srgbClr val="FFFFFF"/>
                    </a:solidFill>
                  </a:tcPr>
                </a:tc>
                <a:tc>
                  <a:txBody>
                    <a:bodyPr/>
                    <a:lstStyle/>
                    <a:p>
                      <a:pPr marL="7620" algn="ctr">
                        <a:lnSpc>
                          <a:spcPct val="100000"/>
                        </a:lnSpc>
                        <a:spcBef>
                          <a:spcPts val="600"/>
                        </a:spcBef>
                      </a:pPr>
                      <a:r>
                        <a:rPr sz="800" b="1" spc="-15" dirty="0">
                          <a:solidFill>
                            <a:srgbClr val="231F20"/>
                          </a:solidFill>
                          <a:latin typeface="Tahoma"/>
                          <a:cs typeface="Tahoma"/>
                        </a:rPr>
                        <a:t>7.3</a:t>
                      </a:r>
                      <a:endParaRPr sz="800">
                        <a:latin typeface="Tahoma"/>
                        <a:cs typeface="Tahoma"/>
                      </a:endParaRPr>
                    </a:p>
                  </a:txBody>
                  <a:tcPr marL="0" marR="0" marT="76200" marB="0">
                    <a:lnL w="9525">
                      <a:solidFill>
                        <a:srgbClr val="005E6D"/>
                      </a:solidFill>
                      <a:prstDash val="solid"/>
                    </a:lnL>
                    <a:solidFill>
                      <a:srgbClr val="FFFFFF"/>
                    </a:solidFill>
                  </a:tcPr>
                </a:tc>
                <a:extLst>
                  <a:ext uri="{0D108BD9-81ED-4DB2-BD59-A6C34878D82A}">
                    <a16:rowId xmlns:a16="http://schemas.microsoft.com/office/drawing/2014/main" val="10001"/>
                  </a:ext>
                </a:extLst>
              </a:tr>
              <a:tr h="285750">
                <a:tc>
                  <a:txBody>
                    <a:bodyPr/>
                    <a:lstStyle/>
                    <a:p>
                      <a:pPr algn="ctr">
                        <a:lnSpc>
                          <a:spcPct val="100000"/>
                        </a:lnSpc>
                        <a:spcBef>
                          <a:spcPts val="625"/>
                        </a:spcBef>
                      </a:pPr>
                      <a:r>
                        <a:rPr sz="800" b="1" spc="-30" dirty="0">
                          <a:solidFill>
                            <a:srgbClr val="231F20"/>
                          </a:solidFill>
                          <a:latin typeface="Tahoma"/>
                          <a:cs typeface="Tahoma"/>
                        </a:rPr>
                        <a:t>Female</a:t>
                      </a:r>
                      <a:endParaRPr sz="800">
                        <a:latin typeface="Tahoma"/>
                        <a:cs typeface="Tahoma"/>
                      </a:endParaRPr>
                    </a:p>
                  </a:txBody>
                  <a:tcPr marL="0" marR="0" marT="79375" marB="0">
                    <a:lnR w="19050">
                      <a:solidFill>
                        <a:srgbClr val="005E6D"/>
                      </a:solidFill>
                      <a:prstDash val="solid"/>
                    </a:lnR>
                    <a:solidFill>
                      <a:srgbClr val="E5EEF0"/>
                    </a:solidFill>
                  </a:tcPr>
                </a:tc>
                <a:tc>
                  <a:txBody>
                    <a:bodyPr/>
                    <a:lstStyle/>
                    <a:p>
                      <a:pPr marL="5080" algn="ctr">
                        <a:lnSpc>
                          <a:spcPct val="100000"/>
                        </a:lnSpc>
                        <a:spcBef>
                          <a:spcPts val="625"/>
                        </a:spcBef>
                      </a:pPr>
                      <a:r>
                        <a:rPr sz="800" b="1" spc="-15" dirty="0">
                          <a:solidFill>
                            <a:srgbClr val="231F20"/>
                          </a:solidFill>
                          <a:latin typeface="Tahoma"/>
                          <a:cs typeface="Tahoma"/>
                        </a:rPr>
                        <a:t>1.8</a:t>
                      </a:r>
                      <a:endParaRPr sz="800">
                        <a:latin typeface="Tahoma"/>
                        <a:cs typeface="Tahoma"/>
                      </a:endParaRPr>
                    </a:p>
                  </a:txBody>
                  <a:tcPr marL="0" marR="0" marT="79375" marB="0">
                    <a:lnL w="19050">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625"/>
                        </a:spcBef>
                      </a:pPr>
                      <a:r>
                        <a:rPr sz="800" b="1" spc="-15" dirty="0">
                          <a:solidFill>
                            <a:srgbClr val="231F20"/>
                          </a:solidFill>
                          <a:latin typeface="Tahoma"/>
                          <a:cs typeface="Tahoma"/>
                        </a:rPr>
                        <a:t>1.3</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625"/>
                        </a:spcBef>
                      </a:pPr>
                      <a:r>
                        <a:rPr sz="800" b="1" spc="-15" dirty="0">
                          <a:solidFill>
                            <a:srgbClr val="231F20"/>
                          </a:solidFill>
                          <a:latin typeface="Tahoma"/>
                          <a:cs typeface="Tahoma"/>
                        </a:rPr>
                        <a:t>1.1</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625"/>
                        </a:spcBef>
                      </a:pPr>
                      <a:r>
                        <a:rPr sz="800" b="1" spc="-15" dirty="0">
                          <a:solidFill>
                            <a:srgbClr val="231F20"/>
                          </a:solidFill>
                          <a:latin typeface="Tahoma"/>
                          <a:cs typeface="Tahoma"/>
                        </a:rPr>
                        <a:t>0.9</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0.8</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0.6</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0.5</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0.4</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0.5</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0.6</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0.4</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0.4</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625"/>
                        </a:spcBef>
                      </a:pPr>
                      <a:r>
                        <a:rPr sz="800" b="1" spc="-15" dirty="0">
                          <a:solidFill>
                            <a:srgbClr val="231F20"/>
                          </a:solidFill>
                          <a:latin typeface="Tahoma"/>
                          <a:cs typeface="Tahoma"/>
                        </a:rPr>
                        <a:t>0.5</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625"/>
                        </a:spcBef>
                      </a:pPr>
                      <a:r>
                        <a:rPr sz="800" b="1" spc="-15" dirty="0">
                          <a:solidFill>
                            <a:srgbClr val="231F20"/>
                          </a:solidFill>
                          <a:latin typeface="Tahoma"/>
                          <a:cs typeface="Tahoma"/>
                        </a:rPr>
                        <a:t>0.7</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625"/>
                        </a:spcBef>
                      </a:pPr>
                      <a:r>
                        <a:rPr sz="800" b="1" spc="-15" dirty="0">
                          <a:solidFill>
                            <a:srgbClr val="231F20"/>
                          </a:solidFill>
                          <a:latin typeface="Tahoma"/>
                          <a:cs typeface="Tahoma"/>
                        </a:rPr>
                        <a:t>3.0</a:t>
                      </a:r>
                      <a:endParaRPr sz="800">
                        <a:latin typeface="Tahoma"/>
                        <a:cs typeface="Tahoma"/>
                      </a:endParaRPr>
                    </a:p>
                  </a:txBody>
                  <a:tcPr marL="0" marR="0" marT="79375" marB="0">
                    <a:lnL w="9525">
                      <a:solidFill>
                        <a:srgbClr val="005E6D"/>
                      </a:solidFill>
                      <a:prstDash val="solid"/>
                    </a:lnL>
                    <a:lnR w="9525">
                      <a:solidFill>
                        <a:srgbClr val="005E6D"/>
                      </a:solidFill>
                      <a:prstDash val="solid"/>
                    </a:lnR>
                    <a:solidFill>
                      <a:srgbClr val="E5EEF0"/>
                    </a:solidFill>
                  </a:tcPr>
                </a:tc>
                <a:tc>
                  <a:txBody>
                    <a:bodyPr/>
                    <a:lstStyle/>
                    <a:p>
                      <a:pPr marL="3810" algn="ctr">
                        <a:lnSpc>
                          <a:spcPct val="100000"/>
                        </a:lnSpc>
                        <a:spcBef>
                          <a:spcPts val="625"/>
                        </a:spcBef>
                      </a:pPr>
                      <a:r>
                        <a:rPr sz="800" b="1" spc="-25" dirty="0">
                          <a:solidFill>
                            <a:srgbClr val="231F20"/>
                          </a:solidFill>
                          <a:latin typeface="Tahoma"/>
                          <a:cs typeface="Tahoma"/>
                        </a:rPr>
                        <a:t>4.2</a:t>
                      </a:r>
                      <a:endParaRPr sz="800">
                        <a:latin typeface="Tahoma"/>
                        <a:cs typeface="Tahoma"/>
                      </a:endParaRPr>
                    </a:p>
                  </a:txBody>
                  <a:tcPr marL="0" marR="0" marT="79375" marB="0">
                    <a:lnL w="9525">
                      <a:solidFill>
                        <a:srgbClr val="005E6D"/>
                      </a:solidFill>
                      <a:prstDash val="solid"/>
                    </a:lnL>
                    <a:solidFill>
                      <a:srgbClr val="E5EEF0"/>
                    </a:solidFill>
                  </a:tcPr>
                </a:tc>
                <a:extLst>
                  <a:ext uri="{0D108BD9-81ED-4DB2-BD59-A6C34878D82A}">
                    <a16:rowId xmlns:a16="http://schemas.microsoft.com/office/drawing/2014/main" val="10002"/>
                  </a:ext>
                </a:extLst>
              </a:tr>
            </a:tbl>
          </a:graphicData>
        </a:graphic>
      </p:graphicFrame>
      <p:sp>
        <p:nvSpPr>
          <p:cNvPr id="4" name="object 4"/>
          <p:cNvSpPr txBox="1"/>
          <p:nvPr/>
        </p:nvSpPr>
        <p:spPr>
          <a:xfrm>
            <a:off x="443991" y="6891935"/>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5" name="object 5"/>
          <p:cNvSpPr/>
          <p:nvPr/>
        </p:nvSpPr>
        <p:spPr>
          <a:xfrm>
            <a:off x="5528309" y="473202"/>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6" name="object 6"/>
          <p:cNvSpPr/>
          <p:nvPr/>
        </p:nvSpPr>
        <p:spPr>
          <a:xfrm>
            <a:off x="5503926" y="473202"/>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52694" y="483870"/>
            <a:ext cx="0" cy="40005"/>
          </a:xfrm>
          <a:custGeom>
            <a:avLst/>
            <a:gdLst/>
            <a:ahLst/>
            <a:cxnLst/>
            <a:rect l="l" t="t" r="r" b="b"/>
            <a:pathLst>
              <a:path h="40004">
                <a:moveTo>
                  <a:pt x="0" y="0"/>
                </a:moveTo>
                <a:lnTo>
                  <a:pt x="0" y="39611"/>
                </a:lnTo>
              </a:path>
            </a:pathLst>
          </a:custGeom>
          <a:ln w="10960">
            <a:solidFill>
              <a:srgbClr val="8B2589"/>
            </a:solidFill>
          </a:ln>
        </p:spPr>
        <p:txBody>
          <a:bodyPr wrap="square" lIns="0" tIns="0" rIns="0" bIns="0" rtlCol="0"/>
          <a:lstStyle/>
          <a:p>
            <a:endParaRPr/>
          </a:p>
        </p:txBody>
      </p:sp>
      <p:sp>
        <p:nvSpPr>
          <p:cNvPr id="8" name="object 8"/>
          <p:cNvSpPr/>
          <p:nvPr/>
        </p:nvSpPr>
        <p:spPr>
          <a:xfrm>
            <a:off x="5577078" y="451867"/>
            <a:ext cx="0" cy="71755"/>
          </a:xfrm>
          <a:custGeom>
            <a:avLst/>
            <a:gdLst/>
            <a:ahLst/>
            <a:cxnLst/>
            <a:rect l="l" t="t" r="r" b="b"/>
            <a:pathLst>
              <a:path h="71754">
                <a:moveTo>
                  <a:pt x="0" y="0"/>
                </a:moveTo>
                <a:lnTo>
                  <a:pt x="0" y="71539"/>
                </a:lnTo>
              </a:path>
            </a:pathLst>
          </a:custGeom>
          <a:ln w="10960">
            <a:solidFill>
              <a:srgbClr val="8B2589"/>
            </a:solidFill>
          </a:ln>
        </p:spPr>
        <p:txBody>
          <a:bodyPr wrap="square" lIns="0" tIns="0" rIns="0" bIns="0" rtlCol="0"/>
          <a:lstStyle/>
          <a:p>
            <a:endParaRPr/>
          </a:p>
        </p:txBody>
      </p:sp>
      <p:sp>
        <p:nvSpPr>
          <p:cNvPr id="9" name="object 9"/>
          <p:cNvSpPr/>
          <p:nvPr/>
        </p:nvSpPr>
        <p:spPr>
          <a:xfrm>
            <a:off x="5397865" y="295508"/>
            <a:ext cx="210159" cy="25590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403339" y="302514"/>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1" name="object 11"/>
          <p:cNvSpPr txBox="1"/>
          <p:nvPr/>
        </p:nvSpPr>
        <p:spPr>
          <a:xfrm>
            <a:off x="443991" y="241122"/>
            <a:ext cx="6816725" cy="1102360"/>
          </a:xfrm>
          <a:prstGeom prst="rect">
            <a:avLst/>
          </a:prstGeom>
        </p:spPr>
        <p:txBody>
          <a:bodyPr vert="horz" wrap="square" lIns="0" tIns="13335" rIns="0" bIns="0" rtlCol="0">
            <a:spAutoFit/>
          </a:bodyPr>
          <a:lstStyle/>
          <a:p>
            <a:pPr marL="5232400">
              <a:lnSpc>
                <a:spcPts val="1230"/>
              </a:lnSpc>
              <a:spcBef>
                <a:spcPts val="105"/>
              </a:spcBef>
            </a:pPr>
            <a:r>
              <a:rPr sz="1000" b="1" spc="45" dirty="0">
                <a:solidFill>
                  <a:srgbClr val="005E6D"/>
                </a:solidFill>
                <a:latin typeface="Century Gothic"/>
                <a:cs typeface="Century Gothic"/>
              </a:rPr>
              <a:t>2019</a:t>
            </a:r>
            <a:r>
              <a:rPr sz="1000" b="1" spc="165" dirty="0">
                <a:solidFill>
                  <a:srgbClr val="005E6D"/>
                </a:solidFill>
                <a:latin typeface="Century Gothic"/>
                <a:cs typeface="Century Gothic"/>
              </a:rPr>
              <a:t> </a:t>
            </a:r>
            <a:r>
              <a:rPr sz="1050" b="1" spc="80" dirty="0">
                <a:solidFill>
                  <a:srgbClr val="8C2689"/>
                </a:solidFill>
                <a:latin typeface="Century Gothic"/>
                <a:cs typeface="Century Gothic"/>
              </a:rPr>
              <a:t>VIRAL</a:t>
            </a:r>
            <a:r>
              <a:rPr sz="1050" b="1" spc="20" dirty="0">
                <a:solidFill>
                  <a:srgbClr val="8C2689"/>
                </a:solidFill>
                <a:latin typeface="Century Gothic"/>
                <a:cs typeface="Century Gothic"/>
              </a:rPr>
              <a:t> </a:t>
            </a:r>
            <a:r>
              <a:rPr sz="1050" b="1" dirty="0">
                <a:solidFill>
                  <a:srgbClr val="8C2689"/>
                </a:solidFill>
                <a:latin typeface="Century Gothic"/>
                <a:cs typeface="Century Gothic"/>
              </a:rPr>
              <a:t>H</a:t>
            </a:r>
            <a:r>
              <a:rPr sz="1050" b="1" spc="-170" dirty="0">
                <a:solidFill>
                  <a:srgbClr val="8C2689"/>
                </a:solidFill>
                <a:latin typeface="Century Gothic"/>
                <a:cs typeface="Century Gothic"/>
              </a:rPr>
              <a:t> </a:t>
            </a:r>
            <a:r>
              <a:rPr sz="1050" b="1" dirty="0">
                <a:solidFill>
                  <a:srgbClr val="8C2689"/>
                </a:solidFill>
                <a:latin typeface="Century Gothic"/>
                <a:cs typeface="Century Gothic"/>
              </a:rPr>
              <a:t>E</a:t>
            </a:r>
            <a:r>
              <a:rPr sz="1050" b="1" spc="-165"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1765">
              <a:lnSpc>
                <a:spcPts val="1230"/>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423545" indent="-635">
              <a:lnSpc>
                <a:spcPct val="107100"/>
              </a:lnSpc>
              <a:spcBef>
                <a:spcPts val="1030"/>
              </a:spcBef>
            </a:pPr>
            <a:r>
              <a:rPr sz="1400" b="1" dirty="0">
                <a:solidFill>
                  <a:srgbClr val="005E6D"/>
                </a:solidFill>
                <a:latin typeface="Tahoma"/>
                <a:cs typeface="Tahoma"/>
              </a:rPr>
              <a:t>Figure</a:t>
            </a:r>
            <a:r>
              <a:rPr sz="1400" b="1" spc="-80" dirty="0">
                <a:solidFill>
                  <a:srgbClr val="005E6D"/>
                </a:solidFill>
                <a:latin typeface="Tahoma"/>
                <a:cs typeface="Tahoma"/>
              </a:rPr>
              <a:t> </a:t>
            </a:r>
            <a:r>
              <a:rPr sz="1400" b="1" spc="-30" dirty="0">
                <a:solidFill>
                  <a:srgbClr val="005E6D"/>
                </a:solidFill>
                <a:latin typeface="Tahoma"/>
                <a:cs typeface="Tahoma"/>
              </a:rPr>
              <a:t>1.5.</a:t>
            </a:r>
            <a:r>
              <a:rPr sz="1400" b="1" spc="-65" dirty="0">
                <a:solidFill>
                  <a:srgbClr val="005E6D"/>
                </a:solidFill>
                <a:latin typeface="Tahoma"/>
                <a:cs typeface="Tahoma"/>
              </a:rPr>
              <a:t> </a:t>
            </a:r>
            <a:r>
              <a:rPr sz="1400" b="1" spc="-5" dirty="0">
                <a:solidFill>
                  <a:srgbClr val="8C2689"/>
                </a:solidFill>
                <a:latin typeface="Tahoma"/>
                <a:cs typeface="Tahoma"/>
              </a:rPr>
              <a:t>Rates</a:t>
            </a:r>
            <a:r>
              <a:rPr sz="1400" b="1" spc="-55" dirty="0">
                <a:solidFill>
                  <a:srgbClr val="8C2689"/>
                </a:solidFill>
                <a:latin typeface="Tahoma"/>
                <a:cs typeface="Tahoma"/>
              </a:rPr>
              <a:t> </a:t>
            </a:r>
            <a:r>
              <a:rPr sz="1400" b="1" spc="10" dirty="0">
                <a:solidFill>
                  <a:srgbClr val="8C2689"/>
                </a:solidFill>
                <a:latin typeface="Tahoma"/>
                <a:cs typeface="Tahoma"/>
              </a:rPr>
              <a:t>of</a:t>
            </a:r>
            <a:r>
              <a:rPr sz="1400" b="1" spc="-55" dirty="0">
                <a:solidFill>
                  <a:srgbClr val="8C2689"/>
                </a:solidFill>
                <a:latin typeface="Tahoma"/>
                <a:cs typeface="Tahoma"/>
              </a:rPr>
              <a:t> </a:t>
            </a:r>
            <a:r>
              <a:rPr sz="1400" b="1" spc="10" dirty="0">
                <a:solidFill>
                  <a:srgbClr val="8C2689"/>
                </a:solidFill>
                <a:latin typeface="Tahoma"/>
                <a:cs typeface="Tahoma"/>
              </a:rPr>
              <a:t>reported</a:t>
            </a:r>
            <a:r>
              <a:rPr sz="1400" b="1" spc="-45" dirty="0">
                <a:solidFill>
                  <a:srgbClr val="8C2689"/>
                </a:solidFill>
                <a:latin typeface="Tahoma"/>
                <a:cs typeface="Tahoma"/>
              </a:rPr>
              <a:t> </a:t>
            </a:r>
            <a:r>
              <a:rPr sz="1400" b="1" spc="10" dirty="0">
                <a:solidFill>
                  <a:srgbClr val="8C2689"/>
                </a:solidFill>
                <a:latin typeface="Tahoma"/>
                <a:cs typeface="Tahoma"/>
              </a:rPr>
              <a:t>hepatitis</a:t>
            </a:r>
            <a:r>
              <a:rPr sz="1400" b="1" spc="-85" dirty="0">
                <a:solidFill>
                  <a:srgbClr val="8C2689"/>
                </a:solidFill>
                <a:latin typeface="Tahoma"/>
                <a:cs typeface="Tahoma"/>
              </a:rPr>
              <a:t> </a:t>
            </a:r>
            <a:r>
              <a:rPr sz="1400" b="1" dirty="0">
                <a:solidFill>
                  <a:srgbClr val="8C2689"/>
                </a:solidFill>
                <a:latin typeface="Tahoma"/>
                <a:cs typeface="Tahoma"/>
              </a:rPr>
              <a:t>A</a:t>
            </a:r>
            <a:r>
              <a:rPr sz="1400" b="1" spc="-90" dirty="0">
                <a:solidFill>
                  <a:srgbClr val="8C2689"/>
                </a:solidFill>
                <a:latin typeface="Tahoma"/>
                <a:cs typeface="Tahoma"/>
              </a:rPr>
              <a:t> </a:t>
            </a:r>
            <a:r>
              <a:rPr sz="1400" b="1" dirty="0">
                <a:solidFill>
                  <a:srgbClr val="8C2689"/>
                </a:solidFill>
                <a:latin typeface="Tahoma"/>
                <a:cs typeface="Tahoma"/>
              </a:rPr>
              <a:t>virus</a:t>
            </a:r>
            <a:r>
              <a:rPr sz="1400" b="1" spc="-35" dirty="0">
                <a:solidFill>
                  <a:srgbClr val="8C2689"/>
                </a:solidFill>
                <a:latin typeface="Tahoma"/>
                <a:cs typeface="Tahoma"/>
              </a:rPr>
              <a:t> </a:t>
            </a:r>
            <a:r>
              <a:rPr sz="1400" b="1" spc="-5" dirty="0">
                <a:solidFill>
                  <a:srgbClr val="8C2689"/>
                </a:solidFill>
                <a:latin typeface="Tahoma"/>
                <a:cs typeface="Tahoma"/>
              </a:rPr>
              <a:t>infection,</a:t>
            </a:r>
            <a:r>
              <a:rPr sz="1400" b="1" spc="15" dirty="0">
                <a:solidFill>
                  <a:srgbClr val="8C2689"/>
                </a:solidFill>
                <a:latin typeface="Tahoma"/>
                <a:cs typeface="Tahoma"/>
              </a:rPr>
              <a:t> </a:t>
            </a:r>
            <a:r>
              <a:rPr sz="1400" b="1" spc="-10" dirty="0">
                <a:solidFill>
                  <a:srgbClr val="8C2689"/>
                </a:solidFill>
                <a:latin typeface="Tahoma"/>
                <a:cs typeface="Tahoma"/>
              </a:rPr>
              <a:t>by</a:t>
            </a:r>
            <a:r>
              <a:rPr sz="1400" b="1" spc="-100" dirty="0">
                <a:solidFill>
                  <a:srgbClr val="8C2689"/>
                </a:solidFill>
                <a:latin typeface="Tahoma"/>
                <a:cs typeface="Tahoma"/>
              </a:rPr>
              <a:t> </a:t>
            </a:r>
            <a:r>
              <a:rPr sz="1400" b="1" spc="-30" dirty="0">
                <a:solidFill>
                  <a:srgbClr val="8C2689"/>
                </a:solidFill>
                <a:latin typeface="Tahoma"/>
                <a:cs typeface="Tahoma"/>
              </a:rPr>
              <a:t>sex</a:t>
            </a:r>
            <a:r>
              <a:rPr sz="1400" b="1" spc="-85" dirty="0">
                <a:solidFill>
                  <a:srgbClr val="8C2689"/>
                </a:solidFill>
                <a:latin typeface="Tahoma"/>
                <a:cs typeface="Tahoma"/>
              </a:rPr>
              <a:t> </a:t>
            </a:r>
            <a:r>
              <a:rPr sz="1400" b="1" dirty="0">
                <a:solidFill>
                  <a:srgbClr val="8C2689"/>
                </a:solidFill>
                <a:latin typeface="Tahoma"/>
                <a:cs typeface="Tahoma"/>
              </a:rPr>
              <a:t>—</a:t>
            </a:r>
            <a:r>
              <a:rPr sz="1400" b="1" spc="20" dirty="0">
                <a:solidFill>
                  <a:srgbClr val="8C2689"/>
                </a:solidFill>
                <a:latin typeface="Tahoma"/>
                <a:cs typeface="Tahoma"/>
              </a:rPr>
              <a:t> </a:t>
            </a:r>
            <a:r>
              <a:rPr sz="1400" b="1" spc="-5" dirty="0">
                <a:solidFill>
                  <a:srgbClr val="8C2689"/>
                </a:solidFill>
                <a:latin typeface="Tahoma"/>
                <a:cs typeface="Tahoma"/>
              </a:rPr>
              <a:t>United  States,</a:t>
            </a:r>
            <a:r>
              <a:rPr sz="1400" b="1" spc="-15" dirty="0">
                <a:solidFill>
                  <a:srgbClr val="8C2689"/>
                </a:solidFill>
                <a:latin typeface="Tahoma"/>
                <a:cs typeface="Tahoma"/>
              </a:rPr>
              <a:t> </a:t>
            </a:r>
            <a:r>
              <a:rPr sz="1400" b="1" spc="-30" dirty="0">
                <a:solidFill>
                  <a:srgbClr val="8C2689"/>
                </a:solidFill>
                <a:latin typeface="Tahoma"/>
                <a:cs typeface="Tahoma"/>
              </a:rPr>
              <a:t>2004–2019</a:t>
            </a:r>
            <a:endParaRPr sz="1400">
              <a:latin typeface="Tahoma"/>
              <a:cs typeface="Tahoma"/>
            </a:endParaRPr>
          </a:p>
        </p:txBody>
      </p:sp>
      <p:sp>
        <p:nvSpPr>
          <p:cNvPr id="12" name="object 12" descr="Rates of reported hepatitis A in the United States by sex during 2004–2019. The sex classifications are male and female. The reported rates of hepatitis A increased substantially during 2017–2019 for both males and females. "/>
          <p:cNvSpPr/>
          <p:nvPr/>
        </p:nvSpPr>
        <p:spPr>
          <a:xfrm>
            <a:off x="469391" y="1680972"/>
            <a:ext cx="6778751" cy="385267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37209" y="5759958"/>
            <a:ext cx="6699884" cy="0"/>
          </a:xfrm>
          <a:custGeom>
            <a:avLst/>
            <a:gdLst/>
            <a:ahLst/>
            <a:cxnLst/>
            <a:rect l="l" t="t" r="r" b="b"/>
            <a:pathLst>
              <a:path w="6699884">
                <a:moveTo>
                  <a:pt x="0" y="0"/>
                </a:moveTo>
                <a:lnTo>
                  <a:pt x="6699427" y="0"/>
                </a:lnTo>
              </a:path>
            </a:pathLst>
          </a:custGeom>
          <a:ln w="34391">
            <a:solidFill>
              <a:srgbClr val="A9A9A9"/>
            </a:solidFill>
            <a:prstDash val="dash"/>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069" y="5452109"/>
            <a:ext cx="6701155" cy="0"/>
          </a:xfrm>
          <a:custGeom>
            <a:avLst/>
            <a:gdLst/>
            <a:ahLst/>
            <a:cxnLst/>
            <a:rect l="l" t="t" r="r" b="b"/>
            <a:pathLst>
              <a:path w="6701155">
                <a:moveTo>
                  <a:pt x="0" y="0"/>
                </a:moveTo>
                <a:lnTo>
                  <a:pt x="6700951" y="0"/>
                </a:lnTo>
              </a:path>
            </a:pathLst>
          </a:custGeom>
          <a:ln w="34391">
            <a:solidFill>
              <a:srgbClr val="A9A9A9"/>
            </a:solidFill>
            <a:prstDash val="dash"/>
          </a:ln>
        </p:spPr>
        <p:txBody>
          <a:bodyPr wrap="square" lIns="0" tIns="0" rIns="0" bIns="0" rtlCol="0"/>
          <a:lstStyle/>
          <a:p>
            <a:endParaRPr/>
          </a:p>
        </p:txBody>
      </p:sp>
      <p:sp>
        <p:nvSpPr>
          <p:cNvPr id="3" name="object 3"/>
          <p:cNvSpPr/>
          <p:nvPr/>
        </p:nvSpPr>
        <p:spPr>
          <a:xfrm>
            <a:off x="374904" y="5510784"/>
            <a:ext cx="7022465" cy="2205355"/>
          </a:xfrm>
          <a:custGeom>
            <a:avLst/>
            <a:gdLst/>
            <a:ahLst/>
            <a:cxnLst/>
            <a:rect l="l" t="t" r="r" b="b"/>
            <a:pathLst>
              <a:path w="7022465" h="2205354">
                <a:moveTo>
                  <a:pt x="0" y="0"/>
                </a:moveTo>
                <a:lnTo>
                  <a:pt x="7022083" y="0"/>
                </a:lnTo>
                <a:lnTo>
                  <a:pt x="7022083" y="2204847"/>
                </a:lnTo>
                <a:lnTo>
                  <a:pt x="0" y="2204847"/>
                </a:lnTo>
                <a:lnTo>
                  <a:pt x="0" y="0"/>
                </a:lnTo>
                <a:close/>
              </a:path>
            </a:pathLst>
          </a:custGeom>
          <a:solidFill>
            <a:srgbClr val="231F20">
              <a:alpha val="29803"/>
            </a:srgbClr>
          </a:solidFill>
        </p:spPr>
        <p:txBody>
          <a:bodyPr wrap="square" lIns="0" tIns="0" rIns="0" bIns="0" rtlCol="0"/>
          <a:lstStyle/>
          <a:p>
            <a:endParaRPr/>
          </a:p>
        </p:txBody>
      </p:sp>
      <p:graphicFrame>
        <p:nvGraphicFramePr>
          <p:cNvPr id="4" name="object 4"/>
          <p:cNvGraphicFramePr>
            <a:graphicFrameLocks noGrp="1"/>
          </p:cNvGraphicFramePr>
          <p:nvPr/>
        </p:nvGraphicFramePr>
        <p:xfrm>
          <a:off x="457200" y="5594603"/>
          <a:ext cx="6858000" cy="2037842"/>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371475">
                  <a:extLst>
                    <a:ext uri="{9D8B030D-6E8A-4147-A177-3AD203B41FA5}">
                      <a16:colId xmlns:a16="http://schemas.microsoft.com/office/drawing/2014/main" val="20001"/>
                    </a:ext>
                  </a:extLst>
                </a:gridCol>
                <a:gridCol w="371475">
                  <a:extLst>
                    <a:ext uri="{9D8B030D-6E8A-4147-A177-3AD203B41FA5}">
                      <a16:colId xmlns:a16="http://schemas.microsoft.com/office/drawing/2014/main" val="20002"/>
                    </a:ext>
                  </a:extLst>
                </a:gridCol>
                <a:gridCol w="371475">
                  <a:extLst>
                    <a:ext uri="{9D8B030D-6E8A-4147-A177-3AD203B41FA5}">
                      <a16:colId xmlns:a16="http://schemas.microsoft.com/office/drawing/2014/main" val="20003"/>
                    </a:ext>
                  </a:extLst>
                </a:gridCol>
                <a:gridCol w="371475">
                  <a:extLst>
                    <a:ext uri="{9D8B030D-6E8A-4147-A177-3AD203B41FA5}">
                      <a16:colId xmlns:a16="http://schemas.microsoft.com/office/drawing/2014/main" val="20004"/>
                    </a:ext>
                  </a:extLst>
                </a:gridCol>
                <a:gridCol w="371475">
                  <a:extLst>
                    <a:ext uri="{9D8B030D-6E8A-4147-A177-3AD203B41FA5}">
                      <a16:colId xmlns:a16="http://schemas.microsoft.com/office/drawing/2014/main" val="20005"/>
                    </a:ext>
                  </a:extLst>
                </a:gridCol>
                <a:gridCol w="371475">
                  <a:extLst>
                    <a:ext uri="{9D8B030D-6E8A-4147-A177-3AD203B41FA5}">
                      <a16:colId xmlns:a16="http://schemas.microsoft.com/office/drawing/2014/main" val="20006"/>
                    </a:ext>
                  </a:extLst>
                </a:gridCol>
                <a:gridCol w="371475">
                  <a:extLst>
                    <a:ext uri="{9D8B030D-6E8A-4147-A177-3AD203B41FA5}">
                      <a16:colId xmlns:a16="http://schemas.microsoft.com/office/drawing/2014/main" val="20007"/>
                    </a:ext>
                  </a:extLst>
                </a:gridCol>
                <a:gridCol w="371475">
                  <a:extLst>
                    <a:ext uri="{9D8B030D-6E8A-4147-A177-3AD203B41FA5}">
                      <a16:colId xmlns:a16="http://schemas.microsoft.com/office/drawing/2014/main" val="20008"/>
                    </a:ext>
                  </a:extLst>
                </a:gridCol>
                <a:gridCol w="371475">
                  <a:extLst>
                    <a:ext uri="{9D8B030D-6E8A-4147-A177-3AD203B41FA5}">
                      <a16:colId xmlns:a16="http://schemas.microsoft.com/office/drawing/2014/main" val="20009"/>
                    </a:ext>
                  </a:extLst>
                </a:gridCol>
                <a:gridCol w="371475">
                  <a:extLst>
                    <a:ext uri="{9D8B030D-6E8A-4147-A177-3AD203B41FA5}">
                      <a16:colId xmlns:a16="http://schemas.microsoft.com/office/drawing/2014/main" val="20010"/>
                    </a:ext>
                  </a:extLst>
                </a:gridCol>
                <a:gridCol w="371475">
                  <a:extLst>
                    <a:ext uri="{9D8B030D-6E8A-4147-A177-3AD203B41FA5}">
                      <a16:colId xmlns:a16="http://schemas.microsoft.com/office/drawing/2014/main" val="20011"/>
                    </a:ext>
                  </a:extLst>
                </a:gridCol>
                <a:gridCol w="371475">
                  <a:extLst>
                    <a:ext uri="{9D8B030D-6E8A-4147-A177-3AD203B41FA5}">
                      <a16:colId xmlns:a16="http://schemas.microsoft.com/office/drawing/2014/main" val="20012"/>
                    </a:ext>
                  </a:extLst>
                </a:gridCol>
                <a:gridCol w="371475">
                  <a:extLst>
                    <a:ext uri="{9D8B030D-6E8A-4147-A177-3AD203B41FA5}">
                      <a16:colId xmlns:a16="http://schemas.microsoft.com/office/drawing/2014/main" val="20013"/>
                    </a:ext>
                  </a:extLst>
                </a:gridCol>
                <a:gridCol w="371475">
                  <a:extLst>
                    <a:ext uri="{9D8B030D-6E8A-4147-A177-3AD203B41FA5}">
                      <a16:colId xmlns:a16="http://schemas.microsoft.com/office/drawing/2014/main" val="20014"/>
                    </a:ext>
                  </a:extLst>
                </a:gridCol>
                <a:gridCol w="371475">
                  <a:extLst>
                    <a:ext uri="{9D8B030D-6E8A-4147-A177-3AD203B41FA5}">
                      <a16:colId xmlns:a16="http://schemas.microsoft.com/office/drawing/2014/main" val="20015"/>
                    </a:ext>
                  </a:extLst>
                </a:gridCol>
                <a:gridCol w="371475">
                  <a:extLst>
                    <a:ext uri="{9D8B030D-6E8A-4147-A177-3AD203B41FA5}">
                      <a16:colId xmlns:a16="http://schemas.microsoft.com/office/drawing/2014/main" val="20016"/>
                    </a:ext>
                  </a:extLst>
                </a:gridCol>
              </a:tblGrid>
              <a:tr h="329692">
                <a:tc>
                  <a:txBody>
                    <a:bodyPr/>
                    <a:lstStyle/>
                    <a:p>
                      <a:pPr marL="57785" marR="370205">
                        <a:lnSpc>
                          <a:spcPct val="105000"/>
                        </a:lnSpc>
                        <a:spcBef>
                          <a:spcPts val="165"/>
                        </a:spcBef>
                      </a:pPr>
                      <a:r>
                        <a:rPr sz="800" b="1" spc="-10" dirty="0">
                          <a:solidFill>
                            <a:srgbClr val="FFFFFF"/>
                          </a:solidFill>
                          <a:latin typeface="Tahoma"/>
                          <a:cs typeface="Tahoma"/>
                        </a:rPr>
                        <a:t>Race/  </a:t>
                      </a:r>
                      <a:r>
                        <a:rPr sz="800" b="1" spc="5" dirty="0">
                          <a:solidFill>
                            <a:srgbClr val="FFFFFF"/>
                          </a:solidFill>
                          <a:latin typeface="Tahoma"/>
                          <a:cs typeface="Tahoma"/>
                        </a:rPr>
                        <a:t>E</a:t>
                      </a:r>
                      <a:r>
                        <a:rPr sz="800" b="1" spc="25" dirty="0">
                          <a:solidFill>
                            <a:srgbClr val="FFFFFF"/>
                          </a:solidFill>
                          <a:latin typeface="Tahoma"/>
                          <a:cs typeface="Tahoma"/>
                        </a:rPr>
                        <a:t>thn</a:t>
                      </a:r>
                      <a:r>
                        <a:rPr sz="800" b="1" spc="20" dirty="0">
                          <a:solidFill>
                            <a:srgbClr val="FFFFFF"/>
                          </a:solidFill>
                          <a:latin typeface="Tahoma"/>
                          <a:cs typeface="Tahoma"/>
                        </a:rPr>
                        <a:t>ici</a:t>
                      </a:r>
                      <a:r>
                        <a:rPr sz="800" b="1" spc="25" dirty="0">
                          <a:solidFill>
                            <a:srgbClr val="FFFFFF"/>
                          </a:solidFill>
                          <a:latin typeface="Tahoma"/>
                          <a:cs typeface="Tahoma"/>
                        </a:rPr>
                        <a:t>ty</a:t>
                      </a:r>
                      <a:endParaRPr sz="800">
                        <a:latin typeface="Tahoma"/>
                        <a:cs typeface="Tahoma"/>
                      </a:endParaRPr>
                    </a:p>
                  </a:txBody>
                  <a:tcPr marL="0" marR="0" marT="20955" marB="0">
                    <a:lnR w="19050">
                      <a:solidFill>
                        <a:srgbClr val="FFFFFF"/>
                      </a:solidFill>
                      <a:prstDash val="solid"/>
                    </a:lnR>
                    <a:solidFill>
                      <a:srgbClr val="005E6D"/>
                    </a:solidFill>
                  </a:tcPr>
                </a:tc>
                <a:tc>
                  <a:txBody>
                    <a:bodyPr/>
                    <a:lstStyle/>
                    <a:p>
                      <a:pPr marL="3175" algn="ctr">
                        <a:lnSpc>
                          <a:spcPct val="100000"/>
                        </a:lnSpc>
                        <a:spcBef>
                          <a:spcPts val="800"/>
                        </a:spcBef>
                      </a:pPr>
                      <a:r>
                        <a:rPr sz="800" b="1" spc="-10" dirty="0">
                          <a:solidFill>
                            <a:srgbClr val="FFFFFF"/>
                          </a:solidFill>
                          <a:latin typeface="Tahoma"/>
                          <a:cs typeface="Tahoma"/>
                        </a:rPr>
                        <a:t>2004</a:t>
                      </a:r>
                      <a:endParaRPr sz="800">
                        <a:latin typeface="Tahoma"/>
                        <a:cs typeface="Tahoma"/>
                      </a:endParaRPr>
                    </a:p>
                  </a:txBody>
                  <a:tcPr marL="0" marR="0" marT="101600" marB="0">
                    <a:lnL w="19050">
                      <a:solidFill>
                        <a:srgbClr val="FFFFFF"/>
                      </a:solidFill>
                      <a:prstDash val="solid"/>
                    </a:lnL>
                    <a:lnR w="9525">
                      <a:solidFill>
                        <a:srgbClr val="FFFFFF"/>
                      </a:solidFill>
                      <a:prstDash val="solid"/>
                    </a:lnR>
                    <a:solidFill>
                      <a:srgbClr val="005E6D"/>
                    </a:solidFill>
                  </a:tcPr>
                </a:tc>
                <a:tc>
                  <a:txBody>
                    <a:bodyPr/>
                    <a:lstStyle/>
                    <a:p>
                      <a:pPr marR="49530" algn="r">
                        <a:lnSpc>
                          <a:spcPct val="100000"/>
                        </a:lnSpc>
                        <a:spcBef>
                          <a:spcPts val="800"/>
                        </a:spcBef>
                      </a:pPr>
                      <a:r>
                        <a:rPr sz="800" b="1" spc="-10" dirty="0">
                          <a:solidFill>
                            <a:srgbClr val="FFFFFF"/>
                          </a:solidFill>
                          <a:latin typeface="Tahoma"/>
                          <a:cs typeface="Tahoma"/>
                        </a:rPr>
                        <a:t>2005</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2006</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2007</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2008</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2009</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2010</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2011</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2012</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marL="5715" algn="ctr">
                        <a:lnSpc>
                          <a:spcPct val="100000"/>
                        </a:lnSpc>
                        <a:spcBef>
                          <a:spcPts val="800"/>
                        </a:spcBef>
                      </a:pPr>
                      <a:r>
                        <a:rPr sz="800" b="1" spc="-10" dirty="0">
                          <a:solidFill>
                            <a:srgbClr val="FFFFFF"/>
                          </a:solidFill>
                          <a:latin typeface="Tahoma"/>
                          <a:cs typeface="Tahoma"/>
                        </a:rPr>
                        <a:t>2013</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2014</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2015</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2016</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2017</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algn="ctr">
                        <a:lnSpc>
                          <a:spcPct val="100000"/>
                        </a:lnSpc>
                        <a:spcBef>
                          <a:spcPts val="800"/>
                        </a:spcBef>
                      </a:pPr>
                      <a:r>
                        <a:rPr sz="800" b="1" spc="-10" dirty="0">
                          <a:solidFill>
                            <a:srgbClr val="FFFFFF"/>
                          </a:solidFill>
                          <a:latin typeface="Tahoma"/>
                          <a:cs typeface="Tahoma"/>
                        </a:rPr>
                        <a:t>2018</a:t>
                      </a:r>
                      <a:endParaRPr sz="800">
                        <a:latin typeface="Tahoma"/>
                        <a:cs typeface="Tahoma"/>
                      </a:endParaRPr>
                    </a:p>
                  </a:txBody>
                  <a:tcPr marL="0" marR="0" marT="101600" marB="0">
                    <a:lnL w="9525">
                      <a:solidFill>
                        <a:srgbClr val="FFFFFF"/>
                      </a:solidFill>
                      <a:prstDash val="solid"/>
                    </a:lnL>
                    <a:lnR w="9525">
                      <a:solidFill>
                        <a:srgbClr val="FFFFFF"/>
                      </a:solidFill>
                      <a:prstDash val="solid"/>
                    </a:lnR>
                    <a:solidFill>
                      <a:srgbClr val="005E6D"/>
                    </a:solidFill>
                  </a:tcPr>
                </a:tc>
                <a:tc>
                  <a:txBody>
                    <a:bodyPr/>
                    <a:lstStyle/>
                    <a:p>
                      <a:pPr marL="5715" algn="ctr">
                        <a:lnSpc>
                          <a:spcPct val="100000"/>
                        </a:lnSpc>
                        <a:spcBef>
                          <a:spcPts val="800"/>
                        </a:spcBef>
                      </a:pPr>
                      <a:r>
                        <a:rPr sz="800" b="1" spc="-10" dirty="0">
                          <a:solidFill>
                            <a:srgbClr val="FFFFFF"/>
                          </a:solidFill>
                          <a:latin typeface="Tahoma"/>
                          <a:cs typeface="Tahoma"/>
                        </a:rPr>
                        <a:t>2019</a:t>
                      </a:r>
                      <a:endParaRPr sz="800">
                        <a:latin typeface="Tahoma"/>
                        <a:cs typeface="Tahoma"/>
                      </a:endParaRPr>
                    </a:p>
                  </a:txBody>
                  <a:tcPr marL="0" marR="0" marT="101600" marB="0">
                    <a:lnL w="9525">
                      <a:solidFill>
                        <a:srgbClr val="FFFFFF"/>
                      </a:solidFill>
                      <a:prstDash val="solid"/>
                    </a:lnL>
                    <a:solidFill>
                      <a:srgbClr val="005E6D"/>
                    </a:solidFill>
                  </a:tcPr>
                </a:tc>
                <a:extLst>
                  <a:ext uri="{0D108BD9-81ED-4DB2-BD59-A6C34878D82A}">
                    <a16:rowId xmlns:a16="http://schemas.microsoft.com/office/drawing/2014/main" val="10000"/>
                  </a:ext>
                </a:extLst>
              </a:tr>
              <a:tr h="336550">
                <a:tc>
                  <a:txBody>
                    <a:bodyPr/>
                    <a:lstStyle/>
                    <a:p>
                      <a:pPr marL="55880" marR="48260">
                        <a:lnSpc>
                          <a:spcPct val="105000"/>
                        </a:lnSpc>
                        <a:spcBef>
                          <a:spcPts val="190"/>
                        </a:spcBef>
                      </a:pPr>
                      <a:r>
                        <a:rPr sz="800" b="1" dirty="0">
                          <a:solidFill>
                            <a:srgbClr val="231F20"/>
                          </a:solidFill>
                          <a:latin typeface="Trebuchet MS"/>
                          <a:cs typeface="Trebuchet MS"/>
                        </a:rPr>
                        <a:t>American</a:t>
                      </a:r>
                      <a:r>
                        <a:rPr sz="800" b="1" spc="-185" dirty="0">
                          <a:solidFill>
                            <a:srgbClr val="231F20"/>
                          </a:solidFill>
                          <a:latin typeface="Trebuchet MS"/>
                          <a:cs typeface="Trebuchet MS"/>
                        </a:rPr>
                        <a:t> </a:t>
                      </a:r>
                      <a:r>
                        <a:rPr sz="800" b="1" dirty="0">
                          <a:solidFill>
                            <a:srgbClr val="231F20"/>
                          </a:solidFill>
                          <a:latin typeface="Trebuchet MS"/>
                          <a:cs typeface="Trebuchet MS"/>
                        </a:rPr>
                        <a:t>Indian/  </a:t>
                      </a:r>
                      <a:r>
                        <a:rPr sz="800" b="1" spc="20" dirty="0">
                          <a:solidFill>
                            <a:srgbClr val="231F20"/>
                          </a:solidFill>
                          <a:latin typeface="Trebuchet MS"/>
                          <a:cs typeface="Trebuchet MS"/>
                        </a:rPr>
                        <a:t>Alaska</a:t>
                      </a:r>
                      <a:r>
                        <a:rPr sz="800" b="1" spc="-25" dirty="0">
                          <a:solidFill>
                            <a:srgbClr val="231F20"/>
                          </a:solidFill>
                          <a:latin typeface="Trebuchet MS"/>
                          <a:cs typeface="Trebuchet MS"/>
                        </a:rPr>
                        <a:t> </a:t>
                      </a:r>
                      <a:r>
                        <a:rPr sz="800" b="1" spc="10" dirty="0">
                          <a:solidFill>
                            <a:srgbClr val="231F20"/>
                          </a:solidFill>
                          <a:latin typeface="Trebuchet MS"/>
                          <a:cs typeface="Trebuchet MS"/>
                        </a:rPr>
                        <a:t>Native</a:t>
                      </a:r>
                      <a:endParaRPr sz="800">
                        <a:latin typeface="Trebuchet MS"/>
                        <a:cs typeface="Trebuchet MS"/>
                      </a:endParaRPr>
                    </a:p>
                  </a:txBody>
                  <a:tcPr marL="0" marR="0" marT="24130" marB="0">
                    <a:lnR w="19050">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5080"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5715" marB="0">
                    <a:lnL w="19050">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R="99695" algn="r">
                        <a:lnSpc>
                          <a:spcPct val="100000"/>
                        </a:lnSpc>
                      </a:pPr>
                      <a:r>
                        <a:rPr sz="800" b="1" spc="-20" dirty="0">
                          <a:solidFill>
                            <a:srgbClr val="231F20"/>
                          </a:solidFill>
                          <a:latin typeface="Trebuchet MS"/>
                          <a:cs typeface="Trebuchet MS"/>
                        </a:rPr>
                        <a:t>0</a:t>
                      </a:r>
                      <a:r>
                        <a:rPr sz="800" b="1" spc="-10" dirty="0">
                          <a:solidFill>
                            <a:srgbClr val="231F20"/>
                          </a:solidFill>
                          <a:latin typeface="Trebuchet MS"/>
                          <a:cs typeface="Trebuchet MS"/>
                        </a:rPr>
                        <a:t>.</a:t>
                      </a:r>
                      <a:r>
                        <a:rPr sz="800" b="1" dirty="0">
                          <a:solidFill>
                            <a:srgbClr val="231F20"/>
                          </a:solidFill>
                          <a:latin typeface="Trebuchet MS"/>
                          <a:cs typeface="Trebuchet MS"/>
                        </a:rPr>
                        <a:t>6</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0.1</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5715"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45"/>
                        </a:spcBef>
                      </a:pPr>
                      <a:endParaRPr sz="700">
                        <a:latin typeface="Times New Roman"/>
                        <a:cs typeface="Times New Roman"/>
                      </a:endParaRPr>
                    </a:p>
                    <a:p>
                      <a:pPr marL="7620" algn="ctr">
                        <a:lnSpc>
                          <a:spcPct val="100000"/>
                        </a:lnSpc>
                      </a:pPr>
                      <a:r>
                        <a:rPr sz="800" b="1" spc="-10" dirty="0">
                          <a:solidFill>
                            <a:srgbClr val="231F20"/>
                          </a:solidFill>
                          <a:latin typeface="Trebuchet MS"/>
                          <a:cs typeface="Trebuchet MS"/>
                        </a:rPr>
                        <a:t>2.2</a:t>
                      </a:r>
                      <a:endParaRPr sz="800">
                        <a:latin typeface="Trebuchet MS"/>
                        <a:cs typeface="Trebuchet MS"/>
                      </a:endParaRPr>
                    </a:p>
                  </a:txBody>
                  <a:tcPr marL="0" marR="0" marT="5715" marB="0">
                    <a:lnL w="9525">
                      <a:solidFill>
                        <a:srgbClr val="005E6D"/>
                      </a:solidFill>
                      <a:prstDash val="solid"/>
                    </a:lnL>
                    <a:solidFill>
                      <a:srgbClr val="FFFFFF"/>
                    </a:solidFill>
                  </a:tcPr>
                </a:tc>
                <a:extLst>
                  <a:ext uri="{0D108BD9-81ED-4DB2-BD59-A6C34878D82A}">
                    <a16:rowId xmlns:a16="http://schemas.microsoft.com/office/drawing/2014/main" val="10001"/>
                  </a:ext>
                </a:extLst>
              </a:tr>
              <a:tr h="342900">
                <a:tc>
                  <a:txBody>
                    <a:bodyPr/>
                    <a:lstStyle/>
                    <a:p>
                      <a:pPr marL="55880">
                        <a:lnSpc>
                          <a:spcPct val="100000"/>
                        </a:lnSpc>
                        <a:spcBef>
                          <a:spcPts val="340"/>
                        </a:spcBef>
                      </a:pPr>
                      <a:r>
                        <a:rPr sz="800" b="1" spc="30" dirty="0">
                          <a:solidFill>
                            <a:srgbClr val="231F20"/>
                          </a:solidFill>
                          <a:latin typeface="Trebuchet MS"/>
                          <a:cs typeface="Trebuchet MS"/>
                        </a:rPr>
                        <a:t>Asian/</a:t>
                      </a:r>
                      <a:endParaRPr sz="800">
                        <a:latin typeface="Trebuchet MS"/>
                        <a:cs typeface="Trebuchet MS"/>
                      </a:endParaRPr>
                    </a:p>
                    <a:p>
                      <a:pPr marL="55880">
                        <a:lnSpc>
                          <a:spcPct val="100000"/>
                        </a:lnSpc>
                      </a:pPr>
                      <a:r>
                        <a:rPr sz="800" b="1" spc="5" dirty="0">
                          <a:solidFill>
                            <a:srgbClr val="231F20"/>
                          </a:solidFill>
                          <a:latin typeface="Trebuchet MS"/>
                          <a:cs typeface="Trebuchet MS"/>
                        </a:rPr>
                        <a:t>Pacific</a:t>
                      </a:r>
                      <a:r>
                        <a:rPr sz="800" b="1" spc="-50" dirty="0">
                          <a:solidFill>
                            <a:srgbClr val="231F20"/>
                          </a:solidFill>
                          <a:latin typeface="Trebuchet MS"/>
                          <a:cs typeface="Trebuchet MS"/>
                        </a:rPr>
                        <a:t> </a:t>
                      </a:r>
                      <a:r>
                        <a:rPr sz="800" b="1" spc="20" dirty="0">
                          <a:solidFill>
                            <a:srgbClr val="231F20"/>
                          </a:solidFill>
                          <a:latin typeface="Trebuchet MS"/>
                          <a:cs typeface="Trebuchet MS"/>
                        </a:rPr>
                        <a:t>Islander</a:t>
                      </a:r>
                      <a:endParaRPr sz="800">
                        <a:latin typeface="Trebuchet MS"/>
                        <a:cs typeface="Trebuchet MS"/>
                      </a:endParaRPr>
                    </a:p>
                  </a:txBody>
                  <a:tcPr marL="0" marR="0" marT="43180" marB="0">
                    <a:lnR w="19050">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2.9</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R="99695" algn="r">
                        <a:lnSpc>
                          <a:spcPct val="100000"/>
                        </a:lnSpc>
                      </a:pPr>
                      <a:r>
                        <a:rPr sz="800" b="1" spc="-20" dirty="0">
                          <a:solidFill>
                            <a:srgbClr val="231F20"/>
                          </a:solidFill>
                          <a:latin typeface="Trebuchet MS"/>
                          <a:cs typeface="Trebuchet MS"/>
                        </a:rPr>
                        <a:t>1</a:t>
                      </a:r>
                      <a:r>
                        <a:rPr sz="800" b="1" spc="-10" dirty="0">
                          <a:solidFill>
                            <a:srgbClr val="231F20"/>
                          </a:solidFill>
                          <a:latin typeface="Trebuchet MS"/>
                          <a:cs typeface="Trebuchet MS"/>
                        </a:rPr>
                        <a:t>.</a:t>
                      </a:r>
                      <a:r>
                        <a:rPr sz="800" b="1" dirty="0">
                          <a:solidFill>
                            <a:srgbClr val="231F20"/>
                          </a:solidFill>
                          <a:latin typeface="Trebuchet MS"/>
                          <a:cs typeface="Trebuchet MS"/>
                        </a:rPr>
                        <a:t>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1.1</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1.5</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1270" marB="0">
                    <a:lnL w="9525">
                      <a:solidFill>
                        <a:srgbClr val="005E6D"/>
                      </a:solidFill>
                      <a:prstDash val="solid"/>
                    </a:lnL>
                    <a:solidFill>
                      <a:srgbClr val="E5EEF0"/>
                    </a:solidFill>
                  </a:tcPr>
                </a:tc>
                <a:extLst>
                  <a:ext uri="{0D108BD9-81ED-4DB2-BD59-A6C34878D82A}">
                    <a16:rowId xmlns:a16="http://schemas.microsoft.com/office/drawing/2014/main" val="10002"/>
                  </a:ext>
                </a:extLst>
              </a:tr>
              <a:tr h="342900">
                <a:tc>
                  <a:txBody>
                    <a:bodyPr/>
                    <a:lstStyle/>
                    <a:p>
                      <a:pPr marL="55880">
                        <a:lnSpc>
                          <a:spcPct val="100000"/>
                        </a:lnSpc>
                        <a:spcBef>
                          <a:spcPts val="340"/>
                        </a:spcBef>
                      </a:pPr>
                      <a:r>
                        <a:rPr sz="800" b="1" dirty="0">
                          <a:solidFill>
                            <a:srgbClr val="231F20"/>
                          </a:solidFill>
                          <a:latin typeface="Trebuchet MS"/>
                          <a:cs typeface="Trebuchet MS"/>
                        </a:rPr>
                        <a:t>Black,</a:t>
                      </a:r>
                      <a:endParaRPr sz="800">
                        <a:latin typeface="Trebuchet MS"/>
                        <a:cs typeface="Trebuchet MS"/>
                      </a:endParaRPr>
                    </a:p>
                    <a:p>
                      <a:pPr marL="57785">
                        <a:lnSpc>
                          <a:spcPct val="100000"/>
                        </a:lnSpc>
                      </a:pPr>
                      <a:r>
                        <a:rPr sz="800" b="1" spc="25" dirty="0">
                          <a:solidFill>
                            <a:srgbClr val="231F20"/>
                          </a:solidFill>
                          <a:latin typeface="Trebuchet MS"/>
                          <a:cs typeface="Trebuchet MS"/>
                        </a:rPr>
                        <a:t>non-Hispanic</a:t>
                      </a:r>
                      <a:endParaRPr sz="800">
                        <a:latin typeface="Trebuchet MS"/>
                        <a:cs typeface="Trebuchet MS"/>
                      </a:endParaRPr>
                    </a:p>
                  </a:txBody>
                  <a:tcPr marL="0" marR="0" marT="43180" marB="0">
                    <a:lnR w="19050">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R="97790" algn="r">
                        <a:lnSpc>
                          <a:spcPct val="100000"/>
                        </a:lnSpc>
                      </a:pPr>
                      <a:r>
                        <a:rPr sz="800" b="1" spc="-20" dirty="0">
                          <a:solidFill>
                            <a:srgbClr val="231F20"/>
                          </a:solidFill>
                          <a:latin typeface="Trebuchet MS"/>
                          <a:cs typeface="Trebuchet MS"/>
                        </a:rPr>
                        <a:t>0</a:t>
                      </a:r>
                      <a:r>
                        <a:rPr sz="800" b="1" spc="-10" dirty="0">
                          <a:solidFill>
                            <a:srgbClr val="231F20"/>
                          </a:solidFill>
                          <a:latin typeface="Trebuchet MS"/>
                          <a:cs typeface="Trebuchet MS"/>
                        </a:rPr>
                        <a:t>.</a:t>
                      </a:r>
                      <a:r>
                        <a:rPr sz="800" b="1" dirty="0">
                          <a:solidFill>
                            <a:srgbClr val="231F20"/>
                          </a:solidFill>
                          <a:latin typeface="Trebuchet MS"/>
                          <a:cs typeface="Trebuchet MS"/>
                        </a:rPr>
                        <a:t>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1.2</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7620" algn="ctr">
                        <a:lnSpc>
                          <a:spcPct val="100000"/>
                        </a:lnSpc>
                      </a:pPr>
                      <a:r>
                        <a:rPr sz="800" b="1" spc="-10" dirty="0">
                          <a:solidFill>
                            <a:srgbClr val="231F20"/>
                          </a:solidFill>
                          <a:latin typeface="Trebuchet MS"/>
                          <a:cs typeface="Trebuchet MS"/>
                        </a:rPr>
                        <a:t>2.5</a:t>
                      </a:r>
                      <a:endParaRPr sz="800">
                        <a:latin typeface="Trebuchet MS"/>
                        <a:cs typeface="Trebuchet MS"/>
                      </a:endParaRPr>
                    </a:p>
                  </a:txBody>
                  <a:tcPr marL="0" marR="0" marT="1270" marB="0">
                    <a:lnL w="9525">
                      <a:solidFill>
                        <a:srgbClr val="005E6D"/>
                      </a:solidFill>
                      <a:prstDash val="solid"/>
                    </a:lnL>
                    <a:solidFill>
                      <a:srgbClr val="FFFFFF"/>
                    </a:solidFill>
                  </a:tcPr>
                </a:tc>
                <a:extLst>
                  <a:ext uri="{0D108BD9-81ED-4DB2-BD59-A6C34878D82A}">
                    <a16:rowId xmlns:a16="http://schemas.microsoft.com/office/drawing/2014/main" val="10003"/>
                  </a:ext>
                </a:extLst>
              </a:tr>
              <a:tr h="342900">
                <a:tc>
                  <a:txBody>
                    <a:bodyPr/>
                    <a:lstStyle/>
                    <a:p>
                      <a:pPr marL="55880">
                        <a:lnSpc>
                          <a:spcPct val="100000"/>
                        </a:lnSpc>
                        <a:spcBef>
                          <a:spcPts val="340"/>
                        </a:spcBef>
                      </a:pPr>
                      <a:r>
                        <a:rPr sz="800" b="1" dirty="0">
                          <a:solidFill>
                            <a:srgbClr val="231F20"/>
                          </a:solidFill>
                          <a:latin typeface="Trebuchet MS"/>
                          <a:cs typeface="Trebuchet MS"/>
                        </a:rPr>
                        <a:t>White,</a:t>
                      </a:r>
                      <a:endParaRPr sz="800">
                        <a:latin typeface="Trebuchet MS"/>
                        <a:cs typeface="Trebuchet MS"/>
                      </a:endParaRPr>
                    </a:p>
                    <a:p>
                      <a:pPr marL="57785">
                        <a:lnSpc>
                          <a:spcPct val="100000"/>
                        </a:lnSpc>
                      </a:pPr>
                      <a:r>
                        <a:rPr sz="800" b="1" spc="25" dirty="0">
                          <a:solidFill>
                            <a:srgbClr val="231F20"/>
                          </a:solidFill>
                          <a:latin typeface="Trebuchet MS"/>
                          <a:cs typeface="Trebuchet MS"/>
                        </a:rPr>
                        <a:t>non-Hispanic</a:t>
                      </a:r>
                      <a:endParaRPr sz="800">
                        <a:latin typeface="Trebuchet MS"/>
                        <a:cs typeface="Trebuchet MS"/>
                      </a:endParaRPr>
                    </a:p>
                  </a:txBody>
                  <a:tcPr marL="0" marR="0" marT="43180" marB="0">
                    <a:lnR w="19050">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1.1</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R="97790" algn="r">
                        <a:lnSpc>
                          <a:spcPct val="100000"/>
                        </a:lnSpc>
                      </a:pPr>
                      <a:r>
                        <a:rPr sz="800" b="1" spc="-20" dirty="0">
                          <a:solidFill>
                            <a:srgbClr val="231F20"/>
                          </a:solidFill>
                          <a:latin typeface="Trebuchet MS"/>
                          <a:cs typeface="Trebuchet MS"/>
                        </a:rPr>
                        <a:t>0</a:t>
                      </a:r>
                      <a:r>
                        <a:rPr sz="800" b="1" spc="-10" dirty="0">
                          <a:solidFill>
                            <a:srgbClr val="231F20"/>
                          </a:solidFill>
                          <a:latin typeface="Trebuchet MS"/>
                          <a:cs typeface="Trebuchet MS"/>
                        </a:rPr>
                        <a:t>.</a:t>
                      </a:r>
                      <a:r>
                        <a:rPr sz="800" b="1" dirty="0">
                          <a:solidFill>
                            <a:srgbClr val="231F20"/>
                          </a:solidFill>
                          <a:latin typeface="Trebuchet MS"/>
                          <a:cs typeface="Trebuchet MS"/>
                        </a:rPr>
                        <a:t>9</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0.6</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4.3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E5EEF0"/>
                    </a:solidFill>
                  </a:tcPr>
                </a:tc>
                <a:tc>
                  <a:txBody>
                    <a:bodyPr/>
                    <a:lstStyle/>
                    <a:p>
                      <a:pPr>
                        <a:lnSpc>
                          <a:spcPct val="100000"/>
                        </a:lnSpc>
                        <a:spcBef>
                          <a:spcPts val="10"/>
                        </a:spcBef>
                      </a:pPr>
                      <a:endParaRPr sz="750">
                        <a:latin typeface="Times New Roman"/>
                        <a:cs typeface="Times New Roman"/>
                      </a:endParaRPr>
                    </a:p>
                    <a:p>
                      <a:pPr marL="7620" algn="ctr">
                        <a:lnSpc>
                          <a:spcPct val="100000"/>
                        </a:lnSpc>
                      </a:pPr>
                      <a:r>
                        <a:rPr sz="800" b="1" spc="-10" dirty="0">
                          <a:solidFill>
                            <a:srgbClr val="231F20"/>
                          </a:solidFill>
                          <a:latin typeface="Trebuchet MS"/>
                          <a:cs typeface="Trebuchet MS"/>
                        </a:rPr>
                        <a:t>6.8</a:t>
                      </a:r>
                      <a:endParaRPr sz="800">
                        <a:latin typeface="Trebuchet MS"/>
                        <a:cs typeface="Trebuchet MS"/>
                      </a:endParaRPr>
                    </a:p>
                  </a:txBody>
                  <a:tcPr marL="0" marR="0" marT="1270" marB="0">
                    <a:lnL w="9525">
                      <a:solidFill>
                        <a:srgbClr val="005E6D"/>
                      </a:solidFill>
                      <a:prstDash val="solid"/>
                    </a:lnL>
                    <a:solidFill>
                      <a:srgbClr val="E5EEF0"/>
                    </a:solidFill>
                  </a:tcPr>
                </a:tc>
                <a:extLst>
                  <a:ext uri="{0D108BD9-81ED-4DB2-BD59-A6C34878D82A}">
                    <a16:rowId xmlns:a16="http://schemas.microsoft.com/office/drawing/2014/main" val="10004"/>
                  </a:ext>
                </a:extLst>
              </a:tr>
              <a:tr h="342900">
                <a:tc>
                  <a:txBody>
                    <a:bodyPr/>
                    <a:lstStyle/>
                    <a:p>
                      <a:pPr>
                        <a:lnSpc>
                          <a:spcPct val="100000"/>
                        </a:lnSpc>
                        <a:spcBef>
                          <a:spcPts val="10"/>
                        </a:spcBef>
                      </a:pPr>
                      <a:endParaRPr sz="750">
                        <a:latin typeface="Times New Roman"/>
                        <a:cs typeface="Times New Roman"/>
                      </a:endParaRPr>
                    </a:p>
                    <a:p>
                      <a:pPr marL="55880">
                        <a:lnSpc>
                          <a:spcPct val="100000"/>
                        </a:lnSpc>
                      </a:pPr>
                      <a:r>
                        <a:rPr sz="800" b="1" spc="20" dirty="0">
                          <a:solidFill>
                            <a:srgbClr val="231F20"/>
                          </a:solidFill>
                          <a:latin typeface="Trebuchet MS"/>
                          <a:cs typeface="Trebuchet MS"/>
                        </a:rPr>
                        <a:t>Hispanic</a:t>
                      </a:r>
                      <a:endParaRPr sz="800">
                        <a:latin typeface="Trebuchet MS"/>
                        <a:cs typeface="Trebuchet MS"/>
                      </a:endParaRPr>
                    </a:p>
                  </a:txBody>
                  <a:tcPr marL="0" marR="0" marT="1270" marB="0">
                    <a:lnR w="19050">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5080" algn="ctr">
                        <a:lnSpc>
                          <a:spcPct val="100000"/>
                        </a:lnSpc>
                      </a:pPr>
                      <a:r>
                        <a:rPr sz="800" b="1" spc="-10" dirty="0">
                          <a:solidFill>
                            <a:srgbClr val="231F20"/>
                          </a:solidFill>
                          <a:latin typeface="Trebuchet MS"/>
                          <a:cs typeface="Trebuchet MS"/>
                        </a:rPr>
                        <a:t>2.7</a:t>
                      </a:r>
                      <a:endParaRPr sz="800">
                        <a:latin typeface="Trebuchet MS"/>
                        <a:cs typeface="Trebuchet MS"/>
                      </a:endParaRPr>
                    </a:p>
                  </a:txBody>
                  <a:tcPr marL="0" marR="0" marT="1270" marB="0">
                    <a:lnL w="19050">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R="99695" algn="r">
                        <a:lnSpc>
                          <a:spcPct val="100000"/>
                        </a:lnSpc>
                      </a:pPr>
                      <a:r>
                        <a:rPr sz="800" b="1" spc="-20" dirty="0">
                          <a:solidFill>
                            <a:srgbClr val="231F20"/>
                          </a:solidFill>
                          <a:latin typeface="Trebuchet MS"/>
                          <a:cs typeface="Trebuchet MS"/>
                        </a:rPr>
                        <a:t>2</a:t>
                      </a:r>
                      <a:r>
                        <a:rPr sz="800" b="1" spc="-10" dirty="0">
                          <a:solidFill>
                            <a:srgbClr val="231F20"/>
                          </a:solidFill>
                          <a:latin typeface="Trebuchet MS"/>
                          <a:cs typeface="Trebuchet MS"/>
                        </a:rPr>
                        <a:t>.</a:t>
                      </a:r>
                      <a:r>
                        <a:rPr sz="800" b="1" dirty="0">
                          <a:solidFill>
                            <a:srgbClr val="231F20"/>
                          </a:solidFill>
                          <a:latin typeface="Trebuchet MS"/>
                          <a:cs typeface="Trebuchet MS"/>
                        </a:rPr>
                        <a:t>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2.3</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1.0</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0.4</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0.5</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0.8</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1905" algn="ctr">
                        <a:lnSpc>
                          <a:spcPct val="100000"/>
                        </a:lnSpc>
                      </a:pPr>
                      <a:r>
                        <a:rPr sz="800" b="1" spc="-10" dirty="0">
                          <a:solidFill>
                            <a:srgbClr val="231F20"/>
                          </a:solidFill>
                          <a:latin typeface="Trebuchet MS"/>
                          <a:cs typeface="Trebuchet MS"/>
                        </a:rPr>
                        <a:t>0.7</a:t>
                      </a:r>
                      <a:endParaRPr sz="800">
                        <a:latin typeface="Trebuchet MS"/>
                        <a:cs typeface="Trebuchet MS"/>
                      </a:endParaRPr>
                    </a:p>
                  </a:txBody>
                  <a:tcPr marL="0" marR="0" marT="1270" marB="0">
                    <a:lnL w="9525">
                      <a:solidFill>
                        <a:srgbClr val="005E6D"/>
                      </a:solidFill>
                      <a:prstDash val="solid"/>
                    </a:lnL>
                    <a:lnR w="9525">
                      <a:solidFill>
                        <a:srgbClr val="005E6D"/>
                      </a:solidFill>
                      <a:prstDash val="solid"/>
                    </a:lnR>
                    <a:solidFill>
                      <a:srgbClr val="FFFFFF"/>
                    </a:solidFill>
                  </a:tcPr>
                </a:tc>
                <a:tc>
                  <a:txBody>
                    <a:bodyPr/>
                    <a:lstStyle/>
                    <a:p>
                      <a:pPr>
                        <a:lnSpc>
                          <a:spcPct val="100000"/>
                        </a:lnSpc>
                        <a:spcBef>
                          <a:spcPts val="10"/>
                        </a:spcBef>
                      </a:pPr>
                      <a:endParaRPr sz="750">
                        <a:latin typeface="Times New Roman"/>
                        <a:cs typeface="Times New Roman"/>
                      </a:endParaRPr>
                    </a:p>
                    <a:p>
                      <a:pPr marL="7620" algn="ctr">
                        <a:lnSpc>
                          <a:spcPct val="100000"/>
                        </a:lnSpc>
                      </a:pPr>
                      <a:r>
                        <a:rPr sz="800" b="1" spc="-10" dirty="0">
                          <a:solidFill>
                            <a:srgbClr val="231F20"/>
                          </a:solidFill>
                          <a:latin typeface="Trebuchet MS"/>
                          <a:cs typeface="Trebuchet MS"/>
                        </a:rPr>
                        <a:t>1.5</a:t>
                      </a:r>
                      <a:endParaRPr sz="800">
                        <a:latin typeface="Trebuchet MS"/>
                        <a:cs typeface="Trebuchet MS"/>
                      </a:endParaRPr>
                    </a:p>
                  </a:txBody>
                  <a:tcPr marL="0" marR="0" marT="1270" marB="0">
                    <a:lnL w="9525">
                      <a:solidFill>
                        <a:srgbClr val="005E6D"/>
                      </a:solidFill>
                      <a:prstDash val="solid"/>
                    </a:lnL>
                    <a:solidFill>
                      <a:srgbClr val="FFFFFF"/>
                    </a:solidFill>
                  </a:tcPr>
                </a:tc>
                <a:extLst>
                  <a:ext uri="{0D108BD9-81ED-4DB2-BD59-A6C34878D82A}">
                    <a16:rowId xmlns:a16="http://schemas.microsoft.com/office/drawing/2014/main" val="10005"/>
                  </a:ext>
                </a:extLst>
              </a:tr>
            </a:tbl>
          </a:graphicData>
        </a:graphic>
      </p:graphicFrame>
      <p:sp>
        <p:nvSpPr>
          <p:cNvPr id="5" name="object 5"/>
          <p:cNvSpPr txBox="1"/>
          <p:nvPr/>
        </p:nvSpPr>
        <p:spPr>
          <a:xfrm>
            <a:off x="443991" y="7719568"/>
            <a:ext cx="25101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70"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p:txBody>
      </p:sp>
      <p:sp>
        <p:nvSpPr>
          <p:cNvPr id="6" name="object 6"/>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7" name="object 7"/>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9" name="object 9"/>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0" name="object 10"/>
          <p:cNvSpPr/>
          <p:nvPr/>
        </p:nvSpPr>
        <p:spPr>
          <a:xfrm>
            <a:off x="5397865" y="321417"/>
            <a:ext cx="210159" cy="254381"/>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2" name="object 12"/>
          <p:cNvSpPr txBox="1"/>
          <p:nvPr/>
        </p:nvSpPr>
        <p:spPr>
          <a:xfrm>
            <a:off x="443991" y="265733"/>
            <a:ext cx="6816725" cy="1102360"/>
          </a:xfrm>
          <a:prstGeom prst="rect">
            <a:avLst/>
          </a:prstGeom>
        </p:spPr>
        <p:txBody>
          <a:bodyPr vert="horz" wrap="square" lIns="0" tIns="13335" rIns="0" bIns="0" rtlCol="0">
            <a:spAutoFit/>
          </a:bodyPr>
          <a:lstStyle/>
          <a:p>
            <a:pPr marL="5232400">
              <a:lnSpc>
                <a:spcPts val="1230"/>
              </a:lnSpc>
              <a:spcBef>
                <a:spcPts val="105"/>
              </a:spcBef>
            </a:pPr>
            <a:r>
              <a:rPr sz="1000" b="1" spc="45" dirty="0">
                <a:solidFill>
                  <a:srgbClr val="005E6D"/>
                </a:solidFill>
                <a:latin typeface="Century Gothic"/>
                <a:cs typeface="Century Gothic"/>
              </a:rPr>
              <a:t>2019</a:t>
            </a:r>
            <a:r>
              <a:rPr sz="1000" b="1" spc="165" dirty="0">
                <a:solidFill>
                  <a:srgbClr val="005E6D"/>
                </a:solidFill>
                <a:latin typeface="Century Gothic"/>
                <a:cs typeface="Century Gothic"/>
              </a:rPr>
              <a:t> </a:t>
            </a:r>
            <a:r>
              <a:rPr sz="1050" b="1" spc="80" dirty="0">
                <a:solidFill>
                  <a:srgbClr val="8C2689"/>
                </a:solidFill>
                <a:latin typeface="Century Gothic"/>
                <a:cs typeface="Century Gothic"/>
              </a:rPr>
              <a:t>VIRAL</a:t>
            </a:r>
            <a:r>
              <a:rPr sz="1050" b="1" spc="20" dirty="0">
                <a:solidFill>
                  <a:srgbClr val="8C2689"/>
                </a:solidFill>
                <a:latin typeface="Century Gothic"/>
                <a:cs typeface="Century Gothic"/>
              </a:rPr>
              <a:t> </a:t>
            </a:r>
            <a:r>
              <a:rPr sz="1050" b="1" dirty="0">
                <a:solidFill>
                  <a:srgbClr val="8C2689"/>
                </a:solidFill>
                <a:latin typeface="Century Gothic"/>
                <a:cs typeface="Century Gothic"/>
              </a:rPr>
              <a:t>H</a:t>
            </a:r>
            <a:r>
              <a:rPr sz="1050" b="1" spc="-170" dirty="0">
                <a:solidFill>
                  <a:srgbClr val="8C2689"/>
                </a:solidFill>
                <a:latin typeface="Century Gothic"/>
                <a:cs typeface="Century Gothic"/>
              </a:rPr>
              <a:t> </a:t>
            </a:r>
            <a:r>
              <a:rPr sz="1050" b="1" dirty="0">
                <a:solidFill>
                  <a:srgbClr val="8C2689"/>
                </a:solidFill>
                <a:latin typeface="Century Gothic"/>
                <a:cs typeface="Century Gothic"/>
              </a:rPr>
              <a:t>E</a:t>
            </a:r>
            <a:r>
              <a:rPr sz="1050" b="1" spc="-165"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5231765">
              <a:lnSpc>
                <a:spcPts val="1230"/>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pPr>
            <a:endParaRPr sz="1200">
              <a:latin typeface="Times New Roman"/>
              <a:cs typeface="Times New Roman"/>
            </a:endParaRPr>
          </a:p>
          <a:p>
            <a:pPr marL="12700" marR="95250" indent="-635">
              <a:lnSpc>
                <a:spcPct val="107100"/>
              </a:lnSpc>
              <a:spcBef>
                <a:spcPts val="1030"/>
              </a:spcBef>
            </a:pPr>
            <a:r>
              <a:rPr sz="1400" b="1" dirty="0">
                <a:solidFill>
                  <a:srgbClr val="005E6D"/>
                </a:solidFill>
                <a:latin typeface="Tahoma"/>
                <a:cs typeface="Tahoma"/>
              </a:rPr>
              <a:t>Figure</a:t>
            </a:r>
            <a:r>
              <a:rPr sz="1400" b="1" spc="-90" dirty="0">
                <a:solidFill>
                  <a:srgbClr val="005E6D"/>
                </a:solidFill>
                <a:latin typeface="Tahoma"/>
                <a:cs typeface="Tahoma"/>
              </a:rPr>
              <a:t> </a:t>
            </a:r>
            <a:r>
              <a:rPr sz="1400" b="1" spc="-30" dirty="0">
                <a:solidFill>
                  <a:srgbClr val="005E6D"/>
                </a:solidFill>
                <a:latin typeface="Tahoma"/>
                <a:cs typeface="Tahoma"/>
              </a:rPr>
              <a:t>1.6.</a:t>
            </a:r>
            <a:r>
              <a:rPr sz="1400" b="1" spc="-65" dirty="0">
                <a:solidFill>
                  <a:srgbClr val="005E6D"/>
                </a:solidFill>
                <a:latin typeface="Tahoma"/>
                <a:cs typeface="Tahoma"/>
              </a:rPr>
              <a:t> </a:t>
            </a:r>
            <a:r>
              <a:rPr sz="1400" b="1" spc="-5" dirty="0">
                <a:solidFill>
                  <a:srgbClr val="8C2689"/>
                </a:solidFill>
                <a:latin typeface="Tahoma"/>
                <a:cs typeface="Tahoma"/>
              </a:rPr>
              <a:t>Rates</a:t>
            </a:r>
            <a:r>
              <a:rPr sz="1400" b="1" spc="-50" dirty="0">
                <a:solidFill>
                  <a:srgbClr val="8C2689"/>
                </a:solidFill>
                <a:latin typeface="Tahoma"/>
                <a:cs typeface="Tahoma"/>
              </a:rPr>
              <a:t> </a:t>
            </a:r>
            <a:r>
              <a:rPr sz="1400" b="1" spc="10" dirty="0">
                <a:solidFill>
                  <a:srgbClr val="8C2689"/>
                </a:solidFill>
                <a:latin typeface="Tahoma"/>
                <a:cs typeface="Tahoma"/>
              </a:rPr>
              <a:t>of</a:t>
            </a:r>
            <a:r>
              <a:rPr sz="1400" b="1" spc="-55" dirty="0">
                <a:solidFill>
                  <a:srgbClr val="8C2689"/>
                </a:solidFill>
                <a:latin typeface="Tahoma"/>
                <a:cs typeface="Tahoma"/>
              </a:rPr>
              <a:t> </a:t>
            </a:r>
            <a:r>
              <a:rPr sz="1400" b="1" spc="10" dirty="0">
                <a:solidFill>
                  <a:srgbClr val="8C2689"/>
                </a:solidFill>
                <a:latin typeface="Tahoma"/>
                <a:cs typeface="Tahoma"/>
              </a:rPr>
              <a:t>reported</a:t>
            </a:r>
            <a:r>
              <a:rPr sz="1400" b="1" spc="-55" dirty="0">
                <a:solidFill>
                  <a:srgbClr val="8C2689"/>
                </a:solidFill>
                <a:latin typeface="Tahoma"/>
                <a:cs typeface="Tahoma"/>
              </a:rPr>
              <a:t> </a:t>
            </a:r>
            <a:r>
              <a:rPr sz="1400" b="1" spc="10" dirty="0">
                <a:solidFill>
                  <a:srgbClr val="8C2689"/>
                </a:solidFill>
                <a:latin typeface="Tahoma"/>
                <a:cs typeface="Tahoma"/>
              </a:rPr>
              <a:t>hepatitis</a:t>
            </a:r>
            <a:r>
              <a:rPr sz="1400" b="1" spc="-75" dirty="0">
                <a:solidFill>
                  <a:srgbClr val="8C2689"/>
                </a:solidFill>
                <a:latin typeface="Tahoma"/>
                <a:cs typeface="Tahoma"/>
              </a:rPr>
              <a:t> </a:t>
            </a:r>
            <a:r>
              <a:rPr sz="1400" b="1" dirty="0">
                <a:solidFill>
                  <a:srgbClr val="8C2689"/>
                </a:solidFill>
                <a:latin typeface="Tahoma"/>
                <a:cs typeface="Tahoma"/>
              </a:rPr>
              <a:t>A</a:t>
            </a:r>
            <a:r>
              <a:rPr sz="1400" b="1" spc="-80" dirty="0">
                <a:solidFill>
                  <a:srgbClr val="8C2689"/>
                </a:solidFill>
                <a:latin typeface="Tahoma"/>
                <a:cs typeface="Tahoma"/>
              </a:rPr>
              <a:t> </a:t>
            </a:r>
            <a:r>
              <a:rPr sz="1400" b="1" dirty="0">
                <a:solidFill>
                  <a:srgbClr val="8C2689"/>
                </a:solidFill>
                <a:latin typeface="Tahoma"/>
                <a:cs typeface="Tahoma"/>
              </a:rPr>
              <a:t>virus</a:t>
            </a:r>
            <a:r>
              <a:rPr sz="1400" b="1" spc="-35" dirty="0">
                <a:solidFill>
                  <a:srgbClr val="8C2689"/>
                </a:solidFill>
                <a:latin typeface="Tahoma"/>
                <a:cs typeface="Tahoma"/>
              </a:rPr>
              <a:t> </a:t>
            </a:r>
            <a:r>
              <a:rPr sz="1400" b="1" spc="-5" dirty="0">
                <a:solidFill>
                  <a:srgbClr val="8C2689"/>
                </a:solidFill>
                <a:latin typeface="Tahoma"/>
                <a:cs typeface="Tahoma"/>
              </a:rPr>
              <a:t>infection,</a:t>
            </a:r>
            <a:r>
              <a:rPr sz="1400" b="1" spc="5" dirty="0">
                <a:solidFill>
                  <a:srgbClr val="8C2689"/>
                </a:solidFill>
                <a:latin typeface="Tahoma"/>
                <a:cs typeface="Tahoma"/>
              </a:rPr>
              <a:t> </a:t>
            </a:r>
            <a:r>
              <a:rPr sz="1400" b="1" spc="-10" dirty="0">
                <a:solidFill>
                  <a:srgbClr val="8C2689"/>
                </a:solidFill>
                <a:latin typeface="Tahoma"/>
                <a:cs typeface="Tahoma"/>
              </a:rPr>
              <a:t>by</a:t>
            </a:r>
            <a:r>
              <a:rPr sz="1400" b="1" spc="-100" dirty="0">
                <a:solidFill>
                  <a:srgbClr val="8C2689"/>
                </a:solidFill>
                <a:latin typeface="Tahoma"/>
                <a:cs typeface="Tahoma"/>
              </a:rPr>
              <a:t> </a:t>
            </a:r>
            <a:r>
              <a:rPr sz="1400" b="1" spc="-5" dirty="0">
                <a:solidFill>
                  <a:srgbClr val="8C2689"/>
                </a:solidFill>
                <a:latin typeface="Tahoma"/>
                <a:cs typeface="Tahoma"/>
              </a:rPr>
              <a:t>race/ethnicity</a:t>
            </a:r>
            <a:r>
              <a:rPr sz="1400" b="1" spc="-100" dirty="0">
                <a:solidFill>
                  <a:srgbClr val="8C2689"/>
                </a:solidFill>
                <a:latin typeface="Tahoma"/>
                <a:cs typeface="Tahoma"/>
              </a:rPr>
              <a:t> </a:t>
            </a:r>
            <a:r>
              <a:rPr sz="1400" b="1" dirty="0">
                <a:solidFill>
                  <a:srgbClr val="8C2689"/>
                </a:solidFill>
                <a:latin typeface="Tahoma"/>
                <a:cs typeface="Tahoma"/>
              </a:rPr>
              <a:t>—  </a:t>
            </a:r>
            <a:r>
              <a:rPr sz="1400" b="1" spc="-5" dirty="0">
                <a:solidFill>
                  <a:srgbClr val="8C2689"/>
                </a:solidFill>
                <a:latin typeface="Tahoma"/>
                <a:cs typeface="Tahoma"/>
              </a:rPr>
              <a:t>United States,</a:t>
            </a:r>
            <a:r>
              <a:rPr sz="1400" b="1" spc="-50" dirty="0">
                <a:solidFill>
                  <a:srgbClr val="8C2689"/>
                </a:solidFill>
                <a:latin typeface="Tahoma"/>
                <a:cs typeface="Tahoma"/>
              </a:rPr>
              <a:t> </a:t>
            </a:r>
            <a:r>
              <a:rPr sz="1400" b="1" spc="-30" dirty="0">
                <a:solidFill>
                  <a:srgbClr val="8C2689"/>
                </a:solidFill>
                <a:latin typeface="Tahoma"/>
                <a:cs typeface="Tahoma"/>
              </a:rPr>
              <a:t>2004–2019</a:t>
            </a:r>
            <a:endParaRPr sz="1400">
              <a:latin typeface="Tahoma"/>
              <a:cs typeface="Tahoma"/>
            </a:endParaRPr>
          </a:p>
        </p:txBody>
      </p:sp>
      <p:sp>
        <p:nvSpPr>
          <p:cNvPr id="13" name="object 13" descr="Rates of reported hepatitis A in the United States by race/ethnicity for 2004–2019. The race/ethnicity classifications are American Indian/Alaska Native, Asian/Pacific Islander, Black non-Hispanic, White non-Hispanic, and Hispanic. Rates of reported hepatitis A increased during 2019 in all racial/ethnicity categories. The highest rate was observed among non-Hispanic White persons (6.8 cases per 100,000 population)."/>
          <p:cNvSpPr/>
          <p:nvPr/>
        </p:nvSpPr>
        <p:spPr>
          <a:xfrm>
            <a:off x="457200" y="1522475"/>
            <a:ext cx="6681215" cy="385267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ie chart regarding availability of risk behavior or exposure information for reported cases of hepatitis A during 2019. At least one risk behavior or exposure was identified for 35.2% of cases; no risk was identified for 31.9% of cases; and risk data were missing for 32.9% of cases."/>
          <p:cNvSpPr/>
          <p:nvPr/>
        </p:nvSpPr>
        <p:spPr>
          <a:xfrm>
            <a:off x="890362" y="1403603"/>
            <a:ext cx="5938817" cy="251901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50831" y="3987822"/>
            <a:ext cx="5897245" cy="601980"/>
          </a:xfrm>
          <a:prstGeom prst="rect">
            <a:avLst/>
          </a:prstGeom>
        </p:spPr>
        <p:txBody>
          <a:bodyPr vert="horz" wrap="square" lIns="0" tIns="73660" rIns="0" bIns="0" rtlCol="0">
            <a:spAutoFit/>
          </a:bodyPr>
          <a:lstStyle/>
          <a:p>
            <a:pPr marL="12700">
              <a:lnSpc>
                <a:spcPct val="100000"/>
              </a:lnSpc>
              <a:spcBef>
                <a:spcPts val="580"/>
              </a:spcBef>
            </a:pPr>
            <a:r>
              <a:rPr sz="700" spc="-25" dirty="0">
                <a:solidFill>
                  <a:srgbClr val="231F20"/>
                </a:solidFill>
                <a:latin typeface="Century Gothic"/>
                <a:cs typeface="Century Gothic"/>
              </a:rPr>
              <a:t>Source: </a:t>
            </a:r>
            <a:r>
              <a:rPr sz="700" spc="-35" dirty="0">
                <a:solidFill>
                  <a:srgbClr val="231F20"/>
                </a:solidFill>
                <a:latin typeface="Century Gothic"/>
                <a:cs typeface="Century Gothic"/>
              </a:rPr>
              <a:t>CDC,Nationally </a:t>
            </a:r>
            <a:r>
              <a:rPr sz="700" spc="-2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20" dirty="0">
                <a:solidFill>
                  <a:srgbClr val="231F20"/>
                </a:solidFill>
                <a:latin typeface="Century Gothic"/>
                <a:cs typeface="Century Gothic"/>
              </a:rPr>
              <a:t>Surveillance</a:t>
            </a:r>
            <a:r>
              <a:rPr sz="700" spc="5"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a:p>
            <a:pPr marL="12700" marR="5080">
              <a:lnSpc>
                <a:spcPct val="104299"/>
              </a:lnSpc>
              <a:spcBef>
                <a:spcPts val="445"/>
              </a:spcBef>
            </a:pPr>
            <a:r>
              <a:rPr sz="700" spc="-5" dirty="0">
                <a:solidFill>
                  <a:srgbClr val="231F20"/>
                </a:solidFill>
                <a:latin typeface="Century Gothic"/>
                <a:cs typeface="Century Gothic"/>
              </a:rPr>
              <a:t>*</a:t>
            </a:r>
            <a:r>
              <a:rPr sz="700" spc="-65" dirty="0">
                <a:solidFill>
                  <a:srgbClr val="231F20"/>
                </a:solidFill>
                <a:latin typeface="Century Gothic"/>
                <a:cs typeface="Century Gothic"/>
              </a:rPr>
              <a:t> </a:t>
            </a:r>
            <a:r>
              <a:rPr sz="700" spc="-60" dirty="0">
                <a:solidFill>
                  <a:srgbClr val="231F20"/>
                </a:solidFill>
                <a:latin typeface="Century Gothic"/>
                <a:cs typeface="Century Gothic"/>
              </a:rPr>
              <a:t>Case</a:t>
            </a:r>
            <a:r>
              <a:rPr sz="700" spc="-114" dirty="0">
                <a:solidFill>
                  <a:srgbClr val="231F20"/>
                </a:solidFill>
                <a:latin typeface="Century Gothic"/>
                <a:cs typeface="Century Gothic"/>
              </a:rPr>
              <a:t> </a:t>
            </a:r>
            <a:r>
              <a:rPr sz="700" spc="-10" dirty="0">
                <a:solidFill>
                  <a:srgbClr val="231F20"/>
                </a:solidFill>
                <a:latin typeface="Century Gothic"/>
                <a:cs typeface="Century Gothic"/>
              </a:rPr>
              <a:t>reports</a:t>
            </a:r>
            <a:r>
              <a:rPr sz="700" spc="-35" dirty="0">
                <a:solidFill>
                  <a:srgbClr val="231F20"/>
                </a:solidFill>
                <a:latin typeface="Century Gothic"/>
                <a:cs typeface="Century Gothic"/>
              </a:rPr>
              <a:t> </a:t>
            </a:r>
            <a:r>
              <a:rPr sz="700" spc="-20" dirty="0">
                <a:solidFill>
                  <a:srgbClr val="231F20"/>
                </a:solidFill>
                <a:latin typeface="Century Gothic"/>
                <a:cs typeface="Century Gothic"/>
              </a:rPr>
              <a:t>with</a:t>
            </a:r>
            <a:r>
              <a:rPr sz="700" spc="-35" dirty="0">
                <a:solidFill>
                  <a:srgbClr val="231F20"/>
                </a:solidFill>
                <a:latin typeface="Century Gothic"/>
                <a:cs typeface="Century Gothic"/>
              </a:rPr>
              <a:t> </a:t>
            </a:r>
            <a:r>
              <a:rPr sz="700" spc="-25" dirty="0">
                <a:solidFill>
                  <a:srgbClr val="231F20"/>
                </a:solidFill>
                <a:latin typeface="Century Gothic"/>
                <a:cs typeface="Century Gothic"/>
              </a:rPr>
              <a:t>at</a:t>
            </a:r>
            <a:r>
              <a:rPr sz="700" spc="-90" dirty="0">
                <a:solidFill>
                  <a:srgbClr val="231F20"/>
                </a:solidFill>
                <a:latin typeface="Century Gothic"/>
                <a:cs typeface="Century Gothic"/>
              </a:rPr>
              <a:t> </a:t>
            </a:r>
            <a:r>
              <a:rPr sz="700" spc="-20" dirty="0">
                <a:solidFill>
                  <a:srgbClr val="231F20"/>
                </a:solidFill>
                <a:latin typeface="Century Gothic"/>
                <a:cs typeface="Century Gothic"/>
              </a:rPr>
              <a:t>least</a:t>
            </a:r>
            <a:r>
              <a:rPr sz="700" spc="-90" dirty="0">
                <a:solidFill>
                  <a:srgbClr val="231F20"/>
                </a:solidFill>
                <a:latin typeface="Century Gothic"/>
                <a:cs typeface="Century Gothic"/>
              </a:rPr>
              <a:t> </a:t>
            </a:r>
            <a:r>
              <a:rPr sz="700" spc="-45" dirty="0">
                <a:solidFill>
                  <a:srgbClr val="231F20"/>
                </a:solidFill>
                <a:latin typeface="Century Gothic"/>
                <a:cs typeface="Century Gothic"/>
              </a:rPr>
              <a:t>one</a:t>
            </a:r>
            <a:r>
              <a:rPr sz="700" spc="-90" dirty="0">
                <a:solidFill>
                  <a:srgbClr val="231F20"/>
                </a:solidFill>
                <a:latin typeface="Century Gothic"/>
                <a:cs typeface="Century Gothic"/>
              </a:rPr>
              <a:t> </a:t>
            </a:r>
            <a:r>
              <a:rPr sz="700" spc="-15" dirty="0">
                <a:solidFill>
                  <a:srgbClr val="231F20"/>
                </a:solidFill>
                <a:latin typeface="Century Gothic"/>
                <a:cs typeface="Century Gothic"/>
              </a:rPr>
              <a:t>of</a:t>
            </a:r>
            <a:r>
              <a:rPr sz="700" spc="-55" dirty="0">
                <a:solidFill>
                  <a:srgbClr val="231F20"/>
                </a:solidFill>
                <a:latin typeface="Century Gothic"/>
                <a:cs typeface="Century Gothic"/>
              </a:rPr>
              <a:t> </a:t>
            </a:r>
            <a:r>
              <a:rPr sz="700" spc="-35" dirty="0">
                <a:solidFill>
                  <a:srgbClr val="231F20"/>
                </a:solidFill>
                <a:latin typeface="Century Gothic"/>
                <a:cs typeface="Century Gothic"/>
              </a:rPr>
              <a:t>the</a:t>
            </a:r>
            <a:r>
              <a:rPr sz="700" spc="-50" dirty="0">
                <a:solidFill>
                  <a:srgbClr val="231F20"/>
                </a:solidFill>
                <a:latin typeface="Century Gothic"/>
                <a:cs typeface="Century Gothic"/>
              </a:rPr>
              <a:t> </a:t>
            </a:r>
            <a:r>
              <a:rPr sz="700" spc="-30" dirty="0">
                <a:solidFill>
                  <a:srgbClr val="231F20"/>
                </a:solidFill>
                <a:latin typeface="Century Gothic"/>
                <a:cs typeface="Century Gothic"/>
              </a:rPr>
              <a:t>following</a:t>
            </a:r>
            <a:r>
              <a:rPr sz="700" spc="-70" dirty="0">
                <a:solidFill>
                  <a:srgbClr val="231F20"/>
                </a:solidFill>
                <a:latin typeface="Century Gothic"/>
                <a:cs typeface="Century Gothic"/>
              </a:rPr>
              <a:t> </a:t>
            </a:r>
            <a:r>
              <a:rPr sz="700" spc="10" dirty="0">
                <a:solidFill>
                  <a:srgbClr val="231F20"/>
                </a:solidFill>
                <a:latin typeface="Century Gothic"/>
                <a:cs typeface="Century Gothic"/>
              </a:rPr>
              <a:t>risk</a:t>
            </a:r>
            <a:r>
              <a:rPr sz="700" spc="20" dirty="0">
                <a:solidFill>
                  <a:srgbClr val="231F20"/>
                </a:solidFill>
                <a:latin typeface="Century Gothic"/>
                <a:cs typeface="Century Gothic"/>
              </a:rPr>
              <a:t> </a:t>
            </a:r>
            <a:r>
              <a:rPr sz="700" spc="-30" dirty="0">
                <a:solidFill>
                  <a:srgbClr val="231F20"/>
                </a:solidFill>
                <a:latin typeface="Century Gothic"/>
                <a:cs typeface="Century Gothic"/>
              </a:rPr>
              <a:t>behaviors/exposures</a:t>
            </a:r>
            <a:r>
              <a:rPr sz="700" spc="-80" dirty="0">
                <a:solidFill>
                  <a:srgbClr val="231F20"/>
                </a:solidFill>
                <a:latin typeface="Century Gothic"/>
                <a:cs typeface="Century Gothic"/>
              </a:rPr>
              <a:t> </a:t>
            </a:r>
            <a:r>
              <a:rPr sz="700" spc="-40" dirty="0">
                <a:solidFill>
                  <a:srgbClr val="231F20"/>
                </a:solidFill>
                <a:latin typeface="Century Gothic"/>
                <a:cs typeface="Century Gothic"/>
              </a:rPr>
              <a:t>reported</a:t>
            </a:r>
            <a:r>
              <a:rPr sz="700" spc="-70" dirty="0">
                <a:solidFill>
                  <a:srgbClr val="231F20"/>
                </a:solidFill>
                <a:latin typeface="Century Gothic"/>
                <a:cs typeface="Century Gothic"/>
              </a:rPr>
              <a:t> </a:t>
            </a:r>
            <a:r>
              <a:rPr sz="700" spc="15" dirty="0">
                <a:solidFill>
                  <a:srgbClr val="231F20"/>
                </a:solidFill>
                <a:latin typeface="Century Gothic"/>
                <a:cs typeface="Century Gothic"/>
              </a:rPr>
              <a:t>2–6</a:t>
            </a:r>
            <a:r>
              <a:rPr sz="700" spc="10" dirty="0">
                <a:solidFill>
                  <a:srgbClr val="231F20"/>
                </a:solidFill>
                <a:latin typeface="Century Gothic"/>
                <a:cs typeface="Century Gothic"/>
              </a:rPr>
              <a:t> </a:t>
            </a:r>
            <a:r>
              <a:rPr sz="700" spc="-35" dirty="0">
                <a:solidFill>
                  <a:srgbClr val="231F20"/>
                </a:solidFill>
                <a:latin typeface="Century Gothic"/>
                <a:cs typeface="Century Gothic"/>
              </a:rPr>
              <a:t>weeks</a:t>
            </a:r>
            <a:r>
              <a:rPr sz="700" spc="-75" dirty="0">
                <a:solidFill>
                  <a:srgbClr val="231F20"/>
                </a:solidFill>
                <a:latin typeface="Century Gothic"/>
                <a:cs typeface="Century Gothic"/>
              </a:rPr>
              <a:t> </a:t>
            </a:r>
            <a:r>
              <a:rPr sz="700" spc="-5" dirty="0">
                <a:solidFill>
                  <a:srgbClr val="231F20"/>
                </a:solidFill>
                <a:latin typeface="Century Gothic"/>
                <a:cs typeface="Century Gothic"/>
              </a:rPr>
              <a:t>prior</a:t>
            </a:r>
            <a:r>
              <a:rPr sz="700" spc="-45" dirty="0">
                <a:solidFill>
                  <a:srgbClr val="231F20"/>
                </a:solidFill>
                <a:latin typeface="Century Gothic"/>
                <a:cs typeface="Century Gothic"/>
              </a:rPr>
              <a:t> </a:t>
            </a:r>
            <a:r>
              <a:rPr sz="700" spc="-20" dirty="0">
                <a:solidFill>
                  <a:srgbClr val="231F20"/>
                </a:solidFill>
                <a:latin typeface="Century Gothic"/>
                <a:cs typeface="Century Gothic"/>
              </a:rPr>
              <a:t>to</a:t>
            </a:r>
            <a:r>
              <a:rPr sz="700" spc="-5" dirty="0">
                <a:solidFill>
                  <a:srgbClr val="231F20"/>
                </a:solidFill>
                <a:latin typeface="Century Gothic"/>
                <a:cs typeface="Century Gothic"/>
              </a:rPr>
              <a:t> </a:t>
            </a:r>
            <a:r>
              <a:rPr sz="700" spc="-25" dirty="0">
                <a:solidFill>
                  <a:srgbClr val="231F20"/>
                </a:solidFill>
                <a:latin typeface="Century Gothic"/>
                <a:cs typeface="Century Gothic"/>
              </a:rPr>
              <a:t>symptom</a:t>
            </a:r>
            <a:r>
              <a:rPr sz="700" spc="-35" dirty="0">
                <a:solidFill>
                  <a:srgbClr val="231F20"/>
                </a:solidFill>
                <a:latin typeface="Century Gothic"/>
                <a:cs typeface="Century Gothic"/>
              </a:rPr>
              <a:t> </a:t>
            </a:r>
            <a:r>
              <a:rPr sz="700" spc="-25" dirty="0">
                <a:solidFill>
                  <a:srgbClr val="231F20"/>
                </a:solidFill>
                <a:latin typeface="Century Gothic"/>
                <a:cs typeface="Century Gothic"/>
              </a:rPr>
              <a:t>onset</a:t>
            </a:r>
            <a:r>
              <a:rPr sz="700" spc="-50" dirty="0">
                <a:solidFill>
                  <a:srgbClr val="231F20"/>
                </a:solidFill>
                <a:latin typeface="Century Gothic"/>
                <a:cs typeface="Century Gothic"/>
              </a:rPr>
              <a:t> </a:t>
            </a:r>
            <a:r>
              <a:rPr sz="700" spc="-5" dirty="0">
                <a:solidFill>
                  <a:srgbClr val="231F20"/>
                </a:solidFill>
                <a:latin typeface="Century Gothic"/>
                <a:cs typeface="Century Gothic"/>
              </a:rPr>
              <a:t>or</a:t>
            </a:r>
            <a:r>
              <a:rPr sz="700" spc="-40" dirty="0">
                <a:solidFill>
                  <a:srgbClr val="231F20"/>
                </a:solidFill>
                <a:latin typeface="Century Gothic"/>
                <a:cs typeface="Century Gothic"/>
              </a:rPr>
              <a:t> </a:t>
            </a:r>
            <a:r>
              <a:rPr sz="700" spc="-60" dirty="0">
                <a:solidFill>
                  <a:srgbClr val="231F20"/>
                </a:solidFill>
                <a:latin typeface="Century Gothic"/>
                <a:cs typeface="Century Gothic"/>
              </a:rPr>
              <a:t>documented</a:t>
            </a:r>
            <a:r>
              <a:rPr sz="700" spc="-65" dirty="0">
                <a:solidFill>
                  <a:srgbClr val="231F20"/>
                </a:solidFill>
                <a:latin typeface="Century Gothic"/>
                <a:cs typeface="Century Gothic"/>
              </a:rPr>
              <a:t> </a:t>
            </a:r>
            <a:r>
              <a:rPr sz="700" spc="-30" dirty="0">
                <a:solidFill>
                  <a:srgbClr val="231F20"/>
                </a:solidFill>
                <a:latin typeface="Century Gothic"/>
                <a:cs typeface="Century Gothic"/>
              </a:rPr>
              <a:t>seroconversion</a:t>
            </a:r>
            <a:r>
              <a:rPr sz="700" spc="-90" dirty="0">
                <a:solidFill>
                  <a:srgbClr val="231F20"/>
                </a:solidFill>
                <a:latin typeface="Century Gothic"/>
                <a:cs typeface="Century Gothic"/>
              </a:rPr>
              <a:t> </a:t>
            </a:r>
            <a:r>
              <a:rPr sz="700" spc="10" dirty="0">
                <a:solidFill>
                  <a:srgbClr val="231F20"/>
                </a:solidFill>
                <a:latin typeface="Century Gothic"/>
                <a:cs typeface="Century Gothic"/>
              </a:rPr>
              <a:t>if  </a:t>
            </a:r>
            <a:r>
              <a:rPr sz="700" spc="-50" dirty="0">
                <a:solidFill>
                  <a:srgbClr val="231F20"/>
                </a:solidFill>
                <a:latin typeface="Century Gothic"/>
                <a:cs typeface="Century Gothic"/>
              </a:rPr>
              <a:t>asymptomatic:</a:t>
            </a:r>
            <a:r>
              <a:rPr sz="700" spc="-25" dirty="0">
                <a:solidFill>
                  <a:srgbClr val="231F20"/>
                </a:solidFill>
                <a:latin typeface="Century Gothic"/>
                <a:cs typeface="Century Gothic"/>
              </a:rPr>
              <a:t> </a:t>
            </a:r>
            <a:r>
              <a:rPr sz="700" spc="-20" dirty="0">
                <a:solidFill>
                  <a:srgbClr val="231F20"/>
                </a:solidFill>
                <a:latin typeface="Century Gothic"/>
                <a:cs typeface="Century Gothic"/>
              </a:rPr>
              <a:t>1)</a:t>
            </a:r>
            <a:r>
              <a:rPr sz="700" spc="-50" dirty="0">
                <a:solidFill>
                  <a:srgbClr val="231F20"/>
                </a:solidFill>
                <a:latin typeface="Century Gothic"/>
                <a:cs typeface="Century Gothic"/>
              </a:rPr>
              <a:t> </a:t>
            </a:r>
            <a:r>
              <a:rPr sz="700" spc="-40" dirty="0">
                <a:solidFill>
                  <a:srgbClr val="231F20"/>
                </a:solidFill>
                <a:latin typeface="Century Gothic"/>
                <a:cs typeface="Century Gothic"/>
              </a:rPr>
              <a:t>injection </a:t>
            </a:r>
            <a:r>
              <a:rPr sz="700" spc="-25" dirty="0">
                <a:solidFill>
                  <a:srgbClr val="231F20"/>
                </a:solidFill>
                <a:latin typeface="Century Gothic"/>
                <a:cs typeface="Century Gothic"/>
              </a:rPr>
              <a:t>drug</a:t>
            </a:r>
            <a:r>
              <a:rPr sz="700" spc="-60" dirty="0">
                <a:solidFill>
                  <a:srgbClr val="231F20"/>
                </a:solidFill>
                <a:latin typeface="Century Gothic"/>
                <a:cs typeface="Century Gothic"/>
              </a:rPr>
              <a:t> </a:t>
            </a:r>
            <a:r>
              <a:rPr sz="700" spc="-25" dirty="0">
                <a:solidFill>
                  <a:srgbClr val="231F20"/>
                </a:solidFill>
                <a:latin typeface="Century Gothic"/>
                <a:cs typeface="Century Gothic"/>
              </a:rPr>
              <a:t>use;</a:t>
            </a:r>
            <a:r>
              <a:rPr sz="700" spc="-55" dirty="0">
                <a:solidFill>
                  <a:srgbClr val="231F20"/>
                </a:solidFill>
                <a:latin typeface="Century Gothic"/>
                <a:cs typeface="Century Gothic"/>
              </a:rPr>
              <a:t> </a:t>
            </a:r>
            <a:r>
              <a:rPr sz="700" spc="-20" dirty="0">
                <a:solidFill>
                  <a:srgbClr val="231F20"/>
                </a:solidFill>
                <a:latin typeface="Century Gothic"/>
                <a:cs typeface="Century Gothic"/>
              </a:rPr>
              <a:t>2)</a:t>
            </a:r>
            <a:r>
              <a:rPr sz="700" spc="-50" dirty="0">
                <a:solidFill>
                  <a:srgbClr val="231F20"/>
                </a:solidFill>
                <a:latin typeface="Century Gothic"/>
                <a:cs typeface="Century Gothic"/>
              </a:rPr>
              <a:t> </a:t>
            </a:r>
            <a:r>
              <a:rPr sz="700" spc="-35" dirty="0">
                <a:solidFill>
                  <a:srgbClr val="231F20"/>
                </a:solidFill>
                <a:latin typeface="Century Gothic"/>
                <a:cs typeface="Century Gothic"/>
              </a:rPr>
              <a:t>sexual,</a:t>
            </a:r>
            <a:r>
              <a:rPr sz="700" spc="-50" dirty="0">
                <a:solidFill>
                  <a:srgbClr val="231F20"/>
                </a:solidFill>
                <a:latin typeface="Century Gothic"/>
                <a:cs typeface="Century Gothic"/>
              </a:rPr>
              <a:t> </a:t>
            </a:r>
            <a:r>
              <a:rPr sz="700" spc="-40" dirty="0">
                <a:solidFill>
                  <a:srgbClr val="231F20"/>
                </a:solidFill>
                <a:latin typeface="Century Gothic"/>
                <a:cs typeface="Century Gothic"/>
              </a:rPr>
              <a:t>household,</a:t>
            </a:r>
            <a:r>
              <a:rPr sz="700" spc="-95" dirty="0">
                <a:solidFill>
                  <a:srgbClr val="231F20"/>
                </a:solidFill>
                <a:latin typeface="Century Gothic"/>
                <a:cs typeface="Century Gothic"/>
              </a:rPr>
              <a:t> </a:t>
            </a:r>
            <a:r>
              <a:rPr sz="700" spc="-5" dirty="0">
                <a:solidFill>
                  <a:srgbClr val="231F20"/>
                </a:solidFill>
                <a:latin typeface="Century Gothic"/>
                <a:cs typeface="Century Gothic"/>
              </a:rPr>
              <a:t>or</a:t>
            </a:r>
            <a:r>
              <a:rPr sz="700" spc="-40" dirty="0">
                <a:solidFill>
                  <a:srgbClr val="231F20"/>
                </a:solidFill>
                <a:latin typeface="Century Gothic"/>
                <a:cs typeface="Century Gothic"/>
              </a:rPr>
              <a:t> </a:t>
            </a:r>
            <a:r>
              <a:rPr sz="700" spc="-25" dirty="0">
                <a:solidFill>
                  <a:srgbClr val="231F20"/>
                </a:solidFill>
                <a:latin typeface="Century Gothic"/>
                <a:cs typeface="Century Gothic"/>
              </a:rPr>
              <a:t>other</a:t>
            </a:r>
            <a:r>
              <a:rPr sz="700" spc="-65" dirty="0">
                <a:solidFill>
                  <a:srgbClr val="231F20"/>
                </a:solidFill>
                <a:latin typeface="Century Gothic"/>
                <a:cs typeface="Century Gothic"/>
              </a:rPr>
              <a:t> </a:t>
            </a:r>
            <a:r>
              <a:rPr sz="700" spc="-60" dirty="0">
                <a:solidFill>
                  <a:srgbClr val="231F20"/>
                </a:solidFill>
                <a:latin typeface="Century Gothic"/>
                <a:cs typeface="Century Gothic"/>
              </a:rPr>
              <a:t>contact;</a:t>
            </a:r>
            <a:r>
              <a:rPr sz="700" spc="-70" dirty="0">
                <a:solidFill>
                  <a:srgbClr val="231F20"/>
                </a:solidFill>
                <a:latin typeface="Century Gothic"/>
                <a:cs typeface="Century Gothic"/>
              </a:rPr>
              <a:t> </a:t>
            </a:r>
            <a:r>
              <a:rPr sz="700" spc="-20" dirty="0">
                <a:solidFill>
                  <a:srgbClr val="231F20"/>
                </a:solidFill>
                <a:latin typeface="Century Gothic"/>
                <a:cs typeface="Century Gothic"/>
              </a:rPr>
              <a:t>3)</a:t>
            </a:r>
            <a:r>
              <a:rPr sz="700" spc="-50" dirty="0">
                <a:solidFill>
                  <a:srgbClr val="231F20"/>
                </a:solidFill>
                <a:latin typeface="Century Gothic"/>
                <a:cs typeface="Century Gothic"/>
              </a:rPr>
              <a:t> </a:t>
            </a:r>
            <a:r>
              <a:rPr sz="700" spc="-40" dirty="0">
                <a:solidFill>
                  <a:srgbClr val="231F20"/>
                </a:solidFill>
                <a:latin typeface="Century Gothic"/>
                <a:cs typeface="Century Gothic"/>
              </a:rPr>
              <a:t>men</a:t>
            </a:r>
            <a:r>
              <a:rPr sz="700" spc="-90" dirty="0">
                <a:solidFill>
                  <a:srgbClr val="231F20"/>
                </a:solidFill>
                <a:latin typeface="Century Gothic"/>
                <a:cs typeface="Century Gothic"/>
              </a:rPr>
              <a:t> </a:t>
            </a:r>
            <a:r>
              <a:rPr sz="700" spc="-40" dirty="0">
                <a:solidFill>
                  <a:srgbClr val="231F20"/>
                </a:solidFill>
                <a:latin typeface="Century Gothic"/>
                <a:cs typeface="Century Gothic"/>
              </a:rPr>
              <a:t>who</a:t>
            </a:r>
            <a:r>
              <a:rPr sz="700" spc="-60" dirty="0">
                <a:solidFill>
                  <a:srgbClr val="231F20"/>
                </a:solidFill>
                <a:latin typeface="Century Gothic"/>
                <a:cs typeface="Century Gothic"/>
              </a:rPr>
              <a:t> have</a:t>
            </a:r>
            <a:r>
              <a:rPr sz="700" spc="-90" dirty="0">
                <a:solidFill>
                  <a:srgbClr val="231F20"/>
                </a:solidFill>
                <a:latin typeface="Century Gothic"/>
                <a:cs typeface="Century Gothic"/>
              </a:rPr>
              <a:t> </a:t>
            </a:r>
            <a:r>
              <a:rPr sz="700" spc="-10" dirty="0">
                <a:solidFill>
                  <a:srgbClr val="231F20"/>
                </a:solidFill>
                <a:latin typeface="Century Gothic"/>
                <a:cs typeface="Century Gothic"/>
              </a:rPr>
              <a:t>sex</a:t>
            </a:r>
            <a:r>
              <a:rPr sz="700" spc="-55" dirty="0">
                <a:solidFill>
                  <a:srgbClr val="231F20"/>
                </a:solidFill>
                <a:latin typeface="Century Gothic"/>
                <a:cs typeface="Century Gothic"/>
              </a:rPr>
              <a:t> </a:t>
            </a:r>
            <a:r>
              <a:rPr sz="700" spc="-20" dirty="0">
                <a:solidFill>
                  <a:srgbClr val="231F20"/>
                </a:solidFill>
                <a:latin typeface="Century Gothic"/>
                <a:cs typeface="Century Gothic"/>
              </a:rPr>
              <a:t>with</a:t>
            </a:r>
            <a:r>
              <a:rPr sz="700" spc="-25" dirty="0">
                <a:solidFill>
                  <a:srgbClr val="231F20"/>
                </a:solidFill>
                <a:latin typeface="Century Gothic"/>
                <a:cs typeface="Century Gothic"/>
              </a:rPr>
              <a:t> </a:t>
            </a:r>
            <a:r>
              <a:rPr sz="700" spc="-45" dirty="0">
                <a:solidFill>
                  <a:srgbClr val="231F20"/>
                </a:solidFill>
                <a:latin typeface="Century Gothic"/>
                <a:cs typeface="Century Gothic"/>
              </a:rPr>
              <a:t>men;</a:t>
            </a:r>
            <a:r>
              <a:rPr sz="700" spc="-40" dirty="0">
                <a:solidFill>
                  <a:srgbClr val="231F20"/>
                </a:solidFill>
                <a:latin typeface="Century Gothic"/>
                <a:cs typeface="Century Gothic"/>
              </a:rPr>
              <a:t> </a:t>
            </a:r>
            <a:r>
              <a:rPr sz="700" spc="-20" dirty="0">
                <a:solidFill>
                  <a:srgbClr val="231F20"/>
                </a:solidFill>
                <a:latin typeface="Century Gothic"/>
                <a:cs typeface="Century Gothic"/>
              </a:rPr>
              <a:t>4)</a:t>
            </a:r>
            <a:r>
              <a:rPr sz="700" spc="-65" dirty="0">
                <a:solidFill>
                  <a:srgbClr val="231F20"/>
                </a:solidFill>
                <a:latin typeface="Century Gothic"/>
                <a:cs typeface="Century Gothic"/>
              </a:rPr>
              <a:t> </a:t>
            </a:r>
            <a:r>
              <a:rPr sz="700" spc="-30" dirty="0">
                <a:solidFill>
                  <a:srgbClr val="231F20"/>
                </a:solidFill>
                <a:latin typeface="Century Gothic"/>
                <a:cs typeface="Century Gothic"/>
              </a:rPr>
              <a:t>travel</a:t>
            </a:r>
            <a:r>
              <a:rPr sz="700" spc="-90" dirty="0">
                <a:solidFill>
                  <a:srgbClr val="231F20"/>
                </a:solidFill>
                <a:latin typeface="Century Gothic"/>
                <a:cs typeface="Century Gothic"/>
              </a:rPr>
              <a:t> </a:t>
            </a:r>
            <a:r>
              <a:rPr sz="700" spc="-20" dirty="0">
                <a:solidFill>
                  <a:srgbClr val="231F20"/>
                </a:solidFill>
                <a:latin typeface="Century Gothic"/>
                <a:cs typeface="Century Gothic"/>
              </a:rPr>
              <a:t>to</a:t>
            </a:r>
            <a:r>
              <a:rPr sz="700" spc="-35" dirty="0">
                <a:solidFill>
                  <a:srgbClr val="231F20"/>
                </a:solidFill>
                <a:latin typeface="Century Gothic"/>
                <a:cs typeface="Century Gothic"/>
              </a:rPr>
              <a:t> </a:t>
            </a:r>
            <a:r>
              <a:rPr sz="700" spc="-30" dirty="0">
                <a:solidFill>
                  <a:srgbClr val="231F20"/>
                </a:solidFill>
                <a:latin typeface="Century Gothic"/>
                <a:cs typeface="Century Gothic"/>
              </a:rPr>
              <a:t>hepatitis</a:t>
            </a:r>
            <a:r>
              <a:rPr sz="700" spc="-65" dirty="0">
                <a:solidFill>
                  <a:srgbClr val="231F20"/>
                </a:solidFill>
                <a:latin typeface="Century Gothic"/>
                <a:cs typeface="Century Gothic"/>
              </a:rPr>
              <a:t> </a:t>
            </a:r>
            <a:r>
              <a:rPr sz="700" spc="-55" dirty="0">
                <a:solidFill>
                  <a:srgbClr val="231F20"/>
                </a:solidFill>
                <a:latin typeface="Century Gothic"/>
                <a:cs typeface="Century Gothic"/>
              </a:rPr>
              <a:t>A-endemic </a:t>
            </a:r>
            <a:r>
              <a:rPr sz="700" spc="-40" dirty="0">
                <a:solidFill>
                  <a:srgbClr val="231F20"/>
                </a:solidFill>
                <a:latin typeface="Century Gothic"/>
                <a:cs typeface="Century Gothic"/>
              </a:rPr>
              <a:t>region.</a:t>
            </a:r>
            <a:endParaRPr sz="700">
              <a:latin typeface="Century Gothic"/>
              <a:cs typeface="Century Gothic"/>
            </a:endParaRPr>
          </a:p>
          <a:p>
            <a:pPr marL="12700">
              <a:lnSpc>
                <a:spcPct val="100000"/>
              </a:lnSpc>
              <a:spcBef>
                <a:spcPts val="180"/>
              </a:spcBef>
            </a:pPr>
            <a:r>
              <a:rPr sz="700" spc="10" dirty="0">
                <a:solidFill>
                  <a:srgbClr val="231F20"/>
                </a:solidFill>
                <a:latin typeface="Tahoma"/>
                <a:cs typeface="Tahoma"/>
              </a:rPr>
              <a:t>†Reported</a:t>
            </a:r>
            <a:r>
              <a:rPr sz="700" spc="-40" dirty="0">
                <a:solidFill>
                  <a:srgbClr val="231F20"/>
                </a:solidFill>
                <a:latin typeface="Tahoma"/>
                <a:cs typeface="Tahoma"/>
              </a:rPr>
              <a:t> </a:t>
            </a:r>
            <a:r>
              <a:rPr sz="700" spc="-5" dirty="0">
                <a:solidFill>
                  <a:srgbClr val="231F20"/>
                </a:solidFill>
                <a:latin typeface="Tahoma"/>
                <a:cs typeface="Tahoma"/>
              </a:rPr>
              <a:t>cases</a:t>
            </a:r>
            <a:r>
              <a:rPr sz="700" spc="-75" dirty="0">
                <a:solidFill>
                  <a:srgbClr val="231F20"/>
                </a:solidFill>
                <a:latin typeface="Tahoma"/>
                <a:cs typeface="Tahoma"/>
              </a:rPr>
              <a:t> </a:t>
            </a:r>
            <a:r>
              <a:rPr sz="700" dirty="0">
                <a:solidFill>
                  <a:srgbClr val="231F20"/>
                </a:solidFill>
                <a:latin typeface="Tahoma"/>
                <a:cs typeface="Tahoma"/>
              </a:rPr>
              <a:t>may</a:t>
            </a:r>
            <a:r>
              <a:rPr sz="700" spc="-65" dirty="0">
                <a:solidFill>
                  <a:srgbClr val="231F20"/>
                </a:solidFill>
                <a:latin typeface="Tahoma"/>
                <a:cs typeface="Tahoma"/>
              </a:rPr>
              <a:t> </a:t>
            </a:r>
            <a:r>
              <a:rPr sz="700" spc="-10" dirty="0">
                <a:solidFill>
                  <a:srgbClr val="231F20"/>
                </a:solidFill>
                <a:latin typeface="Tahoma"/>
                <a:cs typeface="Tahoma"/>
              </a:rPr>
              <a:t>include</a:t>
            </a:r>
            <a:r>
              <a:rPr sz="700" spc="-45" dirty="0">
                <a:solidFill>
                  <a:srgbClr val="231F20"/>
                </a:solidFill>
                <a:latin typeface="Tahoma"/>
                <a:cs typeface="Tahoma"/>
              </a:rPr>
              <a:t> </a:t>
            </a:r>
            <a:r>
              <a:rPr sz="700" spc="5" dirty="0">
                <a:solidFill>
                  <a:srgbClr val="231F20"/>
                </a:solidFill>
                <a:latin typeface="Tahoma"/>
                <a:cs typeface="Tahoma"/>
              </a:rPr>
              <a:t>more</a:t>
            </a:r>
            <a:r>
              <a:rPr sz="700" spc="-60" dirty="0">
                <a:solidFill>
                  <a:srgbClr val="231F20"/>
                </a:solidFill>
                <a:latin typeface="Tahoma"/>
                <a:cs typeface="Tahoma"/>
              </a:rPr>
              <a:t> </a:t>
            </a:r>
            <a:r>
              <a:rPr sz="700" spc="-10" dirty="0">
                <a:solidFill>
                  <a:srgbClr val="231F20"/>
                </a:solidFill>
                <a:latin typeface="Tahoma"/>
                <a:cs typeface="Tahoma"/>
              </a:rPr>
              <a:t>than</a:t>
            </a:r>
            <a:r>
              <a:rPr sz="700" spc="-35" dirty="0">
                <a:solidFill>
                  <a:srgbClr val="231F20"/>
                </a:solidFill>
                <a:latin typeface="Tahoma"/>
                <a:cs typeface="Tahoma"/>
              </a:rPr>
              <a:t> </a:t>
            </a:r>
            <a:r>
              <a:rPr sz="700" spc="-5" dirty="0">
                <a:solidFill>
                  <a:srgbClr val="231F20"/>
                </a:solidFill>
                <a:latin typeface="Tahoma"/>
                <a:cs typeface="Tahoma"/>
              </a:rPr>
              <a:t>one</a:t>
            </a:r>
            <a:r>
              <a:rPr sz="700" spc="-70" dirty="0">
                <a:solidFill>
                  <a:srgbClr val="231F20"/>
                </a:solidFill>
                <a:latin typeface="Tahoma"/>
                <a:cs typeface="Tahoma"/>
              </a:rPr>
              <a:t> </a:t>
            </a:r>
            <a:r>
              <a:rPr sz="700" spc="-5" dirty="0">
                <a:solidFill>
                  <a:srgbClr val="231F20"/>
                </a:solidFill>
                <a:latin typeface="Tahoma"/>
                <a:cs typeface="Tahoma"/>
              </a:rPr>
              <a:t>risk</a:t>
            </a:r>
            <a:r>
              <a:rPr sz="700" spc="-65" dirty="0">
                <a:solidFill>
                  <a:srgbClr val="231F20"/>
                </a:solidFill>
                <a:latin typeface="Tahoma"/>
                <a:cs typeface="Tahoma"/>
              </a:rPr>
              <a:t> </a:t>
            </a:r>
            <a:r>
              <a:rPr sz="700" spc="-10" dirty="0">
                <a:solidFill>
                  <a:srgbClr val="231F20"/>
                </a:solidFill>
                <a:latin typeface="Tahoma"/>
                <a:cs typeface="Tahoma"/>
              </a:rPr>
              <a:t>behavior/exposure.</a:t>
            </a:r>
            <a:endParaRPr sz="700">
              <a:latin typeface="Tahoma"/>
              <a:cs typeface="Tahoma"/>
            </a:endParaRPr>
          </a:p>
        </p:txBody>
      </p:sp>
      <p:sp>
        <p:nvSpPr>
          <p:cNvPr id="4" name="object 4"/>
          <p:cNvSpPr/>
          <p:nvPr/>
        </p:nvSpPr>
        <p:spPr>
          <a:xfrm>
            <a:off x="5528309"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5" name="object 5"/>
          <p:cNvSpPr/>
          <p:nvPr/>
        </p:nvSpPr>
        <p:spPr>
          <a:xfrm>
            <a:off x="5503926" y="497585"/>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6" name="object 6"/>
          <p:cNvSpPr/>
          <p:nvPr/>
        </p:nvSpPr>
        <p:spPr>
          <a:xfrm>
            <a:off x="5552694" y="508253"/>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7" name="object 7"/>
          <p:cNvSpPr/>
          <p:nvPr/>
        </p:nvSpPr>
        <p:spPr>
          <a:xfrm>
            <a:off x="5577078" y="476249"/>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8" name="object 8"/>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0" name="object 10"/>
          <p:cNvSpPr txBox="1"/>
          <p:nvPr/>
        </p:nvSpPr>
        <p:spPr>
          <a:xfrm>
            <a:off x="762671" y="264209"/>
            <a:ext cx="6499860" cy="1120775"/>
          </a:xfrm>
          <a:prstGeom prst="rect">
            <a:avLst/>
          </a:prstGeom>
        </p:spPr>
        <p:txBody>
          <a:bodyPr vert="horz" wrap="square" lIns="0" tIns="13335" rIns="0" bIns="0" rtlCol="0">
            <a:spAutoFit/>
          </a:bodyPr>
          <a:lstStyle/>
          <a:p>
            <a:pPr marL="4913630">
              <a:lnSpc>
                <a:spcPts val="1235"/>
              </a:lnSpc>
              <a:spcBef>
                <a:spcPts val="105"/>
              </a:spcBef>
            </a:pPr>
            <a:r>
              <a:rPr sz="1000" b="1" spc="20" dirty="0">
                <a:solidFill>
                  <a:srgbClr val="005E6D"/>
                </a:solidFill>
                <a:latin typeface="Microsoft JhengHei UI"/>
                <a:cs typeface="Microsoft JhengHei UI"/>
              </a:rPr>
              <a:t>2019</a:t>
            </a:r>
            <a:r>
              <a:rPr sz="1000" b="1" spc="105" dirty="0">
                <a:solidFill>
                  <a:srgbClr val="005E6D"/>
                </a:solidFill>
                <a:latin typeface="Microsoft JhengHei UI"/>
                <a:cs typeface="Microsoft JhengHei UI"/>
              </a:rPr>
              <a:t> </a:t>
            </a:r>
            <a:r>
              <a:rPr sz="1050" b="1" spc="80" dirty="0">
                <a:solidFill>
                  <a:srgbClr val="8C2689"/>
                </a:solidFill>
                <a:latin typeface="Century Gothic"/>
                <a:cs typeface="Century Gothic"/>
              </a:rPr>
              <a:t>VIRAL</a:t>
            </a:r>
            <a:r>
              <a:rPr sz="1050" b="1" spc="85" dirty="0">
                <a:solidFill>
                  <a:srgbClr val="8C2689"/>
                </a:solidFill>
                <a:latin typeface="Century Gothic"/>
                <a:cs typeface="Century Gothic"/>
              </a:rPr>
              <a:t> </a:t>
            </a:r>
            <a:r>
              <a:rPr sz="1050" b="1" dirty="0">
                <a:solidFill>
                  <a:srgbClr val="8C2689"/>
                </a:solidFill>
                <a:latin typeface="Century Gothic"/>
                <a:cs typeface="Century Gothic"/>
              </a:rPr>
              <a:t>H</a:t>
            </a:r>
            <a:r>
              <a:rPr sz="1050" b="1" spc="-165" dirty="0">
                <a:solidFill>
                  <a:srgbClr val="8C2689"/>
                </a:solidFill>
                <a:latin typeface="Century Gothic"/>
                <a:cs typeface="Century Gothic"/>
              </a:rPr>
              <a:t> </a:t>
            </a:r>
            <a:r>
              <a:rPr sz="1050" b="1" dirty="0">
                <a:solidFill>
                  <a:srgbClr val="8C2689"/>
                </a:solidFill>
                <a:latin typeface="Century Gothic"/>
                <a:cs typeface="Century Gothic"/>
              </a:rPr>
              <a:t>E</a:t>
            </a:r>
            <a:r>
              <a:rPr sz="1050" b="1" spc="-170" dirty="0">
                <a:solidFill>
                  <a:srgbClr val="8C2689"/>
                </a:solidFill>
                <a:latin typeface="Century Gothic"/>
                <a:cs typeface="Century Gothic"/>
              </a:rPr>
              <a:t> </a:t>
            </a:r>
            <a:r>
              <a:rPr sz="1050" b="1" spc="85" dirty="0">
                <a:solidFill>
                  <a:srgbClr val="8C2689"/>
                </a:solidFill>
                <a:latin typeface="Century Gothic"/>
                <a:cs typeface="Century Gothic"/>
              </a:rPr>
              <a:t>PAT</a:t>
            </a:r>
            <a:r>
              <a:rPr sz="1050" b="1" spc="-170" dirty="0">
                <a:solidFill>
                  <a:srgbClr val="8C2689"/>
                </a:solidFill>
                <a:latin typeface="Century Gothic"/>
                <a:cs typeface="Century Gothic"/>
              </a:rPr>
              <a:t> </a:t>
            </a:r>
            <a:r>
              <a:rPr sz="1050" b="1" spc="95" dirty="0">
                <a:solidFill>
                  <a:srgbClr val="8C2689"/>
                </a:solidFill>
                <a:latin typeface="Century Gothic"/>
                <a:cs typeface="Century Gothic"/>
              </a:rPr>
              <a:t>ITIS</a:t>
            </a:r>
            <a:r>
              <a:rPr sz="1050" b="1" spc="-160" dirty="0">
                <a:solidFill>
                  <a:srgbClr val="8C2689"/>
                </a:solidFill>
                <a:latin typeface="Century Gothic"/>
                <a:cs typeface="Century Gothic"/>
              </a:rPr>
              <a:t> </a:t>
            </a:r>
            <a:endParaRPr sz="1050">
              <a:latin typeface="Century Gothic"/>
              <a:cs typeface="Century Gothic"/>
            </a:endParaRPr>
          </a:p>
          <a:p>
            <a:pPr marL="4913630">
              <a:lnSpc>
                <a:spcPts val="1235"/>
              </a:lnSpc>
            </a:pPr>
            <a:r>
              <a:rPr sz="1050" spc="25" dirty="0">
                <a:solidFill>
                  <a:srgbClr val="005E6D"/>
                </a:solidFill>
                <a:latin typeface="Century Gothic"/>
                <a:cs typeface="Century Gothic"/>
              </a:rPr>
              <a:t>SURVEILLANCE</a:t>
            </a:r>
            <a:r>
              <a:rPr sz="1050" spc="15"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marL="12700" marR="718185">
              <a:lnSpc>
                <a:spcPct val="107100"/>
              </a:lnSpc>
              <a:spcBef>
                <a:spcPts val="740"/>
              </a:spcBef>
            </a:pPr>
            <a:r>
              <a:rPr sz="1400" b="1" spc="-30" dirty="0">
                <a:solidFill>
                  <a:srgbClr val="005E6D"/>
                </a:solidFill>
                <a:latin typeface="Lucida Sans"/>
                <a:cs typeface="Lucida Sans"/>
              </a:rPr>
              <a:t>Figure</a:t>
            </a:r>
            <a:r>
              <a:rPr sz="1400" b="1" spc="-40" dirty="0">
                <a:solidFill>
                  <a:srgbClr val="005E6D"/>
                </a:solidFill>
                <a:latin typeface="Lucida Sans"/>
                <a:cs typeface="Lucida Sans"/>
              </a:rPr>
              <a:t> </a:t>
            </a:r>
            <a:r>
              <a:rPr sz="1400" b="1" spc="5" dirty="0">
                <a:solidFill>
                  <a:srgbClr val="005E6D"/>
                </a:solidFill>
                <a:latin typeface="Lucida Sans"/>
                <a:cs typeface="Lucida Sans"/>
              </a:rPr>
              <a:t>1.7.</a:t>
            </a:r>
            <a:r>
              <a:rPr sz="1400" b="1" spc="-80" dirty="0">
                <a:solidFill>
                  <a:srgbClr val="005E6D"/>
                </a:solidFill>
                <a:latin typeface="Lucida Sans"/>
                <a:cs typeface="Lucida Sans"/>
              </a:rPr>
              <a:t> </a:t>
            </a:r>
            <a:r>
              <a:rPr sz="1400" b="1" spc="-20" dirty="0">
                <a:solidFill>
                  <a:srgbClr val="8C2689"/>
                </a:solidFill>
                <a:latin typeface="Lucida Sans"/>
                <a:cs typeface="Lucida Sans"/>
              </a:rPr>
              <a:t>Availability</a:t>
            </a:r>
            <a:r>
              <a:rPr sz="1400" b="1" spc="-120" dirty="0">
                <a:solidFill>
                  <a:srgbClr val="8C2689"/>
                </a:solidFill>
                <a:latin typeface="Lucida Sans"/>
                <a:cs typeface="Lucida Sans"/>
              </a:rPr>
              <a:t> </a:t>
            </a:r>
            <a:r>
              <a:rPr sz="1400" b="1" spc="-15" dirty="0">
                <a:solidFill>
                  <a:srgbClr val="8C2689"/>
                </a:solidFill>
                <a:latin typeface="Lucida Sans"/>
                <a:cs typeface="Lucida Sans"/>
              </a:rPr>
              <a:t>of</a:t>
            </a:r>
            <a:r>
              <a:rPr sz="1400" b="1" spc="-135" dirty="0">
                <a:solidFill>
                  <a:srgbClr val="8C2689"/>
                </a:solidFill>
                <a:latin typeface="Lucida Sans"/>
                <a:cs typeface="Lucida Sans"/>
              </a:rPr>
              <a:t> </a:t>
            </a:r>
            <a:r>
              <a:rPr sz="1400" b="1" spc="-15" dirty="0">
                <a:solidFill>
                  <a:srgbClr val="8C2689"/>
                </a:solidFill>
                <a:latin typeface="Lucida Sans"/>
                <a:cs typeface="Lucida Sans"/>
              </a:rPr>
              <a:t>information</a:t>
            </a:r>
            <a:r>
              <a:rPr sz="1400" b="1" spc="-140" dirty="0">
                <a:solidFill>
                  <a:srgbClr val="8C2689"/>
                </a:solidFill>
                <a:latin typeface="Lucida Sans"/>
                <a:cs typeface="Lucida Sans"/>
              </a:rPr>
              <a:t> </a:t>
            </a:r>
            <a:r>
              <a:rPr sz="1400" b="1" spc="-30" dirty="0">
                <a:solidFill>
                  <a:srgbClr val="8C2689"/>
                </a:solidFill>
                <a:latin typeface="Lucida Sans"/>
                <a:cs typeface="Lucida Sans"/>
              </a:rPr>
              <a:t>regarding</a:t>
            </a:r>
            <a:r>
              <a:rPr sz="1400" b="1" spc="-70" dirty="0">
                <a:solidFill>
                  <a:srgbClr val="8C2689"/>
                </a:solidFill>
                <a:latin typeface="Lucida Sans"/>
                <a:cs typeface="Lucida Sans"/>
              </a:rPr>
              <a:t> </a:t>
            </a:r>
            <a:r>
              <a:rPr sz="1400" b="1" spc="-45" dirty="0">
                <a:solidFill>
                  <a:srgbClr val="8C2689"/>
                </a:solidFill>
                <a:latin typeface="Lucida Sans"/>
                <a:cs typeface="Lucida Sans"/>
              </a:rPr>
              <a:t>risk</a:t>
            </a:r>
            <a:r>
              <a:rPr sz="1400" b="1" spc="-65" dirty="0">
                <a:solidFill>
                  <a:srgbClr val="8C2689"/>
                </a:solidFill>
                <a:latin typeface="Lucida Sans"/>
                <a:cs typeface="Lucida Sans"/>
              </a:rPr>
              <a:t> </a:t>
            </a:r>
            <a:r>
              <a:rPr sz="1400" b="1" spc="-25" dirty="0">
                <a:solidFill>
                  <a:srgbClr val="8C2689"/>
                </a:solidFill>
                <a:latin typeface="Lucida Sans"/>
                <a:cs typeface="Lucida Sans"/>
              </a:rPr>
              <a:t>behaviors</a:t>
            </a:r>
            <a:r>
              <a:rPr sz="1400" b="1" spc="-95" dirty="0">
                <a:solidFill>
                  <a:srgbClr val="8C2689"/>
                </a:solidFill>
                <a:latin typeface="Lucida Sans"/>
                <a:cs typeface="Lucida Sans"/>
              </a:rPr>
              <a:t> </a:t>
            </a:r>
            <a:r>
              <a:rPr sz="1400" b="1" spc="-5" dirty="0">
                <a:solidFill>
                  <a:srgbClr val="8C2689"/>
                </a:solidFill>
                <a:latin typeface="Lucida Sans"/>
                <a:cs typeface="Lucida Sans"/>
              </a:rPr>
              <a:t>or  </a:t>
            </a:r>
            <a:r>
              <a:rPr sz="1400" b="1" spc="-65" dirty="0">
                <a:solidFill>
                  <a:srgbClr val="8C2689"/>
                </a:solidFill>
                <a:latin typeface="Lucida Sans"/>
                <a:cs typeface="Lucida Sans"/>
              </a:rPr>
              <a:t>exposures*† </a:t>
            </a:r>
            <a:r>
              <a:rPr sz="1400" b="1" spc="-15" dirty="0">
                <a:solidFill>
                  <a:srgbClr val="8C2689"/>
                </a:solidFill>
                <a:latin typeface="Lucida Sans"/>
                <a:cs typeface="Lucida Sans"/>
              </a:rPr>
              <a:t>associated </a:t>
            </a:r>
            <a:r>
              <a:rPr sz="1400" b="1" dirty="0">
                <a:solidFill>
                  <a:srgbClr val="8C2689"/>
                </a:solidFill>
                <a:latin typeface="Lucida Sans"/>
                <a:cs typeface="Lucida Sans"/>
              </a:rPr>
              <a:t>with </a:t>
            </a:r>
            <a:r>
              <a:rPr sz="1400" b="1" spc="-5" dirty="0">
                <a:solidFill>
                  <a:srgbClr val="8C2689"/>
                </a:solidFill>
                <a:latin typeface="Lucida Sans"/>
                <a:cs typeface="Lucida Sans"/>
              </a:rPr>
              <a:t>reported </a:t>
            </a:r>
            <a:r>
              <a:rPr sz="1400" b="1" spc="-30" dirty="0">
                <a:solidFill>
                  <a:srgbClr val="8C2689"/>
                </a:solidFill>
                <a:latin typeface="Lucida Sans"/>
                <a:cs typeface="Lucida Sans"/>
              </a:rPr>
              <a:t>cases </a:t>
            </a:r>
            <a:r>
              <a:rPr sz="1400" b="1" spc="-5" dirty="0">
                <a:solidFill>
                  <a:srgbClr val="8C2689"/>
                </a:solidFill>
                <a:latin typeface="Lucida Sans"/>
                <a:cs typeface="Lucida Sans"/>
              </a:rPr>
              <a:t>of hepatitis </a:t>
            </a:r>
            <a:r>
              <a:rPr sz="1400" b="1" dirty="0">
                <a:solidFill>
                  <a:srgbClr val="8C2689"/>
                </a:solidFill>
                <a:latin typeface="Lucida Sans"/>
                <a:cs typeface="Lucida Sans"/>
              </a:rPr>
              <a:t>A </a:t>
            </a:r>
            <a:r>
              <a:rPr sz="1400" b="1" spc="-35" dirty="0">
                <a:solidFill>
                  <a:srgbClr val="8C2689"/>
                </a:solidFill>
                <a:latin typeface="Lucida Sans"/>
                <a:cs typeface="Lucida Sans"/>
              </a:rPr>
              <a:t>virus  </a:t>
            </a:r>
            <a:r>
              <a:rPr sz="1400" b="1" spc="-10" dirty="0">
                <a:solidFill>
                  <a:srgbClr val="8C2689"/>
                </a:solidFill>
                <a:latin typeface="Lucida Sans"/>
                <a:cs typeface="Lucida Sans"/>
              </a:rPr>
              <a:t>infection</a:t>
            </a:r>
            <a:r>
              <a:rPr sz="1400" b="1" spc="-30" dirty="0">
                <a:solidFill>
                  <a:srgbClr val="8C2689"/>
                </a:solidFill>
                <a:latin typeface="Lucida Sans"/>
                <a:cs typeface="Lucida Sans"/>
              </a:rPr>
              <a:t> </a:t>
            </a:r>
            <a:r>
              <a:rPr sz="1400" b="1" dirty="0">
                <a:solidFill>
                  <a:srgbClr val="8C2689"/>
                </a:solidFill>
                <a:latin typeface="Lucida Sans"/>
                <a:cs typeface="Lucida Sans"/>
              </a:rPr>
              <a:t>—</a:t>
            </a:r>
            <a:r>
              <a:rPr sz="1400" b="1" spc="-125" dirty="0">
                <a:solidFill>
                  <a:srgbClr val="8C2689"/>
                </a:solidFill>
                <a:latin typeface="Lucida Sans"/>
                <a:cs typeface="Lucida Sans"/>
              </a:rPr>
              <a:t> </a:t>
            </a:r>
            <a:r>
              <a:rPr sz="1400" b="1" spc="-5" dirty="0">
                <a:solidFill>
                  <a:srgbClr val="8C2689"/>
                </a:solidFill>
                <a:latin typeface="Lucida Sans"/>
                <a:cs typeface="Lucida Sans"/>
              </a:rPr>
              <a:t>United</a:t>
            </a:r>
            <a:r>
              <a:rPr sz="1400" b="1" spc="-50" dirty="0">
                <a:solidFill>
                  <a:srgbClr val="8C2689"/>
                </a:solidFill>
                <a:latin typeface="Lucida Sans"/>
                <a:cs typeface="Lucida Sans"/>
              </a:rPr>
              <a:t> </a:t>
            </a:r>
            <a:r>
              <a:rPr sz="1400" b="1" spc="30" dirty="0">
                <a:solidFill>
                  <a:srgbClr val="8C2689"/>
                </a:solidFill>
                <a:latin typeface="Lucida Sans"/>
                <a:cs typeface="Lucida Sans"/>
              </a:rPr>
              <a:t>States,</a:t>
            </a:r>
            <a:r>
              <a:rPr sz="1400" b="1" spc="-295" dirty="0">
                <a:solidFill>
                  <a:srgbClr val="8C2689"/>
                </a:solidFill>
                <a:latin typeface="Lucida Sans"/>
                <a:cs typeface="Lucida Sans"/>
              </a:rPr>
              <a:t> </a:t>
            </a:r>
            <a:r>
              <a:rPr sz="1400" b="1" spc="-25" dirty="0">
                <a:solidFill>
                  <a:srgbClr val="8C2689"/>
                </a:solidFill>
                <a:latin typeface="Lucida Sans"/>
                <a:cs typeface="Lucida Sans"/>
              </a:rPr>
              <a:t>2019</a:t>
            </a:r>
            <a:endParaRPr sz="1400">
              <a:latin typeface="Lucida Sans"/>
              <a:cs typeface="Lucid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3" descr="Data regarding reported cases of hepatitis A by state or jurisdiction during 2015–2019. Each year has 2 columns of data; the first column displays the number of reported hepatitis A cases, and the second column the rates of reported hepatitis A cases per 100,000 population in that jurisdiction for that year."/>
          <p:cNvGraphicFramePr>
            <a:graphicFrameLocks noGrp="1"/>
          </p:cNvGraphicFramePr>
          <p:nvPr>
            <p:extLst>
              <p:ext uri="{D42A27DB-BD31-4B8C-83A1-F6EECF244321}">
                <p14:modId xmlns:p14="http://schemas.microsoft.com/office/powerpoint/2010/main" val="3664221177"/>
              </p:ext>
            </p:extLst>
          </p:nvPr>
        </p:nvGraphicFramePr>
        <p:xfrm>
          <a:off x="457200" y="1348739"/>
          <a:ext cx="6568440" cy="7936997"/>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441450">
                  <a:extLst>
                    <a:ext uri="{9D8B030D-6E8A-4147-A177-3AD203B41FA5}">
                      <a16:colId xmlns:a16="http://schemas.microsoft.com/office/drawing/2014/main" val="20000"/>
                    </a:ext>
                  </a:extLst>
                </a:gridCol>
                <a:gridCol w="540385">
                  <a:extLst>
                    <a:ext uri="{9D8B030D-6E8A-4147-A177-3AD203B41FA5}">
                      <a16:colId xmlns:a16="http://schemas.microsoft.com/office/drawing/2014/main" val="20001"/>
                    </a:ext>
                  </a:extLst>
                </a:gridCol>
                <a:gridCol w="263525">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gridCol w="540385">
                  <a:extLst>
                    <a:ext uri="{9D8B030D-6E8A-4147-A177-3AD203B41FA5}">
                      <a16:colId xmlns:a16="http://schemas.microsoft.com/office/drawing/2014/main" val="20004"/>
                    </a:ext>
                  </a:extLst>
                </a:gridCol>
                <a:gridCol w="540385">
                  <a:extLst>
                    <a:ext uri="{9D8B030D-6E8A-4147-A177-3AD203B41FA5}">
                      <a16:colId xmlns:a16="http://schemas.microsoft.com/office/drawing/2014/main" val="20005"/>
                    </a:ext>
                  </a:extLst>
                </a:gridCol>
                <a:gridCol w="540385">
                  <a:extLst>
                    <a:ext uri="{9D8B030D-6E8A-4147-A177-3AD203B41FA5}">
                      <a16:colId xmlns:a16="http://schemas.microsoft.com/office/drawing/2014/main" val="20006"/>
                    </a:ext>
                  </a:extLst>
                </a:gridCol>
                <a:gridCol w="540385">
                  <a:extLst>
                    <a:ext uri="{9D8B030D-6E8A-4147-A177-3AD203B41FA5}">
                      <a16:colId xmlns:a16="http://schemas.microsoft.com/office/drawing/2014/main" val="20007"/>
                    </a:ext>
                  </a:extLst>
                </a:gridCol>
                <a:gridCol w="540385">
                  <a:extLst>
                    <a:ext uri="{9D8B030D-6E8A-4147-A177-3AD203B41FA5}">
                      <a16:colId xmlns:a16="http://schemas.microsoft.com/office/drawing/2014/main" val="20008"/>
                    </a:ext>
                  </a:extLst>
                </a:gridCol>
                <a:gridCol w="540385">
                  <a:extLst>
                    <a:ext uri="{9D8B030D-6E8A-4147-A177-3AD203B41FA5}">
                      <a16:colId xmlns:a16="http://schemas.microsoft.com/office/drawing/2014/main" val="20009"/>
                    </a:ext>
                  </a:extLst>
                </a:gridCol>
                <a:gridCol w="540385">
                  <a:extLst>
                    <a:ext uri="{9D8B030D-6E8A-4147-A177-3AD203B41FA5}">
                      <a16:colId xmlns:a16="http://schemas.microsoft.com/office/drawing/2014/main" val="20010"/>
                    </a:ext>
                  </a:extLst>
                </a:gridCol>
              </a:tblGrid>
              <a:tr h="145769">
                <a:tc rowSpan="2">
                  <a:txBody>
                    <a:bodyPr/>
                    <a:lstStyle/>
                    <a:p>
                      <a:pPr marL="57785">
                        <a:lnSpc>
                          <a:spcPct val="100000"/>
                        </a:lnSpc>
                        <a:spcBef>
                          <a:spcPts val="600"/>
                        </a:spcBef>
                      </a:pPr>
                      <a:r>
                        <a:rPr sz="800" b="1" spc="5" dirty="0">
                          <a:solidFill>
                            <a:srgbClr val="FFFFFF"/>
                          </a:solidFill>
                          <a:latin typeface="Calibri"/>
                          <a:cs typeface="Calibri"/>
                        </a:rPr>
                        <a:t>State or</a:t>
                      </a:r>
                      <a:r>
                        <a:rPr sz="800" b="1" spc="15" dirty="0">
                          <a:solidFill>
                            <a:srgbClr val="FFFFFF"/>
                          </a:solidFill>
                          <a:latin typeface="Calibri"/>
                          <a:cs typeface="Calibri"/>
                        </a:rPr>
                        <a:t> </a:t>
                      </a:r>
                      <a:r>
                        <a:rPr sz="800" b="1" spc="5" dirty="0">
                          <a:solidFill>
                            <a:srgbClr val="FFFFFF"/>
                          </a:solidFill>
                          <a:latin typeface="Calibri"/>
                          <a:cs typeface="Calibri"/>
                        </a:rPr>
                        <a:t>Jurisdiction</a:t>
                      </a:r>
                      <a:endParaRPr sz="800">
                        <a:latin typeface="Calibri"/>
                        <a:cs typeface="Calibri"/>
                      </a:endParaRPr>
                    </a:p>
                  </a:txBody>
                  <a:tcPr marL="0" marR="0" marT="76200" marB="0">
                    <a:solidFill>
                      <a:srgbClr val="005E6D"/>
                    </a:solidFill>
                  </a:tcPr>
                </a:tc>
                <a:tc gridSpan="2">
                  <a:txBody>
                    <a:bodyPr/>
                    <a:lstStyle/>
                    <a:p>
                      <a:pPr algn="ctr">
                        <a:lnSpc>
                          <a:spcPct val="100000"/>
                        </a:lnSpc>
                        <a:spcBef>
                          <a:spcPts val="10"/>
                        </a:spcBef>
                      </a:pPr>
                      <a:r>
                        <a:rPr sz="800" b="1" spc="15" dirty="0">
                          <a:solidFill>
                            <a:srgbClr val="FFFFFF"/>
                          </a:solidFill>
                          <a:latin typeface="Calibri"/>
                          <a:cs typeface="Calibri"/>
                        </a:rPr>
                        <a:t>2015</a:t>
                      </a:r>
                      <a:endParaRPr sz="800">
                        <a:latin typeface="Calibri"/>
                        <a:cs typeface="Calibri"/>
                      </a:endParaRPr>
                    </a:p>
                  </a:txBody>
                  <a:tcPr marL="0" marR="0" marT="127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0"/>
                        </a:spcBef>
                      </a:pPr>
                      <a:r>
                        <a:rPr sz="800" b="1" spc="15" dirty="0">
                          <a:solidFill>
                            <a:srgbClr val="FFFFFF"/>
                          </a:solidFill>
                          <a:latin typeface="Calibri"/>
                          <a:cs typeface="Calibri"/>
                        </a:rPr>
                        <a:t>2016</a:t>
                      </a:r>
                      <a:endParaRPr sz="800">
                        <a:latin typeface="Calibri"/>
                        <a:cs typeface="Calibri"/>
                      </a:endParaRPr>
                    </a:p>
                  </a:txBody>
                  <a:tcPr marL="0" marR="0" marT="127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0"/>
                        </a:spcBef>
                      </a:pPr>
                      <a:r>
                        <a:rPr sz="800" b="1" spc="15" dirty="0">
                          <a:solidFill>
                            <a:srgbClr val="FFFFFF"/>
                          </a:solidFill>
                          <a:latin typeface="Calibri"/>
                          <a:cs typeface="Calibri"/>
                        </a:rPr>
                        <a:t>2017</a:t>
                      </a:r>
                      <a:endParaRPr sz="800">
                        <a:latin typeface="Calibri"/>
                        <a:cs typeface="Calibri"/>
                      </a:endParaRPr>
                    </a:p>
                  </a:txBody>
                  <a:tcPr marL="0" marR="0" marT="127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algn="ctr">
                        <a:lnSpc>
                          <a:spcPct val="100000"/>
                        </a:lnSpc>
                        <a:spcBef>
                          <a:spcPts val="10"/>
                        </a:spcBef>
                      </a:pPr>
                      <a:r>
                        <a:rPr sz="800" b="1" spc="15" dirty="0">
                          <a:solidFill>
                            <a:srgbClr val="FFFFFF"/>
                          </a:solidFill>
                          <a:latin typeface="Calibri"/>
                          <a:cs typeface="Calibri"/>
                        </a:rPr>
                        <a:t>2018</a:t>
                      </a:r>
                      <a:endParaRPr sz="800">
                        <a:latin typeface="Calibri"/>
                        <a:cs typeface="Calibri"/>
                      </a:endParaRPr>
                    </a:p>
                  </a:txBody>
                  <a:tcPr marL="0" marR="0" marT="1270" marB="0">
                    <a:lnB w="12700">
                      <a:solidFill>
                        <a:srgbClr val="FFFFFF"/>
                      </a:solidFill>
                      <a:prstDash val="solid"/>
                    </a:lnB>
                    <a:solidFill>
                      <a:srgbClr val="005E6D"/>
                    </a:solidFill>
                  </a:tcPr>
                </a:tc>
                <a:tc hMerge="1">
                  <a:txBody>
                    <a:bodyPr/>
                    <a:lstStyle/>
                    <a:p>
                      <a:endParaRPr/>
                    </a:p>
                  </a:txBody>
                  <a:tcPr marL="0" marR="0" marT="0" marB="0"/>
                </a:tc>
                <a:tc gridSpan="2">
                  <a:txBody>
                    <a:bodyPr/>
                    <a:lstStyle/>
                    <a:p>
                      <a:pPr marL="8255" algn="ctr">
                        <a:lnSpc>
                          <a:spcPct val="100000"/>
                        </a:lnSpc>
                        <a:spcBef>
                          <a:spcPts val="10"/>
                        </a:spcBef>
                      </a:pPr>
                      <a:r>
                        <a:rPr sz="800" b="1" spc="15" dirty="0">
                          <a:solidFill>
                            <a:srgbClr val="FFFFFF"/>
                          </a:solidFill>
                          <a:latin typeface="Calibri"/>
                          <a:cs typeface="Calibri"/>
                        </a:rPr>
                        <a:t>2019</a:t>
                      </a:r>
                      <a:endParaRPr sz="800">
                        <a:latin typeface="Calibri"/>
                        <a:cs typeface="Calibri"/>
                      </a:endParaRPr>
                    </a:p>
                  </a:txBody>
                  <a:tcPr marL="0" marR="0" marT="1270" marB="0">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146190">
                <a:tc vMerge="1">
                  <a:txBody>
                    <a:bodyPr/>
                    <a:lstStyle/>
                    <a:p>
                      <a:endParaRPr/>
                    </a:p>
                  </a:txBody>
                  <a:tcPr marL="0" marR="0" marT="76200" marB="0">
                    <a:solidFill>
                      <a:srgbClr val="005E6D"/>
                    </a:solidFill>
                  </a:tcPr>
                </a:tc>
                <a:tc>
                  <a:txBody>
                    <a:bodyPr/>
                    <a:lstStyle/>
                    <a:p>
                      <a:pPr marL="2540" algn="ctr">
                        <a:lnSpc>
                          <a:spcPts val="960"/>
                        </a:lnSpc>
                      </a:pPr>
                      <a:r>
                        <a:rPr sz="800" b="1" spc="-5" dirty="0">
                          <a:solidFill>
                            <a:srgbClr val="FFFFFF"/>
                          </a:solidFill>
                          <a:latin typeface="Calibri"/>
                          <a:cs typeface="Calibri"/>
                        </a:rPr>
                        <a:t>No.</a:t>
                      </a:r>
                      <a:endParaRPr sz="800">
                        <a:latin typeface="Calibri"/>
                        <a:cs typeface="Calibri"/>
                      </a:endParaRPr>
                    </a:p>
                  </a:txBody>
                  <a:tcPr marL="0" marR="0" marT="0" marB="0">
                    <a:lnR w="9525">
                      <a:solidFill>
                        <a:srgbClr val="FFFFFF"/>
                      </a:solidFill>
                      <a:prstDash val="solid"/>
                    </a:lnR>
                    <a:lnT w="12700">
                      <a:solidFill>
                        <a:srgbClr val="FFFFFF"/>
                      </a:solidFill>
                      <a:prstDash val="solid"/>
                    </a:lnT>
                    <a:solidFill>
                      <a:srgbClr val="005E6D"/>
                    </a:solidFill>
                  </a:tcPr>
                </a:tc>
                <a:tc>
                  <a:txBody>
                    <a:bodyPr/>
                    <a:lstStyle/>
                    <a:p>
                      <a:pPr algn="ctr">
                        <a:lnSpc>
                          <a:spcPts val="960"/>
                        </a:lnSpc>
                      </a:pPr>
                      <a:r>
                        <a:rPr sz="800" b="1" spc="-5" dirty="0">
                          <a:solidFill>
                            <a:srgbClr val="FFFFFF"/>
                          </a:solidFill>
                          <a:latin typeface="Calibri"/>
                          <a:cs typeface="Calibri"/>
                        </a:rPr>
                        <a:t>Rate*</a:t>
                      </a:r>
                      <a:endParaRPr sz="800">
                        <a:latin typeface="Calibri"/>
                        <a:cs typeface="Calibri"/>
                      </a:endParaRPr>
                    </a:p>
                  </a:txBody>
                  <a:tcPr marL="0" marR="0" marT="0" marB="0">
                    <a:lnL w="9525">
                      <a:solidFill>
                        <a:srgbClr val="FFFFFF"/>
                      </a:solidFill>
                      <a:prstDash val="solid"/>
                    </a:lnL>
                    <a:lnT w="12700">
                      <a:solidFill>
                        <a:srgbClr val="FFFFFF"/>
                      </a:solidFill>
                      <a:prstDash val="solid"/>
                    </a:lnT>
                    <a:solidFill>
                      <a:srgbClr val="005E6D"/>
                    </a:solidFill>
                  </a:tcPr>
                </a:tc>
                <a:tc>
                  <a:txBody>
                    <a:bodyPr/>
                    <a:lstStyle/>
                    <a:p>
                      <a:pPr marL="2540" algn="ctr">
                        <a:lnSpc>
                          <a:spcPts val="960"/>
                        </a:lnSpc>
                      </a:pPr>
                      <a:r>
                        <a:rPr sz="800" b="1" spc="-5" dirty="0">
                          <a:solidFill>
                            <a:srgbClr val="FFFFFF"/>
                          </a:solidFill>
                          <a:latin typeface="Calibri"/>
                          <a:cs typeface="Calibri"/>
                        </a:rPr>
                        <a:t>No.</a:t>
                      </a:r>
                      <a:endParaRPr sz="800">
                        <a:latin typeface="Calibri"/>
                        <a:cs typeface="Calibri"/>
                      </a:endParaRPr>
                    </a:p>
                  </a:txBody>
                  <a:tcPr marL="0" marR="0" marT="0" marB="0">
                    <a:lnR w="9525">
                      <a:solidFill>
                        <a:srgbClr val="FFFFFF"/>
                      </a:solidFill>
                      <a:prstDash val="solid"/>
                    </a:lnR>
                    <a:lnT w="12700">
                      <a:solidFill>
                        <a:srgbClr val="FFFFFF"/>
                      </a:solidFill>
                      <a:prstDash val="solid"/>
                    </a:lnT>
                    <a:solidFill>
                      <a:srgbClr val="005E6D"/>
                    </a:solidFill>
                  </a:tcPr>
                </a:tc>
                <a:tc>
                  <a:txBody>
                    <a:bodyPr/>
                    <a:lstStyle/>
                    <a:p>
                      <a:pPr algn="ctr">
                        <a:lnSpc>
                          <a:spcPts val="960"/>
                        </a:lnSpc>
                      </a:pPr>
                      <a:r>
                        <a:rPr sz="800" b="1" spc="-5" dirty="0">
                          <a:solidFill>
                            <a:srgbClr val="FFFFFF"/>
                          </a:solidFill>
                          <a:latin typeface="Calibri"/>
                          <a:cs typeface="Calibri"/>
                        </a:rPr>
                        <a:t>Rate*</a:t>
                      </a:r>
                      <a:endParaRPr sz="800">
                        <a:latin typeface="Calibri"/>
                        <a:cs typeface="Calibri"/>
                      </a:endParaRPr>
                    </a:p>
                  </a:txBody>
                  <a:tcPr marL="0" marR="0" marT="0" marB="0">
                    <a:lnL w="9525">
                      <a:solidFill>
                        <a:srgbClr val="FFFFFF"/>
                      </a:solidFill>
                      <a:prstDash val="solid"/>
                    </a:lnL>
                    <a:lnT w="12700">
                      <a:solidFill>
                        <a:srgbClr val="FFFFFF"/>
                      </a:solidFill>
                      <a:prstDash val="solid"/>
                    </a:lnT>
                    <a:solidFill>
                      <a:srgbClr val="005E6D"/>
                    </a:solidFill>
                  </a:tcPr>
                </a:tc>
                <a:tc>
                  <a:txBody>
                    <a:bodyPr/>
                    <a:lstStyle/>
                    <a:p>
                      <a:pPr marL="2540" algn="ctr">
                        <a:lnSpc>
                          <a:spcPts val="960"/>
                        </a:lnSpc>
                      </a:pPr>
                      <a:r>
                        <a:rPr sz="800" b="1" spc="-5" dirty="0">
                          <a:solidFill>
                            <a:srgbClr val="FFFFFF"/>
                          </a:solidFill>
                          <a:latin typeface="Calibri"/>
                          <a:cs typeface="Calibri"/>
                        </a:rPr>
                        <a:t>No.</a:t>
                      </a:r>
                      <a:endParaRPr sz="800">
                        <a:latin typeface="Calibri"/>
                        <a:cs typeface="Calibri"/>
                      </a:endParaRPr>
                    </a:p>
                  </a:txBody>
                  <a:tcPr marL="0" marR="0" marT="0" marB="0">
                    <a:lnR w="9525">
                      <a:solidFill>
                        <a:srgbClr val="FFFFFF"/>
                      </a:solidFill>
                      <a:prstDash val="solid"/>
                    </a:lnR>
                    <a:lnT w="12700">
                      <a:solidFill>
                        <a:srgbClr val="FFFFFF"/>
                      </a:solidFill>
                      <a:prstDash val="solid"/>
                    </a:lnT>
                    <a:solidFill>
                      <a:srgbClr val="005E6D"/>
                    </a:solidFill>
                  </a:tcPr>
                </a:tc>
                <a:tc>
                  <a:txBody>
                    <a:bodyPr/>
                    <a:lstStyle/>
                    <a:p>
                      <a:pPr algn="ctr">
                        <a:lnSpc>
                          <a:spcPts val="960"/>
                        </a:lnSpc>
                      </a:pPr>
                      <a:r>
                        <a:rPr sz="800" b="1" spc="-5" dirty="0">
                          <a:solidFill>
                            <a:srgbClr val="FFFFFF"/>
                          </a:solidFill>
                          <a:latin typeface="Calibri"/>
                          <a:cs typeface="Calibri"/>
                        </a:rPr>
                        <a:t>Rate*</a:t>
                      </a:r>
                      <a:endParaRPr sz="800">
                        <a:latin typeface="Calibri"/>
                        <a:cs typeface="Calibri"/>
                      </a:endParaRPr>
                    </a:p>
                  </a:txBody>
                  <a:tcPr marL="0" marR="0" marT="0" marB="0">
                    <a:lnL w="9525">
                      <a:solidFill>
                        <a:srgbClr val="FFFFFF"/>
                      </a:solidFill>
                      <a:prstDash val="solid"/>
                    </a:lnL>
                    <a:lnT w="12700">
                      <a:solidFill>
                        <a:srgbClr val="FFFFFF"/>
                      </a:solidFill>
                      <a:prstDash val="solid"/>
                    </a:lnT>
                    <a:solidFill>
                      <a:srgbClr val="005E6D"/>
                    </a:solidFill>
                  </a:tcPr>
                </a:tc>
                <a:tc>
                  <a:txBody>
                    <a:bodyPr/>
                    <a:lstStyle/>
                    <a:p>
                      <a:pPr marL="2540" algn="ctr">
                        <a:lnSpc>
                          <a:spcPts val="960"/>
                        </a:lnSpc>
                      </a:pPr>
                      <a:r>
                        <a:rPr sz="800" b="1" spc="-5" dirty="0">
                          <a:solidFill>
                            <a:srgbClr val="FFFFFF"/>
                          </a:solidFill>
                          <a:latin typeface="Calibri"/>
                          <a:cs typeface="Calibri"/>
                        </a:rPr>
                        <a:t>No.</a:t>
                      </a:r>
                      <a:endParaRPr sz="800">
                        <a:latin typeface="Calibri"/>
                        <a:cs typeface="Calibri"/>
                      </a:endParaRPr>
                    </a:p>
                  </a:txBody>
                  <a:tcPr marL="0" marR="0" marT="0" marB="0">
                    <a:lnR w="9525">
                      <a:solidFill>
                        <a:srgbClr val="FFFFFF"/>
                      </a:solidFill>
                      <a:prstDash val="solid"/>
                    </a:lnR>
                    <a:lnT w="12700">
                      <a:solidFill>
                        <a:srgbClr val="FFFFFF"/>
                      </a:solidFill>
                      <a:prstDash val="solid"/>
                    </a:lnT>
                    <a:solidFill>
                      <a:srgbClr val="005E6D"/>
                    </a:solidFill>
                  </a:tcPr>
                </a:tc>
                <a:tc>
                  <a:txBody>
                    <a:bodyPr/>
                    <a:lstStyle/>
                    <a:p>
                      <a:pPr marL="164465">
                        <a:lnSpc>
                          <a:spcPts val="960"/>
                        </a:lnSpc>
                      </a:pPr>
                      <a:r>
                        <a:rPr sz="800" b="1" spc="5" dirty="0">
                          <a:solidFill>
                            <a:srgbClr val="FFFFFF"/>
                          </a:solidFill>
                          <a:latin typeface="Calibri"/>
                          <a:cs typeface="Calibri"/>
                        </a:rPr>
                        <a:t>Rate*</a:t>
                      </a:r>
                      <a:endParaRPr sz="800">
                        <a:latin typeface="Calibri"/>
                        <a:cs typeface="Calibri"/>
                      </a:endParaRPr>
                    </a:p>
                  </a:txBody>
                  <a:tcPr marL="0" marR="0" marT="0" marB="0">
                    <a:lnL w="9525">
                      <a:solidFill>
                        <a:srgbClr val="FFFFFF"/>
                      </a:solidFill>
                      <a:prstDash val="solid"/>
                    </a:lnL>
                    <a:lnT w="12700">
                      <a:solidFill>
                        <a:srgbClr val="FFFFFF"/>
                      </a:solidFill>
                      <a:prstDash val="solid"/>
                    </a:lnT>
                    <a:solidFill>
                      <a:srgbClr val="005E6D"/>
                    </a:solidFill>
                  </a:tcPr>
                </a:tc>
                <a:tc>
                  <a:txBody>
                    <a:bodyPr/>
                    <a:lstStyle/>
                    <a:p>
                      <a:pPr marL="196850">
                        <a:lnSpc>
                          <a:spcPts val="960"/>
                        </a:lnSpc>
                      </a:pPr>
                      <a:r>
                        <a:rPr sz="800" b="1" spc="-5" dirty="0">
                          <a:solidFill>
                            <a:srgbClr val="FFFFFF"/>
                          </a:solidFill>
                          <a:latin typeface="Calibri"/>
                          <a:cs typeface="Calibri"/>
                        </a:rPr>
                        <a:t>No.</a:t>
                      </a:r>
                      <a:endParaRPr sz="800">
                        <a:latin typeface="Calibri"/>
                        <a:cs typeface="Calibri"/>
                      </a:endParaRPr>
                    </a:p>
                  </a:txBody>
                  <a:tcPr marL="0" marR="0" marT="0" marB="0">
                    <a:lnR w="9525">
                      <a:solidFill>
                        <a:srgbClr val="FFFFFF"/>
                      </a:solidFill>
                      <a:prstDash val="solid"/>
                    </a:lnR>
                    <a:lnT w="12700">
                      <a:solidFill>
                        <a:srgbClr val="FFFFFF"/>
                      </a:solidFill>
                      <a:prstDash val="solid"/>
                    </a:lnT>
                    <a:solidFill>
                      <a:srgbClr val="005E6D"/>
                    </a:solidFill>
                  </a:tcPr>
                </a:tc>
                <a:tc>
                  <a:txBody>
                    <a:bodyPr/>
                    <a:lstStyle/>
                    <a:p>
                      <a:pPr marR="136525" algn="r">
                        <a:lnSpc>
                          <a:spcPts val="960"/>
                        </a:lnSpc>
                      </a:pPr>
                      <a:r>
                        <a:rPr sz="800" b="1" dirty="0">
                          <a:solidFill>
                            <a:srgbClr val="FFFFFF"/>
                          </a:solidFill>
                          <a:latin typeface="Calibri"/>
                          <a:cs typeface="Calibri"/>
                        </a:rPr>
                        <a:t>R</a:t>
                      </a:r>
                      <a:r>
                        <a:rPr sz="800" b="1" spc="-5" dirty="0">
                          <a:solidFill>
                            <a:srgbClr val="FFFFFF"/>
                          </a:solidFill>
                          <a:latin typeface="Calibri"/>
                          <a:cs typeface="Calibri"/>
                        </a:rPr>
                        <a:t>at</a:t>
                      </a:r>
                      <a:r>
                        <a:rPr sz="800" b="1" dirty="0">
                          <a:solidFill>
                            <a:srgbClr val="FFFFFF"/>
                          </a:solidFill>
                          <a:latin typeface="Calibri"/>
                          <a:cs typeface="Calibri"/>
                        </a:rPr>
                        <a:t>e*</a:t>
                      </a:r>
                      <a:endParaRPr sz="800">
                        <a:latin typeface="Calibri"/>
                        <a:cs typeface="Calibri"/>
                      </a:endParaRPr>
                    </a:p>
                  </a:txBody>
                  <a:tcPr marL="0" marR="0" marT="0"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145707">
                <a:tc>
                  <a:txBody>
                    <a:bodyPr/>
                    <a:lstStyle/>
                    <a:p>
                      <a:pPr marL="57785">
                        <a:lnSpc>
                          <a:spcPts val="955"/>
                        </a:lnSpc>
                      </a:pPr>
                      <a:r>
                        <a:rPr sz="800" b="1" spc="20" dirty="0">
                          <a:solidFill>
                            <a:srgbClr val="231F20"/>
                          </a:solidFill>
                          <a:latin typeface="Calibri"/>
                          <a:cs typeface="Calibri"/>
                        </a:rPr>
                        <a:t>Alabama</a:t>
                      </a:r>
                      <a:endParaRPr sz="800">
                        <a:latin typeface="Calibri"/>
                        <a:cs typeface="Calibri"/>
                      </a:endParaRPr>
                    </a:p>
                  </a:txBody>
                  <a:tcPr marL="0" marR="0" marT="0" marB="0">
                    <a:lnR w="19050">
                      <a:solidFill>
                        <a:srgbClr val="005E6D"/>
                      </a:solidFill>
                      <a:prstDash val="solid"/>
                    </a:lnR>
                    <a:solidFill>
                      <a:srgbClr val="FFFFFF"/>
                    </a:solidFill>
                  </a:tcPr>
                </a:tc>
                <a:tc>
                  <a:txBody>
                    <a:bodyPr/>
                    <a:lstStyle/>
                    <a:p>
                      <a:pPr algn="ctr">
                        <a:lnSpc>
                          <a:spcPts val="955"/>
                        </a:lnSpc>
                      </a:pPr>
                      <a:r>
                        <a:rPr sz="800" b="1" spc="10" dirty="0">
                          <a:solidFill>
                            <a:srgbClr val="231F20"/>
                          </a:solidFill>
                          <a:latin typeface="Calibri"/>
                          <a:cs typeface="Calibri"/>
                        </a:rPr>
                        <a:t>23</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ts val="955"/>
                        </a:lnSpc>
                      </a:pPr>
                      <a:r>
                        <a:rPr sz="800" b="1" spc="20" dirty="0">
                          <a:solidFill>
                            <a:srgbClr val="231F20"/>
                          </a:solidFill>
                          <a:latin typeface="Calibri"/>
                          <a:cs typeface="Calibri"/>
                        </a:rPr>
                        <a:t>0.5</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algn="ctr">
                        <a:lnSpc>
                          <a:spcPts val="955"/>
                        </a:lnSpc>
                      </a:pPr>
                      <a:r>
                        <a:rPr sz="800" b="1" spc="10" dirty="0">
                          <a:solidFill>
                            <a:srgbClr val="231F20"/>
                          </a:solidFill>
                          <a:latin typeface="Calibri"/>
                          <a:cs typeface="Calibri"/>
                        </a:rPr>
                        <a:t>19</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ts val="955"/>
                        </a:lnSpc>
                      </a:pPr>
                      <a:r>
                        <a:rPr sz="800" b="1" spc="20" dirty="0">
                          <a:solidFill>
                            <a:srgbClr val="231F20"/>
                          </a:solidFill>
                          <a:latin typeface="Calibri"/>
                          <a:cs typeface="Calibri"/>
                        </a:rPr>
                        <a:t>0.4</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algn="ctr">
                        <a:lnSpc>
                          <a:spcPts val="955"/>
                        </a:lnSpc>
                      </a:pPr>
                      <a:r>
                        <a:rPr sz="800" b="1" spc="10" dirty="0">
                          <a:solidFill>
                            <a:srgbClr val="231F20"/>
                          </a:solidFill>
                          <a:latin typeface="Calibri"/>
                          <a:cs typeface="Calibri"/>
                        </a:rPr>
                        <a:t>23</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algn="ctr">
                        <a:lnSpc>
                          <a:spcPts val="955"/>
                        </a:lnSpc>
                      </a:pPr>
                      <a:r>
                        <a:rPr sz="800" b="1" spc="20" dirty="0">
                          <a:solidFill>
                            <a:srgbClr val="231F20"/>
                          </a:solidFill>
                          <a:latin typeface="Calibri"/>
                          <a:cs typeface="Calibri"/>
                        </a:rPr>
                        <a:t>0.5</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algn="ctr">
                        <a:lnSpc>
                          <a:spcPts val="955"/>
                        </a:lnSpc>
                      </a:pPr>
                      <a:r>
                        <a:rPr sz="800" b="1" spc="10" dirty="0">
                          <a:solidFill>
                            <a:srgbClr val="231F20"/>
                          </a:solidFill>
                          <a:latin typeface="Calibri"/>
                          <a:cs typeface="Calibri"/>
                        </a:rPr>
                        <a:t>38</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L="25400" algn="ctr">
                        <a:lnSpc>
                          <a:spcPts val="955"/>
                        </a:lnSpc>
                      </a:pPr>
                      <a:r>
                        <a:rPr sz="800" b="1" spc="20" dirty="0">
                          <a:solidFill>
                            <a:srgbClr val="231F20"/>
                          </a:solidFill>
                          <a:latin typeface="Calibri"/>
                          <a:cs typeface="Calibri"/>
                        </a:rPr>
                        <a:t>0.8</a:t>
                      </a:r>
                      <a:endParaRPr sz="800">
                        <a:latin typeface="Calibri"/>
                        <a:cs typeface="Calibri"/>
                      </a:endParaRPr>
                    </a:p>
                  </a:txBody>
                  <a:tcPr marL="0" marR="0" marT="0" marB="0">
                    <a:lnL w="9525">
                      <a:solidFill>
                        <a:srgbClr val="005E6D"/>
                      </a:solidFill>
                      <a:prstDash val="solid"/>
                    </a:lnL>
                    <a:lnR w="19050">
                      <a:solidFill>
                        <a:srgbClr val="005E6D"/>
                      </a:solidFill>
                      <a:prstDash val="solid"/>
                    </a:lnR>
                    <a:solidFill>
                      <a:srgbClr val="FFFFFF"/>
                    </a:solidFill>
                  </a:tcPr>
                </a:tc>
                <a:tc>
                  <a:txBody>
                    <a:bodyPr/>
                    <a:lstStyle/>
                    <a:p>
                      <a:pPr marL="177800">
                        <a:lnSpc>
                          <a:spcPts val="955"/>
                        </a:lnSpc>
                      </a:pPr>
                      <a:r>
                        <a:rPr sz="800" b="1" spc="15" dirty="0">
                          <a:solidFill>
                            <a:srgbClr val="231F20"/>
                          </a:solidFill>
                          <a:latin typeface="Calibri"/>
                          <a:cs typeface="Calibri"/>
                        </a:rPr>
                        <a:t>242</a:t>
                      </a:r>
                      <a:endParaRPr sz="800">
                        <a:latin typeface="Calibri"/>
                        <a:cs typeface="Calibri"/>
                      </a:endParaRPr>
                    </a:p>
                  </a:txBody>
                  <a:tcPr marL="0" marR="0" marT="0" marB="0">
                    <a:lnL w="19050">
                      <a:solidFill>
                        <a:srgbClr val="005E6D"/>
                      </a:solidFill>
                      <a:prstDash val="solid"/>
                    </a:lnL>
                    <a:lnR w="9525">
                      <a:solidFill>
                        <a:srgbClr val="005E6D"/>
                      </a:solidFill>
                      <a:prstDash val="solid"/>
                    </a:lnR>
                    <a:solidFill>
                      <a:srgbClr val="FFFFFF"/>
                    </a:solidFill>
                  </a:tcPr>
                </a:tc>
                <a:tc>
                  <a:txBody>
                    <a:bodyPr/>
                    <a:lstStyle/>
                    <a:p>
                      <a:pPr marR="189230" algn="r">
                        <a:lnSpc>
                          <a:spcPts val="955"/>
                        </a:lnSpc>
                      </a:pPr>
                      <a:r>
                        <a:rPr sz="800" b="1" spc="20" dirty="0">
                          <a:solidFill>
                            <a:srgbClr val="231F20"/>
                          </a:solidFill>
                          <a:latin typeface="Calibri"/>
                          <a:cs typeface="Calibri"/>
                        </a:rPr>
                        <a:t>4.9</a:t>
                      </a:r>
                      <a:endParaRPr sz="800">
                        <a:latin typeface="Calibri"/>
                        <a:cs typeface="Calibri"/>
                      </a:endParaRPr>
                    </a:p>
                  </a:txBody>
                  <a:tcPr marL="0" marR="0" marT="0" marB="0">
                    <a:lnL w="9525">
                      <a:solidFill>
                        <a:srgbClr val="005E6D"/>
                      </a:solidFill>
                      <a:prstDash val="solid"/>
                    </a:lnL>
                    <a:solidFill>
                      <a:srgbClr val="FFFFFF"/>
                    </a:solidFill>
                  </a:tcPr>
                </a:tc>
                <a:extLst>
                  <a:ext uri="{0D108BD9-81ED-4DB2-BD59-A6C34878D82A}">
                    <a16:rowId xmlns:a16="http://schemas.microsoft.com/office/drawing/2014/main" val="10002"/>
                  </a:ext>
                </a:extLst>
              </a:tr>
              <a:tr h="145719">
                <a:tc>
                  <a:txBody>
                    <a:bodyPr/>
                    <a:lstStyle/>
                    <a:p>
                      <a:pPr marL="55880">
                        <a:lnSpc>
                          <a:spcPct val="100000"/>
                        </a:lnSpc>
                        <a:spcBef>
                          <a:spcPts val="30"/>
                        </a:spcBef>
                      </a:pPr>
                      <a:r>
                        <a:rPr sz="800" b="1" spc="10" dirty="0">
                          <a:solidFill>
                            <a:srgbClr val="231F20"/>
                          </a:solidFill>
                          <a:latin typeface="Calibri"/>
                          <a:cs typeface="Calibri"/>
                        </a:rPr>
                        <a:t>Alaska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6034"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230" algn="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3"/>
                  </a:ext>
                </a:extLst>
              </a:tr>
              <a:tr h="145732">
                <a:tc>
                  <a:txBody>
                    <a:bodyPr/>
                    <a:lstStyle/>
                    <a:p>
                      <a:pPr marL="55880">
                        <a:lnSpc>
                          <a:spcPct val="100000"/>
                        </a:lnSpc>
                        <a:spcBef>
                          <a:spcPts val="30"/>
                        </a:spcBef>
                      </a:pPr>
                      <a:r>
                        <a:rPr sz="800" b="1" spc="10" dirty="0">
                          <a:solidFill>
                            <a:srgbClr val="231F20"/>
                          </a:solidFill>
                          <a:latin typeface="Calibri"/>
                          <a:cs typeface="Calibri"/>
                        </a:rPr>
                        <a:t>Arizona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54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32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59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77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25400" algn="ctr">
                        <a:lnSpc>
                          <a:spcPct val="100000"/>
                        </a:lnSpc>
                        <a:spcBef>
                          <a:spcPts val="30"/>
                        </a:spcBef>
                      </a:pPr>
                      <a:r>
                        <a:rPr sz="800" b="1" spc="20" dirty="0">
                          <a:solidFill>
                            <a:srgbClr val="231F20"/>
                          </a:solidFill>
                          <a:latin typeface="Calibri"/>
                          <a:cs typeface="Calibri"/>
                        </a:rPr>
                        <a:t>1.1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77800">
                        <a:lnSpc>
                          <a:spcPct val="100000"/>
                        </a:lnSpc>
                        <a:spcBef>
                          <a:spcPts val="30"/>
                        </a:spcBef>
                      </a:pPr>
                      <a:r>
                        <a:rPr sz="800" b="1" spc="15" dirty="0">
                          <a:solidFill>
                            <a:srgbClr val="231F20"/>
                          </a:solidFill>
                          <a:latin typeface="Calibri"/>
                          <a:cs typeface="Calibri"/>
                        </a:rPr>
                        <a:t>584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04"/>
                  </a:ext>
                </a:extLst>
              </a:tr>
              <a:tr h="145719">
                <a:tc>
                  <a:txBody>
                    <a:bodyPr/>
                    <a:lstStyle/>
                    <a:p>
                      <a:pPr marL="55880">
                        <a:lnSpc>
                          <a:spcPct val="100000"/>
                        </a:lnSpc>
                        <a:spcBef>
                          <a:spcPts val="30"/>
                        </a:spcBef>
                      </a:pPr>
                      <a:r>
                        <a:rPr sz="800" b="1" spc="10" dirty="0">
                          <a:solidFill>
                            <a:srgbClr val="231F20"/>
                          </a:solidFill>
                          <a:latin typeface="Calibri"/>
                          <a:cs typeface="Calibri"/>
                        </a:rPr>
                        <a:t>Arkansas</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5" dirty="0">
                          <a:solidFill>
                            <a:srgbClr val="231F20"/>
                          </a:solidFill>
                          <a:latin typeface="Calibri"/>
                          <a:cs typeface="Calibri"/>
                        </a:rPr>
                        <a:t>254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5400" algn="ctr">
                        <a:lnSpc>
                          <a:spcPct val="100000"/>
                        </a:lnSpc>
                        <a:spcBef>
                          <a:spcPts val="30"/>
                        </a:spcBef>
                      </a:pPr>
                      <a:r>
                        <a:rPr sz="800" b="1" spc="20" dirty="0">
                          <a:solidFill>
                            <a:srgbClr val="231F20"/>
                          </a:solidFill>
                          <a:latin typeface="Calibri"/>
                          <a:cs typeface="Calibri"/>
                        </a:rPr>
                        <a:t>8.4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77165">
                        <a:lnSpc>
                          <a:spcPct val="100000"/>
                        </a:lnSpc>
                        <a:spcBef>
                          <a:spcPts val="30"/>
                        </a:spcBef>
                      </a:pPr>
                      <a:r>
                        <a:rPr sz="800" b="1" spc="15" dirty="0">
                          <a:solidFill>
                            <a:srgbClr val="231F20"/>
                          </a:solidFill>
                          <a:latin typeface="Calibri"/>
                          <a:cs typeface="Calibri"/>
                        </a:rPr>
                        <a:t>203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865" algn="r">
                        <a:lnSpc>
                          <a:spcPct val="100000"/>
                        </a:lnSpc>
                        <a:spcBef>
                          <a:spcPts val="30"/>
                        </a:spcBef>
                      </a:pPr>
                      <a:r>
                        <a:rPr sz="800" b="1" spc="20" dirty="0">
                          <a:solidFill>
                            <a:srgbClr val="231F20"/>
                          </a:solidFill>
                          <a:latin typeface="Calibri"/>
                          <a:cs typeface="Calibri"/>
                        </a:rPr>
                        <a:t>6.7</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5"/>
                  </a:ext>
                </a:extLst>
              </a:tr>
              <a:tr h="145719">
                <a:tc>
                  <a:txBody>
                    <a:bodyPr/>
                    <a:lstStyle/>
                    <a:p>
                      <a:pPr marL="55244">
                        <a:lnSpc>
                          <a:spcPct val="100000"/>
                        </a:lnSpc>
                        <a:spcBef>
                          <a:spcPts val="30"/>
                        </a:spcBef>
                      </a:pPr>
                      <a:r>
                        <a:rPr sz="800" b="1" spc="5" dirty="0">
                          <a:solidFill>
                            <a:srgbClr val="231F20"/>
                          </a:solidFill>
                          <a:latin typeface="Calibri"/>
                          <a:cs typeface="Calibri"/>
                        </a:rPr>
                        <a:t>California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179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229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947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2.4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189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24765"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77165">
                        <a:lnSpc>
                          <a:spcPct val="100000"/>
                        </a:lnSpc>
                        <a:spcBef>
                          <a:spcPts val="30"/>
                        </a:spcBef>
                      </a:pPr>
                      <a:r>
                        <a:rPr sz="800" b="1" spc="15" dirty="0">
                          <a:solidFill>
                            <a:srgbClr val="231F20"/>
                          </a:solidFill>
                          <a:latin typeface="Calibri"/>
                          <a:cs typeface="Calibri"/>
                        </a:rPr>
                        <a:t>256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89865" algn="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06"/>
                  </a:ext>
                </a:extLst>
              </a:tr>
              <a:tr h="145732">
                <a:tc>
                  <a:txBody>
                    <a:bodyPr/>
                    <a:lstStyle/>
                    <a:p>
                      <a:pPr marL="55244">
                        <a:lnSpc>
                          <a:spcPct val="100000"/>
                        </a:lnSpc>
                        <a:spcBef>
                          <a:spcPts val="30"/>
                        </a:spcBef>
                      </a:pPr>
                      <a:r>
                        <a:rPr sz="800" b="1" spc="5" dirty="0">
                          <a:solidFill>
                            <a:srgbClr val="231F20"/>
                          </a:solidFill>
                          <a:latin typeface="Calibri"/>
                          <a:cs typeface="Calibri"/>
                        </a:rPr>
                        <a:t>Colorado</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65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4765"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77165">
                        <a:lnSpc>
                          <a:spcPct val="100000"/>
                        </a:lnSpc>
                        <a:spcBef>
                          <a:spcPts val="30"/>
                        </a:spcBef>
                      </a:pPr>
                      <a:r>
                        <a:rPr sz="800" b="1" spc="15" dirty="0">
                          <a:solidFill>
                            <a:srgbClr val="231F20"/>
                          </a:solidFill>
                          <a:latin typeface="Calibri"/>
                          <a:cs typeface="Calibri"/>
                        </a:rPr>
                        <a:t>333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865" algn="r">
                        <a:lnSpc>
                          <a:spcPct val="100000"/>
                        </a:lnSpc>
                        <a:spcBef>
                          <a:spcPts val="30"/>
                        </a:spcBef>
                      </a:pPr>
                      <a:r>
                        <a:rPr sz="800" b="1" spc="20" dirty="0">
                          <a:solidFill>
                            <a:srgbClr val="231F20"/>
                          </a:solidFill>
                          <a:latin typeface="Calibri"/>
                          <a:cs typeface="Calibri"/>
                        </a:rPr>
                        <a:t>5.8</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7"/>
                  </a:ext>
                </a:extLst>
              </a:tr>
              <a:tr h="145707">
                <a:tc>
                  <a:txBody>
                    <a:bodyPr/>
                    <a:lstStyle/>
                    <a:p>
                      <a:pPr marL="55244">
                        <a:lnSpc>
                          <a:spcPct val="100000"/>
                        </a:lnSpc>
                        <a:spcBef>
                          <a:spcPts val="30"/>
                        </a:spcBef>
                      </a:pPr>
                      <a:r>
                        <a:rPr sz="800" b="1" spc="10" dirty="0">
                          <a:solidFill>
                            <a:srgbClr val="231F20"/>
                          </a:solidFill>
                          <a:latin typeface="Calibri"/>
                          <a:cs typeface="Calibri"/>
                        </a:rPr>
                        <a:t>Connecticut</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24130"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90500" algn="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08"/>
                  </a:ext>
                </a:extLst>
              </a:tr>
              <a:tr h="145719">
                <a:tc>
                  <a:txBody>
                    <a:bodyPr/>
                    <a:lstStyle/>
                    <a:p>
                      <a:pPr marL="55244">
                        <a:lnSpc>
                          <a:spcPct val="100000"/>
                        </a:lnSpc>
                        <a:spcBef>
                          <a:spcPts val="30"/>
                        </a:spcBef>
                      </a:pPr>
                      <a:r>
                        <a:rPr sz="800" b="1" spc="10" dirty="0">
                          <a:solidFill>
                            <a:srgbClr val="231F20"/>
                          </a:solidFill>
                          <a:latin typeface="Calibri"/>
                          <a:cs typeface="Calibri"/>
                        </a:rPr>
                        <a:t>Delaware</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4765"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36</a:t>
                      </a:r>
                      <a:endParaRPr sz="800" dirty="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865" algn="r">
                        <a:lnSpc>
                          <a:spcPct val="100000"/>
                        </a:lnSpc>
                        <a:spcBef>
                          <a:spcPts val="30"/>
                        </a:spcBef>
                      </a:pPr>
                      <a:r>
                        <a:rPr sz="800" b="1" spc="20" dirty="0">
                          <a:solidFill>
                            <a:srgbClr val="231F20"/>
                          </a:solidFill>
                          <a:latin typeface="Calibri"/>
                          <a:cs typeface="Calibri"/>
                        </a:rPr>
                        <a:t>3.7</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09"/>
                  </a:ext>
                </a:extLst>
              </a:tr>
              <a:tr h="145719">
                <a:tc>
                  <a:txBody>
                    <a:bodyPr/>
                    <a:lstStyle/>
                    <a:p>
                      <a:pPr marL="55244">
                        <a:lnSpc>
                          <a:spcPct val="100000"/>
                        </a:lnSpc>
                        <a:spcBef>
                          <a:spcPts val="25"/>
                        </a:spcBef>
                      </a:pPr>
                      <a:r>
                        <a:rPr sz="800" b="1" spc="5" dirty="0">
                          <a:solidFill>
                            <a:srgbClr val="231F20"/>
                          </a:solidFill>
                          <a:latin typeface="Calibri"/>
                          <a:cs typeface="Calibri"/>
                        </a:rPr>
                        <a:t>District </a:t>
                      </a:r>
                      <a:r>
                        <a:rPr sz="800" b="1" spc="-5" dirty="0">
                          <a:solidFill>
                            <a:srgbClr val="231F20"/>
                          </a:solidFill>
                          <a:latin typeface="Calibri"/>
                          <a:cs typeface="Calibri"/>
                        </a:rPr>
                        <a:t>of</a:t>
                      </a:r>
                      <a:r>
                        <a:rPr sz="800" b="1" spc="55" dirty="0">
                          <a:solidFill>
                            <a:srgbClr val="231F20"/>
                          </a:solidFill>
                          <a:latin typeface="Calibri"/>
                          <a:cs typeface="Calibri"/>
                        </a:rPr>
                        <a:t> </a:t>
                      </a:r>
                      <a:r>
                        <a:rPr sz="800" b="1" spc="10" dirty="0">
                          <a:solidFill>
                            <a:srgbClr val="231F20"/>
                          </a:solidFill>
                          <a:latin typeface="Calibri"/>
                          <a:cs typeface="Calibri"/>
                        </a:rPr>
                        <a:t>Columbia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U</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11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24130" algn="ctr">
                        <a:lnSpc>
                          <a:spcPct val="100000"/>
                        </a:lnSpc>
                        <a:spcBef>
                          <a:spcPts val="25"/>
                        </a:spcBef>
                      </a:pPr>
                      <a:r>
                        <a:rPr sz="800" b="1" spc="20" dirty="0">
                          <a:solidFill>
                            <a:srgbClr val="231F20"/>
                          </a:solidFill>
                          <a:latin typeface="Calibri"/>
                          <a:cs typeface="Calibri"/>
                        </a:rPr>
                        <a:t>1.6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15</a:t>
                      </a:r>
                      <a:endParaRPr sz="800" dirty="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190500" algn="r">
                        <a:lnSpc>
                          <a:spcPct val="100000"/>
                        </a:lnSpc>
                        <a:spcBef>
                          <a:spcPts val="25"/>
                        </a:spcBef>
                      </a:pPr>
                      <a:r>
                        <a:rPr sz="800" b="1" spc="20" dirty="0">
                          <a:solidFill>
                            <a:srgbClr val="231F20"/>
                          </a:solidFill>
                          <a:latin typeface="Calibri"/>
                          <a:cs typeface="Calibri"/>
                        </a:rPr>
                        <a:t>2.1</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10"/>
                  </a:ext>
                </a:extLst>
              </a:tr>
              <a:tr h="145732">
                <a:tc>
                  <a:txBody>
                    <a:bodyPr/>
                    <a:lstStyle/>
                    <a:p>
                      <a:pPr marL="55244">
                        <a:lnSpc>
                          <a:spcPct val="100000"/>
                        </a:lnSpc>
                        <a:spcBef>
                          <a:spcPts val="25"/>
                        </a:spcBef>
                      </a:pPr>
                      <a:r>
                        <a:rPr sz="800" b="1" spc="15" dirty="0">
                          <a:solidFill>
                            <a:srgbClr val="231F20"/>
                          </a:solidFill>
                          <a:latin typeface="Calibri"/>
                          <a:cs typeface="Calibri"/>
                        </a:rPr>
                        <a:t>Florida</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108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115</a:t>
                      </a:r>
                      <a:endParaRPr sz="800" dirty="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261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548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24130" algn="ctr">
                        <a:lnSpc>
                          <a:spcPct val="100000"/>
                        </a:lnSpc>
                        <a:spcBef>
                          <a:spcPts val="25"/>
                        </a:spcBef>
                      </a:pPr>
                      <a:r>
                        <a:rPr sz="800" b="1" spc="20" dirty="0">
                          <a:solidFill>
                            <a:srgbClr val="231F20"/>
                          </a:solidFill>
                          <a:latin typeface="Calibri"/>
                          <a:cs typeface="Calibri"/>
                        </a:rPr>
                        <a:t>2.6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170815">
                        <a:lnSpc>
                          <a:spcPct val="100000"/>
                        </a:lnSpc>
                        <a:spcBef>
                          <a:spcPts val="25"/>
                        </a:spcBef>
                      </a:pPr>
                      <a:r>
                        <a:rPr sz="800" b="1" spc="15" dirty="0">
                          <a:solidFill>
                            <a:srgbClr val="231F20"/>
                          </a:solidFill>
                          <a:latin typeface="Calibri"/>
                          <a:cs typeface="Calibri"/>
                        </a:rPr>
                        <a:t>3,392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162560" algn="r">
                        <a:lnSpc>
                          <a:spcPct val="100000"/>
                        </a:lnSpc>
                        <a:spcBef>
                          <a:spcPts val="25"/>
                        </a:spcBef>
                      </a:pPr>
                      <a:r>
                        <a:rPr sz="800" b="1" spc="20" dirty="0">
                          <a:solidFill>
                            <a:srgbClr val="231F20"/>
                          </a:solidFill>
                          <a:latin typeface="Calibri"/>
                          <a:cs typeface="Calibri"/>
                        </a:rPr>
                        <a:t>15.8</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11"/>
                  </a:ext>
                </a:extLst>
              </a:tr>
              <a:tr h="145719">
                <a:tc>
                  <a:txBody>
                    <a:bodyPr/>
                    <a:lstStyle/>
                    <a:p>
                      <a:pPr marL="55244">
                        <a:lnSpc>
                          <a:spcPct val="100000"/>
                        </a:lnSpc>
                        <a:spcBef>
                          <a:spcPts val="20"/>
                        </a:spcBef>
                      </a:pPr>
                      <a:r>
                        <a:rPr sz="800" b="1" spc="10" dirty="0">
                          <a:solidFill>
                            <a:srgbClr val="231F20"/>
                          </a:solidFill>
                          <a:latin typeface="Calibri"/>
                          <a:cs typeface="Calibri"/>
                        </a:rPr>
                        <a:t>Georgia</a:t>
                      </a:r>
                      <a:endParaRPr sz="800">
                        <a:latin typeface="Calibri"/>
                        <a:cs typeface="Calibri"/>
                      </a:endParaRPr>
                    </a:p>
                  </a:txBody>
                  <a:tcPr marL="0" marR="0" marT="2540" marB="0">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30</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0.3</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44</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0.4</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24</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84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26034"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77800">
                        <a:lnSpc>
                          <a:spcPct val="100000"/>
                        </a:lnSpc>
                        <a:spcBef>
                          <a:spcPts val="30"/>
                        </a:spcBef>
                      </a:pPr>
                      <a:r>
                        <a:rPr sz="800" b="1" spc="15" dirty="0">
                          <a:solidFill>
                            <a:srgbClr val="231F20"/>
                          </a:solidFill>
                          <a:latin typeface="Calibri"/>
                          <a:cs typeface="Calibri"/>
                        </a:rPr>
                        <a:t>844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89230" algn="r">
                        <a:lnSpc>
                          <a:spcPct val="100000"/>
                        </a:lnSpc>
                        <a:spcBef>
                          <a:spcPts val="30"/>
                        </a:spcBef>
                      </a:pPr>
                      <a:r>
                        <a:rPr sz="800" b="1" spc="20" dirty="0">
                          <a:solidFill>
                            <a:srgbClr val="231F20"/>
                          </a:solidFill>
                          <a:latin typeface="Calibri"/>
                          <a:cs typeface="Calibri"/>
                        </a:rPr>
                        <a:t>7.9</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2"/>
                  </a:ext>
                </a:extLst>
              </a:tr>
              <a:tr h="145707">
                <a:tc>
                  <a:txBody>
                    <a:bodyPr/>
                    <a:lstStyle/>
                    <a:p>
                      <a:pPr marL="55880">
                        <a:lnSpc>
                          <a:spcPct val="100000"/>
                        </a:lnSpc>
                        <a:spcBef>
                          <a:spcPts val="30"/>
                        </a:spcBef>
                      </a:pPr>
                      <a:r>
                        <a:rPr sz="800" b="1" spc="5" dirty="0">
                          <a:solidFill>
                            <a:srgbClr val="231F20"/>
                          </a:solidFill>
                          <a:latin typeface="Calibri"/>
                          <a:cs typeface="Calibri"/>
                        </a:rPr>
                        <a:t>Hawaii</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2540"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5" dirty="0">
                          <a:solidFill>
                            <a:srgbClr val="231F20"/>
                          </a:solidFill>
                          <a:latin typeface="Calibri"/>
                          <a:cs typeface="Calibri"/>
                        </a:rPr>
                        <a:t>285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20</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6034"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230" algn="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13"/>
                  </a:ext>
                </a:extLst>
              </a:tr>
              <a:tr h="145732">
                <a:tc>
                  <a:txBody>
                    <a:bodyPr/>
                    <a:lstStyle/>
                    <a:p>
                      <a:pPr marL="57785">
                        <a:lnSpc>
                          <a:spcPct val="100000"/>
                        </a:lnSpc>
                        <a:spcBef>
                          <a:spcPts val="30"/>
                        </a:spcBef>
                      </a:pPr>
                      <a:r>
                        <a:rPr sz="800" b="1" spc="5" dirty="0">
                          <a:solidFill>
                            <a:srgbClr val="231F20"/>
                          </a:solidFill>
                          <a:latin typeface="Calibri"/>
                          <a:cs typeface="Calibri"/>
                        </a:rPr>
                        <a:t>Idaho</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2540"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0"/>
                        </a:spcBef>
                      </a:pPr>
                      <a:r>
                        <a:rPr sz="800" b="1" dirty="0">
                          <a:solidFill>
                            <a:srgbClr val="231F20"/>
                          </a:solidFill>
                          <a:latin typeface="Calibri"/>
                          <a:cs typeface="Calibri"/>
                        </a:rPr>
                        <a:t>7</a:t>
                      </a:r>
                      <a:endParaRPr sz="800" dirty="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30"/>
                        </a:spcBef>
                      </a:pPr>
                      <a:r>
                        <a:rPr sz="800" b="1" dirty="0">
                          <a:solidFill>
                            <a:srgbClr val="231F20"/>
                          </a:solidFill>
                          <a:latin typeface="Calibri"/>
                          <a:cs typeface="Calibri"/>
                        </a:rPr>
                        <a:t>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26670"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75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89230" algn="r">
                        <a:lnSpc>
                          <a:spcPct val="100000"/>
                        </a:lnSpc>
                        <a:spcBef>
                          <a:spcPts val="30"/>
                        </a:spcBef>
                      </a:pPr>
                      <a:r>
                        <a:rPr sz="800" b="1" spc="20" dirty="0">
                          <a:solidFill>
                            <a:srgbClr val="231F20"/>
                          </a:solidFill>
                          <a:latin typeface="Calibri"/>
                          <a:cs typeface="Calibri"/>
                        </a:rPr>
                        <a:t>4.2</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4"/>
                  </a:ext>
                </a:extLst>
              </a:tr>
              <a:tr h="145719">
                <a:tc>
                  <a:txBody>
                    <a:bodyPr/>
                    <a:lstStyle/>
                    <a:p>
                      <a:pPr marL="56515">
                        <a:lnSpc>
                          <a:spcPct val="100000"/>
                        </a:lnSpc>
                        <a:spcBef>
                          <a:spcPts val="30"/>
                        </a:spcBef>
                      </a:pPr>
                      <a:r>
                        <a:rPr sz="800" b="1" spc="5" dirty="0">
                          <a:solidFill>
                            <a:srgbClr val="231F20"/>
                          </a:solidFill>
                          <a:latin typeface="Calibri"/>
                          <a:cs typeface="Calibri"/>
                        </a:rPr>
                        <a:t>Illinois</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57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71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73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93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6034"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77800">
                        <a:lnSpc>
                          <a:spcPct val="100000"/>
                        </a:lnSpc>
                        <a:spcBef>
                          <a:spcPts val="30"/>
                        </a:spcBef>
                      </a:pPr>
                      <a:r>
                        <a:rPr sz="800" b="1" spc="15" dirty="0">
                          <a:solidFill>
                            <a:srgbClr val="231F20"/>
                          </a:solidFill>
                          <a:latin typeface="Calibri"/>
                          <a:cs typeface="Calibri"/>
                        </a:rPr>
                        <a:t>185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230" algn="r">
                        <a:lnSpc>
                          <a:spcPct val="100000"/>
                        </a:lnSpc>
                        <a:spcBef>
                          <a:spcPts val="30"/>
                        </a:spcBef>
                      </a:pPr>
                      <a:r>
                        <a:rPr sz="800" b="1" spc="20" dirty="0">
                          <a:solidFill>
                            <a:srgbClr val="231F20"/>
                          </a:solidFill>
                          <a:latin typeface="Calibri"/>
                          <a:cs typeface="Calibri"/>
                        </a:rPr>
                        <a:t>1.5</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15"/>
                  </a:ext>
                </a:extLst>
              </a:tr>
              <a:tr h="145719">
                <a:tc>
                  <a:txBody>
                    <a:bodyPr/>
                    <a:lstStyle/>
                    <a:p>
                      <a:pPr marL="55880">
                        <a:lnSpc>
                          <a:spcPct val="100000"/>
                        </a:lnSpc>
                        <a:spcBef>
                          <a:spcPts val="30"/>
                        </a:spcBef>
                      </a:pPr>
                      <a:r>
                        <a:rPr sz="800" b="1" spc="5" dirty="0">
                          <a:solidFill>
                            <a:srgbClr val="231F20"/>
                          </a:solidFill>
                          <a:latin typeface="Calibri"/>
                          <a:cs typeface="Calibri"/>
                        </a:rPr>
                        <a:t>Indiana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21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5" dirty="0">
                          <a:solidFill>
                            <a:srgbClr val="231F20"/>
                          </a:solidFill>
                          <a:latin typeface="Calibri"/>
                          <a:cs typeface="Calibri"/>
                        </a:rPr>
                        <a:t>964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191135">
                        <a:lnSpc>
                          <a:spcPct val="100000"/>
                        </a:lnSpc>
                        <a:spcBef>
                          <a:spcPts val="30"/>
                        </a:spcBef>
                      </a:pPr>
                      <a:r>
                        <a:rPr sz="800" b="1" spc="20" dirty="0">
                          <a:solidFill>
                            <a:srgbClr val="231F20"/>
                          </a:solidFill>
                          <a:latin typeface="Calibri"/>
                          <a:cs typeface="Calibri"/>
                        </a:rPr>
                        <a:t>14.4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71450">
                        <a:lnSpc>
                          <a:spcPct val="100000"/>
                        </a:lnSpc>
                        <a:spcBef>
                          <a:spcPts val="30"/>
                        </a:spcBef>
                      </a:pPr>
                      <a:r>
                        <a:rPr sz="800" b="1" spc="15" dirty="0">
                          <a:solidFill>
                            <a:srgbClr val="231F20"/>
                          </a:solidFill>
                          <a:latin typeface="Calibri"/>
                          <a:cs typeface="Calibri"/>
                        </a:rPr>
                        <a:t>1,398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61925" algn="r">
                        <a:lnSpc>
                          <a:spcPct val="100000"/>
                        </a:lnSpc>
                        <a:spcBef>
                          <a:spcPts val="30"/>
                        </a:spcBef>
                      </a:pPr>
                      <a:r>
                        <a:rPr sz="800" b="1" spc="20" dirty="0">
                          <a:solidFill>
                            <a:srgbClr val="231F20"/>
                          </a:solidFill>
                          <a:latin typeface="Calibri"/>
                          <a:cs typeface="Calibri"/>
                        </a:rPr>
                        <a:t>20.8</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6"/>
                  </a:ext>
                </a:extLst>
              </a:tr>
              <a:tr h="145719">
                <a:tc>
                  <a:txBody>
                    <a:bodyPr/>
                    <a:lstStyle/>
                    <a:p>
                      <a:pPr marL="55880">
                        <a:lnSpc>
                          <a:spcPct val="100000"/>
                        </a:lnSpc>
                        <a:spcBef>
                          <a:spcPts val="30"/>
                        </a:spcBef>
                      </a:pPr>
                      <a:r>
                        <a:rPr sz="800" b="1" dirty="0">
                          <a:solidFill>
                            <a:srgbClr val="231F20"/>
                          </a:solidFill>
                          <a:latin typeface="Calibri"/>
                          <a:cs typeface="Calibri"/>
                        </a:rPr>
                        <a:t>Iowa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5400"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230" algn="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17"/>
                  </a:ext>
                </a:extLst>
              </a:tr>
              <a:tr h="145719">
                <a:tc>
                  <a:txBody>
                    <a:bodyPr/>
                    <a:lstStyle/>
                    <a:p>
                      <a:pPr marL="55880">
                        <a:lnSpc>
                          <a:spcPct val="100000"/>
                        </a:lnSpc>
                        <a:spcBef>
                          <a:spcPts val="30"/>
                        </a:spcBef>
                      </a:pPr>
                      <a:r>
                        <a:rPr sz="800" b="1" spc="10" dirty="0">
                          <a:solidFill>
                            <a:srgbClr val="231F20"/>
                          </a:solidFill>
                          <a:latin typeface="Calibri"/>
                          <a:cs typeface="Calibri"/>
                        </a:rPr>
                        <a:t>Kansas</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25400"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89230" algn="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18"/>
                  </a:ext>
                </a:extLst>
              </a:tr>
              <a:tr h="145719">
                <a:tc>
                  <a:txBody>
                    <a:bodyPr/>
                    <a:lstStyle/>
                    <a:p>
                      <a:pPr marL="55880">
                        <a:lnSpc>
                          <a:spcPct val="100000"/>
                        </a:lnSpc>
                        <a:spcBef>
                          <a:spcPts val="25"/>
                        </a:spcBef>
                      </a:pPr>
                      <a:r>
                        <a:rPr sz="800" b="1" spc="10" dirty="0">
                          <a:solidFill>
                            <a:srgbClr val="231F20"/>
                          </a:solidFill>
                          <a:latin typeface="Calibri"/>
                          <a:cs typeface="Calibri"/>
                        </a:rPr>
                        <a:t>Kentucky</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16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71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1.6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3,560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191135">
                        <a:lnSpc>
                          <a:spcPct val="100000"/>
                        </a:lnSpc>
                        <a:spcBef>
                          <a:spcPts val="25"/>
                        </a:spcBef>
                      </a:pPr>
                      <a:r>
                        <a:rPr sz="800" b="1" spc="20" dirty="0">
                          <a:solidFill>
                            <a:srgbClr val="231F20"/>
                          </a:solidFill>
                          <a:latin typeface="Calibri"/>
                          <a:cs typeface="Calibri"/>
                        </a:rPr>
                        <a:t>79.7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171450">
                        <a:lnSpc>
                          <a:spcPct val="100000"/>
                        </a:lnSpc>
                        <a:spcBef>
                          <a:spcPts val="25"/>
                        </a:spcBef>
                      </a:pPr>
                      <a:r>
                        <a:rPr sz="800" b="1" spc="15" dirty="0">
                          <a:solidFill>
                            <a:srgbClr val="231F20"/>
                          </a:solidFill>
                          <a:latin typeface="Calibri"/>
                          <a:cs typeface="Calibri"/>
                        </a:rPr>
                        <a:t>1,318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161925" algn="r">
                        <a:lnSpc>
                          <a:spcPct val="100000"/>
                        </a:lnSpc>
                        <a:spcBef>
                          <a:spcPts val="25"/>
                        </a:spcBef>
                      </a:pPr>
                      <a:r>
                        <a:rPr sz="800" b="1" spc="20" dirty="0">
                          <a:solidFill>
                            <a:srgbClr val="231F20"/>
                          </a:solidFill>
                          <a:latin typeface="Calibri"/>
                          <a:cs typeface="Calibri"/>
                        </a:rPr>
                        <a:t>29.5</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19"/>
                  </a:ext>
                </a:extLst>
              </a:tr>
              <a:tr h="145719">
                <a:tc>
                  <a:txBody>
                    <a:bodyPr/>
                    <a:lstStyle/>
                    <a:p>
                      <a:pPr marL="55880">
                        <a:lnSpc>
                          <a:spcPct val="100000"/>
                        </a:lnSpc>
                        <a:spcBef>
                          <a:spcPts val="25"/>
                        </a:spcBef>
                      </a:pPr>
                      <a:r>
                        <a:rPr sz="800" b="1" spc="5" dirty="0">
                          <a:solidFill>
                            <a:srgbClr val="231F20"/>
                          </a:solidFill>
                          <a:latin typeface="Calibri"/>
                          <a:cs typeface="Calibri"/>
                        </a:rPr>
                        <a:t>Louisiana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12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37</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25400" algn="ctr">
                        <a:lnSpc>
                          <a:spcPct val="100000"/>
                        </a:lnSpc>
                        <a:spcBef>
                          <a:spcPts val="25"/>
                        </a:spcBef>
                      </a:pPr>
                      <a:r>
                        <a:rPr sz="800" b="1" spc="2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177800">
                        <a:lnSpc>
                          <a:spcPct val="100000"/>
                        </a:lnSpc>
                        <a:spcBef>
                          <a:spcPts val="25"/>
                        </a:spcBef>
                      </a:pPr>
                      <a:r>
                        <a:rPr sz="800" b="1" spc="15" dirty="0">
                          <a:solidFill>
                            <a:srgbClr val="231F20"/>
                          </a:solidFill>
                          <a:latin typeface="Calibri"/>
                          <a:cs typeface="Calibri"/>
                        </a:rPr>
                        <a:t>687</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161925" algn="r">
                        <a:lnSpc>
                          <a:spcPct val="100000"/>
                        </a:lnSpc>
                        <a:spcBef>
                          <a:spcPts val="25"/>
                        </a:spcBef>
                      </a:pPr>
                      <a:r>
                        <a:rPr sz="800" b="1" spc="20" dirty="0">
                          <a:solidFill>
                            <a:srgbClr val="231F20"/>
                          </a:solidFill>
                          <a:latin typeface="Calibri"/>
                          <a:cs typeface="Calibri"/>
                        </a:rPr>
                        <a:t>14.8</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20"/>
                  </a:ext>
                </a:extLst>
              </a:tr>
              <a:tr h="145732">
                <a:tc>
                  <a:txBody>
                    <a:bodyPr/>
                    <a:lstStyle/>
                    <a:p>
                      <a:pPr marL="55880">
                        <a:lnSpc>
                          <a:spcPct val="100000"/>
                        </a:lnSpc>
                        <a:spcBef>
                          <a:spcPts val="20"/>
                        </a:spcBef>
                      </a:pPr>
                      <a:r>
                        <a:rPr sz="800" b="1" spc="10" dirty="0">
                          <a:solidFill>
                            <a:srgbClr val="231F20"/>
                          </a:solidFill>
                          <a:latin typeface="Calibri"/>
                          <a:cs typeface="Calibri"/>
                        </a:rPr>
                        <a:t>Maine</a:t>
                      </a:r>
                      <a:endParaRPr sz="800">
                        <a:latin typeface="Calibri"/>
                        <a:cs typeface="Calibri"/>
                      </a:endParaRPr>
                    </a:p>
                  </a:txBody>
                  <a:tcPr marL="0" marR="0" marT="2540" marB="0">
                    <a:lnR w="19050">
                      <a:solidFill>
                        <a:srgbClr val="005E6D"/>
                      </a:solidFill>
                      <a:prstDash val="solid"/>
                    </a:lnR>
                    <a:solidFill>
                      <a:srgbClr val="E5EEF0"/>
                    </a:solidFill>
                  </a:tcPr>
                </a:tc>
                <a:tc>
                  <a:txBody>
                    <a:bodyPr/>
                    <a:lstStyle/>
                    <a:p>
                      <a:pPr algn="ctr">
                        <a:lnSpc>
                          <a:spcPct val="100000"/>
                        </a:lnSpc>
                        <a:spcBef>
                          <a:spcPts val="20"/>
                        </a:spcBef>
                      </a:pPr>
                      <a:r>
                        <a:rPr sz="800" b="1" dirty="0">
                          <a:solidFill>
                            <a:srgbClr val="231F20"/>
                          </a:solidFill>
                          <a:latin typeface="Calibri"/>
                          <a:cs typeface="Calibri"/>
                        </a:rPr>
                        <a:t>8</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0.6</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dirty="0">
                          <a:solidFill>
                            <a:srgbClr val="231F20"/>
                          </a:solidFill>
                          <a:latin typeface="Calibri"/>
                          <a:cs typeface="Calibri"/>
                        </a:rPr>
                        <a:t>8</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0.6</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dirty="0">
                          <a:solidFill>
                            <a:srgbClr val="231F20"/>
                          </a:solidFill>
                          <a:latin typeface="Calibri"/>
                          <a:cs typeface="Calibri"/>
                        </a:rPr>
                        <a:t>7</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0.5</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dirty="0">
                          <a:solidFill>
                            <a:srgbClr val="231F20"/>
                          </a:solidFill>
                          <a:latin typeface="Calibri"/>
                          <a:cs typeface="Calibri"/>
                        </a:rPr>
                        <a:t>9</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L="26034" algn="ctr">
                        <a:lnSpc>
                          <a:spcPct val="100000"/>
                        </a:lnSpc>
                        <a:spcBef>
                          <a:spcPts val="20"/>
                        </a:spcBef>
                      </a:pPr>
                      <a:r>
                        <a:rPr sz="800" b="1" spc="20" dirty="0">
                          <a:solidFill>
                            <a:srgbClr val="231F20"/>
                          </a:solidFill>
                          <a:latin typeface="Calibri"/>
                          <a:cs typeface="Calibri"/>
                        </a:rPr>
                        <a:t>0.7</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10" dirty="0">
                          <a:solidFill>
                            <a:srgbClr val="231F20"/>
                          </a:solidFill>
                          <a:latin typeface="Calibri"/>
                          <a:cs typeface="Calibri"/>
                        </a:rPr>
                        <a:t>45</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R="191135" algn="r">
                        <a:lnSpc>
                          <a:spcPct val="100000"/>
                        </a:lnSpc>
                        <a:spcBef>
                          <a:spcPts val="20"/>
                        </a:spcBef>
                      </a:pPr>
                      <a:r>
                        <a:rPr sz="800" b="1" spc="20" dirty="0">
                          <a:solidFill>
                            <a:srgbClr val="231F20"/>
                          </a:solidFill>
                          <a:latin typeface="Calibri"/>
                          <a:cs typeface="Calibri"/>
                        </a:rPr>
                        <a:t>3.3</a:t>
                      </a:r>
                      <a:endParaRPr sz="800">
                        <a:latin typeface="Calibri"/>
                        <a:cs typeface="Calibri"/>
                      </a:endParaRPr>
                    </a:p>
                  </a:txBody>
                  <a:tcPr marL="0" marR="0" marT="2540" marB="0">
                    <a:lnL w="9525">
                      <a:solidFill>
                        <a:srgbClr val="005E6D"/>
                      </a:solidFill>
                      <a:prstDash val="solid"/>
                    </a:lnL>
                    <a:solidFill>
                      <a:srgbClr val="E5EEF0"/>
                    </a:solidFill>
                  </a:tcPr>
                </a:tc>
                <a:extLst>
                  <a:ext uri="{0D108BD9-81ED-4DB2-BD59-A6C34878D82A}">
                    <a16:rowId xmlns:a16="http://schemas.microsoft.com/office/drawing/2014/main" val="10021"/>
                  </a:ext>
                </a:extLst>
              </a:tr>
              <a:tr h="145719">
                <a:tc>
                  <a:txBody>
                    <a:bodyPr/>
                    <a:lstStyle/>
                    <a:p>
                      <a:pPr marL="55880">
                        <a:lnSpc>
                          <a:spcPct val="100000"/>
                        </a:lnSpc>
                        <a:spcBef>
                          <a:spcPts val="20"/>
                        </a:spcBef>
                      </a:pPr>
                      <a:r>
                        <a:rPr sz="800" b="1" spc="10" dirty="0">
                          <a:solidFill>
                            <a:srgbClr val="231F20"/>
                          </a:solidFill>
                          <a:latin typeface="Calibri"/>
                          <a:cs typeface="Calibri"/>
                        </a:rPr>
                        <a:t>Maryland</a:t>
                      </a:r>
                      <a:endParaRPr sz="800">
                        <a:latin typeface="Calibri"/>
                        <a:cs typeface="Calibri"/>
                      </a:endParaRPr>
                    </a:p>
                  </a:txBody>
                  <a:tcPr marL="0" marR="0" marT="2540" marB="0">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19</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0.3</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37</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0.6</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29</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0.5</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52</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marL="25400" algn="ctr">
                        <a:lnSpc>
                          <a:spcPct val="100000"/>
                        </a:lnSpc>
                        <a:spcBef>
                          <a:spcPts val="20"/>
                        </a:spcBef>
                      </a:pPr>
                      <a:r>
                        <a:rPr sz="800" b="1" spc="20" dirty="0">
                          <a:solidFill>
                            <a:srgbClr val="231F20"/>
                          </a:solidFill>
                          <a:latin typeface="Calibri"/>
                          <a:cs typeface="Calibri"/>
                        </a:rPr>
                        <a:t>0.9</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88</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marR="191135" algn="r">
                        <a:lnSpc>
                          <a:spcPct val="100000"/>
                        </a:lnSpc>
                        <a:spcBef>
                          <a:spcPts val="20"/>
                        </a:spcBef>
                      </a:pPr>
                      <a:r>
                        <a:rPr sz="800" b="1" spc="20" dirty="0">
                          <a:solidFill>
                            <a:srgbClr val="231F20"/>
                          </a:solidFill>
                          <a:latin typeface="Calibri"/>
                          <a:cs typeface="Calibri"/>
                        </a:rPr>
                        <a:t>1.5</a:t>
                      </a:r>
                      <a:endParaRPr sz="800">
                        <a:latin typeface="Calibri"/>
                        <a:cs typeface="Calibri"/>
                      </a:endParaRPr>
                    </a:p>
                  </a:txBody>
                  <a:tcPr marL="0" marR="0" marT="2540" marB="0">
                    <a:lnL w="9525">
                      <a:solidFill>
                        <a:srgbClr val="005E6D"/>
                      </a:solidFill>
                      <a:prstDash val="solid"/>
                    </a:lnL>
                    <a:solidFill>
                      <a:srgbClr val="FFFFFF"/>
                    </a:solidFill>
                  </a:tcPr>
                </a:tc>
                <a:extLst>
                  <a:ext uri="{0D108BD9-81ED-4DB2-BD59-A6C34878D82A}">
                    <a16:rowId xmlns:a16="http://schemas.microsoft.com/office/drawing/2014/main" val="10022"/>
                  </a:ext>
                </a:extLst>
              </a:tr>
              <a:tr h="145719">
                <a:tc>
                  <a:txBody>
                    <a:bodyPr/>
                    <a:lstStyle/>
                    <a:p>
                      <a:pPr marL="55244">
                        <a:lnSpc>
                          <a:spcPct val="100000"/>
                        </a:lnSpc>
                        <a:spcBef>
                          <a:spcPts val="20"/>
                        </a:spcBef>
                      </a:pPr>
                      <a:r>
                        <a:rPr sz="800" b="1" spc="10" dirty="0">
                          <a:solidFill>
                            <a:srgbClr val="231F20"/>
                          </a:solidFill>
                          <a:latin typeface="Calibri"/>
                          <a:cs typeface="Calibri"/>
                        </a:rPr>
                        <a:t>Massachusetts</a:t>
                      </a:r>
                      <a:endParaRPr sz="800">
                        <a:latin typeface="Calibri"/>
                        <a:cs typeface="Calibri"/>
                      </a:endParaRPr>
                    </a:p>
                  </a:txBody>
                  <a:tcPr marL="0" marR="0" marT="2540" marB="0">
                    <a:lnR w="19050">
                      <a:solidFill>
                        <a:srgbClr val="005E6D"/>
                      </a:solidFill>
                      <a:prstDash val="solid"/>
                    </a:lnR>
                    <a:solidFill>
                      <a:srgbClr val="E5EEF0"/>
                    </a:solidFill>
                  </a:tcPr>
                </a:tc>
                <a:tc>
                  <a:txBody>
                    <a:bodyPr/>
                    <a:lstStyle/>
                    <a:p>
                      <a:pPr algn="ctr">
                        <a:lnSpc>
                          <a:spcPct val="100000"/>
                        </a:lnSpc>
                        <a:spcBef>
                          <a:spcPts val="20"/>
                        </a:spcBef>
                      </a:pPr>
                      <a:r>
                        <a:rPr sz="800" b="1" spc="10" dirty="0">
                          <a:solidFill>
                            <a:srgbClr val="231F20"/>
                          </a:solidFill>
                          <a:latin typeface="Calibri"/>
                          <a:cs typeface="Calibri"/>
                        </a:rPr>
                        <a:t>34</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0.5</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10" dirty="0">
                          <a:solidFill>
                            <a:srgbClr val="231F20"/>
                          </a:solidFill>
                          <a:latin typeface="Calibri"/>
                          <a:cs typeface="Calibri"/>
                        </a:rPr>
                        <a:t>64</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0.9</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10" dirty="0">
                          <a:solidFill>
                            <a:srgbClr val="231F20"/>
                          </a:solidFill>
                          <a:latin typeface="Calibri"/>
                          <a:cs typeface="Calibri"/>
                        </a:rPr>
                        <a:t>52</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0"/>
                        </a:spcBef>
                      </a:pPr>
                      <a:r>
                        <a:rPr sz="800" b="1" spc="20" dirty="0">
                          <a:solidFill>
                            <a:srgbClr val="231F20"/>
                          </a:solidFill>
                          <a:latin typeface="Calibri"/>
                          <a:cs typeface="Calibri"/>
                        </a:rPr>
                        <a:t>0.8</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0"/>
                        </a:spcBef>
                      </a:pPr>
                      <a:r>
                        <a:rPr sz="800" b="1" spc="15" dirty="0">
                          <a:solidFill>
                            <a:srgbClr val="231F20"/>
                          </a:solidFill>
                          <a:latin typeface="Calibri"/>
                          <a:cs typeface="Calibri"/>
                        </a:rPr>
                        <a:t>364</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L="24765" algn="ctr">
                        <a:lnSpc>
                          <a:spcPct val="100000"/>
                        </a:lnSpc>
                        <a:spcBef>
                          <a:spcPts val="20"/>
                        </a:spcBef>
                      </a:pPr>
                      <a:r>
                        <a:rPr sz="800" b="1" spc="20" dirty="0">
                          <a:solidFill>
                            <a:srgbClr val="231F20"/>
                          </a:solidFill>
                          <a:latin typeface="Calibri"/>
                          <a:cs typeface="Calibri"/>
                        </a:rPr>
                        <a:t>5.3</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E5EEF0"/>
                    </a:solidFill>
                  </a:tcPr>
                </a:tc>
                <a:tc>
                  <a:txBody>
                    <a:bodyPr/>
                    <a:lstStyle/>
                    <a:p>
                      <a:pPr marL="175895">
                        <a:lnSpc>
                          <a:spcPct val="100000"/>
                        </a:lnSpc>
                        <a:spcBef>
                          <a:spcPts val="20"/>
                        </a:spcBef>
                      </a:pPr>
                      <a:r>
                        <a:rPr sz="800" b="1" spc="15" dirty="0">
                          <a:solidFill>
                            <a:srgbClr val="231F20"/>
                          </a:solidFill>
                          <a:latin typeface="Calibri"/>
                          <a:cs typeface="Calibri"/>
                        </a:rPr>
                        <a:t>204</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20"/>
                        </a:spcBef>
                      </a:pPr>
                      <a:r>
                        <a:rPr sz="800" b="1" dirty="0">
                          <a:solidFill>
                            <a:srgbClr val="231F20"/>
                          </a:solidFill>
                          <a:latin typeface="Calibri"/>
                          <a:cs typeface="Calibri"/>
                        </a:rPr>
                        <a:t>3</a:t>
                      </a:r>
                      <a:endParaRPr sz="800">
                        <a:latin typeface="Calibri"/>
                        <a:cs typeface="Calibri"/>
                      </a:endParaRPr>
                    </a:p>
                  </a:txBody>
                  <a:tcPr marL="0" marR="0" marT="2540" marB="0">
                    <a:lnL w="9525">
                      <a:solidFill>
                        <a:srgbClr val="005E6D"/>
                      </a:solidFill>
                      <a:prstDash val="solid"/>
                    </a:lnL>
                    <a:solidFill>
                      <a:srgbClr val="E5EEF0"/>
                    </a:solidFill>
                  </a:tcPr>
                </a:tc>
                <a:extLst>
                  <a:ext uri="{0D108BD9-81ED-4DB2-BD59-A6C34878D82A}">
                    <a16:rowId xmlns:a16="http://schemas.microsoft.com/office/drawing/2014/main" val="10023"/>
                  </a:ext>
                </a:extLst>
              </a:tr>
              <a:tr h="145707">
                <a:tc>
                  <a:txBody>
                    <a:bodyPr/>
                    <a:lstStyle/>
                    <a:p>
                      <a:pPr marL="55244">
                        <a:lnSpc>
                          <a:spcPct val="100000"/>
                        </a:lnSpc>
                        <a:spcBef>
                          <a:spcPts val="20"/>
                        </a:spcBef>
                      </a:pPr>
                      <a:r>
                        <a:rPr sz="800" b="1" spc="10" dirty="0">
                          <a:solidFill>
                            <a:srgbClr val="231F20"/>
                          </a:solidFill>
                          <a:latin typeface="Calibri"/>
                          <a:cs typeface="Calibri"/>
                        </a:rPr>
                        <a:t>Michigan</a:t>
                      </a:r>
                      <a:endParaRPr sz="800">
                        <a:latin typeface="Calibri"/>
                        <a:cs typeface="Calibri"/>
                      </a:endParaRPr>
                    </a:p>
                  </a:txBody>
                  <a:tcPr marL="0" marR="0" marT="2540" marB="0">
                    <a:lnR w="19050">
                      <a:solidFill>
                        <a:srgbClr val="005E6D"/>
                      </a:solidFill>
                      <a:prstDash val="solid"/>
                    </a:lnR>
                    <a:solidFill>
                      <a:srgbClr val="FFFFFF"/>
                    </a:solidFill>
                  </a:tcPr>
                </a:tc>
                <a:tc>
                  <a:txBody>
                    <a:bodyPr/>
                    <a:lstStyle/>
                    <a:p>
                      <a:pPr algn="ctr">
                        <a:lnSpc>
                          <a:spcPct val="100000"/>
                        </a:lnSpc>
                        <a:spcBef>
                          <a:spcPts val="20"/>
                        </a:spcBef>
                      </a:pPr>
                      <a:r>
                        <a:rPr sz="800" b="1" spc="10" dirty="0">
                          <a:solidFill>
                            <a:srgbClr val="231F20"/>
                          </a:solidFill>
                          <a:latin typeface="Calibri"/>
                          <a:cs typeface="Calibri"/>
                        </a:rPr>
                        <a:t>51</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0.5</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5" dirty="0">
                          <a:solidFill>
                            <a:srgbClr val="231F20"/>
                          </a:solidFill>
                          <a:latin typeface="Calibri"/>
                          <a:cs typeface="Calibri"/>
                        </a:rPr>
                        <a:t>112</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1.1</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5" dirty="0">
                          <a:solidFill>
                            <a:srgbClr val="231F20"/>
                          </a:solidFill>
                          <a:latin typeface="Calibri"/>
                          <a:cs typeface="Calibri"/>
                        </a:rPr>
                        <a:t>670</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0"/>
                        </a:spcBef>
                      </a:pPr>
                      <a:r>
                        <a:rPr sz="800" b="1" spc="20" dirty="0">
                          <a:solidFill>
                            <a:srgbClr val="231F20"/>
                          </a:solidFill>
                          <a:latin typeface="Calibri"/>
                          <a:cs typeface="Calibri"/>
                        </a:rPr>
                        <a:t>6.7</a:t>
                      </a:r>
                      <a:endParaRPr sz="800">
                        <a:latin typeface="Calibri"/>
                        <a:cs typeface="Calibri"/>
                      </a:endParaRPr>
                    </a:p>
                  </a:txBody>
                  <a:tcPr marL="0" marR="0" marT="254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0"/>
                        </a:spcBef>
                      </a:pPr>
                      <a:r>
                        <a:rPr sz="800" b="1" spc="15" dirty="0">
                          <a:solidFill>
                            <a:srgbClr val="231F20"/>
                          </a:solidFill>
                          <a:latin typeface="Calibri"/>
                          <a:cs typeface="Calibri"/>
                        </a:rPr>
                        <a:t>299</a:t>
                      </a:r>
                      <a:endParaRPr sz="800">
                        <a:latin typeface="Calibri"/>
                        <a:cs typeface="Calibri"/>
                      </a:endParaRPr>
                    </a:p>
                  </a:txBody>
                  <a:tcPr marL="0" marR="0" marT="25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70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189230" algn="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24"/>
                  </a:ext>
                </a:extLst>
              </a:tr>
              <a:tr h="145732">
                <a:tc>
                  <a:txBody>
                    <a:bodyPr/>
                    <a:lstStyle/>
                    <a:p>
                      <a:pPr marL="57785">
                        <a:lnSpc>
                          <a:spcPct val="100000"/>
                        </a:lnSpc>
                        <a:spcBef>
                          <a:spcPts val="30"/>
                        </a:spcBef>
                      </a:pPr>
                      <a:r>
                        <a:rPr sz="800" b="1" spc="10" dirty="0">
                          <a:solidFill>
                            <a:srgbClr val="231F20"/>
                          </a:solidFill>
                          <a:latin typeface="Calibri"/>
                          <a:cs typeface="Calibri"/>
                        </a:rPr>
                        <a:t>Minnesota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6034"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76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230" algn="r">
                        <a:lnSpc>
                          <a:spcPct val="100000"/>
                        </a:lnSpc>
                        <a:spcBef>
                          <a:spcPts val="30"/>
                        </a:spcBef>
                      </a:pPr>
                      <a:r>
                        <a:rPr sz="800" b="1" spc="20" dirty="0">
                          <a:solidFill>
                            <a:srgbClr val="231F20"/>
                          </a:solidFill>
                          <a:latin typeface="Calibri"/>
                          <a:cs typeface="Calibri"/>
                        </a:rPr>
                        <a:t>1.3</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25"/>
                  </a:ext>
                </a:extLst>
              </a:tr>
              <a:tr h="145719">
                <a:tc>
                  <a:txBody>
                    <a:bodyPr/>
                    <a:lstStyle/>
                    <a:p>
                      <a:pPr marL="55880">
                        <a:lnSpc>
                          <a:spcPct val="100000"/>
                        </a:lnSpc>
                        <a:spcBef>
                          <a:spcPts val="30"/>
                        </a:spcBef>
                      </a:pPr>
                      <a:r>
                        <a:rPr sz="800" b="1" spc="10" dirty="0">
                          <a:solidFill>
                            <a:srgbClr val="231F20"/>
                          </a:solidFill>
                          <a:latin typeface="Calibri"/>
                          <a:cs typeface="Calibri"/>
                        </a:rPr>
                        <a:t>Mississippi</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26034"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77800">
                        <a:lnSpc>
                          <a:spcPct val="100000"/>
                        </a:lnSpc>
                        <a:spcBef>
                          <a:spcPts val="30"/>
                        </a:spcBef>
                      </a:pPr>
                      <a:r>
                        <a:rPr sz="800" b="1" spc="15" dirty="0">
                          <a:solidFill>
                            <a:srgbClr val="231F20"/>
                          </a:solidFill>
                          <a:latin typeface="Calibri"/>
                          <a:cs typeface="Calibri"/>
                        </a:rPr>
                        <a:t>128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89230" algn="r">
                        <a:lnSpc>
                          <a:spcPct val="100000"/>
                        </a:lnSpc>
                        <a:spcBef>
                          <a:spcPts val="30"/>
                        </a:spcBef>
                      </a:pPr>
                      <a:r>
                        <a:rPr sz="800" b="1" spc="20" dirty="0">
                          <a:solidFill>
                            <a:srgbClr val="231F20"/>
                          </a:solidFill>
                          <a:latin typeface="Calibri"/>
                          <a:cs typeface="Calibri"/>
                        </a:rPr>
                        <a:t>4.3</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26"/>
                  </a:ext>
                </a:extLst>
              </a:tr>
              <a:tr h="145719">
                <a:tc>
                  <a:txBody>
                    <a:bodyPr/>
                    <a:lstStyle/>
                    <a:p>
                      <a:pPr marL="55880">
                        <a:lnSpc>
                          <a:spcPct val="100000"/>
                        </a:lnSpc>
                        <a:spcBef>
                          <a:spcPts val="30"/>
                        </a:spcBef>
                      </a:pPr>
                      <a:r>
                        <a:rPr sz="800" b="1" spc="10" dirty="0">
                          <a:solidFill>
                            <a:srgbClr val="231F20"/>
                          </a:solidFill>
                          <a:latin typeface="Calibri"/>
                          <a:cs typeface="Calibri"/>
                        </a:rPr>
                        <a:t>Missouri</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5" dirty="0">
                          <a:solidFill>
                            <a:srgbClr val="231F20"/>
                          </a:solidFill>
                          <a:latin typeface="Calibri"/>
                          <a:cs typeface="Calibri"/>
                        </a:rPr>
                        <a:t>243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77800">
                        <a:lnSpc>
                          <a:spcPct val="100000"/>
                        </a:lnSpc>
                        <a:spcBef>
                          <a:spcPts val="30"/>
                        </a:spcBef>
                      </a:pPr>
                      <a:r>
                        <a:rPr sz="800" b="1" spc="15" dirty="0">
                          <a:solidFill>
                            <a:srgbClr val="231F20"/>
                          </a:solidFill>
                          <a:latin typeface="Calibri"/>
                          <a:cs typeface="Calibri"/>
                        </a:rPr>
                        <a:t>359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230" algn="r">
                        <a:lnSpc>
                          <a:spcPct val="100000"/>
                        </a:lnSpc>
                        <a:spcBef>
                          <a:spcPts val="30"/>
                        </a:spcBef>
                      </a:pPr>
                      <a:r>
                        <a:rPr sz="800" b="1" spc="20" dirty="0">
                          <a:solidFill>
                            <a:srgbClr val="231F20"/>
                          </a:solidFill>
                          <a:latin typeface="Calibri"/>
                          <a:cs typeface="Calibri"/>
                        </a:rPr>
                        <a:t>5.8</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27"/>
                  </a:ext>
                </a:extLst>
              </a:tr>
              <a:tr h="145732">
                <a:tc>
                  <a:txBody>
                    <a:bodyPr/>
                    <a:lstStyle/>
                    <a:p>
                      <a:pPr marL="55880">
                        <a:lnSpc>
                          <a:spcPct val="100000"/>
                        </a:lnSpc>
                        <a:spcBef>
                          <a:spcPts val="30"/>
                        </a:spcBef>
                      </a:pPr>
                      <a:r>
                        <a:rPr sz="800" b="1" spc="10" dirty="0">
                          <a:solidFill>
                            <a:srgbClr val="231F20"/>
                          </a:solidFill>
                          <a:latin typeface="Calibri"/>
                          <a:cs typeface="Calibri"/>
                        </a:rPr>
                        <a:t>Montana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89230" algn="r">
                        <a:lnSpc>
                          <a:spcPct val="100000"/>
                        </a:lnSpc>
                        <a:spcBef>
                          <a:spcPts val="30"/>
                        </a:spcBef>
                      </a:pPr>
                      <a:r>
                        <a:rPr sz="800" b="1" spc="20" dirty="0">
                          <a:solidFill>
                            <a:srgbClr val="231F20"/>
                          </a:solidFill>
                          <a:latin typeface="Calibri"/>
                          <a:cs typeface="Calibri"/>
                        </a:rPr>
                        <a:t>1.4</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28"/>
                  </a:ext>
                </a:extLst>
              </a:tr>
              <a:tr h="145707">
                <a:tc>
                  <a:txBody>
                    <a:bodyPr/>
                    <a:lstStyle/>
                    <a:p>
                      <a:pPr marL="55880">
                        <a:lnSpc>
                          <a:spcPct val="100000"/>
                        </a:lnSpc>
                        <a:spcBef>
                          <a:spcPts val="30"/>
                        </a:spcBef>
                      </a:pPr>
                      <a:r>
                        <a:rPr sz="800" b="1" spc="10" dirty="0">
                          <a:solidFill>
                            <a:srgbClr val="231F20"/>
                          </a:solidFill>
                          <a:latin typeface="Calibri"/>
                          <a:cs typeface="Calibri"/>
                        </a:rPr>
                        <a:t>Nebraska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1905"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1.1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6034"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230" algn="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29"/>
                  </a:ext>
                </a:extLst>
              </a:tr>
              <a:tr h="145719">
                <a:tc>
                  <a:txBody>
                    <a:bodyPr/>
                    <a:lstStyle/>
                    <a:p>
                      <a:pPr marL="55880">
                        <a:lnSpc>
                          <a:spcPct val="100000"/>
                        </a:lnSpc>
                        <a:spcBef>
                          <a:spcPts val="30"/>
                        </a:spcBef>
                      </a:pPr>
                      <a:r>
                        <a:rPr sz="800" b="1" spc="10" dirty="0">
                          <a:solidFill>
                            <a:srgbClr val="231F20"/>
                          </a:solidFill>
                          <a:latin typeface="Calibri"/>
                          <a:cs typeface="Calibri"/>
                        </a:rPr>
                        <a:t>Nevada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41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25400" algn="ctr">
                        <a:lnSpc>
                          <a:spcPct val="100000"/>
                        </a:lnSpc>
                        <a:spcBef>
                          <a:spcPts val="30"/>
                        </a:spcBef>
                      </a:pPr>
                      <a:r>
                        <a:rPr sz="800" b="1" spc="20" dirty="0">
                          <a:solidFill>
                            <a:srgbClr val="231F20"/>
                          </a:solidFill>
                          <a:latin typeface="Calibri"/>
                          <a:cs typeface="Calibri"/>
                        </a:rPr>
                        <a:t>1.4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77800">
                        <a:lnSpc>
                          <a:spcPct val="100000"/>
                        </a:lnSpc>
                        <a:spcBef>
                          <a:spcPts val="30"/>
                        </a:spcBef>
                      </a:pPr>
                      <a:r>
                        <a:rPr sz="800" b="1" spc="15" dirty="0">
                          <a:solidFill>
                            <a:srgbClr val="231F20"/>
                          </a:solidFill>
                          <a:latin typeface="Calibri"/>
                          <a:cs typeface="Calibri"/>
                        </a:rPr>
                        <a:t>102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89865" algn="r">
                        <a:lnSpc>
                          <a:spcPct val="100000"/>
                        </a:lnSpc>
                        <a:spcBef>
                          <a:spcPts val="30"/>
                        </a:spcBef>
                      </a:pPr>
                      <a:r>
                        <a:rPr sz="800" b="1" spc="20" dirty="0">
                          <a:solidFill>
                            <a:srgbClr val="231F20"/>
                          </a:solidFill>
                          <a:latin typeface="Calibri"/>
                          <a:cs typeface="Calibri"/>
                        </a:rPr>
                        <a:t>3.3</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30"/>
                  </a:ext>
                </a:extLst>
              </a:tr>
              <a:tr h="145719">
                <a:tc>
                  <a:txBody>
                    <a:bodyPr/>
                    <a:lstStyle/>
                    <a:p>
                      <a:pPr marL="55880">
                        <a:lnSpc>
                          <a:spcPct val="100000"/>
                        </a:lnSpc>
                        <a:spcBef>
                          <a:spcPts val="25"/>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Hampshire</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7</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12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25400" algn="ctr">
                        <a:lnSpc>
                          <a:spcPct val="100000"/>
                        </a:lnSpc>
                        <a:spcBef>
                          <a:spcPts val="25"/>
                        </a:spcBef>
                      </a:pPr>
                      <a:r>
                        <a:rPr sz="800" b="1" spc="20" dirty="0">
                          <a:solidFill>
                            <a:srgbClr val="231F20"/>
                          </a:solidFill>
                          <a:latin typeface="Calibri"/>
                          <a:cs typeface="Calibri"/>
                        </a:rPr>
                        <a:t>0.9</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177800">
                        <a:lnSpc>
                          <a:spcPct val="100000"/>
                        </a:lnSpc>
                        <a:spcBef>
                          <a:spcPts val="25"/>
                        </a:spcBef>
                      </a:pPr>
                      <a:r>
                        <a:rPr sz="800" b="1" spc="15" dirty="0">
                          <a:solidFill>
                            <a:srgbClr val="231F20"/>
                          </a:solidFill>
                          <a:latin typeface="Calibri"/>
                          <a:cs typeface="Calibri"/>
                        </a:rPr>
                        <a:t>309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161925" algn="r">
                        <a:lnSpc>
                          <a:spcPct val="100000"/>
                        </a:lnSpc>
                        <a:spcBef>
                          <a:spcPts val="25"/>
                        </a:spcBef>
                      </a:pPr>
                      <a:r>
                        <a:rPr sz="800" b="1" spc="20" dirty="0">
                          <a:solidFill>
                            <a:srgbClr val="231F20"/>
                          </a:solidFill>
                          <a:latin typeface="Calibri"/>
                          <a:cs typeface="Calibri"/>
                        </a:rPr>
                        <a:t>22.7</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31"/>
                  </a:ext>
                </a:extLst>
              </a:tr>
              <a:tr h="145732">
                <a:tc>
                  <a:txBody>
                    <a:bodyPr/>
                    <a:lstStyle/>
                    <a:p>
                      <a:pPr marL="55880">
                        <a:lnSpc>
                          <a:spcPct val="100000"/>
                        </a:lnSpc>
                        <a:spcBef>
                          <a:spcPts val="25"/>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Jersey</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59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74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71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70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25400" algn="ctr">
                        <a:lnSpc>
                          <a:spcPct val="100000"/>
                        </a:lnSpc>
                        <a:spcBef>
                          <a:spcPts val="25"/>
                        </a:spcBef>
                      </a:pPr>
                      <a:r>
                        <a:rPr sz="800" b="1" spc="2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177165">
                        <a:lnSpc>
                          <a:spcPct val="100000"/>
                        </a:lnSpc>
                        <a:spcBef>
                          <a:spcPts val="25"/>
                        </a:spcBef>
                      </a:pPr>
                      <a:r>
                        <a:rPr sz="800" b="1" spc="15" dirty="0">
                          <a:solidFill>
                            <a:srgbClr val="231F20"/>
                          </a:solidFill>
                          <a:latin typeface="Calibri"/>
                          <a:cs typeface="Calibri"/>
                        </a:rPr>
                        <a:t>610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189865" algn="r">
                        <a:lnSpc>
                          <a:spcPct val="100000"/>
                        </a:lnSpc>
                        <a:spcBef>
                          <a:spcPts val="25"/>
                        </a:spcBef>
                      </a:pPr>
                      <a:r>
                        <a:rPr sz="800" b="1" spc="20" dirty="0">
                          <a:solidFill>
                            <a:srgbClr val="231F20"/>
                          </a:solidFill>
                          <a:latin typeface="Calibri"/>
                          <a:cs typeface="Calibri"/>
                        </a:rPr>
                        <a:t>6.9</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32"/>
                  </a:ext>
                </a:extLst>
              </a:tr>
              <a:tr h="145719">
                <a:tc>
                  <a:txBody>
                    <a:bodyPr/>
                    <a:lstStyle/>
                    <a:p>
                      <a:pPr marL="55244">
                        <a:lnSpc>
                          <a:spcPct val="100000"/>
                        </a:lnSpc>
                        <a:spcBef>
                          <a:spcPts val="25"/>
                        </a:spcBef>
                      </a:pPr>
                      <a:r>
                        <a:rPr sz="800" b="1" dirty="0">
                          <a:solidFill>
                            <a:srgbClr val="231F20"/>
                          </a:solidFill>
                          <a:latin typeface="Calibri"/>
                          <a:cs typeface="Calibri"/>
                        </a:rPr>
                        <a:t>New</a:t>
                      </a:r>
                      <a:r>
                        <a:rPr sz="800" b="1" spc="15" dirty="0">
                          <a:solidFill>
                            <a:srgbClr val="231F20"/>
                          </a:solidFill>
                          <a:latin typeface="Calibri"/>
                          <a:cs typeface="Calibri"/>
                        </a:rPr>
                        <a:t> </a:t>
                      </a:r>
                      <a:r>
                        <a:rPr sz="800" b="1" spc="10" dirty="0">
                          <a:solidFill>
                            <a:srgbClr val="231F20"/>
                          </a:solidFill>
                          <a:latin typeface="Calibri"/>
                          <a:cs typeface="Calibri"/>
                        </a:rPr>
                        <a:t>Mexico</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23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25400" algn="ctr">
                        <a:lnSpc>
                          <a:spcPct val="100000"/>
                        </a:lnSpc>
                        <a:spcBef>
                          <a:spcPts val="25"/>
                        </a:spcBef>
                      </a:pPr>
                      <a:r>
                        <a:rPr sz="800" b="1" spc="20" dirty="0">
                          <a:solidFill>
                            <a:srgbClr val="231F20"/>
                          </a:solidFill>
                          <a:latin typeface="Calibri"/>
                          <a:cs typeface="Calibri"/>
                        </a:rPr>
                        <a:t>1.1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177800">
                        <a:lnSpc>
                          <a:spcPct val="100000"/>
                        </a:lnSpc>
                        <a:spcBef>
                          <a:spcPts val="25"/>
                        </a:spcBef>
                      </a:pPr>
                      <a:r>
                        <a:rPr sz="800" b="1" spc="15" dirty="0">
                          <a:solidFill>
                            <a:srgbClr val="231F20"/>
                          </a:solidFill>
                          <a:latin typeface="Calibri"/>
                          <a:cs typeface="Calibri"/>
                        </a:rPr>
                        <a:t>104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25"/>
                        </a:spcBef>
                      </a:pPr>
                      <a:r>
                        <a:rPr sz="800" b="1" dirty="0">
                          <a:solidFill>
                            <a:srgbClr val="231F20"/>
                          </a:solidFill>
                          <a:latin typeface="Calibri"/>
                          <a:cs typeface="Calibri"/>
                        </a:rPr>
                        <a:t>5</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33"/>
                  </a:ext>
                </a:extLst>
              </a:tr>
              <a:tr h="145719">
                <a:tc>
                  <a:txBody>
                    <a:bodyPr/>
                    <a:lstStyle/>
                    <a:p>
                      <a:pPr marL="55880">
                        <a:lnSpc>
                          <a:spcPct val="100000"/>
                        </a:lnSpc>
                        <a:spcBef>
                          <a:spcPts val="25"/>
                        </a:spcBef>
                      </a:pPr>
                      <a:r>
                        <a:rPr sz="800" b="1" dirty="0">
                          <a:solidFill>
                            <a:srgbClr val="231F20"/>
                          </a:solidFill>
                          <a:latin typeface="Calibri"/>
                          <a:cs typeface="Calibri"/>
                        </a:rPr>
                        <a:t>New</a:t>
                      </a:r>
                      <a:r>
                        <a:rPr sz="800" b="1" spc="-20" dirty="0">
                          <a:solidFill>
                            <a:srgbClr val="231F20"/>
                          </a:solidFill>
                          <a:latin typeface="Calibri"/>
                          <a:cs typeface="Calibri"/>
                        </a:rPr>
                        <a:t> </a:t>
                      </a:r>
                      <a:r>
                        <a:rPr sz="800" b="1" dirty="0">
                          <a:solidFill>
                            <a:srgbClr val="231F20"/>
                          </a:solidFill>
                          <a:latin typeface="Calibri"/>
                          <a:cs typeface="Calibri"/>
                        </a:rPr>
                        <a:t>York</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123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99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218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1.1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165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24765" algn="ctr">
                        <a:lnSpc>
                          <a:spcPct val="100000"/>
                        </a:lnSpc>
                        <a:spcBef>
                          <a:spcPts val="25"/>
                        </a:spcBef>
                      </a:pPr>
                      <a:r>
                        <a:rPr sz="800" b="1" spc="2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175895">
                        <a:lnSpc>
                          <a:spcPct val="100000"/>
                        </a:lnSpc>
                        <a:spcBef>
                          <a:spcPts val="25"/>
                        </a:spcBef>
                      </a:pPr>
                      <a:r>
                        <a:rPr sz="800" b="1" spc="15" dirty="0">
                          <a:solidFill>
                            <a:srgbClr val="231F20"/>
                          </a:solidFill>
                          <a:latin typeface="Calibri"/>
                          <a:cs typeface="Calibri"/>
                        </a:rPr>
                        <a:t>391</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25"/>
                        </a:spcBef>
                      </a:pPr>
                      <a:r>
                        <a:rPr sz="800" b="1" dirty="0">
                          <a:solidFill>
                            <a:srgbClr val="231F20"/>
                          </a:solidFill>
                          <a:latin typeface="Calibri"/>
                          <a:cs typeface="Calibri"/>
                        </a:rPr>
                        <a:t>2</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34"/>
                  </a:ext>
                </a:extLst>
              </a:tr>
              <a:tr h="145719">
                <a:tc>
                  <a:txBody>
                    <a:bodyPr/>
                    <a:lstStyle/>
                    <a:p>
                      <a:pPr marL="55244">
                        <a:lnSpc>
                          <a:spcPct val="100000"/>
                        </a:lnSpc>
                        <a:spcBef>
                          <a:spcPts val="25"/>
                        </a:spcBef>
                      </a:pPr>
                      <a:r>
                        <a:rPr sz="800" b="1" spc="5" dirty="0">
                          <a:solidFill>
                            <a:srgbClr val="231F20"/>
                          </a:solidFill>
                          <a:latin typeface="Calibri"/>
                          <a:cs typeface="Calibri"/>
                        </a:rPr>
                        <a:t>North</a:t>
                      </a:r>
                      <a:r>
                        <a:rPr sz="800" b="1" spc="30" dirty="0">
                          <a:solidFill>
                            <a:srgbClr val="231F20"/>
                          </a:solidFill>
                          <a:latin typeface="Calibri"/>
                          <a:cs typeface="Calibri"/>
                        </a:rPr>
                        <a:t> </a:t>
                      </a:r>
                      <a:r>
                        <a:rPr sz="800" b="1" spc="5" dirty="0">
                          <a:solidFill>
                            <a:srgbClr val="231F20"/>
                          </a:solidFill>
                          <a:latin typeface="Calibri"/>
                          <a:cs typeface="Calibri"/>
                        </a:rPr>
                        <a:t>Carolina</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45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52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29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103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175895">
                        <a:lnSpc>
                          <a:spcPct val="100000"/>
                        </a:lnSpc>
                        <a:spcBef>
                          <a:spcPts val="25"/>
                        </a:spcBef>
                      </a:pPr>
                      <a:r>
                        <a:rPr sz="800" b="1" spc="15" dirty="0">
                          <a:solidFill>
                            <a:srgbClr val="231F20"/>
                          </a:solidFill>
                          <a:latin typeface="Calibri"/>
                          <a:cs typeface="Calibri"/>
                        </a:rPr>
                        <a:t>154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191770" algn="r">
                        <a:lnSpc>
                          <a:spcPct val="100000"/>
                        </a:lnSpc>
                        <a:spcBef>
                          <a:spcPts val="25"/>
                        </a:spcBef>
                      </a:pPr>
                      <a:r>
                        <a:rPr sz="800" b="1" spc="20" dirty="0">
                          <a:solidFill>
                            <a:srgbClr val="231F20"/>
                          </a:solidFill>
                          <a:latin typeface="Calibri"/>
                          <a:cs typeface="Calibri"/>
                        </a:rPr>
                        <a:t>1.5</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35"/>
                  </a:ext>
                </a:extLst>
              </a:tr>
              <a:tr h="145719">
                <a:tc>
                  <a:txBody>
                    <a:bodyPr/>
                    <a:lstStyle/>
                    <a:p>
                      <a:pPr marL="55244">
                        <a:lnSpc>
                          <a:spcPct val="100000"/>
                        </a:lnSpc>
                        <a:spcBef>
                          <a:spcPts val="25"/>
                        </a:spcBef>
                      </a:pPr>
                      <a:r>
                        <a:rPr sz="800" b="1" spc="5" dirty="0">
                          <a:solidFill>
                            <a:srgbClr val="231F20"/>
                          </a:solidFill>
                          <a:latin typeface="Calibri"/>
                          <a:cs typeface="Calibri"/>
                        </a:rPr>
                        <a:t>North</a:t>
                      </a:r>
                      <a:r>
                        <a:rPr sz="800" b="1" spc="30" dirty="0">
                          <a:solidFill>
                            <a:srgbClr val="231F20"/>
                          </a:solidFill>
                          <a:latin typeface="Calibri"/>
                          <a:cs typeface="Calibri"/>
                        </a:rPr>
                        <a:t> </a:t>
                      </a:r>
                      <a:r>
                        <a:rPr sz="800" b="1" spc="5" dirty="0">
                          <a:solidFill>
                            <a:srgbClr val="231F20"/>
                          </a:solidFill>
                          <a:latin typeface="Calibri"/>
                          <a:cs typeface="Calibri"/>
                        </a:rPr>
                        <a:t>Dakota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190500" algn="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36"/>
                  </a:ext>
                </a:extLst>
              </a:tr>
              <a:tr h="145719">
                <a:tc>
                  <a:txBody>
                    <a:bodyPr/>
                    <a:lstStyle/>
                    <a:p>
                      <a:pPr marL="55880">
                        <a:lnSpc>
                          <a:spcPct val="100000"/>
                        </a:lnSpc>
                        <a:spcBef>
                          <a:spcPts val="25"/>
                        </a:spcBef>
                      </a:pPr>
                      <a:r>
                        <a:rPr sz="800" b="1" spc="15" dirty="0">
                          <a:solidFill>
                            <a:srgbClr val="231F20"/>
                          </a:solidFill>
                          <a:latin typeface="Calibri"/>
                          <a:cs typeface="Calibri"/>
                        </a:rPr>
                        <a:t>Ohio</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45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635" algn="ctr">
                        <a:lnSpc>
                          <a:spcPct val="100000"/>
                        </a:lnSpc>
                        <a:spcBef>
                          <a:spcPts val="30"/>
                        </a:spcBef>
                      </a:pPr>
                      <a:r>
                        <a:rPr sz="800" b="1" spc="15" dirty="0">
                          <a:solidFill>
                            <a:srgbClr val="231F20"/>
                          </a:solidFill>
                          <a:latin typeface="Calibri"/>
                          <a:cs typeface="Calibri"/>
                        </a:rPr>
                        <a:t>1,687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191770">
                        <a:lnSpc>
                          <a:spcPct val="100000"/>
                        </a:lnSpc>
                        <a:spcBef>
                          <a:spcPts val="30"/>
                        </a:spcBef>
                      </a:pPr>
                      <a:r>
                        <a:rPr sz="800" b="1" spc="20" dirty="0">
                          <a:solidFill>
                            <a:srgbClr val="231F20"/>
                          </a:solidFill>
                          <a:latin typeface="Calibri"/>
                          <a:cs typeface="Calibri"/>
                        </a:rPr>
                        <a:t>14.4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71450">
                        <a:lnSpc>
                          <a:spcPct val="100000"/>
                        </a:lnSpc>
                        <a:spcBef>
                          <a:spcPts val="30"/>
                        </a:spcBef>
                      </a:pPr>
                      <a:r>
                        <a:rPr sz="800" b="1" spc="15" dirty="0">
                          <a:solidFill>
                            <a:srgbClr val="231F20"/>
                          </a:solidFill>
                          <a:latin typeface="Calibri"/>
                          <a:cs typeface="Calibri"/>
                        </a:rPr>
                        <a:t>1,802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61925" algn="r">
                        <a:lnSpc>
                          <a:spcPct val="100000"/>
                        </a:lnSpc>
                        <a:spcBef>
                          <a:spcPts val="30"/>
                        </a:spcBef>
                      </a:pPr>
                      <a:r>
                        <a:rPr sz="800" b="1" spc="20" dirty="0">
                          <a:solidFill>
                            <a:srgbClr val="231F20"/>
                          </a:solidFill>
                          <a:latin typeface="Calibri"/>
                          <a:cs typeface="Calibri"/>
                        </a:rPr>
                        <a:t>15.4</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37"/>
                  </a:ext>
                </a:extLst>
              </a:tr>
              <a:tr h="145719">
                <a:tc>
                  <a:txBody>
                    <a:bodyPr/>
                    <a:lstStyle/>
                    <a:p>
                      <a:pPr marL="55880">
                        <a:lnSpc>
                          <a:spcPct val="100000"/>
                        </a:lnSpc>
                        <a:spcBef>
                          <a:spcPts val="30"/>
                        </a:spcBef>
                      </a:pPr>
                      <a:r>
                        <a:rPr sz="800" b="1" spc="15" dirty="0">
                          <a:solidFill>
                            <a:srgbClr val="231F20"/>
                          </a:solidFill>
                          <a:latin typeface="Calibri"/>
                          <a:cs typeface="Calibri"/>
                        </a:rPr>
                        <a:t>Oklahoma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dirty="0">
                          <a:solidFill>
                            <a:srgbClr val="231F20"/>
                          </a:solidFill>
                          <a:latin typeface="Calibri"/>
                          <a:cs typeface="Calibri"/>
                        </a:rPr>
                        <a:t>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26034"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89230" algn="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38"/>
                  </a:ext>
                </a:extLst>
              </a:tr>
              <a:tr h="145732">
                <a:tc>
                  <a:txBody>
                    <a:bodyPr/>
                    <a:lstStyle/>
                    <a:p>
                      <a:pPr marL="55880">
                        <a:lnSpc>
                          <a:spcPct val="100000"/>
                        </a:lnSpc>
                        <a:spcBef>
                          <a:spcPts val="30"/>
                        </a:spcBef>
                      </a:pPr>
                      <a:r>
                        <a:rPr sz="800" b="1" spc="10" dirty="0">
                          <a:solidFill>
                            <a:srgbClr val="231F20"/>
                          </a:solidFill>
                          <a:latin typeface="Calibri"/>
                          <a:cs typeface="Calibri"/>
                        </a:rPr>
                        <a:t>Oregon</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5400"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865" algn="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39"/>
                  </a:ext>
                </a:extLst>
              </a:tr>
              <a:tr h="145707">
                <a:tc>
                  <a:txBody>
                    <a:bodyPr/>
                    <a:lstStyle/>
                    <a:p>
                      <a:pPr marL="55244">
                        <a:lnSpc>
                          <a:spcPct val="100000"/>
                        </a:lnSpc>
                        <a:spcBef>
                          <a:spcPts val="30"/>
                        </a:spcBef>
                      </a:pPr>
                      <a:r>
                        <a:rPr sz="800" b="1" spc="10" dirty="0">
                          <a:solidFill>
                            <a:srgbClr val="231F20"/>
                          </a:solidFill>
                          <a:latin typeface="Calibri"/>
                          <a:cs typeface="Calibri"/>
                        </a:rPr>
                        <a:t>Pennsylvania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43</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62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69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99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24765"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77165">
                        <a:lnSpc>
                          <a:spcPct val="100000"/>
                        </a:lnSpc>
                        <a:spcBef>
                          <a:spcPts val="30"/>
                        </a:spcBef>
                      </a:pPr>
                      <a:r>
                        <a:rPr sz="800" b="1" spc="15" dirty="0">
                          <a:solidFill>
                            <a:srgbClr val="231F20"/>
                          </a:solidFill>
                          <a:latin typeface="Calibri"/>
                          <a:cs typeface="Calibri"/>
                        </a:rPr>
                        <a:t>696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89865" algn="r">
                        <a:lnSpc>
                          <a:spcPct val="100000"/>
                        </a:lnSpc>
                        <a:spcBef>
                          <a:spcPts val="30"/>
                        </a:spcBef>
                      </a:pPr>
                      <a:r>
                        <a:rPr sz="800" b="1" spc="20" dirty="0">
                          <a:solidFill>
                            <a:srgbClr val="231F20"/>
                          </a:solidFill>
                          <a:latin typeface="Calibri"/>
                          <a:cs typeface="Calibri"/>
                        </a:rPr>
                        <a:t>5.4</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40"/>
                  </a:ext>
                </a:extLst>
              </a:tr>
              <a:tr h="145719">
                <a:tc>
                  <a:txBody>
                    <a:bodyPr/>
                    <a:lstStyle/>
                    <a:p>
                      <a:pPr marL="55244">
                        <a:lnSpc>
                          <a:spcPct val="100000"/>
                        </a:lnSpc>
                        <a:spcBef>
                          <a:spcPts val="30"/>
                        </a:spcBef>
                      </a:pPr>
                      <a:r>
                        <a:rPr sz="800" b="1" spc="10" dirty="0">
                          <a:solidFill>
                            <a:srgbClr val="231F20"/>
                          </a:solidFill>
                          <a:latin typeface="Calibri"/>
                          <a:cs typeface="Calibri"/>
                        </a:rPr>
                        <a:t>Rhode</a:t>
                      </a:r>
                      <a:r>
                        <a:rPr sz="800" b="1" spc="20" dirty="0">
                          <a:solidFill>
                            <a:srgbClr val="231F20"/>
                          </a:solidFill>
                          <a:latin typeface="Calibri"/>
                          <a:cs typeface="Calibri"/>
                        </a:rPr>
                        <a:t> </a:t>
                      </a:r>
                      <a:r>
                        <a:rPr sz="800" b="1" spc="10" dirty="0">
                          <a:solidFill>
                            <a:srgbClr val="231F20"/>
                          </a:solidFill>
                          <a:latin typeface="Calibri"/>
                          <a:cs typeface="Calibri"/>
                        </a:rPr>
                        <a:t>Island</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4</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5400" algn="ctr">
                        <a:lnSpc>
                          <a:spcPct val="100000"/>
                        </a:lnSpc>
                        <a:spcBef>
                          <a:spcPts val="30"/>
                        </a:spcBef>
                      </a:pPr>
                      <a:r>
                        <a:rPr sz="800" b="1" spc="20" dirty="0">
                          <a:solidFill>
                            <a:srgbClr val="231F20"/>
                          </a:solidFill>
                          <a:latin typeface="Calibri"/>
                          <a:cs typeface="Calibri"/>
                        </a:rPr>
                        <a:t>0.7</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865" algn="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41"/>
                  </a:ext>
                </a:extLst>
              </a:tr>
              <a:tr h="145732">
                <a:tc>
                  <a:txBody>
                    <a:bodyPr/>
                    <a:lstStyle/>
                    <a:p>
                      <a:pPr marL="55244">
                        <a:lnSpc>
                          <a:spcPct val="100000"/>
                        </a:lnSpc>
                        <a:spcBef>
                          <a:spcPts val="30"/>
                        </a:spcBef>
                      </a:pPr>
                      <a:r>
                        <a:rPr sz="800" b="1" spc="5" dirty="0">
                          <a:solidFill>
                            <a:srgbClr val="231F20"/>
                          </a:solidFill>
                          <a:latin typeface="Calibri"/>
                          <a:cs typeface="Calibri"/>
                        </a:rPr>
                        <a:t>South</a:t>
                      </a:r>
                      <a:r>
                        <a:rPr sz="800" b="1" spc="15" dirty="0">
                          <a:solidFill>
                            <a:srgbClr val="231F20"/>
                          </a:solidFill>
                          <a:latin typeface="Calibri"/>
                          <a:cs typeface="Calibri"/>
                        </a:rPr>
                        <a:t> </a:t>
                      </a:r>
                      <a:r>
                        <a:rPr sz="800" b="1" spc="5" dirty="0">
                          <a:solidFill>
                            <a:srgbClr val="231F20"/>
                          </a:solidFill>
                          <a:latin typeface="Calibri"/>
                          <a:cs typeface="Calibri"/>
                        </a:rPr>
                        <a:t>Carolina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21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21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30</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24765" algn="ctr">
                        <a:lnSpc>
                          <a:spcPct val="100000"/>
                        </a:lnSpc>
                        <a:spcBef>
                          <a:spcPts val="30"/>
                        </a:spcBef>
                      </a:pPr>
                      <a:r>
                        <a:rPr sz="800" b="1" spc="20" dirty="0">
                          <a:solidFill>
                            <a:srgbClr val="231F20"/>
                          </a:solidFill>
                          <a:latin typeface="Calibri"/>
                          <a:cs typeface="Calibri"/>
                        </a:rPr>
                        <a:t>0.6</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77165">
                        <a:lnSpc>
                          <a:spcPct val="100000"/>
                        </a:lnSpc>
                        <a:spcBef>
                          <a:spcPts val="30"/>
                        </a:spcBef>
                      </a:pPr>
                      <a:r>
                        <a:rPr sz="800" b="1" spc="15" dirty="0">
                          <a:solidFill>
                            <a:srgbClr val="231F20"/>
                          </a:solidFill>
                          <a:latin typeface="Calibri"/>
                          <a:cs typeface="Calibri"/>
                        </a:rPr>
                        <a:t>662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62560" algn="r">
                        <a:lnSpc>
                          <a:spcPct val="100000"/>
                        </a:lnSpc>
                        <a:spcBef>
                          <a:spcPts val="30"/>
                        </a:spcBef>
                      </a:pPr>
                      <a:r>
                        <a:rPr sz="800" b="1" spc="20" dirty="0">
                          <a:solidFill>
                            <a:srgbClr val="231F20"/>
                          </a:solidFill>
                          <a:latin typeface="Calibri"/>
                          <a:cs typeface="Calibri"/>
                        </a:rPr>
                        <a:t>12.9</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42"/>
                  </a:ext>
                </a:extLst>
              </a:tr>
              <a:tr h="145719">
                <a:tc>
                  <a:txBody>
                    <a:bodyPr/>
                    <a:lstStyle/>
                    <a:p>
                      <a:pPr marL="55244">
                        <a:lnSpc>
                          <a:spcPct val="100000"/>
                        </a:lnSpc>
                        <a:spcBef>
                          <a:spcPts val="30"/>
                        </a:spcBef>
                      </a:pPr>
                      <a:r>
                        <a:rPr sz="800" b="1" spc="5" dirty="0">
                          <a:solidFill>
                            <a:srgbClr val="231F20"/>
                          </a:solidFill>
                          <a:latin typeface="Calibri"/>
                          <a:cs typeface="Calibri"/>
                        </a:rPr>
                        <a:t>South</a:t>
                      </a:r>
                      <a:r>
                        <a:rPr sz="800" b="1" spc="15" dirty="0">
                          <a:solidFill>
                            <a:srgbClr val="231F20"/>
                          </a:solidFill>
                          <a:latin typeface="Calibri"/>
                          <a:cs typeface="Calibri"/>
                        </a:rPr>
                        <a:t> </a:t>
                      </a:r>
                      <a:r>
                        <a:rPr sz="800" b="1" spc="5" dirty="0">
                          <a:solidFill>
                            <a:srgbClr val="231F20"/>
                          </a:solidFill>
                          <a:latin typeface="Calibri"/>
                          <a:cs typeface="Calibri"/>
                        </a:rPr>
                        <a:t>Dakota</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2</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5400"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865" algn="r">
                        <a:lnSpc>
                          <a:spcPct val="100000"/>
                        </a:lnSpc>
                        <a:spcBef>
                          <a:spcPts val="30"/>
                        </a:spcBef>
                      </a:pPr>
                      <a:r>
                        <a:rPr sz="800" b="1" spc="20" dirty="0">
                          <a:solidFill>
                            <a:srgbClr val="231F20"/>
                          </a:solidFill>
                          <a:latin typeface="Calibri"/>
                          <a:cs typeface="Calibri"/>
                        </a:rPr>
                        <a:t>0.9</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43"/>
                  </a:ext>
                </a:extLst>
              </a:tr>
              <a:tr h="145719">
                <a:tc>
                  <a:txBody>
                    <a:bodyPr/>
                    <a:lstStyle/>
                    <a:p>
                      <a:pPr marL="55244">
                        <a:lnSpc>
                          <a:spcPct val="100000"/>
                        </a:lnSpc>
                        <a:spcBef>
                          <a:spcPts val="25"/>
                        </a:spcBef>
                      </a:pPr>
                      <a:r>
                        <a:rPr sz="800" b="1" spc="5" dirty="0">
                          <a:solidFill>
                            <a:srgbClr val="231F20"/>
                          </a:solidFill>
                          <a:latin typeface="Calibri"/>
                          <a:cs typeface="Calibri"/>
                        </a:rPr>
                        <a:t>Tennessee</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14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0.2</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7</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654</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25400" algn="ctr">
                        <a:lnSpc>
                          <a:spcPct val="100000"/>
                        </a:lnSpc>
                        <a:spcBef>
                          <a:spcPts val="25"/>
                        </a:spcBef>
                      </a:pPr>
                      <a:r>
                        <a:rPr sz="800" b="1" spc="20" dirty="0">
                          <a:solidFill>
                            <a:srgbClr val="231F20"/>
                          </a:solidFill>
                          <a:latin typeface="Calibri"/>
                          <a:cs typeface="Calibri"/>
                        </a:rPr>
                        <a:t>9.7</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171450">
                        <a:lnSpc>
                          <a:spcPct val="100000"/>
                        </a:lnSpc>
                        <a:spcBef>
                          <a:spcPts val="25"/>
                        </a:spcBef>
                      </a:pPr>
                      <a:r>
                        <a:rPr sz="800" b="1" spc="15" dirty="0">
                          <a:solidFill>
                            <a:srgbClr val="231F20"/>
                          </a:solidFill>
                          <a:latin typeface="Calibri"/>
                          <a:cs typeface="Calibri"/>
                        </a:rPr>
                        <a:t>2,160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162560" algn="r">
                        <a:lnSpc>
                          <a:spcPct val="100000"/>
                        </a:lnSpc>
                        <a:spcBef>
                          <a:spcPts val="25"/>
                        </a:spcBef>
                      </a:pPr>
                      <a:r>
                        <a:rPr sz="800" b="1" spc="20" dirty="0">
                          <a:solidFill>
                            <a:srgbClr val="231F20"/>
                          </a:solidFill>
                          <a:latin typeface="Calibri"/>
                          <a:cs typeface="Calibri"/>
                        </a:rPr>
                        <a:t>31.6</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44"/>
                  </a:ext>
                </a:extLst>
              </a:tr>
              <a:tr h="145707">
                <a:tc>
                  <a:txBody>
                    <a:bodyPr/>
                    <a:lstStyle/>
                    <a:p>
                      <a:pPr marL="55244">
                        <a:lnSpc>
                          <a:spcPct val="100000"/>
                        </a:lnSpc>
                        <a:spcBef>
                          <a:spcPts val="25"/>
                        </a:spcBef>
                      </a:pPr>
                      <a:r>
                        <a:rPr sz="800" b="1" spc="-5" dirty="0">
                          <a:solidFill>
                            <a:srgbClr val="231F20"/>
                          </a:solidFill>
                          <a:latin typeface="Calibri"/>
                          <a:cs typeface="Calibri"/>
                        </a:rPr>
                        <a:t>Texas</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147</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139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5" dirty="0">
                          <a:solidFill>
                            <a:srgbClr val="231F20"/>
                          </a:solidFill>
                          <a:latin typeface="Calibri"/>
                          <a:cs typeface="Calibri"/>
                        </a:rPr>
                        <a:t>129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88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24765" algn="ctr">
                        <a:lnSpc>
                          <a:spcPct val="100000"/>
                        </a:lnSpc>
                        <a:spcBef>
                          <a:spcPts val="25"/>
                        </a:spcBef>
                      </a:pPr>
                      <a:r>
                        <a:rPr sz="800" b="1" spc="2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marL="175895">
                        <a:lnSpc>
                          <a:spcPct val="100000"/>
                        </a:lnSpc>
                        <a:spcBef>
                          <a:spcPts val="25"/>
                        </a:spcBef>
                      </a:pPr>
                      <a:r>
                        <a:rPr sz="800" b="1" spc="15" dirty="0">
                          <a:solidFill>
                            <a:srgbClr val="231F20"/>
                          </a:solidFill>
                          <a:latin typeface="Calibri"/>
                          <a:cs typeface="Calibri"/>
                        </a:rPr>
                        <a:t>159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191135" algn="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45"/>
                  </a:ext>
                </a:extLst>
              </a:tr>
              <a:tr h="145732">
                <a:tc>
                  <a:txBody>
                    <a:bodyPr/>
                    <a:lstStyle/>
                    <a:p>
                      <a:pPr marL="55244">
                        <a:lnSpc>
                          <a:spcPct val="100000"/>
                        </a:lnSpc>
                        <a:spcBef>
                          <a:spcPts val="25"/>
                        </a:spcBef>
                      </a:pPr>
                      <a:r>
                        <a:rPr sz="800" b="1" spc="15" dirty="0">
                          <a:solidFill>
                            <a:srgbClr val="231F20"/>
                          </a:solidFill>
                          <a:latin typeface="Calibri"/>
                          <a:cs typeface="Calibri"/>
                        </a:rPr>
                        <a:t>Utah</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8</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12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159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5.1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135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L="24765" algn="ctr">
                        <a:lnSpc>
                          <a:spcPct val="100000"/>
                        </a:lnSpc>
                        <a:spcBef>
                          <a:spcPts val="25"/>
                        </a:spcBef>
                      </a:pPr>
                      <a:r>
                        <a:rPr sz="800" b="1" spc="20" dirty="0">
                          <a:solidFill>
                            <a:srgbClr val="231F20"/>
                          </a:solidFill>
                          <a:latin typeface="Calibri"/>
                          <a:cs typeface="Calibri"/>
                        </a:rPr>
                        <a:t>4.3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20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191770" algn="r">
                        <a:lnSpc>
                          <a:spcPct val="100000"/>
                        </a:lnSpc>
                        <a:spcBef>
                          <a:spcPts val="25"/>
                        </a:spcBef>
                      </a:pPr>
                      <a:r>
                        <a:rPr sz="800" b="1" spc="2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46"/>
                  </a:ext>
                </a:extLst>
              </a:tr>
              <a:tr h="145719">
                <a:tc>
                  <a:txBody>
                    <a:bodyPr/>
                    <a:lstStyle/>
                    <a:p>
                      <a:pPr marL="55244">
                        <a:lnSpc>
                          <a:spcPct val="100000"/>
                        </a:lnSpc>
                        <a:spcBef>
                          <a:spcPts val="25"/>
                        </a:spcBef>
                      </a:pPr>
                      <a:r>
                        <a:rPr sz="800" b="1" dirty="0">
                          <a:solidFill>
                            <a:srgbClr val="231F20"/>
                          </a:solidFill>
                          <a:latin typeface="Calibri"/>
                          <a:cs typeface="Calibri"/>
                        </a:rPr>
                        <a:t>Vermont</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5</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0.8</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dirty="0">
                          <a:solidFill>
                            <a:srgbClr val="231F20"/>
                          </a:solidFill>
                          <a:latin typeface="Calibri"/>
                          <a:cs typeface="Calibri"/>
                        </a:rPr>
                        <a:t>3</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L="24765"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12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marR="191135" algn="r">
                        <a:lnSpc>
                          <a:spcPct val="100000"/>
                        </a:lnSpc>
                        <a:spcBef>
                          <a:spcPts val="25"/>
                        </a:spcBef>
                      </a:pPr>
                      <a:r>
                        <a:rPr sz="800" b="1" spc="20" dirty="0">
                          <a:solidFill>
                            <a:srgbClr val="231F20"/>
                          </a:solidFill>
                          <a:latin typeface="Calibri"/>
                          <a:cs typeface="Calibri"/>
                        </a:rPr>
                        <a:t>1.9</a:t>
                      </a:r>
                      <a:endParaRPr sz="800">
                        <a:latin typeface="Calibri"/>
                        <a:cs typeface="Calibri"/>
                      </a:endParaRPr>
                    </a:p>
                  </a:txBody>
                  <a:tcPr marL="0" marR="0" marT="3175" marB="0">
                    <a:lnL w="9525">
                      <a:solidFill>
                        <a:srgbClr val="005E6D"/>
                      </a:solidFill>
                      <a:prstDash val="solid"/>
                    </a:lnL>
                    <a:solidFill>
                      <a:srgbClr val="E5EEF0"/>
                    </a:solidFill>
                  </a:tcPr>
                </a:tc>
                <a:extLst>
                  <a:ext uri="{0D108BD9-81ED-4DB2-BD59-A6C34878D82A}">
                    <a16:rowId xmlns:a16="http://schemas.microsoft.com/office/drawing/2014/main" val="10047"/>
                  </a:ext>
                </a:extLst>
              </a:tr>
              <a:tr h="145719">
                <a:tc>
                  <a:txBody>
                    <a:bodyPr/>
                    <a:lstStyle/>
                    <a:p>
                      <a:pPr marL="55244">
                        <a:lnSpc>
                          <a:spcPct val="100000"/>
                        </a:lnSpc>
                        <a:spcBef>
                          <a:spcPts val="25"/>
                        </a:spcBef>
                      </a:pPr>
                      <a:r>
                        <a:rPr sz="800" b="1" spc="5" dirty="0">
                          <a:solidFill>
                            <a:srgbClr val="231F20"/>
                          </a:solidFill>
                          <a:latin typeface="Calibri"/>
                          <a:cs typeface="Calibri"/>
                        </a:rPr>
                        <a:t>Virginia</a:t>
                      </a:r>
                      <a:endParaRPr sz="800">
                        <a:latin typeface="Calibri"/>
                        <a:cs typeface="Calibri"/>
                      </a:endParaRPr>
                    </a:p>
                  </a:txBody>
                  <a:tcPr marL="0" marR="0" marT="3175" marB="0">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50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0.6</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5" dirty="0">
                          <a:solidFill>
                            <a:srgbClr val="231F20"/>
                          </a:solidFill>
                          <a:latin typeface="Calibri"/>
                          <a:cs typeface="Calibri"/>
                        </a:rPr>
                        <a:t>190</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2.3</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46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spc="20" dirty="0">
                          <a:solidFill>
                            <a:srgbClr val="231F20"/>
                          </a:solidFill>
                          <a:latin typeface="Calibri"/>
                          <a:cs typeface="Calibri"/>
                        </a:rPr>
                        <a:t>0.5</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25"/>
                        </a:spcBef>
                      </a:pPr>
                      <a:r>
                        <a:rPr sz="800" b="1" spc="10" dirty="0">
                          <a:solidFill>
                            <a:srgbClr val="231F20"/>
                          </a:solidFill>
                          <a:latin typeface="Calibri"/>
                          <a:cs typeface="Calibri"/>
                        </a:rPr>
                        <a:t>82</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25"/>
                        </a:spcBef>
                      </a:pPr>
                      <a:r>
                        <a:rPr sz="800" b="1" dirty="0">
                          <a:solidFill>
                            <a:srgbClr val="231F20"/>
                          </a:solidFill>
                          <a:latin typeface="Calibri"/>
                          <a:cs typeface="Calibri"/>
                        </a:rPr>
                        <a:t>1</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FFFFFF"/>
                    </a:solidFill>
                  </a:tcPr>
                </a:tc>
                <a:tc>
                  <a:txBody>
                    <a:bodyPr/>
                    <a:lstStyle/>
                    <a:p>
                      <a:pPr marL="176530">
                        <a:lnSpc>
                          <a:spcPct val="100000"/>
                        </a:lnSpc>
                        <a:spcBef>
                          <a:spcPts val="25"/>
                        </a:spcBef>
                      </a:pPr>
                      <a:r>
                        <a:rPr sz="800" b="1" spc="15" dirty="0">
                          <a:solidFill>
                            <a:srgbClr val="231F20"/>
                          </a:solidFill>
                          <a:latin typeface="Calibri"/>
                          <a:cs typeface="Calibri"/>
                        </a:rPr>
                        <a:t>309</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FFFFFF"/>
                    </a:solidFill>
                  </a:tcPr>
                </a:tc>
                <a:tc>
                  <a:txBody>
                    <a:bodyPr/>
                    <a:lstStyle/>
                    <a:p>
                      <a:pPr marR="190500" algn="r">
                        <a:lnSpc>
                          <a:spcPct val="100000"/>
                        </a:lnSpc>
                        <a:spcBef>
                          <a:spcPts val="25"/>
                        </a:spcBef>
                      </a:pPr>
                      <a:r>
                        <a:rPr sz="800" b="1" spc="20" dirty="0">
                          <a:solidFill>
                            <a:srgbClr val="231F20"/>
                          </a:solidFill>
                          <a:latin typeface="Calibri"/>
                          <a:cs typeface="Calibri"/>
                        </a:rPr>
                        <a:t>3.6</a:t>
                      </a:r>
                      <a:endParaRPr sz="800">
                        <a:latin typeface="Calibri"/>
                        <a:cs typeface="Calibri"/>
                      </a:endParaRPr>
                    </a:p>
                  </a:txBody>
                  <a:tcPr marL="0" marR="0" marT="3175" marB="0">
                    <a:lnL w="9525">
                      <a:solidFill>
                        <a:srgbClr val="005E6D"/>
                      </a:solidFill>
                      <a:prstDash val="solid"/>
                    </a:lnL>
                    <a:solidFill>
                      <a:srgbClr val="FFFFFF"/>
                    </a:solidFill>
                  </a:tcPr>
                </a:tc>
                <a:extLst>
                  <a:ext uri="{0D108BD9-81ED-4DB2-BD59-A6C34878D82A}">
                    <a16:rowId xmlns:a16="http://schemas.microsoft.com/office/drawing/2014/main" val="10048"/>
                  </a:ext>
                </a:extLst>
              </a:tr>
              <a:tr h="145732">
                <a:tc>
                  <a:txBody>
                    <a:bodyPr/>
                    <a:lstStyle/>
                    <a:p>
                      <a:pPr marL="55880">
                        <a:lnSpc>
                          <a:spcPct val="100000"/>
                        </a:lnSpc>
                        <a:spcBef>
                          <a:spcPts val="25"/>
                        </a:spcBef>
                      </a:pPr>
                      <a:r>
                        <a:rPr sz="800" b="1" spc="10" dirty="0">
                          <a:solidFill>
                            <a:srgbClr val="231F20"/>
                          </a:solidFill>
                          <a:latin typeface="Calibri"/>
                          <a:cs typeface="Calibri"/>
                        </a:rPr>
                        <a:t>Washington</a:t>
                      </a:r>
                      <a:endParaRPr sz="800">
                        <a:latin typeface="Calibri"/>
                        <a:cs typeface="Calibri"/>
                      </a:endParaRPr>
                    </a:p>
                  </a:txBody>
                  <a:tcPr marL="0" marR="0" marT="3175" marB="0">
                    <a:lnR w="19050">
                      <a:solidFill>
                        <a:srgbClr val="005E6D"/>
                      </a:solidFill>
                      <a:prstDash val="solid"/>
                    </a:lnR>
                    <a:solidFill>
                      <a:srgbClr val="E5EEF0"/>
                    </a:solidFill>
                  </a:tcPr>
                </a:tc>
                <a:tc>
                  <a:txBody>
                    <a:bodyPr/>
                    <a:lstStyle/>
                    <a:p>
                      <a:pPr algn="ctr">
                        <a:lnSpc>
                          <a:spcPct val="100000"/>
                        </a:lnSpc>
                        <a:spcBef>
                          <a:spcPts val="25"/>
                        </a:spcBef>
                      </a:pPr>
                      <a:r>
                        <a:rPr sz="800" b="1" spc="10" dirty="0">
                          <a:solidFill>
                            <a:srgbClr val="231F20"/>
                          </a:solidFill>
                          <a:latin typeface="Calibri"/>
                          <a:cs typeface="Calibri"/>
                        </a:rPr>
                        <a:t>26</a:t>
                      </a:r>
                      <a:endParaRPr sz="800">
                        <a:latin typeface="Calibri"/>
                        <a:cs typeface="Calibri"/>
                      </a:endParaRPr>
                    </a:p>
                  </a:txBody>
                  <a:tcPr marL="0" marR="0" marT="317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25"/>
                        </a:spcBef>
                      </a:pPr>
                      <a:r>
                        <a:rPr sz="800" b="1" spc="20" dirty="0">
                          <a:solidFill>
                            <a:srgbClr val="231F20"/>
                          </a:solidFill>
                          <a:latin typeface="Calibri"/>
                          <a:cs typeface="Calibri"/>
                        </a:rPr>
                        <a:t>0.4</a:t>
                      </a:r>
                      <a:endParaRPr sz="800">
                        <a:latin typeface="Calibri"/>
                        <a:cs typeface="Calibri"/>
                      </a:endParaRPr>
                    </a:p>
                  </a:txBody>
                  <a:tcPr marL="0" marR="0" marT="317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28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6034" algn="ct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marL="177800">
                        <a:lnSpc>
                          <a:spcPct val="100000"/>
                        </a:lnSpc>
                        <a:spcBef>
                          <a:spcPts val="30"/>
                        </a:spcBef>
                      </a:pPr>
                      <a:r>
                        <a:rPr sz="800" b="1" spc="15" dirty="0">
                          <a:solidFill>
                            <a:srgbClr val="231F20"/>
                          </a:solidFill>
                          <a:latin typeface="Calibri"/>
                          <a:cs typeface="Calibri"/>
                        </a:rPr>
                        <a:t>181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230" algn="r">
                        <a:lnSpc>
                          <a:spcPct val="100000"/>
                        </a:lnSpc>
                        <a:spcBef>
                          <a:spcPts val="30"/>
                        </a:spcBef>
                      </a:pPr>
                      <a:r>
                        <a:rPr sz="800" b="1" spc="20" dirty="0">
                          <a:solidFill>
                            <a:srgbClr val="231F20"/>
                          </a:solidFill>
                          <a:latin typeface="Calibri"/>
                          <a:cs typeface="Calibri"/>
                        </a:rPr>
                        <a:t>2.4</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49"/>
                  </a:ext>
                </a:extLst>
              </a:tr>
              <a:tr h="145719">
                <a:tc>
                  <a:txBody>
                    <a:bodyPr/>
                    <a:lstStyle/>
                    <a:p>
                      <a:pPr marL="55880">
                        <a:lnSpc>
                          <a:spcPct val="100000"/>
                        </a:lnSpc>
                        <a:spcBef>
                          <a:spcPts val="30"/>
                        </a:spcBef>
                      </a:pPr>
                      <a:r>
                        <a:rPr sz="800" b="1" dirty="0">
                          <a:solidFill>
                            <a:srgbClr val="231F20"/>
                          </a:solidFill>
                          <a:latin typeface="Calibri"/>
                          <a:cs typeface="Calibri"/>
                        </a:rPr>
                        <a:t>West </a:t>
                      </a:r>
                      <a:r>
                        <a:rPr sz="800" b="1" spc="5" dirty="0">
                          <a:solidFill>
                            <a:srgbClr val="231F20"/>
                          </a:solidFill>
                          <a:latin typeface="Calibri"/>
                          <a:cs typeface="Calibri"/>
                        </a:rPr>
                        <a:t>Virginia</a:t>
                      </a:r>
                      <a:endParaRPr sz="800">
                        <a:latin typeface="Calibri"/>
                        <a:cs typeface="Calibri"/>
                      </a:endParaRPr>
                    </a:p>
                  </a:txBody>
                  <a:tcPr marL="0" marR="0" marT="3810" marB="0">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8</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0"/>
                        </a:spcBef>
                      </a:pPr>
                      <a:r>
                        <a:rPr sz="800" b="1" spc="10" dirty="0">
                          <a:solidFill>
                            <a:srgbClr val="231F20"/>
                          </a:solidFill>
                          <a:latin typeface="Calibri"/>
                          <a:cs typeface="Calibri"/>
                        </a:rPr>
                        <a:t>15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0.8</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0"/>
                        </a:spcBef>
                      </a:pPr>
                      <a:r>
                        <a:rPr sz="800" b="1" dirty="0">
                          <a:solidFill>
                            <a:srgbClr val="231F20"/>
                          </a:solidFill>
                          <a:latin typeface="Calibri"/>
                          <a:cs typeface="Calibri"/>
                        </a:rPr>
                        <a:t>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635" algn="ctr">
                        <a:lnSpc>
                          <a:spcPct val="100000"/>
                        </a:lnSpc>
                        <a:spcBef>
                          <a:spcPts val="30"/>
                        </a:spcBef>
                      </a:pPr>
                      <a:r>
                        <a:rPr sz="800" b="1" spc="15" dirty="0">
                          <a:solidFill>
                            <a:srgbClr val="231F20"/>
                          </a:solidFill>
                          <a:latin typeface="Calibri"/>
                          <a:cs typeface="Calibri"/>
                        </a:rPr>
                        <a:t>2,247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L="168910">
                        <a:lnSpc>
                          <a:spcPct val="100000"/>
                        </a:lnSpc>
                        <a:spcBef>
                          <a:spcPts val="30"/>
                        </a:spcBef>
                      </a:pPr>
                      <a:r>
                        <a:rPr sz="800" b="1" spc="15" dirty="0">
                          <a:solidFill>
                            <a:srgbClr val="231F20"/>
                          </a:solidFill>
                          <a:latin typeface="Calibri"/>
                          <a:cs typeface="Calibri"/>
                        </a:rPr>
                        <a:t>124.4</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FFFFFF"/>
                    </a:solidFill>
                  </a:tcPr>
                </a:tc>
                <a:tc>
                  <a:txBody>
                    <a:bodyPr/>
                    <a:lstStyle/>
                    <a:p>
                      <a:pPr marL="177800">
                        <a:lnSpc>
                          <a:spcPct val="100000"/>
                        </a:lnSpc>
                        <a:spcBef>
                          <a:spcPts val="30"/>
                        </a:spcBef>
                      </a:pPr>
                      <a:r>
                        <a:rPr sz="800" b="1" spc="15" dirty="0">
                          <a:solidFill>
                            <a:srgbClr val="231F20"/>
                          </a:solidFill>
                          <a:latin typeface="Calibri"/>
                          <a:cs typeface="Calibri"/>
                        </a:rPr>
                        <a:t>467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FFFFFF"/>
                    </a:solidFill>
                  </a:tcPr>
                </a:tc>
                <a:tc>
                  <a:txBody>
                    <a:bodyPr/>
                    <a:lstStyle/>
                    <a:p>
                      <a:pPr marR="161925" algn="r">
                        <a:lnSpc>
                          <a:spcPct val="100000"/>
                        </a:lnSpc>
                        <a:spcBef>
                          <a:spcPts val="30"/>
                        </a:spcBef>
                      </a:pPr>
                      <a:r>
                        <a:rPr sz="800" b="1" spc="20" dirty="0">
                          <a:solidFill>
                            <a:srgbClr val="231F20"/>
                          </a:solidFill>
                          <a:latin typeface="Calibri"/>
                          <a:cs typeface="Calibri"/>
                        </a:rPr>
                        <a:t>26.1</a:t>
                      </a:r>
                      <a:endParaRPr sz="800">
                        <a:latin typeface="Calibri"/>
                        <a:cs typeface="Calibri"/>
                      </a:endParaRPr>
                    </a:p>
                  </a:txBody>
                  <a:tcPr marL="0" marR="0" marT="3810" marB="0">
                    <a:lnL w="9525">
                      <a:solidFill>
                        <a:srgbClr val="005E6D"/>
                      </a:solidFill>
                      <a:prstDash val="solid"/>
                    </a:lnL>
                    <a:solidFill>
                      <a:srgbClr val="FFFFFF"/>
                    </a:solidFill>
                  </a:tcPr>
                </a:tc>
                <a:extLst>
                  <a:ext uri="{0D108BD9-81ED-4DB2-BD59-A6C34878D82A}">
                    <a16:rowId xmlns:a16="http://schemas.microsoft.com/office/drawing/2014/main" val="10050"/>
                  </a:ext>
                </a:extLst>
              </a:tr>
              <a:tr h="145707">
                <a:tc>
                  <a:txBody>
                    <a:bodyPr/>
                    <a:lstStyle/>
                    <a:p>
                      <a:pPr marL="55880">
                        <a:lnSpc>
                          <a:spcPct val="100000"/>
                        </a:lnSpc>
                        <a:spcBef>
                          <a:spcPts val="30"/>
                        </a:spcBef>
                      </a:pPr>
                      <a:r>
                        <a:rPr sz="800" b="1" spc="10" dirty="0">
                          <a:solidFill>
                            <a:srgbClr val="231F20"/>
                          </a:solidFill>
                          <a:latin typeface="Calibri"/>
                          <a:cs typeface="Calibri"/>
                        </a:rPr>
                        <a:t>Wisconsin</a:t>
                      </a:r>
                      <a:endParaRPr sz="800">
                        <a:latin typeface="Calibri"/>
                        <a:cs typeface="Calibri"/>
                      </a:endParaRPr>
                    </a:p>
                  </a:txBody>
                  <a:tcPr marL="0" marR="0" marT="3810" marB="0">
                    <a:lnR w="19050">
                      <a:solidFill>
                        <a:srgbClr val="005E6D"/>
                      </a:solidFill>
                      <a:prstDash val="solid"/>
                    </a:lnR>
                    <a:solidFill>
                      <a:srgbClr val="E5EEF0"/>
                    </a:solidFill>
                  </a:tcPr>
                </a:tc>
                <a:tc>
                  <a:txBody>
                    <a:bodyPr/>
                    <a:lstStyle/>
                    <a:p>
                      <a:pPr marL="2540" algn="ctr">
                        <a:lnSpc>
                          <a:spcPct val="100000"/>
                        </a:lnSpc>
                        <a:spcBef>
                          <a:spcPts val="30"/>
                        </a:spcBef>
                      </a:pPr>
                      <a:r>
                        <a:rPr sz="800" b="1" dirty="0">
                          <a:solidFill>
                            <a:srgbClr val="231F20"/>
                          </a:solidFill>
                          <a:latin typeface="Calibri"/>
                          <a:cs typeface="Calibri"/>
                        </a:rPr>
                        <a:t>9</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0.2</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dirty="0">
                          <a:solidFill>
                            <a:srgbClr val="231F20"/>
                          </a:solidFill>
                          <a:latin typeface="Calibri"/>
                          <a:cs typeface="Calibri"/>
                        </a:rPr>
                        <a:t>7</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0.1</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16</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15</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L="26034" algn="ctr">
                        <a:lnSpc>
                          <a:spcPct val="100000"/>
                        </a:lnSpc>
                        <a:spcBef>
                          <a:spcPts val="30"/>
                        </a:spcBef>
                      </a:pPr>
                      <a:r>
                        <a:rPr sz="800" b="1" spc="20" dirty="0">
                          <a:solidFill>
                            <a:srgbClr val="231F20"/>
                          </a:solidFill>
                          <a:latin typeface="Calibri"/>
                          <a:cs typeface="Calibri"/>
                        </a:rPr>
                        <a:t>0.3</a:t>
                      </a:r>
                      <a:endParaRPr sz="800">
                        <a:latin typeface="Calibri"/>
                        <a:cs typeface="Calibri"/>
                      </a:endParaRPr>
                    </a:p>
                  </a:txBody>
                  <a:tcPr marL="0" marR="0" marT="3810"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30"/>
                        </a:spcBef>
                      </a:pPr>
                      <a:r>
                        <a:rPr sz="800" b="1" spc="10" dirty="0">
                          <a:solidFill>
                            <a:srgbClr val="231F20"/>
                          </a:solidFill>
                          <a:latin typeface="Calibri"/>
                          <a:cs typeface="Calibri"/>
                        </a:rPr>
                        <a:t>31</a:t>
                      </a:r>
                      <a:endParaRPr sz="800">
                        <a:latin typeface="Calibri"/>
                        <a:cs typeface="Calibri"/>
                      </a:endParaRPr>
                    </a:p>
                  </a:txBody>
                  <a:tcPr marL="0" marR="0" marT="3810" marB="0">
                    <a:lnL w="19050">
                      <a:solidFill>
                        <a:srgbClr val="005E6D"/>
                      </a:solidFill>
                      <a:prstDash val="solid"/>
                    </a:lnL>
                    <a:lnR w="9525">
                      <a:solidFill>
                        <a:srgbClr val="005E6D"/>
                      </a:solidFill>
                      <a:prstDash val="solid"/>
                    </a:lnR>
                    <a:solidFill>
                      <a:srgbClr val="E5EEF0"/>
                    </a:solidFill>
                  </a:tcPr>
                </a:tc>
                <a:tc>
                  <a:txBody>
                    <a:bodyPr/>
                    <a:lstStyle/>
                    <a:p>
                      <a:pPr marR="189230" algn="r">
                        <a:lnSpc>
                          <a:spcPct val="100000"/>
                        </a:lnSpc>
                        <a:spcBef>
                          <a:spcPts val="30"/>
                        </a:spcBef>
                      </a:pPr>
                      <a:r>
                        <a:rPr sz="800" b="1" spc="20" dirty="0">
                          <a:solidFill>
                            <a:srgbClr val="231F20"/>
                          </a:solidFill>
                          <a:latin typeface="Calibri"/>
                          <a:cs typeface="Calibri"/>
                        </a:rPr>
                        <a:t>0.5</a:t>
                      </a:r>
                      <a:endParaRPr sz="800">
                        <a:latin typeface="Calibri"/>
                        <a:cs typeface="Calibri"/>
                      </a:endParaRPr>
                    </a:p>
                  </a:txBody>
                  <a:tcPr marL="0" marR="0" marT="3810" marB="0">
                    <a:lnL w="9525">
                      <a:solidFill>
                        <a:srgbClr val="005E6D"/>
                      </a:solidFill>
                      <a:prstDash val="solid"/>
                    </a:lnL>
                    <a:solidFill>
                      <a:srgbClr val="E5EEF0"/>
                    </a:solidFill>
                  </a:tcPr>
                </a:tc>
                <a:extLst>
                  <a:ext uri="{0D108BD9-81ED-4DB2-BD59-A6C34878D82A}">
                    <a16:rowId xmlns:a16="http://schemas.microsoft.com/office/drawing/2014/main" val="10051"/>
                  </a:ext>
                </a:extLst>
              </a:tr>
              <a:tr h="145707">
                <a:tc>
                  <a:txBody>
                    <a:bodyPr/>
                    <a:lstStyle/>
                    <a:p>
                      <a:pPr marL="55880">
                        <a:lnSpc>
                          <a:spcPct val="100000"/>
                        </a:lnSpc>
                      </a:pPr>
                      <a:r>
                        <a:rPr sz="800" b="1" spc="10" dirty="0">
                          <a:solidFill>
                            <a:srgbClr val="231F20"/>
                          </a:solidFill>
                          <a:latin typeface="Calibri"/>
                          <a:cs typeface="Calibri"/>
                        </a:rPr>
                        <a:t>Wyoming</a:t>
                      </a:r>
                      <a:endParaRPr sz="800">
                        <a:latin typeface="Calibri"/>
                        <a:cs typeface="Calibri"/>
                      </a:endParaRPr>
                    </a:p>
                  </a:txBody>
                  <a:tcPr marL="0" marR="0" marT="0" marB="0">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3</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spc="20" dirty="0">
                          <a:solidFill>
                            <a:srgbClr val="231F20"/>
                          </a:solidFill>
                          <a:latin typeface="Calibri"/>
                          <a:cs typeface="Calibri"/>
                        </a:rPr>
                        <a:t>0.5</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spc="10" dirty="0">
                          <a:solidFill>
                            <a:srgbClr val="231F20"/>
                          </a:solidFill>
                          <a:latin typeface="Calibri"/>
                          <a:cs typeface="Calibri"/>
                        </a:rPr>
                        <a:t>18</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spc="20" dirty="0">
                          <a:solidFill>
                            <a:srgbClr val="231F20"/>
                          </a:solidFill>
                          <a:latin typeface="Calibri"/>
                          <a:cs typeface="Calibri"/>
                        </a:rPr>
                        <a:t>3.1</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dirty="0">
                          <a:solidFill>
                            <a:srgbClr val="231F20"/>
                          </a:solidFill>
                          <a:latin typeface="Calibri"/>
                          <a:cs typeface="Calibri"/>
                        </a:rPr>
                        <a:t>5</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marL="26034" algn="ctr">
                        <a:lnSpc>
                          <a:spcPct val="100000"/>
                        </a:lnSpc>
                      </a:pPr>
                      <a:r>
                        <a:rPr sz="800" b="1" spc="20" dirty="0">
                          <a:solidFill>
                            <a:srgbClr val="231F20"/>
                          </a:solidFill>
                          <a:latin typeface="Calibri"/>
                          <a:cs typeface="Calibri"/>
                        </a:rPr>
                        <a:t>0.9</a:t>
                      </a:r>
                      <a:endParaRPr sz="800">
                        <a:latin typeface="Calibri"/>
                        <a:cs typeface="Calibri"/>
                      </a:endParaRPr>
                    </a:p>
                  </a:txBody>
                  <a:tcPr marL="0" marR="0" marT="0" marB="0">
                    <a:lnL w="9525">
                      <a:solidFill>
                        <a:srgbClr val="005E6D"/>
                      </a:solidFill>
                      <a:prstDash val="solid"/>
                    </a:lnL>
                    <a:lnR w="19050">
                      <a:solidFill>
                        <a:srgbClr val="005E6D"/>
                      </a:solidFill>
                      <a:prstDash val="solid"/>
                    </a:lnR>
                    <a:lnB w="19050">
                      <a:solidFill>
                        <a:srgbClr val="005E6D"/>
                      </a:solidFill>
                      <a:prstDash val="solid"/>
                    </a:lnB>
                    <a:solidFill>
                      <a:srgbClr val="FFFFFF"/>
                    </a:solidFill>
                  </a:tcPr>
                </a:tc>
                <a:tc>
                  <a:txBody>
                    <a:bodyPr/>
                    <a:lstStyle/>
                    <a:p>
                      <a:pPr algn="ctr">
                        <a:lnSpc>
                          <a:spcPct val="100000"/>
                        </a:lnSpc>
                      </a:pPr>
                      <a:r>
                        <a:rPr sz="800" b="1" spc="10" dirty="0">
                          <a:solidFill>
                            <a:srgbClr val="231F20"/>
                          </a:solidFill>
                          <a:latin typeface="Calibri"/>
                          <a:cs typeface="Calibri"/>
                        </a:rPr>
                        <a:t>12</a:t>
                      </a:r>
                      <a:endParaRPr sz="800">
                        <a:latin typeface="Calibri"/>
                        <a:cs typeface="Calibri"/>
                      </a:endParaRPr>
                    </a:p>
                  </a:txBody>
                  <a:tcPr marL="0" marR="0" marT="0" marB="0">
                    <a:lnL w="19050">
                      <a:solidFill>
                        <a:srgbClr val="005E6D"/>
                      </a:solidFill>
                      <a:prstDash val="solid"/>
                    </a:lnL>
                    <a:lnR w="9525">
                      <a:solidFill>
                        <a:srgbClr val="005E6D"/>
                      </a:solidFill>
                      <a:prstDash val="solid"/>
                    </a:lnR>
                    <a:lnB w="19050">
                      <a:solidFill>
                        <a:srgbClr val="005E6D"/>
                      </a:solidFill>
                      <a:prstDash val="solid"/>
                    </a:lnB>
                    <a:solidFill>
                      <a:srgbClr val="FFFFFF"/>
                    </a:solidFill>
                  </a:tcPr>
                </a:tc>
                <a:tc>
                  <a:txBody>
                    <a:bodyPr/>
                    <a:lstStyle/>
                    <a:p>
                      <a:pPr marR="189230" algn="r">
                        <a:lnSpc>
                          <a:spcPct val="100000"/>
                        </a:lnSpc>
                      </a:pPr>
                      <a:r>
                        <a:rPr sz="800" b="1" spc="20" dirty="0">
                          <a:solidFill>
                            <a:srgbClr val="231F20"/>
                          </a:solidFill>
                          <a:latin typeface="Calibri"/>
                          <a:cs typeface="Calibri"/>
                        </a:rPr>
                        <a:t>2.1</a:t>
                      </a:r>
                      <a:endParaRPr sz="800">
                        <a:latin typeface="Calibri"/>
                        <a:cs typeface="Calibri"/>
                      </a:endParaRPr>
                    </a:p>
                  </a:txBody>
                  <a:tcPr marL="0" marR="0" marT="0" marB="0">
                    <a:lnL w="9525">
                      <a:solidFill>
                        <a:srgbClr val="005E6D"/>
                      </a:solidFill>
                      <a:prstDash val="solid"/>
                    </a:lnL>
                    <a:lnB w="19050">
                      <a:solidFill>
                        <a:srgbClr val="005E6D"/>
                      </a:solidFill>
                      <a:prstDash val="solid"/>
                    </a:lnB>
                    <a:solidFill>
                      <a:srgbClr val="FFFFFF"/>
                    </a:solidFill>
                  </a:tcPr>
                </a:tc>
                <a:extLst>
                  <a:ext uri="{0D108BD9-81ED-4DB2-BD59-A6C34878D82A}">
                    <a16:rowId xmlns:a16="http://schemas.microsoft.com/office/drawing/2014/main" val="10052"/>
                  </a:ext>
                </a:extLst>
              </a:tr>
              <a:tr h="213321">
                <a:tc>
                  <a:txBody>
                    <a:bodyPr/>
                    <a:lstStyle/>
                    <a:p>
                      <a:pPr marL="55880">
                        <a:lnSpc>
                          <a:spcPct val="100000"/>
                        </a:lnSpc>
                        <a:spcBef>
                          <a:spcPts val="325"/>
                        </a:spcBef>
                      </a:pPr>
                      <a:r>
                        <a:rPr sz="800" b="1" spc="-5" dirty="0">
                          <a:solidFill>
                            <a:srgbClr val="231F20"/>
                          </a:solidFill>
                          <a:latin typeface="Calibri"/>
                          <a:cs typeface="Calibri"/>
                        </a:rPr>
                        <a:t>Total</a:t>
                      </a:r>
                      <a:endParaRPr sz="800">
                        <a:latin typeface="Calibri"/>
                        <a:cs typeface="Calibri"/>
                      </a:endParaRPr>
                    </a:p>
                  </a:txBody>
                  <a:tcPr marL="0" marR="0" marT="41275" marB="0">
                    <a:lnR w="19050">
                      <a:solidFill>
                        <a:srgbClr val="005E6D"/>
                      </a:solidFill>
                      <a:prstDash val="solid"/>
                    </a:lnR>
                    <a:lnT w="19050">
                      <a:solidFill>
                        <a:srgbClr val="005E6D"/>
                      </a:solidFill>
                      <a:prstDash val="solid"/>
                    </a:lnT>
                    <a:solidFill>
                      <a:srgbClr val="E5EEF0"/>
                    </a:solidFill>
                  </a:tcPr>
                </a:tc>
                <a:tc>
                  <a:txBody>
                    <a:bodyPr/>
                    <a:lstStyle/>
                    <a:p>
                      <a:pPr marL="635" algn="ctr">
                        <a:lnSpc>
                          <a:spcPct val="100000"/>
                        </a:lnSpc>
                        <a:spcBef>
                          <a:spcPts val="325"/>
                        </a:spcBef>
                      </a:pPr>
                      <a:r>
                        <a:rPr sz="800" b="1" spc="15" dirty="0">
                          <a:solidFill>
                            <a:srgbClr val="231F20"/>
                          </a:solidFill>
                          <a:latin typeface="Calibri"/>
                          <a:cs typeface="Calibri"/>
                        </a:rPr>
                        <a:t>1,390</a:t>
                      </a:r>
                      <a:endParaRPr sz="800">
                        <a:latin typeface="Calibri"/>
                        <a:cs typeface="Calibri"/>
                      </a:endParaRPr>
                    </a:p>
                  </a:txBody>
                  <a:tcPr marL="0" marR="0" marT="4127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25"/>
                        </a:spcBef>
                      </a:pPr>
                      <a:r>
                        <a:rPr sz="800" b="1" spc="20" dirty="0">
                          <a:solidFill>
                            <a:srgbClr val="231F20"/>
                          </a:solidFill>
                          <a:latin typeface="Calibri"/>
                          <a:cs typeface="Calibri"/>
                        </a:rPr>
                        <a:t>0.4</a:t>
                      </a:r>
                      <a:endParaRPr sz="800">
                        <a:latin typeface="Calibri"/>
                        <a:cs typeface="Calibri"/>
                      </a:endParaRPr>
                    </a:p>
                  </a:txBody>
                  <a:tcPr marL="0" marR="0" marT="4127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635" algn="ctr">
                        <a:lnSpc>
                          <a:spcPct val="100000"/>
                        </a:lnSpc>
                        <a:spcBef>
                          <a:spcPts val="325"/>
                        </a:spcBef>
                      </a:pPr>
                      <a:r>
                        <a:rPr sz="800" b="1" spc="15" dirty="0">
                          <a:solidFill>
                            <a:srgbClr val="231F20"/>
                          </a:solidFill>
                          <a:latin typeface="Calibri"/>
                          <a:cs typeface="Calibri"/>
                        </a:rPr>
                        <a:t>2,007</a:t>
                      </a:r>
                      <a:endParaRPr sz="800">
                        <a:latin typeface="Calibri"/>
                        <a:cs typeface="Calibri"/>
                      </a:endParaRPr>
                    </a:p>
                  </a:txBody>
                  <a:tcPr marL="0" marR="0" marT="4127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25"/>
                        </a:spcBef>
                      </a:pPr>
                      <a:r>
                        <a:rPr sz="800" b="1" spc="20" dirty="0">
                          <a:solidFill>
                            <a:srgbClr val="231F20"/>
                          </a:solidFill>
                          <a:latin typeface="Calibri"/>
                          <a:cs typeface="Calibri"/>
                        </a:rPr>
                        <a:t>0.6</a:t>
                      </a:r>
                      <a:endParaRPr sz="800">
                        <a:latin typeface="Calibri"/>
                        <a:cs typeface="Calibri"/>
                      </a:endParaRPr>
                    </a:p>
                  </a:txBody>
                  <a:tcPr marL="0" marR="0" marT="4127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635" algn="ctr">
                        <a:lnSpc>
                          <a:spcPct val="100000"/>
                        </a:lnSpc>
                        <a:spcBef>
                          <a:spcPts val="325"/>
                        </a:spcBef>
                      </a:pPr>
                      <a:r>
                        <a:rPr sz="800" b="1" spc="15" dirty="0">
                          <a:solidFill>
                            <a:srgbClr val="231F20"/>
                          </a:solidFill>
                          <a:latin typeface="Calibri"/>
                          <a:cs typeface="Calibri"/>
                        </a:rPr>
                        <a:t>3,366</a:t>
                      </a:r>
                      <a:endParaRPr sz="800">
                        <a:latin typeface="Calibri"/>
                        <a:cs typeface="Calibri"/>
                      </a:endParaRPr>
                    </a:p>
                  </a:txBody>
                  <a:tcPr marL="0" marR="0" marT="4127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algn="ctr">
                        <a:lnSpc>
                          <a:spcPct val="100000"/>
                        </a:lnSpc>
                        <a:spcBef>
                          <a:spcPts val="325"/>
                        </a:spcBef>
                      </a:pPr>
                      <a:r>
                        <a:rPr sz="800" b="1" dirty="0">
                          <a:solidFill>
                            <a:srgbClr val="231F20"/>
                          </a:solidFill>
                          <a:latin typeface="Calibri"/>
                          <a:cs typeface="Calibri"/>
                        </a:rPr>
                        <a:t>1</a:t>
                      </a:r>
                      <a:endParaRPr sz="800">
                        <a:latin typeface="Calibri"/>
                        <a:cs typeface="Calibri"/>
                      </a:endParaRPr>
                    </a:p>
                  </a:txBody>
                  <a:tcPr marL="0" marR="0" marT="4127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2540" algn="ctr">
                        <a:lnSpc>
                          <a:spcPct val="100000"/>
                        </a:lnSpc>
                        <a:spcBef>
                          <a:spcPts val="325"/>
                        </a:spcBef>
                      </a:pPr>
                      <a:r>
                        <a:rPr sz="800" b="1" spc="15" dirty="0">
                          <a:solidFill>
                            <a:srgbClr val="231F20"/>
                          </a:solidFill>
                          <a:latin typeface="Calibri"/>
                          <a:cs typeface="Calibri"/>
                        </a:rPr>
                        <a:t>12,474</a:t>
                      </a:r>
                      <a:endParaRPr sz="800">
                        <a:latin typeface="Calibri"/>
                        <a:cs typeface="Calibri"/>
                      </a:endParaRPr>
                    </a:p>
                  </a:txBody>
                  <a:tcPr marL="0" marR="0" marT="4127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marL="29209" algn="ctr">
                        <a:lnSpc>
                          <a:spcPct val="100000"/>
                        </a:lnSpc>
                        <a:spcBef>
                          <a:spcPts val="325"/>
                        </a:spcBef>
                      </a:pPr>
                      <a:r>
                        <a:rPr sz="800" b="1" spc="20" dirty="0">
                          <a:solidFill>
                            <a:srgbClr val="231F20"/>
                          </a:solidFill>
                          <a:latin typeface="Calibri"/>
                          <a:cs typeface="Calibri"/>
                        </a:rPr>
                        <a:t>3.8</a:t>
                      </a:r>
                      <a:endParaRPr sz="800">
                        <a:latin typeface="Calibri"/>
                        <a:cs typeface="Calibri"/>
                      </a:endParaRPr>
                    </a:p>
                  </a:txBody>
                  <a:tcPr marL="0" marR="0" marT="41275" marB="0">
                    <a:lnL w="9525">
                      <a:solidFill>
                        <a:srgbClr val="005E6D"/>
                      </a:solidFill>
                      <a:prstDash val="solid"/>
                    </a:lnL>
                    <a:lnR w="19050">
                      <a:solidFill>
                        <a:srgbClr val="005E6D"/>
                      </a:solidFill>
                      <a:prstDash val="solid"/>
                    </a:lnR>
                    <a:lnT w="19050">
                      <a:solidFill>
                        <a:srgbClr val="005E6D"/>
                      </a:solidFill>
                      <a:prstDash val="solid"/>
                    </a:lnT>
                    <a:solidFill>
                      <a:srgbClr val="E5EEF0"/>
                    </a:solidFill>
                  </a:tcPr>
                </a:tc>
                <a:tc>
                  <a:txBody>
                    <a:bodyPr/>
                    <a:lstStyle/>
                    <a:p>
                      <a:pPr marL="153670">
                        <a:lnSpc>
                          <a:spcPct val="100000"/>
                        </a:lnSpc>
                        <a:spcBef>
                          <a:spcPts val="325"/>
                        </a:spcBef>
                      </a:pPr>
                      <a:r>
                        <a:rPr sz="800" b="1" spc="15" dirty="0">
                          <a:solidFill>
                            <a:srgbClr val="231F20"/>
                          </a:solidFill>
                          <a:latin typeface="Calibri"/>
                          <a:cs typeface="Calibri"/>
                        </a:rPr>
                        <a:t>18,846</a:t>
                      </a:r>
                      <a:endParaRPr sz="800">
                        <a:latin typeface="Calibri"/>
                        <a:cs typeface="Calibri"/>
                      </a:endParaRPr>
                    </a:p>
                  </a:txBody>
                  <a:tcPr marL="0" marR="0" marT="41275" marB="0">
                    <a:lnL w="19050">
                      <a:solidFill>
                        <a:srgbClr val="005E6D"/>
                      </a:solidFill>
                      <a:prstDash val="solid"/>
                    </a:lnL>
                    <a:lnR w="9525">
                      <a:solidFill>
                        <a:srgbClr val="005E6D"/>
                      </a:solidFill>
                      <a:prstDash val="solid"/>
                    </a:lnR>
                    <a:lnT w="19050">
                      <a:solidFill>
                        <a:srgbClr val="005E6D"/>
                      </a:solidFill>
                      <a:prstDash val="solid"/>
                    </a:lnT>
                    <a:solidFill>
                      <a:srgbClr val="E5EEF0"/>
                    </a:solidFill>
                  </a:tcPr>
                </a:tc>
                <a:tc>
                  <a:txBody>
                    <a:bodyPr/>
                    <a:lstStyle/>
                    <a:p>
                      <a:pPr marR="189230" algn="r">
                        <a:lnSpc>
                          <a:spcPct val="100000"/>
                        </a:lnSpc>
                        <a:spcBef>
                          <a:spcPts val="325"/>
                        </a:spcBef>
                      </a:pPr>
                      <a:r>
                        <a:rPr sz="800" b="1" spc="20" dirty="0">
                          <a:solidFill>
                            <a:srgbClr val="231F20"/>
                          </a:solidFill>
                          <a:latin typeface="Calibri"/>
                          <a:cs typeface="Calibri"/>
                        </a:rPr>
                        <a:t>5.7</a:t>
                      </a:r>
                      <a:endParaRPr sz="800" dirty="0">
                        <a:latin typeface="Calibri"/>
                        <a:cs typeface="Calibri"/>
                      </a:endParaRPr>
                    </a:p>
                  </a:txBody>
                  <a:tcPr marL="0" marR="0" marT="41275" marB="0">
                    <a:lnL w="9525">
                      <a:solidFill>
                        <a:srgbClr val="005E6D"/>
                      </a:solidFill>
                      <a:prstDash val="solid"/>
                    </a:lnL>
                    <a:lnT w="19050">
                      <a:solidFill>
                        <a:srgbClr val="005E6D"/>
                      </a:solidFill>
                      <a:prstDash val="solid"/>
                    </a:lnT>
                    <a:solidFill>
                      <a:srgbClr val="E5EEF0"/>
                    </a:solidFill>
                  </a:tcPr>
                </a:tc>
                <a:extLst>
                  <a:ext uri="{0D108BD9-81ED-4DB2-BD59-A6C34878D82A}">
                    <a16:rowId xmlns:a16="http://schemas.microsoft.com/office/drawing/2014/main" val="10053"/>
                  </a:ext>
                </a:extLst>
              </a:tr>
            </a:tbl>
          </a:graphicData>
        </a:graphic>
      </p:graphicFrame>
      <p:sp>
        <p:nvSpPr>
          <p:cNvPr id="4" name="object 4"/>
          <p:cNvSpPr txBox="1"/>
          <p:nvPr/>
        </p:nvSpPr>
        <p:spPr>
          <a:xfrm>
            <a:off x="443991" y="9346827"/>
            <a:ext cx="890905" cy="368300"/>
          </a:xfrm>
          <a:prstGeom prst="rect">
            <a:avLst/>
          </a:prstGeom>
        </p:spPr>
        <p:txBody>
          <a:bodyPr vert="horz" wrap="square" lIns="0" tIns="12700" rIns="0" bIns="0" rtlCol="0">
            <a:spAutoFit/>
          </a:bodyPr>
          <a:lstStyle/>
          <a:p>
            <a:pPr marL="12700" marR="5080">
              <a:lnSpc>
                <a:spcPct val="107100"/>
              </a:lnSpc>
              <a:spcBef>
                <a:spcPts val="100"/>
              </a:spcBef>
            </a:pPr>
            <a:r>
              <a:rPr sz="700" spc="-30" dirty="0">
                <a:solidFill>
                  <a:srgbClr val="231F20"/>
                </a:solidFill>
                <a:latin typeface="Lucida Sans"/>
                <a:cs typeface="Lucida Sans"/>
              </a:rPr>
              <a:t>Source: </a:t>
            </a:r>
            <a:r>
              <a:rPr sz="700" spc="-55" dirty="0">
                <a:solidFill>
                  <a:srgbClr val="231F20"/>
                </a:solidFill>
                <a:latin typeface="Lucida Sans"/>
                <a:cs typeface="Lucida Sans"/>
              </a:rPr>
              <a:t>CDC,</a:t>
            </a:r>
            <a:r>
              <a:rPr sz="700" spc="-155" dirty="0">
                <a:solidFill>
                  <a:srgbClr val="231F20"/>
                </a:solidFill>
                <a:latin typeface="Lucida Sans"/>
                <a:cs typeface="Lucida Sans"/>
              </a:rPr>
              <a:t> </a:t>
            </a:r>
            <a:r>
              <a:rPr sz="700" spc="-25" dirty="0">
                <a:solidFill>
                  <a:srgbClr val="231F20"/>
                </a:solidFill>
                <a:latin typeface="Lucida Sans"/>
                <a:cs typeface="Lucida Sans"/>
              </a:rPr>
              <a:t>National  Notifiable </a:t>
            </a:r>
            <a:r>
              <a:rPr sz="700" spc="-30" dirty="0">
                <a:solidFill>
                  <a:srgbClr val="231F20"/>
                </a:solidFill>
                <a:latin typeface="Lucida Sans"/>
                <a:cs typeface="Lucida Sans"/>
              </a:rPr>
              <a:t>Diseases  </a:t>
            </a:r>
            <a:r>
              <a:rPr sz="700" spc="-20" dirty="0">
                <a:solidFill>
                  <a:srgbClr val="231F20"/>
                </a:solidFill>
                <a:latin typeface="Lucida Sans"/>
                <a:cs typeface="Lucida Sans"/>
              </a:rPr>
              <a:t>Surveillance</a:t>
            </a:r>
            <a:r>
              <a:rPr sz="700" spc="-130" dirty="0">
                <a:solidFill>
                  <a:srgbClr val="231F20"/>
                </a:solidFill>
                <a:latin typeface="Lucida Sans"/>
                <a:cs typeface="Lucida Sans"/>
              </a:rPr>
              <a:t> </a:t>
            </a:r>
            <a:r>
              <a:rPr sz="700" spc="-20" dirty="0">
                <a:solidFill>
                  <a:srgbClr val="231F20"/>
                </a:solidFill>
                <a:latin typeface="Lucida Sans"/>
                <a:cs typeface="Lucida Sans"/>
              </a:rPr>
              <a:t>System.</a:t>
            </a:r>
            <a:endParaRPr sz="700">
              <a:latin typeface="Lucida Sans"/>
              <a:cs typeface="Lucida Sans"/>
            </a:endParaRPr>
          </a:p>
        </p:txBody>
      </p:sp>
      <p:sp>
        <p:nvSpPr>
          <p:cNvPr id="5" name="object 5"/>
          <p:cNvSpPr txBox="1"/>
          <p:nvPr/>
        </p:nvSpPr>
        <p:spPr>
          <a:xfrm>
            <a:off x="1538992" y="9346827"/>
            <a:ext cx="483234" cy="382270"/>
          </a:xfrm>
          <a:prstGeom prst="rect">
            <a:avLst/>
          </a:prstGeom>
        </p:spPr>
        <p:txBody>
          <a:bodyPr vert="horz" wrap="square" lIns="0" tIns="12700" rIns="0" bIns="0" rtlCol="0">
            <a:spAutoFit/>
          </a:bodyPr>
          <a:lstStyle/>
          <a:p>
            <a:pPr marL="12700" marR="30480">
              <a:lnSpc>
                <a:spcPct val="107100"/>
              </a:lnSpc>
              <a:spcBef>
                <a:spcPts val="100"/>
              </a:spcBef>
            </a:pPr>
            <a:r>
              <a:rPr sz="700" spc="-5" dirty="0">
                <a:solidFill>
                  <a:srgbClr val="231F20"/>
                </a:solidFill>
                <a:latin typeface="Lucida Sans"/>
                <a:cs typeface="Lucida Sans"/>
              </a:rPr>
              <a:t>*</a:t>
            </a:r>
            <a:r>
              <a:rPr sz="700" spc="-180" dirty="0">
                <a:solidFill>
                  <a:srgbClr val="231F20"/>
                </a:solidFill>
                <a:latin typeface="Lucida Sans"/>
                <a:cs typeface="Lucida Sans"/>
              </a:rPr>
              <a:t> </a:t>
            </a:r>
            <a:r>
              <a:rPr sz="700" spc="-5" dirty="0">
                <a:solidFill>
                  <a:srgbClr val="231F20"/>
                </a:solidFill>
                <a:latin typeface="Lucida Sans"/>
                <a:cs typeface="Lucida Sans"/>
              </a:rPr>
              <a:t>Rates</a:t>
            </a:r>
            <a:r>
              <a:rPr sz="700" spc="-175" dirty="0">
                <a:solidFill>
                  <a:srgbClr val="231F20"/>
                </a:solidFill>
                <a:latin typeface="Lucida Sans"/>
                <a:cs typeface="Lucida Sans"/>
              </a:rPr>
              <a:t> </a:t>
            </a:r>
            <a:r>
              <a:rPr sz="700" spc="-20" dirty="0">
                <a:solidFill>
                  <a:srgbClr val="231F20"/>
                </a:solidFill>
                <a:latin typeface="Lucida Sans"/>
                <a:cs typeface="Lucida Sans"/>
              </a:rPr>
              <a:t>per  </a:t>
            </a:r>
            <a:r>
              <a:rPr sz="700" spc="-45" dirty="0">
                <a:solidFill>
                  <a:srgbClr val="231F20"/>
                </a:solidFill>
                <a:latin typeface="Lucida Sans"/>
                <a:cs typeface="Lucida Sans"/>
              </a:rPr>
              <a:t>100,000</a:t>
            </a:r>
            <a:endParaRPr sz="700">
              <a:latin typeface="Lucida Sans"/>
              <a:cs typeface="Lucida Sans"/>
            </a:endParaRPr>
          </a:p>
          <a:p>
            <a:pPr marL="12700">
              <a:lnSpc>
                <a:spcPct val="100000"/>
              </a:lnSpc>
              <a:spcBef>
                <a:spcPts val="165"/>
              </a:spcBef>
            </a:pPr>
            <a:r>
              <a:rPr sz="700" spc="-30" dirty="0">
                <a:solidFill>
                  <a:srgbClr val="231F20"/>
                </a:solidFill>
                <a:latin typeface="Lucida Sans"/>
                <a:cs typeface="Lucida Sans"/>
              </a:rPr>
              <a:t>population.</a:t>
            </a:r>
            <a:endParaRPr sz="700">
              <a:latin typeface="Lucida Sans"/>
              <a:cs typeface="Lucida Sans"/>
            </a:endParaRPr>
          </a:p>
        </p:txBody>
      </p:sp>
      <p:sp>
        <p:nvSpPr>
          <p:cNvPr id="6" name="object 6"/>
          <p:cNvSpPr txBox="1"/>
          <p:nvPr/>
        </p:nvSpPr>
        <p:spPr>
          <a:xfrm>
            <a:off x="2226947" y="9346827"/>
            <a:ext cx="2197735" cy="368300"/>
          </a:xfrm>
          <a:prstGeom prst="rect">
            <a:avLst/>
          </a:prstGeom>
        </p:spPr>
        <p:txBody>
          <a:bodyPr vert="horz" wrap="square" lIns="0" tIns="12700" rIns="0" bIns="0" rtlCol="0">
            <a:spAutoFit/>
          </a:bodyPr>
          <a:lstStyle/>
          <a:p>
            <a:pPr marL="12700" marR="5080" algn="just">
              <a:lnSpc>
                <a:spcPct val="107100"/>
              </a:lnSpc>
              <a:spcBef>
                <a:spcPts val="100"/>
              </a:spcBef>
            </a:pPr>
            <a:r>
              <a:rPr sz="700" spc="-25" dirty="0">
                <a:solidFill>
                  <a:srgbClr val="231F20"/>
                </a:solidFill>
                <a:latin typeface="Lucida Sans"/>
                <a:cs typeface="Lucida Sans"/>
              </a:rPr>
              <a:t>†Reported</a:t>
            </a:r>
            <a:r>
              <a:rPr sz="700" spc="-60" dirty="0">
                <a:solidFill>
                  <a:srgbClr val="231F20"/>
                </a:solidFill>
                <a:latin typeface="Lucida Sans"/>
                <a:cs typeface="Lucida Sans"/>
              </a:rPr>
              <a:t> </a:t>
            </a:r>
            <a:r>
              <a:rPr sz="700" spc="-25" dirty="0">
                <a:solidFill>
                  <a:srgbClr val="231F20"/>
                </a:solidFill>
                <a:latin typeface="Lucida Sans"/>
                <a:cs typeface="Lucida Sans"/>
              </a:rPr>
              <a:t>cases </a:t>
            </a:r>
            <a:r>
              <a:rPr sz="700" spc="-10" dirty="0">
                <a:solidFill>
                  <a:srgbClr val="231F20"/>
                </a:solidFill>
                <a:latin typeface="Lucida Sans"/>
                <a:cs typeface="Lucida Sans"/>
              </a:rPr>
              <a:t>that</a:t>
            </a:r>
            <a:r>
              <a:rPr sz="700" spc="-75" dirty="0">
                <a:solidFill>
                  <a:srgbClr val="231F20"/>
                </a:solidFill>
                <a:latin typeface="Lucida Sans"/>
                <a:cs typeface="Lucida Sans"/>
              </a:rPr>
              <a:t> </a:t>
            </a:r>
            <a:r>
              <a:rPr sz="700" spc="-15" dirty="0">
                <a:solidFill>
                  <a:srgbClr val="231F20"/>
                </a:solidFill>
                <a:latin typeface="Lucida Sans"/>
                <a:cs typeface="Lucida Sans"/>
              </a:rPr>
              <a:t>met</a:t>
            </a:r>
            <a:r>
              <a:rPr sz="700" spc="-40" dirty="0">
                <a:solidFill>
                  <a:srgbClr val="231F20"/>
                </a:solidFill>
                <a:latin typeface="Lucida Sans"/>
                <a:cs typeface="Lucida Sans"/>
              </a:rPr>
              <a:t> </a:t>
            </a:r>
            <a:r>
              <a:rPr sz="700" spc="-5" dirty="0">
                <a:solidFill>
                  <a:srgbClr val="231F20"/>
                </a:solidFill>
                <a:latin typeface="Lucida Sans"/>
                <a:cs typeface="Lucida Sans"/>
              </a:rPr>
              <a:t>the</a:t>
            </a:r>
            <a:r>
              <a:rPr sz="700" spc="-90" dirty="0">
                <a:solidFill>
                  <a:srgbClr val="231F20"/>
                </a:solidFill>
                <a:latin typeface="Lucida Sans"/>
                <a:cs typeface="Lucida Sans"/>
              </a:rPr>
              <a:t> </a:t>
            </a:r>
            <a:r>
              <a:rPr sz="700" spc="-25" dirty="0">
                <a:solidFill>
                  <a:srgbClr val="231F20"/>
                </a:solidFill>
                <a:latin typeface="Lucida Sans"/>
                <a:cs typeface="Lucida Sans"/>
              </a:rPr>
              <a:t>classification</a:t>
            </a:r>
            <a:r>
              <a:rPr sz="700" spc="-95" dirty="0">
                <a:solidFill>
                  <a:srgbClr val="231F20"/>
                </a:solidFill>
                <a:latin typeface="Lucida Sans"/>
                <a:cs typeface="Lucida Sans"/>
              </a:rPr>
              <a:t> </a:t>
            </a:r>
            <a:r>
              <a:rPr sz="700" spc="-20" dirty="0">
                <a:solidFill>
                  <a:srgbClr val="231F20"/>
                </a:solidFill>
                <a:latin typeface="Lucida Sans"/>
                <a:cs typeface="Lucida Sans"/>
              </a:rPr>
              <a:t>criteria</a:t>
            </a:r>
            <a:r>
              <a:rPr sz="700" spc="-80" dirty="0">
                <a:solidFill>
                  <a:srgbClr val="231F20"/>
                </a:solidFill>
                <a:latin typeface="Lucida Sans"/>
                <a:cs typeface="Lucida Sans"/>
              </a:rPr>
              <a:t> </a:t>
            </a:r>
            <a:r>
              <a:rPr sz="700" spc="-35" dirty="0">
                <a:solidFill>
                  <a:srgbClr val="231F20"/>
                </a:solidFill>
                <a:latin typeface="Lucida Sans"/>
                <a:cs typeface="Lucida Sans"/>
              </a:rPr>
              <a:t>for  </a:t>
            </a:r>
            <a:r>
              <a:rPr sz="700" spc="-5" dirty="0">
                <a:solidFill>
                  <a:srgbClr val="231F20"/>
                </a:solidFill>
                <a:latin typeface="Lucida Sans"/>
                <a:cs typeface="Lucida Sans"/>
              </a:rPr>
              <a:t>a </a:t>
            </a:r>
            <a:r>
              <a:rPr sz="700" spc="-25" dirty="0">
                <a:solidFill>
                  <a:srgbClr val="231F20"/>
                </a:solidFill>
                <a:latin typeface="Lucida Sans"/>
                <a:cs typeface="Lucida Sans"/>
              </a:rPr>
              <a:t>confirmed case. </a:t>
            </a:r>
            <a:r>
              <a:rPr sz="700" spc="-5" dirty="0">
                <a:solidFill>
                  <a:srgbClr val="231F20"/>
                </a:solidFill>
                <a:latin typeface="Lucida Sans"/>
                <a:cs typeface="Lucida Sans"/>
              </a:rPr>
              <a:t>For the </a:t>
            </a:r>
            <a:r>
              <a:rPr sz="700" spc="-20" dirty="0">
                <a:solidFill>
                  <a:srgbClr val="231F20"/>
                </a:solidFill>
                <a:latin typeface="Lucida Sans"/>
                <a:cs typeface="Lucida Sans"/>
              </a:rPr>
              <a:t>case </a:t>
            </a:r>
            <a:r>
              <a:rPr sz="700" spc="-30" dirty="0">
                <a:solidFill>
                  <a:srgbClr val="231F20"/>
                </a:solidFill>
                <a:latin typeface="Lucida Sans"/>
                <a:cs typeface="Lucida Sans"/>
              </a:rPr>
              <a:t>definition, </a:t>
            </a:r>
            <a:r>
              <a:rPr sz="700" spc="-20" dirty="0">
                <a:solidFill>
                  <a:srgbClr val="231F20"/>
                </a:solidFill>
                <a:latin typeface="Lucida Sans"/>
                <a:cs typeface="Lucida Sans"/>
              </a:rPr>
              <a:t>see </a:t>
            </a:r>
            <a:r>
              <a:rPr sz="700" u="sng" spc="-50" dirty="0">
                <a:solidFill>
                  <a:srgbClr val="205E9E"/>
                </a:solidFill>
                <a:uFill>
                  <a:solidFill>
                    <a:srgbClr val="205E9E"/>
                  </a:solidFill>
                </a:uFill>
                <a:latin typeface="Lucida Sans"/>
                <a:cs typeface="Lucida Sans"/>
                <a:hlinkClick r:id="rId2"/>
              </a:rPr>
              <a:t>https:// </a:t>
            </a:r>
            <a:r>
              <a:rPr sz="700" spc="-50" dirty="0">
                <a:solidFill>
                  <a:srgbClr val="205E9E"/>
                </a:solidFill>
                <a:latin typeface="Lucida Sans"/>
                <a:cs typeface="Lucida Sans"/>
              </a:rPr>
              <a:t> </a:t>
            </a:r>
            <a:r>
              <a:rPr sz="700" u="sng" spc="-30" dirty="0">
                <a:solidFill>
                  <a:srgbClr val="205E9E"/>
                </a:solidFill>
                <a:uFill>
                  <a:solidFill>
                    <a:srgbClr val="205E9E"/>
                  </a:solidFill>
                </a:uFill>
                <a:latin typeface="Lucida Sans"/>
                <a:cs typeface="Lucida Sans"/>
                <a:hlinkClick r:id="rId2"/>
              </a:rPr>
              <a:t>ndc.services.cdc.gov/conditions/hepatitis-a-acute/</a:t>
            </a:r>
            <a:r>
              <a:rPr sz="700" spc="-30" dirty="0">
                <a:solidFill>
                  <a:srgbClr val="231F20"/>
                </a:solidFill>
                <a:latin typeface="Lucida Sans"/>
                <a:cs typeface="Lucida Sans"/>
              </a:rPr>
              <a:t>.</a:t>
            </a:r>
            <a:endParaRPr sz="700">
              <a:latin typeface="Lucida Sans"/>
              <a:cs typeface="Lucida Sans"/>
            </a:endParaRPr>
          </a:p>
        </p:txBody>
      </p:sp>
      <p:sp>
        <p:nvSpPr>
          <p:cNvPr id="7" name="object 7"/>
          <p:cNvSpPr txBox="1"/>
          <p:nvPr/>
        </p:nvSpPr>
        <p:spPr>
          <a:xfrm>
            <a:off x="4673000" y="9346933"/>
            <a:ext cx="1167130" cy="368300"/>
          </a:xfrm>
          <a:prstGeom prst="rect">
            <a:avLst/>
          </a:prstGeom>
        </p:spPr>
        <p:txBody>
          <a:bodyPr vert="horz" wrap="square" lIns="0" tIns="12700" rIns="0" bIns="0" rtlCol="0">
            <a:spAutoFit/>
          </a:bodyPr>
          <a:lstStyle/>
          <a:p>
            <a:pPr marL="12700" marR="5080">
              <a:lnSpc>
                <a:spcPct val="107100"/>
              </a:lnSpc>
              <a:spcBef>
                <a:spcPts val="100"/>
              </a:spcBef>
            </a:pPr>
            <a:r>
              <a:rPr sz="700" spc="-35" dirty="0">
                <a:solidFill>
                  <a:srgbClr val="231F20"/>
                </a:solidFill>
                <a:latin typeface="Lucida Sans"/>
                <a:cs typeface="Lucida Sans"/>
              </a:rPr>
              <a:t>—: </a:t>
            </a:r>
            <a:r>
              <a:rPr sz="700" spc="-15" dirty="0">
                <a:solidFill>
                  <a:srgbClr val="231F20"/>
                </a:solidFill>
                <a:latin typeface="Lucida Sans"/>
                <a:cs typeface="Lucida Sans"/>
              </a:rPr>
              <a:t>No reported </a:t>
            </a:r>
            <a:r>
              <a:rPr sz="700" spc="-25" dirty="0">
                <a:solidFill>
                  <a:srgbClr val="231F20"/>
                </a:solidFill>
                <a:latin typeface="Lucida Sans"/>
                <a:cs typeface="Lucida Sans"/>
              </a:rPr>
              <a:t>cases. </a:t>
            </a:r>
            <a:r>
              <a:rPr sz="700" spc="-20" dirty="0">
                <a:solidFill>
                  <a:srgbClr val="231F20"/>
                </a:solidFill>
                <a:latin typeface="Lucida Sans"/>
                <a:cs typeface="Lucida Sans"/>
              </a:rPr>
              <a:t>The  </a:t>
            </a:r>
            <a:r>
              <a:rPr sz="700" spc="-25" dirty="0">
                <a:solidFill>
                  <a:srgbClr val="231F20"/>
                </a:solidFill>
                <a:latin typeface="Lucida Sans"/>
                <a:cs typeface="Lucida Sans"/>
              </a:rPr>
              <a:t>reporting </a:t>
            </a:r>
            <a:r>
              <a:rPr sz="700" spc="-30" dirty="0">
                <a:solidFill>
                  <a:srgbClr val="231F20"/>
                </a:solidFill>
                <a:latin typeface="Lucida Sans"/>
                <a:cs typeface="Lucida Sans"/>
              </a:rPr>
              <a:t>jurisdiction </a:t>
            </a:r>
            <a:r>
              <a:rPr sz="700" spc="-20" dirty="0">
                <a:solidFill>
                  <a:srgbClr val="231F20"/>
                </a:solidFill>
                <a:latin typeface="Lucida Sans"/>
                <a:cs typeface="Lucida Sans"/>
              </a:rPr>
              <a:t>didnot  </a:t>
            </a:r>
            <a:r>
              <a:rPr sz="700" spc="-25" dirty="0">
                <a:solidFill>
                  <a:srgbClr val="231F20"/>
                </a:solidFill>
                <a:latin typeface="Lucida Sans"/>
                <a:cs typeface="Lucida Sans"/>
              </a:rPr>
              <a:t>submit </a:t>
            </a:r>
            <a:r>
              <a:rPr sz="700" spc="-20" dirty="0">
                <a:solidFill>
                  <a:srgbClr val="231F20"/>
                </a:solidFill>
                <a:latin typeface="Lucida Sans"/>
                <a:cs typeface="Lucida Sans"/>
              </a:rPr>
              <a:t>any </a:t>
            </a:r>
            <a:r>
              <a:rPr sz="700" spc="-25" dirty="0">
                <a:solidFill>
                  <a:srgbClr val="231F20"/>
                </a:solidFill>
                <a:latin typeface="Lucida Sans"/>
                <a:cs typeface="Lucida Sans"/>
              </a:rPr>
              <a:t>cases</a:t>
            </a:r>
            <a:r>
              <a:rPr sz="700" spc="-60" dirty="0">
                <a:solidFill>
                  <a:srgbClr val="231F20"/>
                </a:solidFill>
                <a:latin typeface="Lucida Sans"/>
                <a:cs typeface="Lucida Sans"/>
              </a:rPr>
              <a:t> </a:t>
            </a:r>
            <a:r>
              <a:rPr sz="700" spc="-35" dirty="0">
                <a:solidFill>
                  <a:srgbClr val="231F20"/>
                </a:solidFill>
                <a:latin typeface="Lucida Sans"/>
                <a:cs typeface="Lucida Sans"/>
              </a:rPr>
              <a:t>toCDC.</a:t>
            </a:r>
            <a:endParaRPr sz="700">
              <a:latin typeface="Lucida Sans"/>
              <a:cs typeface="Lucida Sans"/>
            </a:endParaRPr>
          </a:p>
        </p:txBody>
      </p:sp>
      <p:sp>
        <p:nvSpPr>
          <p:cNvPr id="8" name="object 8"/>
          <p:cNvSpPr txBox="1"/>
          <p:nvPr/>
        </p:nvSpPr>
        <p:spPr>
          <a:xfrm>
            <a:off x="6101503" y="9347021"/>
            <a:ext cx="626745" cy="368300"/>
          </a:xfrm>
          <a:prstGeom prst="rect">
            <a:avLst/>
          </a:prstGeom>
        </p:spPr>
        <p:txBody>
          <a:bodyPr vert="horz" wrap="square" lIns="0" tIns="12700" rIns="0" bIns="0" rtlCol="0">
            <a:spAutoFit/>
          </a:bodyPr>
          <a:lstStyle/>
          <a:p>
            <a:pPr marL="12700" marR="5080" algn="just">
              <a:lnSpc>
                <a:spcPct val="107100"/>
              </a:lnSpc>
              <a:spcBef>
                <a:spcPts val="100"/>
              </a:spcBef>
            </a:pPr>
            <a:r>
              <a:rPr sz="700" spc="-10" dirty="0">
                <a:solidFill>
                  <a:srgbClr val="231F20"/>
                </a:solidFill>
                <a:latin typeface="Lucida Sans"/>
                <a:cs typeface="Lucida Sans"/>
              </a:rPr>
              <a:t>U:</a:t>
            </a:r>
            <a:r>
              <a:rPr sz="700" spc="-95" dirty="0">
                <a:solidFill>
                  <a:srgbClr val="231F20"/>
                </a:solidFill>
                <a:latin typeface="Lucida Sans"/>
                <a:cs typeface="Lucida Sans"/>
              </a:rPr>
              <a:t> </a:t>
            </a:r>
            <a:r>
              <a:rPr sz="700" spc="-25" dirty="0">
                <a:solidFill>
                  <a:srgbClr val="231F20"/>
                </a:solidFill>
                <a:latin typeface="Lucida Sans"/>
                <a:cs typeface="Lucida Sans"/>
              </a:rPr>
              <a:t>Unavailable.  </a:t>
            </a:r>
            <a:r>
              <a:rPr sz="700" spc="-20" dirty="0">
                <a:solidFill>
                  <a:srgbClr val="231F20"/>
                </a:solidFill>
                <a:latin typeface="Lucida Sans"/>
                <a:cs typeface="Lucida Sans"/>
              </a:rPr>
              <a:t>The </a:t>
            </a:r>
            <a:r>
              <a:rPr sz="700" spc="-15" dirty="0">
                <a:solidFill>
                  <a:srgbClr val="231F20"/>
                </a:solidFill>
                <a:latin typeface="Lucida Sans"/>
                <a:cs typeface="Lucida Sans"/>
              </a:rPr>
              <a:t>data were  </a:t>
            </a:r>
            <a:r>
              <a:rPr sz="700" spc="-30" dirty="0">
                <a:solidFill>
                  <a:srgbClr val="231F20"/>
                </a:solidFill>
                <a:latin typeface="Lucida Sans"/>
                <a:cs typeface="Lucida Sans"/>
              </a:rPr>
              <a:t>unavailable.</a:t>
            </a:r>
            <a:endParaRPr sz="700">
              <a:latin typeface="Lucida Sans"/>
              <a:cs typeface="Lucida Sans"/>
            </a:endParaRPr>
          </a:p>
        </p:txBody>
      </p:sp>
      <p:sp>
        <p:nvSpPr>
          <p:cNvPr id="9" name="object 9"/>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10" name="object 10"/>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11" name="object 11"/>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12" name="object 12"/>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3" name="object 13"/>
          <p:cNvSpPr/>
          <p:nvPr/>
        </p:nvSpPr>
        <p:spPr>
          <a:xfrm>
            <a:off x="5397865" y="321417"/>
            <a:ext cx="210159" cy="254381"/>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5" name="object 15"/>
          <p:cNvSpPr txBox="1"/>
          <p:nvPr/>
        </p:nvSpPr>
        <p:spPr>
          <a:xfrm>
            <a:off x="443991" y="259637"/>
            <a:ext cx="6797675" cy="972819"/>
          </a:xfrm>
          <a:prstGeom prst="rect">
            <a:avLst/>
          </a:prstGeom>
        </p:spPr>
        <p:txBody>
          <a:bodyPr vert="horz" wrap="square" lIns="0" tIns="13335" rIns="0" bIns="0" rtlCol="0">
            <a:spAutoFit/>
          </a:bodyPr>
          <a:lstStyle/>
          <a:p>
            <a:pPr marL="5232400">
              <a:lnSpc>
                <a:spcPts val="1255"/>
              </a:lnSpc>
              <a:spcBef>
                <a:spcPts val="105"/>
              </a:spcBef>
            </a:pPr>
            <a:r>
              <a:rPr sz="1000" b="1" spc="20" dirty="0">
                <a:solidFill>
                  <a:srgbClr val="005E6D"/>
                </a:solidFill>
                <a:latin typeface="Calibri"/>
                <a:cs typeface="Calibri"/>
              </a:rPr>
              <a:t>2019 </a:t>
            </a:r>
            <a:r>
              <a:rPr sz="1050" b="1" spc="45" dirty="0">
                <a:solidFill>
                  <a:srgbClr val="8C2689"/>
                </a:solidFill>
                <a:latin typeface="Calibri"/>
                <a:cs typeface="Calibri"/>
              </a:rPr>
              <a:t>VIRAL</a:t>
            </a:r>
            <a:r>
              <a:rPr sz="1050" b="1" spc="-10" dirty="0">
                <a:solidFill>
                  <a:srgbClr val="8C2689"/>
                </a:solidFill>
                <a:latin typeface="Calibri"/>
                <a:cs typeface="Calibri"/>
              </a:rPr>
              <a:t> </a:t>
            </a:r>
            <a:r>
              <a:rPr sz="1050" b="1" spc="45" dirty="0">
                <a:solidFill>
                  <a:srgbClr val="8C2689"/>
                </a:solidFill>
                <a:latin typeface="Calibri"/>
                <a:cs typeface="Calibri"/>
              </a:rPr>
              <a:t>HEPATITIS</a:t>
            </a:r>
            <a:endParaRPr sz="1050">
              <a:latin typeface="Calibri"/>
              <a:cs typeface="Calibri"/>
            </a:endParaRPr>
          </a:p>
          <a:p>
            <a:pPr marL="5231765">
              <a:lnSpc>
                <a:spcPts val="1255"/>
              </a:lnSpc>
            </a:pPr>
            <a:r>
              <a:rPr sz="1050" spc="25" dirty="0">
                <a:solidFill>
                  <a:srgbClr val="005E6D"/>
                </a:solidFill>
                <a:latin typeface="Century Gothic"/>
                <a:cs typeface="Century Gothic"/>
              </a:rPr>
              <a:t>SURVEILLANCE</a:t>
            </a:r>
            <a:r>
              <a:rPr sz="1050" spc="3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31750">
              <a:lnSpc>
                <a:spcPct val="107100"/>
              </a:lnSpc>
            </a:pPr>
            <a:r>
              <a:rPr sz="1400" b="1" spc="-25" dirty="0">
                <a:solidFill>
                  <a:srgbClr val="005E6D"/>
                </a:solidFill>
                <a:latin typeface="Calibri"/>
                <a:cs typeface="Calibri"/>
              </a:rPr>
              <a:t>Table </a:t>
            </a:r>
            <a:r>
              <a:rPr sz="1400" b="1" spc="5" dirty="0">
                <a:solidFill>
                  <a:srgbClr val="005E6D"/>
                </a:solidFill>
                <a:latin typeface="Calibri"/>
                <a:cs typeface="Calibri"/>
              </a:rPr>
              <a:t>1.1. </a:t>
            </a:r>
            <a:r>
              <a:rPr sz="1400" b="1" spc="10" dirty="0">
                <a:solidFill>
                  <a:srgbClr val="8C2689"/>
                </a:solidFill>
                <a:latin typeface="Calibri"/>
                <a:cs typeface="Calibri"/>
              </a:rPr>
              <a:t>Number and </a:t>
            </a:r>
            <a:r>
              <a:rPr sz="1400" b="1" dirty="0">
                <a:solidFill>
                  <a:srgbClr val="8C2689"/>
                </a:solidFill>
                <a:latin typeface="Calibri"/>
                <a:cs typeface="Calibri"/>
              </a:rPr>
              <a:t>rates* of </a:t>
            </a:r>
            <a:r>
              <a:rPr sz="1400" b="1" spc="10" dirty="0">
                <a:solidFill>
                  <a:srgbClr val="8C2689"/>
                </a:solidFill>
                <a:latin typeface="Calibri"/>
                <a:cs typeface="Calibri"/>
              </a:rPr>
              <a:t>reported </a:t>
            </a:r>
            <a:r>
              <a:rPr sz="1400" b="1" spc="20" dirty="0">
                <a:solidFill>
                  <a:srgbClr val="8C2689"/>
                </a:solidFill>
                <a:latin typeface="Calibri"/>
                <a:cs typeface="Calibri"/>
              </a:rPr>
              <a:t>cases† </a:t>
            </a:r>
            <a:r>
              <a:rPr sz="1400" b="1" dirty="0">
                <a:solidFill>
                  <a:srgbClr val="8C2689"/>
                </a:solidFill>
                <a:latin typeface="Calibri"/>
                <a:cs typeface="Calibri"/>
              </a:rPr>
              <a:t>of </a:t>
            </a:r>
            <a:r>
              <a:rPr sz="1400" b="1" spc="15" dirty="0">
                <a:solidFill>
                  <a:srgbClr val="8C2689"/>
                </a:solidFill>
                <a:latin typeface="Calibri"/>
                <a:cs typeface="Calibri"/>
              </a:rPr>
              <a:t>hepatitis </a:t>
            </a:r>
            <a:r>
              <a:rPr sz="1400" b="1" dirty="0">
                <a:solidFill>
                  <a:srgbClr val="8C2689"/>
                </a:solidFill>
                <a:latin typeface="Calibri"/>
                <a:cs typeface="Calibri"/>
              </a:rPr>
              <a:t>A </a:t>
            </a:r>
            <a:r>
              <a:rPr sz="1400" b="1" spc="20" dirty="0">
                <a:solidFill>
                  <a:srgbClr val="8C2689"/>
                </a:solidFill>
                <a:latin typeface="Calibri"/>
                <a:cs typeface="Calibri"/>
              </a:rPr>
              <a:t>virus </a:t>
            </a:r>
            <a:r>
              <a:rPr sz="1400" b="1" spc="15" dirty="0">
                <a:solidFill>
                  <a:srgbClr val="8C2689"/>
                </a:solidFill>
                <a:latin typeface="Calibri"/>
                <a:cs typeface="Calibri"/>
              </a:rPr>
              <a:t>infection, </a:t>
            </a:r>
            <a:r>
              <a:rPr sz="1400" b="1" spc="-5" dirty="0">
                <a:solidFill>
                  <a:srgbClr val="8C2689"/>
                </a:solidFill>
                <a:latin typeface="Calibri"/>
                <a:cs typeface="Calibri"/>
              </a:rPr>
              <a:t>by </a:t>
            </a:r>
            <a:r>
              <a:rPr sz="1400" b="1" dirty="0">
                <a:solidFill>
                  <a:srgbClr val="8C2689"/>
                </a:solidFill>
                <a:latin typeface="Calibri"/>
                <a:cs typeface="Calibri"/>
              </a:rPr>
              <a:t>state </a:t>
            </a:r>
            <a:r>
              <a:rPr sz="1400" b="1" spc="10" dirty="0">
                <a:solidFill>
                  <a:srgbClr val="8C2689"/>
                </a:solidFill>
                <a:latin typeface="Calibri"/>
                <a:cs typeface="Calibri"/>
              </a:rPr>
              <a:t>or  </a:t>
            </a:r>
            <a:r>
              <a:rPr sz="1400" b="1" spc="20" dirty="0">
                <a:solidFill>
                  <a:srgbClr val="8C2689"/>
                </a:solidFill>
                <a:latin typeface="Calibri"/>
                <a:cs typeface="Calibri"/>
              </a:rPr>
              <a:t>jurisdiction </a:t>
            </a:r>
            <a:r>
              <a:rPr sz="1400" b="1" dirty="0">
                <a:solidFill>
                  <a:srgbClr val="8C2689"/>
                </a:solidFill>
                <a:latin typeface="Calibri"/>
                <a:cs typeface="Calibri"/>
              </a:rPr>
              <a:t>— </a:t>
            </a:r>
            <a:r>
              <a:rPr sz="1400" b="1" spc="5" dirty="0">
                <a:solidFill>
                  <a:srgbClr val="8C2689"/>
                </a:solidFill>
                <a:latin typeface="Calibri"/>
                <a:cs typeface="Calibri"/>
              </a:rPr>
              <a:t>United States,</a:t>
            </a:r>
            <a:r>
              <a:rPr sz="1400" b="1" spc="210" dirty="0">
                <a:solidFill>
                  <a:srgbClr val="8C2689"/>
                </a:solidFill>
                <a:latin typeface="Calibri"/>
                <a:cs typeface="Calibri"/>
              </a:rPr>
              <a:t> </a:t>
            </a:r>
            <a:r>
              <a:rPr sz="1400" b="1" spc="15" dirty="0">
                <a:solidFill>
                  <a:srgbClr val="8C2689"/>
                </a:solidFill>
                <a:latin typeface="Calibri"/>
                <a:cs typeface="Calibri"/>
              </a:rPr>
              <a:t>2015–2019</a:t>
            </a:r>
            <a:endParaRPr sz="14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1322832"/>
            <a:ext cx="6958583" cy="7353299"/>
          </a:xfrm>
          <a:prstGeom prst="rect">
            <a:avLst/>
          </a:prstGeom>
          <a:blipFill>
            <a:blip r:embed="rId3" cstate="print"/>
            <a:stretch>
              <a:fillRect/>
            </a:stretch>
          </a:blipFill>
        </p:spPr>
        <p:txBody>
          <a:bodyPr wrap="square" lIns="0" tIns="0" rIns="0" bIns="0" rtlCol="0"/>
          <a:lstStyle/>
          <a:p>
            <a:endParaRPr/>
          </a:p>
        </p:txBody>
      </p:sp>
      <p:graphicFrame>
        <p:nvGraphicFramePr>
          <p:cNvPr id="3" name="object 3" descr="Number and rates of reported cases of hepatitis A by demographic characteristics (age, sex, race/ethnicity, urbanicity, and US Department of Health and Human Services regions) for 2015–2019. The first column lists the demographic characteristics. Each year has 2 columns of data; the first column indicates the number of reported hepatitis A cases, and the second column indicates the rates of reported hepatitis A cases for each demographic category by year during 2015–2019."/>
          <p:cNvGraphicFramePr>
            <a:graphicFrameLocks noGrp="1"/>
          </p:cNvGraphicFramePr>
          <p:nvPr>
            <p:extLst>
              <p:ext uri="{D42A27DB-BD31-4B8C-83A1-F6EECF244321}">
                <p14:modId xmlns:p14="http://schemas.microsoft.com/office/powerpoint/2010/main" val="1255216293"/>
              </p:ext>
            </p:extLst>
          </p:nvPr>
        </p:nvGraphicFramePr>
        <p:xfrm>
          <a:off x="457200" y="1348739"/>
          <a:ext cx="6845300" cy="7237211"/>
        </p:xfrm>
        <a:graphic>
          <a:graphicData uri="http://schemas.openxmlformats.org/drawingml/2006/table">
            <a:tbl>
              <a:tblPr firstRow="1" bandRow="1">
                <a:tableStyleId>{2D5ABB26-0587-4C30-8999-92F81FD0307C}</a:tableStyleId>
              </a:tblPr>
              <a:tblGrid>
                <a:gridCol w="1441450">
                  <a:extLst>
                    <a:ext uri="{9D8B030D-6E8A-4147-A177-3AD203B41FA5}">
                      <a16:colId xmlns:a16="http://schemas.microsoft.com/office/drawing/2014/main" val="20000"/>
                    </a:ext>
                  </a:extLst>
                </a:gridCol>
                <a:gridCol w="540385">
                  <a:extLst>
                    <a:ext uri="{9D8B030D-6E8A-4147-A177-3AD203B41FA5}">
                      <a16:colId xmlns:a16="http://schemas.microsoft.com/office/drawing/2014/main" val="20001"/>
                    </a:ext>
                  </a:extLst>
                </a:gridCol>
                <a:gridCol w="540385">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gridCol w="540385">
                  <a:extLst>
                    <a:ext uri="{9D8B030D-6E8A-4147-A177-3AD203B41FA5}">
                      <a16:colId xmlns:a16="http://schemas.microsoft.com/office/drawing/2014/main" val="20004"/>
                    </a:ext>
                  </a:extLst>
                </a:gridCol>
                <a:gridCol w="540385">
                  <a:extLst>
                    <a:ext uri="{9D8B030D-6E8A-4147-A177-3AD203B41FA5}">
                      <a16:colId xmlns:a16="http://schemas.microsoft.com/office/drawing/2014/main" val="20005"/>
                    </a:ext>
                  </a:extLst>
                </a:gridCol>
                <a:gridCol w="540385">
                  <a:extLst>
                    <a:ext uri="{9D8B030D-6E8A-4147-A177-3AD203B41FA5}">
                      <a16:colId xmlns:a16="http://schemas.microsoft.com/office/drawing/2014/main" val="20006"/>
                    </a:ext>
                  </a:extLst>
                </a:gridCol>
                <a:gridCol w="540385">
                  <a:extLst>
                    <a:ext uri="{9D8B030D-6E8A-4147-A177-3AD203B41FA5}">
                      <a16:colId xmlns:a16="http://schemas.microsoft.com/office/drawing/2014/main" val="20007"/>
                    </a:ext>
                  </a:extLst>
                </a:gridCol>
                <a:gridCol w="540385">
                  <a:extLst>
                    <a:ext uri="{9D8B030D-6E8A-4147-A177-3AD203B41FA5}">
                      <a16:colId xmlns:a16="http://schemas.microsoft.com/office/drawing/2014/main" val="20008"/>
                    </a:ext>
                  </a:extLst>
                </a:gridCol>
                <a:gridCol w="540385">
                  <a:extLst>
                    <a:ext uri="{9D8B030D-6E8A-4147-A177-3AD203B41FA5}">
                      <a16:colId xmlns:a16="http://schemas.microsoft.com/office/drawing/2014/main" val="20009"/>
                    </a:ext>
                  </a:extLst>
                </a:gridCol>
                <a:gridCol w="540385">
                  <a:extLst>
                    <a:ext uri="{9D8B030D-6E8A-4147-A177-3AD203B41FA5}">
                      <a16:colId xmlns:a16="http://schemas.microsoft.com/office/drawing/2014/main" val="20010"/>
                    </a:ext>
                  </a:extLst>
                </a:gridCol>
              </a:tblGrid>
              <a:tr h="219663">
                <a:tc rowSpan="2">
                  <a:txBody>
                    <a:bodyPr/>
                    <a:lstStyle/>
                    <a:p>
                      <a:pPr>
                        <a:lnSpc>
                          <a:spcPct val="100000"/>
                        </a:lnSpc>
                        <a:spcBef>
                          <a:spcPts val="10"/>
                        </a:spcBef>
                      </a:pPr>
                      <a:endParaRPr sz="1100">
                        <a:latin typeface="Times New Roman"/>
                        <a:cs typeface="Times New Roman"/>
                      </a:endParaRPr>
                    </a:p>
                    <a:p>
                      <a:pPr marL="327025">
                        <a:lnSpc>
                          <a:spcPct val="100000"/>
                        </a:lnSpc>
                      </a:pPr>
                      <a:r>
                        <a:rPr sz="800" b="1" spc="-5" dirty="0">
                          <a:solidFill>
                            <a:srgbClr val="FFFFFF"/>
                          </a:solidFill>
                          <a:latin typeface="Lucida Sans"/>
                          <a:cs typeface="Lucida Sans"/>
                        </a:rPr>
                        <a:t>Characteristics</a:t>
                      </a:r>
                      <a:endParaRPr sz="800">
                        <a:latin typeface="Lucida Sans"/>
                        <a:cs typeface="Lucida Sans"/>
                      </a:endParaRPr>
                    </a:p>
                  </a:txBody>
                  <a:tcPr marL="0" marR="0" marT="1270" marB="0">
                    <a:lnR w="19050">
                      <a:solidFill>
                        <a:srgbClr val="FFFFFF"/>
                      </a:solidFill>
                      <a:prstDash val="solid"/>
                    </a:lnR>
                    <a:solidFill>
                      <a:srgbClr val="005E6D"/>
                    </a:solidFill>
                  </a:tcPr>
                </a:tc>
                <a:tc gridSpan="2">
                  <a:txBody>
                    <a:bodyPr/>
                    <a:lstStyle/>
                    <a:p>
                      <a:pPr marL="2540" algn="ctr">
                        <a:lnSpc>
                          <a:spcPct val="100000"/>
                        </a:lnSpc>
                        <a:spcBef>
                          <a:spcPts val="335"/>
                        </a:spcBef>
                      </a:pPr>
                      <a:r>
                        <a:rPr sz="800" b="1" spc="-10" dirty="0">
                          <a:solidFill>
                            <a:srgbClr val="FFFFFF"/>
                          </a:solidFill>
                          <a:latin typeface="Lucida Sans"/>
                          <a:cs typeface="Lucida Sans"/>
                        </a:rPr>
                        <a:t>2015</a:t>
                      </a:r>
                      <a:endParaRPr sz="800">
                        <a:latin typeface="Lucida Sans"/>
                        <a:cs typeface="Lucida Sans"/>
                      </a:endParaRPr>
                    </a:p>
                  </a:txBody>
                  <a:tcPr marL="0" marR="0" marT="4254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ct val="100000"/>
                        </a:lnSpc>
                        <a:spcBef>
                          <a:spcPts val="335"/>
                        </a:spcBef>
                      </a:pPr>
                      <a:r>
                        <a:rPr sz="800" b="1" spc="-10" dirty="0">
                          <a:solidFill>
                            <a:srgbClr val="FFFFFF"/>
                          </a:solidFill>
                          <a:latin typeface="Lucida Sans"/>
                          <a:cs typeface="Lucida Sans"/>
                        </a:rPr>
                        <a:t>2016</a:t>
                      </a:r>
                      <a:endParaRPr sz="800">
                        <a:latin typeface="Lucida Sans"/>
                        <a:cs typeface="Lucida Sans"/>
                      </a:endParaRPr>
                    </a:p>
                  </a:txBody>
                  <a:tcPr marL="0" marR="0" marT="4254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ct val="100000"/>
                        </a:lnSpc>
                        <a:spcBef>
                          <a:spcPts val="335"/>
                        </a:spcBef>
                      </a:pPr>
                      <a:r>
                        <a:rPr sz="800" b="1" spc="-10" dirty="0">
                          <a:solidFill>
                            <a:srgbClr val="FFFFFF"/>
                          </a:solidFill>
                          <a:latin typeface="Lucida Sans"/>
                          <a:cs typeface="Lucida Sans"/>
                        </a:rPr>
                        <a:t>2017</a:t>
                      </a:r>
                      <a:endParaRPr sz="800">
                        <a:latin typeface="Lucida Sans"/>
                        <a:cs typeface="Lucida Sans"/>
                      </a:endParaRPr>
                    </a:p>
                  </a:txBody>
                  <a:tcPr marL="0" marR="0" marT="4254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marL="2540" algn="ctr">
                        <a:lnSpc>
                          <a:spcPct val="100000"/>
                        </a:lnSpc>
                        <a:spcBef>
                          <a:spcPts val="335"/>
                        </a:spcBef>
                      </a:pPr>
                      <a:r>
                        <a:rPr sz="800" b="1" spc="-10" dirty="0">
                          <a:solidFill>
                            <a:srgbClr val="FFFFFF"/>
                          </a:solidFill>
                          <a:latin typeface="Lucida Sans"/>
                          <a:cs typeface="Lucida Sans"/>
                        </a:rPr>
                        <a:t>2018</a:t>
                      </a:r>
                      <a:endParaRPr sz="800">
                        <a:latin typeface="Lucida Sans"/>
                        <a:cs typeface="Lucida Sans"/>
                      </a:endParaRPr>
                    </a:p>
                  </a:txBody>
                  <a:tcPr marL="0" marR="0" marT="42545" marB="0">
                    <a:lnL w="19050">
                      <a:solidFill>
                        <a:srgbClr val="FFFFFF"/>
                      </a:solidFill>
                      <a:prstDash val="solid"/>
                    </a:lnL>
                    <a:lnR w="19050">
                      <a:solidFill>
                        <a:srgbClr val="FFFFFF"/>
                      </a:solidFill>
                      <a:prstDash val="solid"/>
                    </a:lnR>
                    <a:lnB w="12700">
                      <a:solidFill>
                        <a:srgbClr val="FFFFFF"/>
                      </a:solidFill>
                      <a:prstDash val="solid"/>
                    </a:lnB>
                    <a:solidFill>
                      <a:srgbClr val="005E6D"/>
                    </a:solidFill>
                  </a:tcPr>
                </a:tc>
                <a:tc hMerge="1">
                  <a:txBody>
                    <a:bodyPr/>
                    <a:lstStyle/>
                    <a:p>
                      <a:endParaRPr/>
                    </a:p>
                  </a:txBody>
                  <a:tcPr marL="0" marR="0" marT="0" marB="0"/>
                </a:tc>
                <a:tc gridSpan="2">
                  <a:txBody>
                    <a:bodyPr/>
                    <a:lstStyle/>
                    <a:p>
                      <a:pPr marL="8255" algn="ctr">
                        <a:lnSpc>
                          <a:spcPct val="100000"/>
                        </a:lnSpc>
                        <a:spcBef>
                          <a:spcPts val="335"/>
                        </a:spcBef>
                      </a:pPr>
                      <a:r>
                        <a:rPr sz="800" b="1" spc="-10" dirty="0">
                          <a:solidFill>
                            <a:srgbClr val="FFFFFF"/>
                          </a:solidFill>
                          <a:latin typeface="Lucida Sans"/>
                          <a:cs typeface="Lucida Sans"/>
                        </a:rPr>
                        <a:t>2019</a:t>
                      </a:r>
                      <a:endParaRPr sz="800">
                        <a:latin typeface="Lucida Sans"/>
                        <a:cs typeface="Lucida Sans"/>
                      </a:endParaRPr>
                    </a:p>
                  </a:txBody>
                  <a:tcPr marL="0" marR="0" marT="42545" marB="0">
                    <a:lnL w="19050">
                      <a:solidFill>
                        <a:srgbClr val="FFFFFF"/>
                      </a:solidFill>
                      <a:prstDash val="solid"/>
                    </a:lnL>
                    <a:lnB w="12700">
                      <a:solidFill>
                        <a:srgbClr val="FFFFFF"/>
                      </a:solidFill>
                      <a:prstDash val="solid"/>
                    </a:lnB>
                    <a:solidFill>
                      <a:srgbClr val="005E6D"/>
                    </a:solidFill>
                  </a:tcPr>
                </a:tc>
                <a:tc hMerge="1">
                  <a:txBody>
                    <a:bodyPr/>
                    <a:lstStyle/>
                    <a:p>
                      <a:endParaRPr/>
                    </a:p>
                  </a:txBody>
                  <a:tcPr marL="0" marR="0" marT="0" marB="0"/>
                </a:tc>
                <a:extLst>
                  <a:ext uri="{0D108BD9-81ED-4DB2-BD59-A6C34878D82A}">
                    <a16:rowId xmlns:a16="http://schemas.microsoft.com/office/drawing/2014/main" val="10000"/>
                  </a:ext>
                </a:extLst>
              </a:tr>
              <a:tr h="219744">
                <a:tc vMerge="1">
                  <a:txBody>
                    <a:bodyPr/>
                    <a:lstStyle/>
                    <a:p>
                      <a:endParaRPr/>
                    </a:p>
                  </a:txBody>
                  <a:tcPr marL="0" marR="0" marT="1270" marB="0">
                    <a:lnR w="19050">
                      <a:solidFill>
                        <a:srgbClr val="FFFFFF"/>
                      </a:solidFill>
                      <a:prstDash val="solid"/>
                    </a:lnR>
                    <a:solidFill>
                      <a:srgbClr val="005E6D"/>
                    </a:solidFill>
                  </a:tcPr>
                </a:tc>
                <a:tc>
                  <a:txBody>
                    <a:bodyPr/>
                    <a:lstStyle/>
                    <a:p>
                      <a:pPr marL="3810" algn="ctr">
                        <a:lnSpc>
                          <a:spcPct val="100000"/>
                        </a:lnSpc>
                        <a:spcBef>
                          <a:spcPts val="380"/>
                        </a:spcBef>
                      </a:pPr>
                      <a:r>
                        <a:rPr sz="800" b="1" spc="-5" dirty="0">
                          <a:solidFill>
                            <a:srgbClr val="FFFFFF"/>
                          </a:solidFill>
                          <a:latin typeface="Lucida Sans"/>
                          <a:cs typeface="Lucida Sans"/>
                        </a:rPr>
                        <a:t>No.</a:t>
                      </a:r>
                      <a:endParaRPr sz="800">
                        <a:latin typeface="Lucida Sans"/>
                        <a:cs typeface="Lucida Sans"/>
                      </a:endParaRPr>
                    </a:p>
                  </a:txBody>
                  <a:tcPr marL="0" marR="0" marT="4826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80"/>
                        </a:spcBef>
                      </a:pPr>
                      <a:r>
                        <a:rPr sz="800" b="1" dirty="0">
                          <a:solidFill>
                            <a:srgbClr val="FFFFFF"/>
                          </a:solidFill>
                          <a:latin typeface="Lucida Sans"/>
                          <a:cs typeface="Lucida Sans"/>
                        </a:rPr>
                        <a:t>Rate*</a:t>
                      </a:r>
                      <a:endParaRPr sz="800">
                        <a:latin typeface="Lucida Sans"/>
                        <a:cs typeface="Lucida Sans"/>
                      </a:endParaRPr>
                    </a:p>
                  </a:txBody>
                  <a:tcPr marL="0" marR="0" marT="4826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3175" algn="ctr">
                        <a:lnSpc>
                          <a:spcPct val="100000"/>
                        </a:lnSpc>
                        <a:spcBef>
                          <a:spcPts val="380"/>
                        </a:spcBef>
                      </a:pPr>
                      <a:r>
                        <a:rPr sz="800" b="1" spc="-5" dirty="0">
                          <a:solidFill>
                            <a:srgbClr val="FFFFFF"/>
                          </a:solidFill>
                          <a:latin typeface="Lucida Sans"/>
                          <a:cs typeface="Lucida Sans"/>
                        </a:rPr>
                        <a:t>No.</a:t>
                      </a:r>
                      <a:endParaRPr sz="800">
                        <a:latin typeface="Lucida Sans"/>
                        <a:cs typeface="Lucida Sans"/>
                      </a:endParaRPr>
                    </a:p>
                  </a:txBody>
                  <a:tcPr marL="0" marR="0" marT="4826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80"/>
                        </a:spcBef>
                      </a:pPr>
                      <a:r>
                        <a:rPr sz="800" b="1" dirty="0">
                          <a:solidFill>
                            <a:srgbClr val="FFFFFF"/>
                          </a:solidFill>
                          <a:latin typeface="Lucida Sans"/>
                          <a:cs typeface="Lucida Sans"/>
                        </a:rPr>
                        <a:t>Rate*</a:t>
                      </a:r>
                      <a:endParaRPr sz="800">
                        <a:latin typeface="Lucida Sans"/>
                        <a:cs typeface="Lucida Sans"/>
                      </a:endParaRPr>
                    </a:p>
                  </a:txBody>
                  <a:tcPr marL="0" marR="0" marT="4826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3175" algn="ctr">
                        <a:lnSpc>
                          <a:spcPct val="100000"/>
                        </a:lnSpc>
                        <a:spcBef>
                          <a:spcPts val="380"/>
                        </a:spcBef>
                      </a:pPr>
                      <a:r>
                        <a:rPr sz="800" b="1" spc="-5" dirty="0">
                          <a:solidFill>
                            <a:srgbClr val="FFFFFF"/>
                          </a:solidFill>
                          <a:latin typeface="Lucida Sans"/>
                          <a:cs typeface="Lucida Sans"/>
                        </a:rPr>
                        <a:t>No.</a:t>
                      </a:r>
                      <a:endParaRPr sz="800">
                        <a:latin typeface="Lucida Sans"/>
                        <a:cs typeface="Lucida Sans"/>
                      </a:endParaRPr>
                    </a:p>
                  </a:txBody>
                  <a:tcPr marL="0" marR="0" marT="4826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80"/>
                        </a:spcBef>
                      </a:pPr>
                      <a:r>
                        <a:rPr sz="800" b="1" dirty="0">
                          <a:solidFill>
                            <a:srgbClr val="FFFFFF"/>
                          </a:solidFill>
                          <a:latin typeface="Lucida Sans"/>
                          <a:cs typeface="Lucida Sans"/>
                        </a:rPr>
                        <a:t>Rate*</a:t>
                      </a:r>
                      <a:endParaRPr sz="800">
                        <a:latin typeface="Lucida Sans"/>
                        <a:cs typeface="Lucida Sans"/>
                      </a:endParaRPr>
                    </a:p>
                  </a:txBody>
                  <a:tcPr marL="0" marR="0" marT="4826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3175" algn="ctr">
                        <a:lnSpc>
                          <a:spcPct val="100000"/>
                        </a:lnSpc>
                        <a:spcBef>
                          <a:spcPts val="380"/>
                        </a:spcBef>
                      </a:pPr>
                      <a:r>
                        <a:rPr sz="800" b="1" spc="-5" dirty="0">
                          <a:solidFill>
                            <a:srgbClr val="FFFFFF"/>
                          </a:solidFill>
                          <a:latin typeface="Lucida Sans"/>
                          <a:cs typeface="Lucida Sans"/>
                        </a:rPr>
                        <a:t>No.</a:t>
                      </a:r>
                      <a:endParaRPr sz="800">
                        <a:latin typeface="Lucida Sans"/>
                        <a:cs typeface="Lucida Sans"/>
                      </a:endParaRPr>
                    </a:p>
                  </a:txBody>
                  <a:tcPr marL="0" marR="0" marT="4826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algn="ctr">
                        <a:lnSpc>
                          <a:spcPct val="100000"/>
                        </a:lnSpc>
                        <a:spcBef>
                          <a:spcPts val="380"/>
                        </a:spcBef>
                      </a:pPr>
                      <a:r>
                        <a:rPr sz="800" b="1" dirty="0">
                          <a:solidFill>
                            <a:srgbClr val="FFFFFF"/>
                          </a:solidFill>
                          <a:latin typeface="Lucida Sans"/>
                          <a:cs typeface="Lucida Sans"/>
                        </a:rPr>
                        <a:t>Rate*</a:t>
                      </a:r>
                      <a:endParaRPr sz="800">
                        <a:latin typeface="Lucida Sans"/>
                        <a:cs typeface="Lucida Sans"/>
                      </a:endParaRPr>
                    </a:p>
                  </a:txBody>
                  <a:tcPr marL="0" marR="0" marT="48260" marB="0">
                    <a:lnL w="9525">
                      <a:solidFill>
                        <a:srgbClr val="FFFFFF"/>
                      </a:solidFill>
                      <a:prstDash val="solid"/>
                    </a:lnL>
                    <a:lnR w="19050">
                      <a:solidFill>
                        <a:srgbClr val="FFFFFF"/>
                      </a:solidFill>
                      <a:prstDash val="solid"/>
                    </a:lnR>
                    <a:lnT w="12700">
                      <a:solidFill>
                        <a:srgbClr val="FFFFFF"/>
                      </a:solidFill>
                      <a:prstDash val="solid"/>
                    </a:lnT>
                    <a:solidFill>
                      <a:srgbClr val="005E6D"/>
                    </a:solidFill>
                  </a:tcPr>
                </a:tc>
                <a:tc>
                  <a:txBody>
                    <a:bodyPr/>
                    <a:lstStyle/>
                    <a:p>
                      <a:pPr marL="3175" algn="ctr">
                        <a:lnSpc>
                          <a:spcPct val="100000"/>
                        </a:lnSpc>
                        <a:spcBef>
                          <a:spcPts val="380"/>
                        </a:spcBef>
                      </a:pPr>
                      <a:r>
                        <a:rPr sz="800" b="1" spc="-5" dirty="0">
                          <a:solidFill>
                            <a:srgbClr val="FFFFFF"/>
                          </a:solidFill>
                          <a:latin typeface="Lucida Sans"/>
                          <a:cs typeface="Lucida Sans"/>
                        </a:rPr>
                        <a:t>No.</a:t>
                      </a:r>
                      <a:endParaRPr sz="800">
                        <a:latin typeface="Lucida Sans"/>
                        <a:cs typeface="Lucida Sans"/>
                      </a:endParaRPr>
                    </a:p>
                  </a:txBody>
                  <a:tcPr marL="0" marR="0" marT="48260" marB="0">
                    <a:lnL w="19050">
                      <a:solidFill>
                        <a:srgbClr val="FFFFFF"/>
                      </a:solidFill>
                      <a:prstDash val="solid"/>
                    </a:lnL>
                    <a:lnR w="9525">
                      <a:solidFill>
                        <a:srgbClr val="FFFFFF"/>
                      </a:solidFill>
                      <a:prstDash val="solid"/>
                    </a:lnR>
                    <a:lnT w="12700">
                      <a:solidFill>
                        <a:srgbClr val="FFFFFF"/>
                      </a:solidFill>
                      <a:prstDash val="solid"/>
                    </a:lnT>
                    <a:solidFill>
                      <a:srgbClr val="005E6D"/>
                    </a:solidFill>
                  </a:tcPr>
                </a:tc>
                <a:tc>
                  <a:txBody>
                    <a:bodyPr/>
                    <a:lstStyle/>
                    <a:p>
                      <a:pPr marL="4445" algn="ctr">
                        <a:lnSpc>
                          <a:spcPct val="100000"/>
                        </a:lnSpc>
                        <a:spcBef>
                          <a:spcPts val="380"/>
                        </a:spcBef>
                      </a:pPr>
                      <a:r>
                        <a:rPr sz="800" b="1" dirty="0">
                          <a:solidFill>
                            <a:srgbClr val="FFFFFF"/>
                          </a:solidFill>
                          <a:latin typeface="Lucida Sans"/>
                          <a:cs typeface="Lucida Sans"/>
                        </a:rPr>
                        <a:t>Rate*</a:t>
                      </a:r>
                      <a:endParaRPr sz="800">
                        <a:latin typeface="Lucida Sans"/>
                        <a:cs typeface="Lucida Sans"/>
                      </a:endParaRPr>
                    </a:p>
                  </a:txBody>
                  <a:tcPr marL="0" marR="0" marT="48260" marB="0">
                    <a:lnL w="9525">
                      <a:solidFill>
                        <a:srgbClr val="FFFFFF"/>
                      </a:solidFill>
                      <a:prstDash val="solid"/>
                    </a:lnL>
                    <a:lnT w="12700">
                      <a:solidFill>
                        <a:srgbClr val="FFFFFF"/>
                      </a:solidFill>
                      <a:prstDash val="solid"/>
                    </a:lnT>
                    <a:solidFill>
                      <a:srgbClr val="005E6D"/>
                    </a:solidFill>
                  </a:tcPr>
                </a:tc>
                <a:extLst>
                  <a:ext uri="{0D108BD9-81ED-4DB2-BD59-A6C34878D82A}">
                    <a16:rowId xmlns:a16="http://schemas.microsoft.com/office/drawing/2014/main" val="10001"/>
                  </a:ext>
                </a:extLst>
              </a:tr>
              <a:tr h="210299">
                <a:tc>
                  <a:txBody>
                    <a:bodyPr/>
                    <a:lstStyle/>
                    <a:p>
                      <a:pPr marL="57785">
                        <a:lnSpc>
                          <a:spcPct val="100000"/>
                        </a:lnSpc>
                        <a:spcBef>
                          <a:spcPts val="355"/>
                        </a:spcBef>
                      </a:pPr>
                      <a:r>
                        <a:rPr sz="800" b="1" spc="-10" dirty="0">
                          <a:solidFill>
                            <a:srgbClr val="231F20"/>
                          </a:solidFill>
                          <a:latin typeface="Lucida Sans"/>
                          <a:cs typeface="Lucida Sans"/>
                        </a:rPr>
                        <a:t>Total</a:t>
                      </a:r>
                      <a:r>
                        <a:rPr sz="675" b="1" spc="-15" baseline="24691" dirty="0">
                          <a:solidFill>
                            <a:srgbClr val="231F20"/>
                          </a:solidFill>
                          <a:latin typeface="Lucida Sans"/>
                          <a:cs typeface="Lucida Sans"/>
                        </a:rPr>
                        <a:t>§</a:t>
                      </a:r>
                      <a:endParaRPr sz="675" baseline="24691">
                        <a:latin typeface="Lucida Sans"/>
                        <a:cs typeface="Lucida Sans"/>
                      </a:endParaRPr>
                    </a:p>
                  </a:txBody>
                  <a:tcPr marL="0" marR="0" marT="45085" marB="0">
                    <a:lnR w="19050">
                      <a:solidFill>
                        <a:srgbClr val="005E6D"/>
                      </a:solidFill>
                      <a:prstDash val="solid"/>
                    </a:lnR>
                    <a:solidFill>
                      <a:srgbClr val="FFFFFF"/>
                    </a:solidFill>
                  </a:tcPr>
                </a:tc>
                <a:tc>
                  <a:txBody>
                    <a:bodyPr/>
                    <a:lstStyle/>
                    <a:p>
                      <a:pPr marL="2540" algn="ctr">
                        <a:lnSpc>
                          <a:spcPct val="100000"/>
                        </a:lnSpc>
                        <a:spcBef>
                          <a:spcPts val="345"/>
                        </a:spcBef>
                      </a:pPr>
                      <a:r>
                        <a:rPr sz="800" b="1" dirty="0">
                          <a:solidFill>
                            <a:srgbClr val="231F20"/>
                          </a:solidFill>
                          <a:latin typeface="Lucida Sans"/>
                          <a:cs typeface="Lucida Sans"/>
                        </a:rPr>
                        <a:t>1,390</a:t>
                      </a:r>
                      <a:endParaRPr sz="800">
                        <a:latin typeface="Lucida Sans"/>
                        <a:cs typeface="Lucida Sans"/>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45"/>
                        </a:spcBef>
                      </a:pPr>
                      <a:r>
                        <a:rPr sz="800" b="1" spc="-5" dirty="0">
                          <a:solidFill>
                            <a:srgbClr val="231F20"/>
                          </a:solidFill>
                          <a:latin typeface="Lucida Sans"/>
                          <a:cs typeface="Lucida Sans"/>
                        </a:rPr>
                        <a:t>0.4</a:t>
                      </a:r>
                      <a:endParaRPr sz="800">
                        <a:latin typeface="Lucida Sans"/>
                        <a:cs typeface="Lucida Sans"/>
                      </a:endParaRPr>
                    </a:p>
                  </a:txBody>
                  <a:tcPr marL="0" marR="0" marT="43815"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45"/>
                        </a:spcBef>
                      </a:pPr>
                      <a:r>
                        <a:rPr sz="800" b="1" dirty="0">
                          <a:solidFill>
                            <a:srgbClr val="231F20"/>
                          </a:solidFill>
                          <a:latin typeface="Lucida Sans"/>
                          <a:cs typeface="Lucida Sans"/>
                        </a:rPr>
                        <a:t>2,007</a:t>
                      </a:r>
                      <a:endParaRPr sz="800">
                        <a:latin typeface="Lucida Sans"/>
                        <a:cs typeface="Lucida Sans"/>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45"/>
                        </a:spcBef>
                      </a:pPr>
                      <a:r>
                        <a:rPr sz="800" b="1" spc="-5" dirty="0">
                          <a:solidFill>
                            <a:srgbClr val="231F20"/>
                          </a:solidFill>
                          <a:latin typeface="Lucida Sans"/>
                          <a:cs typeface="Lucida Sans"/>
                        </a:rPr>
                        <a:t>0.6</a:t>
                      </a:r>
                      <a:endParaRPr sz="800">
                        <a:latin typeface="Lucida Sans"/>
                        <a:cs typeface="Lucida Sans"/>
                      </a:endParaRPr>
                    </a:p>
                  </a:txBody>
                  <a:tcPr marL="0" marR="0" marT="43815" marB="0">
                    <a:lnL w="9525">
                      <a:solidFill>
                        <a:srgbClr val="005E6D"/>
                      </a:solidFill>
                      <a:prstDash val="solid"/>
                    </a:lnL>
                    <a:lnR w="19050">
                      <a:solidFill>
                        <a:srgbClr val="005E6D"/>
                      </a:solidFill>
                      <a:prstDash val="solid"/>
                    </a:lnR>
                    <a:solidFill>
                      <a:srgbClr val="FFFFFF"/>
                    </a:solidFill>
                  </a:tcPr>
                </a:tc>
                <a:tc>
                  <a:txBody>
                    <a:bodyPr/>
                    <a:lstStyle/>
                    <a:p>
                      <a:pPr marR="117475" algn="r">
                        <a:lnSpc>
                          <a:spcPct val="100000"/>
                        </a:lnSpc>
                        <a:spcBef>
                          <a:spcPts val="345"/>
                        </a:spcBef>
                      </a:pPr>
                      <a:r>
                        <a:rPr sz="800" b="1" dirty="0">
                          <a:solidFill>
                            <a:srgbClr val="231F20"/>
                          </a:solidFill>
                          <a:latin typeface="Lucida Sans"/>
                          <a:cs typeface="Lucida Sans"/>
                        </a:rPr>
                        <a:t>3</a:t>
                      </a:r>
                      <a:r>
                        <a:rPr sz="800" b="1" spc="-10" dirty="0">
                          <a:solidFill>
                            <a:srgbClr val="231F20"/>
                          </a:solidFill>
                          <a:latin typeface="Lucida Sans"/>
                          <a:cs typeface="Lucida Sans"/>
                        </a:rPr>
                        <a:t>,</a:t>
                      </a:r>
                      <a:r>
                        <a:rPr sz="800" b="1" dirty="0">
                          <a:solidFill>
                            <a:srgbClr val="231F20"/>
                          </a:solidFill>
                          <a:latin typeface="Lucida Sans"/>
                          <a:cs typeface="Lucida Sans"/>
                        </a:rPr>
                        <a:t>366</a:t>
                      </a:r>
                      <a:endParaRPr sz="800">
                        <a:latin typeface="Lucida Sans"/>
                        <a:cs typeface="Lucida Sans"/>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45"/>
                        </a:spcBef>
                      </a:pPr>
                      <a:r>
                        <a:rPr sz="800" b="1" spc="-5" dirty="0">
                          <a:solidFill>
                            <a:srgbClr val="231F20"/>
                          </a:solidFill>
                          <a:latin typeface="Lucida Sans"/>
                          <a:cs typeface="Lucida Sans"/>
                        </a:rPr>
                        <a:t>1.0</a:t>
                      </a:r>
                      <a:endParaRPr sz="800">
                        <a:latin typeface="Lucida Sans"/>
                        <a:cs typeface="Lucida Sans"/>
                      </a:endParaRPr>
                    </a:p>
                  </a:txBody>
                  <a:tcPr marL="0" marR="0" marT="43815"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45"/>
                        </a:spcBef>
                      </a:pPr>
                      <a:r>
                        <a:rPr sz="800" b="1" dirty="0">
                          <a:solidFill>
                            <a:srgbClr val="231F20"/>
                          </a:solidFill>
                          <a:latin typeface="Lucida Sans"/>
                          <a:cs typeface="Lucida Sans"/>
                        </a:rPr>
                        <a:t>12,474</a:t>
                      </a:r>
                      <a:endParaRPr sz="800">
                        <a:latin typeface="Lucida Sans"/>
                        <a:cs typeface="Lucida Sans"/>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45"/>
                        </a:spcBef>
                      </a:pPr>
                      <a:r>
                        <a:rPr sz="800" b="1" spc="-5" dirty="0">
                          <a:solidFill>
                            <a:srgbClr val="231F20"/>
                          </a:solidFill>
                          <a:latin typeface="Lucida Sans"/>
                          <a:cs typeface="Lucida Sans"/>
                        </a:rPr>
                        <a:t>3.8</a:t>
                      </a:r>
                      <a:endParaRPr sz="800">
                        <a:latin typeface="Lucida Sans"/>
                        <a:cs typeface="Lucida Sans"/>
                      </a:endParaRPr>
                    </a:p>
                  </a:txBody>
                  <a:tcPr marL="0" marR="0" marT="43815" marB="0">
                    <a:lnL w="9525">
                      <a:solidFill>
                        <a:srgbClr val="005E6D"/>
                      </a:solidFill>
                      <a:prstDash val="solid"/>
                    </a:lnL>
                    <a:lnR w="19050">
                      <a:solidFill>
                        <a:srgbClr val="005E6D"/>
                      </a:solidFill>
                      <a:prstDash val="solid"/>
                    </a:lnR>
                    <a:solidFill>
                      <a:srgbClr val="FFFFFF"/>
                    </a:solidFill>
                  </a:tcPr>
                </a:tc>
                <a:tc>
                  <a:txBody>
                    <a:bodyPr/>
                    <a:lstStyle/>
                    <a:p>
                      <a:pPr algn="ctr">
                        <a:lnSpc>
                          <a:spcPct val="100000"/>
                        </a:lnSpc>
                        <a:spcBef>
                          <a:spcPts val="345"/>
                        </a:spcBef>
                      </a:pPr>
                      <a:r>
                        <a:rPr sz="800" b="1" spc="25" dirty="0">
                          <a:solidFill>
                            <a:srgbClr val="231F20"/>
                          </a:solidFill>
                          <a:latin typeface="Lucida Sans"/>
                          <a:cs typeface="Lucida Sans"/>
                        </a:rPr>
                        <a:t>18,846</a:t>
                      </a:r>
                      <a:endParaRPr sz="800">
                        <a:latin typeface="Lucida Sans"/>
                        <a:cs typeface="Lucida Sans"/>
                      </a:endParaRPr>
                    </a:p>
                  </a:txBody>
                  <a:tcPr marL="0" marR="0" marT="43815" marB="0">
                    <a:lnL w="19050">
                      <a:solidFill>
                        <a:srgbClr val="005E6D"/>
                      </a:solidFill>
                      <a:prstDash val="solid"/>
                    </a:lnL>
                    <a:lnR w="9525">
                      <a:solidFill>
                        <a:srgbClr val="005E6D"/>
                      </a:solidFill>
                      <a:prstDash val="solid"/>
                    </a:lnR>
                    <a:solidFill>
                      <a:srgbClr val="FFFFFF"/>
                    </a:solidFill>
                  </a:tcPr>
                </a:tc>
                <a:tc>
                  <a:txBody>
                    <a:bodyPr/>
                    <a:lstStyle/>
                    <a:p>
                      <a:pPr marL="3810" algn="ctr">
                        <a:lnSpc>
                          <a:spcPct val="100000"/>
                        </a:lnSpc>
                        <a:spcBef>
                          <a:spcPts val="345"/>
                        </a:spcBef>
                      </a:pPr>
                      <a:r>
                        <a:rPr sz="800" b="1" spc="-5" dirty="0">
                          <a:solidFill>
                            <a:srgbClr val="231F20"/>
                          </a:solidFill>
                          <a:latin typeface="Lucida Sans"/>
                          <a:cs typeface="Lucida Sans"/>
                        </a:rPr>
                        <a:t>5.7</a:t>
                      </a:r>
                      <a:endParaRPr sz="800">
                        <a:latin typeface="Lucida Sans"/>
                        <a:cs typeface="Lucida Sans"/>
                      </a:endParaRPr>
                    </a:p>
                  </a:txBody>
                  <a:tcPr marL="0" marR="0" marT="43815" marB="0">
                    <a:lnL w="9525">
                      <a:solidFill>
                        <a:srgbClr val="005E6D"/>
                      </a:solidFill>
                      <a:prstDash val="solid"/>
                    </a:lnL>
                    <a:solidFill>
                      <a:srgbClr val="FFFFFF"/>
                    </a:solidFill>
                  </a:tcPr>
                </a:tc>
                <a:extLst>
                  <a:ext uri="{0D108BD9-81ED-4DB2-BD59-A6C34878D82A}">
                    <a16:rowId xmlns:a16="http://schemas.microsoft.com/office/drawing/2014/main" val="10002"/>
                  </a:ext>
                </a:extLst>
              </a:tr>
              <a:tr h="210312">
                <a:tc gridSpan="11">
                  <a:txBody>
                    <a:bodyPr/>
                    <a:lstStyle/>
                    <a:p>
                      <a:pPr marL="57150">
                        <a:lnSpc>
                          <a:spcPct val="100000"/>
                        </a:lnSpc>
                        <a:spcBef>
                          <a:spcPts val="320"/>
                        </a:spcBef>
                      </a:pPr>
                      <a:r>
                        <a:rPr sz="800" b="1" spc="-20" dirty="0">
                          <a:solidFill>
                            <a:srgbClr val="FFFFFF"/>
                          </a:solidFill>
                          <a:latin typeface="Lucida Sans"/>
                          <a:cs typeface="Lucida Sans"/>
                        </a:rPr>
                        <a:t>Age</a:t>
                      </a:r>
                      <a:r>
                        <a:rPr sz="800" b="1" spc="-75" dirty="0">
                          <a:solidFill>
                            <a:srgbClr val="FFFFFF"/>
                          </a:solidFill>
                          <a:latin typeface="Lucida Sans"/>
                          <a:cs typeface="Lucida Sans"/>
                        </a:rPr>
                        <a:t> </a:t>
                      </a:r>
                      <a:r>
                        <a:rPr sz="800" b="1" spc="-20" dirty="0">
                          <a:solidFill>
                            <a:srgbClr val="FFFFFF"/>
                          </a:solidFill>
                          <a:latin typeface="Lucida Sans"/>
                          <a:cs typeface="Lucida Sans"/>
                        </a:rPr>
                        <a:t>(years)</a:t>
                      </a:r>
                      <a:endParaRPr sz="800">
                        <a:latin typeface="Lucida Sans"/>
                        <a:cs typeface="Lucida Sans"/>
                      </a:endParaRPr>
                    </a:p>
                  </a:txBody>
                  <a:tcPr marL="0" marR="0" marT="4064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10299">
                <a:tc>
                  <a:txBody>
                    <a:bodyPr/>
                    <a:lstStyle/>
                    <a:p>
                      <a:pPr marL="57150">
                        <a:lnSpc>
                          <a:spcPct val="100000"/>
                        </a:lnSpc>
                        <a:spcBef>
                          <a:spcPts val="320"/>
                        </a:spcBef>
                      </a:pPr>
                      <a:r>
                        <a:rPr sz="800" b="1" spc="35" dirty="0">
                          <a:solidFill>
                            <a:srgbClr val="231F20"/>
                          </a:solidFill>
                          <a:latin typeface="Arial"/>
                          <a:cs typeface="Arial"/>
                        </a:rPr>
                        <a:t>0–9</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5080" algn="ctr">
                        <a:lnSpc>
                          <a:spcPct val="100000"/>
                        </a:lnSpc>
                        <a:spcBef>
                          <a:spcPts val="320"/>
                        </a:spcBef>
                      </a:pPr>
                      <a:r>
                        <a:rPr sz="800" b="1" spc="45" dirty="0">
                          <a:solidFill>
                            <a:srgbClr val="231F20"/>
                          </a:solidFill>
                          <a:latin typeface="Arial"/>
                          <a:cs typeface="Arial"/>
                        </a:rPr>
                        <a:t>48</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0.1</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20"/>
                        </a:spcBef>
                      </a:pPr>
                      <a:r>
                        <a:rPr sz="800" b="1" spc="45" dirty="0">
                          <a:solidFill>
                            <a:srgbClr val="231F20"/>
                          </a:solidFill>
                          <a:latin typeface="Arial"/>
                          <a:cs typeface="Arial"/>
                        </a:rPr>
                        <a:t>47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0.1</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20"/>
                        </a:spcBef>
                      </a:pPr>
                      <a:r>
                        <a:rPr sz="800" b="1" spc="45" dirty="0">
                          <a:solidFill>
                            <a:srgbClr val="231F20"/>
                          </a:solidFill>
                          <a:latin typeface="Arial"/>
                          <a:cs typeface="Arial"/>
                        </a:rPr>
                        <a:t>40</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0.1</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20"/>
                        </a:spcBef>
                      </a:pPr>
                      <a:r>
                        <a:rPr sz="800" b="1" spc="45" dirty="0">
                          <a:solidFill>
                            <a:srgbClr val="231F20"/>
                          </a:solidFill>
                          <a:latin typeface="Arial"/>
                          <a:cs typeface="Arial"/>
                        </a:rPr>
                        <a:t>54</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0.1</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20"/>
                        </a:spcBef>
                      </a:pPr>
                      <a:r>
                        <a:rPr sz="800" b="1" spc="45" dirty="0">
                          <a:solidFill>
                            <a:srgbClr val="231F20"/>
                          </a:solidFill>
                          <a:latin typeface="Arial"/>
                          <a:cs typeface="Arial"/>
                        </a:rPr>
                        <a:t>127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20"/>
                        </a:spcBef>
                      </a:pPr>
                      <a:r>
                        <a:rPr sz="800" b="1" spc="25" dirty="0">
                          <a:solidFill>
                            <a:srgbClr val="231F20"/>
                          </a:solidFill>
                          <a:latin typeface="Arial"/>
                          <a:cs typeface="Arial"/>
                        </a:rPr>
                        <a:t>0.3</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04"/>
                  </a:ext>
                </a:extLst>
              </a:tr>
              <a:tr h="210312">
                <a:tc>
                  <a:txBody>
                    <a:bodyPr/>
                    <a:lstStyle/>
                    <a:p>
                      <a:pPr marL="57150">
                        <a:lnSpc>
                          <a:spcPct val="100000"/>
                        </a:lnSpc>
                        <a:spcBef>
                          <a:spcPts val="320"/>
                        </a:spcBef>
                      </a:pPr>
                      <a:r>
                        <a:rPr sz="800" b="1" spc="55" dirty="0">
                          <a:solidFill>
                            <a:srgbClr val="231F20"/>
                          </a:solidFill>
                          <a:latin typeface="Arial"/>
                          <a:cs typeface="Arial"/>
                        </a:rPr>
                        <a:t>10–19</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1905" algn="ctr">
                        <a:lnSpc>
                          <a:spcPct val="100000"/>
                        </a:lnSpc>
                        <a:spcBef>
                          <a:spcPts val="320"/>
                        </a:spcBef>
                      </a:pPr>
                      <a:r>
                        <a:rPr sz="800" b="1" spc="45" dirty="0">
                          <a:solidFill>
                            <a:srgbClr val="231F20"/>
                          </a:solidFill>
                          <a:latin typeface="Arial"/>
                          <a:cs typeface="Arial"/>
                        </a:rPr>
                        <a:t>97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0.2</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20"/>
                        </a:spcBef>
                      </a:pPr>
                      <a:r>
                        <a:rPr sz="800" b="1" spc="45" dirty="0">
                          <a:solidFill>
                            <a:srgbClr val="231F20"/>
                          </a:solidFill>
                          <a:latin typeface="Arial"/>
                          <a:cs typeface="Arial"/>
                        </a:rPr>
                        <a:t>131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0.3</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20"/>
                        </a:spcBef>
                      </a:pPr>
                      <a:r>
                        <a:rPr sz="800" b="1" spc="45" dirty="0">
                          <a:solidFill>
                            <a:srgbClr val="231F20"/>
                          </a:solidFill>
                          <a:latin typeface="Arial"/>
                          <a:cs typeface="Arial"/>
                        </a:rPr>
                        <a:t>86</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0.2</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20"/>
                        </a:spcBef>
                      </a:pPr>
                      <a:r>
                        <a:rPr sz="800" b="1" spc="45" dirty="0">
                          <a:solidFill>
                            <a:srgbClr val="231F20"/>
                          </a:solidFill>
                          <a:latin typeface="Arial"/>
                          <a:cs typeface="Arial"/>
                        </a:rPr>
                        <a:t>231</a:t>
                      </a:r>
                      <a:endParaRPr sz="800" dirty="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20"/>
                        </a:spcBef>
                      </a:pPr>
                      <a:r>
                        <a:rPr sz="800" b="1" spc="45" dirty="0">
                          <a:solidFill>
                            <a:srgbClr val="231F20"/>
                          </a:solidFill>
                          <a:latin typeface="Arial"/>
                          <a:cs typeface="Arial"/>
                        </a:rPr>
                        <a:t>231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05"/>
                  </a:ext>
                </a:extLst>
              </a:tr>
              <a:tr h="210299">
                <a:tc>
                  <a:txBody>
                    <a:bodyPr/>
                    <a:lstStyle/>
                    <a:p>
                      <a:pPr marL="55880">
                        <a:lnSpc>
                          <a:spcPct val="100000"/>
                        </a:lnSpc>
                        <a:spcBef>
                          <a:spcPts val="320"/>
                        </a:spcBef>
                      </a:pPr>
                      <a:r>
                        <a:rPr sz="800" b="1" spc="55" dirty="0">
                          <a:solidFill>
                            <a:srgbClr val="231F20"/>
                          </a:solidFill>
                          <a:latin typeface="Arial"/>
                          <a:cs typeface="Arial"/>
                        </a:rPr>
                        <a:t>20–29</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287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392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0.9</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78435">
                        <a:lnSpc>
                          <a:spcPct val="100000"/>
                        </a:lnSpc>
                        <a:spcBef>
                          <a:spcPts val="320"/>
                        </a:spcBef>
                      </a:pPr>
                      <a:r>
                        <a:rPr sz="800" b="1" spc="45" dirty="0">
                          <a:solidFill>
                            <a:srgbClr val="231F20"/>
                          </a:solidFill>
                          <a:latin typeface="Arial"/>
                          <a:cs typeface="Arial"/>
                        </a:rPr>
                        <a:t>659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1.4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20"/>
                        </a:spcBef>
                      </a:pPr>
                      <a:r>
                        <a:rPr sz="800" b="1" spc="30" dirty="0">
                          <a:solidFill>
                            <a:srgbClr val="231F20"/>
                          </a:solidFill>
                          <a:latin typeface="Arial"/>
                          <a:cs typeface="Arial"/>
                        </a:rPr>
                        <a:t>2,763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6.1</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7305" algn="ctr">
                        <a:lnSpc>
                          <a:spcPct val="100000"/>
                        </a:lnSpc>
                        <a:spcBef>
                          <a:spcPts val="320"/>
                        </a:spcBef>
                      </a:pPr>
                      <a:r>
                        <a:rPr sz="800" b="1" spc="20" dirty="0">
                          <a:solidFill>
                            <a:srgbClr val="231F20"/>
                          </a:solidFill>
                          <a:latin typeface="Arial"/>
                          <a:cs typeface="Arial"/>
                        </a:rPr>
                        <a:t>3,582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20"/>
                        </a:spcBef>
                      </a:pPr>
                      <a:r>
                        <a:rPr sz="800" b="1" spc="25" dirty="0">
                          <a:solidFill>
                            <a:srgbClr val="231F20"/>
                          </a:solidFill>
                          <a:latin typeface="Arial"/>
                          <a:cs typeface="Arial"/>
                        </a:rPr>
                        <a:t>7.9</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06"/>
                  </a:ext>
                </a:extLst>
              </a:tr>
              <a:tr h="210299">
                <a:tc>
                  <a:txBody>
                    <a:bodyPr/>
                    <a:lstStyle/>
                    <a:p>
                      <a:pPr marL="55880">
                        <a:lnSpc>
                          <a:spcPct val="100000"/>
                        </a:lnSpc>
                        <a:spcBef>
                          <a:spcPts val="320"/>
                        </a:spcBef>
                      </a:pPr>
                      <a:r>
                        <a:rPr sz="800" b="1" spc="55" dirty="0">
                          <a:solidFill>
                            <a:srgbClr val="231F20"/>
                          </a:solidFill>
                          <a:latin typeface="Arial"/>
                          <a:cs typeface="Arial"/>
                        </a:rPr>
                        <a:t>30–39</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233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391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0.9</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78435">
                        <a:lnSpc>
                          <a:spcPct val="100000"/>
                        </a:lnSpc>
                        <a:spcBef>
                          <a:spcPts val="320"/>
                        </a:spcBef>
                      </a:pPr>
                      <a:r>
                        <a:rPr sz="800" b="1" spc="45" dirty="0">
                          <a:solidFill>
                            <a:srgbClr val="231F20"/>
                          </a:solidFill>
                          <a:latin typeface="Arial"/>
                          <a:cs typeface="Arial"/>
                        </a:rPr>
                        <a:t>893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2.1</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20"/>
                        </a:spcBef>
                      </a:pPr>
                      <a:r>
                        <a:rPr sz="800" b="1" spc="30" dirty="0">
                          <a:solidFill>
                            <a:srgbClr val="231F20"/>
                          </a:solidFill>
                          <a:latin typeface="Arial"/>
                          <a:cs typeface="Arial"/>
                        </a:rPr>
                        <a:t>4,268</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9.8</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7305" algn="ctr">
                        <a:lnSpc>
                          <a:spcPct val="100000"/>
                        </a:lnSpc>
                        <a:spcBef>
                          <a:spcPts val="320"/>
                        </a:spcBef>
                      </a:pPr>
                      <a:r>
                        <a:rPr sz="800" b="1" spc="20" dirty="0">
                          <a:solidFill>
                            <a:srgbClr val="231F20"/>
                          </a:solidFill>
                          <a:latin typeface="Arial"/>
                          <a:cs typeface="Arial"/>
                        </a:rPr>
                        <a:t>6,400</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20"/>
                        </a:spcBef>
                      </a:pPr>
                      <a:r>
                        <a:rPr sz="800" b="1" spc="25" dirty="0">
                          <a:solidFill>
                            <a:srgbClr val="231F20"/>
                          </a:solidFill>
                          <a:latin typeface="Arial"/>
                          <a:cs typeface="Arial"/>
                        </a:rPr>
                        <a:t>14.5</a:t>
                      </a:r>
                      <a:endParaRPr sz="80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07"/>
                  </a:ext>
                </a:extLst>
              </a:tr>
              <a:tr h="210312">
                <a:tc>
                  <a:txBody>
                    <a:bodyPr/>
                    <a:lstStyle/>
                    <a:p>
                      <a:pPr marL="55880">
                        <a:lnSpc>
                          <a:spcPct val="100000"/>
                        </a:lnSpc>
                        <a:spcBef>
                          <a:spcPts val="320"/>
                        </a:spcBef>
                      </a:pPr>
                      <a:r>
                        <a:rPr sz="800" b="1" spc="55" dirty="0">
                          <a:solidFill>
                            <a:srgbClr val="231F20"/>
                          </a:solidFill>
                          <a:latin typeface="Arial"/>
                          <a:cs typeface="Arial"/>
                        </a:rPr>
                        <a:t>40–49</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164</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333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0.8</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78435">
                        <a:lnSpc>
                          <a:spcPct val="100000"/>
                        </a:lnSpc>
                        <a:spcBef>
                          <a:spcPts val="320"/>
                        </a:spcBef>
                      </a:pPr>
                      <a:r>
                        <a:rPr sz="800" b="1" spc="45" dirty="0">
                          <a:solidFill>
                            <a:srgbClr val="231F20"/>
                          </a:solidFill>
                          <a:latin typeface="Arial"/>
                          <a:cs typeface="Arial"/>
                        </a:rPr>
                        <a:t>621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1.5</a:t>
                      </a:r>
                      <a:endParaRPr sz="800" dirty="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20"/>
                        </a:spcBef>
                      </a:pPr>
                      <a:r>
                        <a:rPr sz="800" b="1" spc="30" dirty="0">
                          <a:solidFill>
                            <a:srgbClr val="231F20"/>
                          </a:solidFill>
                          <a:latin typeface="Arial"/>
                          <a:cs typeface="Arial"/>
                        </a:rPr>
                        <a:t>2,658</a:t>
                      </a:r>
                      <a:endParaRPr sz="800" dirty="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6.6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7305" algn="ctr">
                        <a:lnSpc>
                          <a:spcPct val="100000"/>
                        </a:lnSpc>
                        <a:spcBef>
                          <a:spcPts val="320"/>
                        </a:spcBef>
                      </a:pPr>
                      <a:r>
                        <a:rPr sz="800" b="1" spc="20" dirty="0">
                          <a:solidFill>
                            <a:srgbClr val="231F20"/>
                          </a:solidFill>
                          <a:latin typeface="Arial"/>
                          <a:cs typeface="Arial"/>
                        </a:rPr>
                        <a:t>4,177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20"/>
                        </a:spcBef>
                      </a:pPr>
                      <a:r>
                        <a:rPr sz="800" b="1" spc="25" dirty="0">
                          <a:solidFill>
                            <a:srgbClr val="231F20"/>
                          </a:solidFill>
                          <a:latin typeface="Arial"/>
                          <a:cs typeface="Arial"/>
                        </a:rPr>
                        <a:t>10.4</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08"/>
                  </a:ext>
                </a:extLst>
              </a:tr>
              <a:tr h="210299">
                <a:tc>
                  <a:txBody>
                    <a:bodyPr/>
                    <a:lstStyle/>
                    <a:p>
                      <a:pPr marL="55880">
                        <a:lnSpc>
                          <a:spcPct val="100000"/>
                        </a:lnSpc>
                        <a:spcBef>
                          <a:spcPts val="320"/>
                        </a:spcBef>
                      </a:pPr>
                      <a:r>
                        <a:rPr sz="800" b="1" spc="55" dirty="0">
                          <a:solidFill>
                            <a:srgbClr val="231F20"/>
                          </a:solidFill>
                          <a:latin typeface="Arial"/>
                          <a:cs typeface="Arial"/>
                        </a:rPr>
                        <a:t>50–59</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205</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297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0.7</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78435">
                        <a:lnSpc>
                          <a:spcPct val="100000"/>
                        </a:lnSpc>
                        <a:spcBef>
                          <a:spcPts val="320"/>
                        </a:spcBef>
                      </a:pPr>
                      <a:r>
                        <a:rPr sz="800" b="1" spc="45" dirty="0">
                          <a:solidFill>
                            <a:srgbClr val="231F20"/>
                          </a:solidFill>
                          <a:latin typeface="Arial"/>
                          <a:cs typeface="Arial"/>
                        </a:rPr>
                        <a:t>554</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1.3</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20"/>
                        </a:spcBef>
                      </a:pPr>
                      <a:r>
                        <a:rPr sz="800" b="1" spc="30" dirty="0">
                          <a:solidFill>
                            <a:srgbClr val="231F20"/>
                          </a:solidFill>
                          <a:latin typeface="Arial"/>
                          <a:cs typeface="Arial"/>
                        </a:rPr>
                        <a:t>1,509</a:t>
                      </a:r>
                      <a:endParaRPr sz="800" dirty="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3.5</a:t>
                      </a:r>
                      <a:endParaRPr sz="800" dirty="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7940" algn="ctr">
                        <a:lnSpc>
                          <a:spcPct val="100000"/>
                        </a:lnSpc>
                        <a:spcBef>
                          <a:spcPts val="320"/>
                        </a:spcBef>
                      </a:pPr>
                      <a:r>
                        <a:rPr sz="800" b="1" spc="20" dirty="0">
                          <a:solidFill>
                            <a:srgbClr val="231F20"/>
                          </a:solidFill>
                          <a:latin typeface="Arial"/>
                          <a:cs typeface="Arial"/>
                        </a:rPr>
                        <a:t>2,635</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20"/>
                        </a:spcBef>
                      </a:pPr>
                      <a:r>
                        <a:rPr sz="800" b="1" spc="25" dirty="0">
                          <a:solidFill>
                            <a:srgbClr val="231F20"/>
                          </a:solidFill>
                          <a:latin typeface="Arial"/>
                          <a:cs typeface="Arial"/>
                        </a:rPr>
                        <a:t>6.2</a:t>
                      </a:r>
                      <a:endParaRPr sz="80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09"/>
                  </a:ext>
                </a:extLst>
              </a:tr>
              <a:tr h="210299">
                <a:tc>
                  <a:txBody>
                    <a:bodyPr/>
                    <a:lstStyle/>
                    <a:p>
                      <a:pPr marL="55880">
                        <a:lnSpc>
                          <a:spcPct val="100000"/>
                        </a:lnSpc>
                        <a:spcBef>
                          <a:spcPts val="320"/>
                        </a:spcBef>
                      </a:pPr>
                      <a:r>
                        <a:rPr sz="800" b="1" spc="45" dirty="0">
                          <a:solidFill>
                            <a:srgbClr val="231F20"/>
                          </a:solidFill>
                          <a:latin typeface="Arial"/>
                          <a:cs typeface="Arial"/>
                        </a:rPr>
                        <a:t>≥60</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353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409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78435">
                        <a:lnSpc>
                          <a:spcPct val="100000"/>
                        </a:lnSpc>
                        <a:spcBef>
                          <a:spcPts val="320"/>
                        </a:spcBef>
                      </a:pPr>
                      <a:r>
                        <a:rPr sz="800" b="1" spc="45" dirty="0">
                          <a:solidFill>
                            <a:srgbClr val="231F20"/>
                          </a:solidFill>
                          <a:latin typeface="Arial"/>
                          <a:cs typeface="Arial"/>
                        </a:rPr>
                        <a:t>509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0.7</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320"/>
                        </a:spcBef>
                      </a:pPr>
                      <a:r>
                        <a:rPr sz="800" b="1" spc="45" dirty="0">
                          <a:solidFill>
                            <a:srgbClr val="231F20"/>
                          </a:solidFill>
                          <a:latin typeface="Arial"/>
                          <a:cs typeface="Arial"/>
                        </a:rPr>
                        <a:t>987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1.4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7940" algn="ctr">
                        <a:lnSpc>
                          <a:spcPct val="100000"/>
                        </a:lnSpc>
                        <a:spcBef>
                          <a:spcPts val="320"/>
                        </a:spcBef>
                      </a:pPr>
                      <a:r>
                        <a:rPr sz="800" b="1" spc="20" dirty="0">
                          <a:solidFill>
                            <a:srgbClr val="231F20"/>
                          </a:solidFill>
                          <a:latin typeface="Arial"/>
                          <a:cs typeface="Arial"/>
                        </a:rPr>
                        <a:t>1,691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20"/>
                        </a:spcBef>
                      </a:pPr>
                      <a:r>
                        <a:rPr sz="800" b="1" spc="25" dirty="0">
                          <a:solidFill>
                            <a:srgbClr val="231F20"/>
                          </a:solidFill>
                          <a:latin typeface="Arial"/>
                          <a:cs typeface="Arial"/>
                        </a:rPr>
                        <a:t>2.3</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10"/>
                  </a:ext>
                </a:extLst>
              </a:tr>
              <a:tr h="210311">
                <a:tc gridSpan="11">
                  <a:txBody>
                    <a:bodyPr/>
                    <a:lstStyle/>
                    <a:p>
                      <a:pPr marL="55880">
                        <a:lnSpc>
                          <a:spcPct val="100000"/>
                        </a:lnSpc>
                        <a:spcBef>
                          <a:spcPts val="320"/>
                        </a:spcBef>
                      </a:pPr>
                      <a:r>
                        <a:rPr sz="800" b="1" spc="-5" dirty="0">
                          <a:solidFill>
                            <a:srgbClr val="FFFFFF"/>
                          </a:solidFill>
                          <a:latin typeface="Lucida Sans"/>
                          <a:cs typeface="Lucida Sans"/>
                        </a:rPr>
                        <a:t>Sex</a:t>
                      </a:r>
                      <a:endParaRPr sz="800">
                        <a:latin typeface="Lucida Sans"/>
                        <a:cs typeface="Lucida Sans"/>
                      </a:endParaRPr>
                    </a:p>
                  </a:txBody>
                  <a:tcPr marL="0" marR="0" marT="4064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210299">
                <a:tc>
                  <a:txBody>
                    <a:bodyPr/>
                    <a:lstStyle/>
                    <a:p>
                      <a:pPr marL="55880">
                        <a:lnSpc>
                          <a:spcPct val="100000"/>
                        </a:lnSpc>
                        <a:spcBef>
                          <a:spcPts val="320"/>
                        </a:spcBef>
                      </a:pPr>
                      <a:r>
                        <a:rPr sz="800" b="1" spc="20" dirty="0">
                          <a:solidFill>
                            <a:srgbClr val="231F20"/>
                          </a:solidFill>
                          <a:latin typeface="Arial"/>
                          <a:cs typeface="Arial"/>
                        </a:rPr>
                        <a:t>Male</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726</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20"/>
                        </a:spcBef>
                      </a:pPr>
                      <a:r>
                        <a:rPr sz="800" b="1" spc="30" dirty="0">
                          <a:solidFill>
                            <a:srgbClr val="231F20"/>
                          </a:solidFill>
                          <a:latin typeface="Arial"/>
                          <a:cs typeface="Arial"/>
                        </a:rPr>
                        <a:t>1,107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0.7</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R="121920" algn="r">
                        <a:lnSpc>
                          <a:spcPct val="100000"/>
                        </a:lnSpc>
                        <a:spcBef>
                          <a:spcPts val="320"/>
                        </a:spcBef>
                      </a:pPr>
                      <a:r>
                        <a:rPr sz="800" b="1" spc="30" dirty="0">
                          <a:solidFill>
                            <a:srgbClr val="231F20"/>
                          </a:solidFill>
                          <a:latin typeface="Arial"/>
                          <a:cs typeface="Arial"/>
                        </a:rPr>
                        <a:t>2</a:t>
                      </a:r>
                      <a:r>
                        <a:rPr sz="800" b="1" spc="40" dirty="0">
                          <a:solidFill>
                            <a:srgbClr val="231F20"/>
                          </a:solidFill>
                          <a:latin typeface="Arial"/>
                          <a:cs typeface="Arial"/>
                        </a:rPr>
                        <a:t>,</a:t>
                      </a:r>
                      <a:r>
                        <a:rPr sz="800" b="1" spc="30" dirty="0">
                          <a:solidFill>
                            <a:srgbClr val="231F20"/>
                          </a:solidFill>
                          <a:latin typeface="Arial"/>
                          <a:cs typeface="Arial"/>
                        </a:rPr>
                        <a:t>209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1.4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20"/>
                        </a:spcBef>
                      </a:pPr>
                      <a:r>
                        <a:rPr sz="800" b="1" spc="30" dirty="0">
                          <a:solidFill>
                            <a:srgbClr val="231F20"/>
                          </a:solidFill>
                          <a:latin typeface="Arial"/>
                          <a:cs typeface="Arial"/>
                        </a:rPr>
                        <a:t>7,497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4.7</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2384" algn="ctr">
                        <a:lnSpc>
                          <a:spcPct val="100000"/>
                        </a:lnSpc>
                        <a:spcBef>
                          <a:spcPts val="320"/>
                        </a:spcBef>
                      </a:pPr>
                      <a:r>
                        <a:rPr sz="800" b="1" spc="20" dirty="0">
                          <a:solidFill>
                            <a:srgbClr val="231F20"/>
                          </a:solidFill>
                          <a:latin typeface="Arial"/>
                          <a:cs typeface="Arial"/>
                        </a:rPr>
                        <a:t>11,824</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20"/>
                        </a:spcBef>
                      </a:pPr>
                      <a:r>
                        <a:rPr sz="800" b="1" spc="25" dirty="0">
                          <a:solidFill>
                            <a:srgbClr val="231F20"/>
                          </a:solidFill>
                          <a:latin typeface="Arial"/>
                          <a:cs typeface="Arial"/>
                        </a:rPr>
                        <a:t>7.3</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12"/>
                  </a:ext>
                </a:extLst>
              </a:tr>
              <a:tr h="210312">
                <a:tc>
                  <a:txBody>
                    <a:bodyPr/>
                    <a:lstStyle/>
                    <a:p>
                      <a:pPr marL="55880">
                        <a:lnSpc>
                          <a:spcPct val="100000"/>
                        </a:lnSpc>
                        <a:spcBef>
                          <a:spcPts val="320"/>
                        </a:spcBef>
                      </a:pPr>
                      <a:r>
                        <a:rPr sz="800" b="1" dirty="0">
                          <a:solidFill>
                            <a:srgbClr val="231F20"/>
                          </a:solidFill>
                          <a:latin typeface="Arial"/>
                          <a:cs typeface="Arial"/>
                        </a:rPr>
                        <a:t>Female</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662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897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R="121920" algn="r">
                        <a:lnSpc>
                          <a:spcPct val="100000"/>
                        </a:lnSpc>
                        <a:spcBef>
                          <a:spcPts val="320"/>
                        </a:spcBef>
                      </a:pPr>
                      <a:r>
                        <a:rPr sz="800" b="1" spc="30" dirty="0">
                          <a:solidFill>
                            <a:srgbClr val="231F20"/>
                          </a:solidFill>
                          <a:latin typeface="Arial"/>
                          <a:cs typeface="Arial"/>
                        </a:rPr>
                        <a:t>1</a:t>
                      </a:r>
                      <a:r>
                        <a:rPr sz="800" b="1" spc="40" dirty="0">
                          <a:solidFill>
                            <a:srgbClr val="231F20"/>
                          </a:solidFill>
                          <a:latin typeface="Arial"/>
                          <a:cs typeface="Arial"/>
                        </a:rPr>
                        <a:t>,</a:t>
                      </a:r>
                      <a:r>
                        <a:rPr sz="800" b="1" spc="30" dirty="0">
                          <a:solidFill>
                            <a:srgbClr val="231F20"/>
                          </a:solidFill>
                          <a:latin typeface="Arial"/>
                          <a:cs typeface="Arial"/>
                        </a:rPr>
                        <a:t>149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0.7</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20"/>
                        </a:spcBef>
                      </a:pPr>
                      <a:r>
                        <a:rPr sz="800" b="1" spc="30" dirty="0">
                          <a:solidFill>
                            <a:srgbClr val="231F20"/>
                          </a:solidFill>
                          <a:latin typeface="Arial"/>
                          <a:cs typeface="Arial"/>
                        </a:rPr>
                        <a:t>4,952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3.0</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7305" algn="ctr">
                        <a:lnSpc>
                          <a:spcPct val="100000"/>
                        </a:lnSpc>
                        <a:spcBef>
                          <a:spcPts val="320"/>
                        </a:spcBef>
                      </a:pPr>
                      <a:r>
                        <a:rPr sz="800" b="1" spc="20" dirty="0">
                          <a:solidFill>
                            <a:srgbClr val="231F20"/>
                          </a:solidFill>
                          <a:latin typeface="Arial"/>
                          <a:cs typeface="Arial"/>
                        </a:rPr>
                        <a:t>6,997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20"/>
                        </a:spcBef>
                      </a:pPr>
                      <a:r>
                        <a:rPr sz="800" b="1" spc="25" dirty="0">
                          <a:solidFill>
                            <a:srgbClr val="231F20"/>
                          </a:solidFill>
                          <a:latin typeface="Arial"/>
                          <a:cs typeface="Arial"/>
                        </a:rPr>
                        <a:t>4.2</a:t>
                      </a:r>
                      <a:endParaRPr sz="80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13"/>
                  </a:ext>
                </a:extLst>
              </a:tr>
              <a:tr h="210299">
                <a:tc gridSpan="11">
                  <a:txBody>
                    <a:bodyPr/>
                    <a:lstStyle/>
                    <a:p>
                      <a:pPr marL="55880">
                        <a:lnSpc>
                          <a:spcPct val="100000"/>
                        </a:lnSpc>
                        <a:spcBef>
                          <a:spcPts val="320"/>
                        </a:spcBef>
                      </a:pPr>
                      <a:r>
                        <a:rPr sz="800" b="1" dirty="0">
                          <a:solidFill>
                            <a:srgbClr val="FFFFFF"/>
                          </a:solidFill>
                          <a:latin typeface="Lucida Sans"/>
                          <a:cs typeface="Lucida Sans"/>
                        </a:rPr>
                        <a:t>Race/ethnicity</a:t>
                      </a:r>
                      <a:endParaRPr sz="800">
                        <a:latin typeface="Lucida Sans"/>
                        <a:cs typeface="Lucida Sans"/>
                      </a:endParaRPr>
                    </a:p>
                  </a:txBody>
                  <a:tcPr marL="0" marR="0" marT="4064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278383">
                <a:tc>
                  <a:txBody>
                    <a:bodyPr/>
                    <a:lstStyle/>
                    <a:p>
                      <a:pPr marL="57785" marR="534670" indent="-1905">
                        <a:lnSpc>
                          <a:spcPts val="900"/>
                        </a:lnSpc>
                        <a:spcBef>
                          <a:spcPts val="235"/>
                        </a:spcBef>
                      </a:pPr>
                      <a:r>
                        <a:rPr sz="800" b="1" spc="-5" dirty="0">
                          <a:solidFill>
                            <a:srgbClr val="231F20"/>
                          </a:solidFill>
                          <a:latin typeface="Arial"/>
                          <a:cs typeface="Arial"/>
                        </a:rPr>
                        <a:t>American</a:t>
                      </a:r>
                      <a:r>
                        <a:rPr sz="800" b="1" spc="-55" dirty="0">
                          <a:solidFill>
                            <a:srgbClr val="231F20"/>
                          </a:solidFill>
                          <a:latin typeface="Arial"/>
                          <a:cs typeface="Arial"/>
                        </a:rPr>
                        <a:t> </a:t>
                      </a:r>
                      <a:r>
                        <a:rPr sz="800" b="1" spc="20" dirty="0">
                          <a:solidFill>
                            <a:srgbClr val="231F20"/>
                          </a:solidFill>
                          <a:latin typeface="Arial"/>
                          <a:cs typeface="Arial"/>
                        </a:rPr>
                        <a:t>Indian/  </a:t>
                      </a:r>
                      <a:r>
                        <a:rPr sz="800" b="1" spc="-20" dirty="0">
                          <a:solidFill>
                            <a:srgbClr val="231F20"/>
                          </a:solidFill>
                          <a:latin typeface="Arial"/>
                          <a:cs typeface="Arial"/>
                        </a:rPr>
                        <a:t>Alaska</a:t>
                      </a:r>
                      <a:r>
                        <a:rPr sz="800" b="1" spc="25" dirty="0">
                          <a:solidFill>
                            <a:srgbClr val="231F20"/>
                          </a:solidFill>
                          <a:latin typeface="Arial"/>
                          <a:cs typeface="Arial"/>
                        </a:rPr>
                        <a:t> </a:t>
                      </a:r>
                      <a:r>
                        <a:rPr sz="800" b="1" spc="5" dirty="0">
                          <a:solidFill>
                            <a:srgbClr val="231F20"/>
                          </a:solidFill>
                          <a:latin typeface="Arial"/>
                          <a:cs typeface="Arial"/>
                        </a:rPr>
                        <a:t>Native</a:t>
                      </a:r>
                      <a:endParaRPr sz="800">
                        <a:latin typeface="Arial"/>
                        <a:cs typeface="Arial"/>
                      </a:endParaRPr>
                    </a:p>
                  </a:txBody>
                  <a:tcPr marL="0" marR="0" marT="29845" marB="0">
                    <a:lnR w="19050">
                      <a:solidFill>
                        <a:srgbClr val="005E6D"/>
                      </a:solidFill>
                      <a:prstDash val="solid"/>
                    </a:lnR>
                    <a:solidFill>
                      <a:srgbClr val="E5EEF0"/>
                    </a:solidFill>
                  </a:tcPr>
                </a:tc>
                <a:tc>
                  <a:txBody>
                    <a:bodyPr/>
                    <a:lstStyle/>
                    <a:p>
                      <a:pPr algn="ctr">
                        <a:lnSpc>
                          <a:spcPct val="100000"/>
                        </a:lnSpc>
                        <a:spcBef>
                          <a:spcPts val="585"/>
                        </a:spcBef>
                      </a:pPr>
                      <a:r>
                        <a:rPr sz="800" b="1" spc="25" dirty="0">
                          <a:solidFill>
                            <a:srgbClr val="231F20"/>
                          </a:solidFill>
                          <a:latin typeface="Arial"/>
                          <a:cs typeface="Arial"/>
                        </a:rPr>
                        <a:t>5.0</a:t>
                      </a:r>
                      <a:endParaRPr sz="800">
                        <a:latin typeface="Arial"/>
                        <a:cs typeface="Arial"/>
                      </a:endParaRPr>
                    </a:p>
                  </a:txBody>
                  <a:tcPr marL="0" marR="0" marT="7429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85"/>
                        </a:spcBef>
                      </a:pPr>
                      <a:r>
                        <a:rPr sz="800" b="1" spc="25" dirty="0">
                          <a:solidFill>
                            <a:srgbClr val="231F20"/>
                          </a:solidFill>
                          <a:latin typeface="Arial"/>
                          <a:cs typeface="Arial"/>
                        </a:rPr>
                        <a:t>0.2</a:t>
                      </a:r>
                      <a:endParaRPr sz="800">
                        <a:latin typeface="Arial"/>
                        <a:cs typeface="Arial"/>
                      </a:endParaRPr>
                    </a:p>
                  </a:txBody>
                  <a:tcPr marL="0" marR="0" marT="74295" marB="0">
                    <a:lnL w="9525">
                      <a:solidFill>
                        <a:srgbClr val="005E6D"/>
                      </a:solidFill>
                      <a:prstDash val="solid"/>
                    </a:lnL>
                    <a:lnR w="19050">
                      <a:solidFill>
                        <a:srgbClr val="005E6D"/>
                      </a:solidFill>
                      <a:prstDash val="solid"/>
                    </a:lnR>
                    <a:solidFill>
                      <a:srgbClr val="E5EEF0"/>
                    </a:solidFill>
                  </a:tcPr>
                </a:tc>
                <a:tc>
                  <a:txBody>
                    <a:bodyPr/>
                    <a:lstStyle/>
                    <a:p>
                      <a:pPr algn="ctr">
                        <a:lnSpc>
                          <a:spcPct val="100000"/>
                        </a:lnSpc>
                        <a:spcBef>
                          <a:spcPts val="585"/>
                        </a:spcBef>
                      </a:pPr>
                      <a:r>
                        <a:rPr sz="800" b="1" spc="25" dirty="0">
                          <a:solidFill>
                            <a:srgbClr val="231F20"/>
                          </a:solidFill>
                          <a:latin typeface="Arial"/>
                          <a:cs typeface="Arial"/>
                        </a:rPr>
                        <a:t>3.0</a:t>
                      </a:r>
                      <a:endParaRPr sz="800">
                        <a:latin typeface="Arial"/>
                        <a:cs typeface="Arial"/>
                      </a:endParaRPr>
                    </a:p>
                  </a:txBody>
                  <a:tcPr marL="0" marR="0" marT="7429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85"/>
                        </a:spcBef>
                      </a:pPr>
                      <a:r>
                        <a:rPr sz="800" b="1" spc="25" dirty="0">
                          <a:solidFill>
                            <a:srgbClr val="231F20"/>
                          </a:solidFill>
                          <a:latin typeface="Arial"/>
                          <a:cs typeface="Arial"/>
                        </a:rPr>
                        <a:t>0.1</a:t>
                      </a:r>
                      <a:endParaRPr sz="800">
                        <a:latin typeface="Arial"/>
                        <a:cs typeface="Arial"/>
                      </a:endParaRPr>
                    </a:p>
                  </a:txBody>
                  <a:tcPr marL="0" marR="0" marT="7429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585"/>
                        </a:spcBef>
                      </a:pPr>
                      <a:r>
                        <a:rPr sz="800" b="1" spc="45" dirty="0">
                          <a:solidFill>
                            <a:srgbClr val="231F20"/>
                          </a:solidFill>
                          <a:latin typeface="Arial"/>
                          <a:cs typeface="Arial"/>
                        </a:rPr>
                        <a:t>13</a:t>
                      </a:r>
                      <a:endParaRPr sz="800">
                        <a:latin typeface="Arial"/>
                        <a:cs typeface="Arial"/>
                      </a:endParaRPr>
                    </a:p>
                  </a:txBody>
                  <a:tcPr marL="0" marR="0" marT="7429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85"/>
                        </a:spcBef>
                      </a:pPr>
                      <a:r>
                        <a:rPr sz="800" b="1" spc="25" dirty="0">
                          <a:solidFill>
                            <a:srgbClr val="231F20"/>
                          </a:solidFill>
                          <a:latin typeface="Arial"/>
                          <a:cs typeface="Arial"/>
                        </a:rPr>
                        <a:t>0.5</a:t>
                      </a:r>
                      <a:endParaRPr sz="800">
                        <a:latin typeface="Arial"/>
                        <a:cs typeface="Arial"/>
                      </a:endParaRPr>
                    </a:p>
                  </a:txBody>
                  <a:tcPr marL="0" marR="0" marT="74295"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585"/>
                        </a:spcBef>
                      </a:pPr>
                      <a:r>
                        <a:rPr sz="800" b="1" spc="45" dirty="0">
                          <a:solidFill>
                            <a:srgbClr val="231F20"/>
                          </a:solidFill>
                          <a:latin typeface="Arial"/>
                          <a:cs typeface="Arial"/>
                        </a:rPr>
                        <a:t>15</a:t>
                      </a:r>
                      <a:endParaRPr sz="800">
                        <a:latin typeface="Arial"/>
                        <a:cs typeface="Arial"/>
                      </a:endParaRPr>
                    </a:p>
                  </a:txBody>
                  <a:tcPr marL="0" marR="0" marT="74295"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585"/>
                        </a:spcBef>
                      </a:pPr>
                      <a:r>
                        <a:rPr sz="800" b="1" spc="25" dirty="0">
                          <a:solidFill>
                            <a:srgbClr val="231F20"/>
                          </a:solidFill>
                          <a:latin typeface="Arial"/>
                          <a:cs typeface="Arial"/>
                        </a:rPr>
                        <a:t>0.5</a:t>
                      </a:r>
                      <a:endParaRPr sz="800">
                        <a:latin typeface="Arial"/>
                        <a:cs typeface="Arial"/>
                      </a:endParaRPr>
                    </a:p>
                  </a:txBody>
                  <a:tcPr marL="0" marR="0" marT="74295"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585"/>
                        </a:spcBef>
                      </a:pPr>
                      <a:r>
                        <a:rPr sz="800" b="1" spc="45" dirty="0">
                          <a:solidFill>
                            <a:srgbClr val="231F20"/>
                          </a:solidFill>
                          <a:latin typeface="Arial"/>
                          <a:cs typeface="Arial"/>
                        </a:rPr>
                        <a:t>60</a:t>
                      </a:r>
                      <a:endParaRPr sz="800">
                        <a:latin typeface="Arial"/>
                        <a:cs typeface="Arial"/>
                      </a:endParaRPr>
                    </a:p>
                  </a:txBody>
                  <a:tcPr marL="0" marR="0" marT="74295"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585"/>
                        </a:spcBef>
                      </a:pPr>
                      <a:r>
                        <a:rPr sz="800" b="1" spc="25" dirty="0">
                          <a:solidFill>
                            <a:srgbClr val="231F20"/>
                          </a:solidFill>
                          <a:latin typeface="Arial"/>
                          <a:cs typeface="Arial"/>
                        </a:rPr>
                        <a:t>2.2</a:t>
                      </a:r>
                      <a:endParaRPr sz="800">
                        <a:latin typeface="Arial"/>
                        <a:cs typeface="Arial"/>
                      </a:endParaRPr>
                    </a:p>
                  </a:txBody>
                  <a:tcPr marL="0" marR="0" marT="74295" marB="0">
                    <a:lnL w="9525">
                      <a:solidFill>
                        <a:srgbClr val="005E6D"/>
                      </a:solidFill>
                      <a:prstDash val="solid"/>
                    </a:lnL>
                    <a:solidFill>
                      <a:srgbClr val="E5EEF0"/>
                    </a:solidFill>
                  </a:tcPr>
                </a:tc>
                <a:extLst>
                  <a:ext uri="{0D108BD9-81ED-4DB2-BD59-A6C34878D82A}">
                    <a16:rowId xmlns:a16="http://schemas.microsoft.com/office/drawing/2014/main" val="10015"/>
                  </a:ext>
                </a:extLst>
              </a:tr>
              <a:tr h="210299">
                <a:tc>
                  <a:txBody>
                    <a:bodyPr/>
                    <a:lstStyle/>
                    <a:p>
                      <a:pPr marL="55880">
                        <a:lnSpc>
                          <a:spcPct val="100000"/>
                        </a:lnSpc>
                        <a:spcBef>
                          <a:spcPts val="320"/>
                        </a:spcBef>
                      </a:pPr>
                      <a:r>
                        <a:rPr sz="800" b="1" dirty="0">
                          <a:solidFill>
                            <a:srgbClr val="231F20"/>
                          </a:solidFill>
                          <a:latin typeface="Arial"/>
                          <a:cs typeface="Arial"/>
                        </a:rPr>
                        <a:t>Asian/Pacific</a:t>
                      </a:r>
                      <a:r>
                        <a:rPr sz="800" b="1" spc="50" dirty="0">
                          <a:solidFill>
                            <a:srgbClr val="231F20"/>
                          </a:solidFill>
                          <a:latin typeface="Arial"/>
                          <a:cs typeface="Arial"/>
                        </a:rPr>
                        <a:t> </a:t>
                      </a:r>
                      <a:r>
                        <a:rPr sz="800" b="1" spc="-5" dirty="0">
                          <a:solidFill>
                            <a:srgbClr val="231F20"/>
                          </a:solidFill>
                          <a:latin typeface="Arial"/>
                          <a:cs typeface="Arial"/>
                        </a:rPr>
                        <a:t>Islander</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114</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299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1.5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78435">
                        <a:lnSpc>
                          <a:spcPct val="100000"/>
                        </a:lnSpc>
                        <a:spcBef>
                          <a:spcPts val="320"/>
                        </a:spcBef>
                      </a:pPr>
                      <a:r>
                        <a:rPr sz="800" b="1" spc="45" dirty="0">
                          <a:solidFill>
                            <a:srgbClr val="231F20"/>
                          </a:solidFill>
                          <a:latin typeface="Arial"/>
                          <a:cs typeface="Arial"/>
                        </a:rPr>
                        <a:t>124</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104</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320"/>
                        </a:spcBef>
                      </a:pPr>
                      <a:r>
                        <a:rPr sz="800" b="1" spc="45" dirty="0">
                          <a:solidFill>
                            <a:srgbClr val="231F20"/>
                          </a:solidFill>
                          <a:latin typeface="Arial"/>
                          <a:cs typeface="Arial"/>
                        </a:rPr>
                        <a:t>139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20"/>
                        </a:spcBef>
                      </a:pPr>
                      <a:r>
                        <a:rPr sz="800" b="1" spc="25" dirty="0">
                          <a:solidFill>
                            <a:srgbClr val="231F20"/>
                          </a:solidFill>
                          <a:latin typeface="Arial"/>
                          <a:cs typeface="Arial"/>
                        </a:rPr>
                        <a:t>0.7</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16"/>
                  </a:ext>
                </a:extLst>
              </a:tr>
              <a:tr h="210299">
                <a:tc>
                  <a:txBody>
                    <a:bodyPr/>
                    <a:lstStyle/>
                    <a:p>
                      <a:pPr marL="55880">
                        <a:lnSpc>
                          <a:spcPct val="100000"/>
                        </a:lnSpc>
                        <a:spcBef>
                          <a:spcPts val="320"/>
                        </a:spcBef>
                      </a:pPr>
                      <a:r>
                        <a:rPr sz="800" b="1" spc="-15" dirty="0">
                          <a:solidFill>
                            <a:srgbClr val="231F20"/>
                          </a:solidFill>
                          <a:latin typeface="Arial"/>
                          <a:cs typeface="Arial"/>
                        </a:rPr>
                        <a:t>Black,</a:t>
                      </a:r>
                      <a:r>
                        <a:rPr sz="800" b="1" spc="10" dirty="0">
                          <a:solidFill>
                            <a:srgbClr val="231F20"/>
                          </a:solidFill>
                          <a:latin typeface="Arial"/>
                          <a:cs typeface="Arial"/>
                        </a:rPr>
                        <a:t> </a:t>
                      </a:r>
                      <a:r>
                        <a:rPr sz="800" b="1" dirty="0">
                          <a:solidFill>
                            <a:srgbClr val="231F20"/>
                          </a:solidFill>
                          <a:latin typeface="Arial"/>
                          <a:cs typeface="Arial"/>
                        </a:rPr>
                        <a:t>non-Hispanic</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2540" algn="ctr">
                        <a:lnSpc>
                          <a:spcPct val="100000"/>
                        </a:lnSpc>
                        <a:spcBef>
                          <a:spcPts val="320"/>
                        </a:spcBef>
                      </a:pPr>
                      <a:r>
                        <a:rPr sz="800" b="1" spc="45" dirty="0">
                          <a:solidFill>
                            <a:srgbClr val="231F20"/>
                          </a:solidFill>
                          <a:latin typeface="Arial"/>
                          <a:cs typeface="Arial"/>
                        </a:rPr>
                        <a:t>71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0.2</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137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0.3</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78435">
                        <a:lnSpc>
                          <a:spcPct val="100000"/>
                        </a:lnSpc>
                        <a:spcBef>
                          <a:spcPts val="320"/>
                        </a:spcBef>
                      </a:pPr>
                      <a:r>
                        <a:rPr sz="800" b="1" spc="45" dirty="0">
                          <a:solidFill>
                            <a:srgbClr val="231F20"/>
                          </a:solidFill>
                          <a:latin typeface="Arial"/>
                          <a:cs typeface="Arial"/>
                        </a:rPr>
                        <a:t>303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0.7</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508</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1.2</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7940" algn="ctr">
                        <a:lnSpc>
                          <a:spcPct val="100000"/>
                        </a:lnSpc>
                        <a:spcBef>
                          <a:spcPts val="320"/>
                        </a:spcBef>
                      </a:pPr>
                      <a:r>
                        <a:rPr sz="800" b="1" spc="20" dirty="0">
                          <a:solidFill>
                            <a:srgbClr val="231F20"/>
                          </a:solidFill>
                          <a:latin typeface="Arial"/>
                          <a:cs typeface="Arial"/>
                        </a:rPr>
                        <a:t>1,072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20"/>
                        </a:spcBef>
                      </a:pPr>
                      <a:r>
                        <a:rPr sz="800" b="1" spc="25" dirty="0">
                          <a:solidFill>
                            <a:srgbClr val="231F20"/>
                          </a:solidFill>
                          <a:latin typeface="Arial"/>
                          <a:cs typeface="Arial"/>
                        </a:rPr>
                        <a:t>2.5</a:t>
                      </a:r>
                      <a:endParaRPr sz="80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17"/>
                  </a:ext>
                </a:extLst>
              </a:tr>
              <a:tr h="210311">
                <a:tc>
                  <a:txBody>
                    <a:bodyPr/>
                    <a:lstStyle/>
                    <a:p>
                      <a:pPr marL="55880">
                        <a:lnSpc>
                          <a:spcPct val="100000"/>
                        </a:lnSpc>
                        <a:spcBef>
                          <a:spcPts val="320"/>
                        </a:spcBef>
                      </a:pPr>
                      <a:r>
                        <a:rPr sz="800" b="1" spc="10" dirty="0">
                          <a:solidFill>
                            <a:srgbClr val="231F20"/>
                          </a:solidFill>
                          <a:latin typeface="Arial"/>
                          <a:cs typeface="Arial"/>
                        </a:rPr>
                        <a:t>White,</a:t>
                      </a:r>
                      <a:r>
                        <a:rPr sz="800" b="1" spc="-10" dirty="0">
                          <a:solidFill>
                            <a:srgbClr val="231F20"/>
                          </a:solidFill>
                          <a:latin typeface="Arial"/>
                          <a:cs typeface="Arial"/>
                        </a:rPr>
                        <a:t> </a:t>
                      </a:r>
                      <a:r>
                        <a:rPr sz="800" b="1" dirty="0">
                          <a:solidFill>
                            <a:srgbClr val="231F20"/>
                          </a:solidFill>
                          <a:latin typeface="Arial"/>
                          <a:cs typeface="Arial"/>
                        </a:rPr>
                        <a:t>non-Hispanic</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701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0.3</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865</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R="121920" algn="r">
                        <a:lnSpc>
                          <a:spcPct val="100000"/>
                        </a:lnSpc>
                        <a:spcBef>
                          <a:spcPts val="320"/>
                        </a:spcBef>
                      </a:pPr>
                      <a:r>
                        <a:rPr sz="800" b="1" spc="30" dirty="0">
                          <a:solidFill>
                            <a:srgbClr val="231F20"/>
                          </a:solidFill>
                          <a:latin typeface="Arial"/>
                          <a:cs typeface="Arial"/>
                        </a:rPr>
                        <a:t>1</a:t>
                      </a:r>
                      <a:r>
                        <a:rPr sz="800" b="1" spc="40" dirty="0">
                          <a:solidFill>
                            <a:srgbClr val="231F20"/>
                          </a:solidFill>
                          <a:latin typeface="Arial"/>
                          <a:cs typeface="Arial"/>
                        </a:rPr>
                        <a:t>,</a:t>
                      </a:r>
                      <a:r>
                        <a:rPr sz="800" b="1" spc="30" dirty="0">
                          <a:solidFill>
                            <a:srgbClr val="231F20"/>
                          </a:solidFill>
                          <a:latin typeface="Arial"/>
                          <a:cs typeface="Arial"/>
                        </a:rPr>
                        <a:t>979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1.0</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20"/>
                        </a:spcBef>
                      </a:pPr>
                      <a:r>
                        <a:rPr sz="800" b="1" spc="30" dirty="0">
                          <a:solidFill>
                            <a:srgbClr val="231F20"/>
                          </a:solidFill>
                          <a:latin typeface="Arial"/>
                          <a:cs typeface="Arial"/>
                        </a:rPr>
                        <a:t>8,670</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4.3</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2384" algn="ctr">
                        <a:lnSpc>
                          <a:spcPct val="100000"/>
                        </a:lnSpc>
                        <a:spcBef>
                          <a:spcPts val="320"/>
                        </a:spcBef>
                      </a:pPr>
                      <a:r>
                        <a:rPr sz="800" b="1" spc="20" dirty="0">
                          <a:solidFill>
                            <a:srgbClr val="231F20"/>
                          </a:solidFill>
                          <a:latin typeface="Arial"/>
                          <a:cs typeface="Arial"/>
                        </a:rPr>
                        <a:t>13,709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20"/>
                        </a:spcBef>
                      </a:pPr>
                      <a:r>
                        <a:rPr sz="800" b="1" spc="25" dirty="0">
                          <a:solidFill>
                            <a:srgbClr val="231F20"/>
                          </a:solidFill>
                          <a:latin typeface="Arial"/>
                          <a:cs typeface="Arial"/>
                        </a:rPr>
                        <a:t>6.8</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18"/>
                  </a:ext>
                </a:extLst>
              </a:tr>
              <a:tr h="210299">
                <a:tc>
                  <a:txBody>
                    <a:bodyPr/>
                    <a:lstStyle/>
                    <a:p>
                      <a:pPr marL="55880">
                        <a:lnSpc>
                          <a:spcPct val="100000"/>
                        </a:lnSpc>
                        <a:spcBef>
                          <a:spcPts val="320"/>
                        </a:spcBef>
                      </a:pPr>
                      <a:r>
                        <a:rPr sz="800" b="1" dirty="0">
                          <a:solidFill>
                            <a:srgbClr val="231F20"/>
                          </a:solidFill>
                          <a:latin typeface="Arial"/>
                          <a:cs typeface="Arial"/>
                        </a:rPr>
                        <a:t>Hispanic</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219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293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78435">
                        <a:lnSpc>
                          <a:spcPct val="100000"/>
                        </a:lnSpc>
                        <a:spcBef>
                          <a:spcPts val="320"/>
                        </a:spcBef>
                      </a:pPr>
                      <a:r>
                        <a:rPr sz="800" b="1" spc="45" dirty="0">
                          <a:solidFill>
                            <a:srgbClr val="231F20"/>
                          </a:solidFill>
                          <a:latin typeface="Arial"/>
                          <a:cs typeface="Arial"/>
                        </a:rPr>
                        <a:t>471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0.8</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4445" algn="ctr">
                        <a:lnSpc>
                          <a:spcPct val="100000"/>
                        </a:lnSpc>
                        <a:spcBef>
                          <a:spcPts val="320"/>
                        </a:spcBef>
                      </a:pPr>
                      <a:r>
                        <a:rPr sz="800" b="1" spc="45" dirty="0">
                          <a:solidFill>
                            <a:srgbClr val="231F20"/>
                          </a:solidFill>
                          <a:latin typeface="Arial"/>
                          <a:cs typeface="Arial"/>
                        </a:rPr>
                        <a:t>413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0.7</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916</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1905" algn="ctr">
                        <a:lnSpc>
                          <a:spcPct val="100000"/>
                        </a:lnSpc>
                        <a:spcBef>
                          <a:spcPts val="320"/>
                        </a:spcBef>
                      </a:pPr>
                      <a:r>
                        <a:rPr sz="800" b="1" spc="25" dirty="0">
                          <a:solidFill>
                            <a:srgbClr val="231F20"/>
                          </a:solidFill>
                          <a:latin typeface="Arial"/>
                          <a:cs typeface="Arial"/>
                        </a:rPr>
                        <a:t>1.5</a:t>
                      </a:r>
                      <a:endParaRPr sz="80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19"/>
                  </a:ext>
                </a:extLst>
              </a:tr>
              <a:tr h="210311">
                <a:tc gridSpan="11">
                  <a:txBody>
                    <a:bodyPr/>
                    <a:lstStyle/>
                    <a:p>
                      <a:pPr marL="56515">
                        <a:lnSpc>
                          <a:spcPct val="100000"/>
                        </a:lnSpc>
                        <a:spcBef>
                          <a:spcPts val="330"/>
                        </a:spcBef>
                      </a:pPr>
                      <a:r>
                        <a:rPr sz="800" b="1" dirty="0">
                          <a:solidFill>
                            <a:srgbClr val="FFFFFF"/>
                          </a:solidFill>
                          <a:latin typeface="Lucida Sans"/>
                          <a:cs typeface="Lucida Sans"/>
                        </a:rPr>
                        <a:t>Urbanicity</a:t>
                      </a:r>
                      <a:r>
                        <a:rPr sz="675" b="1" baseline="24691" dirty="0">
                          <a:solidFill>
                            <a:srgbClr val="FFFFFF"/>
                          </a:solidFill>
                          <a:latin typeface="Lucida Sans"/>
                          <a:cs typeface="Lucida Sans"/>
                        </a:rPr>
                        <a:t>¶</a:t>
                      </a:r>
                      <a:endParaRPr sz="675" baseline="24691">
                        <a:latin typeface="Lucida Sans"/>
                        <a:cs typeface="Lucida Sans"/>
                      </a:endParaRPr>
                    </a:p>
                  </a:txBody>
                  <a:tcPr marL="0" marR="0" marT="4191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0"/>
                  </a:ext>
                </a:extLst>
              </a:tr>
              <a:tr h="210299">
                <a:tc>
                  <a:txBody>
                    <a:bodyPr/>
                    <a:lstStyle/>
                    <a:p>
                      <a:pPr marL="57785">
                        <a:lnSpc>
                          <a:spcPct val="100000"/>
                        </a:lnSpc>
                        <a:spcBef>
                          <a:spcPts val="320"/>
                        </a:spcBef>
                      </a:pPr>
                      <a:r>
                        <a:rPr sz="800" b="1" spc="5" dirty="0">
                          <a:solidFill>
                            <a:srgbClr val="231F20"/>
                          </a:solidFill>
                          <a:latin typeface="Arial"/>
                          <a:cs typeface="Arial"/>
                        </a:rPr>
                        <a:t>Urban</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2540" algn="ctr">
                        <a:lnSpc>
                          <a:spcPct val="100000"/>
                        </a:lnSpc>
                        <a:spcBef>
                          <a:spcPts val="320"/>
                        </a:spcBef>
                      </a:pPr>
                      <a:r>
                        <a:rPr sz="800" b="1" spc="30" dirty="0">
                          <a:solidFill>
                            <a:srgbClr val="231F20"/>
                          </a:solidFill>
                          <a:latin typeface="Arial"/>
                          <a:cs typeface="Arial"/>
                        </a:rPr>
                        <a:t>1,198</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20"/>
                        </a:spcBef>
                      </a:pPr>
                      <a:r>
                        <a:rPr sz="800" b="1" spc="30" dirty="0">
                          <a:solidFill>
                            <a:srgbClr val="231F20"/>
                          </a:solidFill>
                          <a:latin typeface="Arial"/>
                          <a:cs typeface="Arial"/>
                        </a:rPr>
                        <a:t>1,769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32715">
                        <a:lnSpc>
                          <a:spcPct val="100000"/>
                        </a:lnSpc>
                        <a:spcBef>
                          <a:spcPts val="320"/>
                        </a:spcBef>
                      </a:pPr>
                      <a:r>
                        <a:rPr sz="800" b="1" spc="30" dirty="0">
                          <a:solidFill>
                            <a:srgbClr val="231F20"/>
                          </a:solidFill>
                          <a:latin typeface="Arial"/>
                          <a:cs typeface="Arial"/>
                        </a:rPr>
                        <a:t>3,055</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1.1</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20"/>
                        </a:spcBef>
                      </a:pPr>
                      <a:r>
                        <a:rPr sz="800" b="1" spc="30" dirty="0">
                          <a:solidFill>
                            <a:srgbClr val="231F20"/>
                          </a:solidFill>
                          <a:latin typeface="Arial"/>
                          <a:cs typeface="Arial"/>
                        </a:rPr>
                        <a:t>7,657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2.7</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8575" algn="ctr">
                        <a:lnSpc>
                          <a:spcPct val="100000"/>
                        </a:lnSpc>
                        <a:spcBef>
                          <a:spcPts val="320"/>
                        </a:spcBef>
                      </a:pPr>
                      <a:r>
                        <a:rPr sz="800" b="1" spc="20" dirty="0">
                          <a:solidFill>
                            <a:srgbClr val="231F20"/>
                          </a:solidFill>
                          <a:latin typeface="Arial"/>
                          <a:cs typeface="Arial"/>
                        </a:rPr>
                        <a:t>14,637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635" algn="ctr">
                        <a:lnSpc>
                          <a:spcPct val="100000"/>
                        </a:lnSpc>
                        <a:spcBef>
                          <a:spcPts val="320"/>
                        </a:spcBef>
                      </a:pPr>
                      <a:r>
                        <a:rPr sz="800" b="1" spc="25" dirty="0">
                          <a:solidFill>
                            <a:srgbClr val="231F20"/>
                          </a:solidFill>
                          <a:latin typeface="Arial"/>
                          <a:cs typeface="Arial"/>
                        </a:rPr>
                        <a:t>5.2</a:t>
                      </a:r>
                      <a:endParaRPr sz="80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21"/>
                  </a:ext>
                </a:extLst>
              </a:tr>
              <a:tr h="210299">
                <a:tc>
                  <a:txBody>
                    <a:bodyPr/>
                    <a:lstStyle/>
                    <a:p>
                      <a:pPr marL="55880">
                        <a:lnSpc>
                          <a:spcPct val="100000"/>
                        </a:lnSpc>
                        <a:spcBef>
                          <a:spcPts val="320"/>
                        </a:spcBef>
                      </a:pPr>
                      <a:r>
                        <a:rPr sz="800" b="1" spc="-5" dirty="0">
                          <a:solidFill>
                            <a:srgbClr val="231F20"/>
                          </a:solidFill>
                          <a:latin typeface="Arial"/>
                          <a:cs typeface="Arial"/>
                        </a:rPr>
                        <a:t>Rural</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181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182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78435">
                        <a:lnSpc>
                          <a:spcPct val="100000"/>
                        </a:lnSpc>
                        <a:spcBef>
                          <a:spcPts val="320"/>
                        </a:spcBef>
                      </a:pPr>
                      <a:r>
                        <a:rPr sz="800" b="1" spc="45" dirty="0">
                          <a:solidFill>
                            <a:srgbClr val="231F20"/>
                          </a:solidFill>
                          <a:latin typeface="Arial"/>
                          <a:cs typeface="Arial"/>
                        </a:rPr>
                        <a:t>180</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20"/>
                        </a:spcBef>
                      </a:pPr>
                      <a:r>
                        <a:rPr sz="800" b="1" spc="30" dirty="0">
                          <a:solidFill>
                            <a:srgbClr val="231F20"/>
                          </a:solidFill>
                          <a:latin typeface="Arial"/>
                          <a:cs typeface="Arial"/>
                        </a:rPr>
                        <a:t>3,153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6.8</a:t>
                      </a:r>
                      <a:endParaRPr sz="800" dirty="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7305" algn="ctr">
                        <a:lnSpc>
                          <a:spcPct val="100000"/>
                        </a:lnSpc>
                        <a:spcBef>
                          <a:spcPts val="320"/>
                        </a:spcBef>
                      </a:pPr>
                      <a:r>
                        <a:rPr sz="800" b="1" spc="20" dirty="0">
                          <a:solidFill>
                            <a:srgbClr val="231F20"/>
                          </a:solidFill>
                          <a:latin typeface="Arial"/>
                          <a:cs typeface="Arial"/>
                        </a:rPr>
                        <a:t>3,372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635" algn="ctr">
                        <a:lnSpc>
                          <a:spcPct val="100000"/>
                        </a:lnSpc>
                        <a:spcBef>
                          <a:spcPts val="320"/>
                        </a:spcBef>
                      </a:pPr>
                      <a:r>
                        <a:rPr sz="800" b="1" spc="25" dirty="0">
                          <a:solidFill>
                            <a:srgbClr val="231F20"/>
                          </a:solidFill>
                          <a:latin typeface="Arial"/>
                          <a:cs typeface="Arial"/>
                        </a:rPr>
                        <a:t>7.3</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22"/>
                  </a:ext>
                </a:extLst>
              </a:tr>
              <a:tr h="210311">
                <a:tc gridSpan="11">
                  <a:txBody>
                    <a:bodyPr/>
                    <a:lstStyle/>
                    <a:p>
                      <a:pPr marL="55880">
                        <a:lnSpc>
                          <a:spcPct val="100000"/>
                        </a:lnSpc>
                        <a:spcBef>
                          <a:spcPts val="330"/>
                        </a:spcBef>
                      </a:pPr>
                      <a:r>
                        <a:rPr sz="800" b="1" spc="-5" dirty="0">
                          <a:solidFill>
                            <a:srgbClr val="FFFFFF"/>
                          </a:solidFill>
                          <a:latin typeface="Lucida Sans"/>
                          <a:cs typeface="Lucida Sans"/>
                        </a:rPr>
                        <a:t>HHS </a:t>
                      </a:r>
                      <a:r>
                        <a:rPr sz="800" b="1" dirty="0">
                          <a:solidFill>
                            <a:srgbClr val="FFFFFF"/>
                          </a:solidFill>
                          <a:latin typeface="Lucida Sans"/>
                          <a:cs typeface="Lucida Sans"/>
                        </a:rPr>
                        <a:t>Region: </a:t>
                      </a:r>
                      <a:r>
                        <a:rPr sz="800" b="1" spc="-15" dirty="0">
                          <a:solidFill>
                            <a:srgbClr val="FFFFFF"/>
                          </a:solidFill>
                          <a:latin typeface="Lucida Sans"/>
                          <a:cs typeface="Lucida Sans"/>
                        </a:rPr>
                        <a:t>Regional</a:t>
                      </a:r>
                      <a:r>
                        <a:rPr sz="800" b="1" spc="-160" dirty="0">
                          <a:solidFill>
                            <a:srgbClr val="FFFFFF"/>
                          </a:solidFill>
                          <a:latin typeface="Lucida Sans"/>
                          <a:cs typeface="Lucida Sans"/>
                        </a:rPr>
                        <a:t> </a:t>
                      </a:r>
                      <a:r>
                        <a:rPr sz="800" b="1" dirty="0">
                          <a:solidFill>
                            <a:srgbClr val="FFFFFF"/>
                          </a:solidFill>
                          <a:latin typeface="Lucida Sans"/>
                          <a:cs typeface="Lucida Sans"/>
                        </a:rPr>
                        <a:t>Office</a:t>
                      </a:r>
                      <a:r>
                        <a:rPr sz="675" b="1" baseline="24691" dirty="0">
                          <a:solidFill>
                            <a:srgbClr val="FFFFFF"/>
                          </a:solidFill>
                          <a:latin typeface="Lucida Sans"/>
                          <a:cs typeface="Lucida Sans"/>
                        </a:rPr>
                        <a:t>#</a:t>
                      </a:r>
                      <a:endParaRPr sz="675" baseline="24691">
                        <a:latin typeface="Lucida Sans"/>
                        <a:cs typeface="Lucida Sans"/>
                      </a:endParaRPr>
                    </a:p>
                  </a:txBody>
                  <a:tcPr marL="0" marR="0" marT="41910" marB="0">
                    <a:solidFill>
                      <a:srgbClr val="005E6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3"/>
                  </a:ext>
                </a:extLst>
              </a:tr>
              <a:tr h="210312">
                <a:tc>
                  <a:txBody>
                    <a:bodyPr/>
                    <a:lstStyle/>
                    <a:p>
                      <a:pPr marL="57785">
                        <a:lnSpc>
                          <a:spcPct val="100000"/>
                        </a:lnSpc>
                        <a:spcBef>
                          <a:spcPts val="320"/>
                        </a:spcBef>
                      </a:pPr>
                      <a:r>
                        <a:rPr sz="800" b="1" spc="-10" dirty="0">
                          <a:solidFill>
                            <a:srgbClr val="231F20"/>
                          </a:solidFill>
                          <a:latin typeface="Arial"/>
                          <a:cs typeface="Arial"/>
                        </a:rPr>
                        <a:t>1:</a:t>
                      </a:r>
                      <a:r>
                        <a:rPr sz="800" b="1" spc="-15" dirty="0">
                          <a:solidFill>
                            <a:srgbClr val="231F20"/>
                          </a:solidFill>
                          <a:latin typeface="Arial"/>
                          <a:cs typeface="Arial"/>
                        </a:rPr>
                        <a:t> </a:t>
                      </a:r>
                      <a:r>
                        <a:rPr sz="800" b="1" spc="-5" dirty="0">
                          <a:solidFill>
                            <a:srgbClr val="231F20"/>
                          </a:solidFill>
                          <a:latin typeface="Arial"/>
                          <a:cs typeface="Arial"/>
                        </a:rPr>
                        <a:t>Boston</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2540" algn="ctr">
                        <a:lnSpc>
                          <a:spcPct val="100000"/>
                        </a:lnSpc>
                        <a:spcBef>
                          <a:spcPts val="320"/>
                        </a:spcBef>
                      </a:pPr>
                      <a:r>
                        <a:rPr sz="800" b="1" spc="45" dirty="0">
                          <a:solidFill>
                            <a:srgbClr val="231F20"/>
                          </a:solidFill>
                          <a:latin typeface="Arial"/>
                          <a:cs typeface="Arial"/>
                        </a:rPr>
                        <a:t>60</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105</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0.7</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20"/>
                        </a:spcBef>
                      </a:pPr>
                      <a:r>
                        <a:rPr sz="800" b="1" spc="45" dirty="0">
                          <a:solidFill>
                            <a:srgbClr val="231F20"/>
                          </a:solidFill>
                          <a:latin typeface="Arial"/>
                          <a:cs typeface="Arial"/>
                        </a:rPr>
                        <a:t>91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410</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2.8</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320"/>
                        </a:spcBef>
                      </a:pPr>
                      <a:r>
                        <a:rPr sz="800" b="1" spc="45" dirty="0">
                          <a:solidFill>
                            <a:srgbClr val="231F20"/>
                          </a:solidFill>
                          <a:latin typeface="Arial"/>
                          <a:cs typeface="Arial"/>
                        </a:rPr>
                        <a:t>593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20"/>
                        </a:spcBef>
                      </a:pPr>
                      <a:r>
                        <a:rPr sz="800" b="1" spc="25" dirty="0">
                          <a:solidFill>
                            <a:srgbClr val="231F20"/>
                          </a:solidFill>
                          <a:latin typeface="Arial"/>
                          <a:cs typeface="Arial"/>
                        </a:rPr>
                        <a:t>4.0</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24"/>
                  </a:ext>
                </a:extLst>
              </a:tr>
              <a:tr h="210299">
                <a:tc>
                  <a:txBody>
                    <a:bodyPr/>
                    <a:lstStyle/>
                    <a:p>
                      <a:pPr marL="55880">
                        <a:lnSpc>
                          <a:spcPct val="100000"/>
                        </a:lnSpc>
                        <a:spcBef>
                          <a:spcPts val="320"/>
                        </a:spcBef>
                      </a:pPr>
                      <a:r>
                        <a:rPr sz="800" b="1" spc="-10" dirty="0">
                          <a:solidFill>
                            <a:srgbClr val="231F20"/>
                          </a:solidFill>
                          <a:latin typeface="Arial"/>
                          <a:cs typeface="Arial"/>
                        </a:rPr>
                        <a:t>2: </a:t>
                      </a:r>
                      <a:r>
                        <a:rPr sz="800" b="1" spc="5" dirty="0">
                          <a:solidFill>
                            <a:srgbClr val="231F20"/>
                          </a:solidFill>
                          <a:latin typeface="Arial"/>
                          <a:cs typeface="Arial"/>
                        </a:rPr>
                        <a:t>New</a:t>
                      </a:r>
                      <a:r>
                        <a:rPr sz="800" b="1" spc="-15" dirty="0">
                          <a:solidFill>
                            <a:srgbClr val="231F20"/>
                          </a:solidFill>
                          <a:latin typeface="Arial"/>
                          <a:cs typeface="Arial"/>
                        </a:rPr>
                        <a:t> York</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182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173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78435">
                        <a:lnSpc>
                          <a:spcPct val="100000"/>
                        </a:lnSpc>
                        <a:spcBef>
                          <a:spcPts val="320"/>
                        </a:spcBef>
                      </a:pPr>
                      <a:r>
                        <a:rPr sz="800" b="1" spc="45" dirty="0">
                          <a:solidFill>
                            <a:srgbClr val="231F20"/>
                          </a:solidFill>
                          <a:latin typeface="Arial"/>
                          <a:cs typeface="Arial"/>
                        </a:rPr>
                        <a:t>289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1.0</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235</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0.8</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7940" algn="ctr">
                        <a:lnSpc>
                          <a:spcPct val="100000"/>
                        </a:lnSpc>
                        <a:spcBef>
                          <a:spcPts val="320"/>
                        </a:spcBef>
                      </a:pPr>
                      <a:r>
                        <a:rPr sz="800" b="1" spc="20" dirty="0">
                          <a:solidFill>
                            <a:srgbClr val="231F20"/>
                          </a:solidFill>
                          <a:latin typeface="Arial"/>
                          <a:cs typeface="Arial"/>
                        </a:rPr>
                        <a:t>1,001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20"/>
                        </a:spcBef>
                      </a:pPr>
                      <a:r>
                        <a:rPr sz="800" b="1" spc="25" dirty="0">
                          <a:solidFill>
                            <a:srgbClr val="231F20"/>
                          </a:solidFill>
                          <a:latin typeface="Arial"/>
                          <a:cs typeface="Arial"/>
                        </a:rPr>
                        <a:t>3.5</a:t>
                      </a:r>
                      <a:endParaRPr sz="80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25"/>
                  </a:ext>
                </a:extLst>
              </a:tr>
              <a:tr h="210299">
                <a:tc>
                  <a:txBody>
                    <a:bodyPr/>
                    <a:lstStyle/>
                    <a:p>
                      <a:pPr marL="55880">
                        <a:lnSpc>
                          <a:spcPct val="100000"/>
                        </a:lnSpc>
                        <a:spcBef>
                          <a:spcPts val="320"/>
                        </a:spcBef>
                      </a:pPr>
                      <a:r>
                        <a:rPr sz="800" b="1" spc="-10" dirty="0">
                          <a:solidFill>
                            <a:srgbClr val="231F20"/>
                          </a:solidFill>
                          <a:latin typeface="Arial"/>
                          <a:cs typeface="Arial"/>
                        </a:rPr>
                        <a:t>3:</a:t>
                      </a:r>
                      <a:r>
                        <a:rPr sz="800" b="1" spc="-15" dirty="0">
                          <a:solidFill>
                            <a:srgbClr val="231F20"/>
                          </a:solidFill>
                          <a:latin typeface="Arial"/>
                          <a:cs typeface="Arial"/>
                        </a:rPr>
                        <a:t> </a:t>
                      </a:r>
                      <a:r>
                        <a:rPr sz="800" b="1" dirty="0">
                          <a:solidFill>
                            <a:srgbClr val="231F20"/>
                          </a:solidFill>
                          <a:latin typeface="Arial"/>
                          <a:cs typeface="Arial"/>
                        </a:rPr>
                        <a:t>Philadelphia</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122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309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1.0</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78435">
                        <a:lnSpc>
                          <a:spcPct val="100000"/>
                        </a:lnSpc>
                        <a:spcBef>
                          <a:spcPts val="320"/>
                        </a:spcBef>
                      </a:pPr>
                      <a:r>
                        <a:rPr sz="800" b="1" spc="45" dirty="0">
                          <a:solidFill>
                            <a:srgbClr val="231F20"/>
                          </a:solidFill>
                          <a:latin typeface="Arial"/>
                          <a:cs typeface="Arial"/>
                        </a:rPr>
                        <a:t>159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20"/>
                        </a:spcBef>
                      </a:pPr>
                      <a:r>
                        <a:rPr sz="800" b="1" spc="30" dirty="0">
                          <a:solidFill>
                            <a:srgbClr val="231F20"/>
                          </a:solidFill>
                          <a:latin typeface="Arial"/>
                          <a:cs typeface="Arial"/>
                        </a:rPr>
                        <a:t>2,498</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8.1</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7940" algn="ctr">
                        <a:lnSpc>
                          <a:spcPct val="100000"/>
                        </a:lnSpc>
                        <a:spcBef>
                          <a:spcPts val="320"/>
                        </a:spcBef>
                      </a:pPr>
                      <a:r>
                        <a:rPr sz="800" b="1" spc="20" dirty="0">
                          <a:solidFill>
                            <a:srgbClr val="231F20"/>
                          </a:solidFill>
                          <a:latin typeface="Arial"/>
                          <a:cs typeface="Arial"/>
                        </a:rPr>
                        <a:t>1,611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20"/>
                        </a:spcBef>
                      </a:pPr>
                      <a:r>
                        <a:rPr sz="800" b="1" spc="25" dirty="0">
                          <a:solidFill>
                            <a:srgbClr val="231F20"/>
                          </a:solidFill>
                          <a:latin typeface="Arial"/>
                          <a:cs typeface="Arial"/>
                        </a:rPr>
                        <a:t>5.2</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26"/>
                  </a:ext>
                </a:extLst>
              </a:tr>
              <a:tr h="210312">
                <a:tc>
                  <a:txBody>
                    <a:bodyPr/>
                    <a:lstStyle/>
                    <a:p>
                      <a:pPr marL="55880">
                        <a:lnSpc>
                          <a:spcPct val="100000"/>
                        </a:lnSpc>
                        <a:spcBef>
                          <a:spcPts val="320"/>
                        </a:spcBef>
                      </a:pPr>
                      <a:r>
                        <a:rPr sz="800" b="1" spc="-10" dirty="0">
                          <a:solidFill>
                            <a:srgbClr val="231F20"/>
                          </a:solidFill>
                          <a:latin typeface="Arial"/>
                          <a:cs typeface="Arial"/>
                        </a:rPr>
                        <a:t>4:</a:t>
                      </a:r>
                      <a:r>
                        <a:rPr sz="800" b="1" spc="-30" dirty="0">
                          <a:solidFill>
                            <a:srgbClr val="231F20"/>
                          </a:solidFill>
                          <a:latin typeface="Arial"/>
                          <a:cs typeface="Arial"/>
                        </a:rPr>
                        <a:t> </a:t>
                      </a:r>
                      <a:r>
                        <a:rPr sz="800" b="1" dirty="0">
                          <a:solidFill>
                            <a:srgbClr val="231F20"/>
                          </a:solidFill>
                          <a:latin typeface="Arial"/>
                          <a:cs typeface="Arial"/>
                        </a:rPr>
                        <a:t>Atlanta</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254</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269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78435">
                        <a:lnSpc>
                          <a:spcPct val="100000"/>
                        </a:lnSpc>
                        <a:spcBef>
                          <a:spcPts val="320"/>
                        </a:spcBef>
                      </a:pPr>
                      <a:r>
                        <a:rPr sz="800" b="1" spc="45" dirty="0">
                          <a:solidFill>
                            <a:srgbClr val="231F20"/>
                          </a:solidFill>
                          <a:latin typeface="Arial"/>
                          <a:cs typeface="Arial"/>
                        </a:rPr>
                        <a:t>438</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0.7</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20"/>
                        </a:spcBef>
                      </a:pPr>
                      <a:r>
                        <a:rPr sz="800" b="1" spc="30" dirty="0">
                          <a:solidFill>
                            <a:srgbClr val="231F20"/>
                          </a:solidFill>
                          <a:latin typeface="Arial"/>
                          <a:cs typeface="Arial"/>
                        </a:rPr>
                        <a:t>5,030</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7.6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7940" algn="ctr">
                        <a:lnSpc>
                          <a:spcPct val="100000"/>
                        </a:lnSpc>
                        <a:spcBef>
                          <a:spcPts val="320"/>
                        </a:spcBef>
                      </a:pPr>
                      <a:r>
                        <a:rPr sz="800" b="1" spc="20" dirty="0">
                          <a:solidFill>
                            <a:srgbClr val="231F20"/>
                          </a:solidFill>
                          <a:latin typeface="Arial"/>
                          <a:cs typeface="Arial"/>
                        </a:rPr>
                        <a:t>8,900</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20"/>
                        </a:spcBef>
                      </a:pPr>
                      <a:r>
                        <a:rPr sz="800" b="1" spc="25" dirty="0">
                          <a:solidFill>
                            <a:srgbClr val="231F20"/>
                          </a:solidFill>
                          <a:latin typeface="Arial"/>
                          <a:cs typeface="Arial"/>
                        </a:rPr>
                        <a:t>13.3</a:t>
                      </a:r>
                      <a:endParaRPr sz="80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27"/>
                  </a:ext>
                </a:extLst>
              </a:tr>
              <a:tr h="210299">
                <a:tc>
                  <a:txBody>
                    <a:bodyPr/>
                    <a:lstStyle/>
                    <a:p>
                      <a:pPr marL="55880">
                        <a:lnSpc>
                          <a:spcPct val="100000"/>
                        </a:lnSpc>
                        <a:spcBef>
                          <a:spcPts val="320"/>
                        </a:spcBef>
                      </a:pPr>
                      <a:r>
                        <a:rPr sz="800" b="1" spc="-10" dirty="0">
                          <a:solidFill>
                            <a:srgbClr val="231F20"/>
                          </a:solidFill>
                          <a:latin typeface="Arial"/>
                          <a:cs typeface="Arial"/>
                        </a:rPr>
                        <a:t>5:</a:t>
                      </a:r>
                      <a:r>
                        <a:rPr sz="800" b="1" spc="-15" dirty="0">
                          <a:solidFill>
                            <a:srgbClr val="231F20"/>
                          </a:solidFill>
                          <a:latin typeface="Arial"/>
                          <a:cs typeface="Arial"/>
                        </a:rPr>
                        <a:t> Chicago</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4445" algn="ctr">
                        <a:lnSpc>
                          <a:spcPct val="100000"/>
                        </a:lnSpc>
                        <a:spcBef>
                          <a:spcPts val="320"/>
                        </a:spcBef>
                      </a:pPr>
                      <a:r>
                        <a:rPr sz="800" b="1" spc="45" dirty="0">
                          <a:solidFill>
                            <a:srgbClr val="231F20"/>
                          </a:solidFill>
                          <a:latin typeface="Arial"/>
                          <a:cs typeface="Arial"/>
                        </a:rPr>
                        <a:t>193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4445" algn="ctr">
                        <a:lnSpc>
                          <a:spcPct val="100000"/>
                        </a:lnSpc>
                        <a:spcBef>
                          <a:spcPts val="320"/>
                        </a:spcBef>
                      </a:pPr>
                      <a:r>
                        <a:rPr sz="800" b="1" spc="45" dirty="0">
                          <a:solidFill>
                            <a:srgbClr val="231F20"/>
                          </a:solidFill>
                          <a:latin typeface="Arial"/>
                          <a:cs typeface="Arial"/>
                        </a:rPr>
                        <a:t>259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78435">
                        <a:lnSpc>
                          <a:spcPct val="100000"/>
                        </a:lnSpc>
                        <a:spcBef>
                          <a:spcPts val="320"/>
                        </a:spcBef>
                      </a:pPr>
                      <a:r>
                        <a:rPr sz="800" b="1" spc="45" dirty="0">
                          <a:solidFill>
                            <a:srgbClr val="231F20"/>
                          </a:solidFill>
                          <a:latin typeface="Arial"/>
                          <a:cs typeface="Arial"/>
                        </a:rPr>
                        <a:t>855</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1.6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20"/>
                        </a:spcBef>
                      </a:pPr>
                      <a:r>
                        <a:rPr sz="800" b="1" spc="30" dirty="0">
                          <a:solidFill>
                            <a:srgbClr val="231F20"/>
                          </a:solidFill>
                          <a:latin typeface="Arial"/>
                          <a:cs typeface="Arial"/>
                        </a:rPr>
                        <a:t>3,074</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5.9</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7940" algn="ctr">
                        <a:lnSpc>
                          <a:spcPct val="100000"/>
                        </a:lnSpc>
                        <a:spcBef>
                          <a:spcPts val="320"/>
                        </a:spcBef>
                      </a:pPr>
                      <a:r>
                        <a:rPr sz="800" b="1" spc="20" dirty="0">
                          <a:solidFill>
                            <a:srgbClr val="231F20"/>
                          </a:solidFill>
                          <a:latin typeface="Arial"/>
                          <a:cs typeface="Arial"/>
                        </a:rPr>
                        <a:t>3,562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20"/>
                        </a:spcBef>
                      </a:pPr>
                      <a:r>
                        <a:rPr sz="800" b="1" spc="25" dirty="0">
                          <a:solidFill>
                            <a:srgbClr val="231F20"/>
                          </a:solidFill>
                          <a:latin typeface="Arial"/>
                          <a:cs typeface="Arial"/>
                        </a:rPr>
                        <a:t>6.8</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28"/>
                  </a:ext>
                </a:extLst>
              </a:tr>
              <a:tr h="210299">
                <a:tc>
                  <a:txBody>
                    <a:bodyPr/>
                    <a:lstStyle/>
                    <a:p>
                      <a:pPr marL="57785">
                        <a:lnSpc>
                          <a:spcPct val="100000"/>
                        </a:lnSpc>
                        <a:spcBef>
                          <a:spcPts val="320"/>
                        </a:spcBef>
                      </a:pPr>
                      <a:r>
                        <a:rPr sz="800" b="1" spc="-10" dirty="0">
                          <a:solidFill>
                            <a:srgbClr val="231F20"/>
                          </a:solidFill>
                          <a:latin typeface="Arial"/>
                          <a:cs typeface="Arial"/>
                        </a:rPr>
                        <a:t>6:</a:t>
                      </a:r>
                      <a:r>
                        <a:rPr sz="800" b="1" spc="-15" dirty="0">
                          <a:solidFill>
                            <a:srgbClr val="231F20"/>
                          </a:solidFill>
                          <a:latin typeface="Arial"/>
                          <a:cs typeface="Arial"/>
                        </a:rPr>
                        <a:t> </a:t>
                      </a:r>
                      <a:r>
                        <a:rPr sz="800" b="1" spc="-5" dirty="0">
                          <a:solidFill>
                            <a:srgbClr val="231F20"/>
                          </a:solidFill>
                          <a:latin typeface="Arial"/>
                          <a:cs typeface="Arial"/>
                        </a:rPr>
                        <a:t>Dallas</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179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179</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78435">
                        <a:lnSpc>
                          <a:spcPct val="100000"/>
                        </a:lnSpc>
                        <a:spcBef>
                          <a:spcPts val="320"/>
                        </a:spcBef>
                      </a:pPr>
                      <a:r>
                        <a:rPr sz="800" b="1" spc="45" dirty="0">
                          <a:solidFill>
                            <a:srgbClr val="231F20"/>
                          </a:solidFill>
                          <a:latin typeface="Arial"/>
                          <a:cs typeface="Arial"/>
                        </a:rPr>
                        <a:t>157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407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1.0</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7940" algn="ctr">
                        <a:lnSpc>
                          <a:spcPct val="100000"/>
                        </a:lnSpc>
                        <a:spcBef>
                          <a:spcPts val="320"/>
                        </a:spcBef>
                      </a:pPr>
                      <a:r>
                        <a:rPr sz="800" b="1" spc="20" dirty="0">
                          <a:solidFill>
                            <a:srgbClr val="231F20"/>
                          </a:solidFill>
                          <a:latin typeface="Arial"/>
                          <a:cs typeface="Arial"/>
                        </a:rPr>
                        <a:t>1,166</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20"/>
                        </a:spcBef>
                      </a:pPr>
                      <a:r>
                        <a:rPr sz="800" b="1" spc="25" dirty="0">
                          <a:solidFill>
                            <a:srgbClr val="231F20"/>
                          </a:solidFill>
                          <a:latin typeface="Arial"/>
                          <a:cs typeface="Arial"/>
                        </a:rPr>
                        <a:t>2.7</a:t>
                      </a:r>
                      <a:endParaRPr sz="80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29"/>
                  </a:ext>
                </a:extLst>
              </a:tr>
              <a:tr h="210312">
                <a:tc>
                  <a:txBody>
                    <a:bodyPr/>
                    <a:lstStyle/>
                    <a:p>
                      <a:pPr marL="55880">
                        <a:lnSpc>
                          <a:spcPct val="100000"/>
                        </a:lnSpc>
                        <a:spcBef>
                          <a:spcPts val="320"/>
                        </a:spcBef>
                      </a:pPr>
                      <a:r>
                        <a:rPr sz="800" b="1" spc="-10" dirty="0">
                          <a:solidFill>
                            <a:srgbClr val="231F20"/>
                          </a:solidFill>
                          <a:latin typeface="Arial"/>
                          <a:cs typeface="Arial"/>
                        </a:rPr>
                        <a:t>7: </a:t>
                      </a:r>
                      <a:r>
                        <a:rPr sz="800" b="1" spc="-25" dirty="0">
                          <a:solidFill>
                            <a:srgbClr val="231F20"/>
                          </a:solidFill>
                          <a:latin typeface="Arial"/>
                          <a:cs typeface="Arial"/>
                        </a:rPr>
                        <a:t>Kansas</a:t>
                      </a:r>
                      <a:r>
                        <a:rPr sz="800" b="1" spc="20" dirty="0">
                          <a:solidFill>
                            <a:srgbClr val="231F20"/>
                          </a:solidFill>
                          <a:latin typeface="Arial"/>
                          <a:cs typeface="Arial"/>
                        </a:rPr>
                        <a:t> </a:t>
                      </a:r>
                      <a:r>
                        <a:rPr sz="800" b="1" spc="-5" dirty="0">
                          <a:solidFill>
                            <a:srgbClr val="231F20"/>
                          </a:solidFill>
                          <a:latin typeface="Arial"/>
                          <a:cs typeface="Arial"/>
                        </a:rPr>
                        <a:t>City</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2540" algn="ctr">
                        <a:lnSpc>
                          <a:spcPct val="100000"/>
                        </a:lnSpc>
                        <a:spcBef>
                          <a:spcPts val="320"/>
                        </a:spcBef>
                      </a:pPr>
                      <a:r>
                        <a:rPr sz="800" b="1" spc="45" dirty="0">
                          <a:solidFill>
                            <a:srgbClr val="231F20"/>
                          </a:solidFill>
                          <a:latin typeface="Arial"/>
                          <a:cs typeface="Arial"/>
                        </a:rPr>
                        <a:t>38</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0.3</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2540" algn="ctr">
                        <a:lnSpc>
                          <a:spcPct val="100000"/>
                        </a:lnSpc>
                        <a:spcBef>
                          <a:spcPts val="320"/>
                        </a:spcBef>
                      </a:pPr>
                      <a:r>
                        <a:rPr sz="800" b="1" spc="45" dirty="0">
                          <a:solidFill>
                            <a:srgbClr val="231F20"/>
                          </a:solidFill>
                          <a:latin typeface="Arial"/>
                          <a:cs typeface="Arial"/>
                        </a:rPr>
                        <a:t>58</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1905" algn="ctr">
                        <a:lnSpc>
                          <a:spcPct val="100000"/>
                        </a:lnSpc>
                        <a:spcBef>
                          <a:spcPts val="320"/>
                        </a:spcBef>
                      </a:pPr>
                      <a:r>
                        <a:rPr sz="800" b="1" spc="45" dirty="0">
                          <a:solidFill>
                            <a:srgbClr val="231F20"/>
                          </a:solidFill>
                          <a:latin typeface="Arial"/>
                          <a:cs typeface="Arial"/>
                        </a:rPr>
                        <a:t>46</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0.3</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273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1.9</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320"/>
                        </a:spcBef>
                      </a:pPr>
                      <a:r>
                        <a:rPr sz="800" b="1" spc="45" dirty="0">
                          <a:solidFill>
                            <a:srgbClr val="231F20"/>
                          </a:solidFill>
                          <a:latin typeface="Arial"/>
                          <a:cs typeface="Arial"/>
                        </a:rPr>
                        <a:t>393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20"/>
                        </a:spcBef>
                      </a:pPr>
                      <a:r>
                        <a:rPr sz="800" b="1" spc="25" dirty="0">
                          <a:solidFill>
                            <a:srgbClr val="231F20"/>
                          </a:solidFill>
                          <a:latin typeface="Arial"/>
                          <a:cs typeface="Arial"/>
                        </a:rPr>
                        <a:t>2.8</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30"/>
                  </a:ext>
                </a:extLst>
              </a:tr>
              <a:tr h="210299">
                <a:tc>
                  <a:txBody>
                    <a:bodyPr/>
                    <a:lstStyle/>
                    <a:p>
                      <a:pPr marL="55880">
                        <a:lnSpc>
                          <a:spcPct val="100000"/>
                        </a:lnSpc>
                        <a:spcBef>
                          <a:spcPts val="320"/>
                        </a:spcBef>
                      </a:pPr>
                      <a:r>
                        <a:rPr sz="800" b="1" spc="-10" dirty="0">
                          <a:solidFill>
                            <a:srgbClr val="231F20"/>
                          </a:solidFill>
                          <a:latin typeface="Arial"/>
                          <a:cs typeface="Arial"/>
                        </a:rPr>
                        <a:t>8:</a:t>
                      </a:r>
                      <a:r>
                        <a:rPr sz="800" b="1" spc="-15" dirty="0">
                          <a:solidFill>
                            <a:srgbClr val="231F20"/>
                          </a:solidFill>
                          <a:latin typeface="Arial"/>
                          <a:cs typeface="Arial"/>
                        </a:rPr>
                        <a:t> </a:t>
                      </a:r>
                      <a:r>
                        <a:rPr sz="800" b="1" spc="-5" dirty="0">
                          <a:solidFill>
                            <a:srgbClr val="231F20"/>
                          </a:solidFill>
                          <a:latin typeface="Arial"/>
                          <a:cs typeface="Arial"/>
                        </a:rPr>
                        <a:t>Denver</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1905" algn="ctr">
                        <a:lnSpc>
                          <a:spcPct val="100000"/>
                        </a:lnSpc>
                        <a:spcBef>
                          <a:spcPts val="320"/>
                        </a:spcBef>
                      </a:pPr>
                      <a:r>
                        <a:rPr sz="800" b="1" spc="45" dirty="0">
                          <a:solidFill>
                            <a:srgbClr val="231F20"/>
                          </a:solidFill>
                          <a:latin typeface="Arial"/>
                          <a:cs typeface="Arial"/>
                        </a:rPr>
                        <a:t>45</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20"/>
                        </a:spcBef>
                      </a:pPr>
                      <a:r>
                        <a:rPr sz="800" b="1" spc="45" dirty="0">
                          <a:solidFill>
                            <a:srgbClr val="231F20"/>
                          </a:solidFill>
                          <a:latin typeface="Arial"/>
                          <a:cs typeface="Arial"/>
                        </a:rPr>
                        <a:t>40</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0.3</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77800">
                        <a:lnSpc>
                          <a:spcPct val="100000"/>
                        </a:lnSpc>
                        <a:spcBef>
                          <a:spcPts val="320"/>
                        </a:spcBef>
                      </a:pPr>
                      <a:r>
                        <a:rPr sz="800" b="1" spc="45" dirty="0">
                          <a:solidFill>
                            <a:srgbClr val="231F20"/>
                          </a:solidFill>
                          <a:latin typeface="Arial"/>
                          <a:cs typeface="Arial"/>
                        </a:rPr>
                        <a:t>246</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2.1</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810" algn="ctr">
                        <a:lnSpc>
                          <a:spcPct val="100000"/>
                        </a:lnSpc>
                        <a:spcBef>
                          <a:spcPts val="320"/>
                        </a:spcBef>
                      </a:pPr>
                      <a:r>
                        <a:rPr sz="800" b="1" spc="45" dirty="0">
                          <a:solidFill>
                            <a:srgbClr val="231F20"/>
                          </a:solidFill>
                          <a:latin typeface="Arial"/>
                          <a:cs typeface="Arial"/>
                        </a:rPr>
                        <a:t>172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1.4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20"/>
                        </a:spcBef>
                      </a:pPr>
                      <a:r>
                        <a:rPr sz="800" b="1" spc="45" dirty="0">
                          <a:solidFill>
                            <a:srgbClr val="231F20"/>
                          </a:solidFill>
                          <a:latin typeface="Arial"/>
                          <a:cs typeface="Arial"/>
                        </a:rPr>
                        <a:t>392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20"/>
                        </a:spcBef>
                      </a:pPr>
                      <a:r>
                        <a:rPr sz="800" b="1" spc="25" dirty="0">
                          <a:solidFill>
                            <a:srgbClr val="231F20"/>
                          </a:solidFill>
                          <a:latin typeface="Arial"/>
                          <a:cs typeface="Arial"/>
                        </a:rPr>
                        <a:t>3.2</a:t>
                      </a:r>
                      <a:endParaRPr sz="80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31"/>
                  </a:ext>
                </a:extLst>
              </a:tr>
              <a:tr h="210299">
                <a:tc>
                  <a:txBody>
                    <a:bodyPr/>
                    <a:lstStyle/>
                    <a:p>
                      <a:pPr marL="55880">
                        <a:lnSpc>
                          <a:spcPct val="100000"/>
                        </a:lnSpc>
                        <a:spcBef>
                          <a:spcPts val="320"/>
                        </a:spcBef>
                      </a:pPr>
                      <a:r>
                        <a:rPr sz="800" b="1" spc="-10" dirty="0">
                          <a:solidFill>
                            <a:srgbClr val="231F20"/>
                          </a:solidFill>
                          <a:latin typeface="Arial"/>
                          <a:cs typeface="Arial"/>
                        </a:rPr>
                        <a:t>9: San </a:t>
                      </a:r>
                      <a:r>
                        <a:rPr sz="800" b="1" spc="-20" dirty="0">
                          <a:solidFill>
                            <a:srgbClr val="231F20"/>
                          </a:solidFill>
                          <a:latin typeface="Arial"/>
                          <a:cs typeface="Arial"/>
                        </a:rPr>
                        <a:t>Francisco</a:t>
                      </a:r>
                      <a:endParaRPr sz="800">
                        <a:latin typeface="Arial"/>
                        <a:cs typeface="Arial"/>
                      </a:endParaRPr>
                    </a:p>
                  </a:txBody>
                  <a:tcPr marL="0" marR="0" marT="40640" marB="0">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250</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560</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1.1</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R="121920" algn="r">
                        <a:lnSpc>
                          <a:spcPct val="100000"/>
                        </a:lnSpc>
                        <a:spcBef>
                          <a:spcPts val="320"/>
                        </a:spcBef>
                      </a:pPr>
                      <a:r>
                        <a:rPr sz="800" b="1" spc="30" dirty="0">
                          <a:solidFill>
                            <a:srgbClr val="231F20"/>
                          </a:solidFill>
                          <a:latin typeface="Arial"/>
                          <a:cs typeface="Arial"/>
                        </a:rPr>
                        <a:t>1</a:t>
                      </a:r>
                      <a:r>
                        <a:rPr sz="800" b="1" spc="40" dirty="0">
                          <a:solidFill>
                            <a:srgbClr val="231F20"/>
                          </a:solidFill>
                          <a:latin typeface="Arial"/>
                          <a:cs typeface="Arial"/>
                        </a:rPr>
                        <a:t>,</a:t>
                      </a:r>
                      <a:r>
                        <a:rPr sz="800" b="1" spc="30" dirty="0">
                          <a:solidFill>
                            <a:srgbClr val="231F20"/>
                          </a:solidFill>
                          <a:latin typeface="Arial"/>
                          <a:cs typeface="Arial"/>
                        </a:rPr>
                        <a:t>033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2.0</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810" algn="ctr">
                        <a:lnSpc>
                          <a:spcPct val="100000"/>
                        </a:lnSpc>
                        <a:spcBef>
                          <a:spcPts val="320"/>
                        </a:spcBef>
                      </a:pPr>
                      <a:r>
                        <a:rPr sz="800" b="1" spc="45" dirty="0">
                          <a:solidFill>
                            <a:srgbClr val="231F20"/>
                          </a:solidFill>
                          <a:latin typeface="Arial"/>
                          <a:cs typeface="Arial"/>
                        </a:rPr>
                        <a:t>311</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algn="ctr">
                        <a:lnSpc>
                          <a:spcPct val="100000"/>
                        </a:lnSpc>
                        <a:spcBef>
                          <a:spcPts val="320"/>
                        </a:spcBef>
                      </a:pPr>
                      <a:r>
                        <a:rPr sz="800" b="1" spc="25" dirty="0">
                          <a:solidFill>
                            <a:srgbClr val="231F20"/>
                          </a:solidFill>
                          <a:latin typeface="Arial"/>
                          <a:cs typeface="Arial"/>
                        </a:rPr>
                        <a:t>0.6</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FFFFFF"/>
                    </a:solidFill>
                  </a:tcPr>
                </a:tc>
                <a:tc>
                  <a:txBody>
                    <a:bodyPr/>
                    <a:lstStyle/>
                    <a:p>
                      <a:pPr marL="3175" algn="ctr">
                        <a:lnSpc>
                          <a:spcPct val="100000"/>
                        </a:lnSpc>
                        <a:spcBef>
                          <a:spcPts val="320"/>
                        </a:spcBef>
                      </a:pPr>
                      <a:r>
                        <a:rPr sz="800" b="1" spc="45" dirty="0">
                          <a:solidFill>
                            <a:srgbClr val="231F20"/>
                          </a:solidFill>
                          <a:latin typeface="Arial"/>
                          <a:cs typeface="Arial"/>
                        </a:rPr>
                        <a:t>943</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FFFFFF"/>
                    </a:solidFill>
                  </a:tcPr>
                </a:tc>
                <a:tc>
                  <a:txBody>
                    <a:bodyPr/>
                    <a:lstStyle/>
                    <a:p>
                      <a:pPr marL="1270" algn="ctr">
                        <a:lnSpc>
                          <a:spcPct val="100000"/>
                        </a:lnSpc>
                        <a:spcBef>
                          <a:spcPts val="320"/>
                        </a:spcBef>
                      </a:pPr>
                      <a:r>
                        <a:rPr sz="800" b="1" spc="25" dirty="0">
                          <a:solidFill>
                            <a:srgbClr val="231F20"/>
                          </a:solidFill>
                          <a:latin typeface="Arial"/>
                          <a:cs typeface="Arial"/>
                        </a:rPr>
                        <a:t>1.8</a:t>
                      </a:r>
                      <a:endParaRPr sz="800">
                        <a:latin typeface="Arial"/>
                        <a:cs typeface="Arial"/>
                      </a:endParaRPr>
                    </a:p>
                  </a:txBody>
                  <a:tcPr marL="0" marR="0" marT="40640" marB="0">
                    <a:lnL w="9525">
                      <a:solidFill>
                        <a:srgbClr val="005E6D"/>
                      </a:solidFill>
                      <a:prstDash val="solid"/>
                    </a:lnL>
                    <a:solidFill>
                      <a:srgbClr val="FFFFFF"/>
                    </a:solidFill>
                  </a:tcPr>
                </a:tc>
                <a:extLst>
                  <a:ext uri="{0D108BD9-81ED-4DB2-BD59-A6C34878D82A}">
                    <a16:rowId xmlns:a16="http://schemas.microsoft.com/office/drawing/2014/main" val="10032"/>
                  </a:ext>
                </a:extLst>
              </a:tr>
              <a:tr h="210312">
                <a:tc>
                  <a:txBody>
                    <a:bodyPr/>
                    <a:lstStyle/>
                    <a:p>
                      <a:pPr marL="55880">
                        <a:lnSpc>
                          <a:spcPct val="100000"/>
                        </a:lnSpc>
                        <a:spcBef>
                          <a:spcPts val="320"/>
                        </a:spcBef>
                      </a:pPr>
                      <a:r>
                        <a:rPr sz="800" b="1" spc="5" dirty="0">
                          <a:solidFill>
                            <a:srgbClr val="231F20"/>
                          </a:solidFill>
                          <a:latin typeface="Arial"/>
                          <a:cs typeface="Arial"/>
                        </a:rPr>
                        <a:t>10: Seattle</a:t>
                      </a:r>
                      <a:endParaRPr sz="800">
                        <a:latin typeface="Arial"/>
                        <a:cs typeface="Arial"/>
                      </a:endParaRPr>
                    </a:p>
                  </a:txBody>
                  <a:tcPr marL="0" marR="0" marT="40640" marB="0">
                    <a:lnR w="19050">
                      <a:solidFill>
                        <a:srgbClr val="005E6D"/>
                      </a:solidFill>
                      <a:prstDash val="solid"/>
                    </a:lnR>
                    <a:solidFill>
                      <a:srgbClr val="E5EEF0"/>
                    </a:solidFill>
                  </a:tcPr>
                </a:tc>
                <a:tc>
                  <a:txBody>
                    <a:bodyPr/>
                    <a:lstStyle/>
                    <a:p>
                      <a:pPr marL="2540" algn="ctr">
                        <a:lnSpc>
                          <a:spcPct val="100000"/>
                        </a:lnSpc>
                        <a:spcBef>
                          <a:spcPts val="320"/>
                        </a:spcBef>
                      </a:pPr>
                      <a:r>
                        <a:rPr sz="800" b="1" spc="45" dirty="0">
                          <a:solidFill>
                            <a:srgbClr val="231F20"/>
                          </a:solidFill>
                          <a:latin typeface="Arial"/>
                          <a:cs typeface="Arial"/>
                        </a:rPr>
                        <a:t>67</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2540" algn="ctr">
                        <a:lnSpc>
                          <a:spcPct val="100000"/>
                        </a:lnSpc>
                        <a:spcBef>
                          <a:spcPts val="320"/>
                        </a:spcBef>
                      </a:pPr>
                      <a:r>
                        <a:rPr sz="800" b="1" spc="45" dirty="0">
                          <a:solidFill>
                            <a:srgbClr val="231F20"/>
                          </a:solidFill>
                          <a:latin typeface="Arial"/>
                          <a:cs typeface="Arial"/>
                        </a:rPr>
                        <a:t>55</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20"/>
                        </a:spcBef>
                      </a:pPr>
                      <a:r>
                        <a:rPr sz="800" b="1" spc="45" dirty="0">
                          <a:solidFill>
                            <a:srgbClr val="231F20"/>
                          </a:solidFill>
                          <a:latin typeface="Arial"/>
                          <a:cs typeface="Arial"/>
                        </a:rPr>
                        <a:t>52</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0.4</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1905" algn="ctr">
                        <a:lnSpc>
                          <a:spcPct val="100000"/>
                        </a:lnSpc>
                        <a:spcBef>
                          <a:spcPts val="320"/>
                        </a:spcBef>
                      </a:pPr>
                      <a:r>
                        <a:rPr sz="800" b="1" spc="45" dirty="0">
                          <a:solidFill>
                            <a:srgbClr val="231F20"/>
                          </a:solidFill>
                          <a:latin typeface="Arial"/>
                          <a:cs typeface="Arial"/>
                        </a:rPr>
                        <a:t>64</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algn="ctr">
                        <a:lnSpc>
                          <a:spcPct val="100000"/>
                        </a:lnSpc>
                        <a:spcBef>
                          <a:spcPts val="320"/>
                        </a:spcBef>
                      </a:pPr>
                      <a:r>
                        <a:rPr sz="800" b="1" spc="25" dirty="0">
                          <a:solidFill>
                            <a:srgbClr val="231F20"/>
                          </a:solidFill>
                          <a:latin typeface="Arial"/>
                          <a:cs typeface="Arial"/>
                        </a:rPr>
                        <a:t>0.5</a:t>
                      </a:r>
                      <a:endParaRPr sz="800">
                        <a:latin typeface="Arial"/>
                        <a:cs typeface="Arial"/>
                      </a:endParaRPr>
                    </a:p>
                  </a:txBody>
                  <a:tcPr marL="0" marR="0" marT="40640" marB="0">
                    <a:lnL w="9525">
                      <a:solidFill>
                        <a:srgbClr val="005E6D"/>
                      </a:solidFill>
                      <a:prstDash val="solid"/>
                    </a:lnL>
                    <a:lnR w="19050">
                      <a:solidFill>
                        <a:srgbClr val="005E6D"/>
                      </a:solidFill>
                      <a:prstDash val="solid"/>
                    </a:lnR>
                    <a:solidFill>
                      <a:srgbClr val="E5EEF0"/>
                    </a:solidFill>
                  </a:tcPr>
                </a:tc>
                <a:tc>
                  <a:txBody>
                    <a:bodyPr/>
                    <a:lstStyle/>
                    <a:p>
                      <a:pPr marL="3175" algn="ctr">
                        <a:lnSpc>
                          <a:spcPct val="100000"/>
                        </a:lnSpc>
                        <a:spcBef>
                          <a:spcPts val="320"/>
                        </a:spcBef>
                      </a:pPr>
                      <a:r>
                        <a:rPr sz="800" b="1" spc="45" dirty="0">
                          <a:solidFill>
                            <a:srgbClr val="231F20"/>
                          </a:solidFill>
                          <a:latin typeface="Arial"/>
                          <a:cs typeface="Arial"/>
                        </a:rPr>
                        <a:t>285</a:t>
                      </a:r>
                      <a:endParaRPr sz="800">
                        <a:latin typeface="Arial"/>
                        <a:cs typeface="Arial"/>
                      </a:endParaRPr>
                    </a:p>
                  </a:txBody>
                  <a:tcPr marL="0" marR="0" marT="40640" marB="0">
                    <a:lnL w="19050">
                      <a:solidFill>
                        <a:srgbClr val="005E6D"/>
                      </a:solidFill>
                      <a:prstDash val="solid"/>
                    </a:lnL>
                    <a:lnR w="9525">
                      <a:solidFill>
                        <a:srgbClr val="005E6D"/>
                      </a:solidFill>
                      <a:prstDash val="solid"/>
                    </a:lnR>
                    <a:solidFill>
                      <a:srgbClr val="E5EEF0"/>
                    </a:solidFill>
                  </a:tcPr>
                </a:tc>
                <a:tc>
                  <a:txBody>
                    <a:bodyPr/>
                    <a:lstStyle/>
                    <a:p>
                      <a:pPr marL="1270" algn="ctr">
                        <a:lnSpc>
                          <a:spcPct val="100000"/>
                        </a:lnSpc>
                        <a:spcBef>
                          <a:spcPts val="320"/>
                        </a:spcBef>
                      </a:pPr>
                      <a:r>
                        <a:rPr sz="800" b="1" spc="25" dirty="0">
                          <a:solidFill>
                            <a:srgbClr val="231F20"/>
                          </a:solidFill>
                          <a:latin typeface="Arial"/>
                          <a:cs typeface="Arial"/>
                        </a:rPr>
                        <a:t>2.0</a:t>
                      </a:r>
                      <a:endParaRPr sz="800" dirty="0">
                        <a:latin typeface="Arial"/>
                        <a:cs typeface="Arial"/>
                      </a:endParaRPr>
                    </a:p>
                  </a:txBody>
                  <a:tcPr marL="0" marR="0" marT="40640" marB="0">
                    <a:lnL w="9525">
                      <a:solidFill>
                        <a:srgbClr val="005E6D"/>
                      </a:solidFill>
                      <a:prstDash val="solid"/>
                    </a:lnL>
                    <a:solidFill>
                      <a:srgbClr val="E5EEF0"/>
                    </a:solidFill>
                  </a:tcPr>
                </a:tc>
                <a:extLst>
                  <a:ext uri="{0D108BD9-81ED-4DB2-BD59-A6C34878D82A}">
                    <a16:rowId xmlns:a16="http://schemas.microsoft.com/office/drawing/2014/main" val="10033"/>
                  </a:ext>
                </a:extLst>
              </a:tr>
            </a:tbl>
          </a:graphicData>
        </a:graphic>
      </p:graphicFrame>
      <p:sp>
        <p:nvSpPr>
          <p:cNvPr id="4" name="object 4"/>
          <p:cNvSpPr txBox="1"/>
          <p:nvPr/>
        </p:nvSpPr>
        <p:spPr>
          <a:xfrm>
            <a:off x="443991" y="8646803"/>
            <a:ext cx="1288415" cy="952500"/>
          </a:xfrm>
          <a:prstGeom prst="rect">
            <a:avLst/>
          </a:prstGeom>
        </p:spPr>
        <p:txBody>
          <a:bodyPr vert="horz" wrap="square" lIns="0" tIns="12700" rIns="0" bIns="0" rtlCol="0">
            <a:spAutoFit/>
          </a:bodyPr>
          <a:lstStyle/>
          <a:p>
            <a:pPr marL="12700" marR="5080">
              <a:lnSpc>
                <a:spcPct val="107100"/>
              </a:lnSpc>
              <a:spcBef>
                <a:spcPts val="100"/>
              </a:spcBef>
            </a:pPr>
            <a:r>
              <a:rPr sz="700" spc="-25" dirty="0">
                <a:solidFill>
                  <a:srgbClr val="231F20"/>
                </a:solidFill>
                <a:latin typeface="Century Gothic"/>
                <a:cs typeface="Century Gothic"/>
              </a:rPr>
              <a:t>Source: </a:t>
            </a:r>
            <a:r>
              <a:rPr sz="700" spc="-40" dirty="0">
                <a:solidFill>
                  <a:srgbClr val="231F20"/>
                </a:solidFill>
                <a:latin typeface="Century Gothic"/>
                <a:cs typeface="Century Gothic"/>
              </a:rPr>
              <a:t>CDC,National</a:t>
            </a:r>
            <a:r>
              <a:rPr sz="700" spc="-165" dirty="0">
                <a:solidFill>
                  <a:srgbClr val="231F20"/>
                </a:solidFill>
                <a:latin typeface="Century Gothic"/>
                <a:cs typeface="Century Gothic"/>
              </a:rPr>
              <a:t> </a:t>
            </a:r>
            <a:r>
              <a:rPr sz="700" spc="-30" dirty="0">
                <a:solidFill>
                  <a:srgbClr val="231F20"/>
                </a:solidFill>
                <a:latin typeface="Century Gothic"/>
                <a:cs typeface="Century Gothic"/>
              </a:rPr>
              <a:t>Notifiable  </a:t>
            </a:r>
            <a:r>
              <a:rPr sz="700" spc="-15" dirty="0">
                <a:solidFill>
                  <a:srgbClr val="231F20"/>
                </a:solidFill>
                <a:latin typeface="Century Gothic"/>
                <a:cs typeface="Century Gothic"/>
              </a:rPr>
              <a:t>Diseases </a:t>
            </a:r>
            <a:r>
              <a:rPr sz="700" spc="-30" dirty="0">
                <a:solidFill>
                  <a:srgbClr val="231F20"/>
                </a:solidFill>
                <a:latin typeface="Century Gothic"/>
                <a:cs typeface="Century Gothic"/>
              </a:rPr>
              <a:t>Surveillance</a:t>
            </a:r>
            <a:r>
              <a:rPr sz="700" spc="-105" dirty="0">
                <a:solidFill>
                  <a:srgbClr val="231F20"/>
                </a:solidFill>
                <a:latin typeface="Century Gothic"/>
                <a:cs typeface="Century Gothic"/>
              </a:rPr>
              <a:t> </a:t>
            </a:r>
            <a:r>
              <a:rPr sz="700" spc="-5" dirty="0">
                <a:solidFill>
                  <a:srgbClr val="231F20"/>
                </a:solidFill>
                <a:latin typeface="Century Gothic"/>
                <a:cs typeface="Century Gothic"/>
              </a:rPr>
              <a:t>System.</a:t>
            </a:r>
            <a:endParaRPr sz="700">
              <a:latin typeface="Century Gothic"/>
              <a:cs typeface="Century Gothic"/>
            </a:endParaRPr>
          </a:p>
          <a:p>
            <a:pPr marL="12700" marR="481330">
              <a:lnSpc>
                <a:spcPct val="107100"/>
              </a:lnSpc>
              <a:spcBef>
                <a:spcPts val="505"/>
              </a:spcBef>
            </a:pPr>
            <a:r>
              <a:rPr sz="700" spc="-5" dirty="0">
                <a:solidFill>
                  <a:srgbClr val="231F20"/>
                </a:solidFill>
                <a:latin typeface="Century Gothic"/>
                <a:cs typeface="Century Gothic"/>
              </a:rPr>
              <a:t>*</a:t>
            </a:r>
            <a:r>
              <a:rPr sz="700" spc="-80" dirty="0">
                <a:solidFill>
                  <a:srgbClr val="231F20"/>
                </a:solidFill>
                <a:latin typeface="Century Gothic"/>
                <a:cs typeface="Century Gothic"/>
              </a:rPr>
              <a:t> </a:t>
            </a:r>
            <a:r>
              <a:rPr sz="700" spc="-15" dirty="0">
                <a:solidFill>
                  <a:srgbClr val="231F20"/>
                </a:solidFill>
                <a:latin typeface="Century Gothic"/>
                <a:cs typeface="Century Gothic"/>
              </a:rPr>
              <a:t>Rates</a:t>
            </a:r>
            <a:r>
              <a:rPr sz="700" spc="-55" dirty="0">
                <a:solidFill>
                  <a:srgbClr val="231F20"/>
                </a:solidFill>
                <a:latin typeface="Century Gothic"/>
                <a:cs typeface="Century Gothic"/>
              </a:rPr>
              <a:t> </a:t>
            </a:r>
            <a:r>
              <a:rPr sz="700" spc="-20" dirty="0">
                <a:solidFill>
                  <a:srgbClr val="231F20"/>
                </a:solidFill>
                <a:latin typeface="Century Gothic"/>
                <a:cs typeface="Century Gothic"/>
              </a:rPr>
              <a:t>per</a:t>
            </a:r>
            <a:r>
              <a:rPr sz="700" spc="-95" dirty="0">
                <a:solidFill>
                  <a:srgbClr val="231F20"/>
                </a:solidFill>
                <a:latin typeface="Century Gothic"/>
                <a:cs typeface="Century Gothic"/>
              </a:rPr>
              <a:t> </a:t>
            </a:r>
            <a:r>
              <a:rPr sz="700" spc="5" dirty="0">
                <a:solidFill>
                  <a:srgbClr val="231F20"/>
                </a:solidFill>
                <a:latin typeface="Century Gothic"/>
                <a:cs typeface="Century Gothic"/>
              </a:rPr>
              <a:t>100,000  </a:t>
            </a:r>
            <a:r>
              <a:rPr sz="700" spc="-30" dirty="0">
                <a:solidFill>
                  <a:srgbClr val="231F20"/>
                </a:solidFill>
                <a:latin typeface="Century Gothic"/>
                <a:cs typeface="Century Gothic"/>
              </a:rPr>
              <a:t>population.</a:t>
            </a:r>
            <a:endParaRPr sz="700">
              <a:latin typeface="Century Gothic"/>
              <a:cs typeface="Century Gothic"/>
            </a:endParaRPr>
          </a:p>
          <a:p>
            <a:pPr marL="12700" marR="78740" algn="just">
              <a:lnSpc>
                <a:spcPct val="107200"/>
              </a:lnSpc>
              <a:spcBef>
                <a:spcPts val="490"/>
              </a:spcBef>
            </a:pPr>
            <a:r>
              <a:rPr sz="70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45" dirty="0">
                <a:solidFill>
                  <a:srgbClr val="231F20"/>
                </a:solidFill>
                <a:latin typeface="Century Gothic"/>
                <a:cs typeface="Century Gothic"/>
              </a:rPr>
              <a:t>case </a:t>
            </a:r>
            <a:r>
              <a:rPr sz="700" spc="-20" dirty="0">
                <a:solidFill>
                  <a:srgbClr val="231F20"/>
                </a:solidFill>
                <a:latin typeface="Century Gothic"/>
                <a:cs typeface="Century Gothic"/>
              </a:rPr>
              <a:t>definition, </a:t>
            </a:r>
            <a:r>
              <a:rPr sz="700" spc="-30" dirty="0">
                <a:solidFill>
                  <a:srgbClr val="231F20"/>
                </a:solidFill>
                <a:latin typeface="Century Gothic"/>
                <a:cs typeface="Century Gothic"/>
              </a:rPr>
              <a:t>see  </a:t>
            </a:r>
            <a:r>
              <a:rPr sz="700" u="sng" spc="-45" dirty="0">
                <a:solidFill>
                  <a:srgbClr val="205E9E"/>
                </a:solidFill>
                <a:uFill>
                  <a:solidFill>
                    <a:srgbClr val="205E9E"/>
                  </a:solidFill>
                </a:uFill>
                <a:latin typeface="Century Gothic"/>
                <a:cs typeface="Century Gothic"/>
                <a:hlinkClick r:id="rId4"/>
              </a:rPr>
              <a:t>https://ndc.services.cdc.gov/ </a:t>
            </a:r>
            <a:r>
              <a:rPr sz="700" spc="-45" dirty="0">
                <a:solidFill>
                  <a:srgbClr val="205E9E"/>
                </a:solidFill>
                <a:latin typeface="Century Gothic"/>
                <a:cs typeface="Century Gothic"/>
              </a:rPr>
              <a:t> </a:t>
            </a:r>
            <a:r>
              <a:rPr sz="700" u="sng" spc="-25" dirty="0">
                <a:solidFill>
                  <a:srgbClr val="205E9E"/>
                </a:solidFill>
                <a:uFill>
                  <a:solidFill>
                    <a:srgbClr val="205E9E"/>
                  </a:solidFill>
                </a:uFill>
                <a:latin typeface="Century Gothic"/>
                <a:cs typeface="Century Gothic"/>
                <a:hlinkClick r:id="rId4"/>
              </a:rPr>
              <a:t>c</a:t>
            </a:r>
            <a:r>
              <a:rPr sz="700" u="sng" spc="-30" dirty="0">
                <a:solidFill>
                  <a:srgbClr val="205E9E"/>
                </a:solidFill>
                <a:uFill>
                  <a:solidFill>
                    <a:srgbClr val="205E9E"/>
                  </a:solidFill>
                </a:uFill>
                <a:latin typeface="Century Gothic"/>
                <a:cs typeface="Century Gothic"/>
                <a:hlinkClick r:id="rId4"/>
              </a:rPr>
              <a:t>o</a:t>
            </a:r>
            <a:r>
              <a:rPr sz="700" u="sng" spc="-35" dirty="0">
                <a:solidFill>
                  <a:srgbClr val="205E9E"/>
                </a:solidFill>
                <a:uFill>
                  <a:solidFill>
                    <a:srgbClr val="205E9E"/>
                  </a:solidFill>
                </a:uFill>
                <a:latin typeface="Century Gothic"/>
                <a:cs typeface="Century Gothic"/>
                <a:hlinkClick r:id="rId4"/>
              </a:rPr>
              <a:t>n</a:t>
            </a:r>
            <a:r>
              <a:rPr sz="700" u="sng" spc="-30" dirty="0">
                <a:solidFill>
                  <a:srgbClr val="205E9E"/>
                </a:solidFill>
                <a:uFill>
                  <a:solidFill>
                    <a:srgbClr val="205E9E"/>
                  </a:solidFill>
                </a:uFill>
                <a:latin typeface="Century Gothic"/>
                <a:cs typeface="Century Gothic"/>
                <a:hlinkClick r:id="rId4"/>
              </a:rPr>
              <a:t>d</a:t>
            </a:r>
            <a:r>
              <a:rPr sz="700" u="sng" spc="-40" dirty="0">
                <a:solidFill>
                  <a:srgbClr val="205E9E"/>
                </a:solidFill>
                <a:uFill>
                  <a:solidFill>
                    <a:srgbClr val="205E9E"/>
                  </a:solidFill>
                </a:uFill>
                <a:latin typeface="Century Gothic"/>
                <a:cs typeface="Century Gothic"/>
                <a:hlinkClick r:id="rId4"/>
              </a:rPr>
              <a:t>iti</a:t>
            </a:r>
            <a:r>
              <a:rPr sz="700" u="sng" spc="-30" dirty="0">
                <a:solidFill>
                  <a:srgbClr val="205E9E"/>
                </a:solidFill>
                <a:uFill>
                  <a:solidFill>
                    <a:srgbClr val="205E9E"/>
                  </a:solidFill>
                </a:uFill>
                <a:latin typeface="Century Gothic"/>
                <a:cs typeface="Century Gothic"/>
                <a:hlinkClick r:id="rId4"/>
              </a:rPr>
              <a:t>o</a:t>
            </a:r>
            <a:r>
              <a:rPr sz="700" u="sng" spc="-35" dirty="0">
                <a:solidFill>
                  <a:srgbClr val="205E9E"/>
                </a:solidFill>
                <a:uFill>
                  <a:solidFill>
                    <a:srgbClr val="205E9E"/>
                  </a:solidFill>
                </a:uFill>
                <a:latin typeface="Century Gothic"/>
                <a:cs typeface="Century Gothic"/>
                <a:hlinkClick r:id="rId4"/>
              </a:rPr>
              <a:t>n</a:t>
            </a:r>
            <a:r>
              <a:rPr sz="700" u="sng" spc="-25" dirty="0">
                <a:solidFill>
                  <a:srgbClr val="205E9E"/>
                </a:solidFill>
                <a:uFill>
                  <a:solidFill>
                    <a:srgbClr val="205E9E"/>
                  </a:solidFill>
                </a:uFill>
                <a:latin typeface="Century Gothic"/>
                <a:cs typeface="Century Gothic"/>
                <a:hlinkClick r:id="rId4"/>
              </a:rPr>
              <a:t>s</a:t>
            </a:r>
            <a:r>
              <a:rPr sz="700" u="sng" spc="-35" dirty="0">
                <a:solidFill>
                  <a:srgbClr val="205E9E"/>
                </a:solidFill>
                <a:uFill>
                  <a:solidFill>
                    <a:srgbClr val="205E9E"/>
                  </a:solidFill>
                </a:uFill>
                <a:latin typeface="Century Gothic"/>
                <a:cs typeface="Century Gothic"/>
                <a:hlinkClick r:id="rId4"/>
              </a:rPr>
              <a:t>/h</a:t>
            </a:r>
            <a:r>
              <a:rPr sz="700" u="sng" spc="-30" dirty="0">
                <a:solidFill>
                  <a:srgbClr val="205E9E"/>
                </a:solidFill>
                <a:uFill>
                  <a:solidFill>
                    <a:srgbClr val="205E9E"/>
                  </a:solidFill>
                </a:uFill>
                <a:latin typeface="Century Gothic"/>
                <a:cs typeface="Century Gothic"/>
                <a:hlinkClick r:id="rId4"/>
              </a:rPr>
              <a:t>e</a:t>
            </a:r>
            <a:r>
              <a:rPr sz="700" u="sng" spc="-25" dirty="0">
                <a:solidFill>
                  <a:srgbClr val="205E9E"/>
                </a:solidFill>
                <a:uFill>
                  <a:solidFill>
                    <a:srgbClr val="205E9E"/>
                  </a:solidFill>
                </a:uFill>
                <a:latin typeface="Century Gothic"/>
                <a:cs typeface="Century Gothic"/>
                <a:hlinkClick r:id="rId4"/>
              </a:rPr>
              <a:t>pa</a:t>
            </a:r>
            <a:r>
              <a:rPr sz="700" u="sng" spc="-40" dirty="0">
                <a:solidFill>
                  <a:srgbClr val="205E9E"/>
                </a:solidFill>
                <a:uFill>
                  <a:solidFill>
                    <a:srgbClr val="205E9E"/>
                  </a:solidFill>
                </a:uFill>
                <a:latin typeface="Century Gothic"/>
                <a:cs typeface="Century Gothic"/>
                <a:hlinkClick r:id="rId4"/>
              </a:rPr>
              <a:t>titi</a:t>
            </a:r>
            <a:r>
              <a:rPr sz="700" u="sng" spc="-25" dirty="0">
                <a:solidFill>
                  <a:srgbClr val="205E9E"/>
                </a:solidFill>
                <a:uFill>
                  <a:solidFill>
                    <a:srgbClr val="205E9E"/>
                  </a:solidFill>
                </a:uFill>
                <a:latin typeface="Century Gothic"/>
                <a:cs typeface="Century Gothic"/>
                <a:hlinkClick r:id="rId4"/>
              </a:rPr>
              <a:t>s</a:t>
            </a:r>
            <a:r>
              <a:rPr sz="700" u="sng" spc="-35" dirty="0">
                <a:solidFill>
                  <a:srgbClr val="205E9E"/>
                </a:solidFill>
                <a:uFill>
                  <a:solidFill>
                    <a:srgbClr val="205E9E"/>
                  </a:solidFill>
                </a:uFill>
                <a:latin typeface="Century Gothic"/>
                <a:cs typeface="Century Gothic"/>
                <a:hlinkClick r:id="rId4"/>
              </a:rPr>
              <a:t>-</a:t>
            </a:r>
            <a:r>
              <a:rPr sz="700" u="sng" spc="-25" dirty="0">
                <a:solidFill>
                  <a:srgbClr val="205E9E"/>
                </a:solidFill>
                <a:uFill>
                  <a:solidFill>
                    <a:srgbClr val="205E9E"/>
                  </a:solidFill>
                </a:uFill>
                <a:latin typeface="Century Gothic"/>
                <a:cs typeface="Century Gothic"/>
                <a:hlinkClick r:id="rId4"/>
              </a:rPr>
              <a:t>a</a:t>
            </a:r>
            <a:r>
              <a:rPr sz="700" u="sng" spc="-35" dirty="0">
                <a:solidFill>
                  <a:srgbClr val="205E9E"/>
                </a:solidFill>
                <a:uFill>
                  <a:solidFill>
                    <a:srgbClr val="205E9E"/>
                  </a:solidFill>
                </a:uFill>
                <a:latin typeface="Century Gothic"/>
                <a:cs typeface="Century Gothic"/>
                <a:hlinkClick r:id="rId4"/>
              </a:rPr>
              <a:t>-</a:t>
            </a:r>
            <a:r>
              <a:rPr sz="700" u="sng" spc="-25" dirty="0">
                <a:solidFill>
                  <a:srgbClr val="205E9E"/>
                </a:solidFill>
                <a:uFill>
                  <a:solidFill>
                    <a:srgbClr val="205E9E"/>
                  </a:solidFill>
                </a:uFill>
                <a:latin typeface="Century Gothic"/>
                <a:cs typeface="Century Gothic"/>
                <a:hlinkClick r:id="rId4"/>
              </a:rPr>
              <a:t>ac</a:t>
            </a:r>
            <a:r>
              <a:rPr sz="700" u="sng" spc="-35" dirty="0">
                <a:solidFill>
                  <a:srgbClr val="205E9E"/>
                </a:solidFill>
                <a:uFill>
                  <a:solidFill>
                    <a:srgbClr val="205E9E"/>
                  </a:solidFill>
                </a:uFill>
                <a:latin typeface="Century Gothic"/>
                <a:cs typeface="Century Gothic"/>
                <a:hlinkClick r:id="rId4"/>
              </a:rPr>
              <a:t>u</a:t>
            </a:r>
            <a:r>
              <a:rPr sz="700" u="sng" spc="-40" dirty="0">
                <a:solidFill>
                  <a:srgbClr val="205E9E"/>
                </a:solidFill>
                <a:uFill>
                  <a:solidFill>
                    <a:srgbClr val="205E9E"/>
                  </a:solidFill>
                </a:uFill>
                <a:latin typeface="Century Gothic"/>
                <a:cs typeface="Century Gothic"/>
                <a:hlinkClick r:id="rId4"/>
              </a:rPr>
              <a:t>t</a:t>
            </a:r>
            <a:r>
              <a:rPr sz="700" u="sng" spc="-30" dirty="0">
                <a:solidFill>
                  <a:srgbClr val="205E9E"/>
                </a:solidFill>
                <a:uFill>
                  <a:solidFill>
                    <a:srgbClr val="205E9E"/>
                  </a:solidFill>
                </a:uFill>
                <a:latin typeface="Century Gothic"/>
                <a:cs typeface="Century Gothic"/>
                <a:hlinkClick r:id="rId4"/>
              </a:rPr>
              <a:t>e</a:t>
            </a:r>
            <a:r>
              <a:rPr sz="700" u="sng" spc="-35" dirty="0">
                <a:solidFill>
                  <a:srgbClr val="205E9E"/>
                </a:solidFill>
                <a:uFill>
                  <a:solidFill>
                    <a:srgbClr val="205E9E"/>
                  </a:solidFill>
                </a:uFill>
                <a:latin typeface="Century Gothic"/>
                <a:cs typeface="Century Gothic"/>
                <a:hlinkClick r:id="rId4"/>
              </a:rPr>
              <a:t>/</a:t>
            </a:r>
            <a:r>
              <a:rPr sz="700" spc="-5" dirty="0">
                <a:solidFill>
                  <a:srgbClr val="231F20"/>
                </a:solidFill>
                <a:latin typeface="Century Gothic"/>
                <a:cs typeface="Century Gothic"/>
              </a:rPr>
              <a:t>.</a:t>
            </a:r>
            <a:endParaRPr sz="700">
              <a:latin typeface="Century Gothic"/>
              <a:cs typeface="Century Gothic"/>
            </a:endParaRPr>
          </a:p>
        </p:txBody>
      </p:sp>
      <p:sp>
        <p:nvSpPr>
          <p:cNvPr id="5" name="object 5"/>
          <p:cNvSpPr/>
          <p:nvPr/>
        </p:nvSpPr>
        <p:spPr>
          <a:xfrm>
            <a:off x="1942592" y="9800818"/>
            <a:ext cx="393700" cy="0"/>
          </a:xfrm>
          <a:custGeom>
            <a:avLst/>
            <a:gdLst/>
            <a:ahLst/>
            <a:cxnLst/>
            <a:rect l="l" t="t" r="r" b="b"/>
            <a:pathLst>
              <a:path w="393700">
                <a:moveTo>
                  <a:pt x="0" y="0"/>
                </a:moveTo>
                <a:lnTo>
                  <a:pt x="393192" y="0"/>
                </a:lnTo>
              </a:path>
            </a:pathLst>
          </a:custGeom>
          <a:ln w="4571">
            <a:solidFill>
              <a:srgbClr val="205E9E"/>
            </a:solidFill>
          </a:ln>
        </p:spPr>
        <p:txBody>
          <a:bodyPr wrap="square" lIns="0" tIns="0" rIns="0" bIns="0" rtlCol="0"/>
          <a:lstStyle/>
          <a:p>
            <a:endParaRPr/>
          </a:p>
        </p:txBody>
      </p:sp>
      <p:sp>
        <p:nvSpPr>
          <p:cNvPr id="6" name="object 6"/>
          <p:cNvSpPr txBox="1"/>
          <p:nvPr/>
        </p:nvSpPr>
        <p:spPr>
          <a:xfrm>
            <a:off x="1929779" y="8646803"/>
            <a:ext cx="4991735" cy="1173480"/>
          </a:xfrm>
          <a:prstGeom prst="rect">
            <a:avLst/>
          </a:prstGeom>
        </p:spPr>
        <p:txBody>
          <a:bodyPr vert="horz" wrap="square" lIns="0" tIns="12700" rIns="0" bIns="0" rtlCol="0">
            <a:spAutoFit/>
          </a:bodyPr>
          <a:lstStyle/>
          <a:p>
            <a:pPr marL="12700" marR="5080">
              <a:lnSpc>
                <a:spcPct val="107100"/>
              </a:lnSpc>
              <a:spcBef>
                <a:spcPts val="100"/>
              </a:spcBef>
            </a:pPr>
            <a:r>
              <a:rPr sz="600" spc="-7" baseline="27777" dirty="0">
                <a:solidFill>
                  <a:srgbClr val="231F20"/>
                </a:solidFill>
                <a:latin typeface="Century Gothic"/>
                <a:cs typeface="Century Gothic"/>
              </a:rPr>
              <a:t>§ </a:t>
            </a:r>
            <a:r>
              <a:rPr sz="700" spc="-20" dirty="0">
                <a:solidFill>
                  <a:srgbClr val="231F20"/>
                </a:solidFill>
                <a:latin typeface="Century Gothic"/>
                <a:cs typeface="Century Gothic"/>
              </a:rPr>
              <a:t>Numbers </a:t>
            </a:r>
            <a:r>
              <a:rPr sz="700" spc="-30" dirty="0">
                <a:solidFill>
                  <a:srgbClr val="231F20"/>
                </a:solidFill>
                <a:latin typeface="Century Gothic"/>
                <a:cs typeface="Century Gothic"/>
              </a:rPr>
              <a:t>reported </a:t>
            </a:r>
            <a:r>
              <a:rPr sz="700" spc="-10" dirty="0">
                <a:solidFill>
                  <a:srgbClr val="231F20"/>
                </a:solidFill>
                <a:latin typeface="Century Gothic"/>
                <a:cs typeface="Century Gothic"/>
              </a:rPr>
              <a:t>in </a:t>
            </a:r>
            <a:r>
              <a:rPr sz="700" spc="-50" dirty="0">
                <a:solidFill>
                  <a:srgbClr val="231F20"/>
                </a:solidFill>
                <a:latin typeface="Century Gothic"/>
                <a:cs typeface="Century Gothic"/>
              </a:rPr>
              <a:t>eachcategory </a:t>
            </a:r>
            <a:r>
              <a:rPr sz="700" spc="-20" dirty="0">
                <a:solidFill>
                  <a:srgbClr val="231F20"/>
                </a:solidFill>
                <a:latin typeface="Century Gothic"/>
                <a:cs typeface="Century Gothic"/>
              </a:rPr>
              <a:t>might </a:t>
            </a:r>
            <a:r>
              <a:rPr sz="700" spc="-25" dirty="0">
                <a:solidFill>
                  <a:srgbClr val="231F20"/>
                </a:solidFill>
                <a:latin typeface="Century Gothic"/>
                <a:cs typeface="Century Gothic"/>
              </a:rPr>
              <a:t>not </a:t>
            </a:r>
            <a:r>
              <a:rPr sz="700" spc="-35" dirty="0">
                <a:solidFill>
                  <a:srgbClr val="231F20"/>
                </a:solidFill>
                <a:latin typeface="Century Gothic"/>
                <a:cs typeface="Century Gothic"/>
              </a:rPr>
              <a:t>addup </a:t>
            </a:r>
            <a:r>
              <a:rPr sz="700" spc="-15" dirty="0">
                <a:solidFill>
                  <a:srgbClr val="231F20"/>
                </a:solidFill>
                <a:latin typeface="Century Gothic"/>
                <a:cs typeface="Century Gothic"/>
              </a:rPr>
              <a:t>to </a:t>
            </a:r>
            <a:r>
              <a:rPr sz="700" spc="-25" dirty="0">
                <a:solidFill>
                  <a:srgbClr val="231F20"/>
                </a:solidFill>
                <a:latin typeface="Century Gothic"/>
                <a:cs typeface="Century Gothic"/>
              </a:rPr>
              <a:t>the total number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reported cases </a:t>
            </a:r>
            <a:r>
              <a:rPr sz="700" spc="-10" dirty="0">
                <a:solidFill>
                  <a:srgbClr val="231F20"/>
                </a:solidFill>
                <a:latin typeface="Century Gothic"/>
                <a:cs typeface="Century Gothic"/>
              </a:rPr>
              <a:t>in </a:t>
            </a:r>
            <a:r>
              <a:rPr sz="700" spc="-30" dirty="0">
                <a:solidFill>
                  <a:srgbClr val="231F20"/>
                </a:solidFill>
                <a:latin typeface="Century Gothic"/>
                <a:cs typeface="Century Gothic"/>
              </a:rPr>
              <a:t>ayear </a:t>
            </a:r>
            <a:r>
              <a:rPr sz="700" spc="-55" dirty="0">
                <a:solidFill>
                  <a:srgbClr val="231F20"/>
                </a:solidFill>
                <a:latin typeface="Century Gothic"/>
                <a:cs typeface="Century Gothic"/>
              </a:rPr>
              <a:t>because </a:t>
            </a:r>
            <a:r>
              <a:rPr sz="700" spc="-10" dirty="0">
                <a:solidFill>
                  <a:srgbClr val="231F20"/>
                </a:solidFill>
                <a:latin typeface="Century Gothic"/>
                <a:cs typeface="Century Gothic"/>
              </a:rPr>
              <a:t>of </a:t>
            </a:r>
            <a:r>
              <a:rPr sz="700" spc="-30" dirty="0">
                <a:solidFill>
                  <a:srgbClr val="231F20"/>
                </a:solidFill>
                <a:latin typeface="Century Gothic"/>
                <a:cs typeface="Century Gothic"/>
              </a:rPr>
              <a:t>cases </a:t>
            </a:r>
            <a:r>
              <a:rPr sz="700" spc="-15" dirty="0">
                <a:solidFill>
                  <a:srgbClr val="231F20"/>
                </a:solidFill>
                <a:latin typeface="Century Gothic"/>
                <a:cs typeface="Century Gothic"/>
              </a:rPr>
              <a:t>with  </a:t>
            </a:r>
            <a:r>
              <a:rPr sz="700" spc="-5" dirty="0">
                <a:solidFill>
                  <a:srgbClr val="231F20"/>
                </a:solidFill>
                <a:latin typeface="Century Gothic"/>
                <a:cs typeface="Century Gothic"/>
              </a:rPr>
              <a:t>missing </a:t>
            </a:r>
            <a:r>
              <a:rPr sz="700" spc="-30" dirty="0">
                <a:solidFill>
                  <a:srgbClr val="231F20"/>
                </a:solidFill>
                <a:latin typeface="Century Gothic"/>
                <a:cs typeface="Century Gothic"/>
              </a:rPr>
              <a:t>dataor, </a:t>
            </a:r>
            <a:r>
              <a:rPr sz="700" spc="-10" dirty="0">
                <a:solidFill>
                  <a:srgbClr val="231F20"/>
                </a:solidFill>
                <a:latin typeface="Century Gothic"/>
                <a:cs typeface="Century Gothic"/>
              </a:rPr>
              <a:t>in </a:t>
            </a:r>
            <a:r>
              <a:rPr sz="700" spc="-25" dirty="0">
                <a:solidFill>
                  <a:srgbClr val="231F20"/>
                </a:solidFill>
                <a:latin typeface="Century Gothic"/>
                <a:cs typeface="Century Gothic"/>
              </a:rPr>
              <a:t>the </a:t>
            </a:r>
            <a:r>
              <a:rPr sz="700" spc="-45" dirty="0">
                <a:solidFill>
                  <a:srgbClr val="231F20"/>
                </a:solidFill>
                <a:latin typeface="Century Gothic"/>
                <a:cs typeface="Century Gothic"/>
              </a:rPr>
              <a:t>case </a:t>
            </a:r>
            <a:r>
              <a:rPr sz="700" spc="-10" dirty="0">
                <a:solidFill>
                  <a:srgbClr val="231F20"/>
                </a:solidFill>
                <a:latin typeface="Century Gothic"/>
                <a:cs typeface="Century Gothic"/>
              </a:rPr>
              <a:t>of </a:t>
            </a:r>
            <a:r>
              <a:rPr sz="700" spc="-40" dirty="0">
                <a:solidFill>
                  <a:srgbClr val="231F20"/>
                </a:solidFill>
                <a:latin typeface="Century Gothic"/>
                <a:cs typeface="Century Gothic"/>
              </a:rPr>
              <a:t>race/ethnicity, </a:t>
            </a:r>
            <a:r>
              <a:rPr sz="700" spc="-30" dirty="0">
                <a:solidFill>
                  <a:srgbClr val="231F20"/>
                </a:solidFill>
                <a:latin typeface="Century Gothic"/>
                <a:cs typeface="Century Gothic"/>
              </a:rPr>
              <a:t>cases </a:t>
            </a:r>
            <a:r>
              <a:rPr sz="700" spc="-40" dirty="0">
                <a:solidFill>
                  <a:srgbClr val="231F20"/>
                </a:solidFill>
                <a:latin typeface="Century Gothic"/>
                <a:cs typeface="Century Gothic"/>
              </a:rPr>
              <a:t>categorized </a:t>
            </a:r>
            <a:r>
              <a:rPr sz="700" spc="-15" dirty="0">
                <a:solidFill>
                  <a:srgbClr val="231F20"/>
                </a:solidFill>
                <a:latin typeface="Century Gothic"/>
                <a:cs typeface="Century Gothic"/>
              </a:rPr>
              <a:t>as</a:t>
            </a:r>
            <a:r>
              <a:rPr sz="700" spc="-80" dirty="0">
                <a:solidFill>
                  <a:srgbClr val="231F20"/>
                </a:solidFill>
                <a:latin typeface="Century Gothic"/>
                <a:cs typeface="Century Gothic"/>
              </a:rPr>
              <a:t> </a:t>
            </a:r>
            <a:r>
              <a:rPr sz="700" spc="-60" dirty="0">
                <a:solidFill>
                  <a:srgbClr val="231F20"/>
                </a:solidFill>
                <a:latin typeface="Century Gothic"/>
                <a:cs typeface="Century Gothic"/>
              </a:rPr>
              <a:t>“Other.”</a:t>
            </a:r>
            <a:endParaRPr sz="700">
              <a:latin typeface="Century Gothic"/>
              <a:cs typeface="Century Gothic"/>
            </a:endParaRPr>
          </a:p>
          <a:p>
            <a:pPr marL="12700" marR="29209" indent="-635">
              <a:lnSpc>
                <a:spcPct val="107100"/>
              </a:lnSpc>
              <a:spcBef>
                <a:spcPts val="505"/>
              </a:spcBef>
            </a:pPr>
            <a:r>
              <a:rPr sz="600" spc="-7" baseline="27777" dirty="0">
                <a:solidFill>
                  <a:srgbClr val="231F20"/>
                </a:solidFill>
                <a:latin typeface="Century Gothic"/>
                <a:cs typeface="Century Gothic"/>
              </a:rPr>
              <a:t>¶ </a:t>
            </a:r>
            <a:r>
              <a:rPr sz="700" spc="-20" dirty="0">
                <a:solidFill>
                  <a:srgbClr val="231F20"/>
                </a:solidFill>
                <a:latin typeface="Century Gothic"/>
                <a:cs typeface="Century Gothic"/>
              </a:rPr>
              <a:t>Urbanicity was </a:t>
            </a:r>
            <a:r>
              <a:rPr sz="700" spc="-40" dirty="0">
                <a:solidFill>
                  <a:srgbClr val="231F20"/>
                </a:solidFill>
                <a:latin typeface="Century Gothic"/>
                <a:cs typeface="Century Gothic"/>
              </a:rPr>
              <a:t>categorized </a:t>
            </a:r>
            <a:r>
              <a:rPr sz="700" spc="-60" dirty="0">
                <a:solidFill>
                  <a:srgbClr val="231F20"/>
                </a:solidFill>
                <a:latin typeface="Century Gothic"/>
                <a:cs typeface="Century Gothic"/>
              </a:rPr>
              <a:t>according </a:t>
            </a:r>
            <a:r>
              <a:rPr sz="700" spc="-15" dirty="0">
                <a:solidFill>
                  <a:srgbClr val="231F20"/>
                </a:solidFill>
                <a:latin typeface="Century Gothic"/>
                <a:cs typeface="Century Gothic"/>
              </a:rPr>
              <a:t>to </a:t>
            </a:r>
            <a:r>
              <a:rPr sz="700" spc="-25" dirty="0">
                <a:solidFill>
                  <a:srgbClr val="231F20"/>
                </a:solidFill>
                <a:latin typeface="Century Gothic"/>
                <a:cs typeface="Century Gothic"/>
              </a:rPr>
              <a:t>the </a:t>
            </a:r>
            <a:r>
              <a:rPr sz="700" spc="10" dirty="0">
                <a:solidFill>
                  <a:srgbClr val="231F20"/>
                </a:solidFill>
                <a:latin typeface="Century Gothic"/>
                <a:cs typeface="Century Gothic"/>
              </a:rPr>
              <a:t>2013 </a:t>
            </a:r>
            <a:r>
              <a:rPr sz="700" spc="-30" dirty="0">
                <a:solidFill>
                  <a:srgbClr val="231F20"/>
                </a:solidFill>
                <a:latin typeface="Century Gothic"/>
                <a:cs typeface="Century Gothic"/>
              </a:rPr>
              <a:t>National </a:t>
            </a:r>
            <a:r>
              <a:rPr sz="700" spc="-40" dirty="0">
                <a:solidFill>
                  <a:srgbClr val="231F20"/>
                </a:solidFill>
                <a:latin typeface="Century Gothic"/>
                <a:cs typeface="Century Gothic"/>
              </a:rPr>
              <a:t>Center </a:t>
            </a:r>
            <a:r>
              <a:rPr sz="700" dirty="0">
                <a:solidFill>
                  <a:srgbClr val="231F20"/>
                </a:solidFill>
                <a:latin typeface="Century Gothic"/>
                <a:cs typeface="Century Gothic"/>
              </a:rPr>
              <a:t>for </a:t>
            </a:r>
            <a:r>
              <a:rPr sz="700" spc="-25" dirty="0">
                <a:solidFill>
                  <a:srgbClr val="231F20"/>
                </a:solidFill>
                <a:latin typeface="Century Gothic"/>
                <a:cs typeface="Century Gothic"/>
              </a:rPr>
              <a:t>Health </a:t>
            </a:r>
            <a:r>
              <a:rPr sz="700" spc="-5" dirty="0">
                <a:solidFill>
                  <a:srgbClr val="231F20"/>
                </a:solidFill>
                <a:latin typeface="Century Gothic"/>
                <a:cs typeface="Century Gothic"/>
              </a:rPr>
              <a:t>Statistics </a:t>
            </a:r>
            <a:r>
              <a:rPr sz="700" spc="-35" dirty="0">
                <a:solidFill>
                  <a:srgbClr val="231F20"/>
                </a:solidFill>
                <a:latin typeface="Century Gothic"/>
                <a:cs typeface="Century Gothic"/>
              </a:rPr>
              <a:t>(NCHS) </a:t>
            </a:r>
            <a:r>
              <a:rPr sz="700" spc="-10" dirty="0">
                <a:solidFill>
                  <a:srgbClr val="231F20"/>
                </a:solidFill>
                <a:latin typeface="Century Gothic"/>
                <a:cs typeface="Century Gothic"/>
              </a:rPr>
              <a:t>urban-rural </a:t>
            </a:r>
            <a:r>
              <a:rPr sz="700" spc="-25" dirty="0">
                <a:solidFill>
                  <a:srgbClr val="231F20"/>
                </a:solidFill>
                <a:latin typeface="Century Gothic"/>
                <a:cs typeface="Century Gothic"/>
              </a:rPr>
              <a:t>classification  </a:t>
            </a:r>
            <a:r>
              <a:rPr sz="700" spc="-40" dirty="0">
                <a:solidFill>
                  <a:srgbClr val="231F20"/>
                </a:solidFill>
                <a:latin typeface="Century Gothic"/>
                <a:cs typeface="Century Gothic"/>
              </a:rPr>
              <a:t>scheme </a:t>
            </a:r>
            <a:r>
              <a:rPr sz="700" dirty="0">
                <a:solidFill>
                  <a:srgbClr val="231F20"/>
                </a:solidFill>
                <a:latin typeface="Century Gothic"/>
                <a:cs typeface="Century Gothic"/>
              </a:rPr>
              <a:t>for </a:t>
            </a:r>
            <a:r>
              <a:rPr sz="700" spc="-30" dirty="0">
                <a:solidFill>
                  <a:srgbClr val="231F20"/>
                </a:solidFill>
                <a:latin typeface="Century Gothic"/>
                <a:cs typeface="Century Gothic"/>
              </a:rPr>
              <a:t>counties </a:t>
            </a:r>
            <a:r>
              <a:rPr sz="700" spc="-45" dirty="0">
                <a:solidFill>
                  <a:srgbClr val="231F20"/>
                </a:solidFill>
                <a:latin typeface="Century Gothic"/>
                <a:cs typeface="Century Gothic"/>
              </a:rPr>
              <a:t>and </a:t>
            </a:r>
            <a:r>
              <a:rPr sz="700" spc="-35" dirty="0">
                <a:solidFill>
                  <a:srgbClr val="231F20"/>
                </a:solidFill>
                <a:latin typeface="Century Gothic"/>
                <a:cs typeface="Century Gothic"/>
              </a:rPr>
              <a:t>county-equivalent </a:t>
            </a:r>
            <a:r>
              <a:rPr sz="700" spc="-10" dirty="0">
                <a:solidFill>
                  <a:srgbClr val="231F20"/>
                </a:solidFill>
                <a:latin typeface="Century Gothic"/>
                <a:cs typeface="Century Gothic"/>
              </a:rPr>
              <a:t>entities </a:t>
            </a:r>
            <a:r>
              <a:rPr sz="700" spc="-40" dirty="0">
                <a:solidFill>
                  <a:srgbClr val="231F20"/>
                </a:solidFill>
                <a:latin typeface="Century Gothic"/>
                <a:cs typeface="Century Gothic"/>
              </a:rPr>
              <a:t>(</a:t>
            </a:r>
            <a:r>
              <a:rPr sz="700" u="sng" spc="-40" dirty="0">
                <a:solidFill>
                  <a:srgbClr val="205E9E"/>
                </a:solidFill>
                <a:uFill>
                  <a:solidFill>
                    <a:srgbClr val="205E9E"/>
                  </a:solidFill>
                </a:uFill>
                <a:latin typeface="Century Gothic"/>
                <a:cs typeface="Century Gothic"/>
                <a:hlinkClick r:id="rId5"/>
              </a:rPr>
              <a:t>https://www.cdc.gov/nchs/data_access/urban_rural.htm</a:t>
            </a:r>
            <a:r>
              <a:rPr sz="700" spc="-40" dirty="0">
                <a:solidFill>
                  <a:srgbClr val="231F20"/>
                </a:solidFill>
                <a:latin typeface="Century Gothic"/>
                <a:cs typeface="Century Gothic"/>
              </a:rPr>
              <a:t>). </a:t>
            </a:r>
            <a:r>
              <a:rPr sz="700" spc="-35" dirty="0">
                <a:solidFill>
                  <a:srgbClr val="231F20"/>
                </a:solidFill>
                <a:latin typeface="Century Gothic"/>
                <a:cs typeface="Century Gothic"/>
              </a:rPr>
              <a:t>Large </a:t>
            </a:r>
            <a:r>
              <a:rPr sz="700" spc="-40" dirty="0">
                <a:solidFill>
                  <a:srgbClr val="231F20"/>
                </a:solidFill>
                <a:latin typeface="Century Gothic"/>
                <a:cs typeface="Century Gothic"/>
              </a:rPr>
              <a:t>central  </a:t>
            </a:r>
            <a:r>
              <a:rPr sz="700" spc="-30" dirty="0">
                <a:solidFill>
                  <a:srgbClr val="231F20"/>
                </a:solidFill>
                <a:latin typeface="Century Gothic"/>
                <a:cs typeface="Century Gothic"/>
              </a:rPr>
              <a:t>metropolitan, </a:t>
            </a:r>
            <a:r>
              <a:rPr sz="700" spc="-35" dirty="0">
                <a:solidFill>
                  <a:srgbClr val="231F20"/>
                </a:solidFill>
                <a:latin typeface="Century Gothic"/>
                <a:cs typeface="Century Gothic"/>
              </a:rPr>
              <a:t>large </a:t>
            </a:r>
            <a:r>
              <a:rPr sz="700" spc="-20" dirty="0">
                <a:solidFill>
                  <a:srgbClr val="231F20"/>
                </a:solidFill>
                <a:latin typeface="Century Gothic"/>
                <a:cs typeface="Century Gothic"/>
              </a:rPr>
              <a:t>fringe </a:t>
            </a:r>
            <a:r>
              <a:rPr sz="700" spc="-30" dirty="0">
                <a:solidFill>
                  <a:srgbClr val="231F20"/>
                </a:solidFill>
                <a:latin typeface="Century Gothic"/>
                <a:cs typeface="Century Gothic"/>
              </a:rPr>
              <a:t>metropolitan, medium metropolitan, </a:t>
            </a:r>
            <a:r>
              <a:rPr sz="700" spc="-45" dirty="0">
                <a:solidFill>
                  <a:srgbClr val="231F20"/>
                </a:solidFill>
                <a:latin typeface="Century Gothic"/>
                <a:cs typeface="Century Gothic"/>
              </a:rPr>
              <a:t>and </a:t>
            </a:r>
            <a:r>
              <a:rPr sz="700" spc="-5" dirty="0">
                <a:solidFill>
                  <a:srgbClr val="231F20"/>
                </a:solidFill>
                <a:latin typeface="Century Gothic"/>
                <a:cs typeface="Century Gothic"/>
              </a:rPr>
              <a:t>small </a:t>
            </a:r>
            <a:r>
              <a:rPr sz="700" spc="-25" dirty="0">
                <a:solidFill>
                  <a:srgbClr val="231F20"/>
                </a:solidFill>
                <a:latin typeface="Century Gothic"/>
                <a:cs typeface="Century Gothic"/>
              </a:rPr>
              <a:t>metropolitan </a:t>
            </a:r>
            <a:r>
              <a:rPr sz="700" spc="-30" dirty="0">
                <a:solidFill>
                  <a:srgbClr val="231F20"/>
                </a:solidFill>
                <a:latin typeface="Century Gothic"/>
                <a:cs typeface="Century Gothic"/>
              </a:rPr>
              <a:t>counties </a:t>
            </a:r>
            <a:r>
              <a:rPr sz="700" spc="-35" dirty="0">
                <a:solidFill>
                  <a:srgbClr val="231F20"/>
                </a:solidFill>
                <a:latin typeface="Century Gothic"/>
                <a:cs typeface="Century Gothic"/>
              </a:rPr>
              <a:t>were </a:t>
            </a:r>
            <a:r>
              <a:rPr sz="700" spc="-40" dirty="0">
                <a:solidFill>
                  <a:srgbClr val="231F20"/>
                </a:solidFill>
                <a:latin typeface="Century Gothic"/>
                <a:cs typeface="Century Gothic"/>
              </a:rPr>
              <a:t>grouped </a:t>
            </a:r>
            <a:r>
              <a:rPr sz="700" spc="-15" dirty="0">
                <a:solidFill>
                  <a:srgbClr val="231F20"/>
                </a:solidFill>
                <a:latin typeface="Century Gothic"/>
                <a:cs typeface="Century Gothic"/>
              </a:rPr>
              <a:t>as</a:t>
            </a:r>
            <a:r>
              <a:rPr sz="700" spc="55" dirty="0">
                <a:solidFill>
                  <a:srgbClr val="231F20"/>
                </a:solidFill>
                <a:latin typeface="Century Gothic"/>
                <a:cs typeface="Century Gothic"/>
              </a:rPr>
              <a:t> </a:t>
            </a:r>
            <a:r>
              <a:rPr sz="700" spc="-25" dirty="0">
                <a:solidFill>
                  <a:srgbClr val="231F20"/>
                </a:solidFill>
                <a:latin typeface="Century Gothic"/>
                <a:cs typeface="Century Gothic"/>
              </a:rPr>
              <a:t>urban.</a:t>
            </a:r>
            <a:endParaRPr sz="700">
              <a:latin typeface="Century Gothic"/>
              <a:cs typeface="Century Gothic"/>
            </a:endParaRPr>
          </a:p>
          <a:p>
            <a:pPr marL="12700">
              <a:lnSpc>
                <a:spcPct val="100000"/>
              </a:lnSpc>
              <a:spcBef>
                <a:spcPts val="165"/>
              </a:spcBef>
            </a:pPr>
            <a:r>
              <a:rPr sz="700" spc="-25" dirty="0">
                <a:solidFill>
                  <a:srgbClr val="231F20"/>
                </a:solidFill>
                <a:latin typeface="Century Gothic"/>
                <a:cs typeface="Century Gothic"/>
              </a:rPr>
              <a:t>Micropolitan</a:t>
            </a:r>
            <a:r>
              <a:rPr sz="700" spc="-55" dirty="0">
                <a:solidFill>
                  <a:srgbClr val="231F20"/>
                </a:solidFill>
                <a:latin typeface="Century Gothic"/>
                <a:cs typeface="Century Gothic"/>
              </a:rPr>
              <a:t> </a:t>
            </a:r>
            <a:r>
              <a:rPr sz="700" spc="-45" dirty="0">
                <a:solidFill>
                  <a:srgbClr val="231F20"/>
                </a:solidFill>
                <a:latin typeface="Century Gothic"/>
                <a:cs typeface="Century Gothic"/>
              </a:rPr>
              <a:t>and</a:t>
            </a:r>
            <a:r>
              <a:rPr sz="700" spc="-120" dirty="0">
                <a:solidFill>
                  <a:srgbClr val="231F20"/>
                </a:solidFill>
                <a:latin typeface="Century Gothic"/>
                <a:cs typeface="Century Gothic"/>
              </a:rPr>
              <a:t> </a:t>
            </a:r>
            <a:r>
              <a:rPr sz="700" spc="-50" dirty="0">
                <a:solidFill>
                  <a:srgbClr val="231F20"/>
                </a:solidFill>
                <a:latin typeface="Century Gothic"/>
                <a:cs typeface="Century Gothic"/>
              </a:rPr>
              <a:t>noncore </a:t>
            </a:r>
            <a:r>
              <a:rPr sz="700" spc="-30" dirty="0">
                <a:solidFill>
                  <a:srgbClr val="231F20"/>
                </a:solidFill>
                <a:latin typeface="Century Gothic"/>
                <a:cs typeface="Century Gothic"/>
              </a:rPr>
              <a:t>counties</a:t>
            </a:r>
            <a:r>
              <a:rPr sz="700" spc="-20" dirty="0">
                <a:solidFill>
                  <a:srgbClr val="231F20"/>
                </a:solidFill>
                <a:latin typeface="Century Gothic"/>
                <a:cs typeface="Century Gothic"/>
              </a:rPr>
              <a:t> </a:t>
            </a:r>
            <a:r>
              <a:rPr sz="700" spc="-35" dirty="0">
                <a:solidFill>
                  <a:srgbClr val="231F20"/>
                </a:solidFill>
                <a:latin typeface="Century Gothic"/>
                <a:cs typeface="Century Gothic"/>
              </a:rPr>
              <a:t>were</a:t>
            </a:r>
            <a:r>
              <a:rPr sz="700" spc="-85" dirty="0">
                <a:solidFill>
                  <a:srgbClr val="231F20"/>
                </a:solidFill>
                <a:latin typeface="Century Gothic"/>
                <a:cs typeface="Century Gothic"/>
              </a:rPr>
              <a:t> </a:t>
            </a:r>
            <a:r>
              <a:rPr sz="700" spc="-40" dirty="0">
                <a:solidFill>
                  <a:srgbClr val="231F20"/>
                </a:solidFill>
                <a:latin typeface="Century Gothic"/>
                <a:cs typeface="Century Gothic"/>
              </a:rPr>
              <a:t>grouped</a:t>
            </a:r>
            <a:r>
              <a:rPr sz="700" spc="-85" dirty="0">
                <a:solidFill>
                  <a:srgbClr val="231F20"/>
                </a:solidFill>
                <a:latin typeface="Century Gothic"/>
                <a:cs typeface="Century Gothic"/>
              </a:rPr>
              <a:t> </a:t>
            </a:r>
            <a:r>
              <a:rPr sz="700" spc="-15" dirty="0">
                <a:solidFill>
                  <a:srgbClr val="231F20"/>
                </a:solidFill>
                <a:latin typeface="Century Gothic"/>
                <a:cs typeface="Century Gothic"/>
              </a:rPr>
              <a:t>as</a:t>
            </a:r>
            <a:r>
              <a:rPr sz="700" spc="-70" dirty="0">
                <a:solidFill>
                  <a:srgbClr val="231F20"/>
                </a:solidFill>
                <a:latin typeface="Century Gothic"/>
                <a:cs typeface="Century Gothic"/>
              </a:rPr>
              <a:t> </a:t>
            </a:r>
            <a:r>
              <a:rPr sz="700" spc="-10" dirty="0">
                <a:solidFill>
                  <a:srgbClr val="231F20"/>
                </a:solidFill>
                <a:latin typeface="Century Gothic"/>
                <a:cs typeface="Century Gothic"/>
              </a:rPr>
              <a:t>rural.</a:t>
            </a:r>
            <a:endParaRPr sz="700">
              <a:latin typeface="Century Gothic"/>
              <a:cs typeface="Century Gothic"/>
            </a:endParaRPr>
          </a:p>
          <a:p>
            <a:pPr marL="12700" marR="118745">
              <a:lnSpc>
                <a:spcPct val="107100"/>
              </a:lnSpc>
              <a:spcBef>
                <a:spcPts val="325"/>
              </a:spcBef>
            </a:pPr>
            <a:r>
              <a:rPr sz="600" spc="15" baseline="27777" dirty="0">
                <a:solidFill>
                  <a:srgbClr val="231F20"/>
                </a:solidFill>
                <a:latin typeface="Century Gothic"/>
                <a:cs typeface="Century Gothic"/>
              </a:rPr>
              <a:t>#</a:t>
            </a:r>
            <a:r>
              <a:rPr sz="700" spc="10" dirty="0">
                <a:solidFill>
                  <a:srgbClr val="231F20"/>
                </a:solidFill>
                <a:latin typeface="Century Gothic"/>
                <a:cs typeface="Century Gothic"/>
              </a:rPr>
              <a:t>US </a:t>
            </a:r>
            <a:r>
              <a:rPr sz="700" spc="-40" dirty="0">
                <a:solidFill>
                  <a:srgbClr val="231F20"/>
                </a:solidFill>
                <a:latin typeface="Century Gothic"/>
                <a:cs typeface="Century Gothic"/>
              </a:rPr>
              <a:t>Department </a:t>
            </a:r>
            <a:r>
              <a:rPr sz="700" spc="-15" dirty="0">
                <a:solidFill>
                  <a:srgbClr val="231F20"/>
                </a:solidFill>
                <a:latin typeface="Century Gothic"/>
                <a:cs typeface="Century Gothic"/>
              </a:rPr>
              <a:t>of </a:t>
            </a:r>
            <a:r>
              <a:rPr sz="700" spc="-25" dirty="0">
                <a:solidFill>
                  <a:srgbClr val="231F20"/>
                </a:solidFill>
                <a:latin typeface="Century Gothic"/>
                <a:cs typeface="Century Gothic"/>
              </a:rPr>
              <a:t>Health </a:t>
            </a:r>
            <a:r>
              <a:rPr sz="700" spc="-45" dirty="0">
                <a:solidFill>
                  <a:srgbClr val="231F20"/>
                </a:solidFill>
                <a:latin typeface="Century Gothic"/>
                <a:cs typeface="Century Gothic"/>
              </a:rPr>
              <a:t>and </a:t>
            </a:r>
            <a:r>
              <a:rPr sz="700" spc="-35" dirty="0">
                <a:solidFill>
                  <a:srgbClr val="231F20"/>
                </a:solidFill>
                <a:latin typeface="Century Gothic"/>
                <a:cs typeface="Century Gothic"/>
              </a:rPr>
              <a:t>Human </a:t>
            </a:r>
            <a:r>
              <a:rPr sz="700" spc="-15" dirty="0">
                <a:solidFill>
                  <a:srgbClr val="231F20"/>
                </a:solidFill>
                <a:latin typeface="Century Gothic"/>
                <a:cs typeface="Century Gothic"/>
              </a:rPr>
              <a:t>Services (HHS) </a:t>
            </a:r>
            <a:r>
              <a:rPr sz="700" spc="-30" dirty="0">
                <a:solidFill>
                  <a:srgbClr val="231F20"/>
                </a:solidFill>
                <a:latin typeface="Century Gothic"/>
                <a:cs typeface="Century Gothic"/>
              </a:rPr>
              <a:t>regions </a:t>
            </a:r>
            <a:r>
              <a:rPr sz="700" spc="-35" dirty="0">
                <a:solidFill>
                  <a:srgbClr val="231F20"/>
                </a:solidFill>
                <a:latin typeface="Century Gothic"/>
                <a:cs typeface="Century Gothic"/>
              </a:rPr>
              <a:t>were </a:t>
            </a:r>
            <a:r>
              <a:rPr sz="700" spc="-50" dirty="0">
                <a:solidFill>
                  <a:srgbClr val="231F20"/>
                </a:solidFill>
                <a:latin typeface="Century Gothic"/>
                <a:cs typeface="Century Gothic"/>
              </a:rPr>
              <a:t>categorized </a:t>
            </a:r>
            <a:r>
              <a:rPr sz="700" spc="-60" dirty="0">
                <a:solidFill>
                  <a:srgbClr val="231F20"/>
                </a:solidFill>
                <a:latin typeface="Century Gothic"/>
                <a:cs typeface="Century Gothic"/>
              </a:rPr>
              <a:t>according </a:t>
            </a:r>
            <a:r>
              <a:rPr sz="700" spc="-20" dirty="0">
                <a:solidFill>
                  <a:srgbClr val="231F20"/>
                </a:solidFill>
                <a:latin typeface="Century Gothic"/>
                <a:cs typeface="Century Gothic"/>
              </a:rPr>
              <a:t>to </a:t>
            </a:r>
            <a:r>
              <a:rPr sz="700" spc="-25" dirty="0">
                <a:solidFill>
                  <a:srgbClr val="231F20"/>
                </a:solidFill>
                <a:latin typeface="Century Gothic"/>
                <a:cs typeface="Century Gothic"/>
              </a:rPr>
              <a:t>the </a:t>
            </a:r>
            <a:r>
              <a:rPr sz="700" spc="-30" dirty="0">
                <a:solidFill>
                  <a:srgbClr val="231F20"/>
                </a:solidFill>
                <a:latin typeface="Century Gothic"/>
                <a:cs typeface="Century Gothic"/>
              </a:rPr>
              <a:t>grouping </a:t>
            </a:r>
            <a:r>
              <a:rPr sz="700" spc="-15" dirty="0">
                <a:solidFill>
                  <a:srgbClr val="231F20"/>
                </a:solidFill>
                <a:latin typeface="Century Gothic"/>
                <a:cs typeface="Century Gothic"/>
              </a:rPr>
              <a:t>of states </a:t>
            </a:r>
            <a:r>
              <a:rPr sz="700" spc="-5" dirty="0">
                <a:solidFill>
                  <a:srgbClr val="231F20"/>
                </a:solidFill>
                <a:latin typeface="Century Gothic"/>
                <a:cs typeface="Century Gothic"/>
              </a:rPr>
              <a:t>andUS  </a:t>
            </a:r>
            <a:r>
              <a:rPr sz="700" dirty="0">
                <a:solidFill>
                  <a:srgbClr val="231F20"/>
                </a:solidFill>
                <a:latin typeface="Century Gothic"/>
                <a:cs typeface="Century Gothic"/>
              </a:rPr>
              <a:t>territories </a:t>
            </a:r>
            <a:r>
              <a:rPr sz="700" spc="-25" dirty="0">
                <a:solidFill>
                  <a:srgbClr val="231F20"/>
                </a:solidFill>
                <a:latin typeface="Century Gothic"/>
                <a:cs typeface="Century Gothic"/>
              </a:rPr>
              <a:t>assigned under </a:t>
            </a:r>
            <a:r>
              <a:rPr sz="700" spc="-50" dirty="0">
                <a:solidFill>
                  <a:srgbClr val="231F20"/>
                </a:solidFill>
                <a:latin typeface="Century Gothic"/>
                <a:cs typeface="Century Gothic"/>
              </a:rPr>
              <a:t>eachof </a:t>
            </a:r>
            <a:r>
              <a:rPr sz="700" spc="-25" dirty="0">
                <a:solidFill>
                  <a:srgbClr val="231F20"/>
                </a:solidFill>
                <a:latin typeface="Century Gothic"/>
                <a:cs typeface="Century Gothic"/>
              </a:rPr>
              <a:t>the </a:t>
            </a:r>
            <a:r>
              <a:rPr sz="700" spc="5" dirty="0">
                <a:solidFill>
                  <a:srgbClr val="231F20"/>
                </a:solidFill>
                <a:latin typeface="Century Gothic"/>
                <a:cs typeface="Century Gothic"/>
              </a:rPr>
              <a:t>10 </a:t>
            </a:r>
            <a:r>
              <a:rPr sz="700" spc="10" dirty="0">
                <a:solidFill>
                  <a:srgbClr val="231F20"/>
                </a:solidFill>
                <a:latin typeface="Century Gothic"/>
                <a:cs typeface="Century Gothic"/>
              </a:rPr>
              <a:t>HHS </a:t>
            </a:r>
            <a:r>
              <a:rPr sz="700" spc="-40" dirty="0">
                <a:solidFill>
                  <a:srgbClr val="231F20"/>
                </a:solidFill>
                <a:latin typeface="Century Gothic"/>
                <a:cs typeface="Century Gothic"/>
              </a:rPr>
              <a:t>regional </a:t>
            </a:r>
            <a:r>
              <a:rPr sz="700" spc="-30" dirty="0">
                <a:solidFill>
                  <a:srgbClr val="231F20"/>
                </a:solidFill>
                <a:latin typeface="Century Gothic"/>
                <a:cs typeface="Century Gothic"/>
              </a:rPr>
              <a:t>offices </a:t>
            </a:r>
            <a:r>
              <a:rPr sz="700" spc="-45" dirty="0">
                <a:solidFill>
                  <a:srgbClr val="231F20"/>
                </a:solidFill>
                <a:latin typeface="Century Gothic"/>
                <a:cs typeface="Century Gothic"/>
              </a:rPr>
              <a:t>(</a:t>
            </a:r>
            <a:r>
              <a:rPr sz="700" u="sng" spc="-45" dirty="0">
                <a:solidFill>
                  <a:srgbClr val="205E9E"/>
                </a:solidFill>
                <a:uFill>
                  <a:solidFill>
                    <a:srgbClr val="205E9E"/>
                  </a:solidFill>
                </a:uFill>
                <a:latin typeface="Century Gothic"/>
                <a:cs typeface="Century Gothic"/>
                <a:hlinkClick r:id="rId6"/>
              </a:rPr>
              <a:t>https://www.hhs.gov/about/agencies/iea/regional-offices/ </a:t>
            </a:r>
            <a:r>
              <a:rPr sz="700" spc="-45" dirty="0">
                <a:solidFill>
                  <a:srgbClr val="205E9E"/>
                </a:solidFill>
                <a:latin typeface="Century Gothic"/>
                <a:cs typeface="Century Gothic"/>
              </a:rPr>
              <a:t> </a:t>
            </a:r>
            <a:r>
              <a:rPr sz="700" spc="-30" dirty="0">
                <a:solidFill>
                  <a:srgbClr val="205E9E"/>
                </a:solidFill>
                <a:latin typeface="Century Gothic"/>
                <a:cs typeface="Century Gothic"/>
                <a:hlinkClick r:id="rId6"/>
              </a:rPr>
              <a:t>index.html</a:t>
            </a:r>
            <a:r>
              <a:rPr sz="700" spc="-30" dirty="0">
                <a:solidFill>
                  <a:srgbClr val="231F20"/>
                </a:solidFill>
                <a:latin typeface="Century Gothic"/>
                <a:cs typeface="Century Gothic"/>
              </a:rPr>
              <a:t>). </a:t>
            </a:r>
            <a:r>
              <a:rPr sz="700" spc="10" dirty="0">
                <a:solidFill>
                  <a:srgbClr val="231F20"/>
                </a:solidFill>
                <a:latin typeface="Century Gothic"/>
                <a:cs typeface="Century Gothic"/>
              </a:rPr>
              <a:t>For </a:t>
            </a:r>
            <a:r>
              <a:rPr sz="700" spc="-25" dirty="0">
                <a:solidFill>
                  <a:srgbClr val="231F20"/>
                </a:solidFill>
                <a:latin typeface="Century Gothic"/>
                <a:cs typeface="Century Gothic"/>
              </a:rPr>
              <a:t>the </a:t>
            </a:r>
            <a:r>
              <a:rPr sz="700" spc="-15" dirty="0">
                <a:solidFill>
                  <a:srgbClr val="231F20"/>
                </a:solidFill>
                <a:latin typeface="Century Gothic"/>
                <a:cs typeface="Century Gothic"/>
              </a:rPr>
              <a:t>purposes of </a:t>
            </a:r>
            <a:r>
              <a:rPr sz="700" spc="5" dirty="0">
                <a:solidFill>
                  <a:srgbClr val="231F20"/>
                </a:solidFill>
                <a:latin typeface="Century Gothic"/>
                <a:cs typeface="Century Gothic"/>
              </a:rPr>
              <a:t>this </a:t>
            </a:r>
            <a:r>
              <a:rPr sz="700" spc="-20" dirty="0">
                <a:solidFill>
                  <a:srgbClr val="231F20"/>
                </a:solidFill>
                <a:latin typeface="Century Gothic"/>
                <a:cs typeface="Century Gothic"/>
              </a:rPr>
              <a:t>report, </a:t>
            </a:r>
            <a:r>
              <a:rPr sz="700" spc="-30" dirty="0">
                <a:solidFill>
                  <a:srgbClr val="231F20"/>
                </a:solidFill>
                <a:latin typeface="Century Gothic"/>
                <a:cs typeface="Century Gothic"/>
              </a:rPr>
              <a:t>regions </a:t>
            </a:r>
            <a:r>
              <a:rPr sz="700" spc="-10" dirty="0">
                <a:solidFill>
                  <a:srgbClr val="231F20"/>
                </a:solidFill>
                <a:latin typeface="Century Gothic"/>
                <a:cs typeface="Century Gothic"/>
              </a:rPr>
              <a:t>with </a:t>
            </a:r>
            <a:r>
              <a:rPr sz="700" spc="15" dirty="0">
                <a:solidFill>
                  <a:srgbClr val="231F20"/>
                </a:solidFill>
                <a:latin typeface="Century Gothic"/>
                <a:cs typeface="Century Gothic"/>
              </a:rPr>
              <a:t>US </a:t>
            </a:r>
            <a:r>
              <a:rPr sz="700" dirty="0">
                <a:solidFill>
                  <a:srgbClr val="231F20"/>
                </a:solidFill>
                <a:latin typeface="Century Gothic"/>
                <a:cs typeface="Century Gothic"/>
              </a:rPr>
              <a:t>territories </a:t>
            </a:r>
            <a:r>
              <a:rPr sz="700" spc="-30" dirty="0">
                <a:solidFill>
                  <a:srgbClr val="231F20"/>
                </a:solidFill>
                <a:latin typeface="Century Gothic"/>
                <a:cs typeface="Century Gothic"/>
              </a:rPr>
              <a:t>(Regions </a:t>
            </a:r>
            <a:r>
              <a:rPr sz="700" spc="-5" dirty="0">
                <a:solidFill>
                  <a:srgbClr val="231F20"/>
                </a:solidFill>
                <a:latin typeface="Century Gothic"/>
                <a:cs typeface="Century Gothic"/>
              </a:rPr>
              <a:t>2 </a:t>
            </a:r>
            <a:r>
              <a:rPr sz="700" spc="-45" dirty="0">
                <a:solidFill>
                  <a:srgbClr val="231F20"/>
                </a:solidFill>
                <a:latin typeface="Century Gothic"/>
                <a:cs typeface="Century Gothic"/>
              </a:rPr>
              <a:t>and </a:t>
            </a:r>
            <a:r>
              <a:rPr sz="700" spc="-20" dirty="0">
                <a:solidFill>
                  <a:srgbClr val="231F20"/>
                </a:solidFill>
                <a:latin typeface="Century Gothic"/>
                <a:cs typeface="Century Gothic"/>
              </a:rPr>
              <a:t>9) </a:t>
            </a:r>
            <a:r>
              <a:rPr sz="700" spc="-50" dirty="0">
                <a:solidFill>
                  <a:srgbClr val="231F20"/>
                </a:solidFill>
                <a:latin typeface="Century Gothic"/>
                <a:cs typeface="Century Gothic"/>
              </a:rPr>
              <a:t>contain data </a:t>
            </a:r>
            <a:r>
              <a:rPr sz="700" spc="-10" dirty="0">
                <a:solidFill>
                  <a:srgbClr val="231F20"/>
                </a:solidFill>
                <a:latin typeface="Century Gothic"/>
                <a:cs typeface="Century Gothic"/>
              </a:rPr>
              <a:t>from </a:t>
            </a:r>
            <a:r>
              <a:rPr sz="700" spc="-15" dirty="0">
                <a:solidFill>
                  <a:srgbClr val="231F20"/>
                </a:solidFill>
                <a:latin typeface="Century Gothic"/>
                <a:cs typeface="Century Gothic"/>
              </a:rPr>
              <a:t>states</a:t>
            </a:r>
            <a:r>
              <a:rPr sz="700" spc="5" dirty="0">
                <a:solidFill>
                  <a:srgbClr val="231F20"/>
                </a:solidFill>
                <a:latin typeface="Century Gothic"/>
                <a:cs typeface="Century Gothic"/>
              </a:rPr>
              <a:t> </a:t>
            </a:r>
            <a:r>
              <a:rPr sz="700" spc="-35" dirty="0">
                <a:solidFill>
                  <a:srgbClr val="231F20"/>
                </a:solidFill>
                <a:latin typeface="Century Gothic"/>
                <a:cs typeface="Century Gothic"/>
              </a:rPr>
              <a:t>only.</a:t>
            </a:r>
            <a:endParaRPr sz="700">
              <a:latin typeface="Century Gothic"/>
              <a:cs typeface="Century Gothic"/>
            </a:endParaRPr>
          </a:p>
        </p:txBody>
      </p:sp>
      <p:sp>
        <p:nvSpPr>
          <p:cNvPr id="7" name="object 7"/>
          <p:cNvSpPr/>
          <p:nvPr/>
        </p:nvSpPr>
        <p:spPr>
          <a:xfrm>
            <a:off x="5528309"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8" name="object 8"/>
          <p:cNvSpPr/>
          <p:nvPr/>
        </p:nvSpPr>
        <p:spPr>
          <a:xfrm>
            <a:off x="5503926" y="497586"/>
            <a:ext cx="0" cy="51435"/>
          </a:xfrm>
          <a:custGeom>
            <a:avLst/>
            <a:gdLst/>
            <a:ahLst/>
            <a:cxnLst/>
            <a:rect l="l" t="t" r="r" b="b"/>
            <a:pathLst>
              <a:path h="51434">
                <a:moveTo>
                  <a:pt x="0" y="0"/>
                </a:moveTo>
                <a:lnTo>
                  <a:pt x="0" y="51308"/>
                </a:lnTo>
              </a:path>
            </a:pathLst>
          </a:custGeom>
          <a:ln w="10960">
            <a:solidFill>
              <a:srgbClr val="8B2589"/>
            </a:solidFill>
          </a:ln>
        </p:spPr>
        <p:txBody>
          <a:bodyPr wrap="square" lIns="0" tIns="0" rIns="0" bIns="0" rtlCol="0"/>
          <a:lstStyle/>
          <a:p>
            <a:endParaRPr/>
          </a:p>
        </p:txBody>
      </p:sp>
      <p:sp>
        <p:nvSpPr>
          <p:cNvPr id="9" name="object 9"/>
          <p:cNvSpPr/>
          <p:nvPr/>
        </p:nvSpPr>
        <p:spPr>
          <a:xfrm>
            <a:off x="5552694" y="508254"/>
            <a:ext cx="0" cy="41275"/>
          </a:xfrm>
          <a:custGeom>
            <a:avLst/>
            <a:gdLst/>
            <a:ahLst/>
            <a:cxnLst/>
            <a:rect l="l" t="t" r="r" b="b"/>
            <a:pathLst>
              <a:path h="41275">
                <a:moveTo>
                  <a:pt x="0" y="0"/>
                </a:moveTo>
                <a:lnTo>
                  <a:pt x="0" y="41135"/>
                </a:lnTo>
              </a:path>
            </a:pathLst>
          </a:custGeom>
          <a:ln w="10960">
            <a:solidFill>
              <a:srgbClr val="8B2589"/>
            </a:solidFill>
          </a:ln>
        </p:spPr>
        <p:txBody>
          <a:bodyPr wrap="square" lIns="0" tIns="0" rIns="0" bIns="0" rtlCol="0"/>
          <a:lstStyle/>
          <a:p>
            <a:endParaRPr/>
          </a:p>
        </p:txBody>
      </p:sp>
      <p:sp>
        <p:nvSpPr>
          <p:cNvPr id="10" name="object 10"/>
          <p:cNvSpPr/>
          <p:nvPr/>
        </p:nvSpPr>
        <p:spPr>
          <a:xfrm>
            <a:off x="5577078" y="476250"/>
            <a:ext cx="0" cy="73660"/>
          </a:xfrm>
          <a:custGeom>
            <a:avLst/>
            <a:gdLst/>
            <a:ahLst/>
            <a:cxnLst/>
            <a:rect l="l" t="t" r="r" b="b"/>
            <a:pathLst>
              <a:path h="73659">
                <a:moveTo>
                  <a:pt x="0" y="0"/>
                </a:moveTo>
                <a:lnTo>
                  <a:pt x="0" y="73063"/>
                </a:lnTo>
              </a:path>
            </a:pathLst>
          </a:custGeom>
          <a:ln w="10960">
            <a:solidFill>
              <a:srgbClr val="8B2589"/>
            </a:solidFill>
          </a:ln>
        </p:spPr>
        <p:txBody>
          <a:bodyPr wrap="square" lIns="0" tIns="0" rIns="0" bIns="0" rtlCol="0"/>
          <a:lstStyle/>
          <a:p>
            <a:endParaRPr/>
          </a:p>
        </p:txBody>
      </p:sp>
      <p:sp>
        <p:nvSpPr>
          <p:cNvPr id="11" name="object 11"/>
          <p:cNvSpPr/>
          <p:nvPr/>
        </p:nvSpPr>
        <p:spPr>
          <a:xfrm>
            <a:off x="5397865" y="321417"/>
            <a:ext cx="210159" cy="254381"/>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5403339" y="326897"/>
            <a:ext cx="199390" cy="243840"/>
          </a:xfrm>
          <a:custGeom>
            <a:avLst/>
            <a:gdLst/>
            <a:ahLst/>
            <a:cxnLst/>
            <a:rect l="l" t="t" r="r" b="b"/>
            <a:pathLst>
              <a:path w="199389" h="243840">
                <a:moveTo>
                  <a:pt x="77876" y="0"/>
                </a:moveTo>
                <a:lnTo>
                  <a:pt x="187477" y="0"/>
                </a:lnTo>
                <a:lnTo>
                  <a:pt x="193967" y="0"/>
                </a:lnTo>
                <a:lnTo>
                  <a:pt x="199186" y="5270"/>
                </a:lnTo>
                <a:lnTo>
                  <a:pt x="199186" y="11785"/>
                </a:lnTo>
                <a:lnTo>
                  <a:pt x="199186" y="230187"/>
                </a:lnTo>
                <a:lnTo>
                  <a:pt x="199186" y="237490"/>
                </a:lnTo>
                <a:lnTo>
                  <a:pt x="193294" y="243408"/>
                </a:lnTo>
                <a:lnTo>
                  <a:pt x="186004" y="243408"/>
                </a:lnTo>
                <a:lnTo>
                  <a:pt x="13208" y="243408"/>
                </a:lnTo>
                <a:lnTo>
                  <a:pt x="5918" y="243408"/>
                </a:lnTo>
                <a:lnTo>
                  <a:pt x="0" y="237490"/>
                </a:lnTo>
                <a:lnTo>
                  <a:pt x="0" y="230187"/>
                </a:lnTo>
                <a:lnTo>
                  <a:pt x="0" y="123990"/>
                </a:lnTo>
              </a:path>
            </a:pathLst>
          </a:custGeom>
          <a:ln w="10960">
            <a:solidFill>
              <a:srgbClr val="005E6D"/>
            </a:solidFill>
          </a:ln>
        </p:spPr>
        <p:txBody>
          <a:bodyPr wrap="square" lIns="0" tIns="0" rIns="0" bIns="0" rtlCol="0"/>
          <a:lstStyle/>
          <a:p>
            <a:endParaRPr/>
          </a:p>
        </p:txBody>
      </p:sp>
      <p:sp>
        <p:nvSpPr>
          <p:cNvPr id="13" name="object 13"/>
          <p:cNvSpPr txBox="1"/>
          <p:nvPr/>
        </p:nvSpPr>
        <p:spPr>
          <a:xfrm>
            <a:off x="443991" y="264210"/>
            <a:ext cx="6819265" cy="968375"/>
          </a:xfrm>
          <a:prstGeom prst="rect">
            <a:avLst/>
          </a:prstGeom>
        </p:spPr>
        <p:txBody>
          <a:bodyPr vert="horz" wrap="square" lIns="0" tIns="13335" rIns="0" bIns="0" rtlCol="0">
            <a:spAutoFit/>
          </a:bodyPr>
          <a:lstStyle/>
          <a:p>
            <a:pPr marL="5232400">
              <a:lnSpc>
                <a:spcPts val="1235"/>
              </a:lnSpc>
              <a:spcBef>
                <a:spcPts val="105"/>
              </a:spcBef>
            </a:pPr>
            <a:r>
              <a:rPr sz="1000" b="1" spc="45" dirty="0">
                <a:solidFill>
                  <a:srgbClr val="005E6D"/>
                </a:solidFill>
                <a:latin typeface="Century Gothic"/>
                <a:cs typeface="Century Gothic"/>
              </a:rPr>
              <a:t>2019  </a:t>
            </a:r>
            <a:r>
              <a:rPr sz="1050" b="1" spc="75" dirty="0">
                <a:solidFill>
                  <a:srgbClr val="8C2689"/>
                </a:solidFill>
                <a:latin typeface="Trebuchet MS"/>
                <a:cs typeface="Trebuchet MS"/>
              </a:rPr>
              <a:t>VIRAL</a:t>
            </a:r>
            <a:r>
              <a:rPr sz="1050" b="1" spc="-210" dirty="0">
                <a:solidFill>
                  <a:srgbClr val="8C2689"/>
                </a:solidFill>
                <a:latin typeface="Trebuchet MS"/>
                <a:cs typeface="Trebuchet MS"/>
              </a:rPr>
              <a:t> </a:t>
            </a:r>
            <a:r>
              <a:rPr sz="1050" b="1" spc="75" dirty="0">
                <a:solidFill>
                  <a:srgbClr val="8C2689"/>
                </a:solidFill>
                <a:latin typeface="Trebuchet MS"/>
                <a:cs typeface="Trebuchet MS"/>
              </a:rPr>
              <a:t>HEPATITIS</a:t>
            </a:r>
            <a:endParaRPr sz="1050">
              <a:latin typeface="Trebuchet MS"/>
              <a:cs typeface="Trebuchet MS"/>
            </a:endParaRPr>
          </a:p>
          <a:p>
            <a:pPr marL="5232400">
              <a:lnSpc>
                <a:spcPts val="1235"/>
              </a:lnSpc>
            </a:pPr>
            <a:r>
              <a:rPr sz="1050" spc="25" dirty="0">
                <a:solidFill>
                  <a:srgbClr val="005E6D"/>
                </a:solidFill>
                <a:latin typeface="Century Gothic"/>
                <a:cs typeface="Century Gothic"/>
              </a:rPr>
              <a:t>SURVEILLANCE</a:t>
            </a:r>
            <a:r>
              <a:rPr sz="1050" spc="20" dirty="0">
                <a:solidFill>
                  <a:srgbClr val="005E6D"/>
                </a:solidFill>
                <a:latin typeface="Century Gothic"/>
                <a:cs typeface="Century Gothic"/>
              </a:rPr>
              <a:t> </a:t>
            </a:r>
            <a:r>
              <a:rPr sz="1050" spc="55" dirty="0">
                <a:solidFill>
                  <a:srgbClr val="005E6D"/>
                </a:solidFill>
                <a:latin typeface="Century Gothic"/>
                <a:cs typeface="Century Gothic"/>
              </a:rPr>
              <a:t>REPORT</a:t>
            </a:r>
            <a:endParaRPr sz="1050">
              <a:latin typeface="Century Gothic"/>
              <a:cs typeface="Century Gothic"/>
            </a:endParaRPr>
          </a:p>
          <a:p>
            <a:pPr>
              <a:lnSpc>
                <a:spcPct val="100000"/>
              </a:lnSpc>
              <a:spcBef>
                <a:spcPts val="20"/>
              </a:spcBef>
            </a:pPr>
            <a:endParaRPr sz="1150">
              <a:latin typeface="Times New Roman"/>
              <a:cs typeface="Times New Roman"/>
            </a:endParaRPr>
          </a:p>
          <a:p>
            <a:pPr marL="12700" marR="5080" indent="-635">
              <a:lnSpc>
                <a:spcPct val="107100"/>
              </a:lnSpc>
            </a:pPr>
            <a:r>
              <a:rPr sz="1400" b="1" spc="-60" dirty="0">
                <a:solidFill>
                  <a:srgbClr val="005E6D"/>
                </a:solidFill>
                <a:latin typeface="Lucida Sans"/>
                <a:cs typeface="Lucida Sans"/>
              </a:rPr>
              <a:t>Table</a:t>
            </a:r>
            <a:r>
              <a:rPr sz="1400" b="1" spc="-140" dirty="0">
                <a:solidFill>
                  <a:srgbClr val="005E6D"/>
                </a:solidFill>
                <a:latin typeface="Lucida Sans"/>
                <a:cs typeface="Lucida Sans"/>
              </a:rPr>
              <a:t> </a:t>
            </a:r>
            <a:r>
              <a:rPr sz="1400" b="1" spc="5" dirty="0">
                <a:solidFill>
                  <a:srgbClr val="005E6D"/>
                </a:solidFill>
                <a:latin typeface="Lucida Sans"/>
                <a:cs typeface="Lucida Sans"/>
              </a:rPr>
              <a:t>1.2.</a:t>
            </a:r>
            <a:r>
              <a:rPr sz="1400" b="1" spc="-55" dirty="0">
                <a:solidFill>
                  <a:srgbClr val="005E6D"/>
                </a:solidFill>
                <a:latin typeface="Lucida Sans"/>
                <a:cs typeface="Lucida Sans"/>
              </a:rPr>
              <a:t> </a:t>
            </a:r>
            <a:r>
              <a:rPr sz="1400" b="1" spc="-35" dirty="0">
                <a:solidFill>
                  <a:srgbClr val="8C2689"/>
                </a:solidFill>
                <a:latin typeface="Lucida Sans"/>
                <a:cs typeface="Lucida Sans"/>
              </a:rPr>
              <a:t>Number</a:t>
            </a:r>
            <a:r>
              <a:rPr sz="1400" b="1" spc="-140" dirty="0">
                <a:solidFill>
                  <a:srgbClr val="8C2689"/>
                </a:solidFill>
                <a:latin typeface="Lucida Sans"/>
                <a:cs typeface="Lucida Sans"/>
              </a:rPr>
              <a:t> </a:t>
            </a:r>
            <a:r>
              <a:rPr sz="1400" b="1" spc="-30" dirty="0">
                <a:solidFill>
                  <a:srgbClr val="8C2689"/>
                </a:solidFill>
                <a:latin typeface="Lucida Sans"/>
                <a:cs typeface="Lucida Sans"/>
              </a:rPr>
              <a:t>and</a:t>
            </a:r>
            <a:r>
              <a:rPr sz="1400" b="1" spc="-85" dirty="0">
                <a:solidFill>
                  <a:srgbClr val="8C2689"/>
                </a:solidFill>
                <a:latin typeface="Lucida Sans"/>
                <a:cs typeface="Lucida Sans"/>
              </a:rPr>
              <a:t> </a:t>
            </a:r>
            <a:r>
              <a:rPr sz="1400" b="1" spc="-25" dirty="0">
                <a:solidFill>
                  <a:srgbClr val="8C2689"/>
                </a:solidFill>
                <a:latin typeface="Lucida Sans"/>
                <a:cs typeface="Lucida Sans"/>
              </a:rPr>
              <a:t>rates*</a:t>
            </a:r>
            <a:r>
              <a:rPr sz="1400" b="1" spc="-110" dirty="0">
                <a:solidFill>
                  <a:srgbClr val="8C2689"/>
                </a:solidFill>
                <a:latin typeface="Lucida Sans"/>
                <a:cs typeface="Lucida Sans"/>
              </a:rPr>
              <a:t> </a:t>
            </a:r>
            <a:r>
              <a:rPr sz="1400" b="1" spc="-15" dirty="0">
                <a:solidFill>
                  <a:srgbClr val="8C2689"/>
                </a:solidFill>
                <a:latin typeface="Lucida Sans"/>
                <a:cs typeface="Lucida Sans"/>
              </a:rPr>
              <a:t>of</a:t>
            </a:r>
            <a:r>
              <a:rPr sz="1400" b="1" spc="-120" dirty="0">
                <a:solidFill>
                  <a:srgbClr val="8C2689"/>
                </a:solidFill>
                <a:latin typeface="Lucida Sans"/>
                <a:cs typeface="Lucida Sans"/>
              </a:rPr>
              <a:t> </a:t>
            </a:r>
            <a:r>
              <a:rPr sz="1400" b="1" spc="-15" dirty="0">
                <a:solidFill>
                  <a:srgbClr val="8C2689"/>
                </a:solidFill>
                <a:latin typeface="Lucida Sans"/>
                <a:cs typeface="Lucida Sans"/>
              </a:rPr>
              <a:t>reported</a:t>
            </a:r>
            <a:r>
              <a:rPr sz="1400" b="1" spc="-75" dirty="0">
                <a:solidFill>
                  <a:srgbClr val="8C2689"/>
                </a:solidFill>
                <a:latin typeface="Lucida Sans"/>
                <a:cs typeface="Lucida Sans"/>
              </a:rPr>
              <a:t> </a:t>
            </a:r>
            <a:r>
              <a:rPr sz="1400" b="1" spc="-80" dirty="0">
                <a:solidFill>
                  <a:srgbClr val="8C2689"/>
                </a:solidFill>
                <a:latin typeface="Lucida Sans"/>
                <a:cs typeface="Lucida Sans"/>
              </a:rPr>
              <a:t>cases†</a:t>
            </a:r>
            <a:r>
              <a:rPr sz="1400" b="1" spc="-85" dirty="0">
                <a:solidFill>
                  <a:srgbClr val="8C2689"/>
                </a:solidFill>
                <a:latin typeface="Lucida Sans"/>
                <a:cs typeface="Lucida Sans"/>
              </a:rPr>
              <a:t> </a:t>
            </a:r>
            <a:r>
              <a:rPr sz="1400" b="1" spc="-15" dirty="0">
                <a:solidFill>
                  <a:srgbClr val="8C2689"/>
                </a:solidFill>
                <a:latin typeface="Lucida Sans"/>
                <a:cs typeface="Lucida Sans"/>
              </a:rPr>
              <a:t>of</a:t>
            </a:r>
            <a:r>
              <a:rPr sz="1400" b="1" spc="-120" dirty="0">
                <a:solidFill>
                  <a:srgbClr val="8C2689"/>
                </a:solidFill>
                <a:latin typeface="Lucida Sans"/>
                <a:cs typeface="Lucida Sans"/>
              </a:rPr>
              <a:t> </a:t>
            </a:r>
            <a:r>
              <a:rPr sz="1400" b="1" spc="-5" dirty="0">
                <a:solidFill>
                  <a:srgbClr val="8C2689"/>
                </a:solidFill>
                <a:latin typeface="Lucida Sans"/>
                <a:cs typeface="Lucida Sans"/>
              </a:rPr>
              <a:t>hepatitis</a:t>
            </a:r>
            <a:r>
              <a:rPr sz="1400" b="1" spc="-155" dirty="0">
                <a:solidFill>
                  <a:srgbClr val="8C2689"/>
                </a:solidFill>
                <a:latin typeface="Lucida Sans"/>
                <a:cs typeface="Lucida Sans"/>
              </a:rPr>
              <a:t> </a:t>
            </a:r>
            <a:r>
              <a:rPr sz="1400" b="1" dirty="0">
                <a:solidFill>
                  <a:srgbClr val="8C2689"/>
                </a:solidFill>
                <a:latin typeface="Lucida Sans"/>
                <a:cs typeface="Lucida Sans"/>
              </a:rPr>
              <a:t>A</a:t>
            </a:r>
            <a:r>
              <a:rPr sz="1400" b="1" spc="-190" dirty="0">
                <a:solidFill>
                  <a:srgbClr val="8C2689"/>
                </a:solidFill>
                <a:latin typeface="Lucida Sans"/>
                <a:cs typeface="Lucida Sans"/>
              </a:rPr>
              <a:t> </a:t>
            </a:r>
            <a:r>
              <a:rPr sz="1400" b="1" spc="-35" dirty="0">
                <a:solidFill>
                  <a:srgbClr val="8C2689"/>
                </a:solidFill>
                <a:latin typeface="Lucida Sans"/>
                <a:cs typeface="Lucida Sans"/>
              </a:rPr>
              <a:t>virus</a:t>
            </a:r>
            <a:r>
              <a:rPr sz="1400" b="1" spc="-95" dirty="0">
                <a:solidFill>
                  <a:srgbClr val="8C2689"/>
                </a:solidFill>
                <a:latin typeface="Lucida Sans"/>
                <a:cs typeface="Lucida Sans"/>
              </a:rPr>
              <a:t> </a:t>
            </a:r>
            <a:r>
              <a:rPr sz="1400" b="1" spc="-5" dirty="0">
                <a:solidFill>
                  <a:srgbClr val="8C2689"/>
                </a:solidFill>
                <a:latin typeface="Lucida Sans"/>
                <a:cs typeface="Lucida Sans"/>
              </a:rPr>
              <a:t>infection,  </a:t>
            </a:r>
            <a:r>
              <a:rPr sz="1400" b="1" spc="-20" dirty="0">
                <a:solidFill>
                  <a:srgbClr val="8C2689"/>
                </a:solidFill>
                <a:latin typeface="Lucida Sans"/>
                <a:cs typeface="Lucida Sans"/>
              </a:rPr>
              <a:t>by</a:t>
            </a:r>
            <a:r>
              <a:rPr sz="1400" b="1" spc="-140" dirty="0">
                <a:solidFill>
                  <a:srgbClr val="8C2689"/>
                </a:solidFill>
                <a:latin typeface="Lucida Sans"/>
                <a:cs typeface="Lucida Sans"/>
              </a:rPr>
              <a:t> </a:t>
            </a:r>
            <a:r>
              <a:rPr sz="1400" b="1" spc="-30" dirty="0">
                <a:solidFill>
                  <a:srgbClr val="8C2689"/>
                </a:solidFill>
                <a:latin typeface="Lucida Sans"/>
                <a:cs typeface="Lucida Sans"/>
              </a:rPr>
              <a:t>demographic</a:t>
            </a:r>
            <a:r>
              <a:rPr sz="1400" b="1" spc="-105" dirty="0">
                <a:solidFill>
                  <a:srgbClr val="8C2689"/>
                </a:solidFill>
                <a:latin typeface="Lucida Sans"/>
                <a:cs typeface="Lucida Sans"/>
              </a:rPr>
              <a:t> </a:t>
            </a:r>
            <a:r>
              <a:rPr sz="1400" b="1" spc="-15" dirty="0">
                <a:solidFill>
                  <a:srgbClr val="8C2689"/>
                </a:solidFill>
                <a:latin typeface="Lucida Sans"/>
                <a:cs typeface="Lucida Sans"/>
              </a:rPr>
              <a:t>characteristics</a:t>
            </a:r>
            <a:r>
              <a:rPr sz="1400" b="1" spc="-70" dirty="0">
                <a:solidFill>
                  <a:srgbClr val="8C2689"/>
                </a:solidFill>
                <a:latin typeface="Lucida Sans"/>
                <a:cs typeface="Lucida Sans"/>
              </a:rPr>
              <a:t> </a:t>
            </a:r>
            <a:r>
              <a:rPr sz="1400" b="1" dirty="0">
                <a:solidFill>
                  <a:srgbClr val="8C2689"/>
                </a:solidFill>
                <a:latin typeface="Lucida Sans"/>
                <a:cs typeface="Lucida Sans"/>
              </a:rPr>
              <a:t>—</a:t>
            </a:r>
            <a:r>
              <a:rPr sz="1400" b="1" spc="-150" dirty="0">
                <a:solidFill>
                  <a:srgbClr val="8C2689"/>
                </a:solidFill>
                <a:latin typeface="Lucida Sans"/>
                <a:cs typeface="Lucida Sans"/>
              </a:rPr>
              <a:t> </a:t>
            </a:r>
            <a:r>
              <a:rPr sz="1400" b="1" spc="-10" dirty="0">
                <a:solidFill>
                  <a:srgbClr val="8C2689"/>
                </a:solidFill>
                <a:latin typeface="Lucida Sans"/>
                <a:cs typeface="Lucida Sans"/>
              </a:rPr>
              <a:t>United</a:t>
            </a:r>
            <a:r>
              <a:rPr sz="1400" b="1" spc="-130" dirty="0">
                <a:solidFill>
                  <a:srgbClr val="8C2689"/>
                </a:solidFill>
                <a:latin typeface="Lucida Sans"/>
                <a:cs typeface="Lucida Sans"/>
              </a:rPr>
              <a:t> </a:t>
            </a:r>
            <a:r>
              <a:rPr sz="1400" b="1" spc="15" dirty="0">
                <a:solidFill>
                  <a:srgbClr val="8C2689"/>
                </a:solidFill>
                <a:latin typeface="Lucida Sans"/>
                <a:cs typeface="Lucida Sans"/>
              </a:rPr>
              <a:t>States</a:t>
            </a:r>
            <a:r>
              <a:rPr sz="1400" b="1" spc="-110" dirty="0">
                <a:solidFill>
                  <a:srgbClr val="8C2689"/>
                </a:solidFill>
                <a:latin typeface="Lucida Sans"/>
                <a:cs typeface="Lucida Sans"/>
              </a:rPr>
              <a:t> </a:t>
            </a:r>
            <a:r>
              <a:rPr sz="1400" b="1" spc="-10" dirty="0">
                <a:solidFill>
                  <a:srgbClr val="8C2689"/>
                </a:solidFill>
                <a:latin typeface="Lucida Sans"/>
                <a:cs typeface="Lucida Sans"/>
              </a:rPr>
              <a:t>2015–2019</a:t>
            </a:r>
            <a:endParaRPr sz="1400">
              <a:latin typeface="Lucida Sans"/>
              <a:cs typeface="Lucida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TotalTime>
  <Words>16108</Words>
  <Application>Microsoft Office PowerPoint</Application>
  <PresentationFormat>Custom</PresentationFormat>
  <Paragraphs>7398</Paragraphs>
  <Slides>44</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Microsoft JhengHei UI</vt:lpstr>
      <vt:lpstr>Arial</vt:lpstr>
      <vt:lpstr>Calibri</vt:lpstr>
      <vt:lpstr>Century Gothic</vt:lpstr>
      <vt:lpstr>Gill Sans MT</vt:lpstr>
      <vt:lpstr>Lucida Sans</vt:lpstr>
      <vt:lpstr>Tahoma</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VIRAL HEPATITIS SURVEILLANCE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VIRAL HEPATITIS SURVEILLANCE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VIRAL HEPATITIS SURVEILLANCE REPORT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Surv-2019_AllFiguresAndTables</dc:title>
  <dc:subject>Surv-2019_AllFiguresAndTables</dc:subject>
  <dc:creator>HHS / CDC / DDID / NCHHSTP / DVH</dc:creator>
  <cp:lastModifiedBy>Peterson, Paul (CDC/DDID/NCHHSTP/DVH) (CTR)</cp:lastModifiedBy>
  <cp:revision>10</cp:revision>
  <dcterms:created xsi:type="dcterms:W3CDTF">2021-05-19T18:34:13Z</dcterms:created>
  <dcterms:modified xsi:type="dcterms:W3CDTF">2021-05-19T20:12:16Z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2021-05-19T00:00:00Z</vt:filetime>
  </property>
  <property fmtid="{D5CDD505-2E9C-101B-9397-08002B2CF9AE}" pid="3" name="Creator">
    <vt:lpwstr>Adobe Acrobat Pro 2017 17.11.30175</vt:lpwstr>
  </property>
  <property fmtid="{D5CDD505-2E9C-101B-9397-08002B2CF9AE}" pid="4" name="LastSaved">
    <vt:filetime>2021-05-19T00:00:00Z</vt:filetime>
  </property>
  <property fmtid="{D5CDD505-2E9C-101B-9397-08002B2CF9AE}" pid="5" name="MSIP_Label_8af03ff0-41c5-4c41-b55e-fabb8fae94be_Enabled">
    <vt:lpwstr>true</vt:lpwstr>
  </property>
  <property fmtid="{D5CDD505-2E9C-101B-9397-08002B2CF9AE}" pid="6" name="MSIP_Label_8af03ff0-41c5-4c41-b55e-fabb8fae94be_SetDate">
    <vt:lpwstr>2021-05-19T19:26:18Z</vt:lpwstr>
  </property>
  <property fmtid="{D5CDD505-2E9C-101B-9397-08002B2CF9AE}" pid="7" name="MSIP_Label_8af03ff0-41c5-4c41-b55e-fabb8fae94be_Method">
    <vt:lpwstr>Privileged</vt:lpwstr>
  </property>
  <property fmtid="{D5CDD505-2E9C-101B-9397-08002B2CF9AE}" pid="8" name="MSIP_Label_8af03ff0-41c5-4c41-b55e-fabb8fae94be_Name">
    <vt:lpwstr>8af03ff0-41c5-4c41-b55e-fabb8fae94be</vt:lpwstr>
  </property>
  <property fmtid="{D5CDD505-2E9C-101B-9397-08002B2CF9AE}" pid="9" name="MSIP_Label_8af03ff0-41c5-4c41-b55e-fabb8fae94be_SiteId">
    <vt:lpwstr>9ce70869-60db-44fd-abe8-d2767077fc8f</vt:lpwstr>
  </property>
  <property fmtid="{D5CDD505-2E9C-101B-9397-08002B2CF9AE}" pid="10" name="MSIP_Label_8af03ff0-41c5-4c41-b55e-fabb8fae94be_ActionId">
    <vt:lpwstr>97ddc6fd-470c-4ed3-a223-04f781c190dc</vt:lpwstr>
  </property>
  <property fmtid="{D5CDD505-2E9C-101B-9397-08002B2CF9AE}" pid="11" name="MSIP_Label_8af03ff0-41c5-4c41-b55e-fabb8fae94be_ContentBits">
    <vt:lpwstr>0</vt:lpwstr>
  </property>
</Properties>
</file>