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5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-15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18D11-EA87-41DE-8436-1419850BD769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DC6F7-0CBB-49B0-A6AB-B12A302E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91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and rates of death with hepatitis C listed as a cause of death among US residents by demographic characteristic, including age group, sex, race/ethnicity, and US Department of Health and Human Services region. Demographic characteristics are listed in the first column.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displays the number of reported deaths, and the second column lists the rates of death per 100,000 population with 95% confidence intervals for 2015–2019.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DC6F7-0CBB-49B0-A6AB-B12A302E57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7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2999" y="1444371"/>
            <a:ext cx="7023100" cy="7493634"/>
          </a:xfrm>
          <a:custGeom>
            <a:avLst/>
            <a:gdLst/>
            <a:ahLst/>
            <a:cxnLst/>
            <a:rect l="l" t="t" r="r" b="b"/>
            <a:pathLst>
              <a:path w="7023100" h="7493634">
                <a:moveTo>
                  <a:pt x="0" y="0"/>
                </a:moveTo>
                <a:lnTo>
                  <a:pt x="7022592" y="0"/>
                </a:lnTo>
                <a:lnTo>
                  <a:pt x="7022592" y="7493508"/>
                </a:lnTo>
                <a:lnTo>
                  <a:pt x="0" y="7493508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onder.cdc.gov/mcd-icd10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hyperlink" Target="https://www.hhs.gov/about/agencies/iea/regional-offices/index.html" TargetMode="External"/><Relationship Id="rId4" Type="http://schemas.openxmlformats.org/officeDocument/2006/relationships/hyperlink" Target="https://wonder.cdc.gov/wonder/help/mc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22766"/>
              </p:ext>
            </p:extLst>
          </p:nvPr>
        </p:nvGraphicFramePr>
        <p:xfrm>
          <a:off x="457200" y="1527810"/>
          <a:ext cx="6851645" cy="732686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23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78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16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433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67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Characteristics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317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2015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2016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2017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2018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2019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154940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  </a:t>
                      </a: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(95%</a:t>
                      </a:r>
                      <a:r>
                        <a:rPr sz="750" b="1" spc="-9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CI)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154940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  </a:t>
                      </a: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(95%</a:t>
                      </a:r>
                      <a:r>
                        <a:rPr sz="750" b="1" spc="-9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CI)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155575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  </a:t>
                      </a: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(95%</a:t>
                      </a:r>
                      <a:r>
                        <a:rPr sz="750" b="1" spc="-9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CI)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155575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  </a:t>
                      </a: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(95%</a:t>
                      </a:r>
                      <a:r>
                        <a:rPr sz="750" b="1" spc="-9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CI)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spc="-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</a:t>
                      </a:r>
                      <a:r>
                        <a:rPr sz="750" b="1" spc="-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o</a:t>
                      </a:r>
                      <a:r>
                        <a:rPr sz="75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149860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  </a:t>
                      </a: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(95%</a:t>
                      </a:r>
                      <a:r>
                        <a:rPr sz="750" b="1" spc="-9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CI)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38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70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Total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588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19,566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4.91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(4.84-4.98)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18,093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4.42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(4.36-4.49)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17,253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4.13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(4.07-4.20)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15,713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3.72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(3.66-3.78)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14,242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3.33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(3.28–3.39)</a:t>
                      </a:r>
                      <a:endParaRPr sz="7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Age</a:t>
                      </a:r>
                      <a:r>
                        <a:rPr sz="750" b="1" spc="4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75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(years)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9209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0–34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(0.11-0.15)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(0.09-0.13)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(0.10-0.14)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0.14</a:t>
                      </a:r>
                      <a:endParaRPr sz="700" dirty="0">
                        <a:latin typeface="Bw Glenn Sans Medium"/>
                        <a:cs typeface="Bw Glenn Sans Medium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(0.12-0.16)</a:t>
                      </a:r>
                      <a:endParaRPr sz="7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(0.10–0.13)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81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35–44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592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(1.34-1.58)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532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(1.20-1.43)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507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(1.13-1.35)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(1.10-1.31)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472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(1.03–1.24)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45–54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3,659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8.47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(8.20-8.75)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3,026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7.07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(6.82-7.32)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2,556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6.03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(5.80-6.27)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2,040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(4.69-5.11)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1,676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4.10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(3.90–4.30)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55–64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9,678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23.68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(23.20-24.15)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9,011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21.73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(21.28-22.18)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8,275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19.70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(19.28-20.13)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7,297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17.26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(16.87-17.66)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6,304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14.85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(14.48–15.22)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65–74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4,009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14.55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(14.10-15.00)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4,071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14.22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(13.78-14.66)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4,397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14.81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(14.38-15.25)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4,429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14.52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(14.10-14.95)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4,499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14.29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(13.87–14.71)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≥75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1,431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7.08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(6.71-7.45)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1,288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6.25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(5.91-6.59)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1,329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6.28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(5.94-6.61)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1,235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5.63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(5.32-5.94)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1,117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90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(4.66–5.24)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449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Sex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9209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Male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14,043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7.27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(7.15-7.40)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12,815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6.48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(6.36-6.59)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12,287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6.12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(6.01-6.23)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11,242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5.53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(5.42-5.63)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10,229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(4.86–5.05)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Female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5,523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(2.63-2.78)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5,278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(2.47-2.61)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4,966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(2.26-2.39)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4,471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2.09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(2.02-2.15)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4,013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(1.77–1.89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450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Race/ethnicity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9209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White,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57150">
                        <a:lnSpc>
                          <a:spcPts val="819"/>
                        </a:lnSpc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non-Hispanic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12,329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4.35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(4.27-4.43)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11,389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3.95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(3.88-4.03)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10,781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(3.63-3.78)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9,858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(3.28-3.42)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9,056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(3.01–3.14)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Black,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57150">
                        <a:lnSpc>
                          <a:spcPts val="819"/>
                        </a:lnSpc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non-Hispanic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3,602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8.13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(7.86-8.40)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3,360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7.42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(7.16-7.68)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3,262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7.03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(6.79-7.28)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2,978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6.31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(6.08-6.54)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2,646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5.44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(5.23–5.65)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831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Hispanic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2,737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6.48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(6.23-6.74)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2,510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5.76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(5.53-6.00)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2,399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5.29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(5.08-5.51)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2,190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4.64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(4.44-4.84)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1,865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(3.66–4.02)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Asian/Pacific</a:t>
                      </a:r>
                      <a:r>
                        <a:rPr sz="7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Islander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(2.09-2.55)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2.03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(1.82-2.24)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(1.67-2.05)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(1.27-1.60)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(1.27–1.59)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 marR="429895">
                        <a:lnSpc>
                          <a:spcPts val="800"/>
                        </a:lnSpc>
                        <a:spcBef>
                          <a:spcPts val="250"/>
                        </a:spcBef>
                      </a:pPr>
                      <a:r>
                        <a:rPr sz="7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American</a:t>
                      </a:r>
                      <a:r>
                        <a:rPr sz="700" b="1" spc="-5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Indian/  Alaska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Native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317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11.45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(10.18-12.73)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9.80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(8.63-10.97)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10.24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(9.04-11.44)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9.05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(7.93-10.17)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8.63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(7.55–9.72)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450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3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HHS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Region: Regional</a:t>
                      </a:r>
                      <a:r>
                        <a:rPr sz="750" b="1" spc="7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Office</a:t>
                      </a:r>
                      <a:r>
                        <a:rPr sz="675" b="1" spc="37" baseline="30864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¶</a:t>
                      </a:r>
                      <a:endParaRPr sz="675" baseline="30864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9209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1:</a:t>
                      </a:r>
                      <a:r>
                        <a:rPr sz="7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Boston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732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(3.50-4.07)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616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(2.85-3.35)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602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(2.72-3.21)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(2.33-2.79)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448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90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(1.94–2.36)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2: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7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York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1,379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(3.58-3.98)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1,167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(2.94-3.30)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1,043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(2.59-2.93)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924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(2.31-2.64)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780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2.06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(1.91–2.21)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3:</a:t>
                      </a:r>
                      <a:r>
                        <a:rPr sz="7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Philadelphia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1,675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4.17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(3.96-4.37)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1,478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3.68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(3.48-3.87)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1,441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3.53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(3.35-3.72)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1,253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(2.87-3.22)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1,185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2.85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(2.68–3.02)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4: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Atlanta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3,703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4.53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(4.38-4.68)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3,500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4.18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(4.03-4.32)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3,450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4.03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(3.89-4.16)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3,160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3.60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(3.47-3.72)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2,996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(3.24–3.49)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5:</a:t>
                      </a:r>
                      <a:r>
                        <a:rPr sz="7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Chicago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2,182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(3.11-3.38)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2,064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(2.88-3.15)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1,846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(2.51-2.75)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1,762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(2.40-2.64)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1,611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2.27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(2.15–2.38)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6:</a:t>
                      </a:r>
                      <a:r>
                        <a:rPr sz="7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Dallas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3,280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7.08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(6.83-7.33)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3,194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6.69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(6.45-6.92)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3,169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6.54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(6.31-6.77)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2,907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5.85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(5.64-6.07)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2,562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5.06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(4.86–5.25)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7: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Kansas</a:t>
                      </a:r>
                      <a:r>
                        <a:rPr sz="700" b="1" spc="5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City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623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3.58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(3.29-3.87)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593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3.31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(3.04-3.59)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589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(2.97-3.51)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544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2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(2.78-3.30)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2.67</a:t>
                      </a:r>
                      <a:endParaRPr sz="700" dirty="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(2.43–2.92)</a:t>
                      </a:r>
                      <a:endParaRPr sz="7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8:</a:t>
                      </a:r>
                      <a:r>
                        <a:rPr sz="7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Denver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634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4.67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(4.30-5.04)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640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4.69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(4.32-5.06)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615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4.38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(4.02-4.73)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636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4.45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8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(4.09-4.80)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600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4.10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(3.77–4.44)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9: </a:t>
                      </a:r>
                      <a:r>
                        <a:rPr sz="7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San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Francisco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4,053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6.84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(6.63-7.05)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3,668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6.08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(5.88-6.28)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3,330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5.37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(5.19-5.56)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2,928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4.63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5875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(4.46-4.80)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2,564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4.00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381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(3.84–4.15)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10:</a:t>
                      </a:r>
                      <a:r>
                        <a:rPr sz="7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Seattle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1,305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7.49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(7.08-7.91)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1,173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6.56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(6.17-6.94)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1,168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6.38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(6.01-6.76)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1,080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5.79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(5.43-6.14)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1,000</a:t>
                      </a:r>
                      <a:endParaRPr sz="7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5.27</a:t>
                      </a:r>
                      <a:endParaRPr sz="700" dirty="0">
                        <a:latin typeface="Bw Glenn Sans Medium"/>
                        <a:cs typeface="Bw Glenn Sans Medium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(4.94–5.61)</a:t>
                      </a:r>
                      <a:endParaRPr sz="7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8921750"/>
            <a:ext cx="2371725" cy="10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Source: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CDC,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National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Center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Health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Statistics,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endParaRPr sz="55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9005571"/>
            <a:ext cx="2505710" cy="1003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1999–2019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CDC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WONDER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Online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Database.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from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2015–2019 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Multiple Cause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 Death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files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and are based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on information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from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all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death  certificates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filed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vital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records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offices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50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states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District</a:t>
            </a:r>
            <a:endParaRPr sz="550" dirty="0">
              <a:latin typeface="Lucida Sans"/>
              <a:cs typeface="Lucida Sans"/>
            </a:endParaRPr>
          </a:p>
          <a:p>
            <a:pPr marL="12700" marR="54610">
              <a:lnSpc>
                <a:spcPct val="106100"/>
              </a:lnSpc>
            </a:pP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Columbia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through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Vital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Statistics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Cooperative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Program.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Deaths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 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nonresidents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(e.g.,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nonresident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aliens,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nationals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living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abroad, residents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 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Puerto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Rico, Guam,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Virgin Islands,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and other </a:t>
            </a:r>
            <a:r>
              <a:rPr sz="550" spc="15" dirty="0">
                <a:solidFill>
                  <a:srgbClr val="231F20"/>
                </a:solidFill>
                <a:latin typeface="Lucida Sans"/>
                <a:cs typeface="Lucida Sans"/>
              </a:rPr>
              <a:t>US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territories) and fetal  deaths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excluded.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slightly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lower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than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previously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reported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for  2015–2016 because of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NCHS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standards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that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restrict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displayed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data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sz="550" spc="15" dirty="0">
                <a:solidFill>
                  <a:srgbClr val="231F20"/>
                </a:solidFill>
                <a:latin typeface="Lucida Sans"/>
                <a:cs typeface="Lucida Sans"/>
              </a:rPr>
              <a:t>US 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residents.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Accessed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at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3"/>
              </a:rPr>
              <a:t>http://wonder.cdc.gov/mcd-icd10.htm</a:t>
            </a:r>
            <a:r>
              <a:rPr sz="550" spc="-25" dirty="0">
                <a:solidFill>
                  <a:srgbClr val="205E9E"/>
                </a:solidFill>
                <a:latin typeface="Lucida Sans"/>
                <a:cs typeface="Lucida Sans"/>
                <a:hlinkClick r:id="rId3"/>
              </a:rPr>
              <a:t>l</a:t>
            </a:r>
            <a:r>
              <a:rPr sz="550" spc="-35" dirty="0">
                <a:solidFill>
                  <a:srgbClr val="205E9E"/>
                </a:solidFill>
                <a:latin typeface="Lucida Sans"/>
                <a:cs typeface="Lucida Sans"/>
                <a:hlinkClick r:id="rId3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January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11,  2021.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WONDER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data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set documentation and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technical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methods can be 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accessed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at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4"/>
              </a:rPr>
              <a:t>https://wonder.cdc.gov/wonder/help/mcd.htm</a:t>
            </a:r>
            <a:r>
              <a:rPr sz="550" spc="-30" dirty="0">
                <a:solidFill>
                  <a:srgbClr val="205E9E"/>
                </a:solidFill>
                <a:latin typeface="Lucida Sans"/>
                <a:cs typeface="Lucida Sans"/>
                <a:hlinkClick r:id="rId4"/>
              </a:rPr>
              <a:t>l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.</a:t>
            </a:r>
            <a:endParaRPr sz="550" dirty="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0" y="8915400"/>
            <a:ext cx="4151629" cy="10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*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race/ethnicity,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sex,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dirty="0">
                <a:solidFill>
                  <a:srgbClr val="231F20"/>
                </a:solidFill>
                <a:latin typeface="Lucida Sans"/>
                <a:cs typeface="Lucida Sans"/>
              </a:rPr>
              <a:t>HHS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region,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overall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total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per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100,000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5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standard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population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during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2000</a:t>
            </a:r>
            <a:endParaRPr sz="55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382" y="8999221"/>
            <a:ext cx="4229100" cy="908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by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using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following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age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group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distribution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(in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years):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&lt;1,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1–4,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5–14,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15–24,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25–34,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35–44,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45–54,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55–64,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65–74,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75–84,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endParaRPr sz="550">
              <a:latin typeface="Lucida Sans"/>
              <a:cs typeface="Lucida Sans"/>
            </a:endParaRPr>
          </a:p>
          <a:p>
            <a:pPr marL="12700" marR="57785">
              <a:lnSpc>
                <a:spcPct val="106100"/>
              </a:lnSpc>
            </a:pP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≥85.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Missing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data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are not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included.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For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age-adjusted death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rates,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age-specific death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rate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is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rounded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decimal place before  proceeding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next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step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calculation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NCHS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550" dirty="0">
                <a:solidFill>
                  <a:srgbClr val="231F20"/>
                </a:solidFill>
                <a:latin typeface="Lucida Sans"/>
                <a:cs typeface="Lucida Sans"/>
              </a:rPr>
              <a:t>WONDER.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This 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rounding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step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might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affect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precision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calculated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small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deaths.</a:t>
            </a:r>
            <a:endParaRPr sz="550">
              <a:latin typeface="Lucida Sans"/>
              <a:cs typeface="Lucida Sans"/>
            </a:endParaRPr>
          </a:p>
          <a:p>
            <a:pPr marL="12700" marR="43180">
              <a:lnSpc>
                <a:spcPct val="106000"/>
              </a:lnSpc>
              <a:spcBef>
                <a:spcPts val="215"/>
              </a:spcBef>
            </a:pPr>
            <a:r>
              <a:rPr sz="550" spc="-130" dirty="0">
                <a:solidFill>
                  <a:srgbClr val="231F20"/>
                </a:solidFill>
                <a:latin typeface="Lucida Sans"/>
                <a:cs typeface="Lucida Sans"/>
              </a:rPr>
              <a:t>†</a:t>
            </a:r>
            <a:r>
              <a:rPr sz="55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defined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causes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based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International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Classification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Diseases,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10</a:t>
            </a:r>
            <a:r>
              <a:rPr sz="450" spc="-15" baseline="37037" dirty="0">
                <a:solidFill>
                  <a:srgbClr val="231F20"/>
                </a:solidFill>
                <a:latin typeface="Lucida Sans"/>
                <a:cs typeface="Lucida Sans"/>
              </a:rPr>
              <a:t>th</a:t>
            </a:r>
            <a:r>
              <a:rPr sz="450" spc="67" baseline="37037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Rev. 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(ICD-10)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codes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B17.1,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B18.2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(hepatitis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C).</a:t>
            </a:r>
            <a:endParaRPr sz="550">
              <a:latin typeface="Lucida Sans"/>
              <a:cs typeface="Lucida Sans"/>
            </a:endParaRPr>
          </a:p>
          <a:p>
            <a:pPr marL="12700" marR="5080">
              <a:lnSpc>
                <a:spcPct val="106100"/>
              </a:lnSpc>
              <a:spcBef>
                <a:spcPts val="215"/>
              </a:spcBef>
            </a:pPr>
            <a:r>
              <a:rPr sz="450" spc="7" baseline="37037" dirty="0">
                <a:solidFill>
                  <a:srgbClr val="231F20"/>
                </a:solidFill>
                <a:latin typeface="Lucida Sans"/>
                <a:cs typeface="Lucida Sans"/>
              </a:rPr>
              <a:t>¶§ </a:t>
            </a:r>
            <a:r>
              <a:rPr sz="550" spc="15" dirty="0">
                <a:solidFill>
                  <a:srgbClr val="231F20"/>
                </a:solidFill>
                <a:latin typeface="Lucida Sans"/>
                <a:cs typeface="Lucida Sans"/>
              </a:rPr>
              <a:t>US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Department of Health and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Human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Services (HHS)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regions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were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categorized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according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grouping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 states and </a:t>
            </a:r>
            <a:r>
              <a:rPr sz="550" spc="15" dirty="0">
                <a:solidFill>
                  <a:srgbClr val="231F20"/>
                </a:solidFill>
                <a:latin typeface="Lucida Sans"/>
                <a:cs typeface="Lucida Sans"/>
              </a:rPr>
              <a:t>US 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territories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assigned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under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each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 10 </a:t>
            </a:r>
            <a:r>
              <a:rPr sz="550" dirty="0">
                <a:solidFill>
                  <a:srgbClr val="231F20"/>
                </a:solidFill>
                <a:latin typeface="Lucida Sans"/>
                <a:cs typeface="Lucida Sans"/>
              </a:rPr>
              <a:t>HHS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 regional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offices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(</a:t>
            </a:r>
            <a:r>
              <a:rPr sz="55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5"/>
              </a:rPr>
              <a:t>https://www.hhs.gov/about/agencies/iea/regional-offices/index.htm</a:t>
            </a:r>
            <a:r>
              <a:rPr sz="550" spc="-25" dirty="0">
                <a:solidFill>
                  <a:srgbClr val="205E9E"/>
                </a:solidFill>
                <a:latin typeface="Lucida Sans"/>
                <a:cs typeface="Lucida Sans"/>
                <a:hlinkClick r:id="rId5"/>
              </a:rPr>
              <a:t>l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).</a:t>
            </a:r>
            <a:endParaRPr sz="55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purposes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this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report,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regions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with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5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territories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(Regions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2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9)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contain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from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states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 only.</a:t>
            </a:r>
            <a:endParaRPr sz="55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44500" y="272592"/>
            <a:ext cx="6859905" cy="1216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1" spc="55" dirty="0">
                <a:solidFill>
                  <a:srgbClr val="8C2689"/>
                </a:solidFill>
                <a:latin typeface="Bw Glenn Sans Bold"/>
                <a:cs typeface="Bw Glenn Sans Bold"/>
              </a:rPr>
              <a:t>VIRAL</a:t>
            </a:r>
            <a:r>
              <a:rPr sz="1050" b="1" spc="125" dirty="0">
                <a:solidFill>
                  <a:srgbClr val="8C2689"/>
                </a:solidFill>
                <a:latin typeface="Bw Glenn Sans Bold"/>
                <a:cs typeface="Bw Glenn Sans Bold"/>
              </a:rPr>
              <a:t> </a:t>
            </a:r>
            <a:r>
              <a:rPr sz="1050" b="1" spc="50" dirty="0">
                <a:solidFill>
                  <a:srgbClr val="8C2689"/>
                </a:solidFill>
                <a:latin typeface="Bw Glenn Sans Bold"/>
                <a:cs typeface="Bw Glenn Sans Bold"/>
              </a:rPr>
              <a:t>HEPATITIS</a:t>
            </a:r>
            <a:endParaRPr sz="1050">
              <a:latin typeface="Bw Glenn Sans Bold"/>
              <a:cs typeface="Bw Glenn Sans Bold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7200"/>
              </a:lnSpc>
            </a:pPr>
            <a:r>
              <a:rPr sz="1400" b="1" spc="-20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Table </a:t>
            </a:r>
            <a:r>
              <a:rPr sz="1400" b="1" spc="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3.8.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Number and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rates* of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deaths with hepatitis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virus infection listed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as 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cause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death† among residents, </a:t>
            </a:r>
            <a:r>
              <a:rPr sz="1400" b="1" spc="-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by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demographic characteristics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  States,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2015–2019</a:t>
            </a:r>
            <a:endParaRPr sz="1400">
              <a:latin typeface="Bw Glenn Sans ExtraBold"/>
              <a:cs typeface="Bw Glenn Sans Extra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1253</Words>
  <Application>Microsoft Office PowerPoint</Application>
  <PresentationFormat>Custom</PresentationFormat>
  <Paragraphs>422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Bw Glenn Sans Bold</vt:lpstr>
      <vt:lpstr>Bw Glenn Sans ExtraBold</vt:lpstr>
      <vt:lpstr>Bw Glenn Sans Medium</vt:lpstr>
      <vt:lpstr>Calibri</vt:lpstr>
      <vt:lpstr>Century Gothic</vt:lpstr>
      <vt:lpstr>Lucida 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3.8. Number and rates of deaths with hepatitis C virus infection listed as a cause of death† among residents, by demographic characteristics — United States, 2015–2019</dc:title>
  <dc:subject>Table 3.8. Number and rates of deaths with hepatitis C virus infection listed as a cause of death† among residents, by demographic characteristics — United States, 2015–2019</dc:subject>
  <dc:creator>Division of Viral Hepatitis</dc:creator>
  <cp:lastModifiedBy>Peterson, Paul (CDC/DDID/NCHHSTP/DVH) (CTR)</cp:lastModifiedBy>
  <cp:revision>1</cp:revision>
  <dcterms:created xsi:type="dcterms:W3CDTF">2021-05-19T14:07:00Z</dcterms:created>
  <dcterms:modified xsi:type="dcterms:W3CDTF">2021-05-19T14:08:08Z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2021-05-17T00:00:00Z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2021-05-19T00:00:00Z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2021-05-19T14:08:06Z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0b389230-159e-427a-940e-eab9df0d676c</vt:lpwstr>
  </property>
  <property fmtid="{D5CDD505-2E9C-101B-9397-08002B2CF9AE}" pid="11" name="MSIP_Label_8af03ff0-41c5-4c41-b55e-fabb8fae94be_ContentBits">
    <vt:lpwstr>0</vt:lpwstr>
  </property>
</Properties>
</file>