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750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-48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EA95C2-E993-41BC-BC42-8534E251D6AC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74925" y="1257300"/>
            <a:ext cx="2622550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7DF495-39E3-4084-B1BA-3BC238540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501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number and rates of death with hepatitis C listed as a cause of death by state or jurisdiction of residence for 2015–2019. The first column lists the state or jurisdiction. </a:t>
            </a: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Each year has 2 columns of data; the first column lists the number of reported deaths, and the second column the lists rate of death with hepatitis C listed as the cause of death for 2015–2019.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7DF495-39E3-4084-B1BA-3BC2385402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037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75031" y="1240663"/>
            <a:ext cx="7023100" cy="7612380"/>
          </a:xfrm>
          <a:custGeom>
            <a:avLst/>
            <a:gdLst/>
            <a:ahLst/>
            <a:cxnLst/>
            <a:rect l="l" t="t" r="r" b="b"/>
            <a:pathLst>
              <a:path w="7023100" h="7612380">
                <a:moveTo>
                  <a:pt x="0" y="0"/>
                </a:moveTo>
                <a:lnTo>
                  <a:pt x="7022592" y="0"/>
                </a:lnTo>
                <a:lnTo>
                  <a:pt x="7022592" y="7612380"/>
                </a:lnTo>
                <a:lnTo>
                  <a:pt x="0" y="7612380"/>
                </a:lnTo>
                <a:lnTo>
                  <a:pt x="0" y="0"/>
                </a:lnTo>
                <a:close/>
              </a:path>
            </a:pathLst>
          </a:custGeom>
          <a:solidFill>
            <a:srgbClr val="231F20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onder.cdc.gov/mcd-icd10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.png"/><Relationship Id="rId4" Type="http://schemas.openxmlformats.org/officeDocument/2006/relationships/hyperlink" Target="https://wonder.cdc.gov/wonder/help/mcd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6362025"/>
              </p:ext>
            </p:extLst>
          </p:nvPr>
        </p:nvGraphicFramePr>
        <p:xfrm>
          <a:off x="457200" y="1323339"/>
          <a:ext cx="6854825" cy="7449023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1450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23444">
                <a:tc rowSpan="2"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750" b="1" spc="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State or</a:t>
                      </a:r>
                      <a:r>
                        <a:rPr sz="750" b="1" spc="4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 </a:t>
                      </a:r>
                      <a:r>
                        <a:rPr sz="750" b="1" spc="1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Jurisdiction</a:t>
                      </a:r>
                      <a:endParaRPr sz="75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76835" marB="0">
                    <a:solidFill>
                      <a:srgbClr val="005E6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905" algn="ctr">
                        <a:lnSpc>
                          <a:spcPts val="865"/>
                        </a:lnSpc>
                        <a:spcBef>
                          <a:spcPts val="5"/>
                        </a:spcBef>
                      </a:pPr>
                      <a:r>
                        <a:rPr sz="750" b="1" spc="1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2015</a:t>
                      </a:r>
                      <a:endParaRPr sz="75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635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905" algn="ctr">
                        <a:lnSpc>
                          <a:spcPts val="865"/>
                        </a:lnSpc>
                        <a:spcBef>
                          <a:spcPts val="5"/>
                        </a:spcBef>
                      </a:pPr>
                      <a:r>
                        <a:rPr sz="750" b="1" spc="1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2016</a:t>
                      </a:r>
                      <a:endParaRPr sz="75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635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905" algn="ctr">
                        <a:lnSpc>
                          <a:spcPts val="865"/>
                        </a:lnSpc>
                        <a:spcBef>
                          <a:spcPts val="5"/>
                        </a:spcBef>
                      </a:pPr>
                      <a:r>
                        <a:rPr sz="750" b="1" spc="1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2017</a:t>
                      </a:r>
                      <a:endParaRPr sz="75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635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905" algn="ctr">
                        <a:lnSpc>
                          <a:spcPts val="865"/>
                        </a:lnSpc>
                        <a:spcBef>
                          <a:spcPts val="5"/>
                        </a:spcBef>
                      </a:pPr>
                      <a:r>
                        <a:rPr sz="750" b="1" spc="1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2018</a:t>
                      </a:r>
                      <a:endParaRPr sz="75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635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9525" algn="ctr">
                        <a:lnSpc>
                          <a:spcPts val="865"/>
                        </a:lnSpc>
                        <a:spcBef>
                          <a:spcPts val="5"/>
                        </a:spcBef>
                      </a:pPr>
                      <a:r>
                        <a:rPr sz="750" b="1" spc="1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2019</a:t>
                      </a:r>
                      <a:endParaRPr sz="75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635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573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6835" marB="0"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750" b="1" spc="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No.</a:t>
                      </a:r>
                      <a:endParaRPr sz="75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7780" marB="0"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750" b="1" spc="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Rate*</a:t>
                      </a:r>
                      <a:endParaRPr sz="75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7780" marB="0">
                    <a:lnL w="9525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750" b="1" spc="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No.</a:t>
                      </a:r>
                      <a:endParaRPr sz="75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7780" marB="0"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750" b="1" spc="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Rate*</a:t>
                      </a:r>
                      <a:endParaRPr sz="75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7780" marB="0">
                    <a:lnL w="9525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750" b="1" spc="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No.</a:t>
                      </a:r>
                      <a:endParaRPr sz="75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7780" marB="0"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750" b="1" spc="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Rate*</a:t>
                      </a:r>
                      <a:endParaRPr sz="75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7780" marB="0">
                    <a:lnL w="9525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750" b="1" spc="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No.</a:t>
                      </a:r>
                      <a:endParaRPr sz="75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7780" marB="0"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750" b="1" spc="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Rate*</a:t>
                      </a:r>
                      <a:endParaRPr sz="75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7780" marB="0">
                    <a:lnL w="9525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750" b="1" spc="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No.</a:t>
                      </a:r>
                      <a:endParaRPr sz="75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7780" marB="0"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750" b="1" spc="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Rate*</a:t>
                      </a:r>
                      <a:endParaRPr sz="75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7780" marB="0">
                    <a:lnL w="9525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6515">
                        <a:lnSpc>
                          <a:spcPts val="875"/>
                        </a:lnSpc>
                        <a:spcBef>
                          <a:spcPts val="11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Alabama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397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875"/>
                        </a:lnSpc>
                        <a:spcBef>
                          <a:spcPts val="11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187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397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75"/>
                        </a:lnSpc>
                        <a:spcBef>
                          <a:spcPts val="11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3.08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39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875"/>
                        </a:lnSpc>
                        <a:spcBef>
                          <a:spcPts val="11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166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397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75"/>
                        </a:lnSpc>
                        <a:spcBef>
                          <a:spcPts val="11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2.63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39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875"/>
                        </a:lnSpc>
                        <a:spcBef>
                          <a:spcPts val="11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188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397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75"/>
                        </a:lnSpc>
                        <a:spcBef>
                          <a:spcPts val="11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2.97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39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ts val="875"/>
                        </a:lnSpc>
                        <a:spcBef>
                          <a:spcPts val="11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167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397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ts val="875"/>
                        </a:lnSpc>
                        <a:spcBef>
                          <a:spcPts val="11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2.54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39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875"/>
                        </a:lnSpc>
                        <a:spcBef>
                          <a:spcPts val="11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134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397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875"/>
                        </a:lnSpc>
                        <a:spcBef>
                          <a:spcPts val="11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2.06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397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Alaska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41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4.95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5.38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4.38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5.00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41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4.66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Arizona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567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6.90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500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5.81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480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5.45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348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3.84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277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3.01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Arkansas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183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5.01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184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4.91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169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4.43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150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3.86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134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3.45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California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3,245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7.19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2,917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6.33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2,630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5.58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4160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2,391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4.98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2,114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4.36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Colorado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362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5.51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385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5.74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386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5.62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387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5.48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376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5.24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Connecticut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153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3.20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123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2.52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130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2.61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1.72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102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2.03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Delaware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45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3.41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47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3.63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3.80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34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2.33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26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2.12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6515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District </a:t>
                      </a:r>
                      <a:r>
                        <a:rPr sz="750" b="1" spc="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of</a:t>
                      </a:r>
                      <a:r>
                        <a:rPr sz="750" b="1" spc="3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Columbia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101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13.93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95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13.37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83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11.42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9.40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75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10.08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6515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Florida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1,270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4.62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1,222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4.26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1,222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4.16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41605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1,005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3.34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1,025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3.31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6515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Georgia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396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3.26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368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2.98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344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2.66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326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2.46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313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2.33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Hawaii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3.70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3.75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67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3.48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2.42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45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2.38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Idaho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4.79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115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5.40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84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3.82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108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4.87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93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4.07</a:t>
                      </a:r>
                      <a:endParaRPr sz="750" dirty="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Illinois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399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2.56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354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2.18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288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1.72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279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1.67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221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1.31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Indiana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270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3.26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295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3.60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269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3.16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259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2.98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241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2.76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Iowa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125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3.19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109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2.67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122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3.01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2.40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116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2.82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Kansas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141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4.11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148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4.20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141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3.83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130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3.48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116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3.12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Kentucky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270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5.09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269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5.05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306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5.58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319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5.77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267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5.08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Louisiana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396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7.15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383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6.60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382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6.49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352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5.92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347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5.70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Maine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57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3.05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1.87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1.60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34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1.69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23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1.31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Maryland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366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4.84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327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4.32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340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4.41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352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4.44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282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3.48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Massachusetts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317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3.71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261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2.98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267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3.00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211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2.33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192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2.09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Michigan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512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3.77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415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3.06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368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2.61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384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2.72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359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2.50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Minnesota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234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3.40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240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3.28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235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3.19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209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2.81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199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2.65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Mississippi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162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4.57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183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5.08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159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4.38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141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3.70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144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3.85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Missouri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275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3.50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258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3.23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247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3.06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244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3.09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205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2.47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Montana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77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5.76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75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5.71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4.89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76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5.36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54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4.02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Nebraska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3.60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3.25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3.29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3.26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2.41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Nevada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173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4.80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181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4.97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153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4.00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140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3.59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128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3.19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New</a:t>
                      </a:r>
                      <a:r>
                        <a:rPr sz="75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75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Hampshire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65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3.28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3.57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57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2.90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64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3.36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44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2.28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New</a:t>
                      </a:r>
                      <a:r>
                        <a:rPr sz="75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75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Jersey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400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3.52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378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3.24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342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2.90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309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2.64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224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1.89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New</a:t>
                      </a:r>
                      <a:r>
                        <a:rPr sz="75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75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Mexico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195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8.05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203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8.12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175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6.70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163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6.30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165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6.33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New</a:t>
                      </a:r>
                      <a:r>
                        <a:rPr sz="75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York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979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3.89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789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3.06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701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2.71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615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2.40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556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2.12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North</a:t>
                      </a:r>
                      <a:r>
                        <a:rPr sz="750" b="1" spc="3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75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Carolina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532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4.19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511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3.92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460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3.44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426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3.11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402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2.82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North</a:t>
                      </a:r>
                      <a:r>
                        <a:rPr sz="750" b="1" spc="3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75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Dakota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3.55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2.25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23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2.88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23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2.52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3.42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ts val="894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Ohio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559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3.70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546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3.58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541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3.48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480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3.16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450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2.90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Oklahoma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510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11.02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538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11.46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555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11.84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534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906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11.00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533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10.75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Oregon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514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9.68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491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8.90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518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9.24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466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8.03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425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7.26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Pennsylvania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726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4.18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564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3.28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563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3.15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417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2.37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445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2.48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0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Rhode</a:t>
                      </a:r>
                      <a:r>
                        <a:rPr sz="750" b="1" spc="3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Island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97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7.26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6.57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76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5.15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91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6.37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57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3.79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1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South</a:t>
                      </a:r>
                      <a:r>
                        <a:rPr sz="750" b="1" spc="3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75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Carolina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294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4.67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299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4.51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302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4.51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259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3.70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220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3.09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2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South</a:t>
                      </a:r>
                      <a:r>
                        <a:rPr sz="750" b="1" spc="3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75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Dakota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35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3.33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37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3.46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2.56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2.80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2.61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3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Tennessee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592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7.27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482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5.89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469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5.57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517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6.01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491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5.77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4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Texas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1,996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6.72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1,886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6.12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1,888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6.03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41605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1,708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5.30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1,383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4.20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5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Utah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3.47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85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2.98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2.29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2.59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ts val="9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2.17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6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Vermont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43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4.87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35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3.72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4.44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3.32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2.95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7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Virginia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330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3.15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327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3.03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290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2.68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272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2.48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249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2.29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8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Washington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651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90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7.06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14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517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5.53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528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5.46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466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4.76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441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4.43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9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West</a:t>
                      </a:r>
                      <a:r>
                        <a:rPr sz="75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Virginia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107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4.65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118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4.85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116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4.94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108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4.90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108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4.92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0"/>
                  </a:ext>
                </a:extLst>
              </a:tr>
              <a:tr h="13807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Wisconsin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208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2.78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214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2.70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145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1.82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151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1.90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141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1.72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1"/>
                  </a:ext>
                </a:extLst>
              </a:tr>
              <a:tr h="138071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75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Wyoming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" marB="0">
                    <a:lnR w="19050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3.95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38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4.89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41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5.50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5.84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42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5.33</a:t>
                      </a:r>
                      <a:endParaRPr sz="75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2"/>
                  </a:ext>
                </a:extLst>
              </a:tr>
              <a:tr h="138076">
                <a:tc>
                  <a:txBody>
                    <a:bodyPr/>
                    <a:lstStyle/>
                    <a:p>
                      <a:pPr marL="57150">
                        <a:lnSpc>
                          <a:spcPts val="869"/>
                        </a:lnSpc>
                        <a:spcBef>
                          <a:spcPts val="114"/>
                        </a:spcBef>
                      </a:pPr>
                      <a:r>
                        <a:rPr sz="750" b="1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Total</a:t>
                      </a:r>
                      <a:endParaRPr sz="75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4604" marB="0">
                    <a:lnR w="19050">
                      <a:solidFill>
                        <a:srgbClr val="005E6D"/>
                      </a:solidFill>
                      <a:prstDash val="solid"/>
                    </a:lnR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869"/>
                        </a:lnSpc>
                        <a:spcBef>
                          <a:spcPts val="114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19,566</a:t>
                      </a:r>
                      <a:endParaRPr sz="75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4604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69"/>
                        </a:lnSpc>
                        <a:spcBef>
                          <a:spcPts val="114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4.91</a:t>
                      </a:r>
                      <a:endParaRPr sz="75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4604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869"/>
                        </a:lnSpc>
                        <a:spcBef>
                          <a:spcPts val="114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18,093</a:t>
                      </a:r>
                      <a:endParaRPr sz="75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4604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69"/>
                        </a:lnSpc>
                        <a:spcBef>
                          <a:spcPts val="114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4.42</a:t>
                      </a:r>
                      <a:endParaRPr sz="75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4604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869"/>
                        </a:lnSpc>
                        <a:spcBef>
                          <a:spcPts val="114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17,253</a:t>
                      </a:r>
                      <a:endParaRPr sz="75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4604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69"/>
                        </a:lnSpc>
                        <a:spcBef>
                          <a:spcPts val="114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4.13</a:t>
                      </a:r>
                      <a:endParaRPr sz="75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4604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ts val="869"/>
                        </a:lnSpc>
                        <a:spcBef>
                          <a:spcPts val="114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15,713</a:t>
                      </a:r>
                      <a:endParaRPr sz="75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4604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67005">
                        <a:lnSpc>
                          <a:spcPts val="869"/>
                        </a:lnSpc>
                        <a:spcBef>
                          <a:spcPts val="114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3.72</a:t>
                      </a:r>
                      <a:endParaRPr sz="75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4604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869"/>
                        </a:lnSpc>
                        <a:spcBef>
                          <a:spcPts val="114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14,242</a:t>
                      </a:r>
                      <a:endParaRPr sz="75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4604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ts val="869"/>
                        </a:lnSpc>
                        <a:spcBef>
                          <a:spcPts val="114"/>
                        </a:spcBef>
                      </a:pPr>
                      <a:r>
                        <a:rPr sz="750" b="1" spc="15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3.33</a:t>
                      </a:r>
                      <a:endParaRPr sz="750" dirty="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4604" marB="0">
                    <a:lnL w="9525">
                      <a:solidFill>
                        <a:srgbClr val="005E6D"/>
                      </a:solidFill>
                      <a:prstDash val="solid"/>
                    </a:lnL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3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444500" y="8849867"/>
            <a:ext cx="6822440" cy="920115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 marR="5080">
              <a:lnSpc>
                <a:spcPts val="700"/>
              </a:lnSpc>
              <a:spcBef>
                <a:spcPts val="140"/>
              </a:spcBef>
            </a:pP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Source: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45" dirty="0">
                <a:solidFill>
                  <a:srgbClr val="231F20"/>
                </a:solidFill>
                <a:latin typeface="Lucida Sans"/>
                <a:cs typeface="Lucida Sans"/>
              </a:rPr>
              <a:t>CDC,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National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Center</a:t>
            </a:r>
            <a:r>
              <a:rPr sz="60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for</a:t>
            </a:r>
            <a:r>
              <a:rPr sz="60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Health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Statistics,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Multiple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Cause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60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Death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1999–2019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on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45" dirty="0">
                <a:solidFill>
                  <a:srgbClr val="231F20"/>
                </a:solidFill>
                <a:latin typeface="Lucida Sans"/>
                <a:cs typeface="Lucida Sans"/>
              </a:rPr>
              <a:t>CDC </a:t>
            </a:r>
            <a:r>
              <a:rPr sz="600" spc="10" dirty="0">
                <a:solidFill>
                  <a:srgbClr val="231F20"/>
                </a:solidFill>
                <a:latin typeface="Lucida Sans"/>
                <a:cs typeface="Lucida Sans"/>
              </a:rPr>
              <a:t>WONDER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Online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Database.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Data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are</a:t>
            </a:r>
            <a:r>
              <a:rPr sz="6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from</a:t>
            </a:r>
            <a:r>
              <a:rPr sz="6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2015–2019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Multiple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Cause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60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Death</a:t>
            </a:r>
            <a:r>
              <a:rPr sz="6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files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and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are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based 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on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information</a:t>
            </a:r>
            <a:r>
              <a:rPr sz="6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from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all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death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certificates</a:t>
            </a:r>
            <a:r>
              <a:rPr sz="60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filed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in</a:t>
            </a:r>
            <a:r>
              <a:rPr sz="6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60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vital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records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offices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60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50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states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and</a:t>
            </a:r>
            <a:r>
              <a:rPr sz="60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District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60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Columbia</a:t>
            </a:r>
            <a:r>
              <a:rPr sz="6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through</a:t>
            </a:r>
            <a:r>
              <a:rPr sz="60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60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Vital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Statistics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Cooperative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Program.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Deaths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60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nonresidents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45" dirty="0">
                <a:solidFill>
                  <a:srgbClr val="231F20"/>
                </a:solidFill>
                <a:latin typeface="Lucida Sans"/>
                <a:cs typeface="Lucida Sans"/>
              </a:rPr>
              <a:t>(e.g., 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nonresident 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aliens,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nationals 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living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abroad,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residents of </a:t>
            </a:r>
            <a:r>
              <a:rPr sz="600" spc="-5" dirty="0">
                <a:solidFill>
                  <a:srgbClr val="231F20"/>
                </a:solidFill>
                <a:latin typeface="Lucida Sans"/>
                <a:cs typeface="Lucida Sans"/>
              </a:rPr>
              <a:t>Puerto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Rico, Guam, </a:t>
            </a:r>
            <a:r>
              <a:rPr sz="600" spc="-10" dirty="0">
                <a:solidFill>
                  <a:srgbClr val="231F20"/>
                </a:solidFill>
                <a:latin typeface="Lucida Sans"/>
                <a:cs typeface="Lucida Sans"/>
              </a:rPr>
              <a:t>the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Virgin Islands,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and other </a:t>
            </a:r>
            <a:r>
              <a:rPr sz="600" spc="20" dirty="0">
                <a:solidFill>
                  <a:srgbClr val="231F20"/>
                </a:solidFill>
                <a:latin typeface="Lucida Sans"/>
                <a:cs typeface="Lucida Sans"/>
              </a:rPr>
              <a:t>US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territories)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and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fetal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deaths are 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excluded.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Numbers are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slightly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lower than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previously 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reported for 2015–2016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because of </a:t>
            </a:r>
            <a:r>
              <a:rPr sz="600" spc="-10" dirty="0">
                <a:solidFill>
                  <a:srgbClr val="231F20"/>
                </a:solidFill>
                <a:latin typeface="Lucida Sans"/>
                <a:cs typeface="Lucida Sans"/>
              </a:rPr>
              <a:t>NCHS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standards </a:t>
            </a:r>
            <a:r>
              <a:rPr sz="600" spc="-10" dirty="0">
                <a:solidFill>
                  <a:srgbClr val="231F20"/>
                </a:solidFill>
                <a:latin typeface="Lucida Sans"/>
                <a:cs typeface="Lucida Sans"/>
              </a:rPr>
              <a:t>that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restrict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displayed </a:t>
            </a:r>
            <a:r>
              <a:rPr sz="600" spc="-10" dirty="0">
                <a:solidFill>
                  <a:srgbClr val="231F20"/>
                </a:solidFill>
                <a:latin typeface="Lucida Sans"/>
                <a:cs typeface="Lucida Sans"/>
              </a:rPr>
              <a:t>data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to </a:t>
            </a:r>
            <a:r>
              <a:rPr sz="600" spc="20" dirty="0">
                <a:solidFill>
                  <a:srgbClr val="231F20"/>
                </a:solidFill>
                <a:latin typeface="Lucida Sans"/>
                <a:cs typeface="Lucida Sans"/>
              </a:rPr>
              <a:t>US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residents.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Accessed </a:t>
            </a:r>
            <a:r>
              <a:rPr sz="600" spc="-10" dirty="0">
                <a:solidFill>
                  <a:srgbClr val="231F20"/>
                </a:solidFill>
                <a:latin typeface="Lucida Sans"/>
                <a:cs typeface="Lucida Sans"/>
              </a:rPr>
              <a:t>at </a:t>
            </a:r>
            <a:r>
              <a:rPr sz="600" u="sng" spc="-3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Lucida Sans"/>
                <a:cs typeface="Lucida Sans"/>
                <a:hlinkClick r:id="rId3"/>
              </a:rPr>
              <a:t>http://wonder.cdc.gov/mcd-icd10.htm</a:t>
            </a:r>
            <a:r>
              <a:rPr sz="600" spc="-30" dirty="0">
                <a:solidFill>
                  <a:srgbClr val="205E9E"/>
                </a:solidFill>
                <a:latin typeface="Lucida Sans"/>
                <a:cs typeface="Lucida Sans"/>
                <a:hlinkClick r:id="rId3"/>
              </a:rPr>
              <a:t>l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on </a:t>
            </a:r>
            <a:r>
              <a:rPr sz="600" spc="-5" dirty="0">
                <a:solidFill>
                  <a:srgbClr val="231F20"/>
                </a:solidFill>
                <a:latin typeface="Lucida Sans"/>
                <a:cs typeface="Lucida Sans"/>
              </a:rPr>
              <a:t>January 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11, 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2021. </a:t>
            </a:r>
            <a:r>
              <a:rPr sz="600" spc="-45" dirty="0">
                <a:solidFill>
                  <a:srgbClr val="231F20"/>
                </a:solidFill>
                <a:latin typeface="Lucida Sans"/>
                <a:cs typeface="Lucida Sans"/>
              </a:rPr>
              <a:t>CDC </a:t>
            </a:r>
            <a:r>
              <a:rPr sz="600" spc="10" dirty="0">
                <a:solidFill>
                  <a:srgbClr val="231F20"/>
                </a:solidFill>
                <a:latin typeface="Lucida Sans"/>
                <a:cs typeface="Lucida Sans"/>
              </a:rPr>
              <a:t>WONDER </a:t>
            </a:r>
            <a:r>
              <a:rPr sz="600" spc="-10" dirty="0">
                <a:solidFill>
                  <a:srgbClr val="231F20"/>
                </a:solidFill>
                <a:latin typeface="Lucida Sans"/>
                <a:cs typeface="Lucida Sans"/>
              </a:rPr>
              <a:t>data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set 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documentation</a:t>
            </a:r>
            <a:r>
              <a:rPr sz="6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and</a:t>
            </a:r>
            <a:r>
              <a:rPr sz="60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technical</a:t>
            </a:r>
            <a:r>
              <a:rPr sz="6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methods</a:t>
            </a:r>
            <a:r>
              <a:rPr sz="6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can</a:t>
            </a:r>
            <a:r>
              <a:rPr sz="6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be</a:t>
            </a:r>
            <a:r>
              <a:rPr sz="6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accessed</a:t>
            </a:r>
            <a:r>
              <a:rPr sz="6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0" dirty="0">
                <a:solidFill>
                  <a:srgbClr val="231F20"/>
                </a:solidFill>
                <a:latin typeface="Lucida Sans"/>
                <a:cs typeface="Lucida Sans"/>
              </a:rPr>
              <a:t>at</a:t>
            </a:r>
            <a:r>
              <a:rPr sz="6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u="sng" spc="-3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Lucida Sans"/>
                <a:cs typeface="Lucida Sans"/>
                <a:hlinkClick r:id="rId4"/>
              </a:rPr>
              <a:t>https://wonder.cdc.gov/wonder/help/mcd.html#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.</a:t>
            </a:r>
            <a:endParaRPr sz="600">
              <a:latin typeface="Lucida Sans"/>
              <a:cs typeface="Lucida Sans"/>
            </a:endParaRPr>
          </a:p>
          <a:p>
            <a:pPr marL="12700" marR="59690">
              <a:lnSpc>
                <a:spcPts val="700"/>
              </a:lnSpc>
              <a:spcBef>
                <a:spcPts val="360"/>
              </a:spcBef>
            </a:pPr>
            <a:r>
              <a:rPr sz="600" spc="-65" dirty="0">
                <a:solidFill>
                  <a:srgbClr val="231F20"/>
                </a:solidFill>
                <a:latin typeface="Lucida Sans"/>
                <a:cs typeface="Lucida Sans"/>
              </a:rPr>
              <a:t>* </a:t>
            </a:r>
            <a:r>
              <a:rPr sz="600" spc="-5" dirty="0">
                <a:solidFill>
                  <a:srgbClr val="231F20"/>
                </a:solidFill>
                <a:latin typeface="Lucida Sans"/>
                <a:cs typeface="Lucida Sans"/>
              </a:rPr>
              <a:t>Rates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are age-adjusted </a:t>
            </a:r>
            <a:r>
              <a:rPr sz="600" spc="-10" dirty="0">
                <a:solidFill>
                  <a:srgbClr val="231F20"/>
                </a:solidFill>
                <a:latin typeface="Lucida Sans"/>
                <a:cs typeface="Lucida Sans"/>
              </a:rPr>
              <a:t>per 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100,000 </a:t>
            </a:r>
            <a:r>
              <a:rPr sz="600" spc="20" dirty="0">
                <a:solidFill>
                  <a:srgbClr val="231F20"/>
                </a:solidFill>
                <a:latin typeface="Lucida Sans"/>
                <a:cs typeface="Lucida Sans"/>
              </a:rPr>
              <a:t>US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standard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population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during 2000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by 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using </a:t>
            </a:r>
            <a:r>
              <a:rPr sz="600" spc="-10" dirty="0">
                <a:solidFill>
                  <a:srgbClr val="231F20"/>
                </a:solidFill>
                <a:latin typeface="Lucida Sans"/>
                <a:cs typeface="Lucida Sans"/>
              </a:rPr>
              <a:t>the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following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age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group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distribution 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(in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years): 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&lt;1, </a:t>
            </a:r>
            <a:r>
              <a:rPr sz="600" spc="-5" dirty="0">
                <a:solidFill>
                  <a:srgbClr val="231F20"/>
                </a:solidFill>
                <a:latin typeface="Lucida Sans"/>
                <a:cs typeface="Lucida Sans"/>
              </a:rPr>
              <a:t>1–4, </a:t>
            </a:r>
            <a:r>
              <a:rPr sz="600" spc="-10" dirty="0">
                <a:solidFill>
                  <a:srgbClr val="231F20"/>
                </a:solidFill>
                <a:latin typeface="Lucida Sans"/>
                <a:cs typeface="Lucida Sans"/>
              </a:rPr>
              <a:t>5–14,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15–24, 25–34, 35–44, 45–54, 55–64, 65–74,  75–84,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and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≥85. </a:t>
            </a:r>
            <a:r>
              <a:rPr sz="600" spc="-5" dirty="0">
                <a:solidFill>
                  <a:srgbClr val="231F20"/>
                </a:solidFill>
                <a:latin typeface="Lucida Sans"/>
                <a:cs typeface="Lucida Sans"/>
              </a:rPr>
              <a:t>For</a:t>
            </a:r>
            <a:r>
              <a:rPr sz="60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age-adjusted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death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rates,</a:t>
            </a:r>
            <a:r>
              <a:rPr sz="6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age-specific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death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rate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is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rounded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to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1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decimal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place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before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proceeding</a:t>
            </a:r>
            <a:r>
              <a:rPr sz="6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to</a:t>
            </a:r>
            <a:r>
              <a:rPr sz="6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next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step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in</a:t>
            </a:r>
            <a:r>
              <a:rPr sz="6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 calculation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60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age-adjusted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death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rates</a:t>
            </a:r>
            <a:r>
              <a:rPr sz="6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for</a:t>
            </a:r>
            <a:r>
              <a:rPr sz="60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0" dirty="0">
                <a:solidFill>
                  <a:srgbClr val="231F20"/>
                </a:solidFill>
                <a:latin typeface="Lucida Sans"/>
                <a:cs typeface="Lucida Sans"/>
              </a:rPr>
              <a:t>NCHS 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Multiple</a:t>
            </a:r>
            <a:r>
              <a:rPr sz="6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Cause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60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Death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on</a:t>
            </a:r>
            <a:r>
              <a:rPr sz="6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45" dirty="0">
                <a:solidFill>
                  <a:srgbClr val="231F20"/>
                </a:solidFill>
                <a:latin typeface="Lucida Sans"/>
                <a:cs typeface="Lucida Sans"/>
              </a:rPr>
              <a:t>CDC</a:t>
            </a:r>
            <a:r>
              <a:rPr sz="60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dirty="0">
                <a:solidFill>
                  <a:srgbClr val="231F20"/>
                </a:solidFill>
                <a:latin typeface="Lucida Sans"/>
                <a:cs typeface="Lucida Sans"/>
              </a:rPr>
              <a:t>WONDER.</a:t>
            </a:r>
            <a:r>
              <a:rPr sz="60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This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rounding</a:t>
            </a:r>
            <a:r>
              <a:rPr sz="6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step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might</a:t>
            </a:r>
            <a:r>
              <a:rPr sz="6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0" dirty="0">
                <a:solidFill>
                  <a:srgbClr val="231F20"/>
                </a:solidFill>
                <a:latin typeface="Lucida Sans"/>
                <a:cs typeface="Lucida Sans"/>
              </a:rPr>
              <a:t>affect</a:t>
            </a:r>
            <a:r>
              <a:rPr sz="60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precision</a:t>
            </a:r>
            <a:r>
              <a:rPr sz="6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60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rates</a:t>
            </a:r>
            <a:r>
              <a:rPr sz="6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calculated</a:t>
            </a:r>
            <a:r>
              <a:rPr sz="60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for</a:t>
            </a:r>
            <a:r>
              <a:rPr sz="60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small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numbers</a:t>
            </a:r>
            <a:r>
              <a:rPr sz="6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60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deaths.</a:t>
            </a:r>
            <a:r>
              <a:rPr sz="6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Missing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0" dirty="0">
                <a:solidFill>
                  <a:srgbClr val="231F20"/>
                </a:solidFill>
                <a:latin typeface="Lucida Sans"/>
                <a:cs typeface="Lucida Sans"/>
              </a:rPr>
              <a:t>data</a:t>
            </a:r>
            <a:r>
              <a:rPr sz="600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are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not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included.</a:t>
            </a:r>
            <a:endParaRPr sz="60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sz="600" spc="-145" dirty="0">
                <a:solidFill>
                  <a:srgbClr val="231F20"/>
                </a:solidFill>
                <a:latin typeface="Lucida Sans"/>
                <a:cs typeface="Lucida Sans"/>
              </a:rPr>
              <a:t>†</a:t>
            </a:r>
            <a:r>
              <a:rPr sz="600" spc="-1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Cause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60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death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is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defined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as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1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60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multiple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causes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60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death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and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30" dirty="0">
                <a:solidFill>
                  <a:srgbClr val="231F20"/>
                </a:solidFill>
                <a:latin typeface="Lucida Sans"/>
                <a:cs typeface="Lucida Sans"/>
              </a:rPr>
              <a:t>is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based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on</a:t>
            </a:r>
            <a:r>
              <a:rPr sz="60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International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Classification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60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Diseases,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10th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5" dirty="0">
                <a:solidFill>
                  <a:srgbClr val="231F20"/>
                </a:solidFill>
                <a:latin typeface="Lucida Sans"/>
                <a:cs typeface="Lucida Sans"/>
              </a:rPr>
              <a:t>Rev.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(ICD-10)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codes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B17.1,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and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15" dirty="0">
                <a:solidFill>
                  <a:srgbClr val="231F20"/>
                </a:solidFill>
                <a:latin typeface="Lucida Sans"/>
                <a:cs typeface="Lucida Sans"/>
              </a:rPr>
              <a:t>B18.2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20" dirty="0">
                <a:solidFill>
                  <a:srgbClr val="231F20"/>
                </a:solidFill>
                <a:latin typeface="Lucida Sans"/>
                <a:cs typeface="Lucida Sans"/>
              </a:rPr>
              <a:t>(hepatitis</a:t>
            </a:r>
            <a:r>
              <a:rPr sz="600" spc="-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600" spc="-45" dirty="0">
                <a:solidFill>
                  <a:srgbClr val="231F20"/>
                </a:solidFill>
                <a:latin typeface="Lucida Sans"/>
                <a:cs typeface="Lucida Sans"/>
              </a:rPr>
              <a:t>C).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527701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503455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551947" y="5073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627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576191" y="475048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936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402159" y="325601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121945" y="244055"/>
                </a:moveTo>
                <a:lnTo>
                  <a:pt x="11785" y="244055"/>
                </a:lnTo>
                <a:lnTo>
                  <a:pt x="5257" y="244055"/>
                </a:lnTo>
                <a:lnTo>
                  <a:pt x="0" y="238772"/>
                </a:lnTo>
                <a:lnTo>
                  <a:pt x="0" y="232244"/>
                </a:lnTo>
                <a:lnTo>
                  <a:pt x="0" y="13271"/>
                </a:lnTo>
                <a:lnTo>
                  <a:pt x="0" y="5943"/>
                </a:lnTo>
                <a:lnTo>
                  <a:pt x="5943" y="0"/>
                </a:lnTo>
                <a:lnTo>
                  <a:pt x="13271" y="0"/>
                </a:lnTo>
                <a:lnTo>
                  <a:pt x="186943" y="0"/>
                </a:lnTo>
                <a:lnTo>
                  <a:pt x="194271" y="0"/>
                </a:lnTo>
                <a:lnTo>
                  <a:pt x="200215" y="5943"/>
                </a:lnTo>
                <a:lnTo>
                  <a:pt x="200215" y="13271"/>
                </a:lnTo>
                <a:lnTo>
                  <a:pt x="200215" y="119748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418396" y="345154"/>
            <a:ext cx="168107" cy="20283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02163" y="325607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78270" y="0"/>
                </a:moveTo>
                <a:lnTo>
                  <a:pt x="188429" y="0"/>
                </a:lnTo>
                <a:lnTo>
                  <a:pt x="194957" y="0"/>
                </a:lnTo>
                <a:lnTo>
                  <a:pt x="200202" y="5283"/>
                </a:lnTo>
                <a:lnTo>
                  <a:pt x="200202" y="11811"/>
                </a:lnTo>
                <a:lnTo>
                  <a:pt x="200202" y="230784"/>
                </a:lnTo>
                <a:lnTo>
                  <a:pt x="200202" y="238112"/>
                </a:lnTo>
                <a:lnTo>
                  <a:pt x="194271" y="244043"/>
                </a:lnTo>
                <a:lnTo>
                  <a:pt x="186944" y="244043"/>
                </a:lnTo>
                <a:lnTo>
                  <a:pt x="13271" y="244043"/>
                </a:lnTo>
                <a:lnTo>
                  <a:pt x="5943" y="244043"/>
                </a:lnTo>
                <a:lnTo>
                  <a:pt x="0" y="238112"/>
                </a:lnTo>
                <a:lnTo>
                  <a:pt x="0" y="230784"/>
                </a:lnTo>
                <a:lnTo>
                  <a:pt x="0" y="124307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44500" y="272592"/>
            <a:ext cx="6831330" cy="9880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R="7620" algn="r">
              <a:lnSpc>
                <a:spcPts val="1230"/>
              </a:lnSpc>
              <a:spcBef>
                <a:spcPts val="130"/>
              </a:spcBef>
            </a:pPr>
            <a:r>
              <a:rPr sz="1000" b="1" spc="40" dirty="0">
                <a:solidFill>
                  <a:srgbClr val="005E6D"/>
                </a:solidFill>
                <a:latin typeface="Bw Glenn Sans Medium"/>
                <a:cs typeface="Bw Glenn Sans Medium"/>
              </a:rPr>
              <a:t>2019 </a:t>
            </a:r>
            <a:r>
              <a:rPr sz="1050" b="1" spc="55" dirty="0">
                <a:solidFill>
                  <a:srgbClr val="8C2689"/>
                </a:solidFill>
                <a:latin typeface="Bw Glenn Sans Bold"/>
                <a:cs typeface="Bw Glenn Sans Bold"/>
              </a:rPr>
              <a:t>VIRAL</a:t>
            </a:r>
            <a:r>
              <a:rPr sz="1050" b="1" spc="125" dirty="0">
                <a:solidFill>
                  <a:srgbClr val="8C2689"/>
                </a:solidFill>
                <a:latin typeface="Bw Glenn Sans Bold"/>
                <a:cs typeface="Bw Glenn Sans Bold"/>
              </a:rPr>
              <a:t> </a:t>
            </a:r>
            <a:r>
              <a:rPr sz="1050" b="1" spc="50" dirty="0">
                <a:solidFill>
                  <a:srgbClr val="8C2689"/>
                </a:solidFill>
                <a:latin typeface="Bw Glenn Sans Bold"/>
                <a:cs typeface="Bw Glenn Sans Bold"/>
              </a:rPr>
              <a:t>HEPATITIS</a:t>
            </a:r>
            <a:endParaRPr sz="1050">
              <a:latin typeface="Bw Glenn Sans Bold"/>
              <a:cs typeface="Bw Glenn Sans Bold"/>
            </a:endParaRPr>
          </a:p>
          <a:p>
            <a:pPr marR="10795" algn="r">
              <a:lnSpc>
                <a:spcPts val="1230"/>
              </a:lnSpc>
            </a:pPr>
            <a:r>
              <a:rPr sz="1050" spc="30" dirty="0">
                <a:solidFill>
                  <a:srgbClr val="005E6D"/>
                </a:solidFill>
                <a:latin typeface="Century Gothic"/>
                <a:cs typeface="Century Gothic"/>
              </a:rPr>
              <a:t>SURVEILLANCE</a:t>
            </a:r>
            <a:r>
              <a:rPr sz="1050" spc="70" dirty="0">
                <a:solidFill>
                  <a:srgbClr val="005E6D"/>
                </a:solidFill>
                <a:latin typeface="Century Gothic"/>
                <a:cs typeface="Century Gothic"/>
              </a:rPr>
              <a:t> REPORT</a:t>
            </a:r>
            <a:endParaRPr sz="10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b="1" spc="-5" dirty="0">
                <a:solidFill>
                  <a:srgbClr val="005E6D"/>
                </a:solidFill>
                <a:latin typeface="Bw Glenn Sans ExtraBold"/>
                <a:cs typeface="Bw Glenn Sans ExtraBold"/>
              </a:rPr>
              <a:t>Table</a:t>
            </a:r>
            <a:r>
              <a:rPr sz="1400" b="1" spc="55" dirty="0">
                <a:solidFill>
                  <a:srgbClr val="005E6D"/>
                </a:solidFill>
                <a:latin typeface="Bw Glenn Sans ExtraBold"/>
                <a:cs typeface="Bw Glenn Sans ExtraBold"/>
              </a:rPr>
              <a:t> </a:t>
            </a:r>
            <a:r>
              <a:rPr sz="1400" b="1" spc="15" dirty="0">
                <a:solidFill>
                  <a:srgbClr val="005E6D"/>
                </a:solidFill>
                <a:latin typeface="Bw Glenn Sans ExtraBold"/>
                <a:cs typeface="Bw Glenn Sans ExtraBold"/>
              </a:rPr>
              <a:t>3.7.</a:t>
            </a:r>
            <a:r>
              <a:rPr sz="1400" b="1" spc="55" dirty="0">
                <a:solidFill>
                  <a:srgbClr val="005E6D"/>
                </a:solidFill>
                <a:latin typeface="Bw Glenn Sans ExtraBold"/>
                <a:cs typeface="Bw Glenn Sans ExtraBold"/>
              </a:rPr>
              <a:t> </a:t>
            </a:r>
            <a:r>
              <a:rPr sz="1400" b="1" spc="1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Number</a:t>
            </a:r>
            <a:r>
              <a:rPr sz="1400" b="1" spc="2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 </a:t>
            </a:r>
            <a:r>
              <a:rPr sz="1400" b="1" spc="1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and</a:t>
            </a:r>
            <a:r>
              <a:rPr sz="1400" b="1" spc="5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 </a:t>
            </a:r>
            <a:r>
              <a:rPr sz="1400" b="1" spc="1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rates*</a:t>
            </a:r>
            <a:r>
              <a:rPr sz="1400" b="1" spc="6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 </a:t>
            </a:r>
            <a:r>
              <a:rPr sz="1400" b="1" spc="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of</a:t>
            </a:r>
            <a:r>
              <a:rPr sz="1400" b="1" spc="3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 </a:t>
            </a:r>
            <a:r>
              <a:rPr sz="1400" b="1" spc="1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deaths</a:t>
            </a:r>
            <a:r>
              <a:rPr sz="1400" b="1" spc="3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 </a:t>
            </a:r>
            <a:r>
              <a:rPr sz="1400" b="1" spc="1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with</a:t>
            </a:r>
            <a:r>
              <a:rPr sz="1400" b="1" spc="6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 </a:t>
            </a:r>
            <a:r>
              <a:rPr sz="1400" b="1" spc="2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hepatitis</a:t>
            </a:r>
            <a:r>
              <a:rPr sz="1400" b="1" spc="5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 </a:t>
            </a:r>
            <a:r>
              <a:rPr sz="1400" b="1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C</a:t>
            </a:r>
            <a:r>
              <a:rPr sz="1400" b="1" spc="6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 </a:t>
            </a:r>
            <a:r>
              <a:rPr sz="1400" b="1" spc="1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listed</a:t>
            </a:r>
            <a:r>
              <a:rPr sz="1400" b="1" spc="5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 </a:t>
            </a:r>
            <a:r>
              <a:rPr sz="1400" b="1" spc="1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as</a:t>
            </a:r>
            <a:r>
              <a:rPr sz="1400" b="1" spc="5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 </a:t>
            </a:r>
            <a:r>
              <a:rPr sz="1400" b="1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a</a:t>
            </a:r>
            <a:r>
              <a:rPr sz="1400" b="1" spc="6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 </a:t>
            </a:r>
            <a:r>
              <a:rPr sz="1400" b="1" spc="2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cause</a:t>
            </a:r>
            <a:r>
              <a:rPr sz="1400" b="1" spc="5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 </a:t>
            </a:r>
            <a:r>
              <a:rPr sz="1400" b="1" spc="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of</a:t>
            </a:r>
            <a:endParaRPr sz="1400">
              <a:latin typeface="Bw Glenn Sans ExtraBold"/>
              <a:cs typeface="Bw Glenn Sans ExtraBold"/>
            </a:endParaRPr>
          </a:p>
          <a:p>
            <a:pPr marR="5080" algn="r">
              <a:lnSpc>
                <a:spcPct val="100000"/>
              </a:lnSpc>
              <a:spcBef>
                <a:spcPts val="120"/>
              </a:spcBef>
            </a:pPr>
            <a:r>
              <a:rPr sz="1400" b="1" spc="1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death† </a:t>
            </a:r>
            <a:r>
              <a:rPr sz="1400" b="1" spc="2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among </a:t>
            </a:r>
            <a:r>
              <a:rPr sz="1400" b="1" spc="1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residents, </a:t>
            </a:r>
            <a:r>
              <a:rPr sz="1400" b="1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by </a:t>
            </a:r>
            <a:r>
              <a:rPr sz="1400" b="1" spc="1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state </a:t>
            </a:r>
            <a:r>
              <a:rPr sz="1400" b="1" spc="1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or </a:t>
            </a:r>
            <a:r>
              <a:rPr sz="1400" b="1" spc="2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jurisdiction </a:t>
            </a:r>
            <a:r>
              <a:rPr sz="1400" b="1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— </a:t>
            </a:r>
            <a:r>
              <a:rPr sz="1400" b="1" spc="1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United States,</a:t>
            </a:r>
            <a:r>
              <a:rPr sz="1400" b="1" spc="8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 </a:t>
            </a:r>
            <a:r>
              <a:rPr sz="1400" b="1" spc="2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2015–2019</a:t>
            </a:r>
            <a:endParaRPr sz="1400">
              <a:latin typeface="Bw Glenn Sans ExtraBold"/>
              <a:cs typeface="Bw Glenn Sans Extra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05E9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1034</Words>
  <Application>Microsoft Office PowerPoint</Application>
  <PresentationFormat>Custom</PresentationFormat>
  <Paragraphs>598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Bw Glenn Sans Bold</vt:lpstr>
      <vt:lpstr>Bw Glenn Sans ExtraBold</vt:lpstr>
      <vt:lpstr>Bw Glenn Sans Medium</vt:lpstr>
      <vt:lpstr>Calibri</vt:lpstr>
      <vt:lpstr>Century Gothic</vt:lpstr>
      <vt:lpstr>Lucida Sans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 3.7. Number and rates of deaths with hepatitis C listed as a cause of death among residents, by state or jurisdiction — United States, 2015–2019</dc:title>
  <dc:subject>Table 3.7. Number and rates of deaths with hepatitis C listed as a cause of death among residents, by state or jurisdiction — United States, 2015–2019</dc:subject>
  <dc:creator>HHS / CDC / DDID / NCHHSTP / DVH</dc:creator>
  <cp:lastModifiedBy>Peterson, Paul (CDC/DDID/NCHHSTP/DVH) (CTR)</cp:lastModifiedBy>
  <cp:revision>1</cp:revision>
  <dcterms:created xsi:type="dcterms:W3CDTF">2021-05-18T22:22:05Z</dcterms:created>
  <dcterms:modified xsi:type="dcterms:W3CDTF">2021-05-19T14:06:42Z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2021-05-18T00:00:00Z</vt:filetime>
  </property>
  <property fmtid="{D5CDD505-2E9C-101B-9397-08002B2CF9AE}" pid="3" name="Creator">
    <vt:lpwstr>Adobe InDesign 16.2 (Windows)</vt:lpwstr>
  </property>
  <property fmtid="{D5CDD505-2E9C-101B-9397-08002B2CF9AE}" pid="4" name="LastSaved">
    <vt:filetime>2021-05-18T00:00:00Z</vt:filetime>
  </property>
  <property fmtid="{D5CDD505-2E9C-101B-9397-08002B2CF9AE}" pid="5" name="MSIP_Label_8af03ff0-41c5-4c41-b55e-fabb8fae94be_Enabled">
    <vt:lpwstr>true</vt:lpwstr>
  </property>
  <property fmtid="{D5CDD505-2E9C-101B-9397-08002B2CF9AE}" pid="6" name="MSIP_Label_8af03ff0-41c5-4c41-b55e-fabb8fae94be_SetDate">
    <vt:lpwstr>2021-05-19T14:06:38Z</vt:lpwstr>
  </property>
  <property fmtid="{D5CDD505-2E9C-101B-9397-08002B2CF9AE}" pid="7" name="MSIP_Label_8af03ff0-41c5-4c41-b55e-fabb8fae94be_Method">
    <vt:lpwstr>Privileged</vt:lpwstr>
  </property>
  <property fmtid="{D5CDD505-2E9C-101B-9397-08002B2CF9AE}" pid="8" name="MSIP_Label_8af03ff0-41c5-4c41-b55e-fabb8fae94be_Name">
    <vt:lpwstr>8af03ff0-41c5-4c41-b55e-fabb8fae94be</vt:lpwstr>
  </property>
  <property fmtid="{D5CDD505-2E9C-101B-9397-08002B2CF9AE}" pid="9" name="MSIP_Label_8af03ff0-41c5-4c41-b55e-fabb8fae94be_SiteId">
    <vt:lpwstr>9ce70869-60db-44fd-abe8-d2767077fc8f</vt:lpwstr>
  </property>
  <property fmtid="{D5CDD505-2E9C-101B-9397-08002B2CF9AE}" pid="10" name="MSIP_Label_8af03ff0-41c5-4c41-b55e-fabb8fae94be_ActionId">
    <vt:lpwstr>0409b8c6-188a-4aa2-89ae-117116dad41e</vt:lpwstr>
  </property>
  <property fmtid="{D5CDD505-2E9C-101B-9397-08002B2CF9AE}" pid="11" name="MSIP_Label_8af03ff0-41c5-4c41-b55e-fabb8fae94be_ContentBits">
    <vt:lpwstr>0</vt:lpwstr>
  </property>
</Properties>
</file>