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772400" cy="4400550"/>
  <p:notesSz cx="7772400" cy="44005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5" d="100"/>
          <a:sy n="135" d="100"/>
        </p:scale>
        <p:origin x="114" y="1230"/>
      </p:cViewPr>
      <p:guideLst>
        <p:guide orient="horz" pos="2880"/>
        <p:guide pos="2160"/>
      </p:guideLst>
    </p:cSldViewPr>
  </p:slideViewPr>
  <p:notesTextViewPr>
    <p:cViewPr>
      <p:scale>
        <a:sx n="100" d="100"/>
        <a:sy n="100" d="100"/>
      </p:scale>
      <p:origin x="0" y="-156"/>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2206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220663"/>
          </a:xfrm>
          <a:prstGeom prst="rect">
            <a:avLst/>
          </a:prstGeom>
        </p:spPr>
        <p:txBody>
          <a:bodyPr vert="horz" lIns="91440" tIns="45720" rIns="91440" bIns="45720" rtlCol="0"/>
          <a:lstStyle>
            <a:lvl1pPr algn="r">
              <a:defRPr sz="1200"/>
            </a:lvl1pPr>
          </a:lstStyle>
          <a:p>
            <a:fld id="{AA86CAA5-5FD4-46AE-A3C9-0D60030B0294}" type="datetimeFigureOut">
              <a:rPr lang="en-US" smtClean="0"/>
              <a:t>5/19/2021</a:t>
            </a:fld>
            <a:endParaRPr lang="en-US"/>
          </a:p>
        </p:txBody>
      </p:sp>
      <p:sp>
        <p:nvSpPr>
          <p:cNvPr id="4" name="Slide Image Placeholder 3"/>
          <p:cNvSpPr>
            <a:spLocks noGrp="1" noRot="1" noChangeAspect="1"/>
          </p:cNvSpPr>
          <p:nvPr>
            <p:ph type="sldImg" idx="2"/>
          </p:nvPr>
        </p:nvSpPr>
        <p:spPr>
          <a:xfrm>
            <a:off x="2574925" y="550863"/>
            <a:ext cx="2622550" cy="14843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2117725"/>
            <a:ext cx="6216650" cy="17335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179888"/>
            <a:ext cx="3368675" cy="22066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4179888"/>
            <a:ext cx="3368675" cy="220662"/>
          </a:xfrm>
          <a:prstGeom prst="rect">
            <a:avLst/>
          </a:prstGeom>
        </p:spPr>
        <p:txBody>
          <a:bodyPr vert="horz" lIns="91440" tIns="45720" rIns="91440" bIns="45720" rtlCol="0" anchor="b"/>
          <a:lstStyle>
            <a:lvl1pPr algn="r">
              <a:defRPr sz="1200"/>
            </a:lvl1pPr>
          </a:lstStyle>
          <a:p>
            <a:fld id="{615C44CD-EBB1-4760-9DA2-67D74909B617}" type="slidenum">
              <a:rPr lang="en-US" smtClean="0"/>
              <a:t>‹#›</a:t>
            </a:fld>
            <a:endParaRPr lang="en-US"/>
          </a:p>
        </p:txBody>
      </p:sp>
    </p:spTree>
    <p:extLst>
      <p:ext uri="{BB962C8B-B14F-4D97-AF65-F5344CB8AC3E}">
        <p14:creationId xmlns:p14="http://schemas.microsoft.com/office/powerpoint/2010/main" val="2466406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number of reported acute hepatitis C cases by availability of specific risk behavior or exposure during 2019. The categories listed in the first column are injection drug use, multiple sexual partners, surgery, sexual contact, needlestick, men who have sex with men, household contact (nonsexual), dialysis patient, occupational, and transfusion. Column two displays the number of case reports for which a risk was identified. Column three lists the number of case reports for which no risk was identified. </a:t>
            </a:r>
            <a:r>
              <a:rPr lang="en-US" sz="1200" kern="1200">
                <a:solidFill>
                  <a:schemeClr val="tx1"/>
                </a:solidFill>
                <a:effectLst/>
                <a:latin typeface="+mn-lt"/>
                <a:ea typeface="+mn-ea"/>
                <a:cs typeface="+mn-cs"/>
              </a:rPr>
              <a:t>Column four provides the number of case reports for which risk information was missing.</a:t>
            </a:r>
          </a:p>
        </p:txBody>
      </p:sp>
      <p:sp>
        <p:nvSpPr>
          <p:cNvPr id="4" name="Slide Number Placeholder 3"/>
          <p:cNvSpPr>
            <a:spLocks noGrp="1"/>
          </p:cNvSpPr>
          <p:nvPr>
            <p:ph type="sldNum" sz="quarter" idx="5"/>
          </p:nvPr>
        </p:nvSpPr>
        <p:spPr/>
        <p:txBody>
          <a:bodyPr/>
          <a:lstStyle/>
          <a:p>
            <a:fld id="{615C44CD-EBB1-4760-9DA2-67D74909B617}" type="slidenum">
              <a:rPr lang="en-US" smtClean="0"/>
              <a:t>1</a:t>
            </a:fld>
            <a:endParaRPr lang="en-US"/>
          </a:p>
        </p:txBody>
      </p:sp>
    </p:spTree>
    <p:extLst>
      <p:ext uri="{BB962C8B-B14F-4D97-AF65-F5344CB8AC3E}">
        <p14:creationId xmlns:p14="http://schemas.microsoft.com/office/powerpoint/2010/main" val="1462616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1364170"/>
            <a:ext cx="6606540" cy="92411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2464308"/>
            <a:ext cx="5440680" cy="11001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050" b="1" i="0">
                <a:solidFill>
                  <a:srgbClr val="8C2689"/>
                </a:solidFill>
                <a:latin typeface="Bw Glenn Sans Bold"/>
                <a:cs typeface="Bw Glenn Sans Bold"/>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050" b="1" i="0">
                <a:solidFill>
                  <a:srgbClr val="8C2689"/>
                </a:solidFill>
                <a:latin typeface="Bw Glenn Sans Bold"/>
                <a:cs typeface="Bw Glenn Sans Bold"/>
              </a:defRPr>
            </a:lvl1pPr>
          </a:lstStyle>
          <a:p>
            <a:endParaRPr/>
          </a:p>
        </p:txBody>
      </p:sp>
      <p:sp>
        <p:nvSpPr>
          <p:cNvPr id="3" name="Holder 3"/>
          <p:cNvSpPr>
            <a:spLocks noGrp="1"/>
          </p:cNvSpPr>
          <p:nvPr>
            <p:ph sz="half" idx="2"/>
          </p:nvPr>
        </p:nvSpPr>
        <p:spPr>
          <a:xfrm>
            <a:off x="388620" y="1012126"/>
            <a:ext cx="3380994" cy="290436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1012126"/>
            <a:ext cx="3380994" cy="290436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050" b="1" i="0">
                <a:solidFill>
                  <a:srgbClr val="8C2689"/>
                </a:solidFill>
                <a:latin typeface="Bw Glenn Sans Bold"/>
                <a:cs typeface="Bw Glenn Sans Bol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95070" y="1377995"/>
            <a:ext cx="4270375" cy="2794000"/>
          </a:xfrm>
          <a:custGeom>
            <a:avLst/>
            <a:gdLst/>
            <a:ahLst/>
            <a:cxnLst/>
            <a:rect l="l" t="t" r="r" b="b"/>
            <a:pathLst>
              <a:path w="4270375" h="2794000">
                <a:moveTo>
                  <a:pt x="0" y="0"/>
                </a:moveTo>
                <a:lnTo>
                  <a:pt x="4270248" y="0"/>
                </a:lnTo>
                <a:lnTo>
                  <a:pt x="4270248" y="2793492"/>
                </a:lnTo>
                <a:lnTo>
                  <a:pt x="0" y="2793492"/>
                </a:lnTo>
                <a:lnTo>
                  <a:pt x="0" y="0"/>
                </a:lnTo>
                <a:close/>
              </a:path>
            </a:pathLst>
          </a:custGeom>
          <a:solidFill>
            <a:srgbClr val="231F20">
              <a:alpha val="29998"/>
            </a:srgbClr>
          </a:solidFill>
        </p:spPr>
        <p:txBody>
          <a:bodyPr wrap="square" lIns="0" tIns="0" rIns="0" bIns="0" rtlCol="0"/>
          <a:lstStyle/>
          <a:p>
            <a:endParaRPr/>
          </a:p>
        </p:txBody>
      </p:sp>
      <p:sp>
        <p:nvSpPr>
          <p:cNvPr id="2" name="Holder 2"/>
          <p:cNvSpPr>
            <a:spLocks noGrp="1"/>
          </p:cNvSpPr>
          <p:nvPr>
            <p:ph type="title"/>
          </p:nvPr>
        </p:nvSpPr>
        <p:spPr>
          <a:xfrm>
            <a:off x="499643" y="272592"/>
            <a:ext cx="6773113" cy="342900"/>
          </a:xfrm>
          <a:prstGeom prst="rect">
            <a:avLst/>
          </a:prstGeom>
        </p:spPr>
        <p:txBody>
          <a:bodyPr wrap="square" lIns="0" tIns="0" rIns="0" bIns="0">
            <a:spAutoFit/>
          </a:bodyPr>
          <a:lstStyle>
            <a:lvl1pPr>
              <a:defRPr sz="1050" b="1" i="0">
                <a:solidFill>
                  <a:srgbClr val="8C2689"/>
                </a:solidFill>
                <a:latin typeface="Bw Glenn Sans Bold"/>
                <a:cs typeface="Bw Glenn Sans Bold"/>
              </a:defRPr>
            </a:lvl1pPr>
          </a:lstStyle>
          <a:p>
            <a:endParaRPr/>
          </a:p>
        </p:txBody>
      </p:sp>
      <p:sp>
        <p:nvSpPr>
          <p:cNvPr id="3" name="Holder 3"/>
          <p:cNvSpPr>
            <a:spLocks noGrp="1"/>
          </p:cNvSpPr>
          <p:nvPr>
            <p:ph type="body" idx="1"/>
          </p:nvPr>
        </p:nvSpPr>
        <p:spPr>
          <a:xfrm>
            <a:off x="777240" y="1461180"/>
            <a:ext cx="6217919" cy="26289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4092511"/>
            <a:ext cx="2487168" cy="22002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4092511"/>
            <a:ext cx="1787652" cy="22002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a:xfrm>
            <a:off x="5596128" y="4092511"/>
            <a:ext cx="1787652" cy="22002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67080" y="803523"/>
            <a:ext cx="5858510" cy="483234"/>
          </a:xfrm>
          <a:prstGeom prst="rect">
            <a:avLst/>
          </a:prstGeom>
        </p:spPr>
        <p:txBody>
          <a:bodyPr vert="horz" wrap="square" lIns="0" tIns="12700" rIns="0" bIns="0" rtlCol="0">
            <a:spAutoFit/>
          </a:bodyPr>
          <a:lstStyle/>
          <a:p>
            <a:pPr marL="12700" marR="5080">
              <a:lnSpc>
                <a:spcPct val="107200"/>
              </a:lnSpc>
              <a:spcBef>
                <a:spcPts val="100"/>
              </a:spcBef>
            </a:pPr>
            <a:r>
              <a:rPr sz="1400" b="1" spc="-5" dirty="0">
                <a:solidFill>
                  <a:srgbClr val="005E6D"/>
                </a:solidFill>
                <a:latin typeface="Bw Glenn Sans ExtraBold"/>
                <a:cs typeface="Bw Glenn Sans ExtraBold"/>
              </a:rPr>
              <a:t>Table </a:t>
            </a:r>
            <a:r>
              <a:rPr sz="1400" b="1" spc="15" dirty="0">
                <a:solidFill>
                  <a:srgbClr val="005E6D"/>
                </a:solidFill>
                <a:latin typeface="Bw Glenn Sans ExtraBold"/>
                <a:cs typeface="Bw Glenn Sans ExtraBold"/>
              </a:rPr>
              <a:t>3.3. </a:t>
            </a:r>
            <a:r>
              <a:rPr sz="1400" b="1" spc="15" dirty="0">
                <a:solidFill>
                  <a:srgbClr val="8C2689"/>
                </a:solidFill>
                <a:latin typeface="Bw Glenn Sans ExtraBold"/>
                <a:cs typeface="Bw Glenn Sans ExtraBold"/>
              </a:rPr>
              <a:t>Reported risk behaviors </a:t>
            </a:r>
            <a:r>
              <a:rPr sz="1400" b="1" spc="10" dirty="0">
                <a:solidFill>
                  <a:srgbClr val="8C2689"/>
                </a:solidFill>
                <a:latin typeface="Bw Glenn Sans ExtraBold"/>
                <a:cs typeface="Bw Glenn Sans ExtraBold"/>
              </a:rPr>
              <a:t>or </a:t>
            </a:r>
            <a:r>
              <a:rPr sz="1400" b="1" spc="15" dirty="0">
                <a:solidFill>
                  <a:srgbClr val="8C2689"/>
                </a:solidFill>
                <a:latin typeface="Bw Glenn Sans ExtraBold"/>
                <a:cs typeface="Bw Glenn Sans ExtraBold"/>
              </a:rPr>
              <a:t>exposures*† </a:t>
            </a:r>
            <a:r>
              <a:rPr sz="1400" b="1" spc="20" dirty="0">
                <a:solidFill>
                  <a:srgbClr val="8C2689"/>
                </a:solidFill>
                <a:latin typeface="Bw Glenn Sans ExtraBold"/>
                <a:cs typeface="Bw Glenn Sans ExtraBold"/>
              </a:rPr>
              <a:t>among reported  cases </a:t>
            </a:r>
            <a:r>
              <a:rPr sz="1400" b="1" spc="5" dirty="0">
                <a:solidFill>
                  <a:srgbClr val="8C2689"/>
                </a:solidFill>
                <a:latin typeface="Bw Glenn Sans ExtraBold"/>
                <a:cs typeface="Bw Glenn Sans ExtraBold"/>
              </a:rPr>
              <a:t>of </a:t>
            </a:r>
            <a:r>
              <a:rPr sz="1400" b="1" spc="15" dirty="0">
                <a:solidFill>
                  <a:srgbClr val="8C2689"/>
                </a:solidFill>
                <a:latin typeface="Bw Glenn Sans ExtraBold"/>
                <a:cs typeface="Bw Glenn Sans ExtraBold"/>
              </a:rPr>
              <a:t>acute </a:t>
            </a:r>
            <a:r>
              <a:rPr sz="1400" b="1" spc="20" dirty="0">
                <a:solidFill>
                  <a:srgbClr val="8C2689"/>
                </a:solidFill>
                <a:latin typeface="Bw Glenn Sans ExtraBold"/>
                <a:cs typeface="Bw Glenn Sans ExtraBold"/>
              </a:rPr>
              <a:t>hepatitis </a:t>
            </a:r>
            <a:r>
              <a:rPr sz="1400" b="1" dirty="0">
                <a:solidFill>
                  <a:srgbClr val="8C2689"/>
                </a:solidFill>
                <a:latin typeface="Bw Glenn Sans ExtraBold"/>
                <a:cs typeface="Bw Glenn Sans ExtraBold"/>
              </a:rPr>
              <a:t>C </a:t>
            </a:r>
            <a:r>
              <a:rPr sz="1400" b="1" spc="20" dirty="0">
                <a:solidFill>
                  <a:srgbClr val="8C2689"/>
                </a:solidFill>
                <a:latin typeface="Bw Glenn Sans ExtraBold"/>
                <a:cs typeface="Bw Glenn Sans ExtraBold"/>
              </a:rPr>
              <a:t>virus </a:t>
            </a:r>
            <a:r>
              <a:rPr sz="1400" b="1" spc="15" dirty="0">
                <a:solidFill>
                  <a:srgbClr val="8C2689"/>
                </a:solidFill>
                <a:latin typeface="Bw Glenn Sans ExtraBold"/>
                <a:cs typeface="Bw Glenn Sans ExtraBold"/>
              </a:rPr>
              <a:t>infection </a:t>
            </a:r>
            <a:r>
              <a:rPr sz="1400" b="1" dirty="0">
                <a:solidFill>
                  <a:srgbClr val="8C2689"/>
                </a:solidFill>
                <a:latin typeface="Bw Glenn Sans ExtraBold"/>
                <a:cs typeface="Bw Glenn Sans ExtraBold"/>
              </a:rPr>
              <a:t>— </a:t>
            </a:r>
            <a:r>
              <a:rPr sz="1400" b="1" spc="15" dirty="0">
                <a:solidFill>
                  <a:srgbClr val="8C2689"/>
                </a:solidFill>
                <a:latin typeface="Bw Glenn Sans ExtraBold"/>
                <a:cs typeface="Bw Glenn Sans ExtraBold"/>
              </a:rPr>
              <a:t>United States,</a:t>
            </a:r>
            <a:r>
              <a:rPr sz="1400" b="1" spc="60" dirty="0">
                <a:solidFill>
                  <a:srgbClr val="8C2689"/>
                </a:solidFill>
                <a:latin typeface="Bw Glenn Sans ExtraBold"/>
                <a:cs typeface="Bw Glenn Sans ExtraBold"/>
              </a:rPr>
              <a:t> </a:t>
            </a:r>
            <a:r>
              <a:rPr sz="1400" b="1" spc="25" dirty="0">
                <a:solidFill>
                  <a:srgbClr val="8C2689"/>
                </a:solidFill>
                <a:latin typeface="Bw Glenn Sans ExtraBold"/>
                <a:cs typeface="Bw Glenn Sans ExtraBold"/>
              </a:rPr>
              <a:t>2019</a:t>
            </a:r>
            <a:endParaRPr sz="1400">
              <a:latin typeface="Bw Glenn Sans ExtraBold"/>
              <a:cs typeface="Bw Glenn Sans ExtraBold"/>
            </a:endParaRPr>
          </a:p>
        </p:txBody>
      </p:sp>
      <p:graphicFrame>
        <p:nvGraphicFramePr>
          <p:cNvPr id="3" name="object 3"/>
          <p:cNvGraphicFramePr>
            <a:graphicFrameLocks noGrp="1"/>
          </p:cNvGraphicFramePr>
          <p:nvPr>
            <p:extLst>
              <p:ext uri="{D42A27DB-BD31-4B8C-83A1-F6EECF244321}">
                <p14:modId xmlns:p14="http://schemas.microsoft.com/office/powerpoint/2010/main" val="1824466559"/>
              </p:ext>
            </p:extLst>
          </p:nvPr>
        </p:nvGraphicFramePr>
        <p:xfrm>
          <a:off x="777240" y="1461180"/>
          <a:ext cx="4106545" cy="2628892"/>
        </p:xfrm>
        <a:graphic>
          <a:graphicData uri="http://schemas.openxmlformats.org/drawingml/2006/table">
            <a:tbl>
              <a:tblPr firstRow="1" bandRow="1">
                <a:effectLst>
                  <a:outerShdw blurRad="50800" dist="38100" dir="2700000" algn="tl" rotWithShape="0">
                    <a:prstClr val="black">
                      <a:alpha val="40000"/>
                    </a:prstClr>
                  </a:outerShdw>
                </a:effectLst>
                <a:tableStyleId>{2D5ABB26-0587-4C30-8999-92F81FD0307C}</a:tableStyleId>
              </a:tblPr>
              <a:tblGrid>
                <a:gridCol w="1944370">
                  <a:extLst>
                    <a:ext uri="{9D8B030D-6E8A-4147-A177-3AD203B41FA5}">
                      <a16:colId xmlns:a16="http://schemas.microsoft.com/office/drawing/2014/main" val="20000"/>
                    </a:ext>
                  </a:extLst>
                </a:gridCol>
                <a:gridCol w="720725">
                  <a:extLst>
                    <a:ext uri="{9D8B030D-6E8A-4147-A177-3AD203B41FA5}">
                      <a16:colId xmlns:a16="http://schemas.microsoft.com/office/drawing/2014/main" val="20001"/>
                    </a:ext>
                  </a:extLst>
                </a:gridCol>
                <a:gridCol w="720725">
                  <a:extLst>
                    <a:ext uri="{9D8B030D-6E8A-4147-A177-3AD203B41FA5}">
                      <a16:colId xmlns:a16="http://schemas.microsoft.com/office/drawing/2014/main" val="20002"/>
                    </a:ext>
                  </a:extLst>
                </a:gridCol>
                <a:gridCol w="720725">
                  <a:extLst>
                    <a:ext uri="{9D8B030D-6E8A-4147-A177-3AD203B41FA5}">
                      <a16:colId xmlns:a16="http://schemas.microsoft.com/office/drawing/2014/main" val="20003"/>
                    </a:ext>
                  </a:extLst>
                </a:gridCol>
              </a:tblGrid>
              <a:tr h="342899">
                <a:tc>
                  <a:txBody>
                    <a:bodyPr/>
                    <a:lstStyle/>
                    <a:p>
                      <a:pPr marL="57150">
                        <a:lnSpc>
                          <a:spcPct val="100000"/>
                        </a:lnSpc>
                        <a:spcBef>
                          <a:spcPts val="800"/>
                        </a:spcBef>
                      </a:pPr>
                      <a:r>
                        <a:rPr sz="900" b="1" dirty="0">
                          <a:solidFill>
                            <a:srgbClr val="FFFFFF"/>
                          </a:solidFill>
                          <a:latin typeface="Bw Glenn Sans ExtraBold"/>
                          <a:cs typeface="Bw Glenn Sans ExtraBold"/>
                        </a:rPr>
                        <a:t>Risk</a:t>
                      </a:r>
                      <a:r>
                        <a:rPr sz="900" b="1" spc="10" dirty="0">
                          <a:solidFill>
                            <a:srgbClr val="FFFFFF"/>
                          </a:solidFill>
                          <a:latin typeface="Bw Glenn Sans ExtraBold"/>
                          <a:cs typeface="Bw Glenn Sans ExtraBold"/>
                        </a:rPr>
                        <a:t> </a:t>
                      </a:r>
                      <a:r>
                        <a:rPr sz="900" b="1" dirty="0">
                          <a:solidFill>
                            <a:srgbClr val="FFFFFF"/>
                          </a:solidFill>
                          <a:latin typeface="Bw Glenn Sans ExtraBold"/>
                          <a:cs typeface="Bw Glenn Sans ExtraBold"/>
                        </a:rPr>
                        <a:t>behaviors/exposures</a:t>
                      </a:r>
                      <a:endParaRPr sz="900">
                        <a:latin typeface="Bw Glenn Sans ExtraBold"/>
                        <a:cs typeface="Bw Glenn Sans ExtraBold"/>
                      </a:endParaRPr>
                    </a:p>
                  </a:txBody>
                  <a:tcPr marL="0" marR="0" marT="101600" marB="0">
                    <a:lnR w="19050">
                      <a:solidFill>
                        <a:srgbClr val="FFFFFF"/>
                      </a:solidFill>
                      <a:prstDash val="solid"/>
                    </a:lnR>
                    <a:solidFill>
                      <a:srgbClr val="005E6D"/>
                    </a:solidFill>
                  </a:tcPr>
                </a:tc>
                <a:tc>
                  <a:txBody>
                    <a:bodyPr/>
                    <a:lstStyle/>
                    <a:p>
                      <a:pPr marL="65405" marR="53340" indent="173990">
                        <a:lnSpc>
                          <a:spcPts val="1000"/>
                        </a:lnSpc>
                        <a:spcBef>
                          <a:spcPts val="400"/>
                        </a:spcBef>
                      </a:pPr>
                      <a:r>
                        <a:rPr sz="900" b="1" spc="5" dirty="0">
                          <a:solidFill>
                            <a:srgbClr val="FFFFFF"/>
                          </a:solidFill>
                          <a:latin typeface="Bw Glenn Sans ExtraBold"/>
                          <a:cs typeface="Bw Glenn Sans ExtraBold"/>
                        </a:rPr>
                        <a:t>Risk  ide</a:t>
                      </a:r>
                      <a:r>
                        <a:rPr sz="900" b="1" dirty="0">
                          <a:solidFill>
                            <a:srgbClr val="FFFFFF"/>
                          </a:solidFill>
                          <a:latin typeface="Bw Glenn Sans ExtraBold"/>
                          <a:cs typeface="Bw Glenn Sans ExtraBold"/>
                        </a:rPr>
                        <a:t>n</a:t>
                      </a:r>
                      <a:r>
                        <a:rPr sz="900" b="1" spc="5" dirty="0">
                          <a:solidFill>
                            <a:srgbClr val="FFFFFF"/>
                          </a:solidFill>
                          <a:latin typeface="Bw Glenn Sans ExtraBold"/>
                          <a:cs typeface="Bw Glenn Sans ExtraBold"/>
                        </a:rPr>
                        <a:t>tified*</a:t>
                      </a:r>
                      <a:endParaRPr sz="900">
                        <a:latin typeface="Bw Glenn Sans ExtraBold"/>
                        <a:cs typeface="Bw Glenn Sans ExtraBold"/>
                      </a:endParaRPr>
                    </a:p>
                  </a:txBody>
                  <a:tcPr marL="0" marR="0" marT="50800" marB="0">
                    <a:lnL w="19050">
                      <a:solidFill>
                        <a:srgbClr val="FFFFFF"/>
                      </a:solidFill>
                      <a:prstDash val="solid"/>
                    </a:lnL>
                    <a:lnR w="9525">
                      <a:solidFill>
                        <a:srgbClr val="FFFFFF"/>
                      </a:solidFill>
                      <a:prstDash val="solid"/>
                    </a:lnR>
                    <a:solidFill>
                      <a:srgbClr val="005E6D"/>
                    </a:solidFill>
                  </a:tcPr>
                </a:tc>
                <a:tc>
                  <a:txBody>
                    <a:bodyPr/>
                    <a:lstStyle/>
                    <a:p>
                      <a:pPr marL="86360" marR="77470" indent="76200">
                        <a:lnSpc>
                          <a:spcPts val="1000"/>
                        </a:lnSpc>
                        <a:spcBef>
                          <a:spcPts val="400"/>
                        </a:spcBef>
                      </a:pPr>
                      <a:r>
                        <a:rPr sz="900" b="1" dirty="0">
                          <a:solidFill>
                            <a:srgbClr val="FFFFFF"/>
                          </a:solidFill>
                          <a:latin typeface="Bw Glenn Sans ExtraBold"/>
                          <a:cs typeface="Bw Glenn Sans ExtraBold"/>
                        </a:rPr>
                        <a:t>No </a:t>
                      </a:r>
                      <a:r>
                        <a:rPr sz="900" b="1" spc="5" dirty="0">
                          <a:solidFill>
                            <a:srgbClr val="FFFFFF"/>
                          </a:solidFill>
                          <a:latin typeface="Bw Glenn Sans ExtraBold"/>
                          <a:cs typeface="Bw Glenn Sans ExtraBold"/>
                        </a:rPr>
                        <a:t>risk  ide</a:t>
                      </a:r>
                      <a:r>
                        <a:rPr sz="900" b="1" dirty="0">
                          <a:solidFill>
                            <a:srgbClr val="FFFFFF"/>
                          </a:solidFill>
                          <a:latin typeface="Bw Glenn Sans ExtraBold"/>
                          <a:cs typeface="Bw Glenn Sans ExtraBold"/>
                        </a:rPr>
                        <a:t>n</a:t>
                      </a:r>
                      <a:r>
                        <a:rPr sz="900" b="1" spc="5" dirty="0">
                          <a:solidFill>
                            <a:srgbClr val="FFFFFF"/>
                          </a:solidFill>
                          <a:latin typeface="Bw Glenn Sans ExtraBold"/>
                          <a:cs typeface="Bw Glenn Sans ExtraBold"/>
                        </a:rPr>
                        <a:t>tified</a:t>
                      </a:r>
                      <a:endParaRPr sz="900">
                        <a:latin typeface="Bw Glenn Sans ExtraBold"/>
                        <a:cs typeface="Bw Glenn Sans ExtraBold"/>
                      </a:endParaRPr>
                    </a:p>
                  </a:txBody>
                  <a:tcPr marL="0" marR="0" marT="50800" marB="0">
                    <a:lnL w="9525">
                      <a:solidFill>
                        <a:srgbClr val="FFFFFF"/>
                      </a:solidFill>
                      <a:prstDash val="solid"/>
                    </a:lnL>
                    <a:lnR w="9525">
                      <a:solidFill>
                        <a:srgbClr val="FFFFFF"/>
                      </a:solidFill>
                      <a:prstDash val="solid"/>
                    </a:lnR>
                    <a:solidFill>
                      <a:srgbClr val="005E6D"/>
                    </a:solidFill>
                  </a:tcPr>
                </a:tc>
                <a:tc>
                  <a:txBody>
                    <a:bodyPr/>
                    <a:lstStyle/>
                    <a:p>
                      <a:pPr marL="146685" marR="85725" indent="-47625">
                        <a:lnSpc>
                          <a:spcPts val="1000"/>
                        </a:lnSpc>
                        <a:spcBef>
                          <a:spcPts val="400"/>
                        </a:spcBef>
                      </a:pPr>
                      <a:r>
                        <a:rPr sz="900" b="1" dirty="0">
                          <a:solidFill>
                            <a:srgbClr val="FFFFFF"/>
                          </a:solidFill>
                          <a:latin typeface="Bw Glenn Sans ExtraBold"/>
                          <a:cs typeface="Bw Glenn Sans ExtraBold"/>
                        </a:rPr>
                        <a:t>Risk</a:t>
                      </a:r>
                      <a:r>
                        <a:rPr sz="900" b="1" spc="-45" dirty="0">
                          <a:solidFill>
                            <a:srgbClr val="FFFFFF"/>
                          </a:solidFill>
                          <a:latin typeface="Bw Glenn Sans ExtraBold"/>
                          <a:cs typeface="Bw Glenn Sans ExtraBold"/>
                        </a:rPr>
                        <a:t> </a:t>
                      </a:r>
                      <a:r>
                        <a:rPr sz="900" b="1" dirty="0">
                          <a:solidFill>
                            <a:srgbClr val="FFFFFF"/>
                          </a:solidFill>
                          <a:latin typeface="Bw Glenn Sans ExtraBold"/>
                          <a:cs typeface="Bw Glenn Sans ExtraBold"/>
                        </a:rPr>
                        <a:t>data  </a:t>
                      </a:r>
                      <a:r>
                        <a:rPr sz="900" b="1" spc="5" dirty="0">
                          <a:solidFill>
                            <a:srgbClr val="FFFFFF"/>
                          </a:solidFill>
                          <a:latin typeface="Bw Glenn Sans ExtraBold"/>
                          <a:cs typeface="Bw Glenn Sans ExtraBold"/>
                        </a:rPr>
                        <a:t>missing</a:t>
                      </a:r>
                      <a:endParaRPr sz="900">
                        <a:latin typeface="Bw Glenn Sans ExtraBold"/>
                        <a:cs typeface="Bw Glenn Sans ExtraBold"/>
                      </a:endParaRPr>
                    </a:p>
                  </a:txBody>
                  <a:tcPr marL="0" marR="0" marT="50800" marB="0">
                    <a:lnL w="9525">
                      <a:solidFill>
                        <a:srgbClr val="FFFFFF"/>
                      </a:solidFill>
                      <a:prstDash val="solid"/>
                    </a:lnL>
                    <a:solidFill>
                      <a:srgbClr val="005E6D"/>
                    </a:solidFill>
                  </a:tcPr>
                </a:tc>
                <a:extLst>
                  <a:ext uri="{0D108BD9-81ED-4DB2-BD59-A6C34878D82A}">
                    <a16:rowId xmlns:a16="http://schemas.microsoft.com/office/drawing/2014/main" val="10000"/>
                  </a:ext>
                </a:extLst>
              </a:tr>
              <a:tr h="222885">
                <a:tc>
                  <a:txBody>
                    <a:bodyPr/>
                    <a:lstStyle/>
                    <a:p>
                      <a:pPr marL="56515">
                        <a:lnSpc>
                          <a:spcPct val="100000"/>
                        </a:lnSpc>
                        <a:spcBef>
                          <a:spcPts val="325"/>
                        </a:spcBef>
                      </a:pPr>
                      <a:r>
                        <a:rPr sz="900" b="1" dirty="0">
                          <a:solidFill>
                            <a:srgbClr val="231F20"/>
                          </a:solidFill>
                          <a:latin typeface="Bw Glenn Sans Medium"/>
                          <a:cs typeface="Bw Glenn Sans Medium"/>
                        </a:rPr>
                        <a:t>Injection drug</a:t>
                      </a:r>
                      <a:r>
                        <a:rPr sz="900" b="1" spc="25" dirty="0">
                          <a:solidFill>
                            <a:srgbClr val="231F20"/>
                          </a:solidFill>
                          <a:latin typeface="Bw Glenn Sans Medium"/>
                          <a:cs typeface="Bw Glenn Sans Medium"/>
                        </a:rPr>
                        <a:t> </a:t>
                      </a:r>
                      <a:r>
                        <a:rPr sz="900" b="1" spc="5" dirty="0">
                          <a:solidFill>
                            <a:srgbClr val="231F20"/>
                          </a:solidFill>
                          <a:latin typeface="Bw Glenn Sans Medium"/>
                          <a:cs typeface="Bw Glenn Sans Medium"/>
                        </a:rPr>
                        <a:t>use</a:t>
                      </a:r>
                      <a:endParaRPr sz="900">
                        <a:latin typeface="Bw Glenn Sans Medium"/>
                        <a:cs typeface="Bw Glenn Sans Medium"/>
                      </a:endParaRPr>
                    </a:p>
                  </a:txBody>
                  <a:tcPr marL="0" marR="0" marT="41275" marB="0">
                    <a:lnR w="19050">
                      <a:solidFill>
                        <a:srgbClr val="005E6D"/>
                      </a:solidFill>
                      <a:prstDash val="solid"/>
                    </a:lnR>
                    <a:solidFill>
                      <a:srgbClr val="FFFFFF"/>
                    </a:solidFill>
                  </a:tcPr>
                </a:tc>
                <a:tc>
                  <a:txBody>
                    <a:bodyPr/>
                    <a:lstStyle/>
                    <a:p>
                      <a:pPr marL="3175" algn="ctr">
                        <a:lnSpc>
                          <a:spcPct val="100000"/>
                        </a:lnSpc>
                        <a:spcBef>
                          <a:spcPts val="300"/>
                        </a:spcBef>
                      </a:pPr>
                      <a:r>
                        <a:rPr sz="900" b="1" spc="5" dirty="0">
                          <a:solidFill>
                            <a:srgbClr val="231F20"/>
                          </a:solidFill>
                          <a:latin typeface="Bw Glenn Sans Medium"/>
                          <a:cs typeface="Bw Glenn Sans Medium"/>
                        </a:rPr>
                        <a:t>1,302</a:t>
                      </a:r>
                      <a:endParaRPr sz="900">
                        <a:latin typeface="Bw Glenn Sans Medium"/>
                        <a:cs typeface="Bw Glenn Sans Medium"/>
                      </a:endParaRPr>
                    </a:p>
                  </a:txBody>
                  <a:tcPr marL="0" marR="0" marT="38100" marB="0">
                    <a:lnL w="19050">
                      <a:solidFill>
                        <a:srgbClr val="005E6D"/>
                      </a:solidFill>
                      <a:prstDash val="solid"/>
                    </a:lnL>
                    <a:lnR w="9525">
                      <a:solidFill>
                        <a:srgbClr val="005E6D"/>
                      </a:solidFill>
                      <a:prstDash val="solid"/>
                    </a:lnR>
                    <a:solidFill>
                      <a:srgbClr val="FFFFFF"/>
                    </a:solidFill>
                  </a:tcPr>
                </a:tc>
                <a:tc>
                  <a:txBody>
                    <a:bodyPr/>
                    <a:lstStyle/>
                    <a:p>
                      <a:pPr marL="635" algn="ctr">
                        <a:lnSpc>
                          <a:spcPct val="100000"/>
                        </a:lnSpc>
                        <a:spcBef>
                          <a:spcPts val="300"/>
                        </a:spcBef>
                      </a:pPr>
                      <a:r>
                        <a:rPr sz="900" b="1" spc="5" dirty="0">
                          <a:solidFill>
                            <a:srgbClr val="231F20"/>
                          </a:solidFill>
                          <a:latin typeface="Bw Glenn Sans Medium"/>
                          <a:cs typeface="Bw Glenn Sans Medium"/>
                        </a:rPr>
                        <a:t>650</a:t>
                      </a:r>
                      <a:endParaRPr sz="900">
                        <a:latin typeface="Bw Glenn Sans Medium"/>
                        <a:cs typeface="Bw Glenn Sans Medium"/>
                      </a:endParaRPr>
                    </a:p>
                  </a:txBody>
                  <a:tcPr marL="0" marR="0" marT="38100" marB="0">
                    <a:lnL w="9525">
                      <a:solidFill>
                        <a:srgbClr val="005E6D"/>
                      </a:solidFill>
                      <a:prstDash val="solid"/>
                    </a:lnL>
                    <a:lnR w="9525">
                      <a:solidFill>
                        <a:srgbClr val="005E6D"/>
                      </a:solidFill>
                      <a:prstDash val="solid"/>
                    </a:lnR>
                    <a:solidFill>
                      <a:srgbClr val="FFFFFF"/>
                    </a:solidFill>
                  </a:tcPr>
                </a:tc>
                <a:tc>
                  <a:txBody>
                    <a:bodyPr/>
                    <a:lstStyle/>
                    <a:p>
                      <a:pPr marL="5080" algn="ctr">
                        <a:lnSpc>
                          <a:spcPct val="100000"/>
                        </a:lnSpc>
                        <a:spcBef>
                          <a:spcPts val="300"/>
                        </a:spcBef>
                      </a:pPr>
                      <a:r>
                        <a:rPr sz="900" b="1" spc="5" dirty="0">
                          <a:solidFill>
                            <a:srgbClr val="231F20"/>
                          </a:solidFill>
                          <a:latin typeface="Bw Glenn Sans Medium"/>
                          <a:cs typeface="Bw Glenn Sans Medium"/>
                        </a:rPr>
                        <a:t>2,184</a:t>
                      </a:r>
                      <a:endParaRPr sz="900">
                        <a:latin typeface="Bw Glenn Sans Medium"/>
                        <a:cs typeface="Bw Glenn Sans Medium"/>
                      </a:endParaRPr>
                    </a:p>
                  </a:txBody>
                  <a:tcPr marL="0" marR="0" marT="38100" marB="0">
                    <a:lnL w="9525">
                      <a:solidFill>
                        <a:srgbClr val="005E6D"/>
                      </a:solidFill>
                      <a:prstDash val="solid"/>
                    </a:lnL>
                    <a:solidFill>
                      <a:srgbClr val="FFFFFF"/>
                    </a:solidFill>
                  </a:tcPr>
                </a:tc>
                <a:extLst>
                  <a:ext uri="{0D108BD9-81ED-4DB2-BD59-A6C34878D82A}">
                    <a16:rowId xmlns:a16="http://schemas.microsoft.com/office/drawing/2014/main" val="10001"/>
                  </a:ext>
                </a:extLst>
              </a:tr>
              <a:tr h="229234">
                <a:tc>
                  <a:txBody>
                    <a:bodyPr/>
                    <a:lstStyle/>
                    <a:p>
                      <a:pPr marL="56515">
                        <a:lnSpc>
                          <a:spcPct val="100000"/>
                        </a:lnSpc>
                        <a:spcBef>
                          <a:spcPts val="350"/>
                        </a:spcBef>
                      </a:pPr>
                      <a:r>
                        <a:rPr sz="900" b="1" dirty="0">
                          <a:solidFill>
                            <a:srgbClr val="231F20"/>
                          </a:solidFill>
                          <a:latin typeface="Bw Glenn Sans Medium"/>
                          <a:cs typeface="Bw Glenn Sans Medium"/>
                        </a:rPr>
                        <a:t>Multiple sexual</a:t>
                      </a:r>
                      <a:r>
                        <a:rPr sz="900" b="1" spc="25" dirty="0">
                          <a:solidFill>
                            <a:srgbClr val="231F20"/>
                          </a:solidFill>
                          <a:latin typeface="Bw Glenn Sans Medium"/>
                          <a:cs typeface="Bw Glenn Sans Medium"/>
                        </a:rPr>
                        <a:t> </a:t>
                      </a:r>
                      <a:r>
                        <a:rPr sz="900" b="1" dirty="0">
                          <a:solidFill>
                            <a:srgbClr val="231F20"/>
                          </a:solidFill>
                          <a:latin typeface="Bw Glenn Sans Medium"/>
                          <a:cs typeface="Bw Glenn Sans Medium"/>
                        </a:rPr>
                        <a:t>partners</a:t>
                      </a:r>
                      <a:endParaRPr sz="900">
                        <a:latin typeface="Bw Glenn Sans Medium"/>
                        <a:cs typeface="Bw Glenn Sans Medium"/>
                      </a:endParaRPr>
                    </a:p>
                  </a:txBody>
                  <a:tcPr marL="0" marR="0" marT="44450" marB="0">
                    <a:lnR w="19050">
                      <a:solidFill>
                        <a:srgbClr val="005E6D"/>
                      </a:solidFill>
                      <a:prstDash val="solid"/>
                    </a:lnR>
                    <a:solidFill>
                      <a:srgbClr val="E5EEF0"/>
                    </a:solidFill>
                  </a:tcPr>
                </a:tc>
                <a:tc>
                  <a:txBody>
                    <a:bodyPr/>
                    <a:lstStyle/>
                    <a:p>
                      <a:pPr marL="3175" algn="ctr">
                        <a:lnSpc>
                          <a:spcPct val="100000"/>
                        </a:lnSpc>
                        <a:spcBef>
                          <a:spcPts val="350"/>
                        </a:spcBef>
                      </a:pPr>
                      <a:r>
                        <a:rPr sz="900" b="1" spc="5" dirty="0">
                          <a:solidFill>
                            <a:srgbClr val="231F20"/>
                          </a:solidFill>
                          <a:latin typeface="Bw Glenn Sans Medium"/>
                          <a:cs typeface="Bw Glenn Sans Medium"/>
                        </a:rPr>
                        <a:t>223</a:t>
                      </a:r>
                      <a:endParaRPr sz="900">
                        <a:latin typeface="Bw Glenn Sans Medium"/>
                        <a:cs typeface="Bw Glenn Sans Medium"/>
                      </a:endParaRPr>
                    </a:p>
                  </a:txBody>
                  <a:tcPr marL="0" marR="0" marT="44450" marB="0">
                    <a:lnL w="19050">
                      <a:solidFill>
                        <a:srgbClr val="005E6D"/>
                      </a:solidFill>
                      <a:prstDash val="solid"/>
                    </a:lnL>
                    <a:lnR w="9525">
                      <a:solidFill>
                        <a:srgbClr val="005E6D"/>
                      </a:solidFill>
                      <a:prstDash val="solid"/>
                    </a:lnR>
                    <a:solidFill>
                      <a:srgbClr val="E5EEF0"/>
                    </a:solidFill>
                  </a:tcPr>
                </a:tc>
                <a:tc>
                  <a:txBody>
                    <a:bodyPr/>
                    <a:lstStyle/>
                    <a:p>
                      <a:pPr marL="635" algn="ctr">
                        <a:lnSpc>
                          <a:spcPct val="100000"/>
                        </a:lnSpc>
                        <a:spcBef>
                          <a:spcPts val="350"/>
                        </a:spcBef>
                      </a:pPr>
                      <a:r>
                        <a:rPr sz="900" b="1" spc="5" dirty="0">
                          <a:solidFill>
                            <a:srgbClr val="231F20"/>
                          </a:solidFill>
                          <a:latin typeface="Bw Glenn Sans Medium"/>
                          <a:cs typeface="Bw Glenn Sans Medium"/>
                        </a:rPr>
                        <a:t>594</a:t>
                      </a:r>
                      <a:endParaRPr sz="900">
                        <a:latin typeface="Bw Glenn Sans Medium"/>
                        <a:cs typeface="Bw Glenn Sans Medium"/>
                      </a:endParaRPr>
                    </a:p>
                  </a:txBody>
                  <a:tcPr marL="0" marR="0" marT="44450" marB="0">
                    <a:lnL w="9525">
                      <a:solidFill>
                        <a:srgbClr val="005E6D"/>
                      </a:solidFill>
                      <a:prstDash val="solid"/>
                    </a:lnL>
                    <a:lnR w="9525">
                      <a:solidFill>
                        <a:srgbClr val="005E6D"/>
                      </a:solidFill>
                      <a:prstDash val="solid"/>
                    </a:lnR>
                    <a:solidFill>
                      <a:srgbClr val="E5EEF0"/>
                    </a:solidFill>
                  </a:tcPr>
                </a:tc>
                <a:tc>
                  <a:txBody>
                    <a:bodyPr/>
                    <a:lstStyle/>
                    <a:p>
                      <a:pPr marL="5080" algn="ctr">
                        <a:lnSpc>
                          <a:spcPct val="100000"/>
                        </a:lnSpc>
                        <a:spcBef>
                          <a:spcPts val="350"/>
                        </a:spcBef>
                      </a:pPr>
                      <a:r>
                        <a:rPr sz="900" b="1" spc="5" dirty="0">
                          <a:solidFill>
                            <a:srgbClr val="231F20"/>
                          </a:solidFill>
                          <a:latin typeface="Bw Glenn Sans Medium"/>
                          <a:cs typeface="Bw Glenn Sans Medium"/>
                        </a:rPr>
                        <a:t>3,319</a:t>
                      </a:r>
                      <a:endParaRPr sz="900">
                        <a:latin typeface="Bw Glenn Sans Medium"/>
                        <a:cs typeface="Bw Glenn Sans Medium"/>
                      </a:endParaRPr>
                    </a:p>
                  </a:txBody>
                  <a:tcPr marL="0" marR="0" marT="44450" marB="0">
                    <a:lnL w="9525">
                      <a:solidFill>
                        <a:srgbClr val="005E6D"/>
                      </a:solidFill>
                      <a:prstDash val="solid"/>
                    </a:lnL>
                    <a:solidFill>
                      <a:srgbClr val="E5EEF0"/>
                    </a:solidFill>
                  </a:tcPr>
                </a:tc>
                <a:extLst>
                  <a:ext uri="{0D108BD9-81ED-4DB2-BD59-A6C34878D82A}">
                    <a16:rowId xmlns:a16="http://schemas.microsoft.com/office/drawing/2014/main" val="10002"/>
                  </a:ext>
                </a:extLst>
              </a:tr>
              <a:tr h="229234">
                <a:tc>
                  <a:txBody>
                    <a:bodyPr/>
                    <a:lstStyle/>
                    <a:p>
                      <a:pPr marL="56515">
                        <a:lnSpc>
                          <a:spcPct val="100000"/>
                        </a:lnSpc>
                        <a:spcBef>
                          <a:spcPts val="350"/>
                        </a:spcBef>
                      </a:pPr>
                      <a:r>
                        <a:rPr sz="900" b="1" dirty="0">
                          <a:solidFill>
                            <a:srgbClr val="231F20"/>
                          </a:solidFill>
                          <a:latin typeface="Bw Glenn Sans Medium"/>
                          <a:cs typeface="Bw Glenn Sans Medium"/>
                        </a:rPr>
                        <a:t>Surgery</a:t>
                      </a:r>
                      <a:endParaRPr sz="900">
                        <a:latin typeface="Bw Glenn Sans Medium"/>
                        <a:cs typeface="Bw Glenn Sans Medium"/>
                      </a:endParaRPr>
                    </a:p>
                  </a:txBody>
                  <a:tcPr marL="0" marR="0" marT="44450" marB="0">
                    <a:lnR w="19050">
                      <a:solidFill>
                        <a:srgbClr val="005E6D"/>
                      </a:solidFill>
                      <a:prstDash val="solid"/>
                    </a:lnR>
                    <a:solidFill>
                      <a:srgbClr val="FFFFFF"/>
                    </a:solidFill>
                  </a:tcPr>
                </a:tc>
                <a:tc>
                  <a:txBody>
                    <a:bodyPr/>
                    <a:lstStyle/>
                    <a:p>
                      <a:pPr marL="3175" algn="ctr">
                        <a:lnSpc>
                          <a:spcPct val="100000"/>
                        </a:lnSpc>
                        <a:spcBef>
                          <a:spcPts val="350"/>
                        </a:spcBef>
                      </a:pPr>
                      <a:r>
                        <a:rPr sz="900" b="1" spc="5" dirty="0">
                          <a:solidFill>
                            <a:srgbClr val="231F20"/>
                          </a:solidFill>
                          <a:latin typeface="Bw Glenn Sans Medium"/>
                          <a:cs typeface="Bw Glenn Sans Medium"/>
                        </a:rPr>
                        <a:t>179</a:t>
                      </a:r>
                      <a:endParaRPr sz="900">
                        <a:latin typeface="Bw Glenn Sans Medium"/>
                        <a:cs typeface="Bw Glenn Sans Medium"/>
                      </a:endParaRPr>
                    </a:p>
                  </a:txBody>
                  <a:tcPr marL="0" marR="0" marT="44450" marB="0">
                    <a:lnL w="19050">
                      <a:solidFill>
                        <a:srgbClr val="005E6D"/>
                      </a:solidFill>
                      <a:prstDash val="solid"/>
                    </a:lnL>
                    <a:lnR w="9525">
                      <a:solidFill>
                        <a:srgbClr val="005E6D"/>
                      </a:solidFill>
                      <a:prstDash val="solid"/>
                    </a:lnR>
                    <a:solidFill>
                      <a:srgbClr val="FFFFFF"/>
                    </a:solidFill>
                  </a:tcPr>
                </a:tc>
                <a:tc>
                  <a:txBody>
                    <a:bodyPr/>
                    <a:lstStyle/>
                    <a:p>
                      <a:pPr marL="635" algn="ctr">
                        <a:lnSpc>
                          <a:spcPct val="100000"/>
                        </a:lnSpc>
                        <a:spcBef>
                          <a:spcPts val="350"/>
                        </a:spcBef>
                      </a:pPr>
                      <a:r>
                        <a:rPr sz="900" b="1" spc="5" dirty="0">
                          <a:solidFill>
                            <a:srgbClr val="231F20"/>
                          </a:solidFill>
                          <a:latin typeface="Bw Glenn Sans Medium"/>
                          <a:cs typeface="Bw Glenn Sans Medium"/>
                        </a:rPr>
                        <a:t>888</a:t>
                      </a:r>
                      <a:endParaRPr sz="900">
                        <a:latin typeface="Bw Glenn Sans Medium"/>
                        <a:cs typeface="Bw Glenn Sans Medium"/>
                      </a:endParaRPr>
                    </a:p>
                  </a:txBody>
                  <a:tcPr marL="0" marR="0" marT="44450" marB="0">
                    <a:lnL w="9525">
                      <a:solidFill>
                        <a:srgbClr val="005E6D"/>
                      </a:solidFill>
                      <a:prstDash val="solid"/>
                    </a:lnL>
                    <a:lnR w="9525">
                      <a:solidFill>
                        <a:srgbClr val="005E6D"/>
                      </a:solidFill>
                      <a:prstDash val="solid"/>
                    </a:lnR>
                    <a:solidFill>
                      <a:srgbClr val="FFFFFF"/>
                    </a:solidFill>
                  </a:tcPr>
                </a:tc>
                <a:tc>
                  <a:txBody>
                    <a:bodyPr/>
                    <a:lstStyle/>
                    <a:p>
                      <a:pPr marL="5080" algn="ctr">
                        <a:lnSpc>
                          <a:spcPct val="100000"/>
                        </a:lnSpc>
                        <a:spcBef>
                          <a:spcPts val="350"/>
                        </a:spcBef>
                      </a:pPr>
                      <a:r>
                        <a:rPr sz="900" b="1" spc="5" dirty="0">
                          <a:solidFill>
                            <a:srgbClr val="231F20"/>
                          </a:solidFill>
                          <a:latin typeface="Bw Glenn Sans Medium"/>
                          <a:cs typeface="Bw Glenn Sans Medium"/>
                        </a:rPr>
                        <a:t>3,069</a:t>
                      </a:r>
                      <a:endParaRPr sz="900">
                        <a:latin typeface="Bw Glenn Sans Medium"/>
                        <a:cs typeface="Bw Glenn Sans Medium"/>
                      </a:endParaRPr>
                    </a:p>
                  </a:txBody>
                  <a:tcPr marL="0" marR="0" marT="44450" marB="0">
                    <a:lnL w="9525">
                      <a:solidFill>
                        <a:srgbClr val="005E6D"/>
                      </a:solidFill>
                      <a:prstDash val="solid"/>
                    </a:lnL>
                    <a:solidFill>
                      <a:srgbClr val="FFFFFF"/>
                    </a:solidFill>
                  </a:tcPr>
                </a:tc>
                <a:extLst>
                  <a:ext uri="{0D108BD9-81ED-4DB2-BD59-A6C34878D82A}">
                    <a16:rowId xmlns:a16="http://schemas.microsoft.com/office/drawing/2014/main" val="10003"/>
                  </a:ext>
                </a:extLst>
              </a:tr>
              <a:tr h="229234">
                <a:tc>
                  <a:txBody>
                    <a:bodyPr/>
                    <a:lstStyle/>
                    <a:p>
                      <a:pPr marL="56515">
                        <a:lnSpc>
                          <a:spcPct val="100000"/>
                        </a:lnSpc>
                        <a:spcBef>
                          <a:spcPts val="350"/>
                        </a:spcBef>
                      </a:pPr>
                      <a:r>
                        <a:rPr sz="900" b="1" dirty="0">
                          <a:solidFill>
                            <a:srgbClr val="231F20"/>
                          </a:solidFill>
                          <a:latin typeface="Bw Glenn Sans Medium"/>
                          <a:cs typeface="Bw Glenn Sans Medium"/>
                        </a:rPr>
                        <a:t>Sexual contact</a:t>
                      </a:r>
                      <a:r>
                        <a:rPr sz="900" b="1" spc="25" dirty="0">
                          <a:solidFill>
                            <a:srgbClr val="231F20"/>
                          </a:solidFill>
                          <a:latin typeface="Bw Glenn Sans Medium"/>
                          <a:cs typeface="Bw Glenn Sans Medium"/>
                        </a:rPr>
                        <a:t> </a:t>
                      </a:r>
                      <a:r>
                        <a:rPr sz="750" b="1" spc="22" baseline="33333" dirty="0">
                          <a:solidFill>
                            <a:srgbClr val="231F20"/>
                          </a:solidFill>
                          <a:latin typeface="Bw Glenn Sans Medium"/>
                          <a:cs typeface="Bw Glenn Sans Medium"/>
                        </a:rPr>
                        <a:t>§</a:t>
                      </a:r>
                      <a:endParaRPr sz="750" baseline="33333">
                        <a:latin typeface="Bw Glenn Sans Medium"/>
                        <a:cs typeface="Bw Glenn Sans Medium"/>
                      </a:endParaRPr>
                    </a:p>
                  </a:txBody>
                  <a:tcPr marL="0" marR="0" marT="44450" marB="0">
                    <a:lnR w="19050">
                      <a:solidFill>
                        <a:srgbClr val="005E6D"/>
                      </a:solidFill>
                      <a:prstDash val="solid"/>
                    </a:lnR>
                    <a:solidFill>
                      <a:srgbClr val="E5EEF0"/>
                    </a:solidFill>
                  </a:tcPr>
                </a:tc>
                <a:tc>
                  <a:txBody>
                    <a:bodyPr/>
                    <a:lstStyle/>
                    <a:p>
                      <a:pPr marL="3810" algn="ctr">
                        <a:lnSpc>
                          <a:spcPct val="100000"/>
                        </a:lnSpc>
                        <a:spcBef>
                          <a:spcPts val="350"/>
                        </a:spcBef>
                      </a:pPr>
                      <a:r>
                        <a:rPr sz="900" b="1" spc="5" dirty="0">
                          <a:solidFill>
                            <a:srgbClr val="231F20"/>
                          </a:solidFill>
                          <a:latin typeface="Bw Glenn Sans Medium"/>
                          <a:cs typeface="Bw Glenn Sans Medium"/>
                        </a:rPr>
                        <a:t>142</a:t>
                      </a:r>
                      <a:endParaRPr sz="900">
                        <a:latin typeface="Bw Glenn Sans Medium"/>
                        <a:cs typeface="Bw Glenn Sans Medium"/>
                      </a:endParaRPr>
                    </a:p>
                  </a:txBody>
                  <a:tcPr marL="0" marR="0" marT="44450" marB="0">
                    <a:lnL w="19050">
                      <a:solidFill>
                        <a:srgbClr val="005E6D"/>
                      </a:solidFill>
                      <a:prstDash val="solid"/>
                    </a:lnL>
                    <a:lnR w="9525">
                      <a:solidFill>
                        <a:srgbClr val="005E6D"/>
                      </a:solidFill>
                      <a:prstDash val="solid"/>
                    </a:lnR>
                    <a:solidFill>
                      <a:srgbClr val="E5EEF0"/>
                    </a:solidFill>
                  </a:tcPr>
                </a:tc>
                <a:tc>
                  <a:txBody>
                    <a:bodyPr/>
                    <a:lstStyle/>
                    <a:p>
                      <a:pPr marL="635" algn="ctr">
                        <a:lnSpc>
                          <a:spcPct val="100000"/>
                        </a:lnSpc>
                        <a:spcBef>
                          <a:spcPts val="350"/>
                        </a:spcBef>
                      </a:pPr>
                      <a:r>
                        <a:rPr sz="900" b="1" spc="5" dirty="0">
                          <a:solidFill>
                            <a:srgbClr val="231F20"/>
                          </a:solidFill>
                          <a:latin typeface="Bw Glenn Sans Medium"/>
                          <a:cs typeface="Bw Glenn Sans Medium"/>
                        </a:rPr>
                        <a:t>334</a:t>
                      </a:r>
                      <a:endParaRPr sz="900">
                        <a:latin typeface="Bw Glenn Sans Medium"/>
                        <a:cs typeface="Bw Glenn Sans Medium"/>
                      </a:endParaRPr>
                    </a:p>
                  </a:txBody>
                  <a:tcPr marL="0" marR="0" marT="44450" marB="0">
                    <a:lnL w="9525">
                      <a:solidFill>
                        <a:srgbClr val="005E6D"/>
                      </a:solidFill>
                      <a:prstDash val="solid"/>
                    </a:lnL>
                    <a:lnR w="9525">
                      <a:solidFill>
                        <a:srgbClr val="005E6D"/>
                      </a:solidFill>
                      <a:prstDash val="solid"/>
                    </a:lnR>
                    <a:solidFill>
                      <a:srgbClr val="E5EEF0"/>
                    </a:solidFill>
                  </a:tcPr>
                </a:tc>
                <a:tc>
                  <a:txBody>
                    <a:bodyPr/>
                    <a:lstStyle/>
                    <a:p>
                      <a:pPr marL="5715" algn="ctr">
                        <a:lnSpc>
                          <a:spcPct val="100000"/>
                        </a:lnSpc>
                        <a:spcBef>
                          <a:spcPts val="350"/>
                        </a:spcBef>
                      </a:pPr>
                      <a:r>
                        <a:rPr sz="900" b="1" spc="5" dirty="0">
                          <a:solidFill>
                            <a:srgbClr val="231F20"/>
                          </a:solidFill>
                          <a:latin typeface="Bw Glenn Sans Medium"/>
                          <a:cs typeface="Bw Glenn Sans Medium"/>
                        </a:rPr>
                        <a:t>3,660</a:t>
                      </a:r>
                      <a:endParaRPr sz="900">
                        <a:latin typeface="Bw Glenn Sans Medium"/>
                        <a:cs typeface="Bw Glenn Sans Medium"/>
                      </a:endParaRPr>
                    </a:p>
                  </a:txBody>
                  <a:tcPr marL="0" marR="0" marT="44450" marB="0">
                    <a:lnL w="9525">
                      <a:solidFill>
                        <a:srgbClr val="005E6D"/>
                      </a:solidFill>
                      <a:prstDash val="solid"/>
                    </a:lnL>
                    <a:solidFill>
                      <a:srgbClr val="E5EEF0"/>
                    </a:solidFill>
                  </a:tcPr>
                </a:tc>
                <a:extLst>
                  <a:ext uri="{0D108BD9-81ED-4DB2-BD59-A6C34878D82A}">
                    <a16:rowId xmlns:a16="http://schemas.microsoft.com/office/drawing/2014/main" val="10004"/>
                  </a:ext>
                </a:extLst>
              </a:tr>
              <a:tr h="229234">
                <a:tc>
                  <a:txBody>
                    <a:bodyPr/>
                    <a:lstStyle/>
                    <a:p>
                      <a:pPr marL="57150">
                        <a:lnSpc>
                          <a:spcPct val="100000"/>
                        </a:lnSpc>
                        <a:spcBef>
                          <a:spcPts val="350"/>
                        </a:spcBef>
                      </a:pPr>
                      <a:r>
                        <a:rPr sz="900" b="1" dirty="0">
                          <a:solidFill>
                            <a:srgbClr val="231F20"/>
                          </a:solidFill>
                          <a:latin typeface="Bw Glenn Sans Medium"/>
                          <a:cs typeface="Bw Glenn Sans Medium"/>
                        </a:rPr>
                        <a:t>Needlestick</a:t>
                      </a:r>
                      <a:endParaRPr sz="900">
                        <a:latin typeface="Bw Glenn Sans Medium"/>
                        <a:cs typeface="Bw Glenn Sans Medium"/>
                      </a:endParaRPr>
                    </a:p>
                  </a:txBody>
                  <a:tcPr marL="0" marR="0" marT="44450" marB="0">
                    <a:lnR w="19050">
                      <a:solidFill>
                        <a:srgbClr val="005E6D"/>
                      </a:solidFill>
                      <a:prstDash val="solid"/>
                    </a:lnR>
                    <a:solidFill>
                      <a:srgbClr val="FFFFFF"/>
                    </a:solidFill>
                  </a:tcPr>
                </a:tc>
                <a:tc>
                  <a:txBody>
                    <a:bodyPr/>
                    <a:lstStyle/>
                    <a:p>
                      <a:pPr marL="3810" algn="ctr">
                        <a:lnSpc>
                          <a:spcPct val="100000"/>
                        </a:lnSpc>
                        <a:spcBef>
                          <a:spcPts val="350"/>
                        </a:spcBef>
                      </a:pPr>
                      <a:r>
                        <a:rPr sz="900" b="1" spc="5" dirty="0">
                          <a:solidFill>
                            <a:srgbClr val="231F20"/>
                          </a:solidFill>
                          <a:latin typeface="Bw Glenn Sans Medium"/>
                          <a:cs typeface="Bw Glenn Sans Medium"/>
                        </a:rPr>
                        <a:t>91</a:t>
                      </a:r>
                      <a:endParaRPr sz="900">
                        <a:latin typeface="Bw Glenn Sans Medium"/>
                        <a:cs typeface="Bw Glenn Sans Medium"/>
                      </a:endParaRPr>
                    </a:p>
                  </a:txBody>
                  <a:tcPr marL="0" marR="0" marT="44450" marB="0">
                    <a:lnL w="19050">
                      <a:solidFill>
                        <a:srgbClr val="005E6D"/>
                      </a:solidFill>
                      <a:prstDash val="solid"/>
                    </a:lnL>
                    <a:lnR w="9525">
                      <a:solidFill>
                        <a:srgbClr val="005E6D"/>
                      </a:solidFill>
                      <a:prstDash val="solid"/>
                    </a:lnR>
                    <a:solidFill>
                      <a:srgbClr val="FFFFFF"/>
                    </a:solidFill>
                  </a:tcPr>
                </a:tc>
                <a:tc>
                  <a:txBody>
                    <a:bodyPr/>
                    <a:lstStyle/>
                    <a:p>
                      <a:pPr marL="1270" algn="ctr">
                        <a:lnSpc>
                          <a:spcPct val="100000"/>
                        </a:lnSpc>
                        <a:spcBef>
                          <a:spcPts val="350"/>
                        </a:spcBef>
                      </a:pPr>
                      <a:r>
                        <a:rPr sz="900" b="1" spc="5" dirty="0">
                          <a:solidFill>
                            <a:srgbClr val="231F20"/>
                          </a:solidFill>
                          <a:latin typeface="Bw Glenn Sans Medium"/>
                          <a:cs typeface="Bw Glenn Sans Medium"/>
                        </a:rPr>
                        <a:t>886</a:t>
                      </a:r>
                      <a:endParaRPr sz="900">
                        <a:latin typeface="Bw Glenn Sans Medium"/>
                        <a:cs typeface="Bw Glenn Sans Medium"/>
                      </a:endParaRPr>
                    </a:p>
                  </a:txBody>
                  <a:tcPr marL="0" marR="0" marT="44450" marB="0">
                    <a:lnL w="9525">
                      <a:solidFill>
                        <a:srgbClr val="005E6D"/>
                      </a:solidFill>
                      <a:prstDash val="solid"/>
                    </a:lnL>
                    <a:lnR w="9525">
                      <a:solidFill>
                        <a:srgbClr val="005E6D"/>
                      </a:solidFill>
                      <a:prstDash val="solid"/>
                    </a:lnR>
                    <a:solidFill>
                      <a:srgbClr val="FFFFFF"/>
                    </a:solidFill>
                  </a:tcPr>
                </a:tc>
                <a:tc>
                  <a:txBody>
                    <a:bodyPr/>
                    <a:lstStyle/>
                    <a:p>
                      <a:pPr marL="5715" algn="ctr">
                        <a:lnSpc>
                          <a:spcPct val="100000"/>
                        </a:lnSpc>
                        <a:spcBef>
                          <a:spcPts val="350"/>
                        </a:spcBef>
                      </a:pPr>
                      <a:r>
                        <a:rPr sz="900" b="1" spc="5" dirty="0">
                          <a:solidFill>
                            <a:srgbClr val="231F20"/>
                          </a:solidFill>
                          <a:latin typeface="Bw Glenn Sans Medium"/>
                          <a:cs typeface="Bw Glenn Sans Medium"/>
                        </a:rPr>
                        <a:t>3,159</a:t>
                      </a:r>
                      <a:endParaRPr sz="900">
                        <a:latin typeface="Bw Glenn Sans Medium"/>
                        <a:cs typeface="Bw Glenn Sans Medium"/>
                      </a:endParaRPr>
                    </a:p>
                  </a:txBody>
                  <a:tcPr marL="0" marR="0" marT="44450" marB="0">
                    <a:lnL w="9525">
                      <a:solidFill>
                        <a:srgbClr val="005E6D"/>
                      </a:solidFill>
                      <a:prstDash val="solid"/>
                    </a:lnL>
                    <a:solidFill>
                      <a:srgbClr val="FFFFFF"/>
                    </a:solidFill>
                  </a:tcPr>
                </a:tc>
                <a:extLst>
                  <a:ext uri="{0D108BD9-81ED-4DB2-BD59-A6C34878D82A}">
                    <a16:rowId xmlns:a16="http://schemas.microsoft.com/office/drawing/2014/main" val="10005"/>
                  </a:ext>
                </a:extLst>
              </a:tr>
              <a:tr h="229235">
                <a:tc>
                  <a:txBody>
                    <a:bodyPr/>
                    <a:lstStyle/>
                    <a:p>
                      <a:pPr marL="57150">
                        <a:lnSpc>
                          <a:spcPct val="100000"/>
                        </a:lnSpc>
                        <a:spcBef>
                          <a:spcPts val="355"/>
                        </a:spcBef>
                      </a:pPr>
                      <a:r>
                        <a:rPr sz="900" b="1" dirty="0">
                          <a:solidFill>
                            <a:srgbClr val="231F20"/>
                          </a:solidFill>
                          <a:latin typeface="Bw Glenn Sans Medium"/>
                          <a:cs typeface="Bw Glenn Sans Medium"/>
                        </a:rPr>
                        <a:t>Men who </a:t>
                      </a:r>
                      <a:r>
                        <a:rPr sz="900" b="1" spc="-5" dirty="0">
                          <a:solidFill>
                            <a:srgbClr val="231F20"/>
                          </a:solidFill>
                          <a:latin typeface="Bw Glenn Sans Medium"/>
                          <a:cs typeface="Bw Glenn Sans Medium"/>
                        </a:rPr>
                        <a:t>have </a:t>
                      </a:r>
                      <a:r>
                        <a:rPr sz="900" b="1" dirty="0">
                          <a:solidFill>
                            <a:srgbClr val="231F20"/>
                          </a:solidFill>
                          <a:latin typeface="Bw Glenn Sans Medium"/>
                          <a:cs typeface="Bw Glenn Sans Medium"/>
                        </a:rPr>
                        <a:t>sex with men</a:t>
                      </a:r>
                      <a:r>
                        <a:rPr sz="900" b="1" spc="40" dirty="0">
                          <a:solidFill>
                            <a:srgbClr val="231F20"/>
                          </a:solidFill>
                          <a:latin typeface="Bw Glenn Sans Medium"/>
                          <a:cs typeface="Bw Glenn Sans Medium"/>
                        </a:rPr>
                        <a:t> </a:t>
                      </a:r>
                      <a:r>
                        <a:rPr sz="750" b="1" spc="22" baseline="33333" dirty="0">
                          <a:solidFill>
                            <a:srgbClr val="231F20"/>
                          </a:solidFill>
                          <a:latin typeface="Bw Glenn Sans Medium"/>
                          <a:cs typeface="Bw Glenn Sans Medium"/>
                        </a:rPr>
                        <a:t>¶</a:t>
                      </a:r>
                      <a:endParaRPr sz="750" baseline="33333">
                        <a:latin typeface="Bw Glenn Sans Medium"/>
                        <a:cs typeface="Bw Glenn Sans Medium"/>
                      </a:endParaRPr>
                    </a:p>
                  </a:txBody>
                  <a:tcPr marL="0" marR="0" marT="45085" marB="0">
                    <a:lnR w="19050">
                      <a:solidFill>
                        <a:srgbClr val="005E6D"/>
                      </a:solidFill>
                      <a:prstDash val="solid"/>
                    </a:lnR>
                    <a:solidFill>
                      <a:srgbClr val="E5EEF0"/>
                    </a:solidFill>
                  </a:tcPr>
                </a:tc>
                <a:tc>
                  <a:txBody>
                    <a:bodyPr/>
                    <a:lstStyle/>
                    <a:p>
                      <a:pPr marL="3810" algn="ctr">
                        <a:lnSpc>
                          <a:spcPct val="100000"/>
                        </a:lnSpc>
                        <a:spcBef>
                          <a:spcPts val="350"/>
                        </a:spcBef>
                      </a:pPr>
                      <a:r>
                        <a:rPr sz="900" b="1" spc="5" dirty="0">
                          <a:solidFill>
                            <a:srgbClr val="231F20"/>
                          </a:solidFill>
                          <a:latin typeface="Bw Glenn Sans Medium"/>
                          <a:cs typeface="Bw Glenn Sans Medium"/>
                        </a:rPr>
                        <a:t>42</a:t>
                      </a:r>
                      <a:endParaRPr sz="900">
                        <a:latin typeface="Bw Glenn Sans Medium"/>
                        <a:cs typeface="Bw Glenn Sans Medium"/>
                      </a:endParaRPr>
                    </a:p>
                  </a:txBody>
                  <a:tcPr marL="0" marR="0" marT="44450" marB="0">
                    <a:lnL w="19050">
                      <a:solidFill>
                        <a:srgbClr val="005E6D"/>
                      </a:solidFill>
                      <a:prstDash val="solid"/>
                    </a:lnL>
                    <a:lnR w="9525">
                      <a:solidFill>
                        <a:srgbClr val="005E6D"/>
                      </a:solidFill>
                      <a:prstDash val="solid"/>
                    </a:lnR>
                    <a:solidFill>
                      <a:srgbClr val="E5EEF0"/>
                    </a:solidFill>
                  </a:tcPr>
                </a:tc>
                <a:tc>
                  <a:txBody>
                    <a:bodyPr/>
                    <a:lstStyle/>
                    <a:p>
                      <a:pPr marL="635" algn="ctr">
                        <a:lnSpc>
                          <a:spcPct val="100000"/>
                        </a:lnSpc>
                        <a:spcBef>
                          <a:spcPts val="350"/>
                        </a:spcBef>
                      </a:pPr>
                      <a:r>
                        <a:rPr sz="900" b="1" spc="5" dirty="0">
                          <a:solidFill>
                            <a:srgbClr val="231F20"/>
                          </a:solidFill>
                          <a:latin typeface="Bw Glenn Sans Medium"/>
                          <a:cs typeface="Bw Glenn Sans Medium"/>
                        </a:rPr>
                        <a:t>315</a:t>
                      </a:r>
                      <a:endParaRPr sz="900">
                        <a:latin typeface="Bw Glenn Sans Medium"/>
                        <a:cs typeface="Bw Glenn Sans Medium"/>
                      </a:endParaRPr>
                    </a:p>
                  </a:txBody>
                  <a:tcPr marL="0" marR="0" marT="44450" marB="0">
                    <a:lnL w="9525">
                      <a:solidFill>
                        <a:srgbClr val="005E6D"/>
                      </a:solidFill>
                      <a:prstDash val="solid"/>
                    </a:lnL>
                    <a:lnR w="9525">
                      <a:solidFill>
                        <a:srgbClr val="005E6D"/>
                      </a:solidFill>
                      <a:prstDash val="solid"/>
                    </a:lnR>
                    <a:solidFill>
                      <a:srgbClr val="E5EEF0"/>
                    </a:solidFill>
                  </a:tcPr>
                </a:tc>
                <a:tc>
                  <a:txBody>
                    <a:bodyPr/>
                    <a:lstStyle/>
                    <a:p>
                      <a:pPr marL="5715" algn="ctr">
                        <a:lnSpc>
                          <a:spcPct val="100000"/>
                        </a:lnSpc>
                        <a:spcBef>
                          <a:spcPts val="350"/>
                        </a:spcBef>
                      </a:pPr>
                      <a:r>
                        <a:rPr sz="900" b="1" spc="5" dirty="0">
                          <a:solidFill>
                            <a:srgbClr val="231F20"/>
                          </a:solidFill>
                          <a:latin typeface="Bw Glenn Sans Medium"/>
                          <a:cs typeface="Bw Glenn Sans Medium"/>
                        </a:rPr>
                        <a:t>2,114</a:t>
                      </a:r>
                      <a:endParaRPr sz="900">
                        <a:latin typeface="Bw Glenn Sans Medium"/>
                        <a:cs typeface="Bw Glenn Sans Medium"/>
                      </a:endParaRPr>
                    </a:p>
                  </a:txBody>
                  <a:tcPr marL="0" marR="0" marT="44450" marB="0">
                    <a:lnL w="9525">
                      <a:solidFill>
                        <a:srgbClr val="005E6D"/>
                      </a:solidFill>
                      <a:prstDash val="solid"/>
                    </a:lnL>
                    <a:solidFill>
                      <a:srgbClr val="E5EEF0"/>
                    </a:solidFill>
                  </a:tcPr>
                </a:tc>
                <a:extLst>
                  <a:ext uri="{0D108BD9-81ED-4DB2-BD59-A6C34878D82A}">
                    <a16:rowId xmlns:a16="http://schemas.microsoft.com/office/drawing/2014/main" val="10006"/>
                  </a:ext>
                </a:extLst>
              </a:tr>
              <a:tr h="229234">
                <a:tc>
                  <a:txBody>
                    <a:bodyPr/>
                    <a:lstStyle/>
                    <a:p>
                      <a:pPr marL="57150">
                        <a:lnSpc>
                          <a:spcPct val="100000"/>
                        </a:lnSpc>
                        <a:spcBef>
                          <a:spcPts val="350"/>
                        </a:spcBef>
                      </a:pPr>
                      <a:r>
                        <a:rPr sz="900" b="1" dirty="0">
                          <a:solidFill>
                            <a:srgbClr val="231F20"/>
                          </a:solidFill>
                          <a:latin typeface="Bw Glenn Sans Medium"/>
                          <a:cs typeface="Bw Glenn Sans Medium"/>
                        </a:rPr>
                        <a:t>Household contact (non-sexual)</a:t>
                      </a:r>
                      <a:r>
                        <a:rPr sz="900" b="1" spc="35" dirty="0">
                          <a:solidFill>
                            <a:srgbClr val="231F20"/>
                          </a:solidFill>
                          <a:latin typeface="Bw Glenn Sans Medium"/>
                          <a:cs typeface="Bw Glenn Sans Medium"/>
                        </a:rPr>
                        <a:t> </a:t>
                      </a:r>
                      <a:r>
                        <a:rPr sz="750" b="1" spc="22" baseline="33333" dirty="0">
                          <a:solidFill>
                            <a:srgbClr val="231F20"/>
                          </a:solidFill>
                          <a:latin typeface="Bw Glenn Sans Medium"/>
                          <a:cs typeface="Bw Glenn Sans Medium"/>
                        </a:rPr>
                        <a:t>§</a:t>
                      </a:r>
                      <a:endParaRPr sz="750" baseline="33333">
                        <a:latin typeface="Bw Glenn Sans Medium"/>
                        <a:cs typeface="Bw Glenn Sans Medium"/>
                      </a:endParaRPr>
                    </a:p>
                  </a:txBody>
                  <a:tcPr marL="0" marR="0" marT="44450" marB="0">
                    <a:lnR w="19050">
                      <a:solidFill>
                        <a:srgbClr val="005E6D"/>
                      </a:solidFill>
                      <a:prstDash val="solid"/>
                    </a:lnR>
                    <a:solidFill>
                      <a:srgbClr val="FFFFFF"/>
                    </a:solidFill>
                  </a:tcPr>
                </a:tc>
                <a:tc>
                  <a:txBody>
                    <a:bodyPr/>
                    <a:lstStyle/>
                    <a:p>
                      <a:pPr marL="3810" algn="ctr">
                        <a:lnSpc>
                          <a:spcPct val="100000"/>
                        </a:lnSpc>
                        <a:spcBef>
                          <a:spcPts val="350"/>
                        </a:spcBef>
                      </a:pPr>
                      <a:r>
                        <a:rPr sz="900" b="1" spc="5" dirty="0">
                          <a:solidFill>
                            <a:srgbClr val="231F20"/>
                          </a:solidFill>
                          <a:latin typeface="Bw Glenn Sans Medium"/>
                          <a:cs typeface="Bw Glenn Sans Medium"/>
                        </a:rPr>
                        <a:t>36</a:t>
                      </a:r>
                      <a:endParaRPr sz="900">
                        <a:latin typeface="Bw Glenn Sans Medium"/>
                        <a:cs typeface="Bw Glenn Sans Medium"/>
                      </a:endParaRPr>
                    </a:p>
                  </a:txBody>
                  <a:tcPr marL="0" marR="0" marT="44450" marB="0">
                    <a:lnL w="19050">
                      <a:solidFill>
                        <a:srgbClr val="005E6D"/>
                      </a:solidFill>
                      <a:prstDash val="solid"/>
                    </a:lnL>
                    <a:lnR w="9525">
                      <a:solidFill>
                        <a:srgbClr val="005E6D"/>
                      </a:solidFill>
                      <a:prstDash val="solid"/>
                    </a:lnR>
                    <a:solidFill>
                      <a:srgbClr val="FFFFFF"/>
                    </a:solidFill>
                  </a:tcPr>
                </a:tc>
                <a:tc>
                  <a:txBody>
                    <a:bodyPr/>
                    <a:lstStyle/>
                    <a:p>
                      <a:pPr marL="635" algn="ctr">
                        <a:lnSpc>
                          <a:spcPct val="100000"/>
                        </a:lnSpc>
                        <a:spcBef>
                          <a:spcPts val="350"/>
                        </a:spcBef>
                      </a:pPr>
                      <a:r>
                        <a:rPr sz="900" b="1" spc="5" dirty="0">
                          <a:solidFill>
                            <a:srgbClr val="231F20"/>
                          </a:solidFill>
                          <a:latin typeface="Bw Glenn Sans Medium"/>
                          <a:cs typeface="Bw Glenn Sans Medium"/>
                        </a:rPr>
                        <a:t>440</a:t>
                      </a:r>
                      <a:endParaRPr sz="900">
                        <a:latin typeface="Bw Glenn Sans Medium"/>
                        <a:cs typeface="Bw Glenn Sans Medium"/>
                      </a:endParaRPr>
                    </a:p>
                  </a:txBody>
                  <a:tcPr marL="0" marR="0" marT="44450" marB="0">
                    <a:lnL w="9525">
                      <a:solidFill>
                        <a:srgbClr val="005E6D"/>
                      </a:solidFill>
                      <a:prstDash val="solid"/>
                    </a:lnL>
                    <a:lnR w="9525">
                      <a:solidFill>
                        <a:srgbClr val="005E6D"/>
                      </a:solidFill>
                      <a:prstDash val="solid"/>
                    </a:lnR>
                    <a:solidFill>
                      <a:srgbClr val="FFFFFF"/>
                    </a:solidFill>
                  </a:tcPr>
                </a:tc>
                <a:tc>
                  <a:txBody>
                    <a:bodyPr/>
                    <a:lstStyle/>
                    <a:p>
                      <a:pPr marL="5715" algn="ctr">
                        <a:lnSpc>
                          <a:spcPct val="100000"/>
                        </a:lnSpc>
                        <a:spcBef>
                          <a:spcPts val="350"/>
                        </a:spcBef>
                      </a:pPr>
                      <a:r>
                        <a:rPr sz="900" b="1" spc="5" dirty="0">
                          <a:solidFill>
                            <a:srgbClr val="231F20"/>
                          </a:solidFill>
                          <a:latin typeface="Bw Glenn Sans Medium"/>
                          <a:cs typeface="Bw Glenn Sans Medium"/>
                        </a:rPr>
                        <a:t>3,660</a:t>
                      </a:r>
                      <a:endParaRPr sz="900">
                        <a:latin typeface="Bw Glenn Sans Medium"/>
                        <a:cs typeface="Bw Glenn Sans Medium"/>
                      </a:endParaRPr>
                    </a:p>
                  </a:txBody>
                  <a:tcPr marL="0" marR="0" marT="44450" marB="0">
                    <a:lnL w="9525">
                      <a:solidFill>
                        <a:srgbClr val="005E6D"/>
                      </a:solidFill>
                      <a:prstDash val="solid"/>
                    </a:lnL>
                    <a:solidFill>
                      <a:srgbClr val="FFFFFF"/>
                    </a:solidFill>
                  </a:tcPr>
                </a:tc>
                <a:extLst>
                  <a:ext uri="{0D108BD9-81ED-4DB2-BD59-A6C34878D82A}">
                    <a16:rowId xmlns:a16="http://schemas.microsoft.com/office/drawing/2014/main" val="10007"/>
                  </a:ext>
                </a:extLst>
              </a:tr>
              <a:tr h="229234">
                <a:tc>
                  <a:txBody>
                    <a:bodyPr/>
                    <a:lstStyle/>
                    <a:p>
                      <a:pPr marL="57150">
                        <a:lnSpc>
                          <a:spcPct val="100000"/>
                        </a:lnSpc>
                        <a:spcBef>
                          <a:spcPts val="350"/>
                        </a:spcBef>
                      </a:pPr>
                      <a:r>
                        <a:rPr sz="900" b="1" dirty="0">
                          <a:solidFill>
                            <a:srgbClr val="231F20"/>
                          </a:solidFill>
                          <a:latin typeface="Bw Glenn Sans Medium"/>
                          <a:cs typeface="Bw Glenn Sans Medium"/>
                        </a:rPr>
                        <a:t>Dialysis</a:t>
                      </a:r>
                      <a:r>
                        <a:rPr sz="900" b="1" spc="10" dirty="0">
                          <a:solidFill>
                            <a:srgbClr val="231F20"/>
                          </a:solidFill>
                          <a:latin typeface="Bw Glenn Sans Medium"/>
                          <a:cs typeface="Bw Glenn Sans Medium"/>
                        </a:rPr>
                        <a:t> </a:t>
                      </a:r>
                      <a:r>
                        <a:rPr sz="900" b="1" dirty="0">
                          <a:solidFill>
                            <a:srgbClr val="231F20"/>
                          </a:solidFill>
                          <a:latin typeface="Bw Glenn Sans Medium"/>
                          <a:cs typeface="Bw Glenn Sans Medium"/>
                        </a:rPr>
                        <a:t>patient</a:t>
                      </a:r>
                      <a:endParaRPr sz="900">
                        <a:latin typeface="Bw Glenn Sans Medium"/>
                        <a:cs typeface="Bw Glenn Sans Medium"/>
                      </a:endParaRPr>
                    </a:p>
                  </a:txBody>
                  <a:tcPr marL="0" marR="0" marT="44450" marB="0">
                    <a:lnR w="19050">
                      <a:solidFill>
                        <a:srgbClr val="005E6D"/>
                      </a:solidFill>
                      <a:prstDash val="solid"/>
                    </a:lnR>
                    <a:solidFill>
                      <a:srgbClr val="E5EEF0"/>
                    </a:solidFill>
                  </a:tcPr>
                </a:tc>
                <a:tc>
                  <a:txBody>
                    <a:bodyPr/>
                    <a:lstStyle/>
                    <a:p>
                      <a:pPr marL="3810" algn="ctr">
                        <a:lnSpc>
                          <a:spcPct val="100000"/>
                        </a:lnSpc>
                        <a:spcBef>
                          <a:spcPts val="350"/>
                        </a:spcBef>
                      </a:pPr>
                      <a:r>
                        <a:rPr sz="900" b="1" spc="5" dirty="0">
                          <a:solidFill>
                            <a:srgbClr val="231F20"/>
                          </a:solidFill>
                          <a:latin typeface="Bw Glenn Sans Medium"/>
                          <a:cs typeface="Bw Glenn Sans Medium"/>
                        </a:rPr>
                        <a:t>61</a:t>
                      </a:r>
                      <a:endParaRPr sz="900">
                        <a:latin typeface="Bw Glenn Sans Medium"/>
                        <a:cs typeface="Bw Glenn Sans Medium"/>
                      </a:endParaRPr>
                    </a:p>
                  </a:txBody>
                  <a:tcPr marL="0" marR="0" marT="44450" marB="0">
                    <a:lnL w="19050">
                      <a:solidFill>
                        <a:srgbClr val="005E6D"/>
                      </a:solidFill>
                      <a:prstDash val="solid"/>
                    </a:lnL>
                    <a:lnR w="9525">
                      <a:solidFill>
                        <a:srgbClr val="005E6D"/>
                      </a:solidFill>
                      <a:prstDash val="solid"/>
                    </a:lnR>
                    <a:solidFill>
                      <a:srgbClr val="E5EEF0"/>
                    </a:solidFill>
                  </a:tcPr>
                </a:tc>
                <a:tc>
                  <a:txBody>
                    <a:bodyPr/>
                    <a:lstStyle/>
                    <a:p>
                      <a:pPr marL="1270" algn="ctr">
                        <a:lnSpc>
                          <a:spcPct val="100000"/>
                        </a:lnSpc>
                        <a:spcBef>
                          <a:spcPts val="350"/>
                        </a:spcBef>
                      </a:pPr>
                      <a:r>
                        <a:rPr sz="900" b="1" spc="5" dirty="0">
                          <a:solidFill>
                            <a:srgbClr val="231F20"/>
                          </a:solidFill>
                          <a:latin typeface="Bw Glenn Sans Medium"/>
                          <a:cs typeface="Bw Glenn Sans Medium"/>
                        </a:rPr>
                        <a:t>1,249</a:t>
                      </a:r>
                      <a:endParaRPr sz="900">
                        <a:latin typeface="Bw Glenn Sans Medium"/>
                        <a:cs typeface="Bw Glenn Sans Medium"/>
                      </a:endParaRPr>
                    </a:p>
                  </a:txBody>
                  <a:tcPr marL="0" marR="0" marT="44450" marB="0">
                    <a:lnL w="9525">
                      <a:solidFill>
                        <a:srgbClr val="005E6D"/>
                      </a:solidFill>
                      <a:prstDash val="solid"/>
                    </a:lnL>
                    <a:lnR w="9525">
                      <a:solidFill>
                        <a:srgbClr val="005E6D"/>
                      </a:solidFill>
                      <a:prstDash val="solid"/>
                    </a:lnR>
                    <a:solidFill>
                      <a:srgbClr val="E5EEF0"/>
                    </a:solidFill>
                  </a:tcPr>
                </a:tc>
                <a:tc>
                  <a:txBody>
                    <a:bodyPr/>
                    <a:lstStyle/>
                    <a:p>
                      <a:pPr marL="5715" algn="ctr">
                        <a:lnSpc>
                          <a:spcPct val="100000"/>
                        </a:lnSpc>
                        <a:spcBef>
                          <a:spcPts val="350"/>
                        </a:spcBef>
                      </a:pPr>
                      <a:r>
                        <a:rPr sz="900" b="1" spc="5" dirty="0">
                          <a:solidFill>
                            <a:srgbClr val="231F20"/>
                          </a:solidFill>
                          <a:latin typeface="Bw Glenn Sans Medium"/>
                          <a:cs typeface="Bw Glenn Sans Medium"/>
                        </a:rPr>
                        <a:t>2,826</a:t>
                      </a:r>
                      <a:endParaRPr sz="900">
                        <a:latin typeface="Bw Glenn Sans Medium"/>
                        <a:cs typeface="Bw Glenn Sans Medium"/>
                      </a:endParaRPr>
                    </a:p>
                  </a:txBody>
                  <a:tcPr marL="0" marR="0" marT="44450" marB="0">
                    <a:lnL w="9525">
                      <a:solidFill>
                        <a:srgbClr val="005E6D"/>
                      </a:solidFill>
                      <a:prstDash val="solid"/>
                    </a:lnL>
                    <a:solidFill>
                      <a:srgbClr val="E5EEF0"/>
                    </a:solidFill>
                  </a:tcPr>
                </a:tc>
                <a:extLst>
                  <a:ext uri="{0D108BD9-81ED-4DB2-BD59-A6C34878D82A}">
                    <a16:rowId xmlns:a16="http://schemas.microsoft.com/office/drawing/2014/main" val="10008"/>
                  </a:ext>
                </a:extLst>
              </a:tr>
              <a:tr h="229235">
                <a:tc>
                  <a:txBody>
                    <a:bodyPr/>
                    <a:lstStyle/>
                    <a:p>
                      <a:pPr marL="57150">
                        <a:lnSpc>
                          <a:spcPct val="100000"/>
                        </a:lnSpc>
                        <a:spcBef>
                          <a:spcPts val="355"/>
                        </a:spcBef>
                      </a:pPr>
                      <a:r>
                        <a:rPr sz="900" b="1" dirty="0">
                          <a:solidFill>
                            <a:srgbClr val="231F20"/>
                          </a:solidFill>
                          <a:latin typeface="Bw Glenn Sans Medium"/>
                          <a:cs typeface="Bw Glenn Sans Medium"/>
                        </a:rPr>
                        <a:t>Occupational</a:t>
                      </a:r>
                      <a:endParaRPr sz="900">
                        <a:latin typeface="Bw Glenn Sans Medium"/>
                        <a:cs typeface="Bw Glenn Sans Medium"/>
                      </a:endParaRPr>
                    </a:p>
                  </a:txBody>
                  <a:tcPr marL="0" marR="0" marT="45085" marB="0">
                    <a:lnR w="19050">
                      <a:solidFill>
                        <a:srgbClr val="005E6D"/>
                      </a:solidFill>
                      <a:prstDash val="solid"/>
                    </a:lnR>
                    <a:solidFill>
                      <a:srgbClr val="FFFFFF"/>
                    </a:solidFill>
                  </a:tcPr>
                </a:tc>
                <a:tc>
                  <a:txBody>
                    <a:bodyPr/>
                    <a:lstStyle/>
                    <a:p>
                      <a:pPr marL="2540" algn="ctr">
                        <a:lnSpc>
                          <a:spcPct val="100000"/>
                        </a:lnSpc>
                        <a:spcBef>
                          <a:spcPts val="355"/>
                        </a:spcBef>
                      </a:pPr>
                      <a:r>
                        <a:rPr sz="900" b="1" dirty="0">
                          <a:solidFill>
                            <a:srgbClr val="231F20"/>
                          </a:solidFill>
                          <a:latin typeface="Bw Glenn Sans Medium"/>
                          <a:cs typeface="Bw Glenn Sans Medium"/>
                        </a:rPr>
                        <a:t>7</a:t>
                      </a:r>
                      <a:endParaRPr sz="900">
                        <a:latin typeface="Bw Glenn Sans Medium"/>
                        <a:cs typeface="Bw Glenn Sans Medium"/>
                      </a:endParaRPr>
                    </a:p>
                  </a:txBody>
                  <a:tcPr marL="0" marR="0" marT="45085" marB="0">
                    <a:lnL w="19050">
                      <a:solidFill>
                        <a:srgbClr val="005E6D"/>
                      </a:solidFill>
                      <a:prstDash val="solid"/>
                    </a:lnL>
                    <a:lnR w="9525">
                      <a:solidFill>
                        <a:srgbClr val="005E6D"/>
                      </a:solidFill>
                      <a:prstDash val="solid"/>
                    </a:lnR>
                    <a:solidFill>
                      <a:srgbClr val="FFFFFF"/>
                    </a:solidFill>
                  </a:tcPr>
                </a:tc>
                <a:tc>
                  <a:txBody>
                    <a:bodyPr/>
                    <a:lstStyle/>
                    <a:p>
                      <a:pPr marL="635" algn="ctr">
                        <a:lnSpc>
                          <a:spcPct val="100000"/>
                        </a:lnSpc>
                        <a:spcBef>
                          <a:spcPts val="355"/>
                        </a:spcBef>
                      </a:pPr>
                      <a:r>
                        <a:rPr sz="900" b="1" spc="5" dirty="0">
                          <a:solidFill>
                            <a:srgbClr val="231F20"/>
                          </a:solidFill>
                          <a:latin typeface="Bw Glenn Sans Medium"/>
                          <a:cs typeface="Bw Glenn Sans Medium"/>
                        </a:rPr>
                        <a:t>1,278</a:t>
                      </a:r>
                      <a:endParaRPr sz="900">
                        <a:latin typeface="Bw Glenn Sans Medium"/>
                        <a:cs typeface="Bw Glenn Sans Medium"/>
                      </a:endParaRPr>
                    </a:p>
                  </a:txBody>
                  <a:tcPr marL="0" marR="0" marT="45085" marB="0">
                    <a:lnL w="9525">
                      <a:solidFill>
                        <a:srgbClr val="005E6D"/>
                      </a:solidFill>
                      <a:prstDash val="solid"/>
                    </a:lnL>
                    <a:lnR w="9525">
                      <a:solidFill>
                        <a:srgbClr val="005E6D"/>
                      </a:solidFill>
                      <a:prstDash val="solid"/>
                    </a:lnR>
                    <a:solidFill>
                      <a:srgbClr val="FFFFFF"/>
                    </a:solidFill>
                  </a:tcPr>
                </a:tc>
                <a:tc>
                  <a:txBody>
                    <a:bodyPr/>
                    <a:lstStyle/>
                    <a:p>
                      <a:pPr marL="5715" algn="ctr">
                        <a:lnSpc>
                          <a:spcPct val="100000"/>
                        </a:lnSpc>
                        <a:spcBef>
                          <a:spcPts val="355"/>
                        </a:spcBef>
                      </a:pPr>
                      <a:r>
                        <a:rPr sz="900" b="1" spc="5" dirty="0">
                          <a:solidFill>
                            <a:srgbClr val="231F20"/>
                          </a:solidFill>
                          <a:latin typeface="Bw Glenn Sans Medium"/>
                          <a:cs typeface="Bw Glenn Sans Medium"/>
                        </a:rPr>
                        <a:t>2,851</a:t>
                      </a:r>
                      <a:endParaRPr sz="900">
                        <a:latin typeface="Bw Glenn Sans Medium"/>
                        <a:cs typeface="Bw Glenn Sans Medium"/>
                      </a:endParaRPr>
                    </a:p>
                  </a:txBody>
                  <a:tcPr marL="0" marR="0" marT="45085" marB="0">
                    <a:lnL w="9525">
                      <a:solidFill>
                        <a:srgbClr val="005E6D"/>
                      </a:solidFill>
                      <a:prstDash val="solid"/>
                    </a:lnL>
                    <a:solidFill>
                      <a:srgbClr val="FFFFFF"/>
                    </a:solidFill>
                  </a:tcPr>
                </a:tc>
                <a:extLst>
                  <a:ext uri="{0D108BD9-81ED-4DB2-BD59-A6C34878D82A}">
                    <a16:rowId xmlns:a16="http://schemas.microsoft.com/office/drawing/2014/main" val="10009"/>
                  </a:ext>
                </a:extLst>
              </a:tr>
              <a:tr h="229234">
                <a:tc>
                  <a:txBody>
                    <a:bodyPr/>
                    <a:lstStyle/>
                    <a:p>
                      <a:pPr marL="56515">
                        <a:lnSpc>
                          <a:spcPct val="100000"/>
                        </a:lnSpc>
                        <a:spcBef>
                          <a:spcPts val="355"/>
                        </a:spcBef>
                      </a:pPr>
                      <a:r>
                        <a:rPr sz="900" b="1" spc="-5" dirty="0">
                          <a:solidFill>
                            <a:srgbClr val="231F20"/>
                          </a:solidFill>
                          <a:latin typeface="Bw Glenn Sans Medium"/>
                          <a:cs typeface="Bw Glenn Sans Medium"/>
                        </a:rPr>
                        <a:t>Transfusion</a:t>
                      </a:r>
                      <a:endParaRPr sz="900">
                        <a:latin typeface="Bw Glenn Sans Medium"/>
                        <a:cs typeface="Bw Glenn Sans Medium"/>
                      </a:endParaRPr>
                    </a:p>
                  </a:txBody>
                  <a:tcPr marL="0" marR="0" marT="45085" marB="0">
                    <a:lnR w="19050">
                      <a:solidFill>
                        <a:srgbClr val="005E6D"/>
                      </a:solidFill>
                      <a:prstDash val="solid"/>
                    </a:lnR>
                    <a:solidFill>
                      <a:srgbClr val="E5EEF0"/>
                    </a:solidFill>
                  </a:tcPr>
                </a:tc>
                <a:tc>
                  <a:txBody>
                    <a:bodyPr/>
                    <a:lstStyle/>
                    <a:p>
                      <a:pPr marL="2540" algn="ctr">
                        <a:lnSpc>
                          <a:spcPct val="100000"/>
                        </a:lnSpc>
                        <a:spcBef>
                          <a:spcPts val="355"/>
                        </a:spcBef>
                      </a:pPr>
                      <a:r>
                        <a:rPr sz="900" b="1" dirty="0">
                          <a:solidFill>
                            <a:srgbClr val="231F20"/>
                          </a:solidFill>
                          <a:latin typeface="Bw Glenn Sans Medium"/>
                          <a:cs typeface="Bw Glenn Sans Medium"/>
                        </a:rPr>
                        <a:t>3</a:t>
                      </a:r>
                      <a:endParaRPr sz="900">
                        <a:latin typeface="Bw Glenn Sans Medium"/>
                        <a:cs typeface="Bw Glenn Sans Medium"/>
                      </a:endParaRPr>
                    </a:p>
                  </a:txBody>
                  <a:tcPr marL="0" marR="0" marT="45085" marB="0">
                    <a:lnL w="19050">
                      <a:solidFill>
                        <a:srgbClr val="005E6D"/>
                      </a:solidFill>
                      <a:prstDash val="solid"/>
                    </a:lnL>
                    <a:lnR w="9525">
                      <a:solidFill>
                        <a:srgbClr val="005E6D"/>
                      </a:solidFill>
                      <a:prstDash val="solid"/>
                    </a:lnR>
                    <a:solidFill>
                      <a:srgbClr val="E5EEF0"/>
                    </a:solidFill>
                  </a:tcPr>
                </a:tc>
                <a:tc>
                  <a:txBody>
                    <a:bodyPr/>
                    <a:lstStyle/>
                    <a:p>
                      <a:pPr marL="635" algn="ctr">
                        <a:lnSpc>
                          <a:spcPct val="100000"/>
                        </a:lnSpc>
                        <a:spcBef>
                          <a:spcPts val="355"/>
                        </a:spcBef>
                      </a:pPr>
                      <a:r>
                        <a:rPr sz="900" b="1" spc="5" dirty="0">
                          <a:solidFill>
                            <a:srgbClr val="231F20"/>
                          </a:solidFill>
                          <a:latin typeface="Bw Glenn Sans Medium"/>
                          <a:cs typeface="Bw Glenn Sans Medium"/>
                        </a:rPr>
                        <a:t>1,105</a:t>
                      </a:r>
                      <a:endParaRPr sz="900">
                        <a:latin typeface="Bw Glenn Sans Medium"/>
                        <a:cs typeface="Bw Glenn Sans Medium"/>
                      </a:endParaRPr>
                    </a:p>
                  </a:txBody>
                  <a:tcPr marL="0" marR="0" marT="45085" marB="0">
                    <a:lnL w="9525">
                      <a:solidFill>
                        <a:srgbClr val="005E6D"/>
                      </a:solidFill>
                      <a:prstDash val="solid"/>
                    </a:lnL>
                    <a:lnR w="9525">
                      <a:solidFill>
                        <a:srgbClr val="005E6D"/>
                      </a:solidFill>
                      <a:prstDash val="solid"/>
                    </a:lnR>
                    <a:solidFill>
                      <a:srgbClr val="E5EEF0"/>
                    </a:solidFill>
                  </a:tcPr>
                </a:tc>
                <a:tc>
                  <a:txBody>
                    <a:bodyPr/>
                    <a:lstStyle/>
                    <a:p>
                      <a:pPr marL="5080" algn="ctr">
                        <a:lnSpc>
                          <a:spcPct val="100000"/>
                        </a:lnSpc>
                        <a:spcBef>
                          <a:spcPts val="355"/>
                        </a:spcBef>
                      </a:pPr>
                      <a:r>
                        <a:rPr sz="900" b="1" spc="5" dirty="0">
                          <a:solidFill>
                            <a:srgbClr val="231F20"/>
                          </a:solidFill>
                          <a:latin typeface="Bw Glenn Sans Medium"/>
                          <a:cs typeface="Bw Glenn Sans Medium"/>
                        </a:rPr>
                        <a:t>3,028</a:t>
                      </a:r>
                      <a:endParaRPr sz="900" dirty="0">
                        <a:latin typeface="Bw Glenn Sans Medium"/>
                        <a:cs typeface="Bw Glenn Sans Medium"/>
                      </a:endParaRPr>
                    </a:p>
                  </a:txBody>
                  <a:tcPr marL="0" marR="0" marT="45085" marB="0">
                    <a:lnL w="9525">
                      <a:solidFill>
                        <a:srgbClr val="005E6D"/>
                      </a:solidFill>
                      <a:prstDash val="solid"/>
                    </a:lnL>
                    <a:solidFill>
                      <a:srgbClr val="E5EEF0"/>
                    </a:solidFill>
                  </a:tcPr>
                </a:tc>
                <a:extLst>
                  <a:ext uri="{0D108BD9-81ED-4DB2-BD59-A6C34878D82A}">
                    <a16:rowId xmlns:a16="http://schemas.microsoft.com/office/drawing/2014/main" val="10010"/>
                  </a:ext>
                </a:extLst>
              </a:tr>
            </a:tbl>
          </a:graphicData>
        </a:graphic>
      </p:graphicFrame>
      <p:sp>
        <p:nvSpPr>
          <p:cNvPr id="4" name="object 4"/>
          <p:cNvSpPr txBox="1"/>
          <p:nvPr/>
        </p:nvSpPr>
        <p:spPr>
          <a:xfrm>
            <a:off x="4994750" y="1421277"/>
            <a:ext cx="2096770" cy="2654935"/>
          </a:xfrm>
          <a:prstGeom prst="rect">
            <a:avLst/>
          </a:prstGeom>
        </p:spPr>
        <p:txBody>
          <a:bodyPr vert="horz" wrap="square" lIns="0" tIns="12700" rIns="0" bIns="0" rtlCol="0">
            <a:spAutoFit/>
          </a:bodyPr>
          <a:lstStyle/>
          <a:p>
            <a:pPr marL="12700" marR="387350">
              <a:lnSpc>
                <a:spcPct val="107200"/>
              </a:lnSpc>
              <a:spcBef>
                <a:spcPts val="100"/>
              </a:spcBef>
            </a:pPr>
            <a:r>
              <a:rPr sz="700" spc="-35" dirty="0">
                <a:solidFill>
                  <a:srgbClr val="231F20"/>
                </a:solidFill>
                <a:latin typeface="Century Gothic"/>
                <a:cs typeface="Century Gothic"/>
              </a:rPr>
              <a:t>Source: </a:t>
            </a:r>
            <a:r>
              <a:rPr sz="700" spc="-95" dirty="0">
                <a:solidFill>
                  <a:srgbClr val="231F20"/>
                </a:solidFill>
                <a:latin typeface="Century Gothic"/>
                <a:cs typeface="Century Gothic"/>
              </a:rPr>
              <a:t>CDC, </a:t>
            </a:r>
            <a:r>
              <a:rPr sz="700" spc="-35" dirty="0">
                <a:solidFill>
                  <a:srgbClr val="231F20"/>
                </a:solidFill>
                <a:latin typeface="Century Gothic"/>
                <a:cs typeface="Century Gothic"/>
              </a:rPr>
              <a:t>Nationally </a:t>
            </a:r>
            <a:r>
              <a:rPr sz="700" spc="-30" dirty="0">
                <a:solidFill>
                  <a:srgbClr val="231F20"/>
                </a:solidFill>
                <a:latin typeface="Century Gothic"/>
                <a:cs typeface="Century Gothic"/>
              </a:rPr>
              <a:t>Notifiable </a:t>
            </a:r>
            <a:r>
              <a:rPr sz="700" spc="-25" dirty="0">
                <a:solidFill>
                  <a:srgbClr val="231F20"/>
                </a:solidFill>
                <a:latin typeface="Century Gothic"/>
                <a:cs typeface="Century Gothic"/>
              </a:rPr>
              <a:t>Diseases  </a:t>
            </a:r>
            <a:r>
              <a:rPr sz="700" spc="-30" dirty="0">
                <a:solidFill>
                  <a:srgbClr val="231F20"/>
                </a:solidFill>
                <a:latin typeface="Century Gothic"/>
                <a:cs typeface="Century Gothic"/>
              </a:rPr>
              <a:t>Surveillance</a:t>
            </a:r>
            <a:r>
              <a:rPr sz="700" spc="-40" dirty="0">
                <a:solidFill>
                  <a:srgbClr val="231F20"/>
                </a:solidFill>
                <a:latin typeface="Century Gothic"/>
                <a:cs typeface="Century Gothic"/>
              </a:rPr>
              <a:t> </a:t>
            </a:r>
            <a:r>
              <a:rPr sz="700" spc="-15" dirty="0">
                <a:solidFill>
                  <a:srgbClr val="231F20"/>
                </a:solidFill>
                <a:latin typeface="Century Gothic"/>
                <a:cs typeface="Century Gothic"/>
              </a:rPr>
              <a:t>System.</a:t>
            </a:r>
            <a:endParaRPr sz="700">
              <a:latin typeface="Century Gothic"/>
              <a:cs typeface="Century Gothic"/>
            </a:endParaRPr>
          </a:p>
          <a:p>
            <a:pPr marL="12700" marR="120014">
              <a:lnSpc>
                <a:spcPct val="107200"/>
              </a:lnSpc>
              <a:spcBef>
                <a:spcPts val="450"/>
              </a:spcBef>
            </a:pPr>
            <a:r>
              <a:rPr sz="700" spc="-35" dirty="0">
                <a:solidFill>
                  <a:srgbClr val="231F20"/>
                </a:solidFill>
                <a:latin typeface="Century Gothic"/>
                <a:cs typeface="Century Gothic"/>
              </a:rPr>
              <a:t>* </a:t>
            </a:r>
            <a:r>
              <a:rPr sz="700" spc="-75" dirty="0">
                <a:solidFill>
                  <a:srgbClr val="231F20"/>
                </a:solidFill>
                <a:latin typeface="Century Gothic"/>
                <a:cs typeface="Century Gothic"/>
              </a:rPr>
              <a:t>Case </a:t>
            </a:r>
            <a:r>
              <a:rPr sz="700" spc="-5" dirty="0">
                <a:solidFill>
                  <a:srgbClr val="231F20"/>
                </a:solidFill>
                <a:latin typeface="Century Gothic"/>
                <a:cs typeface="Century Gothic"/>
              </a:rPr>
              <a:t>reports </a:t>
            </a:r>
            <a:r>
              <a:rPr sz="700" spc="-10" dirty="0">
                <a:solidFill>
                  <a:srgbClr val="231F20"/>
                </a:solidFill>
                <a:latin typeface="Century Gothic"/>
                <a:cs typeface="Century Gothic"/>
              </a:rPr>
              <a:t>with </a:t>
            </a:r>
            <a:r>
              <a:rPr sz="700" spc="-50" dirty="0">
                <a:solidFill>
                  <a:srgbClr val="231F20"/>
                </a:solidFill>
                <a:latin typeface="Century Gothic"/>
                <a:cs typeface="Century Gothic"/>
              </a:rPr>
              <a:t>at </a:t>
            </a:r>
            <a:r>
              <a:rPr sz="700" spc="-25" dirty="0">
                <a:solidFill>
                  <a:srgbClr val="231F20"/>
                </a:solidFill>
                <a:latin typeface="Century Gothic"/>
                <a:cs typeface="Century Gothic"/>
              </a:rPr>
              <a:t>least </a:t>
            </a:r>
            <a:r>
              <a:rPr sz="700" spc="-55" dirty="0">
                <a:solidFill>
                  <a:srgbClr val="231F20"/>
                </a:solidFill>
                <a:latin typeface="Century Gothic"/>
                <a:cs typeface="Century Gothic"/>
              </a:rPr>
              <a:t>one </a:t>
            </a:r>
            <a:r>
              <a:rPr sz="700" spc="-20" dirty="0">
                <a:solidFill>
                  <a:srgbClr val="231F20"/>
                </a:solidFill>
                <a:latin typeface="Century Gothic"/>
                <a:cs typeface="Century Gothic"/>
              </a:rPr>
              <a:t>of </a:t>
            </a:r>
            <a:r>
              <a:rPr sz="700" spc="-30" dirty="0">
                <a:solidFill>
                  <a:srgbClr val="231F20"/>
                </a:solidFill>
                <a:latin typeface="Century Gothic"/>
                <a:cs typeface="Century Gothic"/>
              </a:rPr>
              <a:t>the </a:t>
            </a:r>
            <a:r>
              <a:rPr sz="700" spc="-25" dirty="0">
                <a:solidFill>
                  <a:srgbClr val="231F20"/>
                </a:solidFill>
                <a:latin typeface="Century Gothic"/>
                <a:cs typeface="Century Gothic"/>
              </a:rPr>
              <a:t>following  </a:t>
            </a:r>
            <a:r>
              <a:rPr sz="700" spc="30" dirty="0">
                <a:solidFill>
                  <a:srgbClr val="231F20"/>
                </a:solidFill>
                <a:latin typeface="Century Gothic"/>
                <a:cs typeface="Century Gothic"/>
              </a:rPr>
              <a:t>risk </a:t>
            </a:r>
            <a:r>
              <a:rPr sz="700" spc="-30" dirty="0">
                <a:solidFill>
                  <a:srgbClr val="231F20"/>
                </a:solidFill>
                <a:latin typeface="Century Gothic"/>
                <a:cs typeface="Century Gothic"/>
              </a:rPr>
              <a:t>behaviors/exposures reported </a:t>
            </a:r>
            <a:r>
              <a:rPr sz="700" spc="25" dirty="0">
                <a:solidFill>
                  <a:srgbClr val="231F20"/>
                </a:solidFill>
                <a:latin typeface="Century Gothic"/>
                <a:cs typeface="Century Gothic"/>
              </a:rPr>
              <a:t>6 </a:t>
            </a:r>
            <a:r>
              <a:rPr sz="700" spc="-35" dirty="0">
                <a:solidFill>
                  <a:srgbClr val="231F20"/>
                </a:solidFill>
                <a:latin typeface="Century Gothic"/>
                <a:cs typeface="Century Gothic"/>
              </a:rPr>
              <a:t>weeks </a:t>
            </a:r>
            <a:r>
              <a:rPr sz="700" spc="-20" dirty="0">
                <a:solidFill>
                  <a:srgbClr val="231F20"/>
                </a:solidFill>
                <a:latin typeface="Century Gothic"/>
                <a:cs typeface="Century Gothic"/>
              </a:rPr>
              <a:t>to </a:t>
            </a:r>
            <a:r>
              <a:rPr sz="700" spc="25" dirty="0">
                <a:solidFill>
                  <a:srgbClr val="231F20"/>
                </a:solidFill>
                <a:latin typeface="Century Gothic"/>
                <a:cs typeface="Century Gothic"/>
              </a:rPr>
              <a:t>6  </a:t>
            </a:r>
            <a:r>
              <a:rPr sz="700" spc="-15" dirty="0">
                <a:solidFill>
                  <a:srgbClr val="231F20"/>
                </a:solidFill>
                <a:latin typeface="Century Gothic"/>
                <a:cs typeface="Century Gothic"/>
              </a:rPr>
              <a:t>months </a:t>
            </a:r>
            <a:r>
              <a:rPr sz="700" spc="5" dirty="0">
                <a:solidFill>
                  <a:srgbClr val="231F20"/>
                </a:solidFill>
                <a:latin typeface="Century Gothic"/>
                <a:cs typeface="Century Gothic"/>
              </a:rPr>
              <a:t>prior </a:t>
            </a:r>
            <a:r>
              <a:rPr sz="700" spc="-20" dirty="0">
                <a:solidFill>
                  <a:srgbClr val="231F20"/>
                </a:solidFill>
                <a:latin typeface="Century Gothic"/>
                <a:cs typeface="Century Gothic"/>
              </a:rPr>
              <a:t>to </a:t>
            </a:r>
            <a:r>
              <a:rPr sz="700" spc="-25" dirty="0">
                <a:solidFill>
                  <a:srgbClr val="231F20"/>
                </a:solidFill>
                <a:latin typeface="Century Gothic"/>
                <a:cs typeface="Century Gothic"/>
              </a:rPr>
              <a:t>symptom onset </a:t>
            </a:r>
            <a:r>
              <a:rPr sz="700" spc="5" dirty="0">
                <a:solidFill>
                  <a:srgbClr val="231F20"/>
                </a:solidFill>
                <a:latin typeface="Century Gothic"/>
                <a:cs typeface="Century Gothic"/>
              </a:rPr>
              <a:t>or </a:t>
            </a:r>
            <a:r>
              <a:rPr sz="700" spc="-60" dirty="0">
                <a:solidFill>
                  <a:srgbClr val="231F20"/>
                </a:solidFill>
                <a:latin typeface="Century Gothic"/>
                <a:cs typeface="Century Gothic"/>
              </a:rPr>
              <a:t>documented  </a:t>
            </a:r>
            <a:r>
              <a:rPr sz="700" spc="-30" dirty="0">
                <a:solidFill>
                  <a:srgbClr val="231F20"/>
                </a:solidFill>
                <a:latin typeface="Century Gothic"/>
                <a:cs typeface="Century Gothic"/>
              </a:rPr>
              <a:t>seroconversion </a:t>
            </a:r>
            <a:r>
              <a:rPr sz="700" spc="20" dirty="0">
                <a:solidFill>
                  <a:srgbClr val="231F20"/>
                </a:solidFill>
                <a:latin typeface="Century Gothic"/>
                <a:cs typeface="Century Gothic"/>
              </a:rPr>
              <a:t>if </a:t>
            </a:r>
            <a:r>
              <a:rPr sz="700" spc="-40" dirty="0">
                <a:solidFill>
                  <a:srgbClr val="231F20"/>
                </a:solidFill>
                <a:latin typeface="Century Gothic"/>
                <a:cs typeface="Century Gothic"/>
              </a:rPr>
              <a:t>asymptomatic: </a:t>
            </a:r>
            <a:r>
              <a:rPr sz="700" spc="-25" dirty="0">
                <a:solidFill>
                  <a:srgbClr val="231F20"/>
                </a:solidFill>
                <a:latin typeface="Century Gothic"/>
                <a:cs typeface="Century Gothic"/>
              </a:rPr>
              <a:t>1) </a:t>
            </a:r>
            <a:r>
              <a:rPr sz="700" spc="-30" dirty="0">
                <a:solidFill>
                  <a:srgbClr val="231F20"/>
                </a:solidFill>
                <a:latin typeface="Century Gothic"/>
                <a:cs typeface="Century Gothic"/>
              </a:rPr>
              <a:t>injection drug  </a:t>
            </a:r>
            <a:r>
              <a:rPr sz="700" spc="-20" dirty="0">
                <a:solidFill>
                  <a:srgbClr val="231F20"/>
                </a:solidFill>
                <a:latin typeface="Century Gothic"/>
                <a:cs typeface="Century Gothic"/>
              </a:rPr>
              <a:t>use; </a:t>
            </a:r>
            <a:r>
              <a:rPr sz="700" spc="-25" dirty="0">
                <a:solidFill>
                  <a:srgbClr val="231F20"/>
                </a:solidFill>
                <a:latin typeface="Century Gothic"/>
                <a:cs typeface="Century Gothic"/>
              </a:rPr>
              <a:t>2) </a:t>
            </a:r>
            <a:r>
              <a:rPr sz="700" spc="-20" dirty="0">
                <a:solidFill>
                  <a:srgbClr val="231F20"/>
                </a:solidFill>
                <a:latin typeface="Century Gothic"/>
                <a:cs typeface="Century Gothic"/>
              </a:rPr>
              <a:t>multiple </a:t>
            </a:r>
            <a:r>
              <a:rPr sz="700" spc="-30" dirty="0">
                <a:solidFill>
                  <a:srgbClr val="231F20"/>
                </a:solidFill>
                <a:latin typeface="Century Gothic"/>
                <a:cs typeface="Century Gothic"/>
              </a:rPr>
              <a:t>sexual </a:t>
            </a:r>
            <a:r>
              <a:rPr sz="700" spc="-15" dirty="0">
                <a:solidFill>
                  <a:srgbClr val="231F20"/>
                </a:solidFill>
                <a:latin typeface="Century Gothic"/>
                <a:cs typeface="Century Gothic"/>
              </a:rPr>
              <a:t>partners; </a:t>
            </a:r>
            <a:r>
              <a:rPr sz="700" spc="-25" dirty="0">
                <a:solidFill>
                  <a:srgbClr val="231F20"/>
                </a:solidFill>
                <a:latin typeface="Century Gothic"/>
                <a:cs typeface="Century Gothic"/>
              </a:rPr>
              <a:t>3) </a:t>
            </a:r>
            <a:r>
              <a:rPr sz="700" spc="-35" dirty="0">
                <a:solidFill>
                  <a:srgbClr val="231F20"/>
                </a:solidFill>
                <a:latin typeface="Century Gothic"/>
                <a:cs typeface="Century Gothic"/>
              </a:rPr>
              <a:t>underwent  </a:t>
            </a:r>
            <a:r>
              <a:rPr sz="700" spc="-10" dirty="0">
                <a:solidFill>
                  <a:srgbClr val="231F20"/>
                </a:solidFill>
                <a:latin typeface="Century Gothic"/>
                <a:cs typeface="Century Gothic"/>
              </a:rPr>
              <a:t>surgery; </a:t>
            </a:r>
            <a:r>
              <a:rPr sz="700" spc="-25" dirty="0">
                <a:solidFill>
                  <a:srgbClr val="231F20"/>
                </a:solidFill>
                <a:latin typeface="Century Gothic"/>
                <a:cs typeface="Century Gothic"/>
              </a:rPr>
              <a:t>4) </a:t>
            </a:r>
            <a:r>
              <a:rPr sz="700" spc="-45" dirty="0">
                <a:solidFill>
                  <a:srgbClr val="231F20"/>
                </a:solidFill>
                <a:latin typeface="Century Gothic"/>
                <a:cs typeface="Century Gothic"/>
              </a:rPr>
              <a:t>men </a:t>
            </a:r>
            <a:r>
              <a:rPr sz="700" spc="-40" dirty="0">
                <a:solidFill>
                  <a:srgbClr val="231F20"/>
                </a:solidFill>
                <a:latin typeface="Century Gothic"/>
                <a:cs typeface="Century Gothic"/>
              </a:rPr>
              <a:t>who </a:t>
            </a:r>
            <a:r>
              <a:rPr sz="700" spc="-70" dirty="0">
                <a:solidFill>
                  <a:srgbClr val="231F20"/>
                </a:solidFill>
                <a:latin typeface="Century Gothic"/>
                <a:cs typeface="Century Gothic"/>
              </a:rPr>
              <a:t>have </a:t>
            </a:r>
            <a:r>
              <a:rPr sz="700" spc="-10" dirty="0">
                <a:solidFill>
                  <a:srgbClr val="231F20"/>
                </a:solidFill>
                <a:latin typeface="Century Gothic"/>
                <a:cs typeface="Century Gothic"/>
              </a:rPr>
              <a:t>sex with </a:t>
            </a:r>
            <a:r>
              <a:rPr sz="700" spc="-40" dirty="0">
                <a:solidFill>
                  <a:srgbClr val="231F20"/>
                </a:solidFill>
                <a:latin typeface="Century Gothic"/>
                <a:cs typeface="Century Gothic"/>
              </a:rPr>
              <a:t>men; </a:t>
            </a:r>
            <a:r>
              <a:rPr sz="700" spc="-25" dirty="0">
                <a:solidFill>
                  <a:srgbClr val="231F20"/>
                </a:solidFill>
                <a:latin typeface="Century Gothic"/>
                <a:cs typeface="Century Gothic"/>
              </a:rPr>
              <a:t>5)</a:t>
            </a:r>
            <a:r>
              <a:rPr sz="700" spc="-125" dirty="0">
                <a:solidFill>
                  <a:srgbClr val="231F20"/>
                </a:solidFill>
                <a:latin typeface="Century Gothic"/>
                <a:cs typeface="Century Gothic"/>
              </a:rPr>
              <a:t> </a:t>
            </a:r>
            <a:r>
              <a:rPr sz="700" spc="-30" dirty="0">
                <a:solidFill>
                  <a:srgbClr val="231F20"/>
                </a:solidFill>
                <a:latin typeface="Century Gothic"/>
                <a:cs typeface="Century Gothic"/>
              </a:rPr>
              <a:t>sexual</a:t>
            </a:r>
            <a:endParaRPr sz="700">
              <a:latin typeface="Century Gothic"/>
              <a:cs typeface="Century Gothic"/>
            </a:endParaRPr>
          </a:p>
          <a:p>
            <a:pPr marL="12700">
              <a:lnSpc>
                <a:spcPct val="100000"/>
              </a:lnSpc>
              <a:spcBef>
                <a:spcPts val="60"/>
              </a:spcBef>
            </a:pPr>
            <a:r>
              <a:rPr sz="700" spc="-60" dirty="0">
                <a:solidFill>
                  <a:srgbClr val="231F20"/>
                </a:solidFill>
                <a:latin typeface="Century Gothic"/>
                <a:cs typeface="Century Gothic"/>
              </a:rPr>
              <a:t>contact </a:t>
            </a:r>
            <a:r>
              <a:rPr sz="700" spc="-10" dirty="0">
                <a:solidFill>
                  <a:srgbClr val="231F20"/>
                </a:solidFill>
                <a:latin typeface="Century Gothic"/>
                <a:cs typeface="Century Gothic"/>
              </a:rPr>
              <a:t>with </a:t>
            </a:r>
            <a:r>
              <a:rPr sz="700" spc="-40" dirty="0">
                <a:solidFill>
                  <a:srgbClr val="231F20"/>
                </a:solidFill>
                <a:latin typeface="Century Gothic"/>
                <a:cs typeface="Century Gothic"/>
              </a:rPr>
              <a:t>suspected/confirmed </a:t>
            </a:r>
            <a:r>
              <a:rPr sz="700" spc="-20" dirty="0">
                <a:solidFill>
                  <a:srgbClr val="231F20"/>
                </a:solidFill>
                <a:latin typeface="Century Gothic"/>
                <a:cs typeface="Century Gothic"/>
              </a:rPr>
              <a:t>hepatitis </a:t>
            </a:r>
            <a:r>
              <a:rPr sz="700" spc="-135" dirty="0">
                <a:solidFill>
                  <a:srgbClr val="231F20"/>
                </a:solidFill>
                <a:latin typeface="Century Gothic"/>
                <a:cs typeface="Century Gothic"/>
              </a:rPr>
              <a:t>C </a:t>
            </a:r>
            <a:r>
              <a:rPr sz="700" spc="-95" dirty="0">
                <a:solidFill>
                  <a:srgbClr val="231F20"/>
                </a:solidFill>
                <a:latin typeface="Century Gothic"/>
                <a:cs typeface="Century Gothic"/>
              </a:rPr>
              <a:t> </a:t>
            </a:r>
            <a:r>
              <a:rPr sz="700" spc="-60" dirty="0">
                <a:solidFill>
                  <a:srgbClr val="231F20"/>
                </a:solidFill>
                <a:latin typeface="Century Gothic"/>
                <a:cs typeface="Century Gothic"/>
              </a:rPr>
              <a:t>case;</a:t>
            </a:r>
            <a:endParaRPr sz="700">
              <a:latin typeface="Century Gothic"/>
              <a:cs typeface="Century Gothic"/>
            </a:endParaRPr>
          </a:p>
          <a:p>
            <a:pPr marL="12700" marR="50800">
              <a:lnSpc>
                <a:spcPct val="107200"/>
              </a:lnSpc>
            </a:pPr>
            <a:r>
              <a:rPr sz="700" spc="-25" dirty="0">
                <a:solidFill>
                  <a:srgbClr val="231F20"/>
                </a:solidFill>
                <a:latin typeface="Century Gothic"/>
                <a:cs typeface="Century Gothic"/>
              </a:rPr>
              <a:t>6) sustained </a:t>
            </a:r>
            <a:r>
              <a:rPr sz="700" spc="-105" dirty="0">
                <a:solidFill>
                  <a:srgbClr val="231F20"/>
                </a:solidFill>
                <a:latin typeface="Century Gothic"/>
                <a:cs typeface="Century Gothic"/>
              </a:rPr>
              <a:t>a </a:t>
            </a:r>
            <a:r>
              <a:rPr sz="700" spc="-45" dirty="0">
                <a:solidFill>
                  <a:srgbClr val="231F20"/>
                </a:solidFill>
                <a:latin typeface="Century Gothic"/>
                <a:cs typeface="Century Gothic"/>
              </a:rPr>
              <a:t>percutaneous </a:t>
            </a:r>
            <a:r>
              <a:rPr sz="700" spc="-5" dirty="0">
                <a:solidFill>
                  <a:srgbClr val="231F20"/>
                </a:solidFill>
                <a:latin typeface="Century Gothic"/>
                <a:cs typeface="Century Gothic"/>
              </a:rPr>
              <a:t>injury; </a:t>
            </a:r>
            <a:r>
              <a:rPr sz="700" spc="-25" dirty="0">
                <a:solidFill>
                  <a:srgbClr val="231F20"/>
                </a:solidFill>
                <a:latin typeface="Century Gothic"/>
                <a:cs typeface="Century Gothic"/>
              </a:rPr>
              <a:t>7) </a:t>
            </a:r>
            <a:r>
              <a:rPr sz="700" spc="-35" dirty="0">
                <a:solidFill>
                  <a:srgbClr val="231F20"/>
                </a:solidFill>
                <a:latin typeface="Century Gothic"/>
                <a:cs typeface="Century Gothic"/>
              </a:rPr>
              <a:t>household  </a:t>
            </a:r>
            <a:r>
              <a:rPr sz="700" spc="-60" dirty="0">
                <a:solidFill>
                  <a:srgbClr val="231F20"/>
                </a:solidFill>
                <a:latin typeface="Century Gothic"/>
                <a:cs typeface="Century Gothic"/>
              </a:rPr>
              <a:t>contact </a:t>
            </a:r>
            <a:r>
              <a:rPr sz="700" spc="-10" dirty="0">
                <a:solidFill>
                  <a:srgbClr val="231F20"/>
                </a:solidFill>
                <a:latin typeface="Century Gothic"/>
                <a:cs typeface="Century Gothic"/>
              </a:rPr>
              <a:t>with </a:t>
            </a:r>
            <a:r>
              <a:rPr sz="700" spc="-40" dirty="0">
                <a:solidFill>
                  <a:srgbClr val="231F20"/>
                </a:solidFill>
                <a:latin typeface="Century Gothic"/>
                <a:cs typeface="Century Gothic"/>
              </a:rPr>
              <a:t>suspected/confirmed </a:t>
            </a:r>
            <a:r>
              <a:rPr sz="700" spc="-20" dirty="0">
                <a:solidFill>
                  <a:srgbClr val="231F20"/>
                </a:solidFill>
                <a:latin typeface="Century Gothic"/>
                <a:cs typeface="Century Gothic"/>
              </a:rPr>
              <a:t>hepatitis </a:t>
            </a:r>
            <a:r>
              <a:rPr sz="700" spc="-135" dirty="0">
                <a:solidFill>
                  <a:srgbClr val="231F20"/>
                </a:solidFill>
                <a:latin typeface="Century Gothic"/>
                <a:cs typeface="Century Gothic"/>
              </a:rPr>
              <a:t>C </a:t>
            </a:r>
            <a:r>
              <a:rPr sz="700" spc="-95" dirty="0">
                <a:solidFill>
                  <a:srgbClr val="231F20"/>
                </a:solidFill>
                <a:latin typeface="Century Gothic"/>
                <a:cs typeface="Century Gothic"/>
              </a:rPr>
              <a:t> </a:t>
            </a:r>
            <a:r>
              <a:rPr sz="700" spc="-60" dirty="0">
                <a:solidFill>
                  <a:srgbClr val="231F20"/>
                </a:solidFill>
                <a:latin typeface="Century Gothic"/>
                <a:cs typeface="Century Gothic"/>
              </a:rPr>
              <a:t>case;</a:t>
            </a:r>
            <a:endParaRPr sz="700">
              <a:latin typeface="Century Gothic"/>
              <a:cs typeface="Century Gothic"/>
            </a:endParaRPr>
          </a:p>
          <a:p>
            <a:pPr marL="12700">
              <a:lnSpc>
                <a:spcPct val="100000"/>
              </a:lnSpc>
              <a:spcBef>
                <a:spcPts val="60"/>
              </a:spcBef>
            </a:pPr>
            <a:r>
              <a:rPr sz="700" spc="-25" dirty="0">
                <a:solidFill>
                  <a:srgbClr val="231F20"/>
                </a:solidFill>
                <a:latin typeface="Century Gothic"/>
                <a:cs typeface="Century Gothic"/>
              </a:rPr>
              <a:t>8) </a:t>
            </a:r>
            <a:r>
              <a:rPr sz="700" spc="-60" dirty="0">
                <a:solidFill>
                  <a:srgbClr val="231F20"/>
                </a:solidFill>
                <a:latin typeface="Century Gothic"/>
                <a:cs typeface="Century Gothic"/>
              </a:rPr>
              <a:t>occupational </a:t>
            </a:r>
            <a:r>
              <a:rPr sz="700" spc="-30" dirty="0">
                <a:solidFill>
                  <a:srgbClr val="231F20"/>
                </a:solidFill>
                <a:latin typeface="Century Gothic"/>
                <a:cs typeface="Century Gothic"/>
              </a:rPr>
              <a:t>exposure </a:t>
            </a:r>
            <a:r>
              <a:rPr sz="700" spc="-20" dirty="0">
                <a:solidFill>
                  <a:srgbClr val="231F20"/>
                </a:solidFill>
                <a:latin typeface="Century Gothic"/>
                <a:cs typeface="Century Gothic"/>
              </a:rPr>
              <a:t>to </a:t>
            </a:r>
            <a:r>
              <a:rPr sz="700" spc="-45" dirty="0">
                <a:solidFill>
                  <a:srgbClr val="231F20"/>
                </a:solidFill>
                <a:latin typeface="Century Gothic"/>
                <a:cs typeface="Century Gothic"/>
              </a:rPr>
              <a:t>blood; </a:t>
            </a:r>
            <a:r>
              <a:rPr sz="700" spc="-25" dirty="0">
                <a:solidFill>
                  <a:srgbClr val="231F20"/>
                </a:solidFill>
                <a:latin typeface="Century Gothic"/>
                <a:cs typeface="Century Gothic"/>
              </a:rPr>
              <a:t>9) </a:t>
            </a:r>
            <a:r>
              <a:rPr sz="700" spc="-10" dirty="0">
                <a:solidFill>
                  <a:srgbClr val="231F20"/>
                </a:solidFill>
                <a:latin typeface="Century Gothic"/>
                <a:cs typeface="Century Gothic"/>
              </a:rPr>
              <a:t>dialysis;</a:t>
            </a:r>
            <a:r>
              <a:rPr sz="700" spc="-45" dirty="0">
                <a:solidFill>
                  <a:srgbClr val="231F20"/>
                </a:solidFill>
                <a:latin typeface="Century Gothic"/>
                <a:cs typeface="Century Gothic"/>
              </a:rPr>
              <a:t> </a:t>
            </a:r>
            <a:r>
              <a:rPr sz="700" spc="-70" dirty="0">
                <a:solidFill>
                  <a:srgbClr val="231F20"/>
                </a:solidFill>
                <a:latin typeface="Century Gothic"/>
                <a:cs typeface="Century Gothic"/>
              </a:rPr>
              <a:t>and</a:t>
            </a:r>
            <a:endParaRPr sz="700">
              <a:latin typeface="Century Gothic"/>
              <a:cs typeface="Century Gothic"/>
            </a:endParaRPr>
          </a:p>
          <a:p>
            <a:pPr marL="12700" marR="90170">
              <a:lnSpc>
                <a:spcPct val="107200"/>
              </a:lnSpc>
            </a:pPr>
            <a:r>
              <a:rPr sz="700" spc="-10" dirty="0">
                <a:solidFill>
                  <a:srgbClr val="231F20"/>
                </a:solidFill>
                <a:latin typeface="Century Gothic"/>
                <a:cs typeface="Century Gothic"/>
              </a:rPr>
              <a:t>10) transfusion. </a:t>
            </a:r>
            <a:r>
              <a:rPr sz="700" spc="-35" dirty="0">
                <a:solidFill>
                  <a:srgbClr val="231F20"/>
                </a:solidFill>
                <a:latin typeface="Century Gothic"/>
                <a:cs typeface="Century Gothic"/>
              </a:rPr>
              <a:t>Reported </a:t>
            </a:r>
            <a:r>
              <a:rPr sz="700" spc="-45" dirty="0">
                <a:solidFill>
                  <a:srgbClr val="231F20"/>
                </a:solidFill>
                <a:latin typeface="Century Gothic"/>
                <a:cs typeface="Century Gothic"/>
              </a:rPr>
              <a:t>cases </a:t>
            </a:r>
            <a:r>
              <a:rPr sz="700" spc="-60" dirty="0">
                <a:solidFill>
                  <a:srgbClr val="231F20"/>
                </a:solidFill>
                <a:latin typeface="Century Gothic"/>
                <a:cs typeface="Century Gothic"/>
              </a:rPr>
              <a:t>may </a:t>
            </a:r>
            <a:r>
              <a:rPr sz="700" spc="-45" dirty="0">
                <a:solidFill>
                  <a:srgbClr val="231F20"/>
                </a:solidFill>
                <a:latin typeface="Century Gothic"/>
                <a:cs typeface="Century Gothic"/>
              </a:rPr>
              <a:t>include </a:t>
            </a:r>
            <a:r>
              <a:rPr sz="700" spc="-35" dirty="0">
                <a:solidFill>
                  <a:srgbClr val="231F20"/>
                </a:solidFill>
                <a:latin typeface="Century Gothic"/>
                <a:cs typeface="Century Gothic"/>
              </a:rPr>
              <a:t>more  than </a:t>
            </a:r>
            <a:r>
              <a:rPr sz="700" spc="-55" dirty="0">
                <a:solidFill>
                  <a:srgbClr val="231F20"/>
                </a:solidFill>
                <a:latin typeface="Century Gothic"/>
                <a:cs typeface="Century Gothic"/>
              </a:rPr>
              <a:t>one </a:t>
            </a:r>
            <a:r>
              <a:rPr sz="700" spc="30" dirty="0">
                <a:solidFill>
                  <a:srgbClr val="231F20"/>
                </a:solidFill>
                <a:latin typeface="Century Gothic"/>
                <a:cs typeface="Century Gothic"/>
              </a:rPr>
              <a:t>risk</a:t>
            </a:r>
            <a:r>
              <a:rPr sz="700" spc="-30" dirty="0">
                <a:solidFill>
                  <a:srgbClr val="231F20"/>
                </a:solidFill>
                <a:latin typeface="Century Gothic"/>
                <a:cs typeface="Century Gothic"/>
              </a:rPr>
              <a:t> </a:t>
            </a:r>
            <a:r>
              <a:rPr sz="700" spc="-40" dirty="0">
                <a:solidFill>
                  <a:srgbClr val="231F20"/>
                </a:solidFill>
                <a:latin typeface="Century Gothic"/>
                <a:cs typeface="Century Gothic"/>
              </a:rPr>
              <a:t>behavior/exposure.</a:t>
            </a:r>
            <a:endParaRPr sz="700">
              <a:latin typeface="Century Gothic"/>
              <a:cs typeface="Century Gothic"/>
            </a:endParaRPr>
          </a:p>
          <a:p>
            <a:pPr marL="12700" marR="19685">
              <a:lnSpc>
                <a:spcPct val="107200"/>
              </a:lnSpc>
              <a:spcBef>
                <a:spcPts val="450"/>
              </a:spcBef>
            </a:pPr>
            <a:r>
              <a:rPr sz="700" spc="-110" dirty="0">
                <a:solidFill>
                  <a:srgbClr val="231F20"/>
                </a:solidFill>
                <a:latin typeface="Century Gothic"/>
                <a:cs typeface="Century Gothic"/>
              </a:rPr>
              <a:t>† </a:t>
            </a:r>
            <a:r>
              <a:rPr sz="700" spc="25" dirty="0">
                <a:solidFill>
                  <a:srgbClr val="231F20"/>
                </a:solidFill>
                <a:latin typeface="Century Gothic"/>
                <a:cs typeface="Century Gothic"/>
              </a:rPr>
              <a:t>Risk </a:t>
            </a:r>
            <a:r>
              <a:rPr sz="700" spc="-30" dirty="0">
                <a:solidFill>
                  <a:srgbClr val="231F20"/>
                </a:solidFill>
                <a:latin typeface="Century Gothic"/>
                <a:cs typeface="Century Gothic"/>
              </a:rPr>
              <a:t>behaviors/exposures </a:t>
            </a:r>
            <a:r>
              <a:rPr sz="700" spc="-70" dirty="0">
                <a:solidFill>
                  <a:srgbClr val="231F20"/>
                </a:solidFill>
                <a:latin typeface="Century Gothic"/>
                <a:cs typeface="Century Gothic"/>
              </a:rPr>
              <a:t>data </a:t>
            </a:r>
            <a:r>
              <a:rPr sz="700" spc="-5" dirty="0">
                <a:solidFill>
                  <a:srgbClr val="231F20"/>
                </a:solidFill>
                <a:latin typeface="Century Gothic"/>
                <a:cs typeface="Century Gothic"/>
              </a:rPr>
              <a:t>from </a:t>
            </a:r>
            <a:r>
              <a:rPr sz="700" spc="-55" dirty="0">
                <a:solidFill>
                  <a:srgbClr val="231F20"/>
                </a:solidFill>
                <a:latin typeface="Century Gothic"/>
                <a:cs typeface="Century Gothic"/>
              </a:rPr>
              <a:t>one </a:t>
            </a:r>
            <a:r>
              <a:rPr sz="700" spc="-25" dirty="0">
                <a:solidFill>
                  <a:srgbClr val="231F20"/>
                </a:solidFill>
                <a:latin typeface="Century Gothic"/>
                <a:cs typeface="Century Gothic"/>
              </a:rPr>
              <a:t>state </a:t>
            </a:r>
            <a:r>
              <a:rPr sz="700" spc="-40" dirty="0">
                <a:solidFill>
                  <a:srgbClr val="231F20"/>
                </a:solidFill>
                <a:latin typeface="Century Gothic"/>
                <a:cs typeface="Century Gothic"/>
              </a:rPr>
              <a:t>was  </a:t>
            </a:r>
            <a:r>
              <a:rPr sz="700" spc="-25" dirty="0">
                <a:solidFill>
                  <a:srgbClr val="231F20"/>
                </a:solidFill>
                <a:latin typeface="Century Gothic"/>
                <a:cs typeface="Century Gothic"/>
              </a:rPr>
              <a:t>classified </a:t>
            </a:r>
            <a:r>
              <a:rPr sz="700" spc="-30" dirty="0">
                <a:solidFill>
                  <a:srgbClr val="231F20"/>
                </a:solidFill>
                <a:latin typeface="Century Gothic"/>
                <a:cs typeface="Century Gothic"/>
              </a:rPr>
              <a:t>as </a:t>
            </a:r>
            <a:r>
              <a:rPr sz="700" spc="-25" dirty="0">
                <a:solidFill>
                  <a:srgbClr val="231F20"/>
                </a:solidFill>
                <a:latin typeface="Century Gothic"/>
                <a:cs typeface="Century Gothic"/>
              </a:rPr>
              <a:t>‘missing’ </a:t>
            </a:r>
            <a:r>
              <a:rPr sz="700" spc="-65" dirty="0">
                <a:solidFill>
                  <a:srgbClr val="231F20"/>
                </a:solidFill>
                <a:latin typeface="Century Gothic"/>
                <a:cs typeface="Century Gothic"/>
              </a:rPr>
              <a:t>because </a:t>
            </a:r>
            <a:r>
              <a:rPr sz="700" spc="-20" dirty="0">
                <a:solidFill>
                  <a:srgbClr val="231F20"/>
                </a:solidFill>
                <a:latin typeface="Century Gothic"/>
                <a:cs typeface="Century Gothic"/>
              </a:rPr>
              <a:t>of </a:t>
            </a:r>
            <a:r>
              <a:rPr sz="700" spc="10" dirty="0">
                <a:solidFill>
                  <a:srgbClr val="231F20"/>
                </a:solidFill>
                <a:latin typeface="Century Gothic"/>
                <a:cs typeface="Century Gothic"/>
              </a:rPr>
              <a:t>errors </a:t>
            </a:r>
            <a:r>
              <a:rPr sz="700" spc="-5" dirty="0">
                <a:solidFill>
                  <a:srgbClr val="231F20"/>
                </a:solidFill>
                <a:latin typeface="Century Gothic"/>
                <a:cs typeface="Century Gothic"/>
              </a:rPr>
              <a:t>in</a:t>
            </a:r>
            <a:r>
              <a:rPr sz="700" spc="-50" dirty="0">
                <a:solidFill>
                  <a:srgbClr val="231F20"/>
                </a:solidFill>
                <a:latin typeface="Century Gothic"/>
                <a:cs typeface="Century Gothic"/>
              </a:rPr>
              <a:t> </a:t>
            </a:r>
            <a:r>
              <a:rPr sz="700" spc="-25" dirty="0">
                <a:solidFill>
                  <a:srgbClr val="231F20"/>
                </a:solidFill>
                <a:latin typeface="Century Gothic"/>
                <a:cs typeface="Century Gothic"/>
              </a:rPr>
              <a:t>reporting.</a:t>
            </a:r>
            <a:endParaRPr sz="700">
              <a:latin typeface="Century Gothic"/>
              <a:cs typeface="Century Gothic"/>
            </a:endParaRPr>
          </a:p>
          <a:p>
            <a:pPr marL="12700" marR="5080" algn="just">
              <a:lnSpc>
                <a:spcPct val="107200"/>
              </a:lnSpc>
              <a:spcBef>
                <a:spcPts val="445"/>
              </a:spcBef>
            </a:pPr>
            <a:r>
              <a:rPr sz="600" spc="15" baseline="34722" dirty="0">
                <a:solidFill>
                  <a:srgbClr val="231F20"/>
                </a:solidFill>
                <a:latin typeface="Century Gothic"/>
                <a:cs typeface="Century Gothic"/>
              </a:rPr>
              <a:t>§ </a:t>
            </a:r>
            <a:r>
              <a:rPr sz="700" spc="-50" dirty="0">
                <a:solidFill>
                  <a:srgbClr val="231F20"/>
                </a:solidFill>
                <a:latin typeface="Century Gothic"/>
                <a:cs typeface="Century Gothic"/>
              </a:rPr>
              <a:t>Cases </a:t>
            </a:r>
            <a:r>
              <a:rPr sz="700" spc="-10" dirty="0">
                <a:solidFill>
                  <a:srgbClr val="231F20"/>
                </a:solidFill>
                <a:latin typeface="Century Gothic"/>
                <a:cs typeface="Century Gothic"/>
              </a:rPr>
              <a:t>with </a:t>
            </a:r>
            <a:r>
              <a:rPr sz="700" spc="-35" dirty="0">
                <a:solidFill>
                  <a:srgbClr val="231F20"/>
                </a:solidFill>
                <a:latin typeface="Century Gothic"/>
                <a:cs typeface="Century Gothic"/>
              </a:rPr>
              <a:t>more than </a:t>
            </a:r>
            <a:r>
              <a:rPr sz="700" spc="-55" dirty="0">
                <a:solidFill>
                  <a:srgbClr val="231F20"/>
                </a:solidFill>
                <a:latin typeface="Century Gothic"/>
                <a:cs typeface="Century Gothic"/>
              </a:rPr>
              <a:t>one </a:t>
            </a:r>
            <a:r>
              <a:rPr sz="700" spc="-40" dirty="0">
                <a:solidFill>
                  <a:srgbClr val="231F20"/>
                </a:solidFill>
                <a:latin typeface="Century Gothic"/>
                <a:cs typeface="Century Gothic"/>
              </a:rPr>
              <a:t>type </a:t>
            </a:r>
            <a:r>
              <a:rPr sz="700" spc="-20" dirty="0">
                <a:solidFill>
                  <a:srgbClr val="231F20"/>
                </a:solidFill>
                <a:latin typeface="Century Gothic"/>
                <a:cs typeface="Century Gothic"/>
              </a:rPr>
              <a:t>of </a:t>
            </a:r>
            <a:r>
              <a:rPr sz="700" spc="-60" dirty="0">
                <a:solidFill>
                  <a:srgbClr val="231F20"/>
                </a:solidFill>
                <a:latin typeface="Century Gothic"/>
                <a:cs typeface="Century Gothic"/>
              </a:rPr>
              <a:t>contact </a:t>
            </a:r>
            <a:r>
              <a:rPr sz="700" spc="-35" dirty="0">
                <a:solidFill>
                  <a:srgbClr val="231F20"/>
                </a:solidFill>
                <a:latin typeface="Century Gothic"/>
                <a:cs typeface="Century Gothic"/>
              </a:rPr>
              <a:t>reported  </a:t>
            </a:r>
            <a:r>
              <a:rPr sz="700" spc="-45" dirty="0">
                <a:solidFill>
                  <a:srgbClr val="231F20"/>
                </a:solidFill>
                <a:latin typeface="Century Gothic"/>
                <a:cs typeface="Century Gothic"/>
              </a:rPr>
              <a:t>were categorized </a:t>
            </a:r>
            <a:r>
              <a:rPr sz="700" spc="-60" dirty="0">
                <a:solidFill>
                  <a:srgbClr val="231F20"/>
                </a:solidFill>
                <a:latin typeface="Century Gothic"/>
                <a:cs typeface="Century Gothic"/>
              </a:rPr>
              <a:t>according </a:t>
            </a:r>
            <a:r>
              <a:rPr sz="700" spc="-20" dirty="0">
                <a:solidFill>
                  <a:srgbClr val="231F20"/>
                </a:solidFill>
                <a:latin typeface="Century Gothic"/>
                <a:cs typeface="Century Gothic"/>
              </a:rPr>
              <a:t>to </a:t>
            </a:r>
            <a:r>
              <a:rPr sz="700" spc="-105" dirty="0">
                <a:solidFill>
                  <a:srgbClr val="231F20"/>
                </a:solidFill>
                <a:latin typeface="Century Gothic"/>
                <a:cs typeface="Century Gothic"/>
              </a:rPr>
              <a:t>a </a:t>
            </a:r>
            <a:r>
              <a:rPr sz="700" spc="-35" dirty="0">
                <a:solidFill>
                  <a:srgbClr val="231F20"/>
                </a:solidFill>
                <a:latin typeface="Century Gothic"/>
                <a:cs typeface="Century Gothic"/>
              </a:rPr>
              <a:t>hierarchy: </a:t>
            </a:r>
            <a:r>
              <a:rPr sz="700" spc="-40" dirty="0">
                <a:solidFill>
                  <a:srgbClr val="231F20"/>
                </a:solidFill>
                <a:latin typeface="Century Gothic"/>
                <a:cs typeface="Century Gothic"/>
              </a:rPr>
              <a:t>(1) </a:t>
            </a:r>
            <a:r>
              <a:rPr sz="700" spc="-30" dirty="0">
                <a:solidFill>
                  <a:srgbClr val="231F20"/>
                </a:solidFill>
                <a:latin typeface="Century Gothic"/>
                <a:cs typeface="Century Gothic"/>
              </a:rPr>
              <a:t>sexual  </a:t>
            </a:r>
            <a:r>
              <a:rPr sz="700" spc="-55" dirty="0">
                <a:solidFill>
                  <a:srgbClr val="231F20"/>
                </a:solidFill>
                <a:latin typeface="Century Gothic"/>
                <a:cs typeface="Century Gothic"/>
              </a:rPr>
              <a:t>contact; </a:t>
            </a:r>
            <a:r>
              <a:rPr sz="700" spc="-40" dirty="0">
                <a:solidFill>
                  <a:srgbClr val="231F20"/>
                </a:solidFill>
                <a:latin typeface="Century Gothic"/>
                <a:cs typeface="Century Gothic"/>
              </a:rPr>
              <a:t>(2) </a:t>
            </a:r>
            <a:r>
              <a:rPr sz="700" spc="-35" dirty="0">
                <a:solidFill>
                  <a:srgbClr val="231F20"/>
                </a:solidFill>
                <a:latin typeface="Century Gothic"/>
                <a:cs typeface="Century Gothic"/>
              </a:rPr>
              <a:t>household </a:t>
            </a:r>
            <a:r>
              <a:rPr sz="700" spc="-60" dirty="0">
                <a:solidFill>
                  <a:srgbClr val="231F20"/>
                </a:solidFill>
                <a:latin typeface="Century Gothic"/>
                <a:cs typeface="Century Gothic"/>
              </a:rPr>
              <a:t>contact</a:t>
            </a:r>
            <a:r>
              <a:rPr sz="700" spc="-10" dirty="0">
                <a:solidFill>
                  <a:srgbClr val="231F20"/>
                </a:solidFill>
                <a:latin typeface="Century Gothic"/>
                <a:cs typeface="Century Gothic"/>
              </a:rPr>
              <a:t> </a:t>
            </a:r>
            <a:r>
              <a:rPr sz="700" spc="-45" dirty="0">
                <a:solidFill>
                  <a:srgbClr val="231F20"/>
                </a:solidFill>
                <a:latin typeface="Century Gothic"/>
                <a:cs typeface="Century Gothic"/>
              </a:rPr>
              <a:t>(nonsexual).</a:t>
            </a:r>
            <a:endParaRPr sz="700">
              <a:latin typeface="Century Gothic"/>
              <a:cs typeface="Century Gothic"/>
            </a:endParaRPr>
          </a:p>
          <a:p>
            <a:pPr marL="12700" marR="283210" indent="-635">
              <a:lnSpc>
                <a:spcPct val="107200"/>
              </a:lnSpc>
              <a:spcBef>
                <a:spcPts val="450"/>
              </a:spcBef>
            </a:pPr>
            <a:r>
              <a:rPr sz="600" spc="22" baseline="34722" dirty="0">
                <a:solidFill>
                  <a:srgbClr val="231F20"/>
                </a:solidFill>
                <a:latin typeface="Century Gothic"/>
                <a:cs typeface="Century Gothic"/>
              </a:rPr>
              <a:t>¶ </a:t>
            </a:r>
            <a:r>
              <a:rPr sz="700" spc="-55" dirty="0">
                <a:solidFill>
                  <a:srgbClr val="231F20"/>
                </a:solidFill>
                <a:latin typeface="Century Gothic"/>
                <a:cs typeface="Century Gothic"/>
              </a:rPr>
              <a:t>A </a:t>
            </a:r>
            <a:r>
              <a:rPr sz="700" spc="-30" dirty="0">
                <a:solidFill>
                  <a:srgbClr val="231F20"/>
                </a:solidFill>
                <a:latin typeface="Century Gothic"/>
                <a:cs typeface="Century Gothic"/>
              </a:rPr>
              <a:t>total </a:t>
            </a:r>
            <a:r>
              <a:rPr sz="700" spc="-20" dirty="0">
                <a:solidFill>
                  <a:srgbClr val="231F20"/>
                </a:solidFill>
                <a:latin typeface="Century Gothic"/>
                <a:cs typeface="Century Gothic"/>
              </a:rPr>
              <a:t>of </a:t>
            </a:r>
            <a:r>
              <a:rPr sz="700" spc="5" dirty="0">
                <a:solidFill>
                  <a:srgbClr val="231F20"/>
                </a:solidFill>
                <a:latin typeface="Century Gothic"/>
                <a:cs typeface="Century Gothic"/>
              </a:rPr>
              <a:t>2,471 </a:t>
            </a:r>
            <a:r>
              <a:rPr sz="700" spc="-70" dirty="0">
                <a:solidFill>
                  <a:srgbClr val="231F20"/>
                </a:solidFill>
                <a:latin typeface="Century Gothic"/>
                <a:cs typeface="Century Gothic"/>
              </a:rPr>
              <a:t>acute </a:t>
            </a:r>
            <a:r>
              <a:rPr sz="700" spc="-20" dirty="0">
                <a:solidFill>
                  <a:srgbClr val="231F20"/>
                </a:solidFill>
                <a:latin typeface="Century Gothic"/>
                <a:cs typeface="Century Gothic"/>
              </a:rPr>
              <a:t>hepatitis </a:t>
            </a:r>
            <a:r>
              <a:rPr sz="700" spc="-135" dirty="0">
                <a:solidFill>
                  <a:srgbClr val="231F20"/>
                </a:solidFill>
                <a:latin typeface="Century Gothic"/>
                <a:cs typeface="Century Gothic"/>
              </a:rPr>
              <a:t>C </a:t>
            </a:r>
            <a:r>
              <a:rPr sz="700" spc="-45" dirty="0">
                <a:solidFill>
                  <a:srgbClr val="231F20"/>
                </a:solidFill>
                <a:latin typeface="Century Gothic"/>
                <a:cs typeface="Century Gothic"/>
              </a:rPr>
              <a:t>cases were  </a:t>
            </a:r>
            <a:r>
              <a:rPr sz="700" spc="-30" dirty="0">
                <a:solidFill>
                  <a:srgbClr val="231F20"/>
                </a:solidFill>
                <a:latin typeface="Century Gothic"/>
                <a:cs typeface="Century Gothic"/>
              </a:rPr>
              <a:t>reported </a:t>
            </a:r>
            <a:r>
              <a:rPr sz="700" spc="-60" dirty="0">
                <a:solidFill>
                  <a:srgbClr val="231F20"/>
                </a:solidFill>
                <a:latin typeface="Century Gothic"/>
                <a:cs typeface="Century Gothic"/>
              </a:rPr>
              <a:t>among </a:t>
            </a:r>
            <a:r>
              <a:rPr sz="700" spc="-35" dirty="0">
                <a:solidFill>
                  <a:srgbClr val="231F20"/>
                </a:solidFill>
                <a:latin typeface="Century Gothic"/>
                <a:cs typeface="Century Gothic"/>
              </a:rPr>
              <a:t>males </a:t>
            </a:r>
            <a:r>
              <a:rPr sz="700" spc="-5" dirty="0">
                <a:solidFill>
                  <a:srgbClr val="231F20"/>
                </a:solidFill>
                <a:latin typeface="Century Gothic"/>
                <a:cs typeface="Century Gothic"/>
              </a:rPr>
              <a:t>in</a:t>
            </a:r>
            <a:r>
              <a:rPr sz="700" spc="-25" dirty="0">
                <a:solidFill>
                  <a:srgbClr val="231F20"/>
                </a:solidFill>
                <a:latin typeface="Century Gothic"/>
                <a:cs typeface="Century Gothic"/>
              </a:rPr>
              <a:t> </a:t>
            </a:r>
            <a:r>
              <a:rPr sz="700" spc="5" dirty="0">
                <a:solidFill>
                  <a:srgbClr val="231F20"/>
                </a:solidFill>
                <a:latin typeface="Century Gothic"/>
                <a:cs typeface="Century Gothic"/>
              </a:rPr>
              <a:t>2019.</a:t>
            </a:r>
            <a:endParaRPr sz="700">
              <a:latin typeface="Century Gothic"/>
              <a:cs typeface="Century Gothic"/>
            </a:endParaRPr>
          </a:p>
        </p:txBody>
      </p:sp>
      <p:sp>
        <p:nvSpPr>
          <p:cNvPr id="5" name="object 5"/>
          <p:cNvSpPr/>
          <p:nvPr/>
        </p:nvSpPr>
        <p:spPr>
          <a:xfrm>
            <a:off x="5527701"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6" name="object 6"/>
          <p:cNvSpPr/>
          <p:nvPr/>
        </p:nvSpPr>
        <p:spPr>
          <a:xfrm>
            <a:off x="5503455"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7" name="object 7"/>
          <p:cNvSpPr/>
          <p:nvPr/>
        </p:nvSpPr>
        <p:spPr>
          <a:xfrm>
            <a:off x="5551947" y="507359"/>
            <a:ext cx="0" cy="40640"/>
          </a:xfrm>
          <a:custGeom>
            <a:avLst/>
            <a:gdLst/>
            <a:ahLst/>
            <a:cxnLst/>
            <a:rect l="l" t="t" r="r" b="b"/>
            <a:pathLst>
              <a:path h="40640">
                <a:moveTo>
                  <a:pt x="0" y="0"/>
                </a:moveTo>
                <a:lnTo>
                  <a:pt x="0" y="40627"/>
                </a:lnTo>
              </a:path>
            </a:pathLst>
          </a:custGeom>
          <a:ln w="10960">
            <a:solidFill>
              <a:srgbClr val="8B2589"/>
            </a:solidFill>
          </a:ln>
        </p:spPr>
        <p:txBody>
          <a:bodyPr wrap="square" lIns="0" tIns="0" rIns="0" bIns="0" rtlCol="0"/>
          <a:lstStyle/>
          <a:p>
            <a:endParaRPr/>
          </a:p>
        </p:txBody>
      </p:sp>
      <p:sp>
        <p:nvSpPr>
          <p:cNvPr id="8" name="object 8"/>
          <p:cNvSpPr/>
          <p:nvPr/>
        </p:nvSpPr>
        <p:spPr>
          <a:xfrm>
            <a:off x="5576191" y="475048"/>
            <a:ext cx="0" cy="73025"/>
          </a:xfrm>
          <a:custGeom>
            <a:avLst/>
            <a:gdLst/>
            <a:ahLst/>
            <a:cxnLst/>
            <a:rect l="l" t="t" r="r" b="b"/>
            <a:pathLst>
              <a:path h="73025">
                <a:moveTo>
                  <a:pt x="0" y="0"/>
                </a:moveTo>
                <a:lnTo>
                  <a:pt x="0" y="72936"/>
                </a:lnTo>
              </a:path>
            </a:pathLst>
          </a:custGeom>
          <a:ln w="10960">
            <a:solidFill>
              <a:srgbClr val="8B2589"/>
            </a:solidFill>
          </a:ln>
        </p:spPr>
        <p:txBody>
          <a:bodyPr wrap="square" lIns="0" tIns="0" rIns="0" bIns="0" rtlCol="0"/>
          <a:lstStyle/>
          <a:p>
            <a:endParaRPr/>
          </a:p>
        </p:txBody>
      </p:sp>
      <p:sp>
        <p:nvSpPr>
          <p:cNvPr id="9" name="object 9"/>
          <p:cNvSpPr/>
          <p:nvPr/>
        </p:nvSpPr>
        <p:spPr>
          <a:xfrm>
            <a:off x="5402159" y="325601"/>
            <a:ext cx="200660" cy="244475"/>
          </a:xfrm>
          <a:custGeom>
            <a:avLst/>
            <a:gdLst/>
            <a:ahLst/>
            <a:cxnLst/>
            <a:rect l="l" t="t" r="r" b="b"/>
            <a:pathLst>
              <a:path w="200660" h="244475">
                <a:moveTo>
                  <a:pt x="121945" y="244055"/>
                </a:moveTo>
                <a:lnTo>
                  <a:pt x="11785" y="244055"/>
                </a:lnTo>
                <a:lnTo>
                  <a:pt x="5257" y="244055"/>
                </a:lnTo>
                <a:lnTo>
                  <a:pt x="0" y="238772"/>
                </a:lnTo>
                <a:lnTo>
                  <a:pt x="0" y="232244"/>
                </a:lnTo>
                <a:lnTo>
                  <a:pt x="0" y="13271"/>
                </a:lnTo>
                <a:lnTo>
                  <a:pt x="0" y="5943"/>
                </a:lnTo>
                <a:lnTo>
                  <a:pt x="5943" y="0"/>
                </a:lnTo>
                <a:lnTo>
                  <a:pt x="13271" y="0"/>
                </a:lnTo>
                <a:lnTo>
                  <a:pt x="186943" y="0"/>
                </a:lnTo>
                <a:lnTo>
                  <a:pt x="194271" y="0"/>
                </a:lnTo>
                <a:lnTo>
                  <a:pt x="200215" y="5943"/>
                </a:lnTo>
                <a:lnTo>
                  <a:pt x="200215" y="13271"/>
                </a:lnTo>
                <a:lnTo>
                  <a:pt x="200215" y="119748"/>
                </a:lnTo>
              </a:path>
            </a:pathLst>
          </a:custGeom>
          <a:ln w="10960">
            <a:solidFill>
              <a:srgbClr val="005E6D"/>
            </a:solidFill>
          </a:ln>
        </p:spPr>
        <p:txBody>
          <a:bodyPr wrap="square" lIns="0" tIns="0" rIns="0" bIns="0" rtlCol="0"/>
          <a:lstStyle/>
          <a:p>
            <a:endParaRPr/>
          </a:p>
        </p:txBody>
      </p:sp>
      <p:sp>
        <p:nvSpPr>
          <p:cNvPr id="10" name="object 10"/>
          <p:cNvSpPr/>
          <p:nvPr/>
        </p:nvSpPr>
        <p:spPr>
          <a:xfrm>
            <a:off x="5418396" y="345154"/>
            <a:ext cx="168107" cy="202834"/>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5402163" y="325607"/>
            <a:ext cx="200660" cy="244475"/>
          </a:xfrm>
          <a:custGeom>
            <a:avLst/>
            <a:gdLst/>
            <a:ahLst/>
            <a:cxnLst/>
            <a:rect l="l" t="t" r="r" b="b"/>
            <a:pathLst>
              <a:path w="200660" h="244475">
                <a:moveTo>
                  <a:pt x="78270" y="0"/>
                </a:moveTo>
                <a:lnTo>
                  <a:pt x="188429" y="0"/>
                </a:lnTo>
                <a:lnTo>
                  <a:pt x="194957" y="0"/>
                </a:lnTo>
                <a:lnTo>
                  <a:pt x="200202" y="5283"/>
                </a:lnTo>
                <a:lnTo>
                  <a:pt x="200202" y="11811"/>
                </a:lnTo>
                <a:lnTo>
                  <a:pt x="200202" y="230784"/>
                </a:lnTo>
                <a:lnTo>
                  <a:pt x="200202" y="238112"/>
                </a:lnTo>
                <a:lnTo>
                  <a:pt x="194271" y="244043"/>
                </a:lnTo>
                <a:lnTo>
                  <a:pt x="186944" y="244043"/>
                </a:lnTo>
                <a:lnTo>
                  <a:pt x="13271" y="244043"/>
                </a:lnTo>
                <a:lnTo>
                  <a:pt x="5943" y="244043"/>
                </a:lnTo>
                <a:lnTo>
                  <a:pt x="0" y="238112"/>
                </a:lnTo>
                <a:lnTo>
                  <a:pt x="0" y="230784"/>
                </a:lnTo>
                <a:lnTo>
                  <a:pt x="0" y="124307"/>
                </a:lnTo>
              </a:path>
            </a:pathLst>
          </a:custGeom>
          <a:ln w="10960">
            <a:solidFill>
              <a:srgbClr val="005E6D"/>
            </a:solidFill>
          </a:ln>
        </p:spPr>
        <p:txBody>
          <a:bodyPr wrap="square" lIns="0" tIns="0" rIns="0" bIns="0" rtlCol="0"/>
          <a:lstStyle/>
          <a:p>
            <a:endParaRPr/>
          </a:p>
        </p:txBody>
      </p:sp>
      <p:sp>
        <p:nvSpPr>
          <p:cNvPr id="12" name="object 12"/>
          <p:cNvSpPr txBox="1">
            <a:spLocks noGrp="1"/>
          </p:cNvSpPr>
          <p:nvPr>
            <p:ph type="title"/>
          </p:nvPr>
        </p:nvSpPr>
        <p:spPr>
          <a:prstGeom prst="rect">
            <a:avLst/>
          </a:prstGeom>
        </p:spPr>
        <p:txBody>
          <a:bodyPr vert="horz" wrap="square" lIns="0" tIns="16510" rIns="0" bIns="0" rtlCol="0">
            <a:spAutoFit/>
          </a:bodyPr>
          <a:lstStyle/>
          <a:p>
            <a:pPr marL="5177155">
              <a:lnSpc>
                <a:spcPts val="1230"/>
              </a:lnSpc>
              <a:spcBef>
                <a:spcPts val="130"/>
              </a:spcBef>
            </a:pPr>
            <a:r>
              <a:rPr sz="1000" b="1" spc="40" dirty="0">
                <a:solidFill>
                  <a:srgbClr val="005E6D"/>
                </a:solidFill>
                <a:latin typeface="Bw Glenn Sans Medium"/>
                <a:cs typeface="Bw Glenn Sans Medium"/>
              </a:rPr>
              <a:t>2019 </a:t>
            </a:r>
            <a:r>
              <a:rPr spc="55" dirty="0"/>
              <a:t>VIRAL</a:t>
            </a:r>
            <a:r>
              <a:rPr spc="125" dirty="0"/>
              <a:t> </a:t>
            </a:r>
            <a:r>
              <a:rPr spc="50" dirty="0"/>
              <a:t>HEPATITIS</a:t>
            </a:r>
            <a:endParaRPr sz="1000">
              <a:latin typeface="Bw Glenn Sans Medium"/>
              <a:cs typeface="Bw Glenn Sans Medium"/>
            </a:endParaRPr>
          </a:p>
          <a:p>
            <a:pPr marL="5177155">
              <a:lnSpc>
                <a:spcPts val="1230"/>
              </a:lnSpc>
            </a:pPr>
            <a:r>
              <a:rPr b="0" spc="30" dirty="0">
                <a:solidFill>
                  <a:srgbClr val="005E6D"/>
                </a:solidFill>
                <a:latin typeface="Century Gothic"/>
                <a:cs typeface="Century Gothic"/>
              </a:rPr>
              <a:t>SURVEILLANCE</a:t>
            </a:r>
            <a:r>
              <a:rPr b="0" spc="70" dirty="0">
                <a:solidFill>
                  <a:srgbClr val="005E6D"/>
                </a:solidFill>
                <a:latin typeface="Century Gothic"/>
                <a:cs typeface="Century Gothic"/>
              </a:rPr>
              <a:t> REPORT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400</Words>
  <Application>Microsoft Office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Bw Glenn Sans Bold</vt:lpstr>
      <vt:lpstr>Bw Glenn Sans ExtraBold</vt:lpstr>
      <vt:lpstr>Bw Glenn Sans Medium</vt:lpstr>
      <vt:lpstr>Calibri</vt:lpstr>
      <vt:lpstr>Century Gothic</vt:lpstr>
      <vt:lpstr>Office Theme</vt:lpstr>
      <vt:lpstr>2019 VIRAL HEPATITIS SURVEILLANCE REPORT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Table 3.3. Reported risk behaviors or exposures among reported cases of acute hepatitis C virus infection — United States, 2019</dc:title>
  <dc:subject>Table 3.3. Reported risk behaviors or exposures among reported cases of acute hepatitis C virus infection — United States, 2019</dc:subject>
  <dc:creator>HHS / CDC / DDID / NCHHSTP / DVH</dc:creator>
  <cp:lastModifiedBy>Peterson, Paul (CDC/DDID/NCHHSTP/DVH) (CTR)</cp:lastModifiedBy>
  <cp:revision>1</cp:revision>
  <dcterms:created xsi:type="dcterms:W3CDTF">2021-05-18T22:11:40Z</dcterms:created>
  <dcterms:modified xsi:type="dcterms:W3CDTF">2021-05-19T14:01:41Z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2021-05-18T00:00:00Z</vt:filetime>
  </property>
  <property fmtid="{D5CDD505-2E9C-101B-9397-08002B2CF9AE}" pid="3" name="Creator">
    <vt:lpwstr>Adobe InDesign 16.2 (Windows)</vt:lpwstr>
  </property>
  <property fmtid="{D5CDD505-2E9C-101B-9397-08002B2CF9AE}" pid="4" name="LastSaved">
    <vt:filetime>2021-05-18T00:00:00Z</vt:filetime>
  </property>
  <property fmtid="{D5CDD505-2E9C-101B-9397-08002B2CF9AE}" pid="5" name="MSIP_Label_8af03ff0-41c5-4c41-b55e-fabb8fae94be_Enabled">
    <vt:lpwstr>true</vt:lpwstr>
  </property>
  <property fmtid="{D5CDD505-2E9C-101B-9397-08002B2CF9AE}" pid="6" name="MSIP_Label_8af03ff0-41c5-4c41-b55e-fabb8fae94be_SetDate">
    <vt:lpwstr>2021-05-19T14:01:39Z</vt:lpwstr>
  </property>
  <property fmtid="{D5CDD505-2E9C-101B-9397-08002B2CF9AE}" pid="7" name="MSIP_Label_8af03ff0-41c5-4c41-b55e-fabb8fae94be_Method">
    <vt:lpwstr>Privileged</vt:lpwstr>
  </property>
  <property fmtid="{D5CDD505-2E9C-101B-9397-08002B2CF9AE}" pid="8" name="MSIP_Label_8af03ff0-41c5-4c41-b55e-fabb8fae94be_Name">
    <vt:lpwstr>8af03ff0-41c5-4c41-b55e-fabb8fae94be</vt:lpwstr>
  </property>
  <property fmtid="{D5CDD505-2E9C-101B-9397-08002B2CF9AE}" pid="9" name="MSIP_Label_8af03ff0-41c5-4c41-b55e-fabb8fae94be_SiteId">
    <vt:lpwstr>9ce70869-60db-44fd-abe8-d2767077fc8f</vt:lpwstr>
  </property>
  <property fmtid="{D5CDD505-2E9C-101B-9397-08002B2CF9AE}" pid="10" name="MSIP_Label_8af03ff0-41c5-4c41-b55e-fabb8fae94be_ActionId">
    <vt:lpwstr>281c2de8-ab98-4e6c-aabb-9363a2d3e7b9</vt:lpwstr>
  </property>
  <property fmtid="{D5CDD505-2E9C-101B-9397-08002B2CF9AE}" pid="11" name="MSIP_Label_8af03ff0-41c5-4c41-b55e-fabb8fae94be_ContentBits">
    <vt:lpwstr>0</vt:lpwstr>
  </property>
</Properties>
</file>