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4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7816" y="1691979"/>
            <a:ext cx="6662850" cy="42760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nder.cdc.gov/wonder/help/mcd.html" TargetMode="External"/><Relationship Id="rId2" Type="http://schemas.openxmlformats.org/officeDocument/2006/relationships/hyperlink" Target="http://wonder.cdc.gov/mcd-icd10.html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6146214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6105" y="6146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311718" y="6146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0" name="object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62762"/>
              </p:ext>
            </p:extLst>
          </p:nvPr>
        </p:nvGraphicFramePr>
        <p:xfrm>
          <a:off x="457200" y="6273800"/>
          <a:ext cx="4015739" cy="17800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806">
                <a:tc>
                  <a:txBody>
                    <a:bodyPr/>
                    <a:lstStyle/>
                    <a:p>
                      <a:pPr marL="183515" marR="137160" indent="-43815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80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olor 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Key</a:t>
                      </a:r>
                      <a:endParaRPr sz="800" dirty="0">
                        <a:latin typeface="Lucida Sans"/>
                        <a:cs typeface="Lucida Sans"/>
                      </a:endParaRPr>
                    </a:p>
                  </a:txBody>
                  <a:tcPr marL="0" marR="0" marT="4953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31775" marR="92075" indent="-130175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De</a:t>
                      </a:r>
                      <a:r>
                        <a:rPr sz="800" b="1" spc="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80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ths/100,000 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Population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699135">
                        <a:lnSpc>
                          <a:spcPct val="100000"/>
                        </a:lnSpc>
                      </a:pPr>
                      <a:r>
                        <a:rPr sz="800" b="1" spc="2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State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or</a:t>
                      </a:r>
                      <a:r>
                        <a:rPr sz="800" b="1" spc="-14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Jurisdiction</a:t>
                      </a:r>
                      <a:endParaRPr sz="800" dirty="0">
                        <a:latin typeface="Lucida Sans"/>
                        <a:cs typeface="Lucida Sans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9BD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0.00-2.30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11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AL,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CT,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DE, IL,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MA, 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ME,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NH,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NJ, 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NY, </a:t>
                      </a:r>
                      <a:r>
                        <a:rPr sz="800" b="1" spc="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UT, </a:t>
                      </a:r>
                      <a:r>
                        <a:rPr sz="800" b="1" spc="-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VA,</a:t>
                      </a:r>
                      <a:r>
                        <a:rPr sz="800" b="1" spc="-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6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WI</a:t>
                      </a:r>
                      <a:endParaRPr sz="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711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A909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2.31-2.80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5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GA,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HI,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IN,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MI,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MN, 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MO,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NE,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PA,</a:t>
                      </a:r>
                      <a:r>
                        <a:rPr sz="800" b="1" spc="-8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SD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13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2.81-3.50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AR,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AZ,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FL,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IA,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KS,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MD, </a:t>
                      </a:r>
                      <a:r>
                        <a:rPr sz="800" b="1" spc="-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NC,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ND, </a:t>
                      </a:r>
                      <a:r>
                        <a:rPr sz="800" b="1" spc="-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NV,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OH,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SC,</a:t>
                      </a:r>
                      <a:r>
                        <a:rPr sz="800" b="1" spc="6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VT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D414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3.51-5.00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AK, </a:t>
                      </a:r>
                      <a:r>
                        <a:rPr sz="800" b="1" spc="-5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CA,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ID,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MS,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MT, 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RI,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TX,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WA,</a:t>
                      </a:r>
                      <a:r>
                        <a:rPr sz="800" b="1" spc="-5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WV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9242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5.01-10.75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8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CO, </a:t>
                      </a:r>
                      <a:r>
                        <a:rPr sz="800" b="1" spc="-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DC,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KY,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LA,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NM,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OK,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OR, 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TN,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WY</a:t>
                      </a:r>
                      <a:endParaRPr sz="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" name="object 51"/>
          <p:cNvSpPr txBox="1"/>
          <p:nvPr/>
        </p:nvSpPr>
        <p:spPr>
          <a:xfrm>
            <a:off x="444500" y="8118347"/>
            <a:ext cx="3950335" cy="147637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40"/>
              </a:spcBef>
            </a:pP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Source: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CDC,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National Center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for Health Statistics,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Multiple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 Death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1999–2019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600" spc="10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Online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Database. Data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are from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2015–2019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Multiple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 Death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files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 are based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 information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from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all 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certificates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filed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vital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records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offices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fifty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states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District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Columbia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through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Vital 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Statistics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Cooperative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Program.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Deaths of nonresidents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(e.g.,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nonresident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aliens,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nationals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living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abroad,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residents  of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Puerto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Rico, Guam,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Virgin Islands,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 other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U.S. territories)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fetal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deaths are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excluded.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Numbers are 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slightly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lower than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previously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reported for 2015–2016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due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NCHS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standards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which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restrict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displayed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to  </a:t>
            </a: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residents.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Accessed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at </a:t>
            </a:r>
            <a:r>
              <a:rPr sz="6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2"/>
              </a:rPr>
              <a:t>http://wonder.cdc.gov/mcd-icd10.htm</a:t>
            </a:r>
            <a:r>
              <a:rPr sz="600" spc="-30" dirty="0">
                <a:solidFill>
                  <a:srgbClr val="205E9E"/>
                </a:solidFill>
                <a:latin typeface="Lucida Sans"/>
                <a:cs typeface="Lucida Sans"/>
                <a:hlinkClick r:id="rId2"/>
              </a:rPr>
              <a:t>l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January 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11,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2021.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600" spc="10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dataset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documentation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technical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methods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be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accessed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https://wonder.cdc.gov/wonder/help/mcd.htm</a:t>
            </a:r>
            <a:r>
              <a:rPr sz="600" spc="-30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l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600">
              <a:latin typeface="Lucida Sans"/>
              <a:cs typeface="Lucida Sans"/>
            </a:endParaRPr>
          </a:p>
          <a:p>
            <a:pPr marL="12700" marR="43180">
              <a:lnSpc>
                <a:spcPct val="97200"/>
              </a:lnSpc>
              <a:spcBef>
                <a:spcPts val="430"/>
              </a:spcBef>
            </a:pPr>
            <a:r>
              <a:rPr sz="600" spc="-65" dirty="0">
                <a:solidFill>
                  <a:srgbClr val="231F20"/>
                </a:solidFill>
                <a:latin typeface="Lucida Sans"/>
                <a:cs typeface="Lucida Sans"/>
              </a:rPr>
              <a:t>*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per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100,000 </a:t>
            </a: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standard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population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2000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using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following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age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group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distribution 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(in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years):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&lt;1,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1–4,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5–14,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15–24,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25–34,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35–44,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45–54,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55–64,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65–74,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75–84,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≥85.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rates,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age-specific death rate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is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rounded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one decimal place before proceeding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next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step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 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calculation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 death rates for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NCHS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Multiple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 Death on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600" dirty="0">
                <a:solidFill>
                  <a:srgbClr val="231F20"/>
                </a:solidFill>
                <a:latin typeface="Lucida Sans"/>
                <a:cs typeface="Lucida Sans"/>
              </a:rPr>
              <a:t>WONDER.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This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rounding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step  may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affect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precision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calculated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small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deaths.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Missing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included.</a:t>
            </a:r>
            <a:endParaRPr sz="600">
              <a:latin typeface="Lucida Sans"/>
              <a:cs typeface="Lucida Sans"/>
            </a:endParaRPr>
          </a:p>
          <a:p>
            <a:pPr marL="12700" marR="43180">
              <a:lnSpc>
                <a:spcPts val="700"/>
              </a:lnSpc>
              <a:spcBef>
                <a:spcPts val="470"/>
              </a:spcBef>
            </a:pPr>
            <a:r>
              <a:rPr sz="600" spc="-145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6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is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defined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causes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is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based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International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Classification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Diseases,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10</a:t>
            </a:r>
            <a:r>
              <a:rPr sz="525" spc="-22" baseline="31746" dirty="0">
                <a:solidFill>
                  <a:srgbClr val="231F20"/>
                </a:solidFill>
                <a:latin typeface="Lucida Sans"/>
                <a:cs typeface="Lucida Sans"/>
              </a:rPr>
              <a:t>th</a:t>
            </a:r>
            <a:r>
              <a:rPr sz="525" spc="52" baseline="31746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Revision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(ICD-10)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codes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B17.1,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B18.2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(hepatitis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C).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444500" y="272592"/>
            <a:ext cx="6828790" cy="1115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126364">
              <a:lnSpc>
                <a:spcPct val="107200"/>
              </a:lnSpc>
              <a:spcBef>
                <a:spcPts val="990"/>
              </a:spcBef>
            </a:pP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Figure</a:t>
            </a:r>
            <a:r>
              <a:rPr sz="1400" b="1" spc="-9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3.9.</a:t>
            </a:r>
            <a:r>
              <a:rPr sz="1400" b="1" spc="-9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Rates*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5" dirty="0">
                <a:solidFill>
                  <a:srgbClr val="8C2689"/>
                </a:solidFill>
                <a:latin typeface="Lucida Sans"/>
                <a:cs typeface="Lucida Sans"/>
              </a:rPr>
              <a:t>death†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with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30" dirty="0">
                <a:solidFill>
                  <a:srgbClr val="8C2689"/>
                </a:solidFill>
                <a:latin typeface="Lucida Sans"/>
                <a:cs typeface="Lucida Sans"/>
              </a:rPr>
              <a:t>C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infection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listed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5" dirty="0">
                <a:solidFill>
                  <a:srgbClr val="8C2689"/>
                </a:solidFill>
                <a:latin typeface="Lucida Sans"/>
                <a:cs typeface="Lucida Sans"/>
              </a:rPr>
              <a:t>as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a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cause 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death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among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residents,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jurisdiction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30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2019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60" name="Picture 59" descr="Rates of death with hepatitis C listed as a cause of death, by state in 2019. States are grouped on the basis of reported rates of death per 100,000 population. The states in the lowest category (0.0-2.30 deaths per 100,000 population) include Alabama, Connecticut, Delaware, Illinois, Maine, Massachusetts, New Hampshire, New Jersey, New York, Utah, Virginia, and Wisconsin. The jurisdictions in the highest category (5.01-10.75 deaths per 100,000 population) include Colorado, District of Columbia, Kentucky, Louisiana, New Mexico, Oklahoma, Oregon, Tennessee, and Wyoming.">
            <a:extLst>
              <a:ext uri="{FF2B5EF4-FFF2-40B4-BE49-F238E27FC236}">
                <a16:creationId xmlns:a16="http://schemas.microsoft.com/office/drawing/2014/main" id="{76E703D9-BC95-48D3-99C3-7047C7B011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64" y="1458821"/>
            <a:ext cx="7053072" cy="45598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458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3.9. Rates of death with hepatitis C virus infection listed as a cause of death among residents, by jurisdiction — United States, 2019</dc:title>
  <dc:subject>Figure 3.9. Rates of death with hepatitis C virus infection listed as a cause of death among residents, by jurisdiction — United States, 2019</dc:subject>
  <dc:creator>HHS / CDC / DDID / NCHHSTP / DVH</dc:creator>
  <cp:lastModifiedBy>Yunes Malkou, Cristina (CDC/DDID/NCHHSTP/OD) (CTR)</cp:lastModifiedBy>
  <cp:revision>3</cp:revision>
  <dcterms:created xsi:type="dcterms:W3CDTF">2021-05-18T23:16:12Z</dcterms:created>
  <dcterms:modified xsi:type="dcterms:W3CDTF">2021-05-19T14:18:50Z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7b94a7b8-f06c-4dfe-bdcc-9b548fd58c31_Enabled">
    <vt:lpwstr>true</vt:lpwstr>
  </property>
  <property fmtid="{D5CDD505-2E9C-101B-9397-08002B2CF9AE}" pid="6" name="MSIP_Label_7b94a7b8-f06c-4dfe-bdcc-9b548fd58c31_SetDate">
    <vt:lpwstr>2021-05-18T23:17:52Z</vt:lpwstr>
  </property>
  <property fmtid="{D5CDD505-2E9C-101B-9397-08002B2CF9AE}" pid="7" name="MSIP_Label_7b94a7b8-f06c-4dfe-bdcc-9b548fd58c31_Method">
    <vt:lpwstr>Privileged</vt:lpwstr>
  </property>
  <property fmtid="{D5CDD505-2E9C-101B-9397-08002B2CF9AE}" pid="8" name="MSIP_Label_7b94a7b8-f06c-4dfe-bdcc-9b548fd58c31_Name">
    <vt:lpwstr>7b94a7b8-f06c-4dfe-bdcc-9b548fd58c31</vt:lpwstr>
  </property>
  <property fmtid="{D5CDD505-2E9C-101B-9397-08002B2CF9AE}" pid="9" name="MSIP_Label_7b94a7b8-f06c-4dfe-bdcc-9b548fd58c31_SiteId">
    <vt:lpwstr>9ce70869-60db-44fd-abe8-d2767077fc8f</vt:lpwstr>
  </property>
  <property fmtid="{D5CDD505-2E9C-101B-9397-08002B2CF9AE}" pid="10" name="MSIP_Label_7b94a7b8-f06c-4dfe-bdcc-9b548fd58c31_ActionId">
    <vt:lpwstr>4df0b669-40e0-49f8-8345-7ee921db162f</vt:lpwstr>
  </property>
  <property fmtid="{D5CDD505-2E9C-101B-9397-08002B2CF9AE}" pid="11" name="MSIP_Label_7b94a7b8-f06c-4dfe-bdcc-9b548fd58c31_ContentBits">
    <vt:lpwstr>0</vt:lpwstr>
  </property>
</Properties>
</file>