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8001000"/>
  <p:notesSz cx="7772400" cy="800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138" y="-8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480310"/>
            <a:ext cx="6606540" cy="168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480560"/>
            <a:ext cx="5440680" cy="2000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840230"/>
            <a:ext cx="3380994" cy="528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840230"/>
            <a:ext cx="3380994" cy="528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84426" y="2432211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24244" y="0"/>
                </a:moveTo>
                <a:lnTo>
                  <a:pt x="0" y="48475"/>
                </a:lnTo>
                <a:lnTo>
                  <a:pt x="48488" y="48475"/>
                </a:lnTo>
                <a:lnTo>
                  <a:pt x="24244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84426" y="2432211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24244" y="0"/>
                </a:moveTo>
                <a:lnTo>
                  <a:pt x="48488" y="48475"/>
                </a:lnTo>
                <a:lnTo>
                  <a:pt x="0" y="48475"/>
                </a:lnTo>
                <a:lnTo>
                  <a:pt x="24244" y="0"/>
                </a:lnTo>
                <a:close/>
              </a:path>
            </a:pathLst>
          </a:custGeom>
          <a:ln w="7213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05885" y="265629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562" y="0"/>
                </a:lnTo>
              </a:path>
            </a:pathLst>
          </a:custGeom>
          <a:ln w="19240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684426" y="2632062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48475"/>
                </a:moveTo>
                <a:lnTo>
                  <a:pt x="48475" y="48475"/>
                </a:lnTo>
                <a:lnTo>
                  <a:pt x="48475" y="0"/>
                </a:lnTo>
                <a:lnTo>
                  <a:pt x="0" y="0"/>
                </a:lnTo>
                <a:lnTo>
                  <a:pt x="0" y="48475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84427" y="2632058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48475"/>
                </a:moveTo>
                <a:lnTo>
                  <a:pt x="48475" y="48475"/>
                </a:lnTo>
                <a:lnTo>
                  <a:pt x="48475" y="0"/>
                </a:lnTo>
                <a:lnTo>
                  <a:pt x="0" y="0"/>
                </a:lnTo>
                <a:lnTo>
                  <a:pt x="0" y="48475"/>
                </a:lnTo>
                <a:close/>
              </a:path>
            </a:pathLst>
          </a:custGeom>
          <a:ln w="96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605885" y="2259886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562" y="0"/>
                </a:lnTo>
              </a:path>
            </a:pathLst>
          </a:custGeom>
          <a:ln w="19240">
            <a:solidFill>
              <a:srgbClr val="0085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84426" y="2235644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48475"/>
                </a:moveTo>
                <a:lnTo>
                  <a:pt x="48475" y="48475"/>
                </a:lnTo>
                <a:lnTo>
                  <a:pt x="48475" y="0"/>
                </a:lnTo>
                <a:lnTo>
                  <a:pt x="0" y="0"/>
                </a:lnTo>
                <a:lnTo>
                  <a:pt x="0" y="48475"/>
                </a:lnTo>
                <a:close/>
              </a:path>
            </a:pathLst>
          </a:custGeom>
          <a:solidFill>
            <a:srgbClr val="008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684427" y="2235649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0" y="48475"/>
                </a:moveTo>
                <a:lnTo>
                  <a:pt x="48475" y="48475"/>
                </a:lnTo>
                <a:lnTo>
                  <a:pt x="48475" y="0"/>
                </a:lnTo>
                <a:lnTo>
                  <a:pt x="0" y="0"/>
                </a:lnTo>
                <a:lnTo>
                  <a:pt x="0" y="48475"/>
                </a:lnTo>
                <a:close/>
              </a:path>
            </a:pathLst>
          </a:custGeom>
          <a:ln w="9613">
            <a:solidFill>
              <a:srgbClr val="0085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84428" y="2235648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24237" y="24237"/>
                </a:moveTo>
                <a:lnTo>
                  <a:pt x="0" y="48475"/>
                </a:lnTo>
                <a:lnTo>
                  <a:pt x="48475" y="48475"/>
                </a:lnTo>
                <a:lnTo>
                  <a:pt x="24237" y="24237"/>
                </a:lnTo>
                <a:close/>
              </a:path>
              <a:path w="48894" h="48894">
                <a:moveTo>
                  <a:pt x="48475" y="0"/>
                </a:moveTo>
                <a:lnTo>
                  <a:pt x="0" y="0"/>
                </a:lnTo>
                <a:lnTo>
                  <a:pt x="24237" y="24237"/>
                </a:lnTo>
                <a:lnTo>
                  <a:pt x="48475" y="0"/>
                </a:lnTo>
                <a:close/>
              </a:path>
            </a:pathLst>
          </a:custGeom>
          <a:solidFill>
            <a:srgbClr val="008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605885" y="206168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562" y="0"/>
                </a:lnTo>
              </a:path>
            </a:pathLst>
          </a:custGeom>
          <a:ln w="19240">
            <a:solidFill>
              <a:srgbClr val="007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684426" y="2037448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24244" y="0"/>
                </a:moveTo>
                <a:lnTo>
                  <a:pt x="0" y="24244"/>
                </a:lnTo>
                <a:lnTo>
                  <a:pt x="24244" y="48475"/>
                </a:lnTo>
                <a:lnTo>
                  <a:pt x="48488" y="24244"/>
                </a:lnTo>
                <a:lnTo>
                  <a:pt x="24244" y="0"/>
                </a:lnTo>
                <a:close/>
              </a:path>
            </a:pathLst>
          </a:custGeom>
          <a:solidFill>
            <a:srgbClr val="007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84426" y="2037448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24244" y="0"/>
                </a:moveTo>
                <a:lnTo>
                  <a:pt x="48488" y="24244"/>
                </a:lnTo>
                <a:lnTo>
                  <a:pt x="24244" y="48475"/>
                </a:lnTo>
                <a:lnTo>
                  <a:pt x="0" y="24244"/>
                </a:lnTo>
                <a:lnTo>
                  <a:pt x="24244" y="0"/>
                </a:lnTo>
                <a:close/>
              </a:path>
            </a:pathLst>
          </a:custGeom>
          <a:ln w="7213">
            <a:solidFill>
              <a:srgbClr val="007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605885" y="186348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562" y="0"/>
                </a:lnTo>
              </a:path>
            </a:pathLst>
          </a:custGeom>
          <a:ln w="19240">
            <a:solidFill>
              <a:srgbClr val="D100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684428" y="183924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24231" y="0"/>
                </a:moveTo>
                <a:lnTo>
                  <a:pt x="14808" y="1907"/>
                </a:lnTo>
                <a:lnTo>
                  <a:pt x="7105" y="7107"/>
                </a:lnTo>
                <a:lnTo>
                  <a:pt x="1907" y="14814"/>
                </a:lnTo>
                <a:lnTo>
                  <a:pt x="0" y="24244"/>
                </a:lnTo>
                <a:lnTo>
                  <a:pt x="1907" y="33674"/>
                </a:lnTo>
                <a:lnTo>
                  <a:pt x="7105" y="41381"/>
                </a:lnTo>
                <a:lnTo>
                  <a:pt x="14808" y="46581"/>
                </a:lnTo>
                <a:lnTo>
                  <a:pt x="24231" y="48488"/>
                </a:lnTo>
                <a:lnTo>
                  <a:pt x="33661" y="46581"/>
                </a:lnTo>
                <a:lnTo>
                  <a:pt x="41368" y="41381"/>
                </a:lnTo>
                <a:lnTo>
                  <a:pt x="46568" y="33674"/>
                </a:lnTo>
                <a:lnTo>
                  <a:pt x="48475" y="24244"/>
                </a:lnTo>
                <a:lnTo>
                  <a:pt x="46568" y="14814"/>
                </a:lnTo>
                <a:lnTo>
                  <a:pt x="41368" y="7107"/>
                </a:lnTo>
                <a:lnTo>
                  <a:pt x="33661" y="1907"/>
                </a:lnTo>
                <a:lnTo>
                  <a:pt x="24231" y="0"/>
                </a:lnTo>
                <a:close/>
              </a:path>
            </a:pathLst>
          </a:custGeom>
          <a:solidFill>
            <a:srgbClr val="D100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684428" y="183924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4">
                <a:moveTo>
                  <a:pt x="48475" y="24244"/>
                </a:moveTo>
                <a:lnTo>
                  <a:pt x="46568" y="33674"/>
                </a:lnTo>
                <a:lnTo>
                  <a:pt x="41368" y="41381"/>
                </a:lnTo>
                <a:lnTo>
                  <a:pt x="33661" y="46581"/>
                </a:lnTo>
                <a:lnTo>
                  <a:pt x="24231" y="48488"/>
                </a:lnTo>
                <a:lnTo>
                  <a:pt x="14808" y="46581"/>
                </a:lnTo>
                <a:lnTo>
                  <a:pt x="7105" y="41381"/>
                </a:lnTo>
                <a:lnTo>
                  <a:pt x="1907" y="33674"/>
                </a:lnTo>
                <a:lnTo>
                  <a:pt x="0" y="24244"/>
                </a:lnTo>
                <a:lnTo>
                  <a:pt x="1907" y="14814"/>
                </a:lnTo>
                <a:lnTo>
                  <a:pt x="7105" y="7107"/>
                </a:lnTo>
                <a:lnTo>
                  <a:pt x="14808" y="1907"/>
                </a:lnTo>
                <a:lnTo>
                  <a:pt x="24231" y="0"/>
                </a:lnTo>
                <a:lnTo>
                  <a:pt x="33661" y="1907"/>
                </a:lnTo>
                <a:lnTo>
                  <a:pt x="41368" y="7107"/>
                </a:lnTo>
                <a:lnTo>
                  <a:pt x="46568" y="14814"/>
                </a:lnTo>
                <a:lnTo>
                  <a:pt x="48475" y="24244"/>
                </a:lnTo>
                <a:close/>
              </a:path>
            </a:pathLst>
          </a:custGeom>
          <a:ln w="96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20040"/>
            <a:ext cx="6995160" cy="1280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840230"/>
            <a:ext cx="6995160" cy="528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7440930"/>
            <a:ext cx="2487168" cy="40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7440930"/>
            <a:ext cx="1787652" cy="40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7440930"/>
            <a:ext cx="1787652" cy="40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bject 2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29836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56105" y="52983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311718" y="52983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27" name="object 2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332711"/>
              </p:ext>
            </p:extLst>
          </p:nvPr>
        </p:nvGraphicFramePr>
        <p:xfrm>
          <a:off x="457200" y="5467603"/>
          <a:ext cx="6858000" cy="203784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29692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Race/Ethnicity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56515" marR="39370">
                        <a:lnSpc>
                          <a:spcPct val="104200"/>
                        </a:lnSpc>
                        <a:spcBef>
                          <a:spcPts val="29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American</a:t>
                      </a:r>
                      <a:r>
                        <a:rPr sz="800" b="1" spc="-114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Indian/ 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Alaska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Native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3.1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3.6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3.6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Asian/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Pacific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Islander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9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Black,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non-Hispanic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White,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non-Hispanic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8" name="object 228"/>
          <p:cNvSpPr txBox="1"/>
          <p:nvPr/>
        </p:nvSpPr>
        <p:spPr>
          <a:xfrm>
            <a:off x="444500" y="7594092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444500" y="272592"/>
            <a:ext cx="6828790" cy="109549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562610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3.6.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acute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Tahoma"/>
                <a:cs typeface="Tahoma"/>
              </a:rPr>
              <a:t>C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Tahoma"/>
                <a:cs typeface="Tahoma"/>
              </a:rPr>
              <a:t>race/ 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ethnicity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</a:t>
            </a:r>
            <a:r>
              <a:rPr sz="1400" b="1" spc="-2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2004–2019</a:t>
            </a:r>
            <a:endParaRPr sz="1050" dirty="0">
              <a:latin typeface="Century Gothic"/>
              <a:cs typeface="Century Gothic"/>
            </a:endParaRPr>
          </a:p>
        </p:txBody>
      </p:sp>
      <p:pic>
        <p:nvPicPr>
          <p:cNvPr id="238" name="Picture 237" descr="Rates of reported acute hepatitis C by race/ethnicity for 2004–2019. The racial/ethnicity classifications are American Indian/Alaska Native, Asian/Pacific Islander, Black non-Hispanic, White non-Hispanic, and Hispanic. Rates of reported acute hepatitis C increased during 2019 among all racial/ethnicity categories. The highest rate was observed among American Indian/Alaska Native persons at 3.6 cases per 100,000 population during 2019.">
            <a:extLst>
              <a:ext uri="{FF2B5EF4-FFF2-40B4-BE49-F238E27FC236}">
                <a16:creationId xmlns:a16="http://schemas.microsoft.com/office/drawing/2014/main" id="{3D8BC7E0-5D36-4817-A428-44F217F7A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" y="1452372"/>
            <a:ext cx="6888480" cy="37673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151</Words>
  <Application>Microsoft Office PowerPoint</Application>
  <PresentationFormat>Custom</PresentationFormat>
  <Paragraphs>191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Tahoma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3.6. Rates of reported acute hepatitis C virus infection, by race/ethnicity — United States, 2004–2019</dc:title>
  <dc:subject>Figure 3.6. Rates of reported acute hepatitis C virus infection, by race/ethnicity — United States, 2004–2019</dc:subject>
  <dc:creator>HHS / CDC / DDID / NCHHSTP / DVH</dc:creator>
  <cp:lastModifiedBy>Yunes Malkou, Cristina (CDC/DDID/NCHHSTP/OD) (CTR)</cp:lastModifiedBy>
  <cp:revision>1</cp:revision>
  <dcterms:created xsi:type="dcterms:W3CDTF">2021-05-18T23:12:16Z</dcterms:created>
  <dcterms:modified xsi:type="dcterms:W3CDTF">2021-05-19T14:10:50Z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