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6985000"/>
  <p:notesSz cx="77724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72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165350"/>
            <a:ext cx="6606540" cy="146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3911600"/>
            <a:ext cx="5440680" cy="1746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606550"/>
            <a:ext cx="3380994" cy="461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606550"/>
            <a:ext cx="3380994" cy="461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28106" y="1723297"/>
            <a:ext cx="0" cy="2891790"/>
          </a:xfrm>
          <a:custGeom>
            <a:avLst/>
            <a:gdLst/>
            <a:ahLst/>
            <a:cxnLst/>
            <a:rect l="l" t="t" r="r" b="b"/>
            <a:pathLst>
              <a:path h="2891790">
                <a:moveTo>
                  <a:pt x="0" y="2891523"/>
                </a:moveTo>
                <a:lnTo>
                  <a:pt x="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83254" y="1723299"/>
            <a:ext cx="45085" cy="0"/>
          </a:xfrm>
          <a:custGeom>
            <a:avLst/>
            <a:gdLst/>
            <a:ahLst/>
            <a:cxnLst/>
            <a:rect l="l" t="t" r="r" b="b"/>
            <a:pathLst>
              <a:path w="45084">
                <a:moveTo>
                  <a:pt x="0" y="0"/>
                </a:moveTo>
                <a:lnTo>
                  <a:pt x="44856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94756" y="172329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94756" y="208474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94756" y="244618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94756" y="280761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94756" y="316906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94756" y="389194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94756" y="3530499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94756" y="4253381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94756" y="4614820"/>
            <a:ext cx="33655" cy="0"/>
          </a:xfrm>
          <a:custGeom>
            <a:avLst/>
            <a:gdLst/>
            <a:ahLst/>
            <a:cxnLst/>
            <a:rect l="l" t="t" r="r" b="b"/>
            <a:pathLst>
              <a:path w="33655">
                <a:moveTo>
                  <a:pt x="0" y="0"/>
                </a:moveTo>
                <a:lnTo>
                  <a:pt x="33350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28106" y="4614820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9311" y="0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257419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6842204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6426999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011786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596572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181367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766155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349789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934584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3519370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3104156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2688951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2273738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1858524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443320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028106" y="461482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713"/>
                </a:lnTo>
              </a:path>
            </a:pathLst>
          </a:custGeom>
          <a:ln w="9588">
            <a:solidFill>
              <a:srgbClr val="4747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79400"/>
            <a:ext cx="6995160" cy="1117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606550"/>
            <a:ext cx="6995160" cy="461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6496050"/>
            <a:ext cx="2487168" cy="349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6496050"/>
            <a:ext cx="1787652" cy="349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6496050"/>
            <a:ext cx="1787652" cy="349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object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537776"/>
              </p:ext>
            </p:extLst>
          </p:nvPr>
        </p:nvGraphicFramePr>
        <p:xfrm>
          <a:off x="457200" y="5600700"/>
          <a:ext cx="6854825" cy="8509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Sex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1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Male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Female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0.9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20" dirty="0">
                          <a:solidFill>
                            <a:srgbClr val="231F20"/>
                          </a:solidFill>
                          <a:latin typeface="Tahoma"/>
                          <a:cs typeface="Tahoma"/>
                        </a:rPr>
                        <a:t>1.0</a:t>
                      </a:r>
                      <a:endParaRPr sz="800" dirty="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0" name="object 150"/>
          <p:cNvSpPr txBox="1"/>
          <p:nvPr/>
        </p:nvSpPr>
        <p:spPr>
          <a:xfrm>
            <a:off x="444500" y="6551804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151" name="object 15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546346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56105" y="54634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7311718" y="54634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 txBox="1"/>
          <p:nvPr/>
        </p:nvSpPr>
        <p:spPr>
          <a:xfrm>
            <a:off x="444500" y="272592"/>
            <a:ext cx="6828790" cy="1093056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525145">
              <a:lnSpc>
                <a:spcPct val="107200"/>
              </a:lnSpc>
              <a:spcBef>
                <a:spcPts val="99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3.5.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acute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Tahoma"/>
                <a:cs typeface="Tahoma"/>
              </a:rPr>
              <a:t>C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Tahoma"/>
                <a:cs typeface="Tahoma"/>
              </a:rPr>
              <a:t>sex</a:t>
            </a:r>
            <a:r>
              <a:rPr sz="1400" b="1" spc="-7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 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United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States,</a:t>
            </a:r>
            <a:r>
              <a:rPr sz="1400" b="1" spc="-10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2004–2019</a:t>
            </a:r>
            <a:endParaRPr sz="1050" dirty="0">
              <a:latin typeface="Tahoma"/>
              <a:cs typeface="Tahoma"/>
            </a:endParaRPr>
          </a:p>
        </p:txBody>
      </p:sp>
      <p:pic>
        <p:nvPicPr>
          <p:cNvPr id="162" name="Picture 161" descr="Rates of reported acute hepatitis C in the United States by sex during 2004–2019. The sex classifications are male and female. The reported rates of acute hepatitis C increased substantially during 2010–2019 for both males and females.">
            <a:extLst>
              <a:ext uri="{FF2B5EF4-FFF2-40B4-BE49-F238E27FC236}">
                <a16:creationId xmlns:a16="http://schemas.microsoft.com/office/drawing/2014/main" id="{351A5607-CCA8-48E2-82F7-542C2C768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" y="1502886"/>
            <a:ext cx="7595616" cy="37978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85</Words>
  <Application>Microsoft Office PowerPoint</Application>
  <PresentationFormat>Custom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3.5. Rates of reported acute hepatitis C virus infection, by sex — United States, 2004–2019</dc:title>
  <dc:subject>Figure 3.5. Rates of reported acute hepatitis C virus infection, by sex — United States, 2004–2019</dc:subject>
  <dc:creator>HHS / CDC / DDID / NCHHSTP / DVH</dc:creator>
  <cp:lastModifiedBy>Yunes Malkou, Cristina (CDC/DDID/NCHHSTP/OD) (CTR)</cp:lastModifiedBy>
  <cp:revision>2</cp:revision>
  <dcterms:created xsi:type="dcterms:W3CDTF">2021-05-18T23:21:29Z</dcterms:created>
  <dcterms:modified xsi:type="dcterms:W3CDTF">2021-05-19T14:08:00Z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7b94a7b8-f06c-4dfe-bdcc-9b548fd58c31_Enabled">
    <vt:lpwstr>true</vt:lpwstr>
  </property>
  <property fmtid="{D5CDD505-2E9C-101B-9397-08002B2CF9AE}" pid="6" name="MSIP_Label_7b94a7b8-f06c-4dfe-bdcc-9b548fd58c31_SetDate">
    <vt:lpwstr>2021-05-18T23:22:52Z</vt:lpwstr>
  </property>
  <property fmtid="{D5CDD505-2E9C-101B-9397-08002B2CF9AE}" pid="7" name="MSIP_Label_7b94a7b8-f06c-4dfe-bdcc-9b548fd58c31_Method">
    <vt:lpwstr>Privileged</vt:lpwstr>
  </property>
  <property fmtid="{D5CDD505-2E9C-101B-9397-08002B2CF9AE}" pid="8" name="MSIP_Label_7b94a7b8-f06c-4dfe-bdcc-9b548fd58c31_Name">
    <vt:lpwstr>7b94a7b8-f06c-4dfe-bdcc-9b548fd58c31</vt:lpwstr>
  </property>
  <property fmtid="{D5CDD505-2E9C-101B-9397-08002B2CF9AE}" pid="9" name="MSIP_Label_7b94a7b8-f06c-4dfe-bdcc-9b548fd58c31_SiteId">
    <vt:lpwstr>9ce70869-60db-44fd-abe8-d2767077fc8f</vt:lpwstr>
  </property>
  <property fmtid="{D5CDD505-2E9C-101B-9397-08002B2CF9AE}" pid="10" name="MSIP_Label_7b94a7b8-f06c-4dfe-bdcc-9b548fd58c31_ActionId">
    <vt:lpwstr>10f070dc-d7cd-4cf1-be71-cbfc76f5b736</vt:lpwstr>
  </property>
  <property fmtid="{D5CDD505-2E9C-101B-9397-08002B2CF9AE}" pid="11" name="MSIP_Label_7b94a7b8-f06c-4dfe-bdcc-9b548fd58c31_ContentBits">
    <vt:lpwstr>0</vt:lpwstr>
  </property>
</Properties>
</file>