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882" y="-7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6235" y="1689738"/>
            <a:ext cx="6622831" cy="425039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bject 4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59977" y="6235114"/>
            <a:ext cx="6699884" cy="0"/>
          </a:xfrm>
          <a:custGeom>
            <a:avLst/>
            <a:gdLst/>
            <a:ahLst/>
            <a:cxnLst/>
            <a:rect l="l" t="t" r="r" b="b"/>
            <a:pathLst>
              <a:path w="6699884">
                <a:moveTo>
                  <a:pt x="0" y="0"/>
                </a:moveTo>
                <a:lnTo>
                  <a:pt x="6699808" y="0"/>
                </a:lnTo>
              </a:path>
            </a:pathLst>
          </a:custGeom>
          <a:ln w="34391">
            <a:solidFill>
              <a:srgbClr val="A7A7A7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56105" y="62351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4391">
            <a:solidFill>
              <a:srgbClr val="A7A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311718" y="62351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4391">
            <a:solidFill>
              <a:srgbClr val="A7A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0" name="object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823449"/>
              </p:ext>
            </p:extLst>
          </p:nvPr>
        </p:nvGraphicFramePr>
        <p:xfrm>
          <a:off x="457200" y="6375400"/>
          <a:ext cx="4267200" cy="235153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588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9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89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806">
                <a:tc>
                  <a:txBody>
                    <a:bodyPr/>
                    <a:lstStyle/>
                    <a:p>
                      <a:pPr marL="183515" marR="137160" indent="-43815">
                        <a:lnSpc>
                          <a:spcPct val="104200"/>
                        </a:lnSpc>
                        <a:spcBef>
                          <a:spcPts val="390"/>
                        </a:spcBef>
                      </a:pPr>
                      <a:r>
                        <a:rPr sz="800" b="1" spc="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spc="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olor  </a:t>
                      </a:r>
                      <a:r>
                        <a:rPr sz="800" b="1" spc="-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Key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49530" marB="0"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635" marR="148590" indent="-95250">
                        <a:lnSpc>
                          <a:spcPct val="104200"/>
                        </a:lnSpc>
                        <a:spcBef>
                          <a:spcPts val="390"/>
                        </a:spcBef>
                      </a:pPr>
                      <a:r>
                        <a:rPr sz="800" b="1" spc="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Cases/100,000  </a:t>
                      </a:r>
                      <a:r>
                        <a:rPr sz="800" b="1" spc="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Population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4953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690245">
                        <a:lnSpc>
                          <a:spcPct val="100000"/>
                        </a:lnSpc>
                      </a:pPr>
                      <a:r>
                        <a:rPr sz="800" b="1" spc="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State </a:t>
                      </a:r>
                      <a:r>
                        <a:rPr sz="800" b="1" spc="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or</a:t>
                      </a:r>
                      <a:r>
                        <a:rPr sz="800" b="1" spc="-8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Jurisdiction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L w="19050">
                      <a:solidFill>
                        <a:srgbClr val="FFFFFF"/>
                      </a:solidFill>
                      <a:prstDash val="solid"/>
                    </a:lnL>
                    <a:solidFill>
                      <a:srgbClr val="005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E3E5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800" b="1" spc="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0.0-0.2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112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800" b="1" spc="-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CT, </a:t>
                      </a:r>
                      <a:r>
                        <a:rPr sz="800" b="1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LA, 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NE, </a:t>
                      </a:r>
                      <a:r>
                        <a:rPr sz="800" b="1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SC,</a:t>
                      </a:r>
                      <a:r>
                        <a:rPr sz="800" b="1" spc="-8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TX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112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ABFC6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0.3-0.6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064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CA, GA,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HI, 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IA, </a:t>
                      </a:r>
                      <a:r>
                        <a:rPr sz="8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MD, </a:t>
                      </a: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NM, </a:t>
                      </a:r>
                      <a:r>
                        <a:rPr sz="800" b="1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NV, </a:t>
                      </a:r>
                      <a:r>
                        <a:rPr sz="800" b="1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OK,</a:t>
                      </a:r>
                      <a:r>
                        <a:rPr sz="800" b="1" spc="1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0645" marB="0">
                    <a:lnL w="19050">
                      <a:solidFill>
                        <a:srgbClr val="FFFFFF"/>
                      </a:solidFill>
                      <a:prstDash val="solid"/>
                    </a:lnL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A909B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0.7-1.2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0645" marB="0"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CO, 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ID, </a:t>
                      </a:r>
                      <a:r>
                        <a:rPr sz="800" b="1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IL, </a:t>
                      </a:r>
                      <a:r>
                        <a:rPr sz="800" b="1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KS, </a:t>
                      </a: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MI, MN, </a:t>
                      </a:r>
                      <a:r>
                        <a:rPr sz="8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MO, </a:t>
                      </a:r>
                      <a:r>
                        <a:rPr sz="800" b="1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NJ, </a:t>
                      </a:r>
                      <a:r>
                        <a:rPr sz="800" b="1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VA, </a:t>
                      </a:r>
                      <a:r>
                        <a:rPr sz="800" b="1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VT,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WA,</a:t>
                      </a:r>
                      <a:r>
                        <a:rPr sz="800" b="1" spc="1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WY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0645" marB="0"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13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1.3-1.8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064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AL, 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MT, </a:t>
                      </a:r>
                      <a:r>
                        <a:rPr sz="800" b="1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NC,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NH, </a:t>
                      </a:r>
                      <a:r>
                        <a:rPr sz="800" b="1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NY,</a:t>
                      </a:r>
                      <a:r>
                        <a:rPr sz="800" b="1" spc="8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0645" marB="0">
                    <a:lnL w="19050">
                      <a:solidFill>
                        <a:srgbClr val="FFFFFF"/>
                      </a:solidFill>
                      <a:prstDash val="solid"/>
                    </a:lnL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D414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1.9-3.0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0645" marB="0"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AR, </a:t>
                      </a:r>
                      <a:r>
                        <a:rPr sz="800" b="1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FL, </a:t>
                      </a:r>
                      <a:r>
                        <a:rPr sz="800" b="1" spc="-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KY, 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MA, 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OH, TN,</a:t>
                      </a:r>
                      <a:r>
                        <a:rPr sz="800" b="1" spc="-8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0645" marB="0"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9242C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3.1-4.8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064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IN, 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ME, </a:t>
                      </a:r>
                      <a:r>
                        <a:rPr sz="800" b="1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SD, </a:t>
                      </a:r>
                      <a:r>
                        <a:rPr sz="800" b="1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UT,</a:t>
                      </a:r>
                      <a:r>
                        <a:rPr sz="8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WV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0645" marB="0">
                    <a:lnL w="19050">
                      <a:solidFill>
                        <a:srgbClr val="FFFFFF"/>
                      </a:solidFill>
                      <a:prstDash val="solid"/>
                    </a:lnL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76767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Data not</a:t>
                      </a:r>
                      <a:r>
                        <a:rPr sz="800" b="1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available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1280" marB="0"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800" b="1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AK, 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AZ, </a:t>
                      </a:r>
                      <a:r>
                        <a:rPr sz="800" b="1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DC, </a:t>
                      </a:r>
                      <a:r>
                        <a:rPr sz="800" b="1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DE,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MS,</a:t>
                      </a:r>
                      <a:r>
                        <a:rPr sz="800" b="1" spc="9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ND,RI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1280" marB="0"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1" name="object 51"/>
          <p:cNvSpPr txBox="1"/>
          <p:nvPr/>
        </p:nvSpPr>
        <p:spPr>
          <a:xfrm>
            <a:off x="444500" y="8859520"/>
            <a:ext cx="253619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Source: </a:t>
            </a:r>
            <a:r>
              <a:rPr sz="700" spc="-90" dirty="0">
                <a:solidFill>
                  <a:srgbClr val="231F20"/>
                </a:solidFill>
                <a:latin typeface="Century Gothic"/>
                <a:cs typeface="Century Gothic"/>
              </a:rPr>
              <a:t>CDC,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National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Notifiable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Diseases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Surveillance</a:t>
            </a:r>
            <a:r>
              <a:rPr sz="700" spc="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System.</a:t>
            </a:r>
            <a:endParaRPr sz="700" dirty="0">
              <a:latin typeface="Century Gothic"/>
              <a:cs typeface="Century Gothic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5527701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503455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551947" y="50735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576191" y="475048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402159" y="325601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418396" y="345154"/>
            <a:ext cx="168107" cy="2028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402163" y="325607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44500" y="272592"/>
            <a:ext cx="6828790" cy="11150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5232400">
              <a:lnSpc>
                <a:spcPts val="1230"/>
              </a:lnSpc>
              <a:spcBef>
                <a:spcPts val="130"/>
              </a:spcBef>
            </a:pPr>
            <a:r>
              <a:rPr sz="1000" b="1" spc="75" dirty="0">
                <a:solidFill>
                  <a:srgbClr val="005E6D"/>
                </a:solidFill>
                <a:latin typeface="Century Gothic"/>
                <a:cs typeface="Century Gothic"/>
              </a:rPr>
              <a:t>2019 </a:t>
            </a:r>
            <a:r>
              <a:rPr sz="1050" b="1" spc="95" dirty="0">
                <a:solidFill>
                  <a:srgbClr val="8C2689"/>
                </a:solidFill>
                <a:latin typeface="Trebuchet MS"/>
                <a:cs typeface="Trebuchet MS"/>
              </a:rPr>
              <a:t>VIRAL</a:t>
            </a:r>
            <a:r>
              <a:rPr sz="1050" b="1" spc="-30" dirty="0">
                <a:solidFill>
                  <a:srgbClr val="8C2689"/>
                </a:solidFill>
                <a:latin typeface="Trebuchet MS"/>
                <a:cs typeface="Trebuchet MS"/>
              </a:rPr>
              <a:t> </a:t>
            </a:r>
            <a:r>
              <a:rPr sz="1050" b="1" spc="90" dirty="0">
                <a:solidFill>
                  <a:srgbClr val="8C2689"/>
                </a:solidFill>
                <a:latin typeface="Trebuchet MS"/>
                <a:cs typeface="Trebuchet MS"/>
              </a:rPr>
              <a:t>HEPATITIS</a:t>
            </a:r>
            <a:endParaRPr sz="1050">
              <a:latin typeface="Trebuchet MS"/>
              <a:cs typeface="Trebuchet MS"/>
            </a:endParaRPr>
          </a:p>
          <a:p>
            <a:pPr marL="5232400">
              <a:lnSpc>
                <a:spcPts val="1230"/>
              </a:lnSpc>
            </a:pPr>
            <a:r>
              <a:rPr sz="1050" spc="30" dirty="0">
                <a:solidFill>
                  <a:srgbClr val="005E6D"/>
                </a:solidFill>
                <a:latin typeface="Century Gothic"/>
                <a:cs typeface="Century Gothic"/>
              </a:rPr>
              <a:t>SURVEILLANCE</a:t>
            </a:r>
            <a:r>
              <a:rPr sz="1050" spc="70" dirty="0">
                <a:solidFill>
                  <a:srgbClr val="005E6D"/>
                </a:solidFill>
                <a:latin typeface="Century Gothic"/>
                <a:cs typeface="Century Gothic"/>
              </a:rPr>
              <a:t> REPORT</a:t>
            </a:r>
            <a:endParaRPr sz="10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 marR="330835">
              <a:lnSpc>
                <a:spcPct val="107200"/>
              </a:lnSpc>
              <a:spcBef>
                <a:spcPts val="990"/>
              </a:spcBef>
            </a:pPr>
            <a:r>
              <a:rPr sz="1400" b="1" spc="-5" dirty="0">
                <a:solidFill>
                  <a:srgbClr val="005E6D"/>
                </a:solidFill>
                <a:latin typeface="Tahoma"/>
                <a:cs typeface="Tahoma"/>
              </a:rPr>
              <a:t>Figure</a:t>
            </a:r>
            <a:r>
              <a:rPr sz="1400" b="1" spc="-55" dirty="0">
                <a:solidFill>
                  <a:srgbClr val="005E6D"/>
                </a:solidFill>
                <a:latin typeface="Tahoma"/>
                <a:cs typeface="Tahoma"/>
              </a:rPr>
              <a:t> </a:t>
            </a:r>
            <a:r>
              <a:rPr sz="1400" b="1" spc="-30" dirty="0">
                <a:solidFill>
                  <a:srgbClr val="005E6D"/>
                </a:solidFill>
                <a:latin typeface="Tahoma"/>
                <a:cs typeface="Tahoma"/>
              </a:rPr>
              <a:t>3.3.</a:t>
            </a:r>
            <a:r>
              <a:rPr sz="1400" b="1" spc="-50" dirty="0">
                <a:solidFill>
                  <a:srgbClr val="005E6D"/>
                </a:solidFill>
                <a:latin typeface="Tahoma"/>
                <a:cs typeface="Tahoma"/>
              </a:rPr>
              <a:t> </a:t>
            </a:r>
            <a:r>
              <a:rPr sz="1400" b="1" dirty="0">
                <a:solidFill>
                  <a:srgbClr val="8C2689"/>
                </a:solidFill>
                <a:latin typeface="Tahoma"/>
                <a:cs typeface="Tahoma"/>
              </a:rPr>
              <a:t>Rates</a:t>
            </a:r>
            <a:r>
              <a:rPr sz="1400" b="1" spc="-5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20" dirty="0">
                <a:solidFill>
                  <a:srgbClr val="8C2689"/>
                </a:solidFill>
                <a:latin typeface="Tahoma"/>
                <a:cs typeface="Tahoma"/>
              </a:rPr>
              <a:t>of</a:t>
            </a:r>
            <a:r>
              <a:rPr sz="1400" b="1" spc="-75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10" dirty="0">
                <a:solidFill>
                  <a:srgbClr val="8C2689"/>
                </a:solidFill>
                <a:latin typeface="Tahoma"/>
                <a:cs typeface="Tahoma"/>
              </a:rPr>
              <a:t>reported</a:t>
            </a:r>
            <a:r>
              <a:rPr sz="1400" b="1" spc="-5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-5" dirty="0">
                <a:solidFill>
                  <a:srgbClr val="8C2689"/>
                </a:solidFill>
                <a:latin typeface="Tahoma"/>
                <a:cs typeface="Tahoma"/>
              </a:rPr>
              <a:t>acute</a:t>
            </a:r>
            <a:r>
              <a:rPr sz="1400" b="1" spc="-5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10" dirty="0">
                <a:solidFill>
                  <a:srgbClr val="8C2689"/>
                </a:solidFill>
                <a:latin typeface="Tahoma"/>
                <a:cs typeface="Tahoma"/>
              </a:rPr>
              <a:t>hepatitis</a:t>
            </a:r>
            <a:r>
              <a:rPr sz="1400" b="1" spc="-5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-65" dirty="0">
                <a:solidFill>
                  <a:srgbClr val="8C2689"/>
                </a:solidFill>
                <a:latin typeface="Tahoma"/>
                <a:cs typeface="Tahoma"/>
              </a:rPr>
              <a:t>C</a:t>
            </a:r>
            <a:r>
              <a:rPr sz="1400" b="1" spc="-8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dirty="0">
                <a:solidFill>
                  <a:srgbClr val="8C2689"/>
                </a:solidFill>
                <a:latin typeface="Tahoma"/>
                <a:cs typeface="Tahoma"/>
              </a:rPr>
              <a:t>virus</a:t>
            </a:r>
            <a:r>
              <a:rPr sz="1400" b="1" spc="-5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5" dirty="0">
                <a:solidFill>
                  <a:srgbClr val="8C2689"/>
                </a:solidFill>
                <a:latin typeface="Tahoma"/>
                <a:cs typeface="Tahoma"/>
              </a:rPr>
              <a:t>infection,</a:t>
            </a:r>
            <a:r>
              <a:rPr sz="1400" b="1" spc="-5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-10" dirty="0">
                <a:solidFill>
                  <a:srgbClr val="8C2689"/>
                </a:solidFill>
                <a:latin typeface="Tahoma"/>
                <a:cs typeface="Tahoma"/>
              </a:rPr>
              <a:t>by</a:t>
            </a:r>
            <a:r>
              <a:rPr sz="1400" b="1" spc="-8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15" dirty="0">
                <a:solidFill>
                  <a:srgbClr val="8C2689"/>
                </a:solidFill>
                <a:latin typeface="Tahoma"/>
                <a:cs typeface="Tahoma"/>
              </a:rPr>
              <a:t>state</a:t>
            </a:r>
            <a:r>
              <a:rPr sz="1400" b="1" spc="-5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20" dirty="0">
                <a:solidFill>
                  <a:srgbClr val="8C2689"/>
                </a:solidFill>
                <a:latin typeface="Tahoma"/>
                <a:cs typeface="Tahoma"/>
              </a:rPr>
              <a:t>or  </a:t>
            </a:r>
            <a:r>
              <a:rPr sz="1400" b="1" dirty="0">
                <a:solidFill>
                  <a:srgbClr val="8C2689"/>
                </a:solidFill>
                <a:latin typeface="Tahoma"/>
                <a:cs typeface="Tahoma"/>
              </a:rPr>
              <a:t>jurisdiction </a:t>
            </a:r>
            <a:r>
              <a:rPr sz="1400" b="1" spc="65" dirty="0">
                <a:solidFill>
                  <a:srgbClr val="8C2689"/>
                </a:solidFill>
                <a:latin typeface="Tahoma"/>
                <a:cs typeface="Tahoma"/>
              </a:rPr>
              <a:t>— </a:t>
            </a:r>
            <a:r>
              <a:rPr sz="1400" b="1" dirty="0">
                <a:solidFill>
                  <a:srgbClr val="8C2689"/>
                </a:solidFill>
                <a:latin typeface="Tahoma"/>
                <a:cs typeface="Tahoma"/>
              </a:rPr>
              <a:t>United </a:t>
            </a:r>
            <a:r>
              <a:rPr sz="1400" b="1" spc="5" dirty="0">
                <a:solidFill>
                  <a:srgbClr val="8C2689"/>
                </a:solidFill>
                <a:latin typeface="Tahoma"/>
                <a:cs typeface="Tahoma"/>
              </a:rPr>
              <a:t>States,</a:t>
            </a:r>
            <a:r>
              <a:rPr sz="1400" b="1" spc="-27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-35" dirty="0">
                <a:solidFill>
                  <a:srgbClr val="8C2689"/>
                </a:solidFill>
                <a:latin typeface="Tahoma"/>
                <a:cs typeface="Tahoma"/>
              </a:rPr>
              <a:t>2019</a:t>
            </a:r>
            <a:endParaRPr sz="1400">
              <a:latin typeface="Tahoma"/>
              <a:cs typeface="Tahoma"/>
            </a:endParaRPr>
          </a:p>
        </p:txBody>
      </p:sp>
      <p:pic>
        <p:nvPicPr>
          <p:cNvPr id="61" name="Picture 60" descr="Rates of reported acute hepatitis C by state or jurisdiction during 2019. States are grouped on the basis of reported acute hepatitis C cases per 100,000 population. The states in the lowest rate category (0.0 -0.2 cases per 100,000 population) include Connecticut, Louisiana, Nebraska, South Carolina, and Texas. The states in the highest rate category (3.1- 4.8 cases per 100,000 population) include Indiana, Maine, South Dakota, Utah, and West Virginia.">
            <a:extLst>
              <a:ext uri="{FF2B5EF4-FFF2-40B4-BE49-F238E27FC236}">
                <a16:creationId xmlns:a16="http://schemas.microsoft.com/office/drawing/2014/main" id="{ADFD0EFD-BF5A-4B91-86C5-95145D261F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" y="1517546"/>
            <a:ext cx="7101840" cy="455371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149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Century Gothic</vt:lpstr>
      <vt:lpstr>Tahoma</vt:lpstr>
      <vt:lpstr>Times New Roman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3.3. Rates of reported acute hepatitis C virus infection, by state or jurisdiction — United States, 2019</dc:title>
  <dc:subject>Figure 3.3. Rates of reported acute hepatitis C virus infection, by state or jurisdiction — United States, 2019</dc:subject>
  <dc:creator>HHS / CDC / DDID / NCHHSTP / DVH</dc:creator>
  <cp:lastModifiedBy>Yunes Malkou, Cristina (CDC/DDID/NCHHSTP/OD) (CTR)</cp:lastModifiedBy>
  <cp:revision>2</cp:revision>
  <dcterms:created xsi:type="dcterms:W3CDTF">2021-05-18T22:17:22Z</dcterms:created>
  <dcterms:modified xsi:type="dcterms:W3CDTF">2021-05-19T14:02:51Z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2021-05-18T00:00:00Z</vt:filetime>
  </property>
  <property fmtid="{D5CDD505-2E9C-101B-9397-08002B2CF9AE}" pid="3" name="Creator">
    <vt:lpwstr>Adobe InDesign 16.2 (Windows)</vt:lpwstr>
  </property>
  <property fmtid="{D5CDD505-2E9C-101B-9397-08002B2CF9AE}" pid="4" name="LastSaved">
    <vt:filetime>2021-05-18T00:00:00Z</vt:filetime>
  </property>
</Properties>
</file>