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80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-4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DEDDD-9934-45C9-BB30-B723D7898085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5D814-67DC-46CE-A354-D04CA30E4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9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and rates of death with hepatitis B listed as a cause of death among US residents by demographic characteristics (age group, sex, race/ethnicity, and US Department of Health and Human Services regions) for 2015–2019. Demographic characteristics are listed in the first column.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year has 2 columns of data; the first column displays the number of deaths, and the second column lists the rates of death per 100,000 population with 95% confidence intervals for 2015–2019.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5D814-67DC-46CE-A354-D04CA30E4F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82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2999" y="1444371"/>
            <a:ext cx="7023100" cy="7498080"/>
          </a:xfrm>
          <a:custGeom>
            <a:avLst/>
            <a:gdLst/>
            <a:ahLst/>
            <a:cxnLst/>
            <a:rect l="l" t="t" r="r" b="b"/>
            <a:pathLst>
              <a:path w="7023100" h="7498080">
                <a:moveTo>
                  <a:pt x="0" y="0"/>
                </a:moveTo>
                <a:lnTo>
                  <a:pt x="7022592" y="0"/>
                </a:lnTo>
                <a:lnTo>
                  <a:pt x="7022592" y="7498080"/>
                </a:lnTo>
                <a:lnTo>
                  <a:pt x="0" y="7498080"/>
                </a:lnTo>
                <a:lnTo>
                  <a:pt x="0" y="0"/>
                </a:lnTo>
                <a:close/>
              </a:path>
            </a:pathLst>
          </a:custGeom>
          <a:solidFill>
            <a:srgbClr val="231F20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onder.cdc.gov/mcd-icd10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hyperlink" Target="https://www.hhs.gov/about/agencies/iea/regional-offices/index.html" TargetMode="External"/><Relationship Id="rId4" Type="http://schemas.openxmlformats.org/officeDocument/2006/relationships/hyperlink" Target="https://wonder.cdc.gov/wonder/help/mcd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219974"/>
              </p:ext>
            </p:extLst>
          </p:nvPr>
        </p:nvGraphicFramePr>
        <p:xfrm>
          <a:off x="457200" y="1527810"/>
          <a:ext cx="6851645" cy="733144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234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0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5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42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78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16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1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6433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67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50" b="1" spc="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Characteristics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3175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2015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2016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2017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2018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2019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0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No.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9271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58750" marR="154940" indent="63500">
                        <a:lnSpc>
                          <a:spcPts val="800"/>
                        </a:lnSpc>
                        <a:spcBef>
                          <a:spcPts val="440"/>
                        </a:spcBef>
                      </a:pPr>
                      <a:r>
                        <a:rPr sz="750" b="1" spc="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Rate*  </a:t>
                      </a: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(95%</a:t>
                      </a:r>
                      <a:r>
                        <a:rPr sz="750" b="1" spc="-1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750" b="1" spc="-4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CI)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5588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R="121920" algn="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750" b="1" spc="-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750" b="1" spc="-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o</a:t>
                      </a:r>
                      <a:r>
                        <a:rPr sz="75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.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9271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58750" marR="154940" indent="63500">
                        <a:lnSpc>
                          <a:spcPts val="800"/>
                        </a:lnSpc>
                        <a:spcBef>
                          <a:spcPts val="440"/>
                        </a:spcBef>
                      </a:pPr>
                      <a:r>
                        <a:rPr sz="750" b="1" spc="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Rate*  </a:t>
                      </a: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(95%</a:t>
                      </a:r>
                      <a:r>
                        <a:rPr sz="750" b="1" spc="-1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750" b="1" spc="-4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CI)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5588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No.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9271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59385" marR="155575" indent="63500">
                        <a:lnSpc>
                          <a:spcPts val="800"/>
                        </a:lnSpc>
                        <a:spcBef>
                          <a:spcPts val="440"/>
                        </a:spcBef>
                      </a:pPr>
                      <a:r>
                        <a:rPr sz="750" b="1" spc="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Rate*  </a:t>
                      </a: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(95%</a:t>
                      </a:r>
                      <a:r>
                        <a:rPr sz="750" b="1" spc="-1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750" b="1" spc="-4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CI)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5588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No.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9271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155575" indent="63500">
                        <a:lnSpc>
                          <a:spcPts val="800"/>
                        </a:lnSpc>
                        <a:spcBef>
                          <a:spcPts val="440"/>
                        </a:spcBef>
                      </a:pPr>
                      <a:r>
                        <a:rPr sz="750" b="1" spc="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Rate*  </a:t>
                      </a: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(95%</a:t>
                      </a:r>
                      <a:r>
                        <a:rPr sz="750" b="1" spc="-1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750" b="1" spc="-4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CI)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5588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No.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9271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61925" marR="149860" indent="63500">
                        <a:lnSpc>
                          <a:spcPts val="800"/>
                        </a:lnSpc>
                        <a:spcBef>
                          <a:spcPts val="440"/>
                        </a:spcBef>
                      </a:pPr>
                      <a:r>
                        <a:rPr sz="750" b="1" spc="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Rate*  </a:t>
                      </a: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(95%</a:t>
                      </a:r>
                      <a:r>
                        <a:rPr sz="750" b="1" spc="-1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750" b="1" spc="-4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CI)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5588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38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700" b="1" spc="4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Total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9588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700" b="1" spc="5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1,707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9207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325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0.46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(0.44-0.49)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1,690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9207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325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0.45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  <a:p>
                      <a:pPr marL="1270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(0.43-0.48)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700" b="1" spc="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1,727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9207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325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0.46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  <a:p>
                      <a:pPr marL="1270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(0.44-0.49)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700" b="1" spc="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1,649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9207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325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0.43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(0.41-0.45)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700" b="1" spc="1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1,662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9207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325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0.42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(0.40–0.44)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450">
                <a:tc gridSpan="1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750" b="1" spc="-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Age</a:t>
                      </a:r>
                      <a:r>
                        <a:rPr sz="750" b="1" spc="-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750" b="1" spc="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(years)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29209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0–34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(0.01-</a:t>
                      </a:r>
                      <a:r>
                        <a:rPr sz="700" b="1" spc="-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4922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(0.02-0.04)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(0.01-0.03)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(0.01-0.03)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0.03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(0.02–0.04)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81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35–44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0.29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(0.24-0.34)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2555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0.29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(0.23-0.34)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(0.21-0.31)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(0.24-0.35)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(0.21–0.31)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45–54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330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(0.68-0.85)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255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324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(0.67-0.84)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323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(0.68-0.85)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283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(0.60-0.76)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255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(0.55–0.70)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55–64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610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1.49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(1.37-1.61)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255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576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1.39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(1.28-1.50)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548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(1.20-1.41)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520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1.23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(1.12-1.34)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502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1.18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(1.08–1.29)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65–74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382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1.39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(1.25-1.53)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255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383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1.34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(1.20-1.47)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417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(1.27-1.54)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422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1.38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(1.25-1.52)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484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1.54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(1.40–1.67)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≥75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236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1.17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(1.02-1.32)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255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252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1.22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(1.07-1.37)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303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1.43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(1.27-1.59)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270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1.23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(1.08-1.38)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266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1.18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(1.04–1.32)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449">
                <a:tc gridSpan="1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Sex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29209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Male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1,270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(0.66-0.74)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1,231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(0.64-0.71)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1,275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(0.66-0.74)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1,191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(0.61-0.69)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1,248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(0.62–0.70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Female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437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0.21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(0.19-0.23)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255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459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(0.20-0.24)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452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(0.20-0.25)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458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(0.20-0.24)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414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0.21</a:t>
                      </a:r>
                      <a:endParaRPr sz="700" dirty="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(0.19–0.24)</a:t>
                      </a:r>
                      <a:endParaRPr sz="700" dirty="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450">
                <a:tc gridSpan="1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750" b="1" spc="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Race/ethnicity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29209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White,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57150">
                        <a:lnSpc>
                          <a:spcPts val="819"/>
                        </a:lnSpc>
                      </a:pPr>
                      <a:r>
                        <a:rPr sz="7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non-Hispanic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805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(0.26-0.30)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255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767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0.29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(0.27-0.31)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776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(0.26-0.30)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760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(0.25-0.29)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761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(0.26–0.30)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Black,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57150">
                        <a:lnSpc>
                          <a:spcPts val="819"/>
                        </a:lnSpc>
                      </a:pPr>
                      <a:r>
                        <a:rPr sz="7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non-Hispanic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318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(0.67-0.84)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255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315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(0.65-0.81)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320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(0.66-0.83)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304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(0.62-0.79)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291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(0.56–0.71)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831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Hispanic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(0.27-0.38)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2555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(0.25-0.36)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(0.21-0.32)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(0.23-0.33)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(0.21–0.32)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Asian/Pacific</a:t>
                      </a: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419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2.23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(2.01-2.45)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255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454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2.38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(2.16-2.60)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492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2.45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(2.23-2.67)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439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2.1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(1.90-2.30)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463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2.10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(1.90–2.29)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 marR="429895">
                        <a:lnSpc>
                          <a:spcPts val="800"/>
                        </a:lnSpc>
                        <a:spcBef>
                          <a:spcPts val="250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American</a:t>
                      </a:r>
                      <a:r>
                        <a:rPr sz="700" b="1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Indian/  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Alaska</a:t>
                      </a:r>
                      <a:r>
                        <a:rPr sz="700" b="1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UR</a:t>
                      </a:r>
                      <a:r>
                        <a:rPr sz="675" b="1" spc="22" baseline="30864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§</a:t>
                      </a:r>
                      <a:endParaRPr sz="675" baseline="30864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36525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UR</a:t>
                      </a:r>
                      <a:r>
                        <a:rPr sz="675" b="1" spc="22" baseline="30864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§</a:t>
                      </a:r>
                      <a:endParaRPr sz="675" baseline="30864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UR</a:t>
                      </a:r>
                      <a:r>
                        <a:rPr sz="675" b="1" spc="22" baseline="30864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§</a:t>
                      </a:r>
                      <a:endParaRPr sz="675" baseline="30864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UR</a:t>
                      </a:r>
                      <a:r>
                        <a:rPr sz="675" b="1" spc="22" baseline="30864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§</a:t>
                      </a:r>
                      <a:endParaRPr sz="675" baseline="30864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90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(0.46–1.18)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1450">
                <a:tc gridSpan="1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750" b="1" spc="8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HHS </a:t>
                      </a:r>
                      <a:r>
                        <a:rPr sz="750" b="1" spc="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Region: </a:t>
                      </a: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Regional</a:t>
                      </a:r>
                      <a:r>
                        <a:rPr sz="750" b="1" spc="-1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750" b="1" spc="3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Office</a:t>
                      </a:r>
                      <a:r>
                        <a:rPr sz="675" b="1" spc="52" baseline="30864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¶</a:t>
                      </a:r>
                      <a:endParaRPr sz="675" baseline="30864">
                        <a:latin typeface="Century Gothic"/>
                        <a:cs typeface="Century Gothic"/>
                      </a:endParaRPr>
                    </a:p>
                  </a:txBody>
                  <a:tcPr marL="0" marR="0" marT="29209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1:</a:t>
                      </a: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Boston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(0.34-0.54)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4922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(0.21-0.37)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(0.27-0.46)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(0.26-0.45)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(0.16–0.30)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2: </a:t>
                      </a:r>
                      <a:r>
                        <a:rPr sz="700" b="1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sz="70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York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(0.41-0.56)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0.51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397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(0.43-0.59)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397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(0.39-0.54)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(0.36-0.51)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147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90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(0.35–0.49)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3:</a:t>
                      </a: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Philadelphia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397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(0.28-0.41)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397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(0.26-0.38)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397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(0.27-0.38)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(0.29-0.41)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(0.26–0.38)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4:</a:t>
                      </a:r>
                      <a:r>
                        <a:rPr sz="7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Atlanta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328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333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(0.38-0.48)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345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333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(0.39-0.49)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365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333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(0.41-0.50)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346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(0.40-0.50)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348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(0.38–0.47)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5:</a:t>
                      </a: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Chicago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193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(0.27-0.36)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181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0.29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333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(0.25-0.33)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184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0.29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(0.24-0.33)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(0.24-0.33)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(0.23–0.31)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6:</a:t>
                      </a: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Dallas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220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333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(0.43-0.56)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230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0.51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333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(0.44-0.57)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247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270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(0.48-0.62)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230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(0.41-0.53)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230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63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(0.42–0.55)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7: </a:t>
                      </a:r>
                      <a:r>
                        <a:rPr sz="70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Kansas</a:t>
                      </a:r>
                      <a:r>
                        <a:rPr sz="700" b="1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City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270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(0.19-0.36)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49860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270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(0.24-0.44)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0.29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270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(0.22-0.39)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(0.29-0.48)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0.30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63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(0.22–0.40)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8:</a:t>
                      </a: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Denver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270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(0.25-0.47)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50495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(0.19-0.38)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(0.27-0.49)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(0.17-0.35)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(0.23–0.43)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60603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70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9: San</a:t>
                      </a:r>
                      <a:r>
                        <a:rPr sz="700" b="1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Francisco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416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1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(0.65-0.79)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3825" algn="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415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1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0.73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(0.66-0.80)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393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1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0.69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206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(0.62-0.76)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369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1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(0.56-0.69)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394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1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0.64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(0.57–0.70)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10:</a:t>
                      </a: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Seattle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(0.45-0.69)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4922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0.51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(0.40-0.63)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397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(0.41-0.64)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0.47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(0.37-0.59)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0.58</a:t>
                      </a:r>
                      <a:endParaRPr sz="700" dirty="0">
                        <a:latin typeface="Arial"/>
                        <a:cs typeface="Arial"/>
                      </a:endParaRPr>
                    </a:p>
                    <a:p>
                      <a:pPr marL="190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(0.47–0.70)</a:t>
                      </a:r>
                      <a:endParaRPr sz="700" dirty="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44500" y="8916682"/>
            <a:ext cx="2486025" cy="109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Source: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CDC,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National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Center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Health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Statistics,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Multiple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Cause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1999–</a:t>
            </a:r>
            <a:endParaRPr sz="55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9000503"/>
            <a:ext cx="2538730" cy="915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065">
              <a:lnSpc>
                <a:spcPct val="106100"/>
              </a:lnSpc>
              <a:spcBef>
                <a:spcPts val="100"/>
              </a:spcBef>
            </a:pP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2019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on 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CDC </a:t>
            </a:r>
            <a:r>
              <a:rPr sz="550" spc="-5" dirty="0">
                <a:solidFill>
                  <a:srgbClr val="231F20"/>
                </a:solidFill>
                <a:latin typeface="Lucida Sans"/>
                <a:cs typeface="Lucida Sans"/>
              </a:rPr>
              <a:t>WONDER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Online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Database.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Data are from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2015–2019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Multiple 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Cause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Death files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and are based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on information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from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all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death certificates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filed  in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vital records offices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 the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50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states and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District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Columbia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through 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Vital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Statistics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Cooperative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Program.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Deaths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nonresidents 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(e.g.,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nonresident 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aliens,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nationals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living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abroad,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residents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Puerto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Rico, Guam,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Virgin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Islands, 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other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10" dirty="0">
                <a:solidFill>
                  <a:srgbClr val="231F20"/>
                </a:solidFill>
                <a:latin typeface="Lucida Sans"/>
                <a:cs typeface="Lucida Sans"/>
              </a:rPr>
              <a:t>US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territories)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fetal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deaths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excluded.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Numbers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slightly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lower 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than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previously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reported for 2015–2016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because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 NCHS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standards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that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restrict 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displayed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data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to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10" dirty="0">
                <a:solidFill>
                  <a:srgbClr val="231F20"/>
                </a:solidFill>
                <a:latin typeface="Lucida Sans"/>
                <a:cs typeface="Lucida Sans"/>
              </a:rPr>
              <a:t>US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residents.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Accessed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at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u="sng" spc="-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Lucida Sans"/>
                <a:cs typeface="Lucida Sans"/>
                <a:hlinkClick r:id="rId3"/>
              </a:rPr>
              <a:t>http://wonder.cdc.gov/mcd-icd10.htm</a:t>
            </a:r>
            <a:r>
              <a:rPr sz="550" spc="-40" dirty="0">
                <a:solidFill>
                  <a:srgbClr val="205E9E"/>
                </a:solidFill>
                <a:latin typeface="Lucida Sans"/>
                <a:cs typeface="Lucida Sans"/>
                <a:hlinkClick r:id="rId3"/>
              </a:rPr>
              <a:t>l</a:t>
            </a:r>
            <a:endParaRPr sz="550">
              <a:latin typeface="Lucida Sans"/>
              <a:cs typeface="Lucida Sans"/>
            </a:endParaRPr>
          </a:p>
          <a:p>
            <a:pPr marL="12700" marR="5080">
              <a:lnSpc>
                <a:spcPct val="106100"/>
              </a:lnSpc>
            </a:pP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on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January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8,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2021.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CDC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5" dirty="0">
                <a:solidFill>
                  <a:srgbClr val="231F20"/>
                </a:solidFill>
                <a:latin typeface="Lucida Sans"/>
                <a:cs typeface="Lucida Sans"/>
              </a:rPr>
              <a:t>WONDER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data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set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documentation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technical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methods 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can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be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accessed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at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u="sng" spc="-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Lucida Sans"/>
                <a:cs typeface="Lucida Sans"/>
                <a:hlinkClick r:id="rId4"/>
              </a:rPr>
              <a:t>https://wonder.cdc.gov/wonder/help/mcd.html#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.</a:t>
            </a:r>
            <a:endParaRPr sz="55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400" y="8910332"/>
            <a:ext cx="4061460" cy="109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*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race/ethnicity,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sex,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HHS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region,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overall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total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age-adjusted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per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100,000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10" dirty="0">
                <a:solidFill>
                  <a:srgbClr val="231F20"/>
                </a:solidFill>
                <a:latin typeface="Lucida Sans"/>
                <a:cs typeface="Lucida Sans"/>
              </a:rPr>
              <a:t>US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standard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population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during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2000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by</a:t>
            </a:r>
            <a:endParaRPr sz="550">
              <a:latin typeface="Lucida Sans"/>
              <a:cs typeface="Lucida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73400" y="8994153"/>
            <a:ext cx="4142104" cy="488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100"/>
              </a:lnSpc>
              <a:spcBef>
                <a:spcPts val="100"/>
              </a:spcBef>
            </a:pP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using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following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age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group distribution (in years):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&lt;1,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1–4, 5–14,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15–24, 25–34, 35–44, 45–54, 55–64, 65–74, 75–84, and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≥85.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For 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age-adjusted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rates,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age-specific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rate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is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rounded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to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1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decimal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place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before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proceeding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to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next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step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in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calculation 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age-adjusted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NCHS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Multiple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Cause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on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CDC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WONDER.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This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rounding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step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might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affect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precision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rates 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calculated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small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numbers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deaths.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Missing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data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are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not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included.</a:t>
            </a:r>
            <a:endParaRPr sz="55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450" baseline="37037" dirty="0">
                <a:solidFill>
                  <a:srgbClr val="231F20"/>
                </a:solidFill>
                <a:latin typeface="Lucida Sans"/>
                <a:cs typeface="Lucida Sans"/>
              </a:rPr>
              <a:t>¶</a:t>
            </a:r>
            <a:r>
              <a:rPr sz="450" spc="44" baseline="37037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10" dirty="0">
                <a:solidFill>
                  <a:srgbClr val="231F20"/>
                </a:solidFill>
                <a:latin typeface="Lucida Sans"/>
                <a:cs typeface="Lucida Sans"/>
              </a:rPr>
              <a:t>US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Department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Health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Human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Services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(HHS)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regions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were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categorized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according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to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grouping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states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10" dirty="0">
                <a:solidFill>
                  <a:srgbClr val="231F20"/>
                </a:solidFill>
                <a:latin typeface="Lucida Sans"/>
                <a:cs typeface="Lucida Sans"/>
              </a:rPr>
              <a:t>US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territories</a:t>
            </a:r>
            <a:endParaRPr sz="550">
              <a:latin typeface="Lucida Sans"/>
              <a:cs typeface="Lucida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73374" y="9438640"/>
            <a:ext cx="3906520" cy="543560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4"/>
              </a:spcBef>
            </a:pP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assigned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under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each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10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HHS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regional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offices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(</a:t>
            </a:r>
            <a:r>
              <a:rPr sz="550" u="sng" spc="-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Lucida Sans"/>
                <a:cs typeface="Lucida Sans"/>
                <a:hlinkClick r:id="rId5"/>
              </a:rPr>
              <a:t>https://www.hhs.gov/about/agencies/iea/regional-offices/index.htm</a:t>
            </a:r>
            <a:r>
              <a:rPr sz="550" spc="-40" dirty="0">
                <a:solidFill>
                  <a:srgbClr val="205E9E"/>
                </a:solidFill>
                <a:latin typeface="Lucida Sans"/>
                <a:cs typeface="Lucida Sans"/>
                <a:hlinkClick r:id="rId5"/>
              </a:rPr>
              <a:t>l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).</a:t>
            </a:r>
            <a:endParaRPr sz="550">
              <a:latin typeface="Lucida Sans"/>
              <a:cs typeface="Lucida Sans"/>
            </a:endParaRPr>
          </a:p>
          <a:p>
            <a:pPr marL="12700" marR="182880">
              <a:lnSpc>
                <a:spcPct val="106100"/>
              </a:lnSpc>
              <a:spcBef>
                <a:spcPts val="140"/>
              </a:spcBef>
            </a:pPr>
            <a:r>
              <a:rPr sz="550" spc="-130" dirty="0">
                <a:solidFill>
                  <a:srgbClr val="231F20"/>
                </a:solidFill>
                <a:latin typeface="Lucida Sans"/>
                <a:cs typeface="Lucida Sans"/>
              </a:rPr>
              <a:t>†</a:t>
            </a:r>
            <a:r>
              <a:rPr sz="550" spc="-10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Cause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is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defined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1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multiple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causes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is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based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on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International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Classification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0" dirty="0">
                <a:solidFill>
                  <a:srgbClr val="231F20"/>
                </a:solidFill>
                <a:latin typeface="Lucida Sans"/>
                <a:cs typeface="Lucida Sans"/>
              </a:rPr>
              <a:t>Diseases, 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10th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10" dirty="0">
                <a:solidFill>
                  <a:srgbClr val="231F20"/>
                </a:solidFill>
                <a:latin typeface="Lucida Sans"/>
                <a:cs typeface="Lucida Sans"/>
              </a:rPr>
              <a:t>Rev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(ICD-10)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codes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B16,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B17.0,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B18.0,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B18.1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(hepatitis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B).</a:t>
            </a:r>
            <a:endParaRPr sz="550">
              <a:latin typeface="Lucida Sans"/>
              <a:cs typeface="Lucida Sans"/>
            </a:endParaRPr>
          </a:p>
          <a:p>
            <a:pPr marL="12700" marR="5080" indent="-635">
              <a:lnSpc>
                <a:spcPct val="127800"/>
              </a:lnSpc>
              <a:spcBef>
                <a:spcPts val="5"/>
              </a:spcBef>
            </a:pPr>
            <a:r>
              <a:rPr sz="550" spc="5" dirty="0">
                <a:solidFill>
                  <a:srgbClr val="231F20"/>
                </a:solidFill>
                <a:latin typeface="Lucida Sans"/>
                <a:cs typeface="Lucida Sans"/>
              </a:rPr>
              <a:t>UR</a:t>
            </a:r>
            <a:r>
              <a:rPr sz="450" spc="7" baseline="37037" dirty="0">
                <a:solidFill>
                  <a:srgbClr val="231F20"/>
                </a:solidFill>
                <a:latin typeface="Lucida Sans"/>
                <a:cs typeface="Lucida Sans"/>
              </a:rPr>
              <a:t>§</a:t>
            </a:r>
            <a:r>
              <a:rPr sz="450" spc="44" baseline="37037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Unreliable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rate: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where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death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counts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were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&lt;20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were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not</a:t>
            </a:r>
            <a:r>
              <a:rPr sz="55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displayed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because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instability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associated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with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those</a:t>
            </a:r>
            <a:r>
              <a:rPr sz="550" spc="-5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rates.  </a:t>
            </a:r>
            <a:r>
              <a:rPr sz="550" spc="-15" dirty="0">
                <a:solidFill>
                  <a:srgbClr val="231F20"/>
                </a:solidFill>
                <a:latin typeface="Lucida Sans"/>
                <a:cs typeface="Lucida Sans"/>
              </a:rPr>
              <a:t>For</a:t>
            </a:r>
            <a:r>
              <a:rPr sz="550" spc="-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purposes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of</a:t>
            </a:r>
            <a:r>
              <a:rPr sz="550" spc="-8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this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report,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regions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with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10" dirty="0">
                <a:solidFill>
                  <a:srgbClr val="231F20"/>
                </a:solidFill>
                <a:latin typeface="Lucida Sans"/>
                <a:cs typeface="Lucida Sans"/>
              </a:rPr>
              <a:t>US</a:t>
            </a:r>
            <a:r>
              <a:rPr sz="550" spc="-7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territories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(Regions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2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and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5" dirty="0">
                <a:solidFill>
                  <a:srgbClr val="231F20"/>
                </a:solidFill>
                <a:latin typeface="Lucida Sans"/>
                <a:cs typeface="Lucida Sans"/>
              </a:rPr>
              <a:t>9)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30" dirty="0">
                <a:solidFill>
                  <a:srgbClr val="231F20"/>
                </a:solidFill>
                <a:latin typeface="Lucida Sans"/>
                <a:cs typeface="Lucida Sans"/>
              </a:rPr>
              <a:t>contain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0" dirty="0">
                <a:solidFill>
                  <a:srgbClr val="231F20"/>
                </a:solidFill>
                <a:latin typeface="Lucida Sans"/>
                <a:cs typeface="Lucida Sans"/>
              </a:rPr>
              <a:t>data</a:t>
            </a:r>
            <a:r>
              <a:rPr sz="55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from</a:t>
            </a:r>
            <a:r>
              <a:rPr sz="550" spc="-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25" dirty="0">
                <a:solidFill>
                  <a:srgbClr val="231F20"/>
                </a:solidFill>
                <a:latin typeface="Lucida Sans"/>
                <a:cs typeface="Lucida Sans"/>
              </a:rPr>
              <a:t>states</a:t>
            </a:r>
            <a:r>
              <a:rPr sz="550" spc="-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50" spc="-45" dirty="0">
                <a:solidFill>
                  <a:srgbClr val="231F20"/>
                </a:solidFill>
                <a:latin typeface="Lucida Sans"/>
                <a:cs typeface="Lucida Sans"/>
              </a:rPr>
              <a:t>only.</a:t>
            </a:r>
            <a:endParaRPr sz="550">
              <a:latin typeface="Lucida Sans"/>
              <a:cs typeface="Lucida San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44500" y="272592"/>
            <a:ext cx="6868159" cy="1216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5" dirty="0">
                <a:solidFill>
                  <a:srgbClr val="8C2689"/>
                </a:solidFill>
                <a:latin typeface="Trebuchet MS"/>
                <a:cs typeface="Trebuchet MS"/>
              </a:rPr>
              <a:t>VIRAL</a:t>
            </a:r>
            <a:r>
              <a:rPr sz="1050" b="1" spc="-30" dirty="0">
                <a:solidFill>
                  <a:srgbClr val="8C2689"/>
                </a:solidFill>
                <a:latin typeface="Trebuchet MS"/>
                <a:cs typeface="Trebuchet MS"/>
              </a:rPr>
              <a:t> </a:t>
            </a:r>
            <a:r>
              <a:rPr sz="1050" b="1" spc="90" dirty="0">
                <a:solidFill>
                  <a:srgbClr val="8C2689"/>
                </a:solidFill>
                <a:latin typeface="Trebuchet MS"/>
                <a:cs typeface="Trebuchet MS"/>
              </a:rPr>
              <a:t>HEPATITIS</a:t>
            </a:r>
            <a:endParaRPr sz="1050">
              <a:latin typeface="Trebuchet MS"/>
              <a:cs typeface="Trebuchet MS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07200"/>
              </a:lnSpc>
            </a:pPr>
            <a:r>
              <a:rPr sz="1400" b="1" spc="-5" dirty="0">
                <a:solidFill>
                  <a:srgbClr val="005E6D"/>
                </a:solidFill>
                <a:latin typeface="Century Gothic"/>
                <a:cs typeface="Century Gothic"/>
              </a:rPr>
              <a:t>Table</a:t>
            </a:r>
            <a:r>
              <a:rPr sz="1400" b="1" spc="-35" dirty="0">
                <a:solidFill>
                  <a:srgbClr val="005E6D"/>
                </a:solidFill>
                <a:latin typeface="Century Gothic"/>
                <a:cs typeface="Century Gothic"/>
              </a:rPr>
              <a:t> </a:t>
            </a:r>
            <a:r>
              <a:rPr sz="1400" b="1" spc="45" dirty="0">
                <a:solidFill>
                  <a:srgbClr val="005E6D"/>
                </a:solidFill>
                <a:latin typeface="Century Gothic"/>
                <a:cs typeface="Century Gothic"/>
              </a:rPr>
              <a:t>2.8.</a:t>
            </a:r>
            <a:r>
              <a:rPr sz="1400" b="1" spc="-30" dirty="0">
                <a:solidFill>
                  <a:srgbClr val="005E6D"/>
                </a:solidFill>
                <a:latin typeface="Century Gothic"/>
                <a:cs typeface="Century Gothic"/>
              </a:rPr>
              <a:t> </a:t>
            </a:r>
            <a:r>
              <a:rPr sz="1400" b="1" spc="15" dirty="0">
                <a:solidFill>
                  <a:srgbClr val="8C2689"/>
                </a:solidFill>
                <a:latin typeface="Century Gothic"/>
                <a:cs typeface="Century Gothic"/>
              </a:rPr>
              <a:t>Number</a:t>
            </a:r>
            <a:r>
              <a:rPr sz="1400" b="1" spc="-60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Century Gothic"/>
                <a:cs typeface="Century Gothic"/>
              </a:rPr>
              <a:t>and</a:t>
            </a:r>
            <a:r>
              <a:rPr sz="1400" b="1" spc="-30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35" dirty="0">
                <a:solidFill>
                  <a:srgbClr val="8C2689"/>
                </a:solidFill>
                <a:latin typeface="Century Gothic"/>
                <a:cs typeface="Century Gothic"/>
              </a:rPr>
              <a:t>rates*</a:t>
            </a:r>
            <a:r>
              <a:rPr sz="1400" b="1" spc="-30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75" dirty="0">
                <a:solidFill>
                  <a:srgbClr val="8C2689"/>
                </a:solidFill>
                <a:latin typeface="Century Gothic"/>
                <a:cs typeface="Century Gothic"/>
              </a:rPr>
              <a:t>of</a:t>
            </a:r>
            <a:r>
              <a:rPr sz="1400" b="1" spc="-50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25" dirty="0">
                <a:solidFill>
                  <a:srgbClr val="8C2689"/>
                </a:solidFill>
                <a:latin typeface="Century Gothic"/>
                <a:cs typeface="Century Gothic"/>
              </a:rPr>
              <a:t>deaths</a:t>
            </a:r>
            <a:r>
              <a:rPr sz="1400" b="1" spc="-50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105" dirty="0">
                <a:solidFill>
                  <a:srgbClr val="8C2689"/>
                </a:solidFill>
                <a:latin typeface="Century Gothic"/>
                <a:cs typeface="Century Gothic"/>
              </a:rPr>
              <a:t>with</a:t>
            </a:r>
            <a:r>
              <a:rPr sz="1400" b="1" spc="-30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60" dirty="0">
                <a:solidFill>
                  <a:srgbClr val="8C2689"/>
                </a:solidFill>
                <a:latin typeface="Century Gothic"/>
                <a:cs typeface="Century Gothic"/>
              </a:rPr>
              <a:t>hepatitis</a:t>
            </a:r>
            <a:r>
              <a:rPr sz="1400" b="1" spc="-30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145" dirty="0">
                <a:solidFill>
                  <a:srgbClr val="8C2689"/>
                </a:solidFill>
                <a:latin typeface="Century Gothic"/>
                <a:cs typeface="Century Gothic"/>
              </a:rPr>
              <a:t>B</a:t>
            </a:r>
            <a:r>
              <a:rPr sz="1400" b="1" spc="-5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85" dirty="0">
                <a:solidFill>
                  <a:srgbClr val="8C2689"/>
                </a:solidFill>
                <a:latin typeface="Century Gothic"/>
                <a:cs typeface="Century Gothic"/>
              </a:rPr>
              <a:t>virus</a:t>
            </a:r>
            <a:r>
              <a:rPr sz="1400" b="1" spc="-30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50" dirty="0">
                <a:solidFill>
                  <a:srgbClr val="8C2689"/>
                </a:solidFill>
                <a:latin typeface="Century Gothic"/>
                <a:cs typeface="Century Gothic"/>
              </a:rPr>
              <a:t>infections</a:t>
            </a:r>
            <a:r>
              <a:rPr sz="1400" b="1" spc="-30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65" dirty="0">
                <a:solidFill>
                  <a:srgbClr val="8C2689"/>
                </a:solidFill>
                <a:latin typeface="Century Gothic"/>
                <a:cs typeface="Century Gothic"/>
              </a:rPr>
              <a:t>listed  </a:t>
            </a:r>
            <a:r>
              <a:rPr sz="1400" b="1" spc="-10" dirty="0">
                <a:solidFill>
                  <a:srgbClr val="8C2689"/>
                </a:solidFill>
                <a:latin typeface="Century Gothic"/>
                <a:cs typeface="Century Gothic"/>
              </a:rPr>
              <a:t>as </a:t>
            </a:r>
            <a:r>
              <a:rPr sz="1400" b="1" spc="-130" dirty="0">
                <a:solidFill>
                  <a:srgbClr val="8C2689"/>
                </a:solidFill>
                <a:latin typeface="Century Gothic"/>
                <a:cs typeface="Century Gothic"/>
              </a:rPr>
              <a:t>a </a:t>
            </a:r>
            <a:r>
              <a:rPr sz="1400" b="1" spc="-45" dirty="0">
                <a:solidFill>
                  <a:srgbClr val="8C2689"/>
                </a:solidFill>
                <a:latin typeface="Century Gothic"/>
                <a:cs typeface="Century Gothic"/>
              </a:rPr>
              <a:t>cause </a:t>
            </a:r>
            <a:r>
              <a:rPr sz="1400" b="1" spc="75" dirty="0">
                <a:solidFill>
                  <a:srgbClr val="8C2689"/>
                </a:solidFill>
                <a:latin typeface="Century Gothic"/>
                <a:cs typeface="Century Gothic"/>
              </a:rPr>
              <a:t>of </a:t>
            </a:r>
            <a:r>
              <a:rPr sz="1400" b="1" spc="-30" dirty="0">
                <a:solidFill>
                  <a:srgbClr val="8C2689"/>
                </a:solidFill>
                <a:latin typeface="Century Gothic"/>
                <a:cs typeface="Century Gothic"/>
              </a:rPr>
              <a:t>death† </a:t>
            </a:r>
            <a:r>
              <a:rPr sz="1400" b="1" spc="-35" dirty="0">
                <a:solidFill>
                  <a:srgbClr val="8C2689"/>
                </a:solidFill>
                <a:latin typeface="Century Gothic"/>
                <a:cs typeface="Century Gothic"/>
              </a:rPr>
              <a:t>among </a:t>
            </a:r>
            <a:r>
              <a:rPr sz="1400" b="1" spc="55" dirty="0">
                <a:solidFill>
                  <a:srgbClr val="8C2689"/>
                </a:solidFill>
                <a:latin typeface="Century Gothic"/>
                <a:cs typeface="Century Gothic"/>
              </a:rPr>
              <a:t>residents, </a:t>
            </a:r>
            <a:r>
              <a:rPr sz="1400" b="1" spc="-35" dirty="0">
                <a:solidFill>
                  <a:srgbClr val="8C2689"/>
                </a:solidFill>
                <a:latin typeface="Century Gothic"/>
                <a:cs typeface="Century Gothic"/>
              </a:rPr>
              <a:t>by </a:t>
            </a:r>
            <a:r>
              <a:rPr sz="1400" b="1" spc="-20" dirty="0">
                <a:solidFill>
                  <a:srgbClr val="8C2689"/>
                </a:solidFill>
                <a:latin typeface="Century Gothic"/>
                <a:cs typeface="Century Gothic"/>
              </a:rPr>
              <a:t>demographic </a:t>
            </a:r>
            <a:r>
              <a:rPr sz="1400" b="1" spc="35" dirty="0">
                <a:solidFill>
                  <a:srgbClr val="8C2689"/>
                </a:solidFill>
                <a:latin typeface="Century Gothic"/>
                <a:cs typeface="Century Gothic"/>
              </a:rPr>
              <a:t>characteristics</a:t>
            </a:r>
            <a:r>
              <a:rPr sz="1400" b="1" spc="-190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-65" dirty="0">
                <a:solidFill>
                  <a:srgbClr val="8C2689"/>
                </a:solidFill>
                <a:latin typeface="Century Gothic"/>
                <a:cs typeface="Century Gothic"/>
              </a:rPr>
              <a:t>—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55" dirty="0">
                <a:solidFill>
                  <a:srgbClr val="8C2689"/>
                </a:solidFill>
                <a:latin typeface="Century Gothic"/>
                <a:cs typeface="Century Gothic"/>
              </a:rPr>
              <a:t>United </a:t>
            </a:r>
            <a:r>
              <a:rPr sz="1400" b="1" spc="75" dirty="0">
                <a:solidFill>
                  <a:srgbClr val="8C2689"/>
                </a:solidFill>
                <a:latin typeface="Century Gothic"/>
                <a:cs typeface="Century Gothic"/>
              </a:rPr>
              <a:t>States,</a:t>
            </a:r>
            <a:r>
              <a:rPr sz="1400" b="1" spc="-130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400" b="1" spc="90" dirty="0">
                <a:solidFill>
                  <a:srgbClr val="8C2689"/>
                </a:solidFill>
                <a:latin typeface="Century Gothic"/>
                <a:cs typeface="Century Gothic"/>
              </a:rPr>
              <a:t>2015–2019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1275</Words>
  <Application>Microsoft Office PowerPoint</Application>
  <PresentationFormat>Custom</PresentationFormat>
  <Paragraphs>419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Gothic</vt:lpstr>
      <vt:lpstr>Lucida Sans</vt:lpstr>
      <vt:lpstr>Times New Roman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2.8. Number and rates* of deaths with hepatitis B virus infections listed as a cause of death† among residents, by demographic characteristics — United States, 2015–2019</dc:title>
  <dc:subject>Table 2.8. Number and rates* of deaths with hepatitis B virus infections listed as a cause of death† among residents, by demographic characteristics — United States, 2015–2019</dc:subject>
  <dc:creator>HHS / CDC / DDID / NCHHSTP / DVH</dc:creator>
  <cp:lastModifiedBy>Peterson, Paul (CDC/DDID/NCHHSTP/DVH) (CTR)</cp:lastModifiedBy>
  <cp:revision>2</cp:revision>
  <dcterms:created xsi:type="dcterms:W3CDTF">2021-05-18T22:02:21Z</dcterms:created>
  <dcterms:modified xsi:type="dcterms:W3CDTF">2021-05-19T13:58:40Z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2021-05-19T13:56:04Z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e3d6ea5f-29d4-40d9-bd52-df8b68c8215a</vt:lpwstr>
  </property>
  <property fmtid="{D5CDD505-2E9C-101B-9397-08002B2CF9AE}" pid="11" name="MSIP_Label_8af03ff0-41c5-4c41-b55e-fabb8fae94be_ContentBits">
    <vt:lpwstr>0</vt:lpwstr>
  </property>
</Properties>
</file>