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8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2D7C2-FBBA-4CF1-87F5-6E7B47A96B8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295A6-F4DF-4052-A954-E6D3CD1EE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8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table displays the number and rates of death with hepatitis B listed as a cause of death by state or jurisdiction for 2015–2019. The first column lists the state or jurisdiction.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deaths, and the second column lists the rates of death with hepatitis B listed as the cause of death.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295A6-F4DF-4052-A954-E6D3CD1EED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0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5031" y="1240663"/>
            <a:ext cx="7023100" cy="7612380"/>
          </a:xfrm>
          <a:custGeom>
            <a:avLst/>
            <a:gdLst/>
            <a:ahLst/>
            <a:cxnLst/>
            <a:rect l="l" t="t" r="r" b="b"/>
            <a:pathLst>
              <a:path w="7023100" h="7612380">
                <a:moveTo>
                  <a:pt x="0" y="0"/>
                </a:moveTo>
                <a:lnTo>
                  <a:pt x="7022592" y="0"/>
                </a:lnTo>
                <a:lnTo>
                  <a:pt x="7022592" y="7612380"/>
                </a:lnTo>
                <a:lnTo>
                  <a:pt x="0" y="7612380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.cdc.gov/mcd-icd1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hyperlink" Target="https://wonder.cdc.gov/wonder/help/mc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461158"/>
              </p:ext>
            </p:extLst>
          </p:nvPr>
        </p:nvGraphicFramePr>
        <p:xfrm>
          <a:off x="457200" y="1323339"/>
          <a:ext cx="6854825" cy="744902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5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3444">
                <a:tc rowSpan="2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5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State </a:t>
                      </a:r>
                      <a:r>
                        <a:rPr sz="75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or</a:t>
                      </a:r>
                      <a:r>
                        <a:rPr sz="750" b="1" spc="-12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Jurisdiction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76835" marB="0"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52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2019</a:t>
                      </a:r>
                      <a:endParaRPr sz="750" dirty="0">
                        <a:latin typeface="Lucida Sans"/>
                        <a:cs typeface="Lucida Sans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Alabama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4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Alaska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Arizona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Arkansas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California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0.82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337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346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0.80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304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327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Colorado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Connecticut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Delaware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District of</a:t>
                      </a:r>
                      <a:r>
                        <a:rPr sz="750" b="1" spc="-4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Columbia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Florida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108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98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109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Georgia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Hawaii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1.50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1.17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Idaho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4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Illinois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0.17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Indiana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Iowa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Kansas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Kentucky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0.98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Louisiana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Maine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Maryland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Massachusetts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Michigan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0.18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0.17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Minnesota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Mississippi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Missouri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Montana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7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Nebraska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Nevada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New</a:t>
                      </a:r>
                      <a:r>
                        <a:rPr sz="750" b="1" spc="-4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Hampshire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7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New</a:t>
                      </a:r>
                      <a:r>
                        <a:rPr sz="750" b="1" spc="-4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Jersey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New</a:t>
                      </a:r>
                      <a:r>
                        <a:rPr sz="750" b="1" spc="-4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Mexico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7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New</a:t>
                      </a:r>
                      <a:r>
                        <a:rPr sz="750" b="1" spc="-6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5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York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North</a:t>
                      </a: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Carolina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North</a:t>
                      </a: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Dakota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Ohio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Oklahoma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0.95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0.95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1.16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0.98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Oregon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Pennsylvania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Rhode</a:t>
                      </a: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Island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South</a:t>
                      </a: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Carolina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South</a:t>
                      </a: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Dakota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4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Tennessee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0.71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63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0.83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63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0.87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5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Texas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149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150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135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Utah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Vermont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Virginia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0.28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0.18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Washington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47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0.54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West</a:t>
                      </a:r>
                      <a:r>
                        <a:rPr sz="750" b="1" spc="-5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750" b="1" spc="-3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Virginia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0.89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14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1.26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Wisconsin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18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0.31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3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3807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-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Wyoming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0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0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0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0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705"/>
                        </a:lnSpc>
                      </a:pPr>
                      <a:r>
                        <a:rPr sz="1125" b="1" spc="37" baseline="-18518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S</a:t>
                      </a:r>
                      <a:r>
                        <a:rPr sz="400" b="1" spc="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400">
                        <a:latin typeface="Lucida Sans"/>
                        <a:cs typeface="Lucida Sans"/>
                      </a:endParaRPr>
                    </a:p>
                  </a:txBody>
                  <a:tcPr marL="0" marR="0" marT="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UR</a:t>
                      </a:r>
                      <a:r>
                        <a:rPr sz="600" b="1" spc="15" baseline="34722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00" baseline="34722">
                        <a:latin typeface="Lucida Sans"/>
                        <a:cs typeface="Lucida San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38076">
                <a:tc>
                  <a:txBody>
                    <a:bodyPr/>
                    <a:lstStyle/>
                    <a:p>
                      <a:pPr marL="57150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Total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1,707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1,690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0.45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1,727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0.46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1,649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0.43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1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1,662</a:t>
                      </a:r>
                      <a:endParaRPr sz="75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0.42</a:t>
                      </a:r>
                      <a:endParaRPr sz="750" dirty="0">
                        <a:latin typeface="Lucida Sans"/>
                        <a:cs typeface="Lucida Sans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8839200"/>
            <a:ext cx="6882765" cy="1024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Source: 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CDC,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National Center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Health Statistics, Multiple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1999–2019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Online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Database.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Data are from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2015–2019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Multiple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 files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 are based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 information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from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all 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 certificates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filed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in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vital records offices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50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states and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District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Columbia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through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Vital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Statistics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Cooperative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Program.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nonresidents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(e.g.,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nonresident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aliens,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nationals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living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abroad,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residents 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Puerto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Rico,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Guam,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Virgin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Islands,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other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territories)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fetal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excluded.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slightly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lower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than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previously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reported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2015–2016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because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NCHS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standards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that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restrict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displayed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dirty="0">
                <a:solidFill>
                  <a:srgbClr val="231F20"/>
                </a:solidFill>
                <a:latin typeface="Lucida Sans"/>
                <a:cs typeface="Lucida Sans"/>
              </a:rPr>
              <a:t>US 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residents.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Accessed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http://wonder.cdc.gov/mcd-icd10.htm</a:t>
            </a:r>
            <a:r>
              <a:rPr sz="550" spc="-40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l</a:t>
            </a:r>
            <a:r>
              <a:rPr sz="550" spc="-55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January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11,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2021.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WONDER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set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documentation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technical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methods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be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accessed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4"/>
              </a:rPr>
              <a:t>https://wonder.cdc.gov/wonder/help/mcd.html#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550" dirty="0">
              <a:latin typeface="Lucida Sans"/>
              <a:cs typeface="Lucida Sans"/>
            </a:endParaRPr>
          </a:p>
          <a:p>
            <a:pPr marL="12700" marR="250825" algn="just">
              <a:lnSpc>
                <a:spcPct val="106100"/>
              </a:lnSpc>
              <a:spcBef>
                <a:spcPts val="215"/>
              </a:spcBef>
            </a:pP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*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per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100,000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standard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population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during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2000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by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using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following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group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distribution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(in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years):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&lt;1,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1–4,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5–14,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15–24,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25–34,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35–44,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45–54,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55–64,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65–74,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75–84,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≥85.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age- 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adjusted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rates,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age-specific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rate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rounded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decimal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place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before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proceeding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next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calculation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NCHS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CDC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WONDER.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This 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rounding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might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affect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precision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calculated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small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deaths.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Missing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included.</a:t>
            </a:r>
            <a:endParaRPr sz="55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550" spc="-130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550" spc="-10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defined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causes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based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International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Classification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Diseases,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10</a:t>
            </a:r>
            <a:r>
              <a:rPr sz="450" spc="-30" baseline="37037" dirty="0">
                <a:solidFill>
                  <a:srgbClr val="231F20"/>
                </a:solidFill>
                <a:latin typeface="Lucida Sans"/>
                <a:cs typeface="Lucida Sans"/>
              </a:rPr>
              <a:t>th</a:t>
            </a:r>
            <a:r>
              <a:rPr sz="450" spc="37" baseline="37037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Rev.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(ICD-10)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codes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B16,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B17.0,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B18.0,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B18.1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(hepatitis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B).</a:t>
            </a:r>
            <a:endParaRPr sz="55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450" spc="7" baseline="37037" dirty="0">
                <a:solidFill>
                  <a:srgbClr val="231F20"/>
                </a:solidFill>
                <a:latin typeface="Lucida Sans"/>
                <a:cs typeface="Lucida Sans"/>
              </a:rPr>
              <a:t>§</a:t>
            </a:r>
            <a:r>
              <a:rPr sz="550" spc="5" dirty="0">
                <a:solidFill>
                  <a:srgbClr val="231F20"/>
                </a:solidFill>
                <a:latin typeface="Lucida Sans"/>
                <a:cs typeface="Lucida Sans"/>
              </a:rPr>
              <a:t>UR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Unreliable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rate: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where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counts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&lt;20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displayed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because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8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instability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associated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with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those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rates.</a:t>
            </a:r>
            <a:endParaRPr sz="55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450" baseline="37037" dirty="0">
                <a:solidFill>
                  <a:srgbClr val="231F20"/>
                </a:solidFill>
                <a:latin typeface="Lucida Sans"/>
                <a:cs typeface="Lucida Sans"/>
              </a:rPr>
              <a:t>¶</a:t>
            </a:r>
            <a:r>
              <a:rPr sz="450" spc="37" baseline="37037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30" dirty="0">
                <a:solidFill>
                  <a:srgbClr val="231F20"/>
                </a:solidFill>
                <a:latin typeface="Lucida Sans"/>
                <a:cs typeface="Lucida Sans"/>
              </a:rPr>
              <a:t>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Suppressed: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Subnational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representing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&lt;10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(0–9)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suppressed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or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WONDER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did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have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functionality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calculate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rates.</a:t>
            </a:r>
            <a:endParaRPr sz="55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500" y="272592"/>
            <a:ext cx="6876415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7200"/>
              </a:lnSpc>
            </a:pPr>
            <a:r>
              <a:rPr sz="1400" b="1" spc="-100" dirty="0">
                <a:solidFill>
                  <a:srgbClr val="005E6D"/>
                </a:solidFill>
                <a:latin typeface="Lucida Sans"/>
                <a:cs typeface="Lucida Sans"/>
              </a:rPr>
              <a:t>Table</a:t>
            </a:r>
            <a:r>
              <a:rPr sz="1400" b="1" spc="-16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2.7.</a:t>
            </a:r>
            <a:r>
              <a:rPr sz="1400" b="1" spc="-16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Number</a:t>
            </a:r>
            <a:r>
              <a:rPr sz="1400" b="1" spc="-20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5" dirty="0">
                <a:solidFill>
                  <a:srgbClr val="8C2689"/>
                </a:solidFill>
                <a:latin typeface="Lucida Sans"/>
                <a:cs typeface="Lucida Sans"/>
              </a:rPr>
              <a:t>and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0" dirty="0">
                <a:solidFill>
                  <a:srgbClr val="8C2689"/>
                </a:solidFill>
                <a:latin typeface="Lucida Sans"/>
                <a:cs typeface="Lucida Sans"/>
              </a:rPr>
              <a:t>rates*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0" dirty="0">
                <a:solidFill>
                  <a:srgbClr val="8C2689"/>
                </a:solidFill>
                <a:latin typeface="Lucida Sans"/>
                <a:cs typeface="Lucida Sans"/>
              </a:rPr>
              <a:t>deaths</a:t>
            </a:r>
            <a:r>
              <a:rPr sz="1400" b="1" spc="-1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with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75" dirty="0">
                <a:solidFill>
                  <a:srgbClr val="8C2689"/>
                </a:solidFill>
                <a:latin typeface="Lucida Sans"/>
                <a:cs typeface="Lucida Sans"/>
              </a:rPr>
              <a:t>B</a:t>
            </a:r>
            <a:r>
              <a:rPr sz="1400" b="1" spc="-19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70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r>
              <a:rPr sz="1400" b="1" spc="-16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0" dirty="0">
                <a:solidFill>
                  <a:srgbClr val="8C2689"/>
                </a:solidFill>
                <a:latin typeface="Lucida Sans"/>
                <a:cs typeface="Lucida Sans"/>
              </a:rPr>
              <a:t>infection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5" dirty="0">
                <a:solidFill>
                  <a:srgbClr val="8C2689"/>
                </a:solidFill>
                <a:latin typeface="Lucida Sans"/>
                <a:cs typeface="Lucida Sans"/>
              </a:rPr>
              <a:t>listed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as</a:t>
            </a:r>
            <a:r>
              <a:rPr sz="1400" b="1" spc="-16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a  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cause</a:t>
            </a:r>
            <a:r>
              <a:rPr sz="1400" b="1" spc="-2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5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24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death†</a:t>
            </a:r>
            <a:r>
              <a:rPr sz="1400" b="1" spc="-21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95" dirty="0">
                <a:solidFill>
                  <a:srgbClr val="8C2689"/>
                </a:solidFill>
                <a:latin typeface="Lucida Sans"/>
                <a:cs typeface="Lucida Sans"/>
              </a:rPr>
              <a:t>among</a:t>
            </a:r>
            <a:r>
              <a:rPr sz="1400" b="1" spc="-21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75" dirty="0">
                <a:solidFill>
                  <a:srgbClr val="8C2689"/>
                </a:solidFill>
                <a:latin typeface="Lucida Sans"/>
                <a:cs typeface="Lucida Sans"/>
              </a:rPr>
              <a:t>residents,</a:t>
            </a:r>
            <a:r>
              <a:rPr sz="1400" b="1" spc="-2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75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25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5" dirty="0">
                <a:solidFill>
                  <a:srgbClr val="8C2689"/>
                </a:solidFill>
                <a:latin typeface="Lucida Sans"/>
                <a:cs typeface="Lucida Sans"/>
              </a:rPr>
              <a:t>state</a:t>
            </a:r>
            <a:r>
              <a:rPr sz="1400" b="1" spc="-21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0" dirty="0">
                <a:solidFill>
                  <a:srgbClr val="8C2689"/>
                </a:solidFill>
                <a:latin typeface="Lucida Sans"/>
                <a:cs typeface="Lucida Sans"/>
              </a:rPr>
              <a:t>or</a:t>
            </a:r>
            <a:r>
              <a:rPr sz="1400" b="1" spc="-25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jurisdiction</a:t>
            </a:r>
            <a:r>
              <a:rPr sz="1400" b="1" spc="-21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</a:t>
            </a:r>
            <a:r>
              <a:rPr sz="1400" b="1" spc="-2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70" dirty="0">
                <a:solidFill>
                  <a:srgbClr val="8C2689"/>
                </a:solidFill>
                <a:latin typeface="Lucida Sans"/>
                <a:cs typeface="Lucida Sans"/>
              </a:rPr>
              <a:t>United</a:t>
            </a:r>
            <a:r>
              <a:rPr sz="1400" b="1" spc="-21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21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2015–2019</a:t>
            </a:r>
            <a:endParaRPr sz="14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1283</Words>
  <Application>Microsoft Office PowerPoint</Application>
  <PresentationFormat>Custom</PresentationFormat>
  <Paragraphs>599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2.7. Number and rates* of deaths with hepatitis B virus infection listed as a cause of death† among residents, by state or jurisdiction — United States, 2015–2019</dc:title>
  <dc:subject>Table 2.7. Number and rates* of deaths with hepatitis B virus infection listed as a cause of death† among residents, by state or jurisdiction — United States, 2015–2019</dc:subject>
  <dc:creator>HHS / CDC / DDID / NCHHSTP / DVH</dc:creator>
  <cp:lastModifiedBy>Peterson, Paul (CDC/DDID/NCHHSTP/DVH) (CTR)</cp:lastModifiedBy>
  <cp:revision>2</cp:revision>
  <dcterms:created xsi:type="dcterms:W3CDTF">2021-05-18T22:08:04Z</dcterms:created>
  <dcterms:modified xsi:type="dcterms:W3CDTF">2021-05-19T13:57:47Z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2021-05-19T13:49:22Z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a809ed11-2c76-484c-b323-0630f4167a9e</vt:lpwstr>
  </property>
  <property fmtid="{D5CDD505-2E9C-101B-9397-08002B2CF9AE}" pid="11" name="MSIP_Label_8af03ff0-41c5-4c41-b55e-fabb8fae94be_ContentBits">
    <vt:lpwstr>0</vt:lpwstr>
  </property>
</Properties>
</file>