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7772400" cy="10058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806" y="90"/>
      </p:cViewPr>
      <p:guideLst>
        <p:guide orient="horz" pos="2880"/>
        <p:guide pos="2160"/>
      </p:guideLst>
    </p:cSldViewPr>
  </p:slideViewPr>
  <p:notesTextViewPr>
    <p:cViewPr>
      <p:scale>
        <a:sx n="100" d="100"/>
        <a:sy n="100" d="100"/>
      </p:scale>
      <p:origin x="0" y="-48"/>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F4369F6F-DB64-492E-B533-D76C1A25D35C}" type="datetimeFigureOut">
              <a:rPr lang="en-US" smtClean="0"/>
              <a:t>5/19/2021</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E3664BE7-67BD-4C4F-B7FA-1BF687C202F6}" type="slidenum">
              <a:rPr lang="en-US" smtClean="0"/>
              <a:t>‹#›</a:t>
            </a:fld>
            <a:endParaRPr lang="en-US"/>
          </a:p>
        </p:txBody>
      </p:sp>
    </p:spTree>
    <p:extLst>
      <p:ext uri="{BB962C8B-B14F-4D97-AF65-F5344CB8AC3E}">
        <p14:creationId xmlns:p14="http://schemas.microsoft.com/office/powerpoint/2010/main" val="3594740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number and rates of newly reported cases of chronic hepatitis B, by demographic characteristics(age, sex, race, urbanicity, and US Department of Health and Human Services regions) during 2019. The first column lists the demographic </a:t>
            </a:r>
            <a:r>
              <a:rPr lang="en-US" sz="1200" kern="1200" dirty="0" err="1">
                <a:solidFill>
                  <a:schemeClr val="tx1"/>
                </a:solidFill>
                <a:effectLst/>
                <a:latin typeface="+mn-lt"/>
                <a:ea typeface="+mn-ea"/>
                <a:cs typeface="+mn-cs"/>
              </a:rPr>
              <a:t>characteristics.The</a:t>
            </a:r>
            <a:r>
              <a:rPr lang="en-US" sz="1200" kern="1200">
                <a:solidFill>
                  <a:schemeClr val="tx1"/>
                </a:solidFill>
                <a:effectLst/>
                <a:latin typeface="+mn-lt"/>
                <a:ea typeface="+mn-ea"/>
                <a:cs typeface="+mn-cs"/>
              </a:rPr>
              <a:t> second column provides the number of newly reported chronic hepatitis B cases, and the third column provides the rate (expressed as reported cases per 100,000 population) for each demographic category during 2019. </a:t>
            </a:r>
          </a:p>
        </p:txBody>
      </p:sp>
      <p:sp>
        <p:nvSpPr>
          <p:cNvPr id="4" name="Slide Number Placeholder 3"/>
          <p:cNvSpPr>
            <a:spLocks noGrp="1"/>
          </p:cNvSpPr>
          <p:nvPr>
            <p:ph type="sldNum" sz="quarter" idx="5"/>
          </p:nvPr>
        </p:nvSpPr>
        <p:spPr/>
        <p:txBody>
          <a:bodyPr/>
          <a:lstStyle/>
          <a:p>
            <a:fld id="{E3664BE7-67BD-4C4F-B7FA-1BF687C202F6}" type="slidenum">
              <a:rPr lang="en-US" smtClean="0"/>
              <a:t>1</a:t>
            </a:fld>
            <a:endParaRPr lang="en-US"/>
          </a:p>
        </p:txBody>
      </p:sp>
    </p:spTree>
    <p:extLst>
      <p:ext uri="{BB962C8B-B14F-4D97-AF65-F5344CB8AC3E}">
        <p14:creationId xmlns:p14="http://schemas.microsoft.com/office/powerpoint/2010/main" val="3995739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dc.services.cdc.gov/conditions/hepatitis-b-chronic/"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hyperlink" Target="https://www.hhs.gov/about/agencies/iea/regional-offices/index.html" TargetMode="External"/><Relationship Id="rId4" Type="http://schemas.openxmlformats.org/officeDocument/2006/relationships/hyperlink" Target="https://www.cdc.gov/nchs/data_access/urban_rural.ht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3356" y="904899"/>
            <a:ext cx="1359535" cy="2998470"/>
          </a:xfrm>
          <a:prstGeom prst="rect">
            <a:avLst/>
          </a:prstGeom>
        </p:spPr>
        <p:txBody>
          <a:bodyPr vert="horz" wrap="square" lIns="0" tIns="27940" rIns="0" bIns="0" rtlCol="0">
            <a:spAutoFit/>
          </a:bodyPr>
          <a:lstStyle/>
          <a:p>
            <a:pPr marL="12700">
              <a:lnSpc>
                <a:spcPct val="100000"/>
              </a:lnSpc>
              <a:spcBef>
                <a:spcPts val="220"/>
              </a:spcBef>
            </a:pPr>
            <a:r>
              <a:rPr sz="1400" b="1" spc="-70" dirty="0">
                <a:solidFill>
                  <a:srgbClr val="005E6D"/>
                </a:solidFill>
                <a:latin typeface="Lucida Sans"/>
                <a:cs typeface="Lucida Sans"/>
              </a:rPr>
              <a:t>Table</a:t>
            </a:r>
            <a:r>
              <a:rPr sz="1400" b="1" spc="-100" dirty="0">
                <a:solidFill>
                  <a:srgbClr val="005E6D"/>
                </a:solidFill>
                <a:latin typeface="Lucida Sans"/>
                <a:cs typeface="Lucida Sans"/>
              </a:rPr>
              <a:t> </a:t>
            </a:r>
            <a:r>
              <a:rPr sz="1400" b="1" spc="20" dirty="0">
                <a:solidFill>
                  <a:srgbClr val="005E6D"/>
                </a:solidFill>
                <a:latin typeface="Lucida Sans"/>
                <a:cs typeface="Lucida Sans"/>
              </a:rPr>
              <a:t>2.6.</a:t>
            </a:r>
            <a:endParaRPr sz="1400">
              <a:latin typeface="Lucida Sans"/>
              <a:cs typeface="Lucida Sans"/>
            </a:endParaRPr>
          </a:p>
          <a:p>
            <a:pPr marL="12700" marR="13335">
              <a:lnSpc>
                <a:spcPct val="107200"/>
              </a:lnSpc>
            </a:pPr>
            <a:r>
              <a:rPr sz="1400" b="1" spc="-35" dirty="0">
                <a:solidFill>
                  <a:srgbClr val="8C2689"/>
                </a:solidFill>
                <a:latin typeface="Lucida Sans"/>
                <a:cs typeface="Lucida Sans"/>
              </a:rPr>
              <a:t>Number </a:t>
            </a:r>
            <a:r>
              <a:rPr sz="1400" b="1" spc="-20" dirty="0">
                <a:solidFill>
                  <a:srgbClr val="8C2689"/>
                </a:solidFill>
                <a:latin typeface="Lucida Sans"/>
                <a:cs typeface="Lucida Sans"/>
              </a:rPr>
              <a:t>and  </a:t>
            </a:r>
            <a:r>
              <a:rPr sz="1400" b="1" spc="-25" dirty="0">
                <a:solidFill>
                  <a:srgbClr val="8C2689"/>
                </a:solidFill>
                <a:latin typeface="Lucida Sans"/>
                <a:cs typeface="Lucida Sans"/>
              </a:rPr>
              <a:t>rates* </a:t>
            </a:r>
            <a:r>
              <a:rPr sz="1400" b="1" spc="-20" dirty="0">
                <a:solidFill>
                  <a:srgbClr val="8C2689"/>
                </a:solidFill>
                <a:latin typeface="Lucida Sans"/>
                <a:cs typeface="Lucida Sans"/>
              </a:rPr>
              <a:t>of</a:t>
            </a:r>
            <a:r>
              <a:rPr sz="1400" b="1" spc="-260" dirty="0">
                <a:solidFill>
                  <a:srgbClr val="8C2689"/>
                </a:solidFill>
                <a:latin typeface="Lucida Sans"/>
                <a:cs typeface="Lucida Sans"/>
              </a:rPr>
              <a:t> </a:t>
            </a:r>
            <a:r>
              <a:rPr sz="1400" b="1" spc="-20" dirty="0">
                <a:solidFill>
                  <a:srgbClr val="8C2689"/>
                </a:solidFill>
                <a:latin typeface="Lucida Sans"/>
                <a:cs typeface="Lucida Sans"/>
              </a:rPr>
              <a:t>newly  </a:t>
            </a:r>
            <a:r>
              <a:rPr sz="1400" b="1" spc="-5" dirty="0">
                <a:solidFill>
                  <a:srgbClr val="8C2689"/>
                </a:solidFill>
                <a:latin typeface="Lucida Sans"/>
                <a:cs typeface="Lucida Sans"/>
              </a:rPr>
              <a:t>reported</a:t>
            </a:r>
            <a:endParaRPr sz="1400">
              <a:latin typeface="Lucida Sans"/>
              <a:cs typeface="Lucida Sans"/>
            </a:endParaRPr>
          </a:p>
          <a:p>
            <a:pPr marL="12700" marR="534035">
              <a:lnSpc>
                <a:spcPct val="107200"/>
              </a:lnSpc>
            </a:pPr>
            <a:r>
              <a:rPr sz="1400" b="1" spc="-80" dirty="0">
                <a:solidFill>
                  <a:srgbClr val="8C2689"/>
                </a:solidFill>
                <a:latin typeface="Lucida Sans"/>
                <a:cs typeface="Lucida Sans"/>
              </a:rPr>
              <a:t>cases† </a:t>
            </a:r>
            <a:r>
              <a:rPr sz="1400" b="1" spc="-20" dirty="0">
                <a:solidFill>
                  <a:srgbClr val="8C2689"/>
                </a:solidFill>
                <a:latin typeface="Lucida Sans"/>
                <a:cs typeface="Lucida Sans"/>
              </a:rPr>
              <a:t>of  chronic  hep</a:t>
            </a:r>
            <a:r>
              <a:rPr sz="1400" b="1" spc="-25" dirty="0">
                <a:solidFill>
                  <a:srgbClr val="8C2689"/>
                </a:solidFill>
                <a:latin typeface="Lucida Sans"/>
                <a:cs typeface="Lucida Sans"/>
              </a:rPr>
              <a:t>a</a:t>
            </a:r>
            <a:r>
              <a:rPr sz="1400" b="1" spc="10" dirty="0">
                <a:solidFill>
                  <a:srgbClr val="8C2689"/>
                </a:solidFill>
                <a:latin typeface="Lucida Sans"/>
                <a:cs typeface="Lucida Sans"/>
              </a:rPr>
              <a:t>titis  </a:t>
            </a:r>
            <a:r>
              <a:rPr sz="1400" b="1" spc="75" dirty="0">
                <a:solidFill>
                  <a:srgbClr val="8C2689"/>
                </a:solidFill>
                <a:latin typeface="Lucida Sans"/>
                <a:cs typeface="Lucida Sans"/>
              </a:rPr>
              <a:t>B</a:t>
            </a:r>
            <a:r>
              <a:rPr sz="1400" b="1" spc="-135" dirty="0">
                <a:solidFill>
                  <a:srgbClr val="8C2689"/>
                </a:solidFill>
                <a:latin typeface="Lucida Sans"/>
                <a:cs typeface="Lucida Sans"/>
              </a:rPr>
              <a:t> </a:t>
            </a:r>
            <a:r>
              <a:rPr sz="1400" b="1" spc="-30" dirty="0">
                <a:solidFill>
                  <a:srgbClr val="8C2689"/>
                </a:solidFill>
                <a:latin typeface="Lucida Sans"/>
                <a:cs typeface="Lucida Sans"/>
              </a:rPr>
              <a:t>virus</a:t>
            </a:r>
            <a:endParaRPr sz="1400">
              <a:latin typeface="Lucida Sans"/>
              <a:cs typeface="Lucida Sans"/>
            </a:endParaRPr>
          </a:p>
          <a:p>
            <a:pPr marL="12700" marR="168910">
              <a:lnSpc>
                <a:spcPct val="107200"/>
              </a:lnSpc>
            </a:pPr>
            <a:r>
              <a:rPr sz="1400" b="1" spc="-5" dirty="0">
                <a:solidFill>
                  <a:srgbClr val="8C2689"/>
                </a:solidFill>
                <a:latin typeface="Lucida Sans"/>
                <a:cs typeface="Lucida Sans"/>
              </a:rPr>
              <a:t>infection, </a:t>
            </a:r>
            <a:r>
              <a:rPr sz="1400" b="1" spc="-40" dirty="0">
                <a:solidFill>
                  <a:srgbClr val="8C2689"/>
                </a:solidFill>
                <a:latin typeface="Lucida Sans"/>
                <a:cs typeface="Lucida Sans"/>
              </a:rPr>
              <a:t>by  </a:t>
            </a:r>
            <a:r>
              <a:rPr sz="1400" b="1" spc="-30" dirty="0">
                <a:solidFill>
                  <a:srgbClr val="8C2689"/>
                </a:solidFill>
                <a:latin typeface="Lucida Sans"/>
                <a:cs typeface="Lucida Sans"/>
              </a:rPr>
              <a:t>demog</a:t>
            </a:r>
            <a:r>
              <a:rPr sz="1400" b="1" spc="-25" dirty="0">
                <a:solidFill>
                  <a:srgbClr val="8C2689"/>
                </a:solidFill>
                <a:latin typeface="Lucida Sans"/>
                <a:cs typeface="Lucida Sans"/>
              </a:rPr>
              <a:t>r</a:t>
            </a:r>
            <a:r>
              <a:rPr sz="1400" b="1" spc="-20" dirty="0">
                <a:solidFill>
                  <a:srgbClr val="8C2689"/>
                </a:solidFill>
                <a:latin typeface="Lucida Sans"/>
                <a:cs typeface="Lucida Sans"/>
              </a:rPr>
              <a:t>aphic</a:t>
            </a:r>
            <a:endParaRPr sz="1400">
              <a:latin typeface="Lucida Sans"/>
              <a:cs typeface="Lucida Sans"/>
            </a:endParaRPr>
          </a:p>
          <a:p>
            <a:pPr marL="12700">
              <a:lnSpc>
                <a:spcPct val="100000"/>
              </a:lnSpc>
              <a:spcBef>
                <a:spcPts val="120"/>
              </a:spcBef>
            </a:pPr>
            <a:r>
              <a:rPr sz="1400" b="1" spc="-5" dirty="0">
                <a:solidFill>
                  <a:srgbClr val="8C2689"/>
                </a:solidFill>
                <a:latin typeface="Lucida Sans"/>
                <a:cs typeface="Lucida Sans"/>
              </a:rPr>
              <a:t>characteristics</a:t>
            </a:r>
            <a:endParaRPr sz="1400">
              <a:latin typeface="Lucida Sans"/>
              <a:cs typeface="Lucida Sans"/>
            </a:endParaRPr>
          </a:p>
          <a:p>
            <a:pPr marL="12700">
              <a:lnSpc>
                <a:spcPct val="100000"/>
              </a:lnSpc>
              <a:spcBef>
                <a:spcPts val="120"/>
              </a:spcBef>
            </a:pPr>
            <a:r>
              <a:rPr sz="1400" b="1" spc="-65" dirty="0">
                <a:solidFill>
                  <a:srgbClr val="8C2689"/>
                </a:solidFill>
                <a:latin typeface="Lucida Sans"/>
                <a:cs typeface="Lucida Sans"/>
              </a:rPr>
              <a:t>—</a:t>
            </a:r>
            <a:r>
              <a:rPr sz="1400" b="1" spc="-100" dirty="0">
                <a:solidFill>
                  <a:srgbClr val="8C2689"/>
                </a:solidFill>
                <a:latin typeface="Lucida Sans"/>
                <a:cs typeface="Lucida Sans"/>
              </a:rPr>
              <a:t> </a:t>
            </a:r>
            <a:r>
              <a:rPr sz="1400" b="1" spc="-5" dirty="0">
                <a:solidFill>
                  <a:srgbClr val="8C2689"/>
                </a:solidFill>
                <a:latin typeface="Lucida Sans"/>
                <a:cs typeface="Lucida Sans"/>
              </a:rPr>
              <a:t>United</a:t>
            </a:r>
            <a:endParaRPr sz="1400">
              <a:latin typeface="Lucida Sans"/>
              <a:cs typeface="Lucida Sans"/>
            </a:endParaRPr>
          </a:p>
          <a:p>
            <a:pPr marL="12700">
              <a:lnSpc>
                <a:spcPct val="100000"/>
              </a:lnSpc>
              <a:spcBef>
                <a:spcPts val="120"/>
              </a:spcBef>
            </a:pPr>
            <a:r>
              <a:rPr sz="1400" b="1" spc="30" dirty="0">
                <a:solidFill>
                  <a:srgbClr val="8C2689"/>
                </a:solidFill>
                <a:latin typeface="Lucida Sans"/>
                <a:cs typeface="Lucida Sans"/>
              </a:rPr>
              <a:t>States,</a:t>
            </a:r>
            <a:r>
              <a:rPr sz="1400" b="1" spc="-105" dirty="0">
                <a:solidFill>
                  <a:srgbClr val="8C2689"/>
                </a:solidFill>
                <a:latin typeface="Lucida Sans"/>
                <a:cs typeface="Lucida Sans"/>
              </a:rPr>
              <a:t> </a:t>
            </a:r>
            <a:r>
              <a:rPr sz="1400" b="1" spc="-40" dirty="0">
                <a:solidFill>
                  <a:srgbClr val="8C2689"/>
                </a:solidFill>
                <a:latin typeface="Lucida Sans"/>
                <a:cs typeface="Lucida Sans"/>
              </a:rPr>
              <a:t>2019</a:t>
            </a:r>
            <a:endParaRPr sz="1400">
              <a:latin typeface="Lucida Sans"/>
              <a:cs typeface="Lucida Sans"/>
            </a:endParaRPr>
          </a:p>
        </p:txBody>
      </p:sp>
      <p:graphicFrame>
        <p:nvGraphicFramePr>
          <p:cNvPr id="4" name="object 4"/>
          <p:cNvGraphicFramePr>
            <a:graphicFrameLocks noGrp="1"/>
          </p:cNvGraphicFramePr>
          <p:nvPr>
            <p:extLst>
              <p:ext uri="{D42A27DB-BD31-4B8C-83A1-F6EECF244321}">
                <p14:modId xmlns:p14="http://schemas.microsoft.com/office/powerpoint/2010/main" val="709570786"/>
              </p:ext>
            </p:extLst>
          </p:nvPr>
        </p:nvGraphicFramePr>
        <p:xfrm>
          <a:off x="2086864" y="971092"/>
          <a:ext cx="2882899" cy="8650208"/>
        </p:xfrm>
        <a:graphic>
          <a:graphicData uri="http://schemas.openxmlformats.org/drawingml/2006/table">
            <a:tbl>
              <a:tblPr firstRow="1" bandRow="1">
                <a:effectLst>
                  <a:outerShdw blurRad="50800" dist="38100" dir="2700000" algn="tl" rotWithShape="0">
                    <a:prstClr val="black">
                      <a:alpha val="40000"/>
                    </a:prstClr>
                  </a:outerShdw>
                </a:effectLst>
                <a:tableStyleId>{2D5ABB26-0587-4C30-8999-92F81FD0307C}</a:tableStyleId>
              </a:tblPr>
              <a:tblGrid>
                <a:gridCol w="1694814">
                  <a:extLst>
                    <a:ext uri="{9D8B030D-6E8A-4147-A177-3AD203B41FA5}">
                      <a16:colId xmlns:a16="http://schemas.microsoft.com/office/drawing/2014/main" val="20000"/>
                    </a:ext>
                  </a:extLst>
                </a:gridCol>
                <a:gridCol w="628650">
                  <a:extLst>
                    <a:ext uri="{9D8B030D-6E8A-4147-A177-3AD203B41FA5}">
                      <a16:colId xmlns:a16="http://schemas.microsoft.com/office/drawing/2014/main" val="20001"/>
                    </a:ext>
                  </a:extLst>
                </a:gridCol>
                <a:gridCol w="559435">
                  <a:extLst>
                    <a:ext uri="{9D8B030D-6E8A-4147-A177-3AD203B41FA5}">
                      <a16:colId xmlns:a16="http://schemas.microsoft.com/office/drawing/2014/main" val="20002"/>
                    </a:ext>
                  </a:extLst>
                </a:gridCol>
              </a:tblGrid>
              <a:tr h="228600">
                <a:tc rowSpan="2">
                  <a:txBody>
                    <a:bodyPr/>
                    <a:lstStyle/>
                    <a:p>
                      <a:pPr>
                        <a:lnSpc>
                          <a:spcPct val="100000"/>
                        </a:lnSpc>
                        <a:spcBef>
                          <a:spcPts val="45"/>
                        </a:spcBef>
                      </a:pPr>
                      <a:endParaRPr sz="1100">
                        <a:latin typeface="Times New Roman"/>
                        <a:cs typeface="Times New Roman"/>
                      </a:endParaRPr>
                    </a:p>
                    <a:p>
                      <a:pPr marL="454025">
                        <a:lnSpc>
                          <a:spcPct val="100000"/>
                        </a:lnSpc>
                      </a:pPr>
                      <a:r>
                        <a:rPr sz="800" b="1" spc="-5" dirty="0">
                          <a:solidFill>
                            <a:srgbClr val="FFFFFF"/>
                          </a:solidFill>
                          <a:latin typeface="Lucida Sans"/>
                          <a:cs typeface="Lucida Sans"/>
                        </a:rPr>
                        <a:t>Characteristics</a:t>
                      </a:r>
                      <a:endParaRPr sz="800">
                        <a:latin typeface="Lucida Sans"/>
                        <a:cs typeface="Lucida Sans"/>
                      </a:endParaRPr>
                    </a:p>
                  </a:txBody>
                  <a:tcPr marL="0" marR="0" marT="5715" marB="0">
                    <a:lnR w="19050">
                      <a:solidFill>
                        <a:srgbClr val="FFFFFF"/>
                      </a:solidFill>
                      <a:prstDash val="solid"/>
                    </a:lnR>
                    <a:solidFill>
                      <a:srgbClr val="005E6D"/>
                    </a:solidFill>
                  </a:tcPr>
                </a:tc>
                <a:tc gridSpan="2">
                  <a:txBody>
                    <a:bodyPr/>
                    <a:lstStyle/>
                    <a:p>
                      <a:pPr marL="9525" algn="ctr">
                        <a:lnSpc>
                          <a:spcPct val="100000"/>
                        </a:lnSpc>
                        <a:spcBef>
                          <a:spcPts val="385"/>
                        </a:spcBef>
                      </a:pPr>
                      <a:r>
                        <a:rPr sz="800" b="1" spc="-15" dirty="0">
                          <a:solidFill>
                            <a:srgbClr val="FFFFFF"/>
                          </a:solidFill>
                          <a:latin typeface="Lucida Sans"/>
                          <a:cs typeface="Lucida Sans"/>
                        </a:rPr>
                        <a:t>2019</a:t>
                      </a:r>
                      <a:endParaRPr sz="800">
                        <a:latin typeface="Lucida Sans"/>
                        <a:cs typeface="Lucida Sans"/>
                      </a:endParaRPr>
                    </a:p>
                  </a:txBody>
                  <a:tcPr marL="0" marR="0" marT="48895" marB="0">
                    <a:lnL w="19050">
                      <a:solidFill>
                        <a:srgbClr val="FFFFFF"/>
                      </a:solidFill>
                      <a:prstDash val="solid"/>
                    </a:lnL>
                    <a:lnB w="12700">
                      <a:solidFill>
                        <a:srgbClr val="FFFFFF"/>
                      </a:solidFill>
                      <a:prstDash val="solid"/>
                    </a:lnB>
                    <a:solidFill>
                      <a:srgbClr val="005E6D"/>
                    </a:solidFill>
                  </a:tcPr>
                </a:tc>
                <a:tc hMerge="1">
                  <a:txBody>
                    <a:bodyPr/>
                    <a:lstStyle/>
                    <a:p>
                      <a:endParaRPr/>
                    </a:p>
                  </a:txBody>
                  <a:tcPr marL="0" marR="0" marT="0" marB="0"/>
                </a:tc>
                <a:extLst>
                  <a:ext uri="{0D108BD9-81ED-4DB2-BD59-A6C34878D82A}">
                    <a16:rowId xmlns:a16="http://schemas.microsoft.com/office/drawing/2014/main" val="10000"/>
                  </a:ext>
                </a:extLst>
              </a:tr>
              <a:tr h="228600">
                <a:tc vMerge="1">
                  <a:txBody>
                    <a:bodyPr/>
                    <a:lstStyle/>
                    <a:p>
                      <a:endParaRPr/>
                    </a:p>
                  </a:txBody>
                  <a:tcPr marL="0" marR="0" marT="5715" marB="0">
                    <a:lnR w="19050">
                      <a:solidFill>
                        <a:srgbClr val="FFFFFF"/>
                      </a:solidFill>
                      <a:prstDash val="solid"/>
                    </a:lnR>
                    <a:solidFill>
                      <a:srgbClr val="005E6D"/>
                    </a:solidFill>
                  </a:tcPr>
                </a:tc>
                <a:tc>
                  <a:txBody>
                    <a:bodyPr/>
                    <a:lstStyle/>
                    <a:p>
                      <a:pPr marL="2540" algn="ctr">
                        <a:lnSpc>
                          <a:spcPct val="100000"/>
                        </a:lnSpc>
                        <a:spcBef>
                          <a:spcPts val="434"/>
                        </a:spcBef>
                      </a:pPr>
                      <a:r>
                        <a:rPr sz="800" b="1" dirty="0">
                          <a:solidFill>
                            <a:srgbClr val="FFFFFF"/>
                          </a:solidFill>
                          <a:latin typeface="Lucida Sans"/>
                          <a:cs typeface="Lucida Sans"/>
                        </a:rPr>
                        <a:t>No.</a:t>
                      </a:r>
                      <a:endParaRPr sz="800">
                        <a:latin typeface="Lucida Sans"/>
                        <a:cs typeface="Lucida Sans"/>
                      </a:endParaRPr>
                    </a:p>
                  </a:txBody>
                  <a:tcPr marL="0" marR="0" marT="55244" marB="0">
                    <a:lnL w="19050">
                      <a:solidFill>
                        <a:srgbClr val="FFFFFF"/>
                      </a:solidFill>
                      <a:prstDash val="solid"/>
                    </a:lnL>
                    <a:lnR w="9525">
                      <a:solidFill>
                        <a:srgbClr val="FFFFFF"/>
                      </a:solidFill>
                      <a:prstDash val="solid"/>
                    </a:lnR>
                    <a:lnT w="12700">
                      <a:solidFill>
                        <a:srgbClr val="FFFFFF"/>
                      </a:solidFill>
                      <a:prstDash val="solid"/>
                    </a:lnT>
                    <a:solidFill>
                      <a:srgbClr val="005E6D"/>
                    </a:solidFill>
                  </a:tcPr>
                </a:tc>
                <a:tc>
                  <a:txBody>
                    <a:bodyPr/>
                    <a:lstStyle/>
                    <a:p>
                      <a:pPr marL="4445" algn="ctr">
                        <a:lnSpc>
                          <a:spcPct val="100000"/>
                        </a:lnSpc>
                        <a:spcBef>
                          <a:spcPts val="434"/>
                        </a:spcBef>
                      </a:pPr>
                      <a:r>
                        <a:rPr sz="800" b="1" spc="10" dirty="0">
                          <a:solidFill>
                            <a:srgbClr val="FFFFFF"/>
                          </a:solidFill>
                          <a:latin typeface="Lucida Sans"/>
                          <a:cs typeface="Lucida Sans"/>
                        </a:rPr>
                        <a:t>Rate</a:t>
                      </a:r>
                      <a:endParaRPr sz="800">
                        <a:latin typeface="Lucida Sans"/>
                        <a:cs typeface="Lucida Sans"/>
                      </a:endParaRPr>
                    </a:p>
                  </a:txBody>
                  <a:tcPr marL="0" marR="0" marT="55244" marB="0">
                    <a:lnL w="9525">
                      <a:solidFill>
                        <a:srgbClr val="FFFFFF"/>
                      </a:solidFill>
                      <a:prstDash val="solid"/>
                    </a:lnL>
                    <a:lnT w="12700">
                      <a:solidFill>
                        <a:srgbClr val="FFFFFF"/>
                      </a:solidFill>
                      <a:prstDash val="solid"/>
                    </a:lnT>
                    <a:solidFill>
                      <a:srgbClr val="005E6D"/>
                    </a:solidFill>
                  </a:tcPr>
                </a:tc>
                <a:extLst>
                  <a:ext uri="{0D108BD9-81ED-4DB2-BD59-A6C34878D82A}">
                    <a16:rowId xmlns:a16="http://schemas.microsoft.com/office/drawing/2014/main" val="10001"/>
                  </a:ext>
                </a:extLst>
              </a:tr>
              <a:tr h="264286">
                <a:tc>
                  <a:txBody>
                    <a:bodyPr/>
                    <a:lstStyle/>
                    <a:p>
                      <a:pPr marL="56515">
                        <a:lnSpc>
                          <a:spcPct val="100000"/>
                        </a:lnSpc>
                        <a:spcBef>
                          <a:spcPts val="575"/>
                        </a:spcBef>
                      </a:pPr>
                      <a:r>
                        <a:rPr sz="800" b="1" spc="-15" dirty="0">
                          <a:solidFill>
                            <a:srgbClr val="231F20"/>
                          </a:solidFill>
                          <a:latin typeface="Lucida Sans"/>
                          <a:cs typeface="Lucida Sans"/>
                        </a:rPr>
                        <a:t>Total</a:t>
                      </a:r>
                      <a:r>
                        <a:rPr sz="675" b="1" spc="-22" baseline="30864" dirty="0">
                          <a:solidFill>
                            <a:srgbClr val="231F20"/>
                          </a:solidFill>
                          <a:latin typeface="Lucida Sans"/>
                          <a:cs typeface="Lucida Sans"/>
                        </a:rPr>
                        <a:t>§</a:t>
                      </a:r>
                      <a:endParaRPr sz="675" baseline="30864">
                        <a:latin typeface="Lucida Sans"/>
                        <a:cs typeface="Lucida Sans"/>
                      </a:endParaRPr>
                    </a:p>
                  </a:txBody>
                  <a:tcPr marL="0" marR="0" marT="73025" marB="0">
                    <a:lnR w="19050">
                      <a:solidFill>
                        <a:srgbClr val="005E6D"/>
                      </a:solidFill>
                      <a:prstDash val="solid"/>
                    </a:lnR>
                    <a:solidFill>
                      <a:srgbClr val="FFFFFF"/>
                    </a:solidFill>
                  </a:tcPr>
                </a:tc>
                <a:tc>
                  <a:txBody>
                    <a:bodyPr/>
                    <a:lstStyle/>
                    <a:p>
                      <a:pPr marL="5080" algn="ctr">
                        <a:lnSpc>
                          <a:spcPct val="100000"/>
                        </a:lnSpc>
                        <a:spcBef>
                          <a:spcPts val="575"/>
                        </a:spcBef>
                      </a:pPr>
                      <a:r>
                        <a:rPr sz="800" b="1" spc="-5" dirty="0">
                          <a:solidFill>
                            <a:srgbClr val="231F20"/>
                          </a:solidFill>
                          <a:latin typeface="Lucida Sans"/>
                          <a:cs typeface="Lucida Sans"/>
                        </a:rPr>
                        <a:t>13,859</a:t>
                      </a:r>
                      <a:endParaRPr sz="800">
                        <a:latin typeface="Lucida Sans"/>
                        <a:cs typeface="Lucida Sans"/>
                      </a:endParaRPr>
                    </a:p>
                  </a:txBody>
                  <a:tcPr marL="0" marR="0" marT="73025" marB="0">
                    <a:lnL w="19050">
                      <a:solidFill>
                        <a:srgbClr val="005E6D"/>
                      </a:solidFill>
                      <a:prstDash val="solid"/>
                    </a:lnL>
                    <a:lnR w="9525">
                      <a:solidFill>
                        <a:srgbClr val="005E6D"/>
                      </a:solidFill>
                      <a:prstDash val="solid"/>
                    </a:lnR>
                    <a:solidFill>
                      <a:srgbClr val="FFFFFF"/>
                    </a:solidFill>
                  </a:tcPr>
                </a:tc>
                <a:tc>
                  <a:txBody>
                    <a:bodyPr/>
                    <a:lstStyle/>
                    <a:p>
                      <a:pPr marL="6985" algn="ctr">
                        <a:lnSpc>
                          <a:spcPct val="100000"/>
                        </a:lnSpc>
                        <a:spcBef>
                          <a:spcPts val="575"/>
                        </a:spcBef>
                      </a:pPr>
                      <a:r>
                        <a:rPr sz="800" b="1" spc="5" dirty="0">
                          <a:solidFill>
                            <a:srgbClr val="231F20"/>
                          </a:solidFill>
                          <a:latin typeface="Lucida Sans"/>
                          <a:cs typeface="Lucida Sans"/>
                        </a:rPr>
                        <a:t>5.9</a:t>
                      </a:r>
                      <a:endParaRPr sz="800">
                        <a:latin typeface="Lucida Sans"/>
                        <a:cs typeface="Lucida Sans"/>
                      </a:endParaRPr>
                    </a:p>
                  </a:txBody>
                  <a:tcPr marL="0" marR="0" marT="73025" marB="0">
                    <a:lnL w="9525">
                      <a:solidFill>
                        <a:srgbClr val="005E6D"/>
                      </a:solidFill>
                      <a:prstDash val="solid"/>
                    </a:lnL>
                    <a:solidFill>
                      <a:srgbClr val="FFFFFF"/>
                    </a:solidFill>
                  </a:tcPr>
                </a:tc>
                <a:extLst>
                  <a:ext uri="{0D108BD9-81ED-4DB2-BD59-A6C34878D82A}">
                    <a16:rowId xmlns:a16="http://schemas.microsoft.com/office/drawing/2014/main" val="10002"/>
                  </a:ext>
                </a:extLst>
              </a:tr>
              <a:tr h="264299">
                <a:tc gridSpan="3">
                  <a:txBody>
                    <a:bodyPr/>
                    <a:lstStyle/>
                    <a:p>
                      <a:pPr marL="56515">
                        <a:lnSpc>
                          <a:spcPct val="100000"/>
                        </a:lnSpc>
                        <a:spcBef>
                          <a:spcPts val="550"/>
                        </a:spcBef>
                      </a:pPr>
                      <a:r>
                        <a:rPr sz="800" b="1" spc="-20" dirty="0">
                          <a:solidFill>
                            <a:srgbClr val="FFFFFF"/>
                          </a:solidFill>
                          <a:latin typeface="Lucida Sans"/>
                          <a:cs typeface="Lucida Sans"/>
                        </a:rPr>
                        <a:t>Age</a:t>
                      </a:r>
                      <a:r>
                        <a:rPr sz="800" b="1" spc="-50" dirty="0">
                          <a:solidFill>
                            <a:srgbClr val="FFFFFF"/>
                          </a:solidFill>
                          <a:latin typeface="Lucida Sans"/>
                          <a:cs typeface="Lucida Sans"/>
                        </a:rPr>
                        <a:t> </a:t>
                      </a:r>
                      <a:r>
                        <a:rPr sz="800" b="1" spc="-15" dirty="0">
                          <a:solidFill>
                            <a:srgbClr val="FFFFFF"/>
                          </a:solidFill>
                          <a:latin typeface="Lucida Sans"/>
                          <a:cs typeface="Lucida Sans"/>
                        </a:rPr>
                        <a:t>(years)</a:t>
                      </a:r>
                      <a:endParaRPr sz="800">
                        <a:latin typeface="Lucida Sans"/>
                        <a:cs typeface="Lucida Sans"/>
                      </a:endParaRPr>
                    </a:p>
                  </a:txBody>
                  <a:tcPr marL="0" marR="0" marT="69850" marB="0">
                    <a:solidFill>
                      <a:srgbClr val="005E6D"/>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264286">
                <a:tc>
                  <a:txBody>
                    <a:bodyPr/>
                    <a:lstStyle/>
                    <a:p>
                      <a:pPr marL="56515">
                        <a:lnSpc>
                          <a:spcPct val="100000"/>
                        </a:lnSpc>
                        <a:spcBef>
                          <a:spcPts val="550"/>
                        </a:spcBef>
                      </a:pPr>
                      <a:r>
                        <a:rPr sz="800" b="1" spc="55" dirty="0">
                          <a:solidFill>
                            <a:srgbClr val="231F20"/>
                          </a:solidFill>
                          <a:latin typeface="Arial"/>
                          <a:cs typeface="Arial"/>
                        </a:rPr>
                        <a:t>0–19</a:t>
                      </a:r>
                      <a:endParaRPr sz="800">
                        <a:latin typeface="Arial"/>
                        <a:cs typeface="Arial"/>
                      </a:endParaRPr>
                    </a:p>
                  </a:txBody>
                  <a:tcPr marL="0" marR="0" marT="69850" marB="0">
                    <a:lnR w="19050">
                      <a:solidFill>
                        <a:srgbClr val="005E6D"/>
                      </a:solidFill>
                      <a:prstDash val="solid"/>
                    </a:lnR>
                    <a:solidFill>
                      <a:srgbClr val="FFFFFF"/>
                    </a:solidFill>
                  </a:tcPr>
                </a:tc>
                <a:tc>
                  <a:txBody>
                    <a:bodyPr/>
                    <a:lstStyle/>
                    <a:p>
                      <a:pPr marL="5080" algn="ctr">
                        <a:lnSpc>
                          <a:spcPct val="100000"/>
                        </a:lnSpc>
                        <a:spcBef>
                          <a:spcPts val="550"/>
                        </a:spcBef>
                      </a:pPr>
                      <a:r>
                        <a:rPr sz="800" b="1" spc="50" dirty="0">
                          <a:solidFill>
                            <a:srgbClr val="231F20"/>
                          </a:solidFill>
                          <a:latin typeface="Arial"/>
                          <a:cs typeface="Arial"/>
                        </a:rPr>
                        <a:t>265</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FFFFFF"/>
                    </a:solidFill>
                  </a:tcPr>
                </a:tc>
                <a:tc>
                  <a:txBody>
                    <a:bodyPr/>
                    <a:lstStyle/>
                    <a:p>
                      <a:pPr marL="6985" algn="ctr">
                        <a:lnSpc>
                          <a:spcPct val="100000"/>
                        </a:lnSpc>
                        <a:spcBef>
                          <a:spcPts val="550"/>
                        </a:spcBef>
                      </a:pPr>
                      <a:r>
                        <a:rPr sz="800" b="1" spc="30" dirty="0">
                          <a:solidFill>
                            <a:srgbClr val="231F20"/>
                          </a:solidFill>
                          <a:latin typeface="Arial"/>
                          <a:cs typeface="Arial"/>
                        </a:rPr>
                        <a:t>0.5</a:t>
                      </a:r>
                      <a:endParaRPr sz="800">
                        <a:latin typeface="Arial"/>
                        <a:cs typeface="Arial"/>
                      </a:endParaRPr>
                    </a:p>
                  </a:txBody>
                  <a:tcPr marL="0" marR="0" marT="69850" marB="0">
                    <a:lnL w="9525">
                      <a:solidFill>
                        <a:srgbClr val="005E6D"/>
                      </a:solidFill>
                      <a:prstDash val="solid"/>
                    </a:lnL>
                    <a:solidFill>
                      <a:srgbClr val="FFFFFF"/>
                    </a:solidFill>
                  </a:tcPr>
                </a:tc>
                <a:extLst>
                  <a:ext uri="{0D108BD9-81ED-4DB2-BD59-A6C34878D82A}">
                    <a16:rowId xmlns:a16="http://schemas.microsoft.com/office/drawing/2014/main" val="10004"/>
                  </a:ext>
                </a:extLst>
              </a:tr>
              <a:tr h="264287">
                <a:tc>
                  <a:txBody>
                    <a:bodyPr/>
                    <a:lstStyle/>
                    <a:p>
                      <a:pPr marL="56515">
                        <a:lnSpc>
                          <a:spcPct val="100000"/>
                        </a:lnSpc>
                        <a:spcBef>
                          <a:spcPts val="550"/>
                        </a:spcBef>
                      </a:pPr>
                      <a:r>
                        <a:rPr sz="800" b="1" spc="55" dirty="0">
                          <a:solidFill>
                            <a:srgbClr val="231F20"/>
                          </a:solidFill>
                          <a:latin typeface="Arial"/>
                          <a:cs typeface="Arial"/>
                        </a:rPr>
                        <a:t>20–29</a:t>
                      </a:r>
                      <a:endParaRPr sz="800">
                        <a:latin typeface="Arial"/>
                        <a:cs typeface="Arial"/>
                      </a:endParaRPr>
                    </a:p>
                  </a:txBody>
                  <a:tcPr marL="0" marR="0" marT="69850" marB="0">
                    <a:lnR w="19050">
                      <a:solidFill>
                        <a:srgbClr val="005E6D"/>
                      </a:solidFill>
                      <a:prstDash val="solid"/>
                    </a:lnR>
                    <a:solidFill>
                      <a:srgbClr val="E5EEF0"/>
                    </a:solidFill>
                  </a:tcPr>
                </a:tc>
                <a:tc>
                  <a:txBody>
                    <a:bodyPr/>
                    <a:lstStyle/>
                    <a:p>
                      <a:pPr marL="5080" algn="ctr">
                        <a:lnSpc>
                          <a:spcPct val="100000"/>
                        </a:lnSpc>
                        <a:spcBef>
                          <a:spcPts val="550"/>
                        </a:spcBef>
                      </a:pPr>
                      <a:r>
                        <a:rPr sz="800" b="1" spc="35" dirty="0">
                          <a:solidFill>
                            <a:srgbClr val="231F20"/>
                          </a:solidFill>
                          <a:latin typeface="Arial"/>
                          <a:cs typeface="Arial"/>
                        </a:rPr>
                        <a:t>1,703</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E5EEF0"/>
                    </a:solidFill>
                  </a:tcPr>
                </a:tc>
                <a:tc>
                  <a:txBody>
                    <a:bodyPr/>
                    <a:lstStyle/>
                    <a:p>
                      <a:pPr marL="6985" algn="ctr">
                        <a:lnSpc>
                          <a:spcPct val="100000"/>
                        </a:lnSpc>
                        <a:spcBef>
                          <a:spcPts val="550"/>
                        </a:spcBef>
                      </a:pPr>
                      <a:r>
                        <a:rPr sz="800" b="1" spc="30" dirty="0">
                          <a:solidFill>
                            <a:srgbClr val="231F20"/>
                          </a:solidFill>
                          <a:latin typeface="Arial"/>
                          <a:cs typeface="Arial"/>
                        </a:rPr>
                        <a:t>5.4</a:t>
                      </a:r>
                      <a:endParaRPr sz="800">
                        <a:latin typeface="Arial"/>
                        <a:cs typeface="Arial"/>
                      </a:endParaRPr>
                    </a:p>
                  </a:txBody>
                  <a:tcPr marL="0" marR="0" marT="69850" marB="0">
                    <a:lnL w="9525">
                      <a:solidFill>
                        <a:srgbClr val="005E6D"/>
                      </a:solidFill>
                      <a:prstDash val="solid"/>
                    </a:lnL>
                    <a:solidFill>
                      <a:srgbClr val="E5EEF0"/>
                    </a:solidFill>
                  </a:tcPr>
                </a:tc>
                <a:extLst>
                  <a:ext uri="{0D108BD9-81ED-4DB2-BD59-A6C34878D82A}">
                    <a16:rowId xmlns:a16="http://schemas.microsoft.com/office/drawing/2014/main" val="10005"/>
                  </a:ext>
                </a:extLst>
              </a:tr>
              <a:tr h="264299">
                <a:tc>
                  <a:txBody>
                    <a:bodyPr/>
                    <a:lstStyle/>
                    <a:p>
                      <a:pPr marL="56515">
                        <a:lnSpc>
                          <a:spcPct val="100000"/>
                        </a:lnSpc>
                        <a:spcBef>
                          <a:spcPts val="550"/>
                        </a:spcBef>
                      </a:pPr>
                      <a:r>
                        <a:rPr sz="800" b="1" spc="55" dirty="0">
                          <a:solidFill>
                            <a:srgbClr val="231F20"/>
                          </a:solidFill>
                          <a:latin typeface="Arial"/>
                          <a:cs typeface="Arial"/>
                        </a:rPr>
                        <a:t>30–39</a:t>
                      </a:r>
                      <a:endParaRPr sz="800">
                        <a:latin typeface="Arial"/>
                        <a:cs typeface="Arial"/>
                      </a:endParaRPr>
                    </a:p>
                  </a:txBody>
                  <a:tcPr marL="0" marR="0" marT="69850" marB="0">
                    <a:lnR w="19050">
                      <a:solidFill>
                        <a:srgbClr val="005E6D"/>
                      </a:solidFill>
                      <a:prstDash val="solid"/>
                    </a:lnR>
                    <a:solidFill>
                      <a:srgbClr val="FFFFFF"/>
                    </a:solidFill>
                  </a:tcPr>
                </a:tc>
                <a:tc>
                  <a:txBody>
                    <a:bodyPr/>
                    <a:lstStyle/>
                    <a:p>
                      <a:pPr marL="5080" algn="ctr">
                        <a:lnSpc>
                          <a:spcPct val="100000"/>
                        </a:lnSpc>
                        <a:spcBef>
                          <a:spcPts val="550"/>
                        </a:spcBef>
                      </a:pPr>
                      <a:r>
                        <a:rPr sz="800" b="1" spc="35" dirty="0">
                          <a:solidFill>
                            <a:srgbClr val="231F20"/>
                          </a:solidFill>
                          <a:latin typeface="Arial"/>
                          <a:cs typeface="Arial"/>
                        </a:rPr>
                        <a:t>3,490</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FFFFFF"/>
                    </a:solidFill>
                  </a:tcPr>
                </a:tc>
                <a:tc>
                  <a:txBody>
                    <a:bodyPr/>
                    <a:lstStyle/>
                    <a:p>
                      <a:pPr marL="6985" algn="ctr">
                        <a:lnSpc>
                          <a:spcPct val="100000"/>
                        </a:lnSpc>
                        <a:spcBef>
                          <a:spcPts val="550"/>
                        </a:spcBef>
                      </a:pPr>
                      <a:r>
                        <a:rPr sz="800" b="1" spc="35" dirty="0">
                          <a:solidFill>
                            <a:srgbClr val="231F20"/>
                          </a:solidFill>
                          <a:latin typeface="Arial"/>
                          <a:cs typeface="Arial"/>
                        </a:rPr>
                        <a:t>11.3</a:t>
                      </a:r>
                      <a:endParaRPr sz="800">
                        <a:latin typeface="Arial"/>
                        <a:cs typeface="Arial"/>
                      </a:endParaRPr>
                    </a:p>
                  </a:txBody>
                  <a:tcPr marL="0" marR="0" marT="69850" marB="0">
                    <a:lnL w="9525">
                      <a:solidFill>
                        <a:srgbClr val="005E6D"/>
                      </a:solidFill>
                      <a:prstDash val="solid"/>
                    </a:lnL>
                    <a:solidFill>
                      <a:srgbClr val="FFFFFF"/>
                    </a:solidFill>
                  </a:tcPr>
                </a:tc>
                <a:extLst>
                  <a:ext uri="{0D108BD9-81ED-4DB2-BD59-A6C34878D82A}">
                    <a16:rowId xmlns:a16="http://schemas.microsoft.com/office/drawing/2014/main" val="10006"/>
                  </a:ext>
                </a:extLst>
              </a:tr>
              <a:tr h="264287">
                <a:tc>
                  <a:txBody>
                    <a:bodyPr/>
                    <a:lstStyle/>
                    <a:p>
                      <a:pPr marL="56515">
                        <a:lnSpc>
                          <a:spcPct val="100000"/>
                        </a:lnSpc>
                        <a:spcBef>
                          <a:spcPts val="550"/>
                        </a:spcBef>
                      </a:pPr>
                      <a:r>
                        <a:rPr sz="800" b="1" spc="55" dirty="0">
                          <a:solidFill>
                            <a:srgbClr val="231F20"/>
                          </a:solidFill>
                          <a:latin typeface="Arial"/>
                          <a:cs typeface="Arial"/>
                        </a:rPr>
                        <a:t>40–49</a:t>
                      </a:r>
                      <a:endParaRPr sz="800">
                        <a:latin typeface="Arial"/>
                        <a:cs typeface="Arial"/>
                      </a:endParaRPr>
                    </a:p>
                  </a:txBody>
                  <a:tcPr marL="0" marR="0" marT="69850" marB="0">
                    <a:lnR w="19050">
                      <a:solidFill>
                        <a:srgbClr val="005E6D"/>
                      </a:solidFill>
                      <a:prstDash val="solid"/>
                    </a:lnR>
                    <a:solidFill>
                      <a:srgbClr val="E5EEF0"/>
                    </a:solidFill>
                  </a:tcPr>
                </a:tc>
                <a:tc>
                  <a:txBody>
                    <a:bodyPr/>
                    <a:lstStyle/>
                    <a:p>
                      <a:pPr marL="5080" algn="ctr">
                        <a:lnSpc>
                          <a:spcPct val="100000"/>
                        </a:lnSpc>
                        <a:spcBef>
                          <a:spcPts val="550"/>
                        </a:spcBef>
                      </a:pPr>
                      <a:r>
                        <a:rPr sz="800" b="1" spc="35" dirty="0">
                          <a:solidFill>
                            <a:srgbClr val="231F20"/>
                          </a:solidFill>
                          <a:latin typeface="Arial"/>
                          <a:cs typeface="Arial"/>
                        </a:rPr>
                        <a:t>3,020</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E5EEF0"/>
                    </a:solidFill>
                  </a:tcPr>
                </a:tc>
                <a:tc>
                  <a:txBody>
                    <a:bodyPr/>
                    <a:lstStyle/>
                    <a:p>
                      <a:pPr marL="6985" algn="ctr">
                        <a:lnSpc>
                          <a:spcPct val="100000"/>
                        </a:lnSpc>
                        <a:spcBef>
                          <a:spcPts val="550"/>
                        </a:spcBef>
                      </a:pPr>
                      <a:r>
                        <a:rPr sz="800" b="1" spc="35" dirty="0">
                          <a:solidFill>
                            <a:srgbClr val="231F20"/>
                          </a:solidFill>
                          <a:latin typeface="Arial"/>
                          <a:cs typeface="Arial"/>
                        </a:rPr>
                        <a:t>10.7</a:t>
                      </a:r>
                      <a:endParaRPr sz="800">
                        <a:latin typeface="Arial"/>
                        <a:cs typeface="Arial"/>
                      </a:endParaRPr>
                    </a:p>
                  </a:txBody>
                  <a:tcPr marL="0" marR="0" marT="69850" marB="0">
                    <a:lnL w="9525">
                      <a:solidFill>
                        <a:srgbClr val="005E6D"/>
                      </a:solidFill>
                      <a:prstDash val="solid"/>
                    </a:lnL>
                    <a:solidFill>
                      <a:srgbClr val="E5EEF0"/>
                    </a:solidFill>
                  </a:tcPr>
                </a:tc>
                <a:extLst>
                  <a:ext uri="{0D108BD9-81ED-4DB2-BD59-A6C34878D82A}">
                    <a16:rowId xmlns:a16="http://schemas.microsoft.com/office/drawing/2014/main" val="10007"/>
                  </a:ext>
                </a:extLst>
              </a:tr>
              <a:tr h="264286">
                <a:tc>
                  <a:txBody>
                    <a:bodyPr/>
                    <a:lstStyle/>
                    <a:p>
                      <a:pPr marL="56515">
                        <a:lnSpc>
                          <a:spcPct val="100000"/>
                        </a:lnSpc>
                        <a:spcBef>
                          <a:spcPts val="550"/>
                        </a:spcBef>
                      </a:pPr>
                      <a:r>
                        <a:rPr sz="800" b="1" spc="55" dirty="0">
                          <a:solidFill>
                            <a:srgbClr val="231F20"/>
                          </a:solidFill>
                          <a:latin typeface="Arial"/>
                          <a:cs typeface="Arial"/>
                        </a:rPr>
                        <a:t>50–59</a:t>
                      </a:r>
                      <a:endParaRPr sz="800">
                        <a:latin typeface="Arial"/>
                        <a:cs typeface="Arial"/>
                      </a:endParaRPr>
                    </a:p>
                  </a:txBody>
                  <a:tcPr marL="0" marR="0" marT="69850" marB="0">
                    <a:lnR w="19050">
                      <a:solidFill>
                        <a:srgbClr val="005E6D"/>
                      </a:solidFill>
                      <a:prstDash val="solid"/>
                    </a:lnR>
                    <a:solidFill>
                      <a:srgbClr val="FFFFFF"/>
                    </a:solidFill>
                  </a:tcPr>
                </a:tc>
                <a:tc>
                  <a:txBody>
                    <a:bodyPr/>
                    <a:lstStyle/>
                    <a:p>
                      <a:pPr marL="5080" algn="ctr">
                        <a:lnSpc>
                          <a:spcPct val="100000"/>
                        </a:lnSpc>
                        <a:spcBef>
                          <a:spcPts val="550"/>
                        </a:spcBef>
                      </a:pPr>
                      <a:r>
                        <a:rPr sz="800" b="1" spc="35" dirty="0">
                          <a:solidFill>
                            <a:srgbClr val="231F20"/>
                          </a:solidFill>
                          <a:latin typeface="Arial"/>
                          <a:cs typeface="Arial"/>
                        </a:rPr>
                        <a:t>2,562</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FFFFFF"/>
                    </a:solidFill>
                  </a:tcPr>
                </a:tc>
                <a:tc>
                  <a:txBody>
                    <a:bodyPr/>
                    <a:lstStyle/>
                    <a:p>
                      <a:pPr marL="6985" algn="ctr">
                        <a:lnSpc>
                          <a:spcPct val="100000"/>
                        </a:lnSpc>
                        <a:spcBef>
                          <a:spcPts val="550"/>
                        </a:spcBef>
                      </a:pPr>
                      <a:r>
                        <a:rPr sz="800" b="1" spc="30" dirty="0">
                          <a:solidFill>
                            <a:srgbClr val="231F20"/>
                          </a:solidFill>
                          <a:latin typeface="Arial"/>
                          <a:cs typeface="Arial"/>
                        </a:rPr>
                        <a:t>8.4</a:t>
                      </a:r>
                      <a:endParaRPr sz="800">
                        <a:latin typeface="Arial"/>
                        <a:cs typeface="Arial"/>
                      </a:endParaRPr>
                    </a:p>
                  </a:txBody>
                  <a:tcPr marL="0" marR="0" marT="69850" marB="0">
                    <a:lnL w="9525">
                      <a:solidFill>
                        <a:srgbClr val="005E6D"/>
                      </a:solidFill>
                      <a:prstDash val="solid"/>
                    </a:lnL>
                    <a:solidFill>
                      <a:srgbClr val="FFFFFF"/>
                    </a:solidFill>
                  </a:tcPr>
                </a:tc>
                <a:extLst>
                  <a:ext uri="{0D108BD9-81ED-4DB2-BD59-A6C34878D82A}">
                    <a16:rowId xmlns:a16="http://schemas.microsoft.com/office/drawing/2014/main" val="10008"/>
                  </a:ext>
                </a:extLst>
              </a:tr>
              <a:tr h="264299">
                <a:tc>
                  <a:txBody>
                    <a:bodyPr/>
                    <a:lstStyle/>
                    <a:p>
                      <a:pPr marL="56515">
                        <a:lnSpc>
                          <a:spcPct val="100000"/>
                        </a:lnSpc>
                        <a:spcBef>
                          <a:spcPts val="550"/>
                        </a:spcBef>
                      </a:pPr>
                      <a:r>
                        <a:rPr sz="800" b="1" spc="50" dirty="0">
                          <a:solidFill>
                            <a:srgbClr val="231F20"/>
                          </a:solidFill>
                          <a:latin typeface="Arial"/>
                          <a:cs typeface="Arial"/>
                        </a:rPr>
                        <a:t>≥60</a:t>
                      </a:r>
                      <a:endParaRPr sz="800">
                        <a:latin typeface="Arial"/>
                        <a:cs typeface="Arial"/>
                      </a:endParaRPr>
                    </a:p>
                  </a:txBody>
                  <a:tcPr marL="0" marR="0" marT="69850" marB="0">
                    <a:lnR w="19050">
                      <a:solidFill>
                        <a:srgbClr val="005E6D"/>
                      </a:solidFill>
                      <a:prstDash val="solid"/>
                    </a:lnR>
                    <a:solidFill>
                      <a:srgbClr val="E5EEF0"/>
                    </a:solidFill>
                  </a:tcPr>
                </a:tc>
                <a:tc>
                  <a:txBody>
                    <a:bodyPr/>
                    <a:lstStyle/>
                    <a:p>
                      <a:pPr marL="5080" algn="ctr">
                        <a:lnSpc>
                          <a:spcPct val="100000"/>
                        </a:lnSpc>
                        <a:spcBef>
                          <a:spcPts val="550"/>
                        </a:spcBef>
                      </a:pPr>
                      <a:r>
                        <a:rPr sz="800" b="1" spc="35" dirty="0">
                          <a:solidFill>
                            <a:srgbClr val="231F20"/>
                          </a:solidFill>
                          <a:latin typeface="Arial"/>
                          <a:cs typeface="Arial"/>
                        </a:rPr>
                        <a:t>2,809</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E5EEF0"/>
                    </a:solidFill>
                  </a:tcPr>
                </a:tc>
                <a:tc>
                  <a:txBody>
                    <a:bodyPr/>
                    <a:lstStyle/>
                    <a:p>
                      <a:pPr marL="6985" algn="ctr">
                        <a:lnSpc>
                          <a:spcPct val="100000"/>
                        </a:lnSpc>
                        <a:spcBef>
                          <a:spcPts val="550"/>
                        </a:spcBef>
                      </a:pPr>
                      <a:r>
                        <a:rPr sz="800" b="1" spc="30" dirty="0">
                          <a:solidFill>
                            <a:srgbClr val="231F20"/>
                          </a:solidFill>
                          <a:latin typeface="Arial"/>
                          <a:cs typeface="Arial"/>
                        </a:rPr>
                        <a:t>5.1</a:t>
                      </a:r>
                      <a:endParaRPr sz="800">
                        <a:latin typeface="Arial"/>
                        <a:cs typeface="Arial"/>
                      </a:endParaRPr>
                    </a:p>
                  </a:txBody>
                  <a:tcPr marL="0" marR="0" marT="69850" marB="0">
                    <a:lnL w="9525">
                      <a:solidFill>
                        <a:srgbClr val="005E6D"/>
                      </a:solidFill>
                      <a:prstDash val="solid"/>
                    </a:lnL>
                    <a:solidFill>
                      <a:srgbClr val="E5EEF0"/>
                    </a:solidFill>
                  </a:tcPr>
                </a:tc>
                <a:extLst>
                  <a:ext uri="{0D108BD9-81ED-4DB2-BD59-A6C34878D82A}">
                    <a16:rowId xmlns:a16="http://schemas.microsoft.com/office/drawing/2014/main" val="10009"/>
                  </a:ext>
                </a:extLst>
              </a:tr>
              <a:tr h="264287">
                <a:tc gridSpan="3">
                  <a:txBody>
                    <a:bodyPr/>
                    <a:lstStyle/>
                    <a:p>
                      <a:pPr marL="56515">
                        <a:lnSpc>
                          <a:spcPct val="100000"/>
                        </a:lnSpc>
                        <a:spcBef>
                          <a:spcPts val="550"/>
                        </a:spcBef>
                      </a:pPr>
                      <a:r>
                        <a:rPr sz="800" b="1" spc="5" dirty="0">
                          <a:solidFill>
                            <a:srgbClr val="FFFFFF"/>
                          </a:solidFill>
                          <a:latin typeface="Lucida Sans"/>
                          <a:cs typeface="Lucida Sans"/>
                        </a:rPr>
                        <a:t>Sex</a:t>
                      </a:r>
                      <a:endParaRPr sz="800">
                        <a:latin typeface="Lucida Sans"/>
                        <a:cs typeface="Lucida Sans"/>
                      </a:endParaRPr>
                    </a:p>
                  </a:txBody>
                  <a:tcPr marL="0" marR="0" marT="69850" marB="0">
                    <a:solidFill>
                      <a:srgbClr val="005E6D"/>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0"/>
                  </a:ext>
                </a:extLst>
              </a:tr>
              <a:tr h="264286">
                <a:tc>
                  <a:txBody>
                    <a:bodyPr/>
                    <a:lstStyle/>
                    <a:p>
                      <a:pPr marL="56515">
                        <a:lnSpc>
                          <a:spcPct val="100000"/>
                        </a:lnSpc>
                        <a:spcBef>
                          <a:spcPts val="550"/>
                        </a:spcBef>
                      </a:pPr>
                      <a:r>
                        <a:rPr sz="800" b="1" spc="20" dirty="0">
                          <a:solidFill>
                            <a:srgbClr val="231F20"/>
                          </a:solidFill>
                          <a:latin typeface="Arial"/>
                          <a:cs typeface="Arial"/>
                        </a:rPr>
                        <a:t>Male</a:t>
                      </a:r>
                      <a:endParaRPr sz="800">
                        <a:latin typeface="Arial"/>
                        <a:cs typeface="Arial"/>
                      </a:endParaRPr>
                    </a:p>
                  </a:txBody>
                  <a:tcPr marL="0" marR="0" marT="69850" marB="0">
                    <a:lnR w="19050">
                      <a:solidFill>
                        <a:srgbClr val="005E6D"/>
                      </a:solidFill>
                      <a:prstDash val="solid"/>
                    </a:lnR>
                    <a:solidFill>
                      <a:srgbClr val="E5EEF0"/>
                    </a:solidFill>
                  </a:tcPr>
                </a:tc>
                <a:tc>
                  <a:txBody>
                    <a:bodyPr/>
                    <a:lstStyle/>
                    <a:p>
                      <a:pPr marL="5080" algn="ctr">
                        <a:lnSpc>
                          <a:spcPct val="100000"/>
                        </a:lnSpc>
                        <a:spcBef>
                          <a:spcPts val="550"/>
                        </a:spcBef>
                      </a:pPr>
                      <a:r>
                        <a:rPr sz="800" b="1" spc="35" dirty="0">
                          <a:solidFill>
                            <a:srgbClr val="231F20"/>
                          </a:solidFill>
                          <a:latin typeface="Arial"/>
                          <a:cs typeface="Arial"/>
                        </a:rPr>
                        <a:t>7,985</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E5EEF0"/>
                    </a:solidFill>
                  </a:tcPr>
                </a:tc>
                <a:tc>
                  <a:txBody>
                    <a:bodyPr/>
                    <a:lstStyle/>
                    <a:p>
                      <a:pPr marL="6985" algn="ctr">
                        <a:lnSpc>
                          <a:spcPct val="100000"/>
                        </a:lnSpc>
                        <a:spcBef>
                          <a:spcPts val="550"/>
                        </a:spcBef>
                      </a:pPr>
                      <a:r>
                        <a:rPr sz="800" b="1" spc="30" dirty="0">
                          <a:solidFill>
                            <a:srgbClr val="231F20"/>
                          </a:solidFill>
                          <a:latin typeface="Arial"/>
                          <a:cs typeface="Arial"/>
                        </a:rPr>
                        <a:t>7.0</a:t>
                      </a:r>
                      <a:endParaRPr sz="800">
                        <a:latin typeface="Arial"/>
                        <a:cs typeface="Arial"/>
                      </a:endParaRPr>
                    </a:p>
                  </a:txBody>
                  <a:tcPr marL="0" marR="0" marT="69850" marB="0">
                    <a:lnL w="9525">
                      <a:solidFill>
                        <a:srgbClr val="005E6D"/>
                      </a:solidFill>
                      <a:prstDash val="solid"/>
                    </a:lnL>
                    <a:solidFill>
                      <a:srgbClr val="E5EEF0"/>
                    </a:solidFill>
                  </a:tcPr>
                </a:tc>
                <a:extLst>
                  <a:ext uri="{0D108BD9-81ED-4DB2-BD59-A6C34878D82A}">
                    <a16:rowId xmlns:a16="http://schemas.microsoft.com/office/drawing/2014/main" val="10011"/>
                  </a:ext>
                </a:extLst>
              </a:tr>
              <a:tr h="264299">
                <a:tc>
                  <a:txBody>
                    <a:bodyPr/>
                    <a:lstStyle/>
                    <a:p>
                      <a:pPr marL="56515">
                        <a:lnSpc>
                          <a:spcPct val="100000"/>
                        </a:lnSpc>
                        <a:spcBef>
                          <a:spcPts val="550"/>
                        </a:spcBef>
                      </a:pPr>
                      <a:r>
                        <a:rPr sz="800" b="1" spc="5" dirty="0">
                          <a:solidFill>
                            <a:srgbClr val="231F20"/>
                          </a:solidFill>
                          <a:latin typeface="Arial"/>
                          <a:cs typeface="Arial"/>
                        </a:rPr>
                        <a:t>Female</a:t>
                      </a:r>
                      <a:endParaRPr sz="800">
                        <a:latin typeface="Arial"/>
                        <a:cs typeface="Arial"/>
                      </a:endParaRPr>
                    </a:p>
                  </a:txBody>
                  <a:tcPr marL="0" marR="0" marT="69850" marB="0">
                    <a:lnR w="19050">
                      <a:solidFill>
                        <a:srgbClr val="005E6D"/>
                      </a:solidFill>
                      <a:prstDash val="solid"/>
                    </a:lnR>
                    <a:solidFill>
                      <a:srgbClr val="FFFFFF"/>
                    </a:solidFill>
                  </a:tcPr>
                </a:tc>
                <a:tc>
                  <a:txBody>
                    <a:bodyPr/>
                    <a:lstStyle/>
                    <a:p>
                      <a:pPr marL="5080" algn="ctr">
                        <a:lnSpc>
                          <a:spcPct val="100000"/>
                        </a:lnSpc>
                        <a:spcBef>
                          <a:spcPts val="550"/>
                        </a:spcBef>
                      </a:pPr>
                      <a:r>
                        <a:rPr sz="800" b="1" spc="35" dirty="0">
                          <a:solidFill>
                            <a:srgbClr val="231F20"/>
                          </a:solidFill>
                          <a:latin typeface="Arial"/>
                          <a:cs typeface="Arial"/>
                        </a:rPr>
                        <a:t>5,853</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FFFFFF"/>
                    </a:solidFill>
                  </a:tcPr>
                </a:tc>
                <a:tc>
                  <a:txBody>
                    <a:bodyPr/>
                    <a:lstStyle/>
                    <a:p>
                      <a:pPr marL="6985" algn="ctr">
                        <a:lnSpc>
                          <a:spcPct val="100000"/>
                        </a:lnSpc>
                        <a:spcBef>
                          <a:spcPts val="550"/>
                        </a:spcBef>
                      </a:pPr>
                      <a:r>
                        <a:rPr sz="800" b="1" spc="30" dirty="0">
                          <a:solidFill>
                            <a:srgbClr val="231F20"/>
                          </a:solidFill>
                          <a:latin typeface="Arial"/>
                          <a:cs typeface="Arial"/>
                        </a:rPr>
                        <a:t>4.9</a:t>
                      </a:r>
                      <a:endParaRPr sz="800">
                        <a:latin typeface="Arial"/>
                        <a:cs typeface="Arial"/>
                      </a:endParaRPr>
                    </a:p>
                  </a:txBody>
                  <a:tcPr marL="0" marR="0" marT="69850" marB="0">
                    <a:lnL w="9525">
                      <a:solidFill>
                        <a:srgbClr val="005E6D"/>
                      </a:solidFill>
                      <a:prstDash val="solid"/>
                    </a:lnL>
                    <a:solidFill>
                      <a:srgbClr val="FFFFFF"/>
                    </a:solidFill>
                  </a:tcPr>
                </a:tc>
                <a:extLst>
                  <a:ext uri="{0D108BD9-81ED-4DB2-BD59-A6C34878D82A}">
                    <a16:rowId xmlns:a16="http://schemas.microsoft.com/office/drawing/2014/main" val="10012"/>
                  </a:ext>
                </a:extLst>
              </a:tr>
              <a:tr h="264286">
                <a:tc gridSpan="3">
                  <a:txBody>
                    <a:bodyPr/>
                    <a:lstStyle/>
                    <a:p>
                      <a:pPr marL="56515">
                        <a:lnSpc>
                          <a:spcPct val="100000"/>
                        </a:lnSpc>
                        <a:spcBef>
                          <a:spcPts val="550"/>
                        </a:spcBef>
                      </a:pPr>
                      <a:r>
                        <a:rPr sz="800" b="1" dirty="0">
                          <a:solidFill>
                            <a:srgbClr val="FFFFFF"/>
                          </a:solidFill>
                          <a:latin typeface="Lucida Sans"/>
                          <a:cs typeface="Lucida Sans"/>
                        </a:rPr>
                        <a:t>Race/ethnicity</a:t>
                      </a:r>
                      <a:endParaRPr sz="800">
                        <a:latin typeface="Lucida Sans"/>
                        <a:cs typeface="Lucida Sans"/>
                      </a:endParaRPr>
                    </a:p>
                  </a:txBody>
                  <a:tcPr marL="0" marR="0" marT="69850" marB="0">
                    <a:solidFill>
                      <a:srgbClr val="005E6D"/>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3"/>
                  </a:ext>
                </a:extLst>
              </a:tr>
              <a:tr h="264287">
                <a:tc>
                  <a:txBody>
                    <a:bodyPr/>
                    <a:lstStyle/>
                    <a:p>
                      <a:pPr marL="56515">
                        <a:lnSpc>
                          <a:spcPct val="100000"/>
                        </a:lnSpc>
                        <a:spcBef>
                          <a:spcPts val="550"/>
                        </a:spcBef>
                      </a:pPr>
                      <a:r>
                        <a:rPr sz="800" b="1" spc="5" dirty="0">
                          <a:solidFill>
                            <a:srgbClr val="231F20"/>
                          </a:solidFill>
                          <a:latin typeface="Arial"/>
                          <a:cs typeface="Arial"/>
                        </a:rPr>
                        <a:t>American Indian/Alaska</a:t>
                      </a:r>
                      <a:r>
                        <a:rPr sz="800" b="1" spc="-10" dirty="0">
                          <a:solidFill>
                            <a:srgbClr val="231F20"/>
                          </a:solidFill>
                          <a:latin typeface="Arial"/>
                          <a:cs typeface="Arial"/>
                        </a:rPr>
                        <a:t> </a:t>
                      </a:r>
                      <a:r>
                        <a:rPr sz="800" b="1" spc="10" dirty="0">
                          <a:solidFill>
                            <a:srgbClr val="231F20"/>
                          </a:solidFill>
                          <a:latin typeface="Arial"/>
                          <a:cs typeface="Arial"/>
                        </a:rPr>
                        <a:t>Native</a:t>
                      </a:r>
                      <a:endParaRPr sz="800">
                        <a:latin typeface="Arial"/>
                        <a:cs typeface="Arial"/>
                      </a:endParaRPr>
                    </a:p>
                  </a:txBody>
                  <a:tcPr marL="0" marR="0" marT="69850" marB="0">
                    <a:lnR w="19050">
                      <a:solidFill>
                        <a:srgbClr val="005E6D"/>
                      </a:solidFill>
                      <a:prstDash val="solid"/>
                    </a:lnR>
                    <a:solidFill>
                      <a:srgbClr val="FFFFFF"/>
                    </a:solidFill>
                  </a:tcPr>
                </a:tc>
                <a:tc>
                  <a:txBody>
                    <a:bodyPr/>
                    <a:lstStyle/>
                    <a:p>
                      <a:pPr marL="5080" algn="ctr">
                        <a:lnSpc>
                          <a:spcPct val="100000"/>
                        </a:lnSpc>
                        <a:spcBef>
                          <a:spcPts val="550"/>
                        </a:spcBef>
                      </a:pPr>
                      <a:r>
                        <a:rPr sz="800" b="1" spc="50" dirty="0">
                          <a:solidFill>
                            <a:srgbClr val="231F20"/>
                          </a:solidFill>
                          <a:latin typeface="Arial"/>
                          <a:cs typeface="Arial"/>
                        </a:rPr>
                        <a:t>24</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FFFFFF"/>
                    </a:solidFill>
                  </a:tcPr>
                </a:tc>
                <a:tc>
                  <a:txBody>
                    <a:bodyPr/>
                    <a:lstStyle/>
                    <a:p>
                      <a:pPr marL="6985" algn="ctr">
                        <a:lnSpc>
                          <a:spcPct val="100000"/>
                        </a:lnSpc>
                        <a:spcBef>
                          <a:spcPts val="550"/>
                        </a:spcBef>
                      </a:pPr>
                      <a:r>
                        <a:rPr sz="800" b="1" spc="30" dirty="0">
                          <a:solidFill>
                            <a:srgbClr val="231F20"/>
                          </a:solidFill>
                          <a:latin typeface="Arial"/>
                          <a:cs typeface="Arial"/>
                        </a:rPr>
                        <a:t>1.0</a:t>
                      </a:r>
                      <a:endParaRPr sz="800">
                        <a:latin typeface="Arial"/>
                        <a:cs typeface="Arial"/>
                      </a:endParaRPr>
                    </a:p>
                  </a:txBody>
                  <a:tcPr marL="0" marR="0" marT="69850" marB="0">
                    <a:lnL w="9525">
                      <a:solidFill>
                        <a:srgbClr val="005E6D"/>
                      </a:solidFill>
                      <a:prstDash val="solid"/>
                    </a:lnL>
                    <a:solidFill>
                      <a:srgbClr val="FFFFFF"/>
                    </a:solidFill>
                  </a:tcPr>
                </a:tc>
                <a:extLst>
                  <a:ext uri="{0D108BD9-81ED-4DB2-BD59-A6C34878D82A}">
                    <a16:rowId xmlns:a16="http://schemas.microsoft.com/office/drawing/2014/main" val="10014"/>
                  </a:ext>
                </a:extLst>
              </a:tr>
              <a:tr h="264299">
                <a:tc>
                  <a:txBody>
                    <a:bodyPr/>
                    <a:lstStyle/>
                    <a:p>
                      <a:pPr marL="57150">
                        <a:lnSpc>
                          <a:spcPct val="100000"/>
                        </a:lnSpc>
                        <a:spcBef>
                          <a:spcPts val="550"/>
                        </a:spcBef>
                      </a:pPr>
                      <a:r>
                        <a:rPr sz="800" b="1" spc="5" dirty="0">
                          <a:solidFill>
                            <a:srgbClr val="231F20"/>
                          </a:solidFill>
                          <a:latin typeface="Arial"/>
                          <a:cs typeface="Arial"/>
                        </a:rPr>
                        <a:t>Asian/Pacific</a:t>
                      </a:r>
                      <a:r>
                        <a:rPr sz="800" b="1" dirty="0">
                          <a:solidFill>
                            <a:srgbClr val="231F20"/>
                          </a:solidFill>
                          <a:latin typeface="Arial"/>
                          <a:cs typeface="Arial"/>
                        </a:rPr>
                        <a:t> </a:t>
                      </a:r>
                      <a:r>
                        <a:rPr sz="800" b="1" spc="5" dirty="0">
                          <a:solidFill>
                            <a:srgbClr val="231F20"/>
                          </a:solidFill>
                          <a:latin typeface="Arial"/>
                          <a:cs typeface="Arial"/>
                        </a:rPr>
                        <a:t>Islander</a:t>
                      </a:r>
                      <a:endParaRPr sz="800">
                        <a:latin typeface="Arial"/>
                        <a:cs typeface="Arial"/>
                      </a:endParaRPr>
                    </a:p>
                  </a:txBody>
                  <a:tcPr marL="0" marR="0" marT="69850" marB="0">
                    <a:lnR w="19050">
                      <a:solidFill>
                        <a:srgbClr val="005E6D"/>
                      </a:solidFill>
                      <a:prstDash val="solid"/>
                    </a:lnR>
                    <a:solidFill>
                      <a:srgbClr val="E5EEF0"/>
                    </a:solidFill>
                  </a:tcPr>
                </a:tc>
                <a:tc>
                  <a:txBody>
                    <a:bodyPr/>
                    <a:lstStyle/>
                    <a:p>
                      <a:pPr marL="5080" algn="ctr">
                        <a:lnSpc>
                          <a:spcPct val="100000"/>
                        </a:lnSpc>
                        <a:spcBef>
                          <a:spcPts val="550"/>
                        </a:spcBef>
                      </a:pPr>
                      <a:r>
                        <a:rPr sz="800" b="1" spc="35" dirty="0">
                          <a:solidFill>
                            <a:srgbClr val="231F20"/>
                          </a:solidFill>
                          <a:latin typeface="Arial"/>
                          <a:cs typeface="Arial"/>
                        </a:rPr>
                        <a:t>2,119</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E5EEF0"/>
                    </a:solidFill>
                  </a:tcPr>
                </a:tc>
                <a:tc>
                  <a:txBody>
                    <a:bodyPr/>
                    <a:lstStyle/>
                    <a:p>
                      <a:pPr marL="6985" algn="ctr">
                        <a:lnSpc>
                          <a:spcPct val="100000"/>
                        </a:lnSpc>
                        <a:spcBef>
                          <a:spcPts val="550"/>
                        </a:spcBef>
                      </a:pPr>
                      <a:r>
                        <a:rPr sz="800" b="1" spc="35" dirty="0">
                          <a:solidFill>
                            <a:srgbClr val="231F20"/>
                          </a:solidFill>
                          <a:latin typeface="Arial"/>
                          <a:cs typeface="Arial"/>
                        </a:rPr>
                        <a:t>18.9</a:t>
                      </a:r>
                      <a:endParaRPr sz="800">
                        <a:latin typeface="Arial"/>
                        <a:cs typeface="Arial"/>
                      </a:endParaRPr>
                    </a:p>
                  </a:txBody>
                  <a:tcPr marL="0" marR="0" marT="69850" marB="0">
                    <a:lnL w="9525">
                      <a:solidFill>
                        <a:srgbClr val="005E6D"/>
                      </a:solidFill>
                      <a:prstDash val="solid"/>
                    </a:lnL>
                    <a:solidFill>
                      <a:srgbClr val="E5EEF0"/>
                    </a:solidFill>
                  </a:tcPr>
                </a:tc>
                <a:extLst>
                  <a:ext uri="{0D108BD9-81ED-4DB2-BD59-A6C34878D82A}">
                    <a16:rowId xmlns:a16="http://schemas.microsoft.com/office/drawing/2014/main" val="10015"/>
                  </a:ext>
                </a:extLst>
              </a:tr>
              <a:tr h="264286">
                <a:tc>
                  <a:txBody>
                    <a:bodyPr/>
                    <a:lstStyle/>
                    <a:p>
                      <a:pPr marL="57150">
                        <a:lnSpc>
                          <a:spcPct val="100000"/>
                        </a:lnSpc>
                        <a:spcBef>
                          <a:spcPts val="550"/>
                        </a:spcBef>
                      </a:pPr>
                      <a:r>
                        <a:rPr sz="800" b="1" spc="-10" dirty="0">
                          <a:solidFill>
                            <a:srgbClr val="231F20"/>
                          </a:solidFill>
                          <a:latin typeface="Arial"/>
                          <a:cs typeface="Arial"/>
                        </a:rPr>
                        <a:t>Black,</a:t>
                      </a:r>
                      <a:r>
                        <a:rPr sz="800" b="1" dirty="0">
                          <a:solidFill>
                            <a:srgbClr val="231F20"/>
                          </a:solidFill>
                          <a:latin typeface="Arial"/>
                          <a:cs typeface="Arial"/>
                        </a:rPr>
                        <a:t> </a:t>
                      </a:r>
                      <a:r>
                        <a:rPr sz="800" b="1" spc="5" dirty="0">
                          <a:solidFill>
                            <a:srgbClr val="231F20"/>
                          </a:solidFill>
                          <a:latin typeface="Arial"/>
                          <a:cs typeface="Arial"/>
                        </a:rPr>
                        <a:t>non-Hispanic</a:t>
                      </a:r>
                      <a:endParaRPr sz="800">
                        <a:latin typeface="Arial"/>
                        <a:cs typeface="Arial"/>
                      </a:endParaRPr>
                    </a:p>
                  </a:txBody>
                  <a:tcPr marL="0" marR="0" marT="69850" marB="0">
                    <a:lnR w="19050">
                      <a:solidFill>
                        <a:srgbClr val="005E6D"/>
                      </a:solidFill>
                      <a:prstDash val="solid"/>
                    </a:lnR>
                    <a:solidFill>
                      <a:srgbClr val="FFFFFF"/>
                    </a:solidFill>
                  </a:tcPr>
                </a:tc>
                <a:tc>
                  <a:txBody>
                    <a:bodyPr/>
                    <a:lstStyle/>
                    <a:p>
                      <a:pPr marL="5080" algn="ctr">
                        <a:lnSpc>
                          <a:spcPct val="100000"/>
                        </a:lnSpc>
                        <a:spcBef>
                          <a:spcPts val="550"/>
                        </a:spcBef>
                      </a:pPr>
                      <a:r>
                        <a:rPr sz="800" b="1" spc="35" dirty="0">
                          <a:solidFill>
                            <a:srgbClr val="231F20"/>
                          </a:solidFill>
                          <a:latin typeface="Arial"/>
                          <a:cs typeface="Arial"/>
                        </a:rPr>
                        <a:t>2,198</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FFFFFF"/>
                    </a:solidFill>
                  </a:tcPr>
                </a:tc>
                <a:tc>
                  <a:txBody>
                    <a:bodyPr/>
                    <a:lstStyle/>
                    <a:p>
                      <a:pPr marL="6985" algn="ctr">
                        <a:lnSpc>
                          <a:spcPct val="100000"/>
                        </a:lnSpc>
                        <a:spcBef>
                          <a:spcPts val="550"/>
                        </a:spcBef>
                      </a:pPr>
                      <a:r>
                        <a:rPr sz="800" b="1" spc="30" dirty="0">
                          <a:solidFill>
                            <a:srgbClr val="231F20"/>
                          </a:solidFill>
                          <a:latin typeface="Arial"/>
                          <a:cs typeface="Arial"/>
                        </a:rPr>
                        <a:t>6.7</a:t>
                      </a:r>
                      <a:endParaRPr sz="800">
                        <a:latin typeface="Arial"/>
                        <a:cs typeface="Arial"/>
                      </a:endParaRPr>
                    </a:p>
                  </a:txBody>
                  <a:tcPr marL="0" marR="0" marT="69850" marB="0">
                    <a:lnL w="9525">
                      <a:solidFill>
                        <a:srgbClr val="005E6D"/>
                      </a:solidFill>
                      <a:prstDash val="solid"/>
                    </a:lnL>
                    <a:solidFill>
                      <a:srgbClr val="FFFFFF"/>
                    </a:solidFill>
                  </a:tcPr>
                </a:tc>
                <a:extLst>
                  <a:ext uri="{0D108BD9-81ED-4DB2-BD59-A6C34878D82A}">
                    <a16:rowId xmlns:a16="http://schemas.microsoft.com/office/drawing/2014/main" val="10016"/>
                  </a:ext>
                </a:extLst>
              </a:tr>
              <a:tr h="264286">
                <a:tc>
                  <a:txBody>
                    <a:bodyPr/>
                    <a:lstStyle/>
                    <a:p>
                      <a:pPr marL="57150">
                        <a:lnSpc>
                          <a:spcPct val="100000"/>
                        </a:lnSpc>
                        <a:spcBef>
                          <a:spcPts val="550"/>
                        </a:spcBef>
                      </a:pPr>
                      <a:r>
                        <a:rPr sz="800" b="1" spc="15" dirty="0">
                          <a:solidFill>
                            <a:srgbClr val="231F20"/>
                          </a:solidFill>
                          <a:latin typeface="Arial"/>
                          <a:cs typeface="Arial"/>
                        </a:rPr>
                        <a:t>White,</a:t>
                      </a:r>
                      <a:r>
                        <a:rPr sz="800" b="1" dirty="0">
                          <a:solidFill>
                            <a:srgbClr val="231F20"/>
                          </a:solidFill>
                          <a:latin typeface="Arial"/>
                          <a:cs typeface="Arial"/>
                        </a:rPr>
                        <a:t> </a:t>
                      </a:r>
                      <a:r>
                        <a:rPr sz="800" b="1" spc="5" dirty="0">
                          <a:solidFill>
                            <a:srgbClr val="231F20"/>
                          </a:solidFill>
                          <a:latin typeface="Arial"/>
                          <a:cs typeface="Arial"/>
                        </a:rPr>
                        <a:t>non-Hispanic</a:t>
                      </a:r>
                      <a:endParaRPr sz="800">
                        <a:latin typeface="Arial"/>
                        <a:cs typeface="Arial"/>
                      </a:endParaRPr>
                    </a:p>
                  </a:txBody>
                  <a:tcPr marL="0" marR="0" marT="69850" marB="0">
                    <a:lnR w="19050">
                      <a:solidFill>
                        <a:srgbClr val="005E6D"/>
                      </a:solidFill>
                      <a:prstDash val="solid"/>
                    </a:lnR>
                    <a:solidFill>
                      <a:srgbClr val="E5EEF0"/>
                    </a:solidFill>
                  </a:tcPr>
                </a:tc>
                <a:tc>
                  <a:txBody>
                    <a:bodyPr/>
                    <a:lstStyle/>
                    <a:p>
                      <a:pPr marL="5080" algn="ctr">
                        <a:lnSpc>
                          <a:spcPct val="100000"/>
                        </a:lnSpc>
                        <a:spcBef>
                          <a:spcPts val="550"/>
                        </a:spcBef>
                      </a:pPr>
                      <a:r>
                        <a:rPr sz="800" b="1" spc="35" dirty="0">
                          <a:solidFill>
                            <a:srgbClr val="231F20"/>
                          </a:solidFill>
                          <a:latin typeface="Arial"/>
                          <a:cs typeface="Arial"/>
                        </a:rPr>
                        <a:t>2,807</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E5EEF0"/>
                    </a:solidFill>
                  </a:tcPr>
                </a:tc>
                <a:tc>
                  <a:txBody>
                    <a:bodyPr/>
                    <a:lstStyle/>
                    <a:p>
                      <a:pPr marL="6985" algn="ctr">
                        <a:lnSpc>
                          <a:spcPct val="100000"/>
                        </a:lnSpc>
                        <a:spcBef>
                          <a:spcPts val="550"/>
                        </a:spcBef>
                      </a:pPr>
                      <a:r>
                        <a:rPr sz="800" b="1" spc="30" dirty="0">
                          <a:solidFill>
                            <a:srgbClr val="231F20"/>
                          </a:solidFill>
                          <a:latin typeface="Arial"/>
                          <a:cs typeface="Arial"/>
                        </a:rPr>
                        <a:t>1.8</a:t>
                      </a:r>
                      <a:endParaRPr sz="800">
                        <a:latin typeface="Arial"/>
                        <a:cs typeface="Arial"/>
                      </a:endParaRPr>
                    </a:p>
                  </a:txBody>
                  <a:tcPr marL="0" marR="0" marT="69850" marB="0">
                    <a:lnL w="9525">
                      <a:solidFill>
                        <a:srgbClr val="005E6D"/>
                      </a:solidFill>
                      <a:prstDash val="solid"/>
                    </a:lnL>
                    <a:solidFill>
                      <a:srgbClr val="E5EEF0"/>
                    </a:solidFill>
                  </a:tcPr>
                </a:tc>
                <a:extLst>
                  <a:ext uri="{0D108BD9-81ED-4DB2-BD59-A6C34878D82A}">
                    <a16:rowId xmlns:a16="http://schemas.microsoft.com/office/drawing/2014/main" val="10017"/>
                  </a:ext>
                </a:extLst>
              </a:tr>
              <a:tr h="264287">
                <a:tc>
                  <a:txBody>
                    <a:bodyPr/>
                    <a:lstStyle/>
                    <a:p>
                      <a:pPr marL="57150">
                        <a:lnSpc>
                          <a:spcPct val="100000"/>
                        </a:lnSpc>
                        <a:spcBef>
                          <a:spcPts val="550"/>
                        </a:spcBef>
                      </a:pPr>
                      <a:r>
                        <a:rPr sz="800" b="1" spc="-5" dirty="0">
                          <a:solidFill>
                            <a:srgbClr val="231F20"/>
                          </a:solidFill>
                          <a:latin typeface="Arial"/>
                          <a:cs typeface="Arial"/>
                        </a:rPr>
                        <a:t>Hispanic</a:t>
                      </a:r>
                      <a:endParaRPr sz="800">
                        <a:latin typeface="Arial"/>
                        <a:cs typeface="Arial"/>
                      </a:endParaRPr>
                    </a:p>
                  </a:txBody>
                  <a:tcPr marL="0" marR="0" marT="69850" marB="0">
                    <a:lnR w="19050">
                      <a:solidFill>
                        <a:srgbClr val="005E6D"/>
                      </a:solidFill>
                      <a:prstDash val="solid"/>
                    </a:lnR>
                    <a:solidFill>
                      <a:srgbClr val="FFFFFF"/>
                    </a:solidFill>
                  </a:tcPr>
                </a:tc>
                <a:tc>
                  <a:txBody>
                    <a:bodyPr/>
                    <a:lstStyle/>
                    <a:p>
                      <a:pPr marL="5080" algn="ctr">
                        <a:lnSpc>
                          <a:spcPct val="100000"/>
                        </a:lnSpc>
                        <a:spcBef>
                          <a:spcPts val="550"/>
                        </a:spcBef>
                      </a:pPr>
                      <a:r>
                        <a:rPr sz="800" b="1" spc="50" dirty="0">
                          <a:solidFill>
                            <a:srgbClr val="231F20"/>
                          </a:solidFill>
                          <a:latin typeface="Arial"/>
                          <a:cs typeface="Arial"/>
                        </a:rPr>
                        <a:t>444</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FFFFFF"/>
                    </a:solidFill>
                  </a:tcPr>
                </a:tc>
                <a:tc>
                  <a:txBody>
                    <a:bodyPr/>
                    <a:lstStyle/>
                    <a:p>
                      <a:pPr marL="6985" algn="ctr">
                        <a:lnSpc>
                          <a:spcPct val="100000"/>
                        </a:lnSpc>
                        <a:spcBef>
                          <a:spcPts val="550"/>
                        </a:spcBef>
                      </a:pPr>
                      <a:r>
                        <a:rPr sz="800" b="1" spc="30" dirty="0">
                          <a:solidFill>
                            <a:srgbClr val="231F20"/>
                          </a:solidFill>
                          <a:latin typeface="Arial"/>
                          <a:cs typeface="Arial"/>
                        </a:rPr>
                        <a:t>1.4</a:t>
                      </a:r>
                      <a:endParaRPr sz="800">
                        <a:latin typeface="Arial"/>
                        <a:cs typeface="Arial"/>
                      </a:endParaRPr>
                    </a:p>
                  </a:txBody>
                  <a:tcPr marL="0" marR="0" marT="69850" marB="0">
                    <a:lnL w="9525">
                      <a:solidFill>
                        <a:srgbClr val="005E6D"/>
                      </a:solidFill>
                      <a:prstDash val="solid"/>
                    </a:lnL>
                    <a:solidFill>
                      <a:srgbClr val="FFFFFF"/>
                    </a:solidFill>
                  </a:tcPr>
                </a:tc>
                <a:extLst>
                  <a:ext uri="{0D108BD9-81ED-4DB2-BD59-A6C34878D82A}">
                    <a16:rowId xmlns:a16="http://schemas.microsoft.com/office/drawing/2014/main" val="10018"/>
                  </a:ext>
                </a:extLst>
              </a:tr>
              <a:tr h="264299">
                <a:tc gridSpan="3">
                  <a:txBody>
                    <a:bodyPr/>
                    <a:lstStyle/>
                    <a:p>
                      <a:pPr marL="57150">
                        <a:lnSpc>
                          <a:spcPct val="100000"/>
                        </a:lnSpc>
                        <a:spcBef>
                          <a:spcPts val="545"/>
                        </a:spcBef>
                      </a:pPr>
                      <a:r>
                        <a:rPr sz="800" b="1" spc="5" dirty="0">
                          <a:solidFill>
                            <a:srgbClr val="FFFFFF"/>
                          </a:solidFill>
                          <a:latin typeface="Lucida Sans"/>
                          <a:cs typeface="Lucida Sans"/>
                        </a:rPr>
                        <a:t>Urbanicity</a:t>
                      </a:r>
                      <a:r>
                        <a:rPr sz="675" b="1" spc="7" baseline="30864" dirty="0">
                          <a:solidFill>
                            <a:srgbClr val="FFFFFF"/>
                          </a:solidFill>
                          <a:latin typeface="Lucida Sans"/>
                          <a:cs typeface="Lucida Sans"/>
                        </a:rPr>
                        <a:t>¶</a:t>
                      </a:r>
                      <a:endParaRPr sz="675" baseline="30864">
                        <a:latin typeface="Lucida Sans"/>
                        <a:cs typeface="Lucida Sans"/>
                      </a:endParaRPr>
                    </a:p>
                  </a:txBody>
                  <a:tcPr marL="0" marR="0" marT="69215" marB="0">
                    <a:solidFill>
                      <a:srgbClr val="005E6D"/>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9"/>
                  </a:ext>
                </a:extLst>
              </a:tr>
              <a:tr h="264286">
                <a:tc>
                  <a:txBody>
                    <a:bodyPr/>
                    <a:lstStyle/>
                    <a:p>
                      <a:pPr marL="57150">
                        <a:lnSpc>
                          <a:spcPct val="100000"/>
                        </a:lnSpc>
                        <a:spcBef>
                          <a:spcPts val="550"/>
                        </a:spcBef>
                      </a:pPr>
                      <a:r>
                        <a:rPr sz="800" b="1" spc="15" dirty="0">
                          <a:solidFill>
                            <a:srgbClr val="231F20"/>
                          </a:solidFill>
                          <a:latin typeface="Arial"/>
                          <a:cs typeface="Arial"/>
                        </a:rPr>
                        <a:t>Urban</a:t>
                      </a:r>
                      <a:endParaRPr sz="800">
                        <a:latin typeface="Arial"/>
                        <a:cs typeface="Arial"/>
                      </a:endParaRPr>
                    </a:p>
                  </a:txBody>
                  <a:tcPr marL="0" marR="0" marT="69850" marB="0">
                    <a:lnR w="19050">
                      <a:solidFill>
                        <a:srgbClr val="005E6D"/>
                      </a:solidFill>
                      <a:prstDash val="solid"/>
                    </a:lnR>
                    <a:solidFill>
                      <a:srgbClr val="FFFFFF"/>
                    </a:solidFill>
                  </a:tcPr>
                </a:tc>
                <a:tc>
                  <a:txBody>
                    <a:bodyPr/>
                    <a:lstStyle/>
                    <a:p>
                      <a:pPr marL="5080" algn="ctr">
                        <a:lnSpc>
                          <a:spcPct val="100000"/>
                        </a:lnSpc>
                        <a:spcBef>
                          <a:spcPts val="550"/>
                        </a:spcBef>
                      </a:pPr>
                      <a:r>
                        <a:rPr sz="800" b="1" spc="40" dirty="0">
                          <a:solidFill>
                            <a:srgbClr val="231F20"/>
                          </a:solidFill>
                          <a:latin typeface="Arial"/>
                          <a:cs typeface="Arial"/>
                        </a:rPr>
                        <a:t>12,372</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FFFFFF"/>
                    </a:solidFill>
                  </a:tcPr>
                </a:tc>
                <a:tc>
                  <a:txBody>
                    <a:bodyPr/>
                    <a:lstStyle/>
                    <a:p>
                      <a:pPr marL="6985" algn="ctr">
                        <a:lnSpc>
                          <a:spcPct val="100000"/>
                        </a:lnSpc>
                        <a:spcBef>
                          <a:spcPts val="550"/>
                        </a:spcBef>
                      </a:pPr>
                      <a:r>
                        <a:rPr sz="800" b="1" spc="30" dirty="0">
                          <a:solidFill>
                            <a:srgbClr val="231F20"/>
                          </a:solidFill>
                          <a:latin typeface="Arial"/>
                          <a:cs typeface="Arial"/>
                        </a:rPr>
                        <a:t>6.3</a:t>
                      </a:r>
                      <a:endParaRPr sz="800">
                        <a:latin typeface="Arial"/>
                        <a:cs typeface="Arial"/>
                      </a:endParaRPr>
                    </a:p>
                  </a:txBody>
                  <a:tcPr marL="0" marR="0" marT="69850" marB="0">
                    <a:lnL w="9525">
                      <a:solidFill>
                        <a:srgbClr val="005E6D"/>
                      </a:solidFill>
                      <a:prstDash val="solid"/>
                    </a:lnL>
                    <a:solidFill>
                      <a:srgbClr val="FFFFFF"/>
                    </a:solidFill>
                  </a:tcPr>
                </a:tc>
                <a:extLst>
                  <a:ext uri="{0D108BD9-81ED-4DB2-BD59-A6C34878D82A}">
                    <a16:rowId xmlns:a16="http://schemas.microsoft.com/office/drawing/2014/main" val="10020"/>
                  </a:ext>
                </a:extLst>
              </a:tr>
              <a:tr h="264287">
                <a:tc>
                  <a:txBody>
                    <a:bodyPr/>
                    <a:lstStyle/>
                    <a:p>
                      <a:pPr marL="57150">
                        <a:lnSpc>
                          <a:spcPct val="100000"/>
                        </a:lnSpc>
                        <a:spcBef>
                          <a:spcPts val="550"/>
                        </a:spcBef>
                      </a:pPr>
                      <a:r>
                        <a:rPr sz="800" b="1" spc="5" dirty="0">
                          <a:solidFill>
                            <a:srgbClr val="231F20"/>
                          </a:solidFill>
                          <a:latin typeface="Arial"/>
                          <a:cs typeface="Arial"/>
                        </a:rPr>
                        <a:t>Rural</a:t>
                      </a:r>
                      <a:endParaRPr sz="800">
                        <a:latin typeface="Arial"/>
                        <a:cs typeface="Arial"/>
                      </a:endParaRPr>
                    </a:p>
                  </a:txBody>
                  <a:tcPr marL="0" marR="0" marT="69850" marB="0">
                    <a:lnR w="19050">
                      <a:solidFill>
                        <a:srgbClr val="005E6D"/>
                      </a:solidFill>
                      <a:prstDash val="solid"/>
                    </a:lnR>
                    <a:solidFill>
                      <a:srgbClr val="E5EEF0"/>
                    </a:solidFill>
                  </a:tcPr>
                </a:tc>
                <a:tc>
                  <a:txBody>
                    <a:bodyPr/>
                    <a:lstStyle/>
                    <a:p>
                      <a:pPr marL="5080" algn="ctr">
                        <a:lnSpc>
                          <a:spcPct val="100000"/>
                        </a:lnSpc>
                        <a:spcBef>
                          <a:spcPts val="550"/>
                        </a:spcBef>
                      </a:pPr>
                      <a:r>
                        <a:rPr sz="800" b="1" spc="35" dirty="0">
                          <a:solidFill>
                            <a:srgbClr val="231F20"/>
                          </a:solidFill>
                          <a:latin typeface="Arial"/>
                          <a:cs typeface="Arial"/>
                        </a:rPr>
                        <a:t>1,249</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E5EEF0"/>
                    </a:solidFill>
                  </a:tcPr>
                </a:tc>
                <a:tc>
                  <a:txBody>
                    <a:bodyPr/>
                    <a:lstStyle/>
                    <a:p>
                      <a:pPr marL="6985" algn="ctr">
                        <a:lnSpc>
                          <a:spcPct val="100000"/>
                        </a:lnSpc>
                        <a:spcBef>
                          <a:spcPts val="550"/>
                        </a:spcBef>
                      </a:pPr>
                      <a:r>
                        <a:rPr sz="800" b="1" spc="30" dirty="0">
                          <a:solidFill>
                            <a:srgbClr val="231F20"/>
                          </a:solidFill>
                          <a:latin typeface="Arial"/>
                          <a:cs typeface="Arial"/>
                        </a:rPr>
                        <a:t>3.5</a:t>
                      </a:r>
                      <a:endParaRPr sz="800">
                        <a:latin typeface="Arial"/>
                        <a:cs typeface="Arial"/>
                      </a:endParaRPr>
                    </a:p>
                  </a:txBody>
                  <a:tcPr marL="0" marR="0" marT="69850" marB="0">
                    <a:lnL w="9525">
                      <a:solidFill>
                        <a:srgbClr val="005E6D"/>
                      </a:solidFill>
                      <a:prstDash val="solid"/>
                    </a:lnL>
                    <a:solidFill>
                      <a:srgbClr val="E5EEF0"/>
                    </a:solidFill>
                  </a:tcPr>
                </a:tc>
                <a:extLst>
                  <a:ext uri="{0D108BD9-81ED-4DB2-BD59-A6C34878D82A}">
                    <a16:rowId xmlns:a16="http://schemas.microsoft.com/office/drawing/2014/main" val="10021"/>
                  </a:ext>
                </a:extLst>
              </a:tr>
              <a:tr h="264299">
                <a:tc gridSpan="3">
                  <a:txBody>
                    <a:bodyPr/>
                    <a:lstStyle/>
                    <a:p>
                      <a:pPr marL="57150">
                        <a:lnSpc>
                          <a:spcPct val="100000"/>
                        </a:lnSpc>
                        <a:spcBef>
                          <a:spcPts val="550"/>
                        </a:spcBef>
                      </a:pPr>
                      <a:r>
                        <a:rPr sz="800" b="1" dirty="0">
                          <a:solidFill>
                            <a:srgbClr val="FFFFFF"/>
                          </a:solidFill>
                          <a:latin typeface="Lucida Sans"/>
                          <a:cs typeface="Lucida Sans"/>
                        </a:rPr>
                        <a:t>HHS Region: </a:t>
                      </a:r>
                      <a:r>
                        <a:rPr sz="800" b="1" spc="-10" dirty="0">
                          <a:solidFill>
                            <a:srgbClr val="FFFFFF"/>
                          </a:solidFill>
                          <a:latin typeface="Lucida Sans"/>
                          <a:cs typeface="Lucida Sans"/>
                        </a:rPr>
                        <a:t>Regional</a:t>
                      </a:r>
                      <a:r>
                        <a:rPr sz="800" b="1" spc="-140" dirty="0">
                          <a:solidFill>
                            <a:srgbClr val="FFFFFF"/>
                          </a:solidFill>
                          <a:latin typeface="Lucida Sans"/>
                          <a:cs typeface="Lucida Sans"/>
                        </a:rPr>
                        <a:t> </a:t>
                      </a:r>
                      <a:r>
                        <a:rPr sz="800" b="1" spc="-5" dirty="0">
                          <a:solidFill>
                            <a:srgbClr val="FFFFFF"/>
                          </a:solidFill>
                          <a:latin typeface="Lucida Sans"/>
                          <a:cs typeface="Lucida Sans"/>
                        </a:rPr>
                        <a:t>Office</a:t>
                      </a:r>
                      <a:r>
                        <a:rPr sz="675" b="1" spc="-7" baseline="30864" dirty="0">
                          <a:solidFill>
                            <a:srgbClr val="FFFFFF"/>
                          </a:solidFill>
                          <a:latin typeface="Lucida Sans"/>
                          <a:cs typeface="Lucida Sans"/>
                        </a:rPr>
                        <a:t>#</a:t>
                      </a:r>
                      <a:endParaRPr sz="675" baseline="30864">
                        <a:latin typeface="Lucida Sans"/>
                        <a:cs typeface="Lucida Sans"/>
                      </a:endParaRPr>
                    </a:p>
                  </a:txBody>
                  <a:tcPr marL="0" marR="0" marT="69850" marB="0">
                    <a:solidFill>
                      <a:srgbClr val="005E6D"/>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22"/>
                  </a:ext>
                </a:extLst>
              </a:tr>
              <a:tr h="264287">
                <a:tc>
                  <a:txBody>
                    <a:bodyPr/>
                    <a:lstStyle/>
                    <a:p>
                      <a:pPr marL="57150">
                        <a:lnSpc>
                          <a:spcPct val="100000"/>
                        </a:lnSpc>
                        <a:spcBef>
                          <a:spcPts val="550"/>
                        </a:spcBef>
                      </a:pPr>
                      <a:r>
                        <a:rPr sz="800" b="1" spc="-10" dirty="0">
                          <a:solidFill>
                            <a:srgbClr val="231F20"/>
                          </a:solidFill>
                          <a:latin typeface="Arial"/>
                          <a:cs typeface="Arial"/>
                        </a:rPr>
                        <a:t>1:</a:t>
                      </a:r>
                      <a:r>
                        <a:rPr sz="800" b="1" dirty="0">
                          <a:solidFill>
                            <a:srgbClr val="231F20"/>
                          </a:solidFill>
                          <a:latin typeface="Arial"/>
                          <a:cs typeface="Arial"/>
                        </a:rPr>
                        <a:t> Boston</a:t>
                      </a:r>
                      <a:endParaRPr sz="800">
                        <a:latin typeface="Arial"/>
                        <a:cs typeface="Arial"/>
                      </a:endParaRPr>
                    </a:p>
                  </a:txBody>
                  <a:tcPr marL="0" marR="0" marT="69850" marB="0">
                    <a:lnR w="19050">
                      <a:solidFill>
                        <a:srgbClr val="005E6D"/>
                      </a:solidFill>
                      <a:prstDash val="solid"/>
                    </a:lnR>
                    <a:solidFill>
                      <a:srgbClr val="E5EEF0"/>
                    </a:solidFill>
                  </a:tcPr>
                </a:tc>
                <a:tc>
                  <a:txBody>
                    <a:bodyPr/>
                    <a:lstStyle/>
                    <a:p>
                      <a:pPr marL="5080" algn="ctr">
                        <a:lnSpc>
                          <a:spcPct val="100000"/>
                        </a:lnSpc>
                        <a:spcBef>
                          <a:spcPts val="550"/>
                        </a:spcBef>
                      </a:pPr>
                      <a:r>
                        <a:rPr sz="800" b="1" spc="50" dirty="0">
                          <a:solidFill>
                            <a:srgbClr val="231F20"/>
                          </a:solidFill>
                          <a:latin typeface="Arial"/>
                          <a:cs typeface="Arial"/>
                        </a:rPr>
                        <a:t>322</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E5EEF0"/>
                    </a:solidFill>
                  </a:tcPr>
                </a:tc>
                <a:tc>
                  <a:txBody>
                    <a:bodyPr/>
                    <a:lstStyle/>
                    <a:p>
                      <a:pPr marL="6985" algn="ctr">
                        <a:lnSpc>
                          <a:spcPct val="100000"/>
                        </a:lnSpc>
                        <a:spcBef>
                          <a:spcPts val="550"/>
                        </a:spcBef>
                      </a:pPr>
                      <a:r>
                        <a:rPr sz="800" b="1" spc="30" dirty="0">
                          <a:solidFill>
                            <a:srgbClr val="231F20"/>
                          </a:solidFill>
                          <a:latin typeface="Arial"/>
                          <a:cs typeface="Arial"/>
                        </a:rPr>
                        <a:t>3.6</a:t>
                      </a:r>
                      <a:endParaRPr sz="800">
                        <a:latin typeface="Arial"/>
                        <a:cs typeface="Arial"/>
                      </a:endParaRPr>
                    </a:p>
                  </a:txBody>
                  <a:tcPr marL="0" marR="0" marT="69850" marB="0">
                    <a:lnL w="9525">
                      <a:solidFill>
                        <a:srgbClr val="005E6D"/>
                      </a:solidFill>
                      <a:prstDash val="solid"/>
                    </a:lnL>
                    <a:solidFill>
                      <a:srgbClr val="E5EEF0"/>
                    </a:solidFill>
                  </a:tcPr>
                </a:tc>
                <a:extLst>
                  <a:ext uri="{0D108BD9-81ED-4DB2-BD59-A6C34878D82A}">
                    <a16:rowId xmlns:a16="http://schemas.microsoft.com/office/drawing/2014/main" val="10023"/>
                  </a:ext>
                </a:extLst>
              </a:tr>
              <a:tr h="264287">
                <a:tc>
                  <a:txBody>
                    <a:bodyPr/>
                    <a:lstStyle/>
                    <a:p>
                      <a:pPr marL="57150">
                        <a:lnSpc>
                          <a:spcPct val="100000"/>
                        </a:lnSpc>
                        <a:spcBef>
                          <a:spcPts val="550"/>
                        </a:spcBef>
                      </a:pPr>
                      <a:r>
                        <a:rPr sz="800" b="1" spc="-10" dirty="0">
                          <a:solidFill>
                            <a:srgbClr val="231F20"/>
                          </a:solidFill>
                          <a:latin typeface="Arial"/>
                          <a:cs typeface="Arial"/>
                        </a:rPr>
                        <a:t>2: </a:t>
                      </a:r>
                      <a:r>
                        <a:rPr sz="800" b="1" spc="10" dirty="0">
                          <a:solidFill>
                            <a:srgbClr val="231F20"/>
                          </a:solidFill>
                          <a:latin typeface="Arial"/>
                          <a:cs typeface="Arial"/>
                        </a:rPr>
                        <a:t>New</a:t>
                      </a:r>
                      <a:r>
                        <a:rPr sz="800" b="1" spc="-20" dirty="0">
                          <a:solidFill>
                            <a:srgbClr val="231F20"/>
                          </a:solidFill>
                          <a:latin typeface="Arial"/>
                          <a:cs typeface="Arial"/>
                        </a:rPr>
                        <a:t> </a:t>
                      </a:r>
                      <a:r>
                        <a:rPr sz="800" b="1" spc="-15" dirty="0">
                          <a:solidFill>
                            <a:srgbClr val="231F20"/>
                          </a:solidFill>
                          <a:latin typeface="Arial"/>
                          <a:cs typeface="Arial"/>
                        </a:rPr>
                        <a:t>York</a:t>
                      </a:r>
                      <a:endParaRPr sz="800">
                        <a:latin typeface="Arial"/>
                        <a:cs typeface="Arial"/>
                      </a:endParaRPr>
                    </a:p>
                  </a:txBody>
                  <a:tcPr marL="0" marR="0" marT="69850" marB="0">
                    <a:lnR w="19050">
                      <a:solidFill>
                        <a:srgbClr val="005E6D"/>
                      </a:solidFill>
                      <a:prstDash val="solid"/>
                    </a:lnR>
                    <a:solidFill>
                      <a:srgbClr val="FFFFFF"/>
                    </a:solidFill>
                  </a:tcPr>
                </a:tc>
                <a:tc>
                  <a:txBody>
                    <a:bodyPr/>
                    <a:lstStyle/>
                    <a:p>
                      <a:pPr marL="5080" algn="ctr">
                        <a:lnSpc>
                          <a:spcPct val="100000"/>
                        </a:lnSpc>
                        <a:spcBef>
                          <a:spcPts val="550"/>
                        </a:spcBef>
                      </a:pPr>
                      <a:r>
                        <a:rPr sz="800" b="1" spc="35" dirty="0">
                          <a:solidFill>
                            <a:srgbClr val="231F20"/>
                          </a:solidFill>
                          <a:latin typeface="Arial"/>
                          <a:cs typeface="Arial"/>
                        </a:rPr>
                        <a:t>1,687</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FFFFFF"/>
                    </a:solidFill>
                  </a:tcPr>
                </a:tc>
                <a:tc>
                  <a:txBody>
                    <a:bodyPr/>
                    <a:lstStyle/>
                    <a:p>
                      <a:pPr marL="6985" algn="ctr">
                        <a:lnSpc>
                          <a:spcPct val="100000"/>
                        </a:lnSpc>
                        <a:spcBef>
                          <a:spcPts val="550"/>
                        </a:spcBef>
                      </a:pPr>
                      <a:r>
                        <a:rPr sz="800" b="1" spc="30" dirty="0">
                          <a:solidFill>
                            <a:srgbClr val="231F20"/>
                          </a:solidFill>
                          <a:latin typeface="Arial"/>
                          <a:cs typeface="Arial"/>
                        </a:rPr>
                        <a:t>6.0</a:t>
                      </a:r>
                      <a:endParaRPr sz="800">
                        <a:latin typeface="Arial"/>
                        <a:cs typeface="Arial"/>
                      </a:endParaRPr>
                    </a:p>
                  </a:txBody>
                  <a:tcPr marL="0" marR="0" marT="69850" marB="0">
                    <a:lnL w="9525">
                      <a:solidFill>
                        <a:srgbClr val="005E6D"/>
                      </a:solidFill>
                      <a:prstDash val="solid"/>
                    </a:lnL>
                    <a:solidFill>
                      <a:srgbClr val="FFFFFF"/>
                    </a:solidFill>
                  </a:tcPr>
                </a:tc>
                <a:extLst>
                  <a:ext uri="{0D108BD9-81ED-4DB2-BD59-A6C34878D82A}">
                    <a16:rowId xmlns:a16="http://schemas.microsoft.com/office/drawing/2014/main" val="10024"/>
                  </a:ext>
                </a:extLst>
              </a:tr>
              <a:tr h="264299">
                <a:tc>
                  <a:txBody>
                    <a:bodyPr/>
                    <a:lstStyle/>
                    <a:p>
                      <a:pPr marL="57150">
                        <a:lnSpc>
                          <a:spcPct val="100000"/>
                        </a:lnSpc>
                        <a:spcBef>
                          <a:spcPts val="550"/>
                        </a:spcBef>
                      </a:pPr>
                      <a:r>
                        <a:rPr sz="800" b="1" spc="-10" dirty="0">
                          <a:solidFill>
                            <a:srgbClr val="231F20"/>
                          </a:solidFill>
                          <a:latin typeface="Arial"/>
                          <a:cs typeface="Arial"/>
                        </a:rPr>
                        <a:t>3:</a:t>
                      </a:r>
                      <a:r>
                        <a:rPr sz="800" b="1" dirty="0">
                          <a:solidFill>
                            <a:srgbClr val="231F20"/>
                          </a:solidFill>
                          <a:latin typeface="Arial"/>
                          <a:cs typeface="Arial"/>
                        </a:rPr>
                        <a:t> </a:t>
                      </a:r>
                      <a:r>
                        <a:rPr sz="800" b="1" spc="5" dirty="0">
                          <a:solidFill>
                            <a:srgbClr val="231F20"/>
                          </a:solidFill>
                          <a:latin typeface="Arial"/>
                          <a:cs typeface="Arial"/>
                        </a:rPr>
                        <a:t>Philadelphia</a:t>
                      </a:r>
                      <a:endParaRPr sz="800">
                        <a:latin typeface="Arial"/>
                        <a:cs typeface="Arial"/>
                      </a:endParaRPr>
                    </a:p>
                  </a:txBody>
                  <a:tcPr marL="0" marR="0" marT="69850" marB="0">
                    <a:lnR w="19050">
                      <a:solidFill>
                        <a:srgbClr val="005E6D"/>
                      </a:solidFill>
                      <a:prstDash val="solid"/>
                    </a:lnR>
                    <a:solidFill>
                      <a:srgbClr val="E5EEF0"/>
                    </a:solidFill>
                  </a:tcPr>
                </a:tc>
                <a:tc>
                  <a:txBody>
                    <a:bodyPr/>
                    <a:lstStyle/>
                    <a:p>
                      <a:pPr marL="5080" algn="ctr">
                        <a:lnSpc>
                          <a:spcPct val="100000"/>
                        </a:lnSpc>
                        <a:spcBef>
                          <a:spcPts val="550"/>
                        </a:spcBef>
                      </a:pPr>
                      <a:r>
                        <a:rPr sz="800" b="1" spc="35" dirty="0">
                          <a:solidFill>
                            <a:srgbClr val="231F20"/>
                          </a:solidFill>
                          <a:latin typeface="Arial"/>
                          <a:cs typeface="Arial"/>
                        </a:rPr>
                        <a:t>2,392</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E5EEF0"/>
                    </a:solidFill>
                  </a:tcPr>
                </a:tc>
                <a:tc>
                  <a:txBody>
                    <a:bodyPr/>
                    <a:lstStyle/>
                    <a:p>
                      <a:pPr marL="6985" algn="ctr">
                        <a:lnSpc>
                          <a:spcPct val="100000"/>
                        </a:lnSpc>
                        <a:spcBef>
                          <a:spcPts val="550"/>
                        </a:spcBef>
                      </a:pPr>
                      <a:r>
                        <a:rPr sz="800" b="1" spc="30" dirty="0">
                          <a:solidFill>
                            <a:srgbClr val="231F20"/>
                          </a:solidFill>
                          <a:latin typeface="Arial"/>
                          <a:cs typeface="Arial"/>
                        </a:rPr>
                        <a:t>7.9</a:t>
                      </a:r>
                      <a:endParaRPr sz="800">
                        <a:latin typeface="Arial"/>
                        <a:cs typeface="Arial"/>
                      </a:endParaRPr>
                    </a:p>
                  </a:txBody>
                  <a:tcPr marL="0" marR="0" marT="69850" marB="0">
                    <a:lnL w="9525">
                      <a:solidFill>
                        <a:srgbClr val="005E6D"/>
                      </a:solidFill>
                      <a:prstDash val="solid"/>
                    </a:lnL>
                    <a:solidFill>
                      <a:srgbClr val="E5EEF0"/>
                    </a:solidFill>
                  </a:tcPr>
                </a:tc>
                <a:extLst>
                  <a:ext uri="{0D108BD9-81ED-4DB2-BD59-A6C34878D82A}">
                    <a16:rowId xmlns:a16="http://schemas.microsoft.com/office/drawing/2014/main" val="10025"/>
                  </a:ext>
                </a:extLst>
              </a:tr>
              <a:tr h="264287">
                <a:tc>
                  <a:txBody>
                    <a:bodyPr/>
                    <a:lstStyle/>
                    <a:p>
                      <a:pPr marL="57150">
                        <a:lnSpc>
                          <a:spcPct val="100000"/>
                        </a:lnSpc>
                        <a:spcBef>
                          <a:spcPts val="550"/>
                        </a:spcBef>
                      </a:pPr>
                      <a:r>
                        <a:rPr sz="800" b="1" spc="-10" dirty="0">
                          <a:solidFill>
                            <a:srgbClr val="231F20"/>
                          </a:solidFill>
                          <a:latin typeface="Arial"/>
                          <a:cs typeface="Arial"/>
                        </a:rPr>
                        <a:t>4:</a:t>
                      </a:r>
                      <a:r>
                        <a:rPr sz="800" b="1" spc="-20" dirty="0">
                          <a:solidFill>
                            <a:srgbClr val="231F20"/>
                          </a:solidFill>
                          <a:latin typeface="Arial"/>
                          <a:cs typeface="Arial"/>
                        </a:rPr>
                        <a:t> </a:t>
                      </a:r>
                      <a:r>
                        <a:rPr sz="800" b="1" spc="15" dirty="0">
                          <a:solidFill>
                            <a:srgbClr val="231F20"/>
                          </a:solidFill>
                          <a:latin typeface="Arial"/>
                          <a:cs typeface="Arial"/>
                        </a:rPr>
                        <a:t>Atlanta</a:t>
                      </a:r>
                      <a:endParaRPr sz="800">
                        <a:latin typeface="Arial"/>
                        <a:cs typeface="Arial"/>
                      </a:endParaRPr>
                    </a:p>
                  </a:txBody>
                  <a:tcPr marL="0" marR="0" marT="69850" marB="0">
                    <a:lnR w="19050">
                      <a:solidFill>
                        <a:srgbClr val="005E6D"/>
                      </a:solidFill>
                      <a:prstDash val="solid"/>
                    </a:lnR>
                    <a:solidFill>
                      <a:srgbClr val="FFFFFF"/>
                    </a:solidFill>
                  </a:tcPr>
                </a:tc>
                <a:tc>
                  <a:txBody>
                    <a:bodyPr/>
                    <a:lstStyle/>
                    <a:p>
                      <a:pPr marL="5080" algn="ctr">
                        <a:lnSpc>
                          <a:spcPct val="100000"/>
                        </a:lnSpc>
                        <a:spcBef>
                          <a:spcPts val="550"/>
                        </a:spcBef>
                      </a:pPr>
                      <a:r>
                        <a:rPr sz="800" b="1" spc="35" dirty="0">
                          <a:solidFill>
                            <a:srgbClr val="231F20"/>
                          </a:solidFill>
                          <a:latin typeface="Arial"/>
                          <a:cs typeface="Arial"/>
                        </a:rPr>
                        <a:t>4,984</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FFFFFF"/>
                    </a:solidFill>
                  </a:tcPr>
                </a:tc>
                <a:tc>
                  <a:txBody>
                    <a:bodyPr/>
                    <a:lstStyle/>
                    <a:p>
                      <a:pPr marL="6985" algn="ctr">
                        <a:lnSpc>
                          <a:spcPct val="100000"/>
                        </a:lnSpc>
                        <a:spcBef>
                          <a:spcPts val="550"/>
                        </a:spcBef>
                      </a:pPr>
                      <a:r>
                        <a:rPr sz="800" b="1" spc="30" dirty="0">
                          <a:solidFill>
                            <a:srgbClr val="231F20"/>
                          </a:solidFill>
                          <a:latin typeface="Arial"/>
                          <a:cs typeface="Arial"/>
                        </a:rPr>
                        <a:t>9.1</a:t>
                      </a:r>
                      <a:endParaRPr sz="800">
                        <a:latin typeface="Arial"/>
                        <a:cs typeface="Arial"/>
                      </a:endParaRPr>
                    </a:p>
                  </a:txBody>
                  <a:tcPr marL="0" marR="0" marT="69850" marB="0">
                    <a:lnL w="9525">
                      <a:solidFill>
                        <a:srgbClr val="005E6D"/>
                      </a:solidFill>
                      <a:prstDash val="solid"/>
                    </a:lnL>
                    <a:solidFill>
                      <a:srgbClr val="FFFFFF"/>
                    </a:solidFill>
                  </a:tcPr>
                </a:tc>
                <a:extLst>
                  <a:ext uri="{0D108BD9-81ED-4DB2-BD59-A6C34878D82A}">
                    <a16:rowId xmlns:a16="http://schemas.microsoft.com/office/drawing/2014/main" val="10026"/>
                  </a:ext>
                </a:extLst>
              </a:tr>
              <a:tr h="264287">
                <a:tc>
                  <a:txBody>
                    <a:bodyPr/>
                    <a:lstStyle/>
                    <a:p>
                      <a:pPr marL="57150">
                        <a:lnSpc>
                          <a:spcPct val="100000"/>
                        </a:lnSpc>
                        <a:spcBef>
                          <a:spcPts val="550"/>
                        </a:spcBef>
                      </a:pPr>
                      <a:r>
                        <a:rPr sz="800" b="1" spc="-10" dirty="0">
                          <a:solidFill>
                            <a:srgbClr val="231F20"/>
                          </a:solidFill>
                          <a:latin typeface="Arial"/>
                          <a:cs typeface="Arial"/>
                        </a:rPr>
                        <a:t>5:</a:t>
                      </a:r>
                      <a:r>
                        <a:rPr sz="800" b="1" dirty="0">
                          <a:solidFill>
                            <a:srgbClr val="231F20"/>
                          </a:solidFill>
                          <a:latin typeface="Arial"/>
                          <a:cs typeface="Arial"/>
                        </a:rPr>
                        <a:t> </a:t>
                      </a:r>
                      <a:r>
                        <a:rPr sz="800" b="1" spc="-15" dirty="0">
                          <a:solidFill>
                            <a:srgbClr val="231F20"/>
                          </a:solidFill>
                          <a:latin typeface="Arial"/>
                          <a:cs typeface="Arial"/>
                        </a:rPr>
                        <a:t>Chicago</a:t>
                      </a:r>
                      <a:endParaRPr sz="800">
                        <a:latin typeface="Arial"/>
                        <a:cs typeface="Arial"/>
                      </a:endParaRPr>
                    </a:p>
                  </a:txBody>
                  <a:tcPr marL="0" marR="0" marT="69850" marB="0">
                    <a:lnR w="19050">
                      <a:solidFill>
                        <a:srgbClr val="005E6D"/>
                      </a:solidFill>
                      <a:prstDash val="solid"/>
                    </a:lnR>
                    <a:solidFill>
                      <a:srgbClr val="E5EEF0"/>
                    </a:solidFill>
                  </a:tcPr>
                </a:tc>
                <a:tc>
                  <a:txBody>
                    <a:bodyPr/>
                    <a:lstStyle/>
                    <a:p>
                      <a:pPr marL="5080" algn="ctr">
                        <a:lnSpc>
                          <a:spcPct val="100000"/>
                        </a:lnSpc>
                        <a:spcBef>
                          <a:spcPts val="550"/>
                        </a:spcBef>
                      </a:pPr>
                      <a:r>
                        <a:rPr sz="800" b="1" spc="35" dirty="0">
                          <a:solidFill>
                            <a:srgbClr val="231F20"/>
                          </a:solidFill>
                          <a:latin typeface="Arial"/>
                          <a:cs typeface="Arial"/>
                        </a:rPr>
                        <a:t>2,203</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E5EEF0"/>
                    </a:solidFill>
                  </a:tcPr>
                </a:tc>
                <a:tc>
                  <a:txBody>
                    <a:bodyPr/>
                    <a:lstStyle/>
                    <a:p>
                      <a:pPr marL="6985" algn="ctr">
                        <a:lnSpc>
                          <a:spcPct val="100000"/>
                        </a:lnSpc>
                        <a:spcBef>
                          <a:spcPts val="550"/>
                        </a:spcBef>
                      </a:pPr>
                      <a:r>
                        <a:rPr sz="800" b="1" spc="30" dirty="0">
                          <a:solidFill>
                            <a:srgbClr val="231F20"/>
                          </a:solidFill>
                          <a:latin typeface="Arial"/>
                          <a:cs typeface="Arial"/>
                        </a:rPr>
                        <a:t>4.2</a:t>
                      </a:r>
                      <a:endParaRPr sz="800">
                        <a:latin typeface="Arial"/>
                        <a:cs typeface="Arial"/>
                      </a:endParaRPr>
                    </a:p>
                  </a:txBody>
                  <a:tcPr marL="0" marR="0" marT="69850" marB="0">
                    <a:lnL w="9525">
                      <a:solidFill>
                        <a:srgbClr val="005E6D"/>
                      </a:solidFill>
                      <a:prstDash val="solid"/>
                    </a:lnL>
                    <a:solidFill>
                      <a:srgbClr val="E5EEF0"/>
                    </a:solidFill>
                  </a:tcPr>
                </a:tc>
                <a:extLst>
                  <a:ext uri="{0D108BD9-81ED-4DB2-BD59-A6C34878D82A}">
                    <a16:rowId xmlns:a16="http://schemas.microsoft.com/office/drawing/2014/main" val="10027"/>
                  </a:ext>
                </a:extLst>
              </a:tr>
              <a:tr h="264299">
                <a:tc>
                  <a:txBody>
                    <a:bodyPr/>
                    <a:lstStyle/>
                    <a:p>
                      <a:pPr marL="57150">
                        <a:lnSpc>
                          <a:spcPct val="100000"/>
                        </a:lnSpc>
                        <a:spcBef>
                          <a:spcPts val="550"/>
                        </a:spcBef>
                      </a:pPr>
                      <a:r>
                        <a:rPr sz="800" b="1" spc="-10" dirty="0">
                          <a:solidFill>
                            <a:srgbClr val="231F20"/>
                          </a:solidFill>
                          <a:latin typeface="Arial"/>
                          <a:cs typeface="Arial"/>
                        </a:rPr>
                        <a:t>6:</a:t>
                      </a:r>
                      <a:r>
                        <a:rPr sz="800" b="1" dirty="0">
                          <a:solidFill>
                            <a:srgbClr val="231F20"/>
                          </a:solidFill>
                          <a:latin typeface="Arial"/>
                          <a:cs typeface="Arial"/>
                        </a:rPr>
                        <a:t> </a:t>
                      </a:r>
                      <a:r>
                        <a:rPr sz="800" b="1" spc="-5" dirty="0">
                          <a:solidFill>
                            <a:srgbClr val="231F20"/>
                          </a:solidFill>
                          <a:latin typeface="Arial"/>
                          <a:cs typeface="Arial"/>
                        </a:rPr>
                        <a:t>Dallas</a:t>
                      </a:r>
                      <a:endParaRPr sz="800">
                        <a:latin typeface="Arial"/>
                        <a:cs typeface="Arial"/>
                      </a:endParaRPr>
                    </a:p>
                  </a:txBody>
                  <a:tcPr marL="0" marR="0" marT="69850" marB="0">
                    <a:lnR w="19050">
                      <a:solidFill>
                        <a:srgbClr val="005E6D"/>
                      </a:solidFill>
                      <a:prstDash val="solid"/>
                    </a:lnR>
                    <a:solidFill>
                      <a:srgbClr val="FFFFFF"/>
                    </a:solidFill>
                  </a:tcPr>
                </a:tc>
                <a:tc>
                  <a:txBody>
                    <a:bodyPr/>
                    <a:lstStyle/>
                    <a:p>
                      <a:pPr marL="5080" algn="ctr">
                        <a:lnSpc>
                          <a:spcPct val="100000"/>
                        </a:lnSpc>
                        <a:spcBef>
                          <a:spcPts val="550"/>
                        </a:spcBef>
                      </a:pPr>
                      <a:r>
                        <a:rPr sz="800" b="1" spc="50" dirty="0">
                          <a:solidFill>
                            <a:srgbClr val="231F20"/>
                          </a:solidFill>
                          <a:latin typeface="Arial"/>
                          <a:cs typeface="Arial"/>
                        </a:rPr>
                        <a:t>527</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FFFFFF"/>
                    </a:solidFill>
                  </a:tcPr>
                </a:tc>
                <a:tc>
                  <a:txBody>
                    <a:bodyPr/>
                    <a:lstStyle/>
                    <a:p>
                      <a:pPr marL="6985" algn="ctr">
                        <a:lnSpc>
                          <a:spcPct val="100000"/>
                        </a:lnSpc>
                        <a:spcBef>
                          <a:spcPts val="550"/>
                        </a:spcBef>
                      </a:pPr>
                      <a:r>
                        <a:rPr sz="800" b="1" spc="30" dirty="0">
                          <a:solidFill>
                            <a:srgbClr val="231F20"/>
                          </a:solidFill>
                          <a:latin typeface="Arial"/>
                          <a:cs typeface="Arial"/>
                        </a:rPr>
                        <a:t>4.9</a:t>
                      </a:r>
                      <a:endParaRPr sz="800">
                        <a:latin typeface="Arial"/>
                        <a:cs typeface="Arial"/>
                      </a:endParaRPr>
                    </a:p>
                  </a:txBody>
                  <a:tcPr marL="0" marR="0" marT="69850" marB="0">
                    <a:lnL w="9525">
                      <a:solidFill>
                        <a:srgbClr val="005E6D"/>
                      </a:solidFill>
                      <a:prstDash val="solid"/>
                    </a:lnL>
                    <a:solidFill>
                      <a:srgbClr val="FFFFFF"/>
                    </a:solidFill>
                  </a:tcPr>
                </a:tc>
                <a:extLst>
                  <a:ext uri="{0D108BD9-81ED-4DB2-BD59-A6C34878D82A}">
                    <a16:rowId xmlns:a16="http://schemas.microsoft.com/office/drawing/2014/main" val="10028"/>
                  </a:ext>
                </a:extLst>
              </a:tr>
              <a:tr h="264287">
                <a:tc>
                  <a:txBody>
                    <a:bodyPr/>
                    <a:lstStyle/>
                    <a:p>
                      <a:pPr marL="57150">
                        <a:lnSpc>
                          <a:spcPct val="100000"/>
                        </a:lnSpc>
                        <a:spcBef>
                          <a:spcPts val="550"/>
                        </a:spcBef>
                      </a:pPr>
                      <a:r>
                        <a:rPr sz="800" b="1" spc="-10" dirty="0">
                          <a:solidFill>
                            <a:srgbClr val="231F20"/>
                          </a:solidFill>
                          <a:latin typeface="Arial"/>
                          <a:cs typeface="Arial"/>
                        </a:rPr>
                        <a:t>7: </a:t>
                      </a:r>
                      <a:r>
                        <a:rPr sz="800" b="1" spc="-20" dirty="0">
                          <a:solidFill>
                            <a:srgbClr val="231F20"/>
                          </a:solidFill>
                          <a:latin typeface="Arial"/>
                          <a:cs typeface="Arial"/>
                        </a:rPr>
                        <a:t>Kansas</a:t>
                      </a:r>
                      <a:r>
                        <a:rPr sz="800" b="1" spc="15" dirty="0">
                          <a:solidFill>
                            <a:srgbClr val="231F20"/>
                          </a:solidFill>
                          <a:latin typeface="Arial"/>
                          <a:cs typeface="Arial"/>
                        </a:rPr>
                        <a:t> </a:t>
                      </a:r>
                      <a:r>
                        <a:rPr sz="800" b="1" dirty="0">
                          <a:solidFill>
                            <a:srgbClr val="231F20"/>
                          </a:solidFill>
                          <a:latin typeface="Arial"/>
                          <a:cs typeface="Arial"/>
                        </a:rPr>
                        <a:t>City</a:t>
                      </a:r>
                      <a:endParaRPr sz="800">
                        <a:latin typeface="Arial"/>
                        <a:cs typeface="Arial"/>
                      </a:endParaRPr>
                    </a:p>
                  </a:txBody>
                  <a:tcPr marL="0" marR="0" marT="69850" marB="0">
                    <a:lnR w="19050">
                      <a:solidFill>
                        <a:srgbClr val="005E6D"/>
                      </a:solidFill>
                      <a:prstDash val="solid"/>
                    </a:lnR>
                    <a:solidFill>
                      <a:srgbClr val="E5EEF0"/>
                    </a:solidFill>
                  </a:tcPr>
                </a:tc>
                <a:tc>
                  <a:txBody>
                    <a:bodyPr/>
                    <a:lstStyle/>
                    <a:p>
                      <a:pPr marL="5080" algn="ctr">
                        <a:lnSpc>
                          <a:spcPct val="100000"/>
                        </a:lnSpc>
                        <a:spcBef>
                          <a:spcPts val="550"/>
                        </a:spcBef>
                      </a:pPr>
                      <a:r>
                        <a:rPr sz="800" b="1" spc="50" dirty="0">
                          <a:solidFill>
                            <a:srgbClr val="231F20"/>
                          </a:solidFill>
                          <a:latin typeface="Arial"/>
                          <a:cs typeface="Arial"/>
                        </a:rPr>
                        <a:t>604</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E5EEF0"/>
                    </a:solidFill>
                  </a:tcPr>
                </a:tc>
                <a:tc>
                  <a:txBody>
                    <a:bodyPr/>
                    <a:lstStyle/>
                    <a:p>
                      <a:pPr marL="6985" algn="ctr">
                        <a:lnSpc>
                          <a:spcPct val="100000"/>
                        </a:lnSpc>
                        <a:spcBef>
                          <a:spcPts val="550"/>
                        </a:spcBef>
                      </a:pPr>
                      <a:r>
                        <a:rPr sz="800" b="1" spc="30" dirty="0">
                          <a:solidFill>
                            <a:srgbClr val="231F20"/>
                          </a:solidFill>
                          <a:latin typeface="Arial"/>
                          <a:cs typeface="Arial"/>
                        </a:rPr>
                        <a:t>4.3</a:t>
                      </a:r>
                      <a:endParaRPr sz="800">
                        <a:latin typeface="Arial"/>
                        <a:cs typeface="Arial"/>
                      </a:endParaRPr>
                    </a:p>
                  </a:txBody>
                  <a:tcPr marL="0" marR="0" marT="69850" marB="0">
                    <a:lnL w="9525">
                      <a:solidFill>
                        <a:srgbClr val="005E6D"/>
                      </a:solidFill>
                      <a:prstDash val="solid"/>
                    </a:lnL>
                    <a:solidFill>
                      <a:srgbClr val="E5EEF0"/>
                    </a:solidFill>
                  </a:tcPr>
                </a:tc>
                <a:extLst>
                  <a:ext uri="{0D108BD9-81ED-4DB2-BD59-A6C34878D82A}">
                    <a16:rowId xmlns:a16="http://schemas.microsoft.com/office/drawing/2014/main" val="10029"/>
                  </a:ext>
                </a:extLst>
              </a:tr>
              <a:tr h="264286">
                <a:tc>
                  <a:txBody>
                    <a:bodyPr/>
                    <a:lstStyle/>
                    <a:p>
                      <a:pPr marL="57150">
                        <a:lnSpc>
                          <a:spcPct val="100000"/>
                        </a:lnSpc>
                        <a:spcBef>
                          <a:spcPts val="550"/>
                        </a:spcBef>
                      </a:pPr>
                      <a:r>
                        <a:rPr sz="800" b="1" spc="-10" dirty="0">
                          <a:solidFill>
                            <a:srgbClr val="231F20"/>
                          </a:solidFill>
                          <a:latin typeface="Arial"/>
                          <a:cs typeface="Arial"/>
                        </a:rPr>
                        <a:t>8:</a:t>
                      </a:r>
                      <a:r>
                        <a:rPr sz="800" b="1" dirty="0">
                          <a:solidFill>
                            <a:srgbClr val="231F20"/>
                          </a:solidFill>
                          <a:latin typeface="Arial"/>
                          <a:cs typeface="Arial"/>
                        </a:rPr>
                        <a:t> </a:t>
                      </a:r>
                      <a:r>
                        <a:rPr sz="800" b="1" spc="5" dirty="0">
                          <a:solidFill>
                            <a:srgbClr val="231F20"/>
                          </a:solidFill>
                          <a:latin typeface="Arial"/>
                          <a:cs typeface="Arial"/>
                        </a:rPr>
                        <a:t>Denver</a:t>
                      </a:r>
                      <a:endParaRPr sz="800">
                        <a:latin typeface="Arial"/>
                        <a:cs typeface="Arial"/>
                      </a:endParaRPr>
                    </a:p>
                  </a:txBody>
                  <a:tcPr marL="0" marR="0" marT="69850" marB="0">
                    <a:lnR w="19050">
                      <a:solidFill>
                        <a:srgbClr val="005E6D"/>
                      </a:solidFill>
                      <a:prstDash val="solid"/>
                    </a:lnR>
                    <a:solidFill>
                      <a:srgbClr val="FFFFFF"/>
                    </a:solidFill>
                  </a:tcPr>
                </a:tc>
                <a:tc>
                  <a:txBody>
                    <a:bodyPr/>
                    <a:lstStyle/>
                    <a:p>
                      <a:pPr marL="5080" algn="ctr">
                        <a:lnSpc>
                          <a:spcPct val="100000"/>
                        </a:lnSpc>
                        <a:spcBef>
                          <a:spcPts val="550"/>
                        </a:spcBef>
                      </a:pPr>
                      <a:r>
                        <a:rPr sz="800" b="1" spc="50" dirty="0">
                          <a:solidFill>
                            <a:srgbClr val="231F20"/>
                          </a:solidFill>
                          <a:latin typeface="Arial"/>
                          <a:cs typeface="Arial"/>
                        </a:rPr>
                        <a:t>385</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FFFFFF"/>
                    </a:solidFill>
                  </a:tcPr>
                </a:tc>
                <a:tc>
                  <a:txBody>
                    <a:bodyPr/>
                    <a:lstStyle/>
                    <a:p>
                      <a:pPr marL="6985" algn="ctr">
                        <a:lnSpc>
                          <a:spcPct val="100000"/>
                        </a:lnSpc>
                        <a:spcBef>
                          <a:spcPts val="550"/>
                        </a:spcBef>
                      </a:pPr>
                      <a:r>
                        <a:rPr sz="800" b="1" spc="30" dirty="0">
                          <a:solidFill>
                            <a:srgbClr val="231F20"/>
                          </a:solidFill>
                          <a:latin typeface="Arial"/>
                          <a:cs typeface="Arial"/>
                        </a:rPr>
                        <a:t>3.1</a:t>
                      </a:r>
                      <a:endParaRPr sz="800">
                        <a:latin typeface="Arial"/>
                        <a:cs typeface="Arial"/>
                      </a:endParaRPr>
                    </a:p>
                  </a:txBody>
                  <a:tcPr marL="0" marR="0" marT="69850" marB="0">
                    <a:lnL w="9525">
                      <a:solidFill>
                        <a:srgbClr val="005E6D"/>
                      </a:solidFill>
                      <a:prstDash val="solid"/>
                    </a:lnL>
                    <a:solidFill>
                      <a:srgbClr val="FFFFFF"/>
                    </a:solidFill>
                  </a:tcPr>
                </a:tc>
                <a:extLst>
                  <a:ext uri="{0D108BD9-81ED-4DB2-BD59-A6C34878D82A}">
                    <a16:rowId xmlns:a16="http://schemas.microsoft.com/office/drawing/2014/main" val="10030"/>
                  </a:ext>
                </a:extLst>
              </a:tr>
              <a:tr h="264299">
                <a:tc>
                  <a:txBody>
                    <a:bodyPr/>
                    <a:lstStyle/>
                    <a:p>
                      <a:pPr marL="57150">
                        <a:lnSpc>
                          <a:spcPct val="100000"/>
                        </a:lnSpc>
                        <a:spcBef>
                          <a:spcPts val="550"/>
                        </a:spcBef>
                      </a:pPr>
                      <a:r>
                        <a:rPr sz="800" b="1" spc="-10" dirty="0">
                          <a:solidFill>
                            <a:srgbClr val="231F20"/>
                          </a:solidFill>
                          <a:latin typeface="Arial"/>
                          <a:cs typeface="Arial"/>
                        </a:rPr>
                        <a:t>9: </a:t>
                      </a:r>
                      <a:r>
                        <a:rPr sz="800" b="1" spc="-15" dirty="0">
                          <a:solidFill>
                            <a:srgbClr val="231F20"/>
                          </a:solidFill>
                          <a:latin typeface="Arial"/>
                          <a:cs typeface="Arial"/>
                        </a:rPr>
                        <a:t>San</a:t>
                      </a:r>
                      <a:r>
                        <a:rPr sz="800" b="1" spc="15" dirty="0">
                          <a:solidFill>
                            <a:srgbClr val="231F20"/>
                          </a:solidFill>
                          <a:latin typeface="Arial"/>
                          <a:cs typeface="Arial"/>
                        </a:rPr>
                        <a:t> </a:t>
                      </a:r>
                      <a:r>
                        <a:rPr sz="800" b="1" spc="-15" dirty="0">
                          <a:solidFill>
                            <a:srgbClr val="231F20"/>
                          </a:solidFill>
                          <a:latin typeface="Arial"/>
                          <a:cs typeface="Arial"/>
                        </a:rPr>
                        <a:t>Francisco</a:t>
                      </a:r>
                      <a:endParaRPr sz="800">
                        <a:latin typeface="Arial"/>
                        <a:cs typeface="Arial"/>
                      </a:endParaRPr>
                    </a:p>
                  </a:txBody>
                  <a:tcPr marL="0" marR="0" marT="69850" marB="0">
                    <a:lnR w="19050">
                      <a:solidFill>
                        <a:srgbClr val="005E6D"/>
                      </a:solidFill>
                      <a:prstDash val="solid"/>
                    </a:lnR>
                    <a:solidFill>
                      <a:srgbClr val="E5EEF0"/>
                    </a:solidFill>
                  </a:tcPr>
                </a:tc>
                <a:tc>
                  <a:txBody>
                    <a:bodyPr/>
                    <a:lstStyle/>
                    <a:p>
                      <a:pPr marL="5080" algn="ctr">
                        <a:lnSpc>
                          <a:spcPct val="100000"/>
                        </a:lnSpc>
                        <a:spcBef>
                          <a:spcPts val="550"/>
                        </a:spcBef>
                      </a:pPr>
                      <a:r>
                        <a:rPr sz="800" b="1" spc="50" dirty="0">
                          <a:solidFill>
                            <a:srgbClr val="231F20"/>
                          </a:solidFill>
                          <a:latin typeface="Arial"/>
                          <a:cs typeface="Arial"/>
                        </a:rPr>
                        <a:t>98</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E5EEF0"/>
                    </a:solidFill>
                  </a:tcPr>
                </a:tc>
                <a:tc>
                  <a:txBody>
                    <a:bodyPr/>
                    <a:lstStyle/>
                    <a:p>
                      <a:pPr marL="6985" algn="ctr">
                        <a:lnSpc>
                          <a:spcPct val="100000"/>
                        </a:lnSpc>
                        <a:spcBef>
                          <a:spcPts val="550"/>
                        </a:spcBef>
                      </a:pPr>
                      <a:r>
                        <a:rPr sz="800" b="1" spc="30" dirty="0">
                          <a:solidFill>
                            <a:srgbClr val="231F20"/>
                          </a:solidFill>
                          <a:latin typeface="Arial"/>
                          <a:cs typeface="Arial"/>
                        </a:rPr>
                        <a:t>1.3</a:t>
                      </a:r>
                      <a:endParaRPr sz="800">
                        <a:latin typeface="Arial"/>
                        <a:cs typeface="Arial"/>
                      </a:endParaRPr>
                    </a:p>
                  </a:txBody>
                  <a:tcPr marL="0" marR="0" marT="69850" marB="0">
                    <a:lnL w="9525">
                      <a:solidFill>
                        <a:srgbClr val="005E6D"/>
                      </a:solidFill>
                      <a:prstDash val="solid"/>
                    </a:lnL>
                    <a:solidFill>
                      <a:srgbClr val="E5EEF0"/>
                    </a:solidFill>
                  </a:tcPr>
                </a:tc>
                <a:extLst>
                  <a:ext uri="{0D108BD9-81ED-4DB2-BD59-A6C34878D82A}">
                    <a16:rowId xmlns:a16="http://schemas.microsoft.com/office/drawing/2014/main" val="10031"/>
                  </a:ext>
                </a:extLst>
              </a:tr>
              <a:tr h="264287">
                <a:tc>
                  <a:txBody>
                    <a:bodyPr/>
                    <a:lstStyle/>
                    <a:p>
                      <a:pPr marL="57150">
                        <a:lnSpc>
                          <a:spcPct val="100000"/>
                        </a:lnSpc>
                        <a:spcBef>
                          <a:spcPts val="550"/>
                        </a:spcBef>
                      </a:pPr>
                      <a:r>
                        <a:rPr sz="800" b="1" spc="10" dirty="0">
                          <a:solidFill>
                            <a:srgbClr val="231F20"/>
                          </a:solidFill>
                          <a:latin typeface="Arial"/>
                          <a:cs typeface="Arial"/>
                        </a:rPr>
                        <a:t>10:</a:t>
                      </a:r>
                      <a:r>
                        <a:rPr sz="800" b="1" dirty="0">
                          <a:solidFill>
                            <a:srgbClr val="231F20"/>
                          </a:solidFill>
                          <a:latin typeface="Arial"/>
                          <a:cs typeface="Arial"/>
                        </a:rPr>
                        <a:t> </a:t>
                      </a:r>
                      <a:r>
                        <a:rPr sz="800" b="1" spc="15" dirty="0">
                          <a:solidFill>
                            <a:srgbClr val="231F20"/>
                          </a:solidFill>
                          <a:latin typeface="Arial"/>
                          <a:cs typeface="Arial"/>
                        </a:rPr>
                        <a:t>Seattle</a:t>
                      </a:r>
                      <a:endParaRPr sz="800">
                        <a:latin typeface="Arial"/>
                        <a:cs typeface="Arial"/>
                      </a:endParaRPr>
                    </a:p>
                  </a:txBody>
                  <a:tcPr marL="0" marR="0" marT="69850" marB="0">
                    <a:lnR w="19050">
                      <a:solidFill>
                        <a:srgbClr val="005E6D"/>
                      </a:solidFill>
                      <a:prstDash val="solid"/>
                    </a:lnR>
                    <a:solidFill>
                      <a:srgbClr val="FFFFFF"/>
                    </a:solidFill>
                  </a:tcPr>
                </a:tc>
                <a:tc>
                  <a:txBody>
                    <a:bodyPr/>
                    <a:lstStyle/>
                    <a:p>
                      <a:pPr marL="5080" algn="ctr">
                        <a:lnSpc>
                          <a:spcPct val="100000"/>
                        </a:lnSpc>
                        <a:spcBef>
                          <a:spcPts val="550"/>
                        </a:spcBef>
                      </a:pPr>
                      <a:r>
                        <a:rPr sz="800" b="1" spc="50" dirty="0">
                          <a:solidFill>
                            <a:srgbClr val="231F20"/>
                          </a:solidFill>
                          <a:latin typeface="Arial"/>
                          <a:cs typeface="Arial"/>
                        </a:rPr>
                        <a:t>657</a:t>
                      </a:r>
                      <a:endParaRPr sz="800">
                        <a:latin typeface="Arial"/>
                        <a:cs typeface="Arial"/>
                      </a:endParaRPr>
                    </a:p>
                  </a:txBody>
                  <a:tcPr marL="0" marR="0" marT="69850" marB="0">
                    <a:lnL w="19050">
                      <a:solidFill>
                        <a:srgbClr val="005E6D"/>
                      </a:solidFill>
                      <a:prstDash val="solid"/>
                    </a:lnL>
                    <a:lnR w="9525">
                      <a:solidFill>
                        <a:srgbClr val="005E6D"/>
                      </a:solidFill>
                      <a:prstDash val="solid"/>
                    </a:lnR>
                    <a:solidFill>
                      <a:srgbClr val="FFFFFF"/>
                    </a:solidFill>
                  </a:tcPr>
                </a:tc>
                <a:tc>
                  <a:txBody>
                    <a:bodyPr/>
                    <a:lstStyle/>
                    <a:p>
                      <a:pPr marL="6985" algn="ctr">
                        <a:lnSpc>
                          <a:spcPct val="100000"/>
                        </a:lnSpc>
                        <a:spcBef>
                          <a:spcPts val="550"/>
                        </a:spcBef>
                      </a:pPr>
                      <a:r>
                        <a:rPr sz="800" b="1" spc="30" dirty="0">
                          <a:solidFill>
                            <a:srgbClr val="231F20"/>
                          </a:solidFill>
                          <a:latin typeface="Arial"/>
                          <a:cs typeface="Arial"/>
                        </a:rPr>
                        <a:t>4.6</a:t>
                      </a:r>
                      <a:endParaRPr sz="800" dirty="0">
                        <a:latin typeface="Arial"/>
                        <a:cs typeface="Arial"/>
                      </a:endParaRPr>
                    </a:p>
                  </a:txBody>
                  <a:tcPr marL="0" marR="0" marT="69850" marB="0">
                    <a:lnL w="9525">
                      <a:solidFill>
                        <a:srgbClr val="005E6D"/>
                      </a:solidFill>
                      <a:prstDash val="solid"/>
                    </a:lnL>
                    <a:solidFill>
                      <a:srgbClr val="FFFFFF"/>
                    </a:solidFill>
                  </a:tcPr>
                </a:tc>
                <a:extLst>
                  <a:ext uri="{0D108BD9-81ED-4DB2-BD59-A6C34878D82A}">
                    <a16:rowId xmlns:a16="http://schemas.microsoft.com/office/drawing/2014/main" val="10032"/>
                  </a:ext>
                </a:extLst>
              </a:tr>
            </a:tbl>
          </a:graphicData>
        </a:graphic>
      </p:graphicFrame>
      <p:sp>
        <p:nvSpPr>
          <p:cNvPr id="5" name="object 5"/>
          <p:cNvSpPr txBox="1"/>
          <p:nvPr/>
        </p:nvSpPr>
        <p:spPr>
          <a:xfrm>
            <a:off x="444488" y="4874996"/>
            <a:ext cx="1502410" cy="4655185"/>
          </a:xfrm>
          <a:prstGeom prst="rect">
            <a:avLst/>
          </a:prstGeom>
        </p:spPr>
        <p:txBody>
          <a:bodyPr vert="horz" wrap="square" lIns="0" tIns="12700" rIns="0" bIns="0" rtlCol="0">
            <a:spAutoFit/>
          </a:bodyPr>
          <a:lstStyle/>
          <a:p>
            <a:pPr marL="12700" marR="193675">
              <a:lnSpc>
                <a:spcPct val="107200"/>
              </a:lnSpc>
              <a:spcBef>
                <a:spcPts val="100"/>
              </a:spcBef>
            </a:pPr>
            <a:r>
              <a:rPr sz="700" spc="-30" dirty="0">
                <a:solidFill>
                  <a:srgbClr val="231F20"/>
                </a:solidFill>
                <a:latin typeface="Century Gothic"/>
                <a:cs typeface="Century Gothic"/>
              </a:rPr>
              <a:t>Source: </a:t>
            </a:r>
            <a:r>
              <a:rPr sz="700" spc="-90" dirty="0">
                <a:solidFill>
                  <a:srgbClr val="231F20"/>
                </a:solidFill>
                <a:latin typeface="Century Gothic"/>
                <a:cs typeface="Century Gothic"/>
              </a:rPr>
              <a:t>CDC, </a:t>
            </a:r>
            <a:r>
              <a:rPr sz="700" spc="-30" dirty="0">
                <a:solidFill>
                  <a:srgbClr val="231F20"/>
                </a:solidFill>
                <a:latin typeface="Century Gothic"/>
                <a:cs typeface="Century Gothic"/>
              </a:rPr>
              <a:t>National </a:t>
            </a:r>
            <a:r>
              <a:rPr sz="700" spc="-20" dirty="0">
                <a:solidFill>
                  <a:srgbClr val="231F20"/>
                </a:solidFill>
                <a:latin typeface="Century Gothic"/>
                <a:cs typeface="Century Gothic"/>
              </a:rPr>
              <a:t>Notifiable  </a:t>
            </a:r>
            <a:r>
              <a:rPr sz="700" spc="-15" dirty="0">
                <a:solidFill>
                  <a:srgbClr val="231F20"/>
                </a:solidFill>
                <a:latin typeface="Century Gothic"/>
                <a:cs typeface="Century Gothic"/>
              </a:rPr>
              <a:t>Diseases </a:t>
            </a:r>
            <a:r>
              <a:rPr sz="700" spc="-25" dirty="0">
                <a:solidFill>
                  <a:srgbClr val="231F20"/>
                </a:solidFill>
                <a:latin typeface="Century Gothic"/>
                <a:cs typeface="Century Gothic"/>
              </a:rPr>
              <a:t>Surveillance</a:t>
            </a:r>
            <a:r>
              <a:rPr sz="700" spc="-35" dirty="0">
                <a:solidFill>
                  <a:srgbClr val="231F20"/>
                </a:solidFill>
                <a:latin typeface="Century Gothic"/>
                <a:cs typeface="Century Gothic"/>
              </a:rPr>
              <a:t> </a:t>
            </a:r>
            <a:r>
              <a:rPr sz="700" spc="-5" dirty="0">
                <a:solidFill>
                  <a:srgbClr val="231F20"/>
                </a:solidFill>
                <a:latin typeface="Century Gothic"/>
                <a:cs typeface="Century Gothic"/>
              </a:rPr>
              <a:t>System.</a:t>
            </a:r>
            <a:endParaRPr sz="700">
              <a:latin typeface="Century Gothic"/>
              <a:cs typeface="Century Gothic"/>
            </a:endParaRPr>
          </a:p>
          <a:p>
            <a:pPr marL="12700">
              <a:lnSpc>
                <a:spcPct val="100000"/>
              </a:lnSpc>
              <a:spcBef>
                <a:spcPts val="509"/>
              </a:spcBef>
            </a:pPr>
            <a:r>
              <a:rPr sz="700" spc="-35" dirty="0">
                <a:solidFill>
                  <a:srgbClr val="231F20"/>
                </a:solidFill>
                <a:latin typeface="Century Gothic"/>
                <a:cs typeface="Century Gothic"/>
              </a:rPr>
              <a:t>* </a:t>
            </a:r>
            <a:r>
              <a:rPr sz="700" spc="-15" dirty="0">
                <a:solidFill>
                  <a:srgbClr val="231F20"/>
                </a:solidFill>
                <a:latin typeface="Century Gothic"/>
                <a:cs typeface="Century Gothic"/>
              </a:rPr>
              <a:t>Rates </a:t>
            </a:r>
            <a:r>
              <a:rPr sz="700" spc="-20" dirty="0">
                <a:solidFill>
                  <a:srgbClr val="231F20"/>
                </a:solidFill>
                <a:latin typeface="Century Gothic"/>
                <a:cs typeface="Century Gothic"/>
              </a:rPr>
              <a:t>per </a:t>
            </a:r>
            <a:r>
              <a:rPr sz="700" spc="15" dirty="0">
                <a:solidFill>
                  <a:srgbClr val="231F20"/>
                </a:solidFill>
                <a:latin typeface="Century Gothic"/>
                <a:cs typeface="Century Gothic"/>
              </a:rPr>
              <a:t>100,000</a:t>
            </a:r>
            <a:r>
              <a:rPr sz="700" spc="-40" dirty="0">
                <a:solidFill>
                  <a:srgbClr val="231F20"/>
                </a:solidFill>
                <a:latin typeface="Century Gothic"/>
                <a:cs typeface="Century Gothic"/>
              </a:rPr>
              <a:t> </a:t>
            </a:r>
            <a:r>
              <a:rPr sz="700" spc="-30" dirty="0">
                <a:solidFill>
                  <a:srgbClr val="231F20"/>
                </a:solidFill>
                <a:latin typeface="Century Gothic"/>
                <a:cs typeface="Century Gothic"/>
              </a:rPr>
              <a:t>population.</a:t>
            </a:r>
            <a:endParaRPr sz="700">
              <a:latin typeface="Century Gothic"/>
              <a:cs typeface="Century Gothic"/>
            </a:endParaRPr>
          </a:p>
          <a:p>
            <a:pPr marL="12700" marR="8890">
              <a:lnSpc>
                <a:spcPct val="107200"/>
              </a:lnSpc>
              <a:spcBef>
                <a:spcPts val="450"/>
              </a:spcBef>
            </a:pPr>
            <a:r>
              <a:rPr sz="700" spc="-110" dirty="0">
                <a:solidFill>
                  <a:srgbClr val="231F20"/>
                </a:solidFill>
                <a:latin typeface="Century Gothic"/>
                <a:cs typeface="Century Gothic"/>
              </a:rPr>
              <a:t>† </a:t>
            </a:r>
            <a:r>
              <a:rPr sz="700" spc="-25" dirty="0">
                <a:solidFill>
                  <a:srgbClr val="231F20"/>
                </a:solidFill>
                <a:latin typeface="Century Gothic"/>
                <a:cs typeface="Century Gothic"/>
              </a:rPr>
              <a:t>Reported </a:t>
            </a:r>
            <a:r>
              <a:rPr sz="700" spc="-35" dirty="0">
                <a:solidFill>
                  <a:srgbClr val="231F20"/>
                </a:solidFill>
                <a:latin typeface="Century Gothic"/>
                <a:cs typeface="Century Gothic"/>
              </a:rPr>
              <a:t>cases </a:t>
            </a:r>
            <a:r>
              <a:rPr sz="700" spc="-20" dirty="0">
                <a:solidFill>
                  <a:srgbClr val="231F20"/>
                </a:solidFill>
                <a:latin typeface="Century Gothic"/>
                <a:cs typeface="Century Gothic"/>
              </a:rPr>
              <a:t>that </a:t>
            </a:r>
            <a:r>
              <a:rPr sz="700" spc="-25" dirty="0">
                <a:solidFill>
                  <a:srgbClr val="231F20"/>
                </a:solidFill>
                <a:latin typeface="Century Gothic"/>
                <a:cs typeface="Century Gothic"/>
              </a:rPr>
              <a:t>met the  </a:t>
            </a:r>
            <a:r>
              <a:rPr sz="700" spc="-20" dirty="0">
                <a:solidFill>
                  <a:srgbClr val="231F20"/>
                </a:solidFill>
                <a:latin typeface="Century Gothic"/>
                <a:cs typeface="Century Gothic"/>
              </a:rPr>
              <a:t>classification </a:t>
            </a:r>
            <a:r>
              <a:rPr sz="700" spc="-10" dirty="0">
                <a:solidFill>
                  <a:srgbClr val="231F20"/>
                </a:solidFill>
                <a:latin typeface="Century Gothic"/>
                <a:cs typeface="Century Gothic"/>
              </a:rPr>
              <a:t>criteria </a:t>
            </a:r>
            <a:r>
              <a:rPr sz="700" spc="10" dirty="0">
                <a:solidFill>
                  <a:srgbClr val="231F20"/>
                </a:solidFill>
                <a:latin typeface="Century Gothic"/>
                <a:cs typeface="Century Gothic"/>
              </a:rPr>
              <a:t>for </a:t>
            </a:r>
            <a:r>
              <a:rPr sz="700" spc="-105" dirty="0">
                <a:solidFill>
                  <a:srgbClr val="231F20"/>
                </a:solidFill>
                <a:latin typeface="Century Gothic"/>
                <a:cs typeface="Century Gothic"/>
              </a:rPr>
              <a:t>a </a:t>
            </a:r>
            <a:r>
              <a:rPr sz="700" spc="-25" dirty="0">
                <a:solidFill>
                  <a:srgbClr val="231F20"/>
                </a:solidFill>
                <a:latin typeface="Century Gothic"/>
                <a:cs typeface="Century Gothic"/>
              </a:rPr>
              <a:t>confirmed  </a:t>
            </a:r>
            <a:r>
              <a:rPr sz="700" spc="-55" dirty="0">
                <a:solidFill>
                  <a:srgbClr val="231F20"/>
                </a:solidFill>
                <a:latin typeface="Century Gothic"/>
                <a:cs typeface="Century Gothic"/>
              </a:rPr>
              <a:t>case. </a:t>
            </a:r>
            <a:r>
              <a:rPr sz="700" spc="20" dirty="0">
                <a:solidFill>
                  <a:srgbClr val="231F20"/>
                </a:solidFill>
                <a:latin typeface="Century Gothic"/>
                <a:cs typeface="Century Gothic"/>
              </a:rPr>
              <a:t>For </a:t>
            </a:r>
            <a:r>
              <a:rPr sz="700" spc="-25" dirty="0">
                <a:solidFill>
                  <a:srgbClr val="231F20"/>
                </a:solidFill>
                <a:latin typeface="Century Gothic"/>
                <a:cs typeface="Century Gothic"/>
              </a:rPr>
              <a:t>the </a:t>
            </a:r>
            <a:r>
              <a:rPr sz="700" spc="-60" dirty="0">
                <a:solidFill>
                  <a:srgbClr val="231F20"/>
                </a:solidFill>
                <a:latin typeface="Century Gothic"/>
                <a:cs typeface="Century Gothic"/>
              </a:rPr>
              <a:t>case</a:t>
            </a:r>
            <a:r>
              <a:rPr sz="700" spc="-50" dirty="0">
                <a:solidFill>
                  <a:srgbClr val="231F20"/>
                </a:solidFill>
                <a:latin typeface="Century Gothic"/>
                <a:cs typeface="Century Gothic"/>
              </a:rPr>
              <a:t> </a:t>
            </a:r>
            <a:r>
              <a:rPr sz="700" spc="-15" dirty="0">
                <a:solidFill>
                  <a:srgbClr val="231F20"/>
                </a:solidFill>
                <a:latin typeface="Century Gothic"/>
                <a:cs typeface="Century Gothic"/>
              </a:rPr>
              <a:t>definition,</a:t>
            </a:r>
            <a:endParaRPr sz="700">
              <a:latin typeface="Century Gothic"/>
              <a:cs typeface="Century Gothic"/>
            </a:endParaRPr>
          </a:p>
          <a:p>
            <a:pPr marL="12700" marR="174625">
              <a:lnSpc>
                <a:spcPct val="107200"/>
              </a:lnSpc>
            </a:pPr>
            <a:r>
              <a:rPr sz="700" spc="-35" dirty="0">
                <a:solidFill>
                  <a:srgbClr val="231F20"/>
                </a:solidFill>
                <a:latin typeface="Century Gothic"/>
                <a:cs typeface="Century Gothic"/>
              </a:rPr>
              <a:t>see </a:t>
            </a:r>
            <a:r>
              <a:rPr sz="700" u="sng" spc="-40" dirty="0">
                <a:solidFill>
                  <a:srgbClr val="205E9E"/>
                </a:solidFill>
                <a:uFill>
                  <a:solidFill>
                    <a:srgbClr val="205E9E"/>
                  </a:solidFill>
                </a:uFill>
                <a:latin typeface="Century Gothic"/>
                <a:cs typeface="Century Gothic"/>
                <a:hlinkClick r:id="rId3"/>
              </a:rPr>
              <a:t>https://ndc.services.cdc.gov/ </a:t>
            </a:r>
            <a:r>
              <a:rPr sz="700" spc="-40" dirty="0">
                <a:solidFill>
                  <a:srgbClr val="205E9E"/>
                </a:solidFill>
                <a:latin typeface="Century Gothic"/>
                <a:cs typeface="Century Gothic"/>
              </a:rPr>
              <a:t> </a:t>
            </a:r>
            <a:r>
              <a:rPr sz="700" u="sng" spc="-20" dirty="0">
                <a:solidFill>
                  <a:srgbClr val="205E9E"/>
                </a:solidFill>
                <a:uFill>
                  <a:solidFill>
                    <a:srgbClr val="205E9E"/>
                  </a:solidFill>
                </a:uFill>
                <a:latin typeface="Century Gothic"/>
                <a:cs typeface="Century Gothic"/>
                <a:hlinkClick r:id="rId3"/>
              </a:rPr>
              <a:t>conditions/hepatitis-b-chronic/</a:t>
            </a:r>
            <a:r>
              <a:rPr sz="700" spc="-20" dirty="0">
                <a:solidFill>
                  <a:srgbClr val="231F20"/>
                </a:solidFill>
                <a:latin typeface="Century Gothic"/>
                <a:cs typeface="Century Gothic"/>
              </a:rPr>
              <a:t>.</a:t>
            </a:r>
            <a:endParaRPr sz="700">
              <a:latin typeface="Century Gothic"/>
              <a:cs typeface="Century Gothic"/>
            </a:endParaRPr>
          </a:p>
          <a:p>
            <a:pPr marL="12700" marR="27305" indent="-635">
              <a:lnSpc>
                <a:spcPct val="107200"/>
              </a:lnSpc>
              <a:spcBef>
                <a:spcPts val="445"/>
              </a:spcBef>
            </a:pPr>
            <a:r>
              <a:rPr sz="600" spc="15" baseline="34722" dirty="0">
                <a:solidFill>
                  <a:srgbClr val="231F20"/>
                </a:solidFill>
                <a:latin typeface="Century Gothic"/>
                <a:cs typeface="Century Gothic"/>
              </a:rPr>
              <a:t>§ </a:t>
            </a:r>
            <a:r>
              <a:rPr sz="700" spc="-10" dirty="0">
                <a:solidFill>
                  <a:srgbClr val="231F20"/>
                </a:solidFill>
                <a:latin typeface="Century Gothic"/>
                <a:cs typeface="Century Gothic"/>
              </a:rPr>
              <a:t>Numbers </a:t>
            </a:r>
            <a:r>
              <a:rPr sz="700" spc="-25" dirty="0">
                <a:solidFill>
                  <a:srgbClr val="231F20"/>
                </a:solidFill>
                <a:latin typeface="Century Gothic"/>
                <a:cs typeface="Century Gothic"/>
              </a:rPr>
              <a:t>reported </a:t>
            </a:r>
            <a:r>
              <a:rPr sz="700" dirty="0">
                <a:solidFill>
                  <a:srgbClr val="231F20"/>
                </a:solidFill>
                <a:latin typeface="Century Gothic"/>
                <a:cs typeface="Century Gothic"/>
              </a:rPr>
              <a:t>in </a:t>
            </a:r>
            <a:r>
              <a:rPr sz="700" spc="-80" dirty="0">
                <a:solidFill>
                  <a:srgbClr val="231F20"/>
                </a:solidFill>
                <a:latin typeface="Century Gothic"/>
                <a:cs typeface="Century Gothic"/>
              </a:rPr>
              <a:t>each  </a:t>
            </a:r>
            <a:r>
              <a:rPr sz="700" spc="-45" dirty="0">
                <a:solidFill>
                  <a:srgbClr val="231F20"/>
                </a:solidFill>
                <a:latin typeface="Century Gothic"/>
                <a:cs typeface="Century Gothic"/>
              </a:rPr>
              <a:t>category </a:t>
            </a:r>
            <a:r>
              <a:rPr sz="700" spc="-15" dirty="0">
                <a:solidFill>
                  <a:srgbClr val="231F20"/>
                </a:solidFill>
                <a:latin typeface="Century Gothic"/>
                <a:cs typeface="Century Gothic"/>
              </a:rPr>
              <a:t>might </a:t>
            </a:r>
            <a:r>
              <a:rPr sz="700" spc="-20" dirty="0">
                <a:solidFill>
                  <a:srgbClr val="231F20"/>
                </a:solidFill>
                <a:latin typeface="Century Gothic"/>
                <a:cs typeface="Century Gothic"/>
              </a:rPr>
              <a:t>not </a:t>
            </a:r>
            <a:r>
              <a:rPr sz="700" spc="-75" dirty="0">
                <a:solidFill>
                  <a:srgbClr val="231F20"/>
                </a:solidFill>
                <a:latin typeface="Century Gothic"/>
                <a:cs typeface="Century Gothic"/>
              </a:rPr>
              <a:t>add </a:t>
            </a:r>
            <a:r>
              <a:rPr sz="700" spc="-40" dirty="0">
                <a:solidFill>
                  <a:srgbClr val="231F20"/>
                </a:solidFill>
                <a:latin typeface="Century Gothic"/>
                <a:cs typeface="Century Gothic"/>
              </a:rPr>
              <a:t>up </a:t>
            </a:r>
            <a:r>
              <a:rPr sz="700" spc="-15" dirty="0">
                <a:solidFill>
                  <a:srgbClr val="231F20"/>
                </a:solidFill>
                <a:latin typeface="Century Gothic"/>
                <a:cs typeface="Century Gothic"/>
              </a:rPr>
              <a:t>to </a:t>
            </a:r>
            <a:r>
              <a:rPr sz="700" spc="-25" dirty="0">
                <a:solidFill>
                  <a:srgbClr val="231F20"/>
                </a:solidFill>
                <a:latin typeface="Century Gothic"/>
                <a:cs typeface="Century Gothic"/>
              </a:rPr>
              <a:t>the  </a:t>
            </a:r>
            <a:r>
              <a:rPr sz="700" spc="-20" dirty="0">
                <a:solidFill>
                  <a:srgbClr val="231F20"/>
                </a:solidFill>
                <a:latin typeface="Century Gothic"/>
                <a:cs typeface="Century Gothic"/>
              </a:rPr>
              <a:t>total number </a:t>
            </a:r>
            <a:r>
              <a:rPr sz="700" spc="-15" dirty="0">
                <a:solidFill>
                  <a:srgbClr val="231F20"/>
                </a:solidFill>
                <a:latin typeface="Century Gothic"/>
                <a:cs typeface="Century Gothic"/>
              </a:rPr>
              <a:t>of </a:t>
            </a:r>
            <a:r>
              <a:rPr sz="700" spc="-25" dirty="0">
                <a:solidFill>
                  <a:srgbClr val="231F20"/>
                </a:solidFill>
                <a:latin typeface="Century Gothic"/>
                <a:cs typeface="Century Gothic"/>
              </a:rPr>
              <a:t>reported </a:t>
            </a:r>
            <a:r>
              <a:rPr sz="700" spc="-35" dirty="0">
                <a:solidFill>
                  <a:srgbClr val="231F20"/>
                </a:solidFill>
                <a:latin typeface="Century Gothic"/>
                <a:cs typeface="Century Gothic"/>
              </a:rPr>
              <a:t>cases </a:t>
            </a:r>
            <a:r>
              <a:rPr sz="700" dirty="0">
                <a:solidFill>
                  <a:srgbClr val="231F20"/>
                </a:solidFill>
                <a:latin typeface="Century Gothic"/>
                <a:cs typeface="Century Gothic"/>
              </a:rPr>
              <a:t>in </a:t>
            </a:r>
            <a:r>
              <a:rPr sz="700" spc="-105" dirty="0">
                <a:solidFill>
                  <a:srgbClr val="231F20"/>
                </a:solidFill>
                <a:latin typeface="Century Gothic"/>
                <a:cs typeface="Century Gothic"/>
              </a:rPr>
              <a:t>a  </a:t>
            </a:r>
            <a:r>
              <a:rPr sz="700" spc="-35" dirty="0">
                <a:solidFill>
                  <a:srgbClr val="231F20"/>
                </a:solidFill>
                <a:latin typeface="Century Gothic"/>
                <a:cs typeface="Century Gothic"/>
              </a:rPr>
              <a:t>year </a:t>
            </a:r>
            <a:r>
              <a:rPr sz="700" spc="-55" dirty="0">
                <a:solidFill>
                  <a:srgbClr val="231F20"/>
                </a:solidFill>
                <a:latin typeface="Century Gothic"/>
                <a:cs typeface="Century Gothic"/>
              </a:rPr>
              <a:t>because </a:t>
            </a:r>
            <a:r>
              <a:rPr sz="700" spc="-15" dirty="0">
                <a:solidFill>
                  <a:srgbClr val="231F20"/>
                </a:solidFill>
                <a:latin typeface="Century Gothic"/>
                <a:cs typeface="Century Gothic"/>
              </a:rPr>
              <a:t>of </a:t>
            </a:r>
            <a:r>
              <a:rPr sz="700" spc="-35" dirty="0">
                <a:solidFill>
                  <a:srgbClr val="231F20"/>
                </a:solidFill>
                <a:latin typeface="Century Gothic"/>
                <a:cs typeface="Century Gothic"/>
              </a:rPr>
              <a:t>cases </a:t>
            </a:r>
            <a:r>
              <a:rPr sz="700" dirty="0">
                <a:solidFill>
                  <a:srgbClr val="231F20"/>
                </a:solidFill>
                <a:latin typeface="Century Gothic"/>
                <a:cs typeface="Century Gothic"/>
              </a:rPr>
              <a:t>with </a:t>
            </a:r>
            <a:r>
              <a:rPr sz="700" spc="5" dirty="0">
                <a:solidFill>
                  <a:srgbClr val="231F20"/>
                </a:solidFill>
                <a:latin typeface="Century Gothic"/>
                <a:cs typeface="Century Gothic"/>
              </a:rPr>
              <a:t>missing  </a:t>
            </a:r>
            <a:r>
              <a:rPr sz="700" spc="-65" dirty="0">
                <a:solidFill>
                  <a:srgbClr val="231F20"/>
                </a:solidFill>
                <a:latin typeface="Century Gothic"/>
                <a:cs typeface="Century Gothic"/>
              </a:rPr>
              <a:t>data </a:t>
            </a:r>
            <a:r>
              <a:rPr sz="700" spc="-25" dirty="0">
                <a:solidFill>
                  <a:srgbClr val="231F20"/>
                </a:solidFill>
                <a:latin typeface="Century Gothic"/>
                <a:cs typeface="Century Gothic"/>
              </a:rPr>
              <a:t>or, </a:t>
            </a:r>
            <a:r>
              <a:rPr sz="700" dirty="0">
                <a:solidFill>
                  <a:srgbClr val="231F20"/>
                </a:solidFill>
                <a:latin typeface="Century Gothic"/>
                <a:cs typeface="Century Gothic"/>
              </a:rPr>
              <a:t>in </a:t>
            </a:r>
            <a:r>
              <a:rPr sz="700" spc="-25" dirty="0">
                <a:solidFill>
                  <a:srgbClr val="231F20"/>
                </a:solidFill>
                <a:latin typeface="Century Gothic"/>
                <a:cs typeface="Century Gothic"/>
              </a:rPr>
              <a:t>the </a:t>
            </a:r>
            <a:r>
              <a:rPr sz="700" spc="-60" dirty="0">
                <a:solidFill>
                  <a:srgbClr val="231F20"/>
                </a:solidFill>
                <a:latin typeface="Century Gothic"/>
                <a:cs typeface="Century Gothic"/>
              </a:rPr>
              <a:t>case </a:t>
            </a:r>
            <a:r>
              <a:rPr sz="700" spc="-15" dirty="0">
                <a:solidFill>
                  <a:srgbClr val="231F20"/>
                </a:solidFill>
                <a:latin typeface="Century Gothic"/>
                <a:cs typeface="Century Gothic"/>
              </a:rPr>
              <a:t>of </a:t>
            </a:r>
            <a:r>
              <a:rPr sz="700" spc="-35" dirty="0">
                <a:solidFill>
                  <a:srgbClr val="231F20"/>
                </a:solidFill>
                <a:latin typeface="Century Gothic"/>
                <a:cs typeface="Century Gothic"/>
              </a:rPr>
              <a:t>race/ethnicity,  cases </a:t>
            </a:r>
            <a:r>
              <a:rPr sz="700" spc="-40" dirty="0">
                <a:solidFill>
                  <a:srgbClr val="231F20"/>
                </a:solidFill>
                <a:latin typeface="Century Gothic"/>
                <a:cs typeface="Century Gothic"/>
              </a:rPr>
              <a:t>categorized </a:t>
            </a:r>
            <a:r>
              <a:rPr sz="700" spc="-25" dirty="0">
                <a:solidFill>
                  <a:srgbClr val="231F20"/>
                </a:solidFill>
                <a:latin typeface="Century Gothic"/>
                <a:cs typeface="Century Gothic"/>
              </a:rPr>
              <a:t>as</a:t>
            </a:r>
            <a:r>
              <a:rPr sz="700" spc="10" dirty="0">
                <a:solidFill>
                  <a:srgbClr val="231F20"/>
                </a:solidFill>
                <a:latin typeface="Century Gothic"/>
                <a:cs typeface="Century Gothic"/>
              </a:rPr>
              <a:t> </a:t>
            </a:r>
            <a:r>
              <a:rPr sz="700" spc="-55" dirty="0">
                <a:solidFill>
                  <a:srgbClr val="231F20"/>
                </a:solidFill>
                <a:latin typeface="Century Gothic"/>
                <a:cs typeface="Century Gothic"/>
              </a:rPr>
              <a:t>“Other.”</a:t>
            </a:r>
            <a:endParaRPr sz="700">
              <a:latin typeface="Century Gothic"/>
              <a:cs typeface="Century Gothic"/>
            </a:endParaRPr>
          </a:p>
          <a:p>
            <a:pPr marL="12700" marR="13970" indent="-635">
              <a:lnSpc>
                <a:spcPct val="107200"/>
              </a:lnSpc>
              <a:spcBef>
                <a:spcPts val="450"/>
              </a:spcBef>
            </a:pPr>
            <a:r>
              <a:rPr sz="600" spc="22" baseline="34722" dirty="0">
                <a:solidFill>
                  <a:srgbClr val="231F20"/>
                </a:solidFill>
                <a:latin typeface="Century Gothic"/>
                <a:cs typeface="Century Gothic"/>
              </a:rPr>
              <a:t>¶ </a:t>
            </a:r>
            <a:r>
              <a:rPr sz="700" dirty="0">
                <a:solidFill>
                  <a:srgbClr val="231F20"/>
                </a:solidFill>
                <a:latin typeface="Century Gothic"/>
                <a:cs typeface="Century Gothic"/>
              </a:rPr>
              <a:t>Urban-rural </a:t>
            </a:r>
            <a:r>
              <a:rPr sz="700" spc="-25" dirty="0">
                <a:solidFill>
                  <a:srgbClr val="231F20"/>
                </a:solidFill>
                <a:latin typeface="Century Gothic"/>
                <a:cs typeface="Century Gothic"/>
              </a:rPr>
              <a:t>region </a:t>
            </a:r>
            <a:r>
              <a:rPr sz="700" spc="-30" dirty="0">
                <a:solidFill>
                  <a:srgbClr val="231F20"/>
                </a:solidFill>
                <a:latin typeface="Century Gothic"/>
                <a:cs typeface="Century Gothic"/>
              </a:rPr>
              <a:t>was  </a:t>
            </a:r>
            <a:r>
              <a:rPr sz="700" spc="-40" dirty="0">
                <a:solidFill>
                  <a:srgbClr val="231F20"/>
                </a:solidFill>
                <a:latin typeface="Century Gothic"/>
                <a:cs typeface="Century Gothic"/>
              </a:rPr>
              <a:t>categorized </a:t>
            </a:r>
            <a:r>
              <a:rPr sz="700" spc="-55" dirty="0">
                <a:solidFill>
                  <a:srgbClr val="231F20"/>
                </a:solidFill>
                <a:latin typeface="Century Gothic"/>
                <a:cs typeface="Century Gothic"/>
              </a:rPr>
              <a:t>according </a:t>
            </a:r>
            <a:r>
              <a:rPr sz="700" spc="-15" dirty="0">
                <a:solidFill>
                  <a:srgbClr val="231F20"/>
                </a:solidFill>
                <a:latin typeface="Century Gothic"/>
                <a:cs typeface="Century Gothic"/>
              </a:rPr>
              <a:t>to </a:t>
            </a:r>
            <a:r>
              <a:rPr sz="700" spc="-25" dirty="0">
                <a:solidFill>
                  <a:srgbClr val="231F20"/>
                </a:solidFill>
                <a:latin typeface="Century Gothic"/>
                <a:cs typeface="Century Gothic"/>
              </a:rPr>
              <a:t>the </a:t>
            </a:r>
            <a:r>
              <a:rPr sz="700" spc="25" dirty="0">
                <a:solidFill>
                  <a:srgbClr val="231F20"/>
                </a:solidFill>
                <a:latin typeface="Century Gothic"/>
                <a:cs typeface="Century Gothic"/>
              </a:rPr>
              <a:t>2013  </a:t>
            </a:r>
            <a:r>
              <a:rPr sz="700" spc="-30" dirty="0">
                <a:solidFill>
                  <a:srgbClr val="231F20"/>
                </a:solidFill>
                <a:latin typeface="Century Gothic"/>
                <a:cs typeface="Century Gothic"/>
              </a:rPr>
              <a:t>National </a:t>
            </a:r>
            <a:r>
              <a:rPr sz="700" spc="-40" dirty="0">
                <a:solidFill>
                  <a:srgbClr val="231F20"/>
                </a:solidFill>
                <a:latin typeface="Century Gothic"/>
                <a:cs typeface="Century Gothic"/>
              </a:rPr>
              <a:t>Center </a:t>
            </a:r>
            <a:r>
              <a:rPr sz="700" spc="10" dirty="0">
                <a:solidFill>
                  <a:srgbClr val="231F20"/>
                </a:solidFill>
                <a:latin typeface="Century Gothic"/>
                <a:cs typeface="Century Gothic"/>
              </a:rPr>
              <a:t>for </a:t>
            </a:r>
            <a:r>
              <a:rPr sz="700" spc="-25" dirty="0">
                <a:solidFill>
                  <a:srgbClr val="231F20"/>
                </a:solidFill>
                <a:latin typeface="Century Gothic"/>
                <a:cs typeface="Century Gothic"/>
              </a:rPr>
              <a:t>Health </a:t>
            </a:r>
            <a:r>
              <a:rPr sz="700" spc="5" dirty="0">
                <a:solidFill>
                  <a:srgbClr val="231F20"/>
                </a:solidFill>
                <a:latin typeface="Century Gothic"/>
                <a:cs typeface="Century Gothic"/>
              </a:rPr>
              <a:t>Statistics  </a:t>
            </a:r>
            <a:r>
              <a:rPr sz="700" spc="-35" dirty="0">
                <a:solidFill>
                  <a:srgbClr val="231F20"/>
                </a:solidFill>
                <a:latin typeface="Century Gothic"/>
                <a:cs typeface="Century Gothic"/>
              </a:rPr>
              <a:t>(NCHS) </a:t>
            </a:r>
            <a:r>
              <a:rPr sz="700" spc="-5" dirty="0">
                <a:solidFill>
                  <a:srgbClr val="231F20"/>
                </a:solidFill>
                <a:latin typeface="Century Gothic"/>
                <a:cs typeface="Century Gothic"/>
              </a:rPr>
              <a:t>urban-rural </a:t>
            </a:r>
            <a:r>
              <a:rPr sz="700" spc="-20" dirty="0">
                <a:solidFill>
                  <a:srgbClr val="231F20"/>
                </a:solidFill>
                <a:latin typeface="Century Gothic"/>
                <a:cs typeface="Century Gothic"/>
              </a:rPr>
              <a:t>classification  </a:t>
            </a:r>
            <a:r>
              <a:rPr sz="700" spc="-40" dirty="0">
                <a:solidFill>
                  <a:srgbClr val="231F20"/>
                </a:solidFill>
                <a:latin typeface="Century Gothic"/>
                <a:cs typeface="Century Gothic"/>
              </a:rPr>
              <a:t>scheme </a:t>
            </a:r>
            <a:r>
              <a:rPr sz="700" spc="10" dirty="0">
                <a:solidFill>
                  <a:srgbClr val="231F20"/>
                </a:solidFill>
                <a:latin typeface="Century Gothic"/>
                <a:cs typeface="Century Gothic"/>
              </a:rPr>
              <a:t>for </a:t>
            </a:r>
            <a:r>
              <a:rPr sz="700" spc="-25" dirty="0">
                <a:solidFill>
                  <a:srgbClr val="231F20"/>
                </a:solidFill>
                <a:latin typeface="Century Gothic"/>
                <a:cs typeface="Century Gothic"/>
              </a:rPr>
              <a:t>counties </a:t>
            </a:r>
            <a:r>
              <a:rPr sz="700" spc="-60" dirty="0">
                <a:solidFill>
                  <a:srgbClr val="231F20"/>
                </a:solidFill>
                <a:latin typeface="Century Gothic"/>
                <a:cs typeface="Century Gothic"/>
              </a:rPr>
              <a:t>and </a:t>
            </a:r>
            <a:r>
              <a:rPr sz="700" spc="-25" dirty="0">
                <a:solidFill>
                  <a:srgbClr val="231F20"/>
                </a:solidFill>
                <a:latin typeface="Century Gothic"/>
                <a:cs typeface="Century Gothic"/>
              </a:rPr>
              <a:t>county-  </a:t>
            </a:r>
            <a:r>
              <a:rPr sz="700" spc="-35" dirty="0">
                <a:solidFill>
                  <a:srgbClr val="231F20"/>
                </a:solidFill>
                <a:latin typeface="Century Gothic"/>
                <a:cs typeface="Century Gothic"/>
              </a:rPr>
              <a:t>equivalent </a:t>
            </a:r>
            <a:r>
              <a:rPr sz="700" spc="-5" dirty="0">
                <a:solidFill>
                  <a:srgbClr val="231F20"/>
                </a:solidFill>
                <a:latin typeface="Century Gothic"/>
                <a:cs typeface="Century Gothic"/>
              </a:rPr>
              <a:t>entities </a:t>
            </a:r>
            <a:r>
              <a:rPr sz="700" spc="-45" dirty="0">
                <a:solidFill>
                  <a:srgbClr val="231F20"/>
                </a:solidFill>
                <a:latin typeface="Century Gothic"/>
                <a:cs typeface="Century Gothic"/>
              </a:rPr>
              <a:t>(</a:t>
            </a:r>
            <a:r>
              <a:rPr sz="700" u="sng" spc="-45" dirty="0">
                <a:solidFill>
                  <a:srgbClr val="205E9E"/>
                </a:solidFill>
                <a:uFill>
                  <a:solidFill>
                    <a:srgbClr val="205E9E"/>
                  </a:solidFill>
                </a:uFill>
                <a:latin typeface="Century Gothic"/>
                <a:cs typeface="Century Gothic"/>
                <a:hlinkClick r:id="rId4"/>
              </a:rPr>
              <a:t>https://www.cdc</a:t>
            </a:r>
            <a:r>
              <a:rPr sz="700" spc="-45" dirty="0">
                <a:solidFill>
                  <a:srgbClr val="205E9E"/>
                </a:solidFill>
                <a:latin typeface="Century Gothic"/>
                <a:cs typeface="Century Gothic"/>
                <a:hlinkClick r:id="rId4"/>
              </a:rPr>
              <a:t>. </a:t>
            </a:r>
            <a:r>
              <a:rPr sz="700" spc="-45" dirty="0">
                <a:solidFill>
                  <a:srgbClr val="205E9E"/>
                </a:solidFill>
                <a:latin typeface="Century Gothic"/>
                <a:cs typeface="Century Gothic"/>
              </a:rPr>
              <a:t> </a:t>
            </a:r>
            <a:r>
              <a:rPr sz="700" u="sng" spc="-30" dirty="0">
                <a:solidFill>
                  <a:srgbClr val="205E9E"/>
                </a:solidFill>
                <a:uFill>
                  <a:solidFill>
                    <a:srgbClr val="205E9E"/>
                  </a:solidFill>
                </a:uFill>
                <a:latin typeface="Century Gothic"/>
                <a:cs typeface="Century Gothic"/>
                <a:hlinkClick r:id="rId4"/>
              </a:rPr>
              <a:t>gov/nchs/data_access/urban_rural</a:t>
            </a:r>
            <a:r>
              <a:rPr sz="700" spc="-30" dirty="0">
                <a:solidFill>
                  <a:srgbClr val="205E9E"/>
                </a:solidFill>
                <a:latin typeface="Century Gothic"/>
                <a:cs typeface="Century Gothic"/>
                <a:hlinkClick r:id="rId4"/>
              </a:rPr>
              <a:t>. </a:t>
            </a:r>
            <a:r>
              <a:rPr sz="700" spc="-30" dirty="0">
                <a:solidFill>
                  <a:srgbClr val="205E9E"/>
                </a:solidFill>
                <a:latin typeface="Century Gothic"/>
                <a:cs typeface="Century Gothic"/>
              </a:rPr>
              <a:t> </a:t>
            </a:r>
            <a:r>
              <a:rPr sz="700" u="sng" spc="-30" dirty="0">
                <a:solidFill>
                  <a:srgbClr val="205E9E"/>
                </a:solidFill>
                <a:uFill>
                  <a:solidFill>
                    <a:srgbClr val="205E9E"/>
                  </a:solidFill>
                </a:uFill>
                <a:latin typeface="Century Gothic"/>
                <a:cs typeface="Century Gothic"/>
                <a:hlinkClick r:id="rId4"/>
              </a:rPr>
              <a:t>htm</a:t>
            </a:r>
            <a:r>
              <a:rPr sz="700" spc="-30" dirty="0">
                <a:solidFill>
                  <a:srgbClr val="231F20"/>
                </a:solidFill>
                <a:latin typeface="Century Gothic"/>
                <a:cs typeface="Century Gothic"/>
              </a:rPr>
              <a:t>). </a:t>
            </a:r>
            <a:r>
              <a:rPr sz="700" spc="-35" dirty="0">
                <a:solidFill>
                  <a:srgbClr val="231F20"/>
                </a:solidFill>
                <a:latin typeface="Century Gothic"/>
                <a:cs typeface="Century Gothic"/>
              </a:rPr>
              <a:t>Large central </a:t>
            </a:r>
            <a:r>
              <a:rPr sz="700" spc="-25" dirty="0">
                <a:solidFill>
                  <a:srgbClr val="231F20"/>
                </a:solidFill>
                <a:latin typeface="Century Gothic"/>
                <a:cs typeface="Century Gothic"/>
              </a:rPr>
              <a:t>metropolitan,  </a:t>
            </a:r>
            <a:r>
              <a:rPr sz="700" spc="-40" dirty="0">
                <a:solidFill>
                  <a:srgbClr val="231F20"/>
                </a:solidFill>
                <a:latin typeface="Century Gothic"/>
                <a:cs typeface="Century Gothic"/>
              </a:rPr>
              <a:t>large </a:t>
            </a:r>
            <a:r>
              <a:rPr sz="700" spc="-10" dirty="0">
                <a:solidFill>
                  <a:srgbClr val="231F20"/>
                </a:solidFill>
                <a:latin typeface="Century Gothic"/>
                <a:cs typeface="Century Gothic"/>
              </a:rPr>
              <a:t>fringe </a:t>
            </a:r>
            <a:r>
              <a:rPr sz="700" spc="-25" dirty="0">
                <a:solidFill>
                  <a:srgbClr val="231F20"/>
                </a:solidFill>
                <a:latin typeface="Century Gothic"/>
                <a:cs typeface="Century Gothic"/>
              </a:rPr>
              <a:t>metropolitan,</a:t>
            </a:r>
            <a:endParaRPr sz="700">
              <a:latin typeface="Century Gothic"/>
              <a:cs typeface="Century Gothic"/>
            </a:endParaRPr>
          </a:p>
          <a:p>
            <a:pPr marL="12700" marR="5080">
              <a:lnSpc>
                <a:spcPct val="107200"/>
              </a:lnSpc>
            </a:pPr>
            <a:r>
              <a:rPr sz="700" spc="-30" dirty="0">
                <a:solidFill>
                  <a:srgbClr val="231F20"/>
                </a:solidFill>
                <a:latin typeface="Century Gothic"/>
                <a:cs typeface="Century Gothic"/>
              </a:rPr>
              <a:t>medium </a:t>
            </a:r>
            <a:r>
              <a:rPr sz="700" spc="-25" dirty="0">
                <a:solidFill>
                  <a:srgbClr val="231F20"/>
                </a:solidFill>
                <a:latin typeface="Century Gothic"/>
                <a:cs typeface="Century Gothic"/>
              </a:rPr>
              <a:t>metropolitan, </a:t>
            </a:r>
            <a:r>
              <a:rPr sz="700" spc="-60" dirty="0">
                <a:solidFill>
                  <a:srgbClr val="231F20"/>
                </a:solidFill>
                <a:latin typeface="Century Gothic"/>
                <a:cs typeface="Century Gothic"/>
              </a:rPr>
              <a:t>and </a:t>
            </a:r>
            <a:r>
              <a:rPr sz="700" spc="-5" dirty="0">
                <a:solidFill>
                  <a:srgbClr val="231F20"/>
                </a:solidFill>
                <a:latin typeface="Century Gothic"/>
                <a:cs typeface="Century Gothic"/>
              </a:rPr>
              <a:t>small  </a:t>
            </a:r>
            <a:r>
              <a:rPr sz="700" spc="-20" dirty="0">
                <a:solidFill>
                  <a:srgbClr val="231F20"/>
                </a:solidFill>
                <a:latin typeface="Century Gothic"/>
                <a:cs typeface="Century Gothic"/>
              </a:rPr>
              <a:t>metropolitan </a:t>
            </a:r>
            <a:r>
              <a:rPr sz="700" spc="-25" dirty="0">
                <a:solidFill>
                  <a:srgbClr val="231F20"/>
                </a:solidFill>
                <a:latin typeface="Century Gothic"/>
                <a:cs typeface="Century Gothic"/>
              </a:rPr>
              <a:t>counties </a:t>
            </a:r>
            <a:r>
              <a:rPr sz="700" spc="-40" dirty="0">
                <a:solidFill>
                  <a:srgbClr val="231F20"/>
                </a:solidFill>
                <a:latin typeface="Century Gothic"/>
                <a:cs typeface="Century Gothic"/>
              </a:rPr>
              <a:t>were</a:t>
            </a:r>
            <a:r>
              <a:rPr sz="700" spc="-75" dirty="0">
                <a:solidFill>
                  <a:srgbClr val="231F20"/>
                </a:solidFill>
                <a:latin typeface="Century Gothic"/>
                <a:cs typeface="Century Gothic"/>
              </a:rPr>
              <a:t> </a:t>
            </a:r>
            <a:r>
              <a:rPr sz="700" spc="-40" dirty="0">
                <a:solidFill>
                  <a:srgbClr val="231F20"/>
                </a:solidFill>
                <a:latin typeface="Century Gothic"/>
                <a:cs typeface="Century Gothic"/>
              </a:rPr>
              <a:t>grouped  </a:t>
            </a:r>
            <a:r>
              <a:rPr sz="700" spc="-25" dirty="0">
                <a:solidFill>
                  <a:srgbClr val="231F20"/>
                </a:solidFill>
                <a:latin typeface="Century Gothic"/>
                <a:cs typeface="Century Gothic"/>
              </a:rPr>
              <a:t>as </a:t>
            </a:r>
            <a:r>
              <a:rPr sz="700" spc="-30" dirty="0">
                <a:solidFill>
                  <a:srgbClr val="231F20"/>
                </a:solidFill>
                <a:latin typeface="Century Gothic"/>
                <a:cs typeface="Century Gothic"/>
              </a:rPr>
              <a:t>urban. </a:t>
            </a:r>
            <a:r>
              <a:rPr sz="700" spc="-25" dirty="0">
                <a:solidFill>
                  <a:srgbClr val="231F20"/>
                </a:solidFill>
                <a:latin typeface="Century Gothic"/>
                <a:cs typeface="Century Gothic"/>
              </a:rPr>
              <a:t>Micropolitan </a:t>
            </a:r>
            <a:r>
              <a:rPr sz="700" spc="-60" dirty="0">
                <a:solidFill>
                  <a:srgbClr val="231F20"/>
                </a:solidFill>
                <a:latin typeface="Century Gothic"/>
                <a:cs typeface="Century Gothic"/>
              </a:rPr>
              <a:t>and </a:t>
            </a:r>
            <a:r>
              <a:rPr sz="700" spc="-45" dirty="0">
                <a:solidFill>
                  <a:srgbClr val="231F20"/>
                </a:solidFill>
                <a:latin typeface="Century Gothic"/>
                <a:cs typeface="Century Gothic"/>
              </a:rPr>
              <a:t>noncore  </a:t>
            </a:r>
            <a:r>
              <a:rPr sz="700" spc="-25" dirty="0">
                <a:solidFill>
                  <a:srgbClr val="231F20"/>
                </a:solidFill>
                <a:latin typeface="Century Gothic"/>
                <a:cs typeface="Century Gothic"/>
              </a:rPr>
              <a:t>counties </a:t>
            </a:r>
            <a:r>
              <a:rPr sz="700" spc="-40" dirty="0">
                <a:solidFill>
                  <a:srgbClr val="231F20"/>
                </a:solidFill>
                <a:latin typeface="Century Gothic"/>
                <a:cs typeface="Century Gothic"/>
              </a:rPr>
              <a:t>were grouped </a:t>
            </a:r>
            <a:r>
              <a:rPr sz="700" spc="-25" dirty="0">
                <a:solidFill>
                  <a:srgbClr val="231F20"/>
                </a:solidFill>
                <a:latin typeface="Century Gothic"/>
                <a:cs typeface="Century Gothic"/>
              </a:rPr>
              <a:t>as</a:t>
            </a:r>
            <a:r>
              <a:rPr sz="700" spc="-5" dirty="0">
                <a:solidFill>
                  <a:srgbClr val="231F20"/>
                </a:solidFill>
                <a:latin typeface="Century Gothic"/>
                <a:cs typeface="Century Gothic"/>
              </a:rPr>
              <a:t> </a:t>
            </a:r>
            <a:r>
              <a:rPr sz="700" dirty="0">
                <a:solidFill>
                  <a:srgbClr val="231F20"/>
                </a:solidFill>
                <a:latin typeface="Century Gothic"/>
                <a:cs typeface="Century Gothic"/>
              </a:rPr>
              <a:t>rural.</a:t>
            </a:r>
            <a:endParaRPr sz="700">
              <a:latin typeface="Century Gothic"/>
              <a:cs typeface="Century Gothic"/>
            </a:endParaRPr>
          </a:p>
          <a:p>
            <a:pPr marL="12700" marR="114935">
              <a:lnSpc>
                <a:spcPct val="107200"/>
              </a:lnSpc>
              <a:spcBef>
                <a:spcPts val="445"/>
              </a:spcBef>
            </a:pPr>
            <a:r>
              <a:rPr sz="600" spc="-75" baseline="34722" dirty="0">
                <a:solidFill>
                  <a:srgbClr val="231F20"/>
                </a:solidFill>
                <a:latin typeface="Century Gothic"/>
                <a:cs typeface="Century Gothic"/>
              </a:rPr>
              <a:t># </a:t>
            </a:r>
            <a:r>
              <a:rPr sz="700" spc="50" dirty="0">
                <a:solidFill>
                  <a:srgbClr val="231F20"/>
                </a:solidFill>
                <a:latin typeface="Century Gothic"/>
                <a:cs typeface="Century Gothic"/>
              </a:rPr>
              <a:t>US </a:t>
            </a:r>
            <a:r>
              <a:rPr sz="700" spc="-30" dirty="0">
                <a:solidFill>
                  <a:srgbClr val="231F20"/>
                </a:solidFill>
                <a:latin typeface="Century Gothic"/>
                <a:cs typeface="Century Gothic"/>
              </a:rPr>
              <a:t>Department </a:t>
            </a:r>
            <a:r>
              <a:rPr sz="700" spc="-15" dirty="0">
                <a:solidFill>
                  <a:srgbClr val="231F20"/>
                </a:solidFill>
                <a:latin typeface="Century Gothic"/>
                <a:cs typeface="Century Gothic"/>
              </a:rPr>
              <a:t>of </a:t>
            </a:r>
            <a:r>
              <a:rPr sz="700" spc="-25" dirty="0">
                <a:solidFill>
                  <a:srgbClr val="231F20"/>
                </a:solidFill>
                <a:latin typeface="Century Gothic"/>
                <a:cs typeface="Century Gothic"/>
              </a:rPr>
              <a:t>Health </a:t>
            </a:r>
            <a:r>
              <a:rPr sz="700" spc="-60" dirty="0">
                <a:solidFill>
                  <a:srgbClr val="231F20"/>
                </a:solidFill>
                <a:latin typeface="Century Gothic"/>
                <a:cs typeface="Century Gothic"/>
              </a:rPr>
              <a:t>and  </a:t>
            </a:r>
            <a:r>
              <a:rPr sz="700" spc="-30" dirty="0">
                <a:solidFill>
                  <a:srgbClr val="231F20"/>
                </a:solidFill>
                <a:latin typeface="Century Gothic"/>
                <a:cs typeface="Century Gothic"/>
              </a:rPr>
              <a:t>Human </a:t>
            </a:r>
            <a:r>
              <a:rPr sz="700" spc="-15" dirty="0">
                <a:solidFill>
                  <a:srgbClr val="231F20"/>
                </a:solidFill>
                <a:latin typeface="Century Gothic"/>
                <a:cs typeface="Century Gothic"/>
              </a:rPr>
              <a:t>Services Regions </a:t>
            </a:r>
            <a:r>
              <a:rPr sz="700" spc="-5" dirty="0">
                <a:solidFill>
                  <a:srgbClr val="231F20"/>
                </a:solidFill>
                <a:latin typeface="Century Gothic"/>
                <a:cs typeface="Century Gothic"/>
              </a:rPr>
              <a:t>(HHS)  </a:t>
            </a:r>
            <a:r>
              <a:rPr sz="700" spc="-40" dirty="0">
                <a:solidFill>
                  <a:srgbClr val="231F20"/>
                </a:solidFill>
                <a:latin typeface="Century Gothic"/>
                <a:cs typeface="Century Gothic"/>
              </a:rPr>
              <a:t>were categorized </a:t>
            </a:r>
            <a:r>
              <a:rPr sz="700" spc="-55" dirty="0">
                <a:solidFill>
                  <a:srgbClr val="231F20"/>
                </a:solidFill>
                <a:latin typeface="Century Gothic"/>
                <a:cs typeface="Century Gothic"/>
              </a:rPr>
              <a:t>according </a:t>
            </a:r>
            <a:r>
              <a:rPr sz="700" spc="-15" dirty="0">
                <a:solidFill>
                  <a:srgbClr val="231F20"/>
                </a:solidFill>
                <a:latin typeface="Century Gothic"/>
                <a:cs typeface="Century Gothic"/>
              </a:rPr>
              <a:t>to  </a:t>
            </a:r>
            <a:r>
              <a:rPr sz="700" spc="-25" dirty="0">
                <a:solidFill>
                  <a:srgbClr val="231F20"/>
                </a:solidFill>
                <a:latin typeface="Century Gothic"/>
                <a:cs typeface="Century Gothic"/>
              </a:rPr>
              <a:t>the </a:t>
            </a:r>
            <a:r>
              <a:rPr sz="700" spc="-30" dirty="0">
                <a:solidFill>
                  <a:srgbClr val="231F20"/>
                </a:solidFill>
                <a:latin typeface="Century Gothic"/>
                <a:cs typeface="Century Gothic"/>
              </a:rPr>
              <a:t>grouping </a:t>
            </a:r>
            <a:r>
              <a:rPr sz="700" spc="-15" dirty="0">
                <a:solidFill>
                  <a:srgbClr val="231F20"/>
                </a:solidFill>
                <a:latin typeface="Century Gothic"/>
                <a:cs typeface="Century Gothic"/>
              </a:rPr>
              <a:t>of </a:t>
            </a:r>
            <a:r>
              <a:rPr sz="700" spc="-5" dirty="0">
                <a:solidFill>
                  <a:srgbClr val="231F20"/>
                </a:solidFill>
                <a:latin typeface="Century Gothic"/>
                <a:cs typeface="Century Gothic"/>
              </a:rPr>
              <a:t>states </a:t>
            </a:r>
            <a:r>
              <a:rPr sz="700" spc="-60" dirty="0">
                <a:solidFill>
                  <a:srgbClr val="231F20"/>
                </a:solidFill>
                <a:latin typeface="Century Gothic"/>
                <a:cs typeface="Century Gothic"/>
              </a:rPr>
              <a:t>and </a:t>
            </a:r>
            <a:r>
              <a:rPr sz="700" spc="50" dirty="0">
                <a:solidFill>
                  <a:srgbClr val="231F20"/>
                </a:solidFill>
                <a:latin typeface="Century Gothic"/>
                <a:cs typeface="Century Gothic"/>
              </a:rPr>
              <a:t>US  </a:t>
            </a:r>
            <a:r>
              <a:rPr sz="700" spc="15" dirty="0">
                <a:solidFill>
                  <a:srgbClr val="231F20"/>
                </a:solidFill>
                <a:latin typeface="Century Gothic"/>
                <a:cs typeface="Century Gothic"/>
              </a:rPr>
              <a:t>territories </a:t>
            </a:r>
            <a:r>
              <a:rPr sz="700" spc="-25" dirty="0">
                <a:solidFill>
                  <a:srgbClr val="231F20"/>
                </a:solidFill>
                <a:latin typeface="Century Gothic"/>
                <a:cs typeface="Century Gothic"/>
              </a:rPr>
              <a:t>assigned </a:t>
            </a:r>
            <a:r>
              <a:rPr sz="700" spc="-20" dirty="0">
                <a:solidFill>
                  <a:srgbClr val="231F20"/>
                </a:solidFill>
                <a:latin typeface="Century Gothic"/>
                <a:cs typeface="Century Gothic"/>
              </a:rPr>
              <a:t>under </a:t>
            </a:r>
            <a:r>
              <a:rPr sz="700" spc="-80" dirty="0">
                <a:solidFill>
                  <a:srgbClr val="231F20"/>
                </a:solidFill>
                <a:latin typeface="Century Gothic"/>
                <a:cs typeface="Century Gothic"/>
              </a:rPr>
              <a:t>each</a:t>
            </a:r>
            <a:r>
              <a:rPr sz="700" spc="-120" dirty="0">
                <a:solidFill>
                  <a:srgbClr val="231F20"/>
                </a:solidFill>
                <a:latin typeface="Century Gothic"/>
                <a:cs typeface="Century Gothic"/>
              </a:rPr>
              <a:t> </a:t>
            </a:r>
            <a:r>
              <a:rPr sz="700" spc="-15" dirty="0">
                <a:solidFill>
                  <a:srgbClr val="231F20"/>
                </a:solidFill>
                <a:latin typeface="Century Gothic"/>
                <a:cs typeface="Century Gothic"/>
              </a:rPr>
              <a:t>of</a:t>
            </a:r>
            <a:endParaRPr sz="700">
              <a:latin typeface="Century Gothic"/>
              <a:cs typeface="Century Gothic"/>
            </a:endParaRPr>
          </a:p>
          <a:p>
            <a:pPr marL="12700" marR="35560">
              <a:lnSpc>
                <a:spcPct val="107200"/>
              </a:lnSpc>
            </a:pPr>
            <a:r>
              <a:rPr sz="700" spc="-25" dirty="0">
                <a:solidFill>
                  <a:srgbClr val="231F20"/>
                </a:solidFill>
                <a:latin typeface="Century Gothic"/>
                <a:cs typeface="Century Gothic"/>
              </a:rPr>
              <a:t>the </a:t>
            </a:r>
            <a:r>
              <a:rPr sz="700" spc="25" dirty="0">
                <a:solidFill>
                  <a:srgbClr val="231F20"/>
                </a:solidFill>
                <a:latin typeface="Century Gothic"/>
                <a:cs typeface="Century Gothic"/>
              </a:rPr>
              <a:t>10 </a:t>
            </a:r>
            <a:r>
              <a:rPr sz="700" spc="35" dirty="0">
                <a:solidFill>
                  <a:srgbClr val="231F20"/>
                </a:solidFill>
                <a:latin typeface="Century Gothic"/>
                <a:cs typeface="Century Gothic"/>
              </a:rPr>
              <a:t>HHS </a:t>
            </a:r>
            <a:r>
              <a:rPr sz="700" spc="-30" dirty="0">
                <a:solidFill>
                  <a:srgbClr val="231F20"/>
                </a:solidFill>
                <a:latin typeface="Century Gothic"/>
                <a:cs typeface="Century Gothic"/>
              </a:rPr>
              <a:t>regional </a:t>
            </a:r>
            <a:r>
              <a:rPr sz="700" spc="-20" dirty="0">
                <a:solidFill>
                  <a:srgbClr val="231F20"/>
                </a:solidFill>
                <a:latin typeface="Century Gothic"/>
                <a:cs typeface="Century Gothic"/>
              </a:rPr>
              <a:t>offices</a:t>
            </a:r>
            <a:r>
              <a:rPr sz="700" spc="-100" dirty="0">
                <a:solidFill>
                  <a:srgbClr val="231F20"/>
                </a:solidFill>
                <a:latin typeface="Century Gothic"/>
                <a:cs typeface="Century Gothic"/>
              </a:rPr>
              <a:t> </a:t>
            </a:r>
            <a:r>
              <a:rPr sz="700" spc="-25" dirty="0">
                <a:solidFill>
                  <a:srgbClr val="231F20"/>
                </a:solidFill>
                <a:latin typeface="Century Gothic"/>
                <a:cs typeface="Century Gothic"/>
              </a:rPr>
              <a:t>(</a:t>
            </a:r>
            <a:r>
              <a:rPr sz="700" u="sng" spc="-25" dirty="0">
                <a:solidFill>
                  <a:srgbClr val="205E9E"/>
                </a:solidFill>
                <a:uFill>
                  <a:solidFill>
                    <a:srgbClr val="205E9E"/>
                  </a:solidFill>
                </a:uFill>
                <a:latin typeface="Century Gothic"/>
                <a:cs typeface="Century Gothic"/>
                <a:hlinkClick r:id="rId5"/>
              </a:rPr>
              <a:t>https:// </a:t>
            </a:r>
            <a:r>
              <a:rPr sz="700" spc="-25" dirty="0">
                <a:solidFill>
                  <a:srgbClr val="205E9E"/>
                </a:solidFill>
                <a:latin typeface="Century Gothic"/>
                <a:cs typeface="Century Gothic"/>
              </a:rPr>
              <a:t> </a:t>
            </a:r>
            <a:r>
              <a:rPr sz="700" u="sng" spc="-45" dirty="0">
                <a:solidFill>
                  <a:srgbClr val="205E9E"/>
                </a:solidFill>
                <a:uFill>
                  <a:solidFill>
                    <a:srgbClr val="205E9E"/>
                  </a:solidFill>
                </a:uFill>
                <a:latin typeface="Century Gothic"/>
                <a:cs typeface="Century Gothic"/>
                <a:hlinkClick r:id="rId5"/>
              </a:rPr>
              <a:t>www.hhs.gov/about/agencies/iea/ </a:t>
            </a:r>
            <a:r>
              <a:rPr sz="700" spc="-45" dirty="0">
                <a:solidFill>
                  <a:srgbClr val="205E9E"/>
                </a:solidFill>
                <a:latin typeface="Century Gothic"/>
                <a:cs typeface="Century Gothic"/>
              </a:rPr>
              <a:t> </a:t>
            </a:r>
            <a:r>
              <a:rPr sz="700" u="sng" spc="-20" dirty="0">
                <a:solidFill>
                  <a:srgbClr val="205E9E"/>
                </a:solidFill>
                <a:uFill>
                  <a:solidFill>
                    <a:srgbClr val="205E9E"/>
                  </a:solidFill>
                </a:uFill>
                <a:latin typeface="Century Gothic"/>
                <a:cs typeface="Century Gothic"/>
                <a:hlinkClick r:id="rId5"/>
              </a:rPr>
              <a:t>regional-offices/index.htm</a:t>
            </a:r>
            <a:r>
              <a:rPr sz="700" spc="-20" dirty="0">
                <a:solidFill>
                  <a:srgbClr val="205E9E"/>
                </a:solidFill>
                <a:latin typeface="Century Gothic"/>
                <a:cs typeface="Century Gothic"/>
                <a:hlinkClick r:id="rId5"/>
              </a:rPr>
              <a:t>l</a:t>
            </a:r>
            <a:r>
              <a:rPr sz="700" spc="-20" dirty="0">
                <a:solidFill>
                  <a:srgbClr val="231F20"/>
                </a:solidFill>
                <a:latin typeface="Century Gothic"/>
                <a:cs typeface="Century Gothic"/>
              </a:rPr>
              <a:t>). </a:t>
            </a:r>
            <a:r>
              <a:rPr sz="700" spc="20" dirty="0">
                <a:solidFill>
                  <a:srgbClr val="231F20"/>
                </a:solidFill>
                <a:latin typeface="Century Gothic"/>
                <a:cs typeface="Century Gothic"/>
              </a:rPr>
              <a:t>For  </a:t>
            </a:r>
            <a:r>
              <a:rPr sz="700" spc="-25" dirty="0">
                <a:solidFill>
                  <a:srgbClr val="231F20"/>
                </a:solidFill>
                <a:latin typeface="Century Gothic"/>
                <a:cs typeface="Century Gothic"/>
              </a:rPr>
              <a:t>the </a:t>
            </a:r>
            <a:r>
              <a:rPr sz="700" spc="-10" dirty="0">
                <a:solidFill>
                  <a:srgbClr val="231F20"/>
                </a:solidFill>
                <a:latin typeface="Century Gothic"/>
                <a:cs typeface="Century Gothic"/>
              </a:rPr>
              <a:t>purposes </a:t>
            </a:r>
            <a:r>
              <a:rPr sz="700" spc="-15" dirty="0">
                <a:solidFill>
                  <a:srgbClr val="231F20"/>
                </a:solidFill>
                <a:latin typeface="Century Gothic"/>
                <a:cs typeface="Century Gothic"/>
              </a:rPr>
              <a:t>of </a:t>
            </a:r>
            <a:r>
              <a:rPr sz="700" spc="20" dirty="0">
                <a:solidFill>
                  <a:srgbClr val="231F20"/>
                </a:solidFill>
                <a:latin typeface="Century Gothic"/>
                <a:cs typeface="Century Gothic"/>
              </a:rPr>
              <a:t>this </a:t>
            </a:r>
            <a:r>
              <a:rPr sz="700" spc="-10" dirty="0">
                <a:solidFill>
                  <a:srgbClr val="231F20"/>
                </a:solidFill>
                <a:latin typeface="Century Gothic"/>
                <a:cs typeface="Century Gothic"/>
              </a:rPr>
              <a:t>report,</a:t>
            </a:r>
            <a:r>
              <a:rPr sz="700" spc="-110" dirty="0">
                <a:solidFill>
                  <a:srgbClr val="231F20"/>
                </a:solidFill>
                <a:latin typeface="Century Gothic"/>
                <a:cs typeface="Century Gothic"/>
              </a:rPr>
              <a:t> </a:t>
            </a:r>
            <a:r>
              <a:rPr sz="700" spc="-15" dirty="0">
                <a:solidFill>
                  <a:srgbClr val="231F20"/>
                </a:solidFill>
                <a:latin typeface="Century Gothic"/>
                <a:cs typeface="Century Gothic"/>
              </a:rPr>
              <a:t>regions</a:t>
            </a:r>
            <a:endParaRPr sz="700">
              <a:latin typeface="Century Gothic"/>
              <a:cs typeface="Century Gothic"/>
            </a:endParaRPr>
          </a:p>
          <a:p>
            <a:pPr marL="12700" marR="16510">
              <a:lnSpc>
                <a:spcPct val="107200"/>
              </a:lnSpc>
            </a:pPr>
            <a:r>
              <a:rPr sz="700" dirty="0">
                <a:solidFill>
                  <a:srgbClr val="231F20"/>
                </a:solidFill>
                <a:latin typeface="Century Gothic"/>
                <a:cs typeface="Century Gothic"/>
              </a:rPr>
              <a:t>with</a:t>
            </a:r>
            <a:r>
              <a:rPr sz="700" spc="-35" dirty="0">
                <a:solidFill>
                  <a:srgbClr val="231F20"/>
                </a:solidFill>
                <a:latin typeface="Century Gothic"/>
                <a:cs typeface="Century Gothic"/>
              </a:rPr>
              <a:t> </a:t>
            </a:r>
            <a:r>
              <a:rPr sz="700" spc="50" dirty="0">
                <a:solidFill>
                  <a:srgbClr val="231F20"/>
                </a:solidFill>
                <a:latin typeface="Century Gothic"/>
                <a:cs typeface="Century Gothic"/>
              </a:rPr>
              <a:t>US</a:t>
            </a:r>
            <a:r>
              <a:rPr sz="700" spc="-40" dirty="0">
                <a:solidFill>
                  <a:srgbClr val="231F20"/>
                </a:solidFill>
                <a:latin typeface="Century Gothic"/>
                <a:cs typeface="Century Gothic"/>
              </a:rPr>
              <a:t> </a:t>
            </a:r>
            <a:r>
              <a:rPr sz="700" spc="15" dirty="0">
                <a:solidFill>
                  <a:srgbClr val="231F20"/>
                </a:solidFill>
                <a:latin typeface="Century Gothic"/>
                <a:cs typeface="Century Gothic"/>
              </a:rPr>
              <a:t>territories</a:t>
            </a:r>
            <a:r>
              <a:rPr sz="700" spc="-30" dirty="0">
                <a:solidFill>
                  <a:srgbClr val="231F20"/>
                </a:solidFill>
                <a:latin typeface="Century Gothic"/>
                <a:cs typeface="Century Gothic"/>
              </a:rPr>
              <a:t> </a:t>
            </a:r>
            <a:r>
              <a:rPr sz="700" spc="-20" dirty="0">
                <a:solidFill>
                  <a:srgbClr val="231F20"/>
                </a:solidFill>
                <a:latin typeface="Century Gothic"/>
                <a:cs typeface="Century Gothic"/>
              </a:rPr>
              <a:t>(Regions</a:t>
            </a:r>
            <a:r>
              <a:rPr sz="700" spc="-30" dirty="0">
                <a:solidFill>
                  <a:srgbClr val="231F20"/>
                </a:solidFill>
                <a:latin typeface="Century Gothic"/>
                <a:cs typeface="Century Gothic"/>
              </a:rPr>
              <a:t> </a:t>
            </a:r>
            <a:r>
              <a:rPr sz="700" spc="25" dirty="0">
                <a:solidFill>
                  <a:srgbClr val="231F20"/>
                </a:solidFill>
                <a:latin typeface="Century Gothic"/>
                <a:cs typeface="Century Gothic"/>
              </a:rPr>
              <a:t>2</a:t>
            </a:r>
            <a:r>
              <a:rPr sz="700" spc="-30" dirty="0">
                <a:solidFill>
                  <a:srgbClr val="231F20"/>
                </a:solidFill>
                <a:latin typeface="Century Gothic"/>
                <a:cs typeface="Century Gothic"/>
              </a:rPr>
              <a:t> </a:t>
            </a:r>
            <a:r>
              <a:rPr sz="700" spc="-60" dirty="0">
                <a:solidFill>
                  <a:srgbClr val="231F20"/>
                </a:solidFill>
                <a:latin typeface="Century Gothic"/>
                <a:cs typeface="Century Gothic"/>
              </a:rPr>
              <a:t>and</a:t>
            </a:r>
            <a:r>
              <a:rPr sz="700" spc="-30" dirty="0">
                <a:solidFill>
                  <a:srgbClr val="231F20"/>
                </a:solidFill>
                <a:latin typeface="Century Gothic"/>
                <a:cs typeface="Century Gothic"/>
              </a:rPr>
              <a:t> </a:t>
            </a:r>
            <a:r>
              <a:rPr sz="700" spc="-20" dirty="0">
                <a:solidFill>
                  <a:srgbClr val="231F20"/>
                </a:solidFill>
                <a:latin typeface="Century Gothic"/>
                <a:cs typeface="Century Gothic"/>
              </a:rPr>
              <a:t>9)  </a:t>
            </a:r>
            <a:r>
              <a:rPr sz="700" spc="-40" dirty="0">
                <a:solidFill>
                  <a:srgbClr val="231F20"/>
                </a:solidFill>
                <a:latin typeface="Century Gothic"/>
                <a:cs typeface="Century Gothic"/>
              </a:rPr>
              <a:t>contain </a:t>
            </a:r>
            <a:r>
              <a:rPr sz="700" spc="-65" dirty="0">
                <a:solidFill>
                  <a:srgbClr val="231F20"/>
                </a:solidFill>
                <a:latin typeface="Century Gothic"/>
                <a:cs typeface="Century Gothic"/>
              </a:rPr>
              <a:t>data </a:t>
            </a:r>
            <a:r>
              <a:rPr sz="700" dirty="0">
                <a:solidFill>
                  <a:srgbClr val="231F20"/>
                </a:solidFill>
                <a:latin typeface="Century Gothic"/>
                <a:cs typeface="Century Gothic"/>
              </a:rPr>
              <a:t>from </a:t>
            </a:r>
            <a:r>
              <a:rPr sz="700" spc="-5" dirty="0">
                <a:solidFill>
                  <a:srgbClr val="231F20"/>
                </a:solidFill>
                <a:latin typeface="Century Gothic"/>
                <a:cs typeface="Century Gothic"/>
              </a:rPr>
              <a:t>states</a:t>
            </a:r>
            <a:r>
              <a:rPr sz="700" spc="5" dirty="0">
                <a:solidFill>
                  <a:srgbClr val="231F20"/>
                </a:solidFill>
                <a:latin typeface="Century Gothic"/>
                <a:cs typeface="Century Gothic"/>
              </a:rPr>
              <a:t> </a:t>
            </a:r>
            <a:r>
              <a:rPr sz="700" spc="-30" dirty="0">
                <a:solidFill>
                  <a:srgbClr val="231F20"/>
                </a:solidFill>
                <a:latin typeface="Century Gothic"/>
                <a:cs typeface="Century Gothic"/>
              </a:rPr>
              <a:t>only.</a:t>
            </a:r>
            <a:endParaRPr sz="700">
              <a:latin typeface="Century Gothic"/>
              <a:cs typeface="Century Gothic"/>
            </a:endParaRPr>
          </a:p>
        </p:txBody>
      </p:sp>
      <p:sp>
        <p:nvSpPr>
          <p:cNvPr id="6" name="object 6"/>
          <p:cNvSpPr/>
          <p:nvPr/>
        </p:nvSpPr>
        <p:spPr>
          <a:xfrm>
            <a:off x="5527701" y="496415"/>
            <a:ext cx="0" cy="52069"/>
          </a:xfrm>
          <a:custGeom>
            <a:avLst/>
            <a:gdLst/>
            <a:ahLst/>
            <a:cxnLst/>
            <a:rect l="l" t="t" r="r" b="b"/>
            <a:pathLst>
              <a:path h="52070">
                <a:moveTo>
                  <a:pt x="0" y="0"/>
                </a:moveTo>
                <a:lnTo>
                  <a:pt x="0" y="51561"/>
                </a:lnTo>
              </a:path>
            </a:pathLst>
          </a:custGeom>
          <a:ln w="10960">
            <a:solidFill>
              <a:srgbClr val="8B2589"/>
            </a:solidFill>
          </a:ln>
        </p:spPr>
        <p:txBody>
          <a:bodyPr wrap="square" lIns="0" tIns="0" rIns="0" bIns="0" rtlCol="0"/>
          <a:lstStyle/>
          <a:p>
            <a:endParaRPr/>
          </a:p>
        </p:txBody>
      </p:sp>
      <p:sp>
        <p:nvSpPr>
          <p:cNvPr id="7" name="object 7"/>
          <p:cNvSpPr/>
          <p:nvPr/>
        </p:nvSpPr>
        <p:spPr>
          <a:xfrm>
            <a:off x="5503455" y="496415"/>
            <a:ext cx="0" cy="52069"/>
          </a:xfrm>
          <a:custGeom>
            <a:avLst/>
            <a:gdLst/>
            <a:ahLst/>
            <a:cxnLst/>
            <a:rect l="l" t="t" r="r" b="b"/>
            <a:pathLst>
              <a:path h="52070">
                <a:moveTo>
                  <a:pt x="0" y="0"/>
                </a:moveTo>
                <a:lnTo>
                  <a:pt x="0" y="51561"/>
                </a:lnTo>
              </a:path>
            </a:pathLst>
          </a:custGeom>
          <a:ln w="10960">
            <a:solidFill>
              <a:srgbClr val="8B2589"/>
            </a:solidFill>
          </a:ln>
        </p:spPr>
        <p:txBody>
          <a:bodyPr wrap="square" lIns="0" tIns="0" rIns="0" bIns="0" rtlCol="0"/>
          <a:lstStyle/>
          <a:p>
            <a:endParaRPr/>
          </a:p>
        </p:txBody>
      </p:sp>
      <p:sp>
        <p:nvSpPr>
          <p:cNvPr id="8" name="object 8"/>
          <p:cNvSpPr/>
          <p:nvPr/>
        </p:nvSpPr>
        <p:spPr>
          <a:xfrm>
            <a:off x="5551947" y="507359"/>
            <a:ext cx="0" cy="40640"/>
          </a:xfrm>
          <a:custGeom>
            <a:avLst/>
            <a:gdLst/>
            <a:ahLst/>
            <a:cxnLst/>
            <a:rect l="l" t="t" r="r" b="b"/>
            <a:pathLst>
              <a:path h="40640">
                <a:moveTo>
                  <a:pt x="0" y="0"/>
                </a:moveTo>
                <a:lnTo>
                  <a:pt x="0" y="40627"/>
                </a:lnTo>
              </a:path>
            </a:pathLst>
          </a:custGeom>
          <a:ln w="10960">
            <a:solidFill>
              <a:srgbClr val="8B2589"/>
            </a:solidFill>
          </a:ln>
        </p:spPr>
        <p:txBody>
          <a:bodyPr wrap="square" lIns="0" tIns="0" rIns="0" bIns="0" rtlCol="0"/>
          <a:lstStyle/>
          <a:p>
            <a:endParaRPr/>
          </a:p>
        </p:txBody>
      </p:sp>
      <p:sp>
        <p:nvSpPr>
          <p:cNvPr id="9" name="object 9"/>
          <p:cNvSpPr/>
          <p:nvPr/>
        </p:nvSpPr>
        <p:spPr>
          <a:xfrm>
            <a:off x="5576191" y="475048"/>
            <a:ext cx="0" cy="73025"/>
          </a:xfrm>
          <a:custGeom>
            <a:avLst/>
            <a:gdLst/>
            <a:ahLst/>
            <a:cxnLst/>
            <a:rect l="l" t="t" r="r" b="b"/>
            <a:pathLst>
              <a:path h="73025">
                <a:moveTo>
                  <a:pt x="0" y="0"/>
                </a:moveTo>
                <a:lnTo>
                  <a:pt x="0" y="72936"/>
                </a:lnTo>
              </a:path>
            </a:pathLst>
          </a:custGeom>
          <a:ln w="10960">
            <a:solidFill>
              <a:srgbClr val="8B2589"/>
            </a:solidFill>
          </a:ln>
        </p:spPr>
        <p:txBody>
          <a:bodyPr wrap="square" lIns="0" tIns="0" rIns="0" bIns="0" rtlCol="0"/>
          <a:lstStyle/>
          <a:p>
            <a:endParaRPr/>
          </a:p>
        </p:txBody>
      </p:sp>
      <p:sp>
        <p:nvSpPr>
          <p:cNvPr id="10" name="object 10"/>
          <p:cNvSpPr/>
          <p:nvPr/>
        </p:nvSpPr>
        <p:spPr>
          <a:xfrm>
            <a:off x="5402159" y="325601"/>
            <a:ext cx="200660" cy="244475"/>
          </a:xfrm>
          <a:custGeom>
            <a:avLst/>
            <a:gdLst/>
            <a:ahLst/>
            <a:cxnLst/>
            <a:rect l="l" t="t" r="r" b="b"/>
            <a:pathLst>
              <a:path w="200660" h="244475">
                <a:moveTo>
                  <a:pt x="121945" y="244055"/>
                </a:moveTo>
                <a:lnTo>
                  <a:pt x="11785" y="244055"/>
                </a:lnTo>
                <a:lnTo>
                  <a:pt x="5257" y="244055"/>
                </a:lnTo>
                <a:lnTo>
                  <a:pt x="0" y="238772"/>
                </a:lnTo>
                <a:lnTo>
                  <a:pt x="0" y="232244"/>
                </a:lnTo>
                <a:lnTo>
                  <a:pt x="0" y="13271"/>
                </a:lnTo>
                <a:lnTo>
                  <a:pt x="0" y="5943"/>
                </a:lnTo>
                <a:lnTo>
                  <a:pt x="5943" y="0"/>
                </a:lnTo>
                <a:lnTo>
                  <a:pt x="13271" y="0"/>
                </a:lnTo>
                <a:lnTo>
                  <a:pt x="186943" y="0"/>
                </a:lnTo>
                <a:lnTo>
                  <a:pt x="194271" y="0"/>
                </a:lnTo>
                <a:lnTo>
                  <a:pt x="200215" y="5943"/>
                </a:lnTo>
                <a:lnTo>
                  <a:pt x="200215" y="13271"/>
                </a:lnTo>
                <a:lnTo>
                  <a:pt x="200215" y="119748"/>
                </a:lnTo>
              </a:path>
            </a:pathLst>
          </a:custGeom>
          <a:ln w="10960">
            <a:solidFill>
              <a:srgbClr val="005E6D"/>
            </a:solidFill>
          </a:ln>
        </p:spPr>
        <p:txBody>
          <a:bodyPr wrap="square" lIns="0" tIns="0" rIns="0" bIns="0" rtlCol="0"/>
          <a:lstStyle/>
          <a:p>
            <a:endParaRPr/>
          </a:p>
        </p:txBody>
      </p:sp>
      <p:sp>
        <p:nvSpPr>
          <p:cNvPr id="11" name="object 11"/>
          <p:cNvSpPr/>
          <p:nvPr/>
        </p:nvSpPr>
        <p:spPr>
          <a:xfrm>
            <a:off x="5418396" y="345154"/>
            <a:ext cx="168107" cy="202834"/>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5402163" y="325607"/>
            <a:ext cx="200660" cy="244475"/>
          </a:xfrm>
          <a:custGeom>
            <a:avLst/>
            <a:gdLst/>
            <a:ahLst/>
            <a:cxnLst/>
            <a:rect l="l" t="t" r="r" b="b"/>
            <a:pathLst>
              <a:path w="200660" h="244475">
                <a:moveTo>
                  <a:pt x="78270" y="0"/>
                </a:moveTo>
                <a:lnTo>
                  <a:pt x="188429" y="0"/>
                </a:lnTo>
                <a:lnTo>
                  <a:pt x="194957" y="0"/>
                </a:lnTo>
                <a:lnTo>
                  <a:pt x="200202" y="5283"/>
                </a:lnTo>
                <a:lnTo>
                  <a:pt x="200202" y="11811"/>
                </a:lnTo>
                <a:lnTo>
                  <a:pt x="200202" y="230784"/>
                </a:lnTo>
                <a:lnTo>
                  <a:pt x="200202" y="238112"/>
                </a:lnTo>
                <a:lnTo>
                  <a:pt x="194271" y="244043"/>
                </a:lnTo>
                <a:lnTo>
                  <a:pt x="186944" y="244043"/>
                </a:lnTo>
                <a:lnTo>
                  <a:pt x="13271" y="244043"/>
                </a:lnTo>
                <a:lnTo>
                  <a:pt x="5943" y="244043"/>
                </a:lnTo>
                <a:lnTo>
                  <a:pt x="0" y="238112"/>
                </a:lnTo>
                <a:lnTo>
                  <a:pt x="0" y="230784"/>
                </a:lnTo>
                <a:lnTo>
                  <a:pt x="0" y="124307"/>
                </a:lnTo>
              </a:path>
            </a:pathLst>
          </a:custGeom>
          <a:ln w="10960">
            <a:solidFill>
              <a:srgbClr val="005E6D"/>
            </a:solidFill>
          </a:ln>
        </p:spPr>
        <p:txBody>
          <a:bodyPr wrap="square" lIns="0" tIns="0" rIns="0" bIns="0" rtlCol="0"/>
          <a:lstStyle/>
          <a:p>
            <a:endParaRPr/>
          </a:p>
        </p:txBody>
      </p:sp>
      <p:sp>
        <p:nvSpPr>
          <p:cNvPr id="13" name="object 13"/>
          <p:cNvSpPr txBox="1"/>
          <p:nvPr/>
        </p:nvSpPr>
        <p:spPr>
          <a:xfrm>
            <a:off x="5664301" y="272592"/>
            <a:ext cx="1608455" cy="342900"/>
          </a:xfrm>
          <a:prstGeom prst="rect">
            <a:avLst/>
          </a:prstGeom>
        </p:spPr>
        <p:txBody>
          <a:bodyPr vert="horz" wrap="square" lIns="0" tIns="16510" rIns="0" bIns="0" rtlCol="0">
            <a:spAutoFit/>
          </a:bodyPr>
          <a:lstStyle/>
          <a:p>
            <a:pPr marL="12700">
              <a:lnSpc>
                <a:spcPts val="1230"/>
              </a:lnSpc>
              <a:spcBef>
                <a:spcPts val="130"/>
              </a:spcBef>
            </a:pPr>
            <a:r>
              <a:rPr sz="1000" b="1" spc="75" dirty="0">
                <a:solidFill>
                  <a:srgbClr val="005E6D"/>
                </a:solidFill>
                <a:latin typeface="Century Gothic"/>
                <a:cs typeface="Century Gothic"/>
              </a:rPr>
              <a:t>2019 </a:t>
            </a:r>
            <a:r>
              <a:rPr sz="1050" b="1" spc="95" dirty="0">
                <a:solidFill>
                  <a:srgbClr val="8C2689"/>
                </a:solidFill>
                <a:latin typeface="Trebuchet MS"/>
                <a:cs typeface="Trebuchet MS"/>
              </a:rPr>
              <a:t>VIRAL</a:t>
            </a:r>
            <a:r>
              <a:rPr sz="1050" b="1" spc="-30" dirty="0">
                <a:solidFill>
                  <a:srgbClr val="8C2689"/>
                </a:solidFill>
                <a:latin typeface="Trebuchet MS"/>
                <a:cs typeface="Trebuchet MS"/>
              </a:rPr>
              <a:t> </a:t>
            </a:r>
            <a:r>
              <a:rPr sz="1050" b="1" spc="90" dirty="0">
                <a:solidFill>
                  <a:srgbClr val="8C2689"/>
                </a:solidFill>
                <a:latin typeface="Trebuchet MS"/>
                <a:cs typeface="Trebuchet MS"/>
              </a:rPr>
              <a:t>HEPATITIS</a:t>
            </a:r>
            <a:endParaRPr sz="1050">
              <a:latin typeface="Trebuchet MS"/>
              <a:cs typeface="Trebuchet MS"/>
            </a:endParaRPr>
          </a:p>
          <a:p>
            <a:pPr marL="12700">
              <a:lnSpc>
                <a:spcPts val="1230"/>
              </a:lnSpc>
            </a:pPr>
            <a:r>
              <a:rPr sz="1050" spc="30" dirty="0">
                <a:solidFill>
                  <a:srgbClr val="005E6D"/>
                </a:solidFill>
                <a:latin typeface="Century Gothic"/>
                <a:cs typeface="Century Gothic"/>
              </a:rPr>
              <a:t>SURVEILLANCE</a:t>
            </a:r>
            <a:r>
              <a:rPr sz="1050" spc="70" dirty="0">
                <a:solidFill>
                  <a:srgbClr val="005E6D"/>
                </a:solidFill>
                <a:latin typeface="Century Gothic"/>
                <a:cs typeface="Century Gothic"/>
              </a:rPr>
              <a:t> REPORT</a:t>
            </a:r>
            <a:endParaRPr sz="1050">
              <a:latin typeface="Century Gothic"/>
              <a:cs typeface="Century Gothic"/>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05E9E"/>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494</Words>
  <Application>Microsoft Office PowerPoint</Application>
  <PresentationFormat>Custom</PresentationFormat>
  <Paragraphs>109</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Century Gothic</vt:lpstr>
      <vt:lpstr>Lucida Sans</vt:lpstr>
      <vt:lpstr>Times New Roman</vt:lpstr>
      <vt:lpstr>Trebuchet MS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Table 2.6. Number and rates of newly reported cases of chronic hepatitis B virus infection, by demographic characteristics — United States, 2019</dc:title>
  <dc:subject>Table 2.6. Number and rates of newly reported cases of chronic hepatitis B virus infection, by demographic characteristics — United States, 2019</dc:subject>
  <dc:creator>HHS / CDC / DDID / NCHHSTP / DVH</dc:creator>
  <cp:lastModifiedBy>Peterson, Paul (CDC/DDID/NCHHSTP/DVH) (CTR)</cp:lastModifiedBy>
  <cp:revision>2</cp:revision>
  <dcterms:created xsi:type="dcterms:W3CDTF">2021-05-18T21:56:15Z</dcterms:created>
  <dcterms:modified xsi:type="dcterms:W3CDTF">2021-05-19T13:57:16Z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2021-05-18T00:00:00Z</vt:filetime>
  </property>
  <property fmtid="{D5CDD505-2E9C-101B-9397-08002B2CF9AE}" pid="3" name="Creator">
    <vt:lpwstr>Adobe InDesign 16.2 (Windows)</vt:lpwstr>
  </property>
  <property fmtid="{D5CDD505-2E9C-101B-9397-08002B2CF9AE}" pid="4" name="LastSaved">
    <vt:filetime>2021-05-18T00:00:00Z</vt:filetime>
  </property>
  <property fmtid="{D5CDD505-2E9C-101B-9397-08002B2CF9AE}" pid="5" name="MSIP_Label_8af03ff0-41c5-4c41-b55e-fabb8fae94be_Enabled">
    <vt:lpwstr>true</vt:lpwstr>
  </property>
  <property fmtid="{D5CDD505-2E9C-101B-9397-08002B2CF9AE}" pid="6" name="MSIP_Label_8af03ff0-41c5-4c41-b55e-fabb8fae94be_SetDate">
    <vt:lpwstr>2021-05-19T13:48:29Z</vt:lpwstr>
  </property>
  <property fmtid="{D5CDD505-2E9C-101B-9397-08002B2CF9AE}" pid="7" name="MSIP_Label_8af03ff0-41c5-4c41-b55e-fabb8fae94be_Method">
    <vt:lpwstr>Privileged</vt:lpwstr>
  </property>
  <property fmtid="{D5CDD505-2E9C-101B-9397-08002B2CF9AE}" pid="8" name="MSIP_Label_8af03ff0-41c5-4c41-b55e-fabb8fae94be_Name">
    <vt:lpwstr>8af03ff0-41c5-4c41-b55e-fabb8fae94be</vt:lpwstr>
  </property>
  <property fmtid="{D5CDD505-2E9C-101B-9397-08002B2CF9AE}" pid="9" name="MSIP_Label_8af03ff0-41c5-4c41-b55e-fabb8fae94be_SiteId">
    <vt:lpwstr>9ce70869-60db-44fd-abe8-d2767077fc8f</vt:lpwstr>
  </property>
  <property fmtid="{D5CDD505-2E9C-101B-9397-08002B2CF9AE}" pid="10" name="MSIP_Label_8af03ff0-41c5-4c41-b55e-fabb8fae94be_ActionId">
    <vt:lpwstr>b6dcebab-ae3b-432e-8c14-ecd048870d45</vt:lpwstr>
  </property>
  <property fmtid="{D5CDD505-2E9C-101B-9397-08002B2CF9AE}" pid="11" name="MSIP_Label_8af03ff0-41c5-4c41-b55e-fabb8fae94be_ContentBits">
    <vt:lpwstr>0</vt:lpwstr>
  </property>
</Properties>
</file>