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80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FBB0-F860-4F23-8504-75D006E6AC20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BD843-15E3-4B20-A66A-68BC4826B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newly reported cases of chronic hepatitis B, by state or jurisdiction in 2019. The first column lists the state or jurisdiction; the second column provides the number of chronic hepatitis B cases, and the third column provides the rate (reported cases per 100,000 population) for each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state.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8BD843-15E3-4B20-A66A-68BC4826BA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b-chronic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904899"/>
            <a:ext cx="1641475" cy="208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305">
              <a:lnSpc>
                <a:spcPct val="107200"/>
              </a:lnSpc>
              <a:spcBef>
                <a:spcPts val="100"/>
              </a:spcBef>
            </a:pPr>
            <a:r>
              <a:rPr sz="1400" b="1" spc="-70" dirty="0">
                <a:solidFill>
                  <a:srgbClr val="005E6D"/>
                </a:solidFill>
                <a:latin typeface="Lucida Sans"/>
                <a:cs typeface="Lucida Sans"/>
              </a:rPr>
              <a:t>Table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2.5.</a:t>
            </a:r>
            <a:r>
              <a:rPr sz="1400" b="1" spc="-14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Number  and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rates*</a:t>
            </a:r>
            <a:r>
              <a:rPr sz="1400" b="1" spc="-1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endParaRPr sz="14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newly</a:t>
            </a:r>
            <a:r>
              <a:rPr sz="1400" b="1" spc="-13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reported</a:t>
            </a:r>
            <a:endParaRPr sz="1400">
              <a:latin typeface="Lucida Sans"/>
              <a:cs typeface="Lucida Sans"/>
            </a:endParaRPr>
          </a:p>
          <a:p>
            <a:pPr marL="12700" marR="127000">
              <a:lnSpc>
                <a:spcPct val="107200"/>
              </a:lnSpc>
            </a:pPr>
            <a:r>
              <a:rPr sz="1400" b="1" spc="-80" dirty="0">
                <a:solidFill>
                  <a:srgbClr val="8C2689"/>
                </a:solidFill>
                <a:latin typeface="Lucida Sans"/>
                <a:cs typeface="Lucida Sans"/>
              </a:rPr>
              <a:t>cases†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chronic 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 </a:t>
            </a:r>
            <a:r>
              <a:rPr sz="1400" b="1" spc="75" dirty="0">
                <a:solidFill>
                  <a:srgbClr val="8C2689"/>
                </a:solidFill>
                <a:latin typeface="Lucida Sans"/>
                <a:cs typeface="Lucida Sans"/>
              </a:rPr>
              <a:t>B</a:t>
            </a:r>
            <a:r>
              <a:rPr sz="1400" b="1" spc="-2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virus</a:t>
            </a:r>
            <a:endParaRPr sz="1400">
              <a:latin typeface="Lucida Sans"/>
              <a:cs typeface="Lucida Sans"/>
            </a:endParaRPr>
          </a:p>
          <a:p>
            <a:pPr marL="12700" marR="5080">
              <a:lnSpc>
                <a:spcPct val="107200"/>
              </a:lnSpc>
            </a:pP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infection,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by</a:t>
            </a:r>
            <a:r>
              <a:rPr sz="1400" b="1" spc="-24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Lucida Sans"/>
                <a:cs typeface="Lucida Sans"/>
              </a:rPr>
              <a:t>state 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or jurisdiction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 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</a:t>
            </a:r>
            <a:r>
              <a:rPr sz="1400" b="1" spc="-10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35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endParaRPr sz="14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2019</a:t>
            </a:r>
            <a:endParaRPr sz="1400">
              <a:latin typeface="Lucida Sans"/>
              <a:cs typeface="Lucida San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406224"/>
              </p:ext>
            </p:extLst>
          </p:nvPr>
        </p:nvGraphicFramePr>
        <p:xfrm>
          <a:off x="2327148" y="975867"/>
          <a:ext cx="2883535" cy="861894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2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State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or</a:t>
                      </a:r>
                      <a:r>
                        <a:rPr sz="800" b="1" spc="-15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Jurisdiction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9050" marB="0"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0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Alabama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Alaska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Arkansas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California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Colorado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203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Connecticut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Delaware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District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Columbia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Florida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2,283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Georgia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1,271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12.0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Hawaii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Idaho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Illinois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543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Indiana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275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Iowa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7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Kansas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Kentucky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Louisiana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305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Maine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Maryland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623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Massachusetts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244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Michigan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280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Minnesota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274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Mississippi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Missouri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467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Montana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Nebraska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Nevada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Hampshire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Jersey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332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Mexico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York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1,355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Carolina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522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Dakota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Ohio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777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Oklahoma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191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Oregon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Pennsylvania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926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Rhode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Island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South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Carolina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South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Dakota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Tennessee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735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Texas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Utah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Vermont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Virginia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548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Washington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482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West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Virginia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200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Wisconsin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62746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Wyoming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R w="9525">
                      <a:solidFill>
                        <a:srgbClr val="005E6D"/>
                      </a:solidFill>
                      <a:prstDash val="solid"/>
                    </a:lnR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5E6D"/>
                      </a:solidFill>
                      <a:prstDash val="solid"/>
                    </a:lnL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80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Total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2222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13,859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800" b="1" spc="5" dirty="0">
                          <a:latin typeface="Lucida Sans"/>
                          <a:cs typeface="Lucida Sans"/>
                        </a:rPr>
                        <a:t>5.9</a:t>
                      </a:r>
                      <a:endParaRPr sz="800" dirty="0">
                        <a:latin typeface="Lucida Sans"/>
                        <a:cs typeface="Lucida Sans"/>
                      </a:endParaRPr>
                    </a:p>
                  </a:txBody>
                  <a:tcPr marL="0" marR="0" marT="22225" marB="0">
                    <a:lnL w="9525">
                      <a:solidFill>
                        <a:srgbClr val="005E6D"/>
                      </a:solidFill>
                      <a:prstDash val="solid"/>
                    </a:lnL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500" y="7606004"/>
            <a:ext cx="1526540" cy="202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7804">
              <a:lnSpc>
                <a:spcPct val="1072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Rates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per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100,000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population.</a:t>
            </a:r>
            <a:endParaRPr sz="700">
              <a:latin typeface="Century Gothic"/>
              <a:cs typeface="Century Gothic"/>
            </a:endParaRPr>
          </a:p>
          <a:p>
            <a:pPr marL="12700" marR="214629">
              <a:lnSpc>
                <a:spcPct val="107200"/>
              </a:lnSpc>
              <a:spcBef>
                <a:spcPts val="450"/>
              </a:spcBef>
            </a:pP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†For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see  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https://ndc.services.cdc.gov/ 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conditions/hepatitis-b-chronic/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  <a:p>
            <a:pPr marL="12700" marR="33020" algn="just">
              <a:lnSpc>
                <a:spcPct val="107200"/>
              </a:lnSpc>
              <a:spcBef>
                <a:spcPts val="450"/>
              </a:spcBef>
            </a:pP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—: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No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did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submit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any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CDC.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7200"/>
              </a:lnSpc>
              <a:spcBef>
                <a:spcPts val="450"/>
              </a:spcBef>
            </a:pP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N: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disease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or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condition was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reportable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law,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statute,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regulation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jurisdiction.</a:t>
            </a:r>
            <a:endParaRPr sz="700">
              <a:latin typeface="Century Gothic"/>
              <a:cs typeface="Century Gothic"/>
            </a:endParaRPr>
          </a:p>
          <a:p>
            <a:pPr marL="12700" marR="322580">
              <a:lnSpc>
                <a:spcPct val="107200"/>
              </a:lnSpc>
              <a:spcBef>
                <a:spcPts val="450"/>
              </a:spcBef>
            </a:pP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U: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Unavailable.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unavailable.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664301" y="272592"/>
            <a:ext cx="160845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127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351</Words>
  <Application>Microsoft Office PowerPoint</Application>
  <PresentationFormat>Custom</PresentationFormat>
  <Paragraphs>174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Lucida Sans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2.5. Number and rates* of newly reported cases† of chronic hepatitis B virus infection, by state or jurisdiction — United States, 2019</dc:title>
  <dc:subject>Table 2.5. Number and rates* of newly reported cases† of chronic hepatitis B virus infection, by state or jurisdiction — United States, 2019</dc:subject>
  <dc:creator>HHS / CDC / DDID / NCHHSTP / DVH</dc:creator>
  <cp:lastModifiedBy>Peterson, Paul (CDC/DDID/NCHHSTP/DVH) (CTR)</cp:lastModifiedBy>
  <cp:revision>2</cp:revision>
  <dcterms:created xsi:type="dcterms:W3CDTF">2021-05-18T21:52:11Z</dcterms:created>
  <dcterms:modified xsi:type="dcterms:W3CDTF">2021-05-19T13:56:57Z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2021-05-19T13:47:50Z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b2785379-9ea4-435b-b41f-dd247936c57a</vt:lpwstr>
  </property>
  <property fmtid="{D5CDD505-2E9C-101B-9397-08002B2CF9AE}" pid="11" name="MSIP_Label_8af03ff0-41c5-4c41-b55e-fabb8fae94be_ContentBits">
    <vt:lpwstr>0</vt:lpwstr>
  </property>
</Properties>
</file>