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80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CBDB6-6C77-439D-9513-D51324322AF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4F8A6-5064-4479-B18D-02D8AB05D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88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of reported cases of perinatal hepatitis B, by state or jurisdiction during 2019.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first column lists the state or jurisdiction, and the second column provides the number of perinatal cases for each state.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4F8A6-5064-4479-B18D-02D8AB05D8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7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b-perinatal-virus-infectio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894790"/>
            <a:ext cx="1779905" cy="1626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6839" algn="just">
              <a:lnSpc>
                <a:spcPct val="107200"/>
              </a:lnSpc>
              <a:spcBef>
                <a:spcPts val="100"/>
              </a:spcBef>
            </a:pPr>
            <a:r>
              <a:rPr sz="1400" b="1" spc="-70" dirty="0">
                <a:solidFill>
                  <a:srgbClr val="005E6D"/>
                </a:solidFill>
                <a:latin typeface="Lucida Sans"/>
                <a:cs typeface="Lucida Sans"/>
              </a:rPr>
              <a:t>Table </a:t>
            </a:r>
            <a:r>
              <a:rPr sz="1400" b="1" spc="10" dirty="0">
                <a:solidFill>
                  <a:srgbClr val="005E6D"/>
                </a:solidFill>
                <a:latin typeface="Lucida Sans"/>
                <a:cs typeface="Lucida Sans"/>
              </a:rPr>
              <a:t>2.4.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Number 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of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newly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reported  </a:t>
            </a:r>
            <a:r>
              <a:rPr sz="1400" b="1" spc="-45" dirty="0">
                <a:solidFill>
                  <a:srgbClr val="8C2689"/>
                </a:solidFill>
                <a:latin typeface="Lucida Sans"/>
                <a:cs typeface="Lucida Sans"/>
              </a:rPr>
              <a:t>cases*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perinatal 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hepatitis </a:t>
            </a:r>
            <a:r>
              <a:rPr sz="1400" b="1" spc="75" dirty="0">
                <a:solidFill>
                  <a:srgbClr val="8C2689"/>
                </a:solidFill>
                <a:latin typeface="Lucida Sans"/>
                <a:cs typeface="Lucida Sans"/>
              </a:rPr>
              <a:t>B</a:t>
            </a:r>
            <a:r>
              <a:rPr sz="1400" b="1" spc="-229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virus</a:t>
            </a:r>
            <a:endParaRPr sz="1400">
              <a:latin typeface="Lucida Sans"/>
              <a:cs typeface="Lucida Sans"/>
            </a:endParaRPr>
          </a:p>
          <a:p>
            <a:pPr marL="12700" marR="142875" algn="just">
              <a:lnSpc>
                <a:spcPct val="107200"/>
              </a:lnSpc>
            </a:pP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infection, </a:t>
            </a:r>
            <a:r>
              <a:rPr sz="1400" b="1" spc="-40" dirty="0">
                <a:solidFill>
                  <a:srgbClr val="8C2689"/>
                </a:solidFill>
                <a:latin typeface="Lucida Sans"/>
                <a:cs typeface="Lucida Sans"/>
              </a:rPr>
              <a:t>by</a:t>
            </a:r>
            <a:r>
              <a:rPr sz="1400" b="1" spc="-24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Lucida Sans"/>
                <a:cs typeface="Lucida Sans"/>
              </a:rPr>
              <a:t>state 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or jurisdiction</a:t>
            </a:r>
            <a:r>
              <a:rPr sz="1400" b="1" spc="-20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—</a:t>
            </a:r>
            <a:endParaRPr sz="1400">
              <a:latin typeface="Lucida Sans"/>
              <a:cs typeface="Lucida Sans"/>
            </a:endParaRP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United </a:t>
            </a:r>
            <a:r>
              <a:rPr sz="1400" b="1" spc="30" dirty="0">
                <a:solidFill>
                  <a:srgbClr val="8C2689"/>
                </a:solidFill>
                <a:latin typeface="Lucida Sans"/>
                <a:cs typeface="Lucida Sans"/>
              </a:rPr>
              <a:t>States,</a:t>
            </a:r>
            <a:r>
              <a:rPr sz="1400" b="1" spc="-22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40" dirty="0">
                <a:solidFill>
                  <a:srgbClr val="8C2689"/>
                </a:solidFill>
                <a:latin typeface="Lucida Sans"/>
                <a:cs typeface="Lucida Sans"/>
              </a:rPr>
              <a:t>2019</a:t>
            </a:r>
            <a:endParaRPr sz="1400">
              <a:latin typeface="Lucida Sans"/>
              <a:cs typeface="Lucida Sans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497349"/>
              </p:ext>
            </p:extLst>
          </p:nvPr>
        </p:nvGraphicFramePr>
        <p:xfrm>
          <a:off x="2327148" y="975867"/>
          <a:ext cx="2881630" cy="861894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State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or</a:t>
                      </a:r>
                      <a:r>
                        <a:rPr sz="800" b="1" spc="-14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Jurisdiction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Perinatal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Hepatitis</a:t>
                      </a:r>
                      <a:r>
                        <a:rPr sz="800" b="1" spc="-114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800" b="1" spc="4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B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0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800" b="1" spc="-3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Alabama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587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587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-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Alaska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Arizona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Arkansas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California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Colorado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Connecticut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Delaware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District 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of</a:t>
                      </a:r>
                      <a:r>
                        <a:rPr sz="800" b="1" spc="-4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Columbia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U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Florida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3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Georgia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Hawaii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Idaho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Illinois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 dirty="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Indiana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Iowa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Kansas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Kentucky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Louisiana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Maine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Maryland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Massachusetts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Michigan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Minnesota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Mississippi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Missouri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Montana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Nebraska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4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Nevada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New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Hampshire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New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Jersey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New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-3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Mexico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New</a:t>
                      </a:r>
                      <a:r>
                        <a:rPr sz="800" b="1" spc="-4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York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North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Carolina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North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Dakota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Ohio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-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Oklahoma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-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Oregon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Pennsylvania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Rhode Island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U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South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Carolina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South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Dakota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Tennessee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-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Texas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Utah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Vermont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Virginia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Washington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West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Virginia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Wisconsin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6274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Wyoming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7145" marB="0">
                    <a:lnB w="1270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—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7145" marB="0">
                    <a:lnB w="1270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b="1" spc="-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Total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2349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b="1" spc="-1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17</a:t>
                      </a:r>
                      <a:endParaRPr sz="800" dirty="0">
                        <a:latin typeface="Lucida Sans"/>
                        <a:cs typeface="Lucida Sans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500" y="8177504"/>
            <a:ext cx="1778000" cy="1454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4615">
              <a:lnSpc>
                <a:spcPct val="1072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  <a:p>
            <a:pPr marL="12700" marR="5080">
              <a:lnSpc>
                <a:spcPct val="107200"/>
              </a:lnSpc>
              <a:spcBef>
                <a:spcPts val="450"/>
              </a:spcBef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*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that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 the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classification 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criteria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confirmed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case.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case 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definition,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see</a:t>
            </a:r>
            <a:r>
              <a:rPr sz="700" spc="-35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https://ndc.services.cdc.gov/  </a:t>
            </a:r>
            <a:r>
              <a:rPr sz="700" u="sng" spc="-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conditions/hepatitis-b-perinatal-virus-  </a:t>
            </a:r>
            <a:r>
              <a:rPr sz="700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infection/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.</a:t>
            </a:r>
            <a:endParaRPr sz="700">
              <a:latin typeface="Century Gothic"/>
              <a:cs typeface="Century Gothic"/>
            </a:endParaRPr>
          </a:p>
          <a:p>
            <a:pPr marL="12700" marR="179070">
              <a:lnSpc>
                <a:spcPct val="107200"/>
              </a:lnSpc>
              <a:spcBef>
                <a:spcPts val="450"/>
              </a:spcBef>
            </a:pP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—: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No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cases.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reporting 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jurisdiction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did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submit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any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to 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CDC.</a:t>
            </a: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U: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Unavailable.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data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were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unavailable.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664301" y="272592"/>
            <a:ext cx="1608455" cy="3429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5" dirty="0">
                <a:solidFill>
                  <a:srgbClr val="8C2689"/>
                </a:solidFill>
                <a:latin typeface="Trebuchet MS"/>
                <a:cs typeface="Trebuchet MS"/>
              </a:rPr>
              <a:t>VIRAL</a:t>
            </a:r>
            <a:r>
              <a:rPr sz="1050" b="1" spc="-30" dirty="0">
                <a:solidFill>
                  <a:srgbClr val="8C2689"/>
                </a:solidFill>
                <a:latin typeface="Trebuchet MS"/>
                <a:cs typeface="Trebuchet MS"/>
              </a:rPr>
              <a:t> </a:t>
            </a:r>
            <a:r>
              <a:rPr sz="1050" b="1" spc="90" dirty="0">
                <a:solidFill>
                  <a:srgbClr val="8C2689"/>
                </a:solidFill>
                <a:latin typeface="Trebuchet MS"/>
                <a:cs typeface="Trebuchet MS"/>
              </a:rPr>
              <a:t>HEPATITIS</a:t>
            </a:r>
            <a:endParaRPr sz="1050">
              <a:latin typeface="Trebuchet MS"/>
              <a:cs typeface="Trebuchet MS"/>
            </a:endParaRPr>
          </a:p>
          <a:p>
            <a:pPr marL="127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261</Words>
  <Application>Microsoft Office PowerPoint</Application>
  <PresentationFormat>Custom</PresentationFormat>
  <Paragraphs>117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Century Gothic</vt:lpstr>
      <vt:lpstr>Lucida Sans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2.4. Number of newly reported cases* of perinatal hepatitis B virus infection, by state or jurisdiction — United States, 2019</dc:title>
  <dc:subject>Table 2.4. Number of newly reported cases* of perinatal hepatitis B virus infection, by state or jurisdiction — United States, 2019</dc:subject>
  <dc:creator>HHS / CDC / DDID / NCHHSTP / DVH</dc:creator>
  <cp:lastModifiedBy>Peterson, Paul (CDC/DDID/NCHHSTP/DVH) (CTR)</cp:lastModifiedBy>
  <cp:revision>2</cp:revision>
  <dcterms:created xsi:type="dcterms:W3CDTF">2021-05-18T21:32:48Z</dcterms:created>
  <dcterms:modified xsi:type="dcterms:W3CDTF">2021-05-19T13:56:34Z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2021-05-19T13:46:45Z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e80a1075-6339-4f7c-a889-b809468b0c3e</vt:lpwstr>
  </property>
  <property fmtid="{D5CDD505-2E9C-101B-9397-08002B2CF9AE}" pid="11" name="MSIP_Label_8af03ff0-41c5-4c41-b55e-fabb8fae94be_ContentBits">
    <vt:lpwstr>0</vt:lpwstr>
  </property>
</Properties>
</file>