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70F50-FBBE-4F66-A958-904F175B2578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4BDE8-3D2E-4D11-8D46-BEC6DD641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89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and rates of reported cases of acute hepatitis B by demographic characteristics (age, sex, race/ethnicity, urbanicity, and US Department of Health and Human Services regions) for 2015–2019. The first column lists the demographic characteristics.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year has 2 columns of data; the first column displays the number of reported acute hepatitis B cases, and the second column displays the rates of reported acute hepatitis B cases for each demographic category by year during 2015–2019.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D4BDE8-3D2E-4D11-8D46-BEC6DD6411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3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2999" y="1266063"/>
            <a:ext cx="7023100" cy="7406640"/>
          </a:xfrm>
          <a:custGeom>
            <a:avLst/>
            <a:gdLst/>
            <a:ahLst/>
            <a:cxnLst/>
            <a:rect l="l" t="t" r="r" b="b"/>
            <a:pathLst>
              <a:path w="7023100" h="7406640">
                <a:moveTo>
                  <a:pt x="0" y="0"/>
                </a:moveTo>
                <a:lnTo>
                  <a:pt x="7022592" y="0"/>
                </a:lnTo>
                <a:lnTo>
                  <a:pt x="7022592" y="7406640"/>
                </a:lnTo>
                <a:lnTo>
                  <a:pt x="0" y="7406640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b-acut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hyperlink" Target="https://www.hhs.gov/about/agencies/iea/regional-offices/index.html" TargetMode="External"/><Relationship Id="rId4" Type="http://schemas.openxmlformats.org/officeDocument/2006/relationships/hyperlink" Target="https://www.cdc.gov/nchs/data_access/urban_rural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639495"/>
              </p:ext>
            </p:extLst>
          </p:nvPr>
        </p:nvGraphicFramePr>
        <p:xfrm>
          <a:off x="457200" y="1348739"/>
          <a:ext cx="6854825" cy="72425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45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1996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32105">
                        <a:lnSpc>
                          <a:spcPct val="100000"/>
                        </a:lnSpc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Characteristics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44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2015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2016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2017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2018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2019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1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Total</a:t>
                      </a:r>
                      <a:r>
                        <a:rPr sz="675" b="1" spc="-22" baseline="30864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75" baseline="30864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3,370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1.1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3,218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1.0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3,409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1.1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3,322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1.0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3,192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1.0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55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-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Age</a:t>
                      </a:r>
                      <a:r>
                        <a:rPr sz="800" b="1" spc="-5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(years)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7625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0–19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20–29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348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286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271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249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218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30–39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1,094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1,000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998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868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801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40–49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961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906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1,028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1,052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1,067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50–59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615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655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675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675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≥60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312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342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395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418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456">
                <a:tc gridSpan="11"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Sex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7625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Male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2,080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1,957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2,095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2,050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2,021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Female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1,280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1,252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1,301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1,260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1,169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456">
                <a:tc gridSpan="11"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Race/ethnicity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7625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5244" marR="537210">
                        <a:lnSpc>
                          <a:spcPts val="900"/>
                        </a:lnSpc>
                        <a:spcBef>
                          <a:spcPts val="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American</a:t>
                      </a:r>
                      <a:r>
                        <a:rPr sz="800" b="1" spc="-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Indian/ 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Alaska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9676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Asian/Pacific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Black,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non-Hispanic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398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386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411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382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White,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non-Hispanic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2,150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2,059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2,197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2,084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2,045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Hispanic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222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215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9455">
                <a:tc gridSpan="11"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Urbanicity</a:t>
                      </a:r>
                      <a:r>
                        <a:rPr sz="675" b="1" spc="7" baseline="30864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675" baseline="30864">
                        <a:latin typeface="Lucida Sans"/>
                        <a:cs typeface="Lucida Sans"/>
                      </a:endParaRPr>
                    </a:p>
                  </a:txBody>
                  <a:tcPr marL="0" marR="0" marT="47625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Urban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2,607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2,329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2,333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2,519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2,504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Rural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631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495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490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589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519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9456">
                <a:tc gridSpan="11"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HHS Region: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Regional</a:t>
                      </a:r>
                      <a:r>
                        <a:rPr sz="800" b="1" spc="-14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Office</a:t>
                      </a:r>
                      <a:r>
                        <a:rPr sz="675" b="1" spc="-7" baseline="30864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#</a:t>
                      </a:r>
                      <a:endParaRPr sz="675" baseline="30864">
                        <a:latin typeface="Lucida Sans"/>
                        <a:cs typeface="Lucida Sans"/>
                      </a:endParaRPr>
                    </a:p>
                  </a:txBody>
                  <a:tcPr marL="0" marR="0" marT="47625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1: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Boston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2: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York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3: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Philadelphia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397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385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311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277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4: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Atlanta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1,302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1,378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1,501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1,601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1,458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5: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Chicago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677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557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580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611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612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6: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Dallas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321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286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267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214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7: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Kansas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City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8: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Denver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9: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Francisco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224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10: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Seattle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8680424"/>
            <a:ext cx="1313815" cy="1169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Rates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per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100,000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population.</a:t>
            </a:r>
            <a:endParaRPr sz="700">
              <a:latin typeface="Century Gothic"/>
              <a:cs typeface="Century Gothic"/>
            </a:endParaRPr>
          </a:p>
          <a:p>
            <a:pPr marL="12700" marR="104775">
              <a:lnSpc>
                <a:spcPct val="107200"/>
              </a:lnSpc>
              <a:spcBef>
                <a:spcPts val="450"/>
              </a:spcBef>
            </a:pPr>
            <a:r>
              <a:rPr sz="700" spc="-110" dirty="0">
                <a:solidFill>
                  <a:srgbClr val="231F20"/>
                </a:solidFill>
                <a:latin typeface="Century Gothic"/>
                <a:cs typeface="Century Gothic"/>
              </a:rPr>
              <a:t>†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that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  the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classification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criteria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confirmed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case.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definition,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see </a:t>
            </a:r>
            <a:r>
              <a:rPr sz="700" u="sng" spc="-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https://ndc</a:t>
            </a:r>
            <a:r>
              <a:rPr sz="700" spc="-30" dirty="0">
                <a:solidFill>
                  <a:srgbClr val="205E9E"/>
                </a:solidFill>
                <a:latin typeface="Century Gothic"/>
                <a:cs typeface="Century Gothic"/>
                <a:hlinkClick r:id="rId3"/>
              </a:rPr>
              <a:t>. </a:t>
            </a:r>
            <a:r>
              <a:rPr sz="700" spc="-30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services.cdc.gov/conditions/ </a:t>
            </a:r>
            <a:r>
              <a:rPr sz="700" spc="-35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hepatitis-b-acute/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30400" y="8680424"/>
            <a:ext cx="5379085" cy="1169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7200"/>
              </a:lnSpc>
              <a:spcBef>
                <a:spcPts val="100"/>
              </a:spcBef>
            </a:pPr>
            <a:r>
              <a:rPr sz="600" spc="15" baseline="34722" dirty="0">
                <a:solidFill>
                  <a:srgbClr val="231F20"/>
                </a:solidFill>
                <a:latin typeface="Century Gothic"/>
                <a:cs typeface="Century Gothic"/>
              </a:rPr>
              <a:t>§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Numbers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80" dirty="0">
                <a:solidFill>
                  <a:srgbClr val="231F20"/>
                </a:solidFill>
                <a:latin typeface="Century Gothic"/>
                <a:cs typeface="Century Gothic"/>
              </a:rPr>
              <a:t>each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category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might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75" dirty="0">
                <a:solidFill>
                  <a:srgbClr val="231F20"/>
                </a:solidFill>
                <a:latin typeface="Century Gothic"/>
                <a:cs typeface="Century Gothic"/>
              </a:rPr>
              <a:t>add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up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total number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year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because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with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missing 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data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or,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race/ethnicity, cases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categorized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as</a:t>
            </a:r>
            <a:r>
              <a:rPr sz="700" spc="7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“Other.”</a:t>
            </a:r>
            <a:endParaRPr sz="700">
              <a:latin typeface="Century Gothic"/>
              <a:cs typeface="Century Gothic"/>
            </a:endParaRPr>
          </a:p>
          <a:p>
            <a:pPr marL="12700" marR="31750" indent="-635">
              <a:lnSpc>
                <a:spcPct val="107200"/>
              </a:lnSpc>
              <a:spcBef>
                <a:spcPts val="450"/>
              </a:spcBef>
            </a:pPr>
            <a:r>
              <a:rPr sz="600" spc="22" baseline="34722" dirty="0">
                <a:solidFill>
                  <a:srgbClr val="231F20"/>
                </a:solidFill>
                <a:latin typeface="Century Gothic"/>
                <a:cs typeface="Century Gothic"/>
              </a:rPr>
              <a:t>¶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Urbanicity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was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categorized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according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2013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Center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Health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Statistics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(NCHS)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urban-rural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classification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scheme 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counties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county-equivalent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entities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(</a:t>
            </a:r>
            <a:r>
              <a:rPr sz="700" u="sng" spc="-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4"/>
              </a:rPr>
              <a:t>https://www.cdc.gov/nchs/data_access/urban_rural.htm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). Large central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metropolitan, 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large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fringe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metropolitan,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medium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metropolitan,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small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metropolitan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counties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 grouped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as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urban.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Micropolitan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noncore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counties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 grouped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as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rural.</a:t>
            </a:r>
            <a:endParaRPr sz="700">
              <a:latin typeface="Century Gothic"/>
              <a:cs typeface="Century Gothic"/>
            </a:endParaRPr>
          </a:p>
          <a:p>
            <a:pPr marL="12700" marR="375920" indent="-635">
              <a:lnSpc>
                <a:spcPct val="107200"/>
              </a:lnSpc>
              <a:spcBef>
                <a:spcPts val="445"/>
              </a:spcBef>
            </a:pPr>
            <a:r>
              <a:rPr sz="600" spc="-75" baseline="34722" dirty="0">
                <a:solidFill>
                  <a:srgbClr val="231F20"/>
                </a:solidFill>
                <a:latin typeface="Century Gothic"/>
                <a:cs typeface="Century Gothic"/>
              </a:rPr>
              <a:t># </a:t>
            </a:r>
            <a:r>
              <a:rPr sz="700" spc="45" dirty="0">
                <a:solidFill>
                  <a:srgbClr val="231F20"/>
                </a:solidFill>
                <a:latin typeface="Century Gothic"/>
                <a:cs typeface="Century Gothic"/>
              </a:rPr>
              <a:t>US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Department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Health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Human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Services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(HHS)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regions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categorized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according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grouping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states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45" dirty="0">
                <a:solidFill>
                  <a:srgbClr val="231F20"/>
                </a:solidFill>
                <a:latin typeface="Century Gothic"/>
                <a:cs typeface="Century Gothic"/>
              </a:rPr>
              <a:t>US 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territories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assigned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under </a:t>
            </a:r>
            <a:r>
              <a:rPr sz="700" spc="-85" dirty="0">
                <a:solidFill>
                  <a:srgbClr val="231F20"/>
                </a:solidFill>
                <a:latin typeface="Century Gothic"/>
                <a:cs typeface="Century Gothic"/>
              </a:rPr>
              <a:t>each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10 </a:t>
            </a:r>
            <a:r>
              <a:rPr sz="700" spc="30" dirty="0">
                <a:solidFill>
                  <a:srgbClr val="231F20"/>
                </a:solidFill>
                <a:latin typeface="Century Gothic"/>
                <a:cs typeface="Century Gothic"/>
              </a:rPr>
              <a:t>HHS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regional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offices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(</a:t>
            </a:r>
            <a:r>
              <a:rPr sz="70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5"/>
              </a:rPr>
              <a:t>https://www.hhs.gov/about/agencies/iea/regional-offices/ </a:t>
            </a:r>
            <a:r>
              <a:rPr sz="700" spc="-40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5"/>
              </a:rPr>
              <a:t>index.htm</a:t>
            </a:r>
            <a:r>
              <a:rPr sz="700" spc="-25" dirty="0">
                <a:solidFill>
                  <a:srgbClr val="205E9E"/>
                </a:solidFill>
                <a:latin typeface="Century Gothic"/>
                <a:cs typeface="Century Gothic"/>
                <a:hlinkClick r:id="rId5"/>
              </a:rPr>
              <a:t>l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).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For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purposes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this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report,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regions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with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45" dirty="0">
                <a:solidFill>
                  <a:srgbClr val="231F20"/>
                </a:solidFill>
                <a:latin typeface="Century Gothic"/>
                <a:cs typeface="Century Gothic"/>
              </a:rPr>
              <a:t>US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territories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(Region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2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and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Region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9)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contain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data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from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states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only.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44500" y="272592"/>
            <a:ext cx="6828790" cy="988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5" dirty="0">
                <a:solidFill>
                  <a:srgbClr val="8C2689"/>
                </a:solidFill>
                <a:latin typeface="Trebuchet MS"/>
                <a:cs typeface="Trebuchet MS"/>
              </a:rPr>
              <a:t>VIRAL</a:t>
            </a:r>
            <a:r>
              <a:rPr sz="1050" b="1" spc="-30" dirty="0">
                <a:solidFill>
                  <a:srgbClr val="8C2689"/>
                </a:solidFill>
                <a:latin typeface="Trebuchet MS"/>
                <a:cs typeface="Trebuchet MS"/>
              </a:rPr>
              <a:t> </a:t>
            </a:r>
            <a:r>
              <a:rPr sz="1050" b="1" spc="90" dirty="0">
                <a:solidFill>
                  <a:srgbClr val="8C2689"/>
                </a:solidFill>
                <a:latin typeface="Trebuchet MS"/>
                <a:cs typeface="Trebuchet MS"/>
              </a:rPr>
              <a:t>HEPATITIS</a:t>
            </a:r>
            <a:endParaRPr sz="1050">
              <a:latin typeface="Trebuchet MS"/>
              <a:cs typeface="Trebuchet MS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337820">
              <a:lnSpc>
                <a:spcPct val="107200"/>
              </a:lnSpc>
            </a:pPr>
            <a:r>
              <a:rPr sz="1400" b="1" spc="-70" dirty="0">
                <a:solidFill>
                  <a:srgbClr val="005E6D"/>
                </a:solidFill>
                <a:latin typeface="Lucida Sans"/>
                <a:cs typeface="Lucida Sans"/>
              </a:rPr>
              <a:t>Table</a:t>
            </a:r>
            <a:r>
              <a:rPr sz="1400" b="1" spc="-90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10" dirty="0">
                <a:solidFill>
                  <a:srgbClr val="005E6D"/>
                </a:solidFill>
                <a:latin typeface="Lucida Sans"/>
                <a:cs typeface="Lucida Sans"/>
              </a:rPr>
              <a:t>2.2.</a:t>
            </a:r>
            <a:r>
              <a:rPr sz="1400" b="1" spc="-85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Number</a:t>
            </a:r>
            <a:r>
              <a:rPr sz="1400" b="1" spc="-114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and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rates*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0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reported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80" dirty="0">
                <a:solidFill>
                  <a:srgbClr val="8C2689"/>
                </a:solidFill>
                <a:latin typeface="Lucida Sans"/>
                <a:cs typeface="Lucida Sans"/>
              </a:rPr>
              <a:t>cases†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0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dirty="0">
                <a:solidFill>
                  <a:srgbClr val="8C2689"/>
                </a:solidFill>
                <a:latin typeface="Lucida Sans"/>
                <a:cs typeface="Lucida Sans"/>
              </a:rPr>
              <a:t>acute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hepatitis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75" dirty="0">
                <a:solidFill>
                  <a:srgbClr val="8C2689"/>
                </a:solidFill>
                <a:latin typeface="Lucida Sans"/>
                <a:cs typeface="Lucida Sans"/>
              </a:rPr>
              <a:t>B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virus 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infection,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by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demographic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characteristics</a:t>
            </a:r>
            <a:r>
              <a:rPr sz="1400" b="1" spc="-8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—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United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Lucida Sans"/>
                <a:cs typeface="Lucida Sans"/>
              </a:rPr>
              <a:t>States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2015–2019</a:t>
            </a:r>
            <a:endParaRPr sz="14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726</Words>
  <Application>Microsoft Office PowerPoint</Application>
  <PresentationFormat>Custom</PresentationFormat>
  <Paragraphs>320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Lucida Sans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2.2. Number and rates* of reported cases† of acute hepatitis B virus infection, by demographic characteristics — United States 2015–2019</dc:title>
  <dc:subject>Table 2.2. Number and rates* of reported cases† of acute hepatitis B virus infection, by demographic characteristics — United States 2015–2019</dc:subject>
  <dc:creator>HHS / CDC / DDID / NCHHSTP / DVH</dc:creator>
  <cp:lastModifiedBy>Peterson, Paul (CDC/DDID/NCHHSTP/DVH) (CTR)</cp:lastModifiedBy>
  <cp:revision>2</cp:revision>
  <dcterms:created xsi:type="dcterms:W3CDTF">2021-05-18T21:48:34Z</dcterms:created>
  <dcterms:modified xsi:type="dcterms:W3CDTF">2021-05-19T13:41:48Z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2021-05-19T13:38:50Z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7b317f74-c0d7-419b-b9dd-b1683bc1d503</vt:lpwstr>
  </property>
  <property fmtid="{D5CDD505-2E9C-101B-9397-08002B2CF9AE}" pid="11" name="MSIP_Label_8af03ff0-41c5-4c41-b55e-fabb8fae94be_ContentBits">
    <vt:lpwstr>0</vt:lpwstr>
  </property>
</Properties>
</file>