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8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450E5-C907-4E52-8CCA-02CFC17EA3AC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B399B-5375-4EFF-A093-A2831416B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14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regarding reported cases of acute hepatitis B by state or jurisdiction during 2015–2019. The first column lists the state or jurisdiction.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Each year has 2 columns of data; the first column displays the number of reported acute hepatitis B cases, and the second column displays the rate of reported acute hepatitis B cases per 100,000 population in that jurisdiction for that year.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B399B-5375-4EFF-A093-A2831416B5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7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2999" y="1266063"/>
            <a:ext cx="7013575" cy="8101965"/>
          </a:xfrm>
          <a:custGeom>
            <a:avLst/>
            <a:gdLst/>
            <a:ahLst/>
            <a:cxnLst/>
            <a:rect l="l" t="t" r="r" b="b"/>
            <a:pathLst>
              <a:path w="7013575" h="8101965">
                <a:moveTo>
                  <a:pt x="0" y="0"/>
                </a:moveTo>
                <a:lnTo>
                  <a:pt x="7013448" y="0"/>
                </a:lnTo>
                <a:lnTo>
                  <a:pt x="7013448" y="8101583"/>
                </a:lnTo>
                <a:lnTo>
                  <a:pt x="0" y="8101583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acut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1604364"/>
              </p:ext>
            </p:extLst>
          </p:nvPr>
        </p:nvGraphicFramePr>
        <p:xfrm>
          <a:off x="457200" y="1348739"/>
          <a:ext cx="6845300" cy="79374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41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46237">
                <a:tc rowSpan="2"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800" b="1" spc="2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State </a:t>
                      </a:r>
                      <a:r>
                        <a:rPr sz="800" b="1" spc="-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or</a:t>
                      </a:r>
                      <a:r>
                        <a:rPr sz="800" b="1" spc="-14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Jurisdiction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83820" marB="0">
                    <a:solidFill>
                      <a:srgbClr val="005E6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2015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2016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2017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800" b="1" spc="-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2019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8255" marB="0"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5E6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7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820" marB="0"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R="124460" algn="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t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No.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R w="952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-5" dirty="0">
                          <a:solidFill>
                            <a:srgbClr val="FFFFFF"/>
                          </a:solidFill>
                          <a:latin typeface="Lucida Sans"/>
                          <a:cs typeface="Lucida Sans"/>
                        </a:rPr>
                        <a:t>Rate*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13970" marB="0">
                    <a:lnL w="9525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7150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Alabama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935"/>
                        </a:lnSpc>
                        <a:spcBef>
                          <a:spcPts val="11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Alaska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Arizona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Arkansas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California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126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Colorado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Connecticut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Delaware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District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of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Columbia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Florida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432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558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588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617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595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Georgia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Hawaii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Idaho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Illinois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Indiana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133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4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Iowa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7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Kansas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Kentucky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222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260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188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Louisiana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Maine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Maryland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Massachusetts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Michigan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Minnesota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Mississippi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Missouri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Montana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Nebraska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Nevada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Hampshire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Jersey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3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Mexico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New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York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Carolina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165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190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220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187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North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Dakota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—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Ohio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409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299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285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311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Oklahoma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Oregon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Pennsylvania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Rhode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Island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South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Carolina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South</a:t>
                      </a: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Dakota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Tennessee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243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192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208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3.0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4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Texas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159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156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Utah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Vermont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1.4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Virginia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61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Washington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45732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5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West</a:t>
                      </a:r>
                      <a:r>
                        <a:rPr sz="800" b="1" spc="2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800" b="1" spc="5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Virginia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272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268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5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14.6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212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15430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11.7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132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76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4.2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45719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Wisconsin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9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0.1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5E6D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4573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7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Wyoming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U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800" b="1" spc="60" dirty="0">
                          <a:solidFill>
                            <a:srgbClr val="231F20"/>
                          </a:solidFill>
                          <a:latin typeface="Calibri"/>
                          <a:cs typeface="Calibri"/>
                        </a:rPr>
                        <a:t>0.5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9525">
                      <a:solidFill>
                        <a:srgbClr val="005E6D"/>
                      </a:solidFill>
                      <a:prstDash val="solid"/>
                    </a:lnL>
                    <a:lnB w="1905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  <a:tr h="213293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-2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Total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3,370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1.1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3,218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3,409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1.1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3,322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1.0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R w="19050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3,192</a:t>
                      </a:r>
                      <a:endParaRPr sz="80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19050">
                      <a:solidFill>
                        <a:srgbClr val="005E6D"/>
                      </a:solidFill>
                      <a:prstDash val="solid"/>
                    </a:lnL>
                    <a:lnR w="9525">
                      <a:solidFill>
                        <a:srgbClr val="005E6D"/>
                      </a:solidFill>
                      <a:prstDash val="solid"/>
                    </a:lnR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38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Lucida Sans"/>
                          <a:cs typeface="Lucida Sans"/>
                        </a:rPr>
                        <a:t>1.0</a:t>
                      </a:r>
                      <a:endParaRPr sz="800" dirty="0">
                        <a:latin typeface="Lucida Sans"/>
                        <a:cs typeface="Lucida Sans"/>
                      </a:endParaRPr>
                    </a:p>
                  </a:txBody>
                  <a:tcPr marL="0" marR="0" marT="48260" marB="0">
                    <a:lnL w="9525">
                      <a:solidFill>
                        <a:srgbClr val="005E6D"/>
                      </a:solidFill>
                      <a:prstDash val="solid"/>
                    </a:lnL>
                    <a:lnT w="1905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3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444500" y="9358096"/>
            <a:ext cx="899794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59293" y="9358185"/>
            <a:ext cx="482600" cy="368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604">
              <a:lnSpc>
                <a:spcPct val="107200"/>
              </a:lnSpc>
              <a:spcBef>
                <a:spcPts val="10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Rates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per 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100,000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popul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a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tion.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1391" y="9358096"/>
            <a:ext cx="177990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the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confirmed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 </a:t>
            </a:r>
            <a:r>
              <a:rPr sz="700" u="sng" spc="-4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https://ndc.services.cdc.gov/ </a:t>
            </a:r>
            <a:r>
              <a:rPr sz="700" spc="-40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conditions/hepatitis-b-acute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/.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43584" y="9358185"/>
            <a:ext cx="104521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—: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No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cases. 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did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submit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any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103374" y="9358274"/>
            <a:ext cx="1753235" cy="540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200"/>
              </a:lnSpc>
              <a:spcBef>
                <a:spcPts val="100"/>
              </a:spcBef>
            </a:pP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N: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condition  was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reportable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law,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statute,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regulation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U: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Unavailable.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unavailable.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44500" y="272592"/>
            <a:ext cx="6828790" cy="98806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232400">
              <a:lnSpc>
                <a:spcPts val="1230"/>
              </a:lnSpc>
              <a:spcBef>
                <a:spcPts val="130"/>
              </a:spcBef>
            </a:pPr>
            <a:r>
              <a:rPr sz="1000" b="1" spc="75" dirty="0">
                <a:solidFill>
                  <a:srgbClr val="005E6D"/>
                </a:solidFill>
                <a:latin typeface="Century Gothic"/>
                <a:cs typeface="Century Gothic"/>
              </a:rPr>
              <a:t>2019 </a:t>
            </a:r>
            <a:r>
              <a:rPr sz="1050" b="1" spc="95" dirty="0">
                <a:solidFill>
                  <a:srgbClr val="8C2689"/>
                </a:solidFill>
                <a:latin typeface="Trebuchet MS"/>
                <a:cs typeface="Trebuchet MS"/>
              </a:rPr>
              <a:t>VIRAL</a:t>
            </a:r>
            <a:r>
              <a:rPr sz="1050" b="1" spc="-30" dirty="0">
                <a:solidFill>
                  <a:srgbClr val="8C2689"/>
                </a:solidFill>
                <a:latin typeface="Trebuchet MS"/>
                <a:cs typeface="Trebuchet MS"/>
              </a:rPr>
              <a:t> </a:t>
            </a:r>
            <a:r>
              <a:rPr sz="1050" b="1" spc="90" dirty="0">
                <a:solidFill>
                  <a:srgbClr val="8C2689"/>
                </a:solidFill>
                <a:latin typeface="Trebuchet MS"/>
                <a:cs typeface="Trebuchet MS"/>
              </a:rPr>
              <a:t>HEPATITIS</a:t>
            </a:r>
            <a:endParaRPr sz="1050">
              <a:latin typeface="Trebuchet MS"/>
              <a:cs typeface="Trebuchet MS"/>
            </a:endParaRPr>
          </a:p>
          <a:p>
            <a:pPr marL="52324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 marR="337820">
              <a:lnSpc>
                <a:spcPct val="107200"/>
              </a:lnSpc>
            </a:pPr>
            <a:r>
              <a:rPr sz="1400" b="1" spc="-70" dirty="0">
                <a:solidFill>
                  <a:srgbClr val="005E6D"/>
                </a:solidFill>
                <a:latin typeface="Lucida Sans"/>
                <a:cs typeface="Lucida Sans"/>
              </a:rPr>
              <a:t>Table</a:t>
            </a:r>
            <a:r>
              <a:rPr sz="1400" b="1" spc="-90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2.1.</a:t>
            </a:r>
            <a:r>
              <a:rPr sz="1400" b="1" spc="-85" dirty="0">
                <a:solidFill>
                  <a:srgbClr val="005E6D"/>
                </a:solidFill>
                <a:latin typeface="Lucida Sans"/>
                <a:cs typeface="Lucida Sans"/>
              </a:rPr>
              <a:t>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Number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and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rates*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80" dirty="0">
                <a:solidFill>
                  <a:srgbClr val="8C2689"/>
                </a:solidFill>
                <a:latin typeface="Lucida Sans"/>
                <a:cs typeface="Lucida Sans"/>
              </a:rPr>
              <a:t>cases†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0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dirty="0">
                <a:solidFill>
                  <a:srgbClr val="8C2689"/>
                </a:solidFill>
                <a:latin typeface="Lucida Sans"/>
                <a:cs typeface="Lucida Sans"/>
              </a:rPr>
              <a:t>acute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75" dirty="0">
                <a:solidFill>
                  <a:srgbClr val="8C2689"/>
                </a:solidFill>
                <a:latin typeface="Lucida Sans"/>
                <a:cs typeface="Lucida Sans"/>
              </a:rPr>
              <a:t>B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virus 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infection,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by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10" dirty="0">
                <a:solidFill>
                  <a:srgbClr val="8C2689"/>
                </a:solidFill>
                <a:latin typeface="Lucida Sans"/>
                <a:cs typeface="Lucida Sans"/>
              </a:rPr>
              <a:t>state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or</a:t>
            </a:r>
            <a:r>
              <a:rPr sz="1400" b="1" spc="-114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jurisdiction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United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30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2015–2019</a:t>
            </a:r>
            <a:endParaRPr sz="1400">
              <a:latin typeface="Lucida Sans"/>
              <a:cs typeface="Lucida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811</Words>
  <Application>Microsoft Office PowerPoint</Application>
  <PresentationFormat>Custom</PresentationFormat>
  <Paragraphs>601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Century Gothic</vt:lpstr>
      <vt:lpstr>Lucida Sans</vt:lpstr>
      <vt:lpstr>Times New Roman</vt:lpstr>
      <vt:lpstr>Trebuchet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2.1. Number and rates* of reported cases† of acute hepatitis B virus infection, by state or jurisdiction — United States, 2015–2019</dc:title>
  <dc:subject>Table 2.1. Number and rates* of reported cases† of acute hepatitis B virus infection, by state or jurisdiction — United States, 2015–2019</dc:subject>
  <dc:creator>HHS / CDC / DDID / NCHHSTP / DVH</dc:creator>
  <cp:lastModifiedBy>Peterson, Paul (CDC/DDID/NCHHSTP/DVH) (CTR)</cp:lastModifiedBy>
  <cp:revision>2</cp:revision>
  <dcterms:created xsi:type="dcterms:W3CDTF">2021-05-18T21:40:59Z</dcterms:created>
  <dcterms:modified xsi:type="dcterms:W3CDTF">2021-05-19T13:42:47Z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2021-05-19T13:37:55Z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1d84ebd2-98b2-4d05-9ed6-958ffbfe6158</vt:lpwstr>
  </property>
  <property fmtid="{D5CDD505-2E9C-101B-9397-08002B2CF9AE}" pid="11" name="MSIP_Label_8af03ff0-41c5-4c41-b55e-fabb8fae94be_ContentBits">
    <vt:lpwstr>0</vt:lpwstr>
  </property>
</Properties>
</file>