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8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450E5-C907-4E52-8CCA-02CFC17EA3AC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B399B-5375-4EFF-A093-A2831416B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14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regarding reported cases of acute hepatitis B by state or jurisdiction during 2015–2019. The first column lists the state or jurisdiction.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year has 2 columns of data; the first column displays the number of reported acute hepatitis B cases, and the second column displays the rate of reported acute hepatitis B cases per 100,000 population in that jurisdiction for that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B399B-5375-4EFF-A093-A2831416B5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7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2999" y="1266063"/>
            <a:ext cx="7013575" cy="8101965"/>
          </a:xfrm>
          <a:custGeom>
            <a:avLst/>
            <a:gdLst/>
            <a:ahLst/>
            <a:cxnLst/>
            <a:rect l="l" t="t" r="r" b="b"/>
            <a:pathLst>
              <a:path w="7013575" h="8101965">
                <a:moveTo>
                  <a:pt x="0" y="0"/>
                </a:moveTo>
                <a:lnTo>
                  <a:pt x="7013448" y="0"/>
                </a:lnTo>
                <a:lnTo>
                  <a:pt x="7013448" y="8101583"/>
                </a:lnTo>
                <a:lnTo>
                  <a:pt x="0" y="8101583"/>
                </a:lnTo>
                <a:lnTo>
                  <a:pt x="0" y="0"/>
                </a:lnTo>
                <a:close/>
              </a:path>
            </a:pathLst>
          </a:custGeom>
          <a:solidFill>
            <a:srgbClr val="231F2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b-acut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604364"/>
              </p:ext>
            </p:extLst>
          </p:nvPr>
        </p:nvGraphicFramePr>
        <p:xfrm>
          <a:off x="457200" y="1348739"/>
          <a:ext cx="6845300" cy="79374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46237">
                <a:tc row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State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or</a:t>
                      </a:r>
                      <a:r>
                        <a:rPr sz="800" b="1" spc="-14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Jurisdiction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83820" marB="0">
                    <a:solidFill>
                      <a:srgbClr val="005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825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825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825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825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825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820" marB="0"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R="124460" algn="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397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7150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Alabama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Alaska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Arizona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Arkansas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California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160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126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Colorado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Connecticut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Delaware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District </a:t>
                      </a: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Columbia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Florida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432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558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588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617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595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Georgia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179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Hawaii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Idaho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Illinois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Indiana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133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170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169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170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Iowa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Kansas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Kentucky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162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222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236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260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188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Louisiana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Maine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Maryland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Massachusetts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Michigan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Minnesota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Mississippi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Missouri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Montana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Nebraska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Nevada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Hampshire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Jersey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Mexico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York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North</a:t>
                      </a:r>
                      <a:r>
                        <a:rPr sz="800" b="1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Carolina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165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170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190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220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187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North</a:t>
                      </a:r>
                      <a:r>
                        <a:rPr sz="800" b="1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Dakota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Ohio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409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299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285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311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Oklahoma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Oregon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Pennsylvania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Rhode</a:t>
                      </a:r>
                      <a:r>
                        <a:rPr sz="800" b="1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Island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South</a:t>
                      </a:r>
                      <a:r>
                        <a:rPr sz="800" b="1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Carolina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South</a:t>
                      </a:r>
                      <a:r>
                        <a:rPr sz="800" b="1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Dakota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Tennessee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243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204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192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208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Texas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159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156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Utah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Vermont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Virginia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Washington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West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Virginia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272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268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5430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132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Wisconsin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4573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Wyoming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213293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-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Total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3,370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3,218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3,409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3,322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3,192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</a:t>
                      </a:r>
                      <a:endParaRPr sz="800" dirty="0">
                        <a:latin typeface="Lucida Sans"/>
                        <a:cs typeface="Lucida Sans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D"/>
                      </a:solidFill>
                      <a:prstDash val="solid"/>
                    </a:lnL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9358096"/>
            <a:ext cx="899794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9293" y="9358185"/>
            <a:ext cx="482600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604">
              <a:lnSpc>
                <a:spcPct val="107200"/>
              </a:lnSpc>
              <a:spcBef>
                <a:spcPts val="100"/>
              </a:spcBef>
            </a:pP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*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Rates</a:t>
            </a:r>
            <a:r>
              <a:rPr sz="700" spc="-7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per  </a:t>
            </a:r>
            <a:r>
              <a:rPr sz="700" spc="15" dirty="0">
                <a:solidFill>
                  <a:srgbClr val="231F20"/>
                </a:solidFill>
                <a:latin typeface="Century Gothic"/>
                <a:cs typeface="Century Gothic"/>
              </a:rPr>
              <a:t>100,000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popul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a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tion.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41391" y="9358096"/>
            <a:ext cx="177990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110" dirty="0">
                <a:solidFill>
                  <a:srgbClr val="231F20"/>
                </a:solidFill>
                <a:latin typeface="Century Gothic"/>
                <a:cs typeface="Century Gothic"/>
              </a:rPr>
              <a:t>†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that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met the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classification 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criteria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a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confirmed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case. </a:t>
            </a:r>
            <a:r>
              <a:rPr sz="700" spc="2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case 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definition,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see </a:t>
            </a:r>
            <a:r>
              <a:rPr sz="700" u="sng" spc="-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https://ndc.services.cdc.gov/ </a:t>
            </a:r>
            <a:r>
              <a:rPr sz="700" spc="-40" dirty="0">
                <a:solidFill>
                  <a:srgbClr val="205E9E"/>
                </a:solidFill>
                <a:latin typeface="Century Gothic"/>
                <a:cs typeface="Century Gothic"/>
              </a:rPr>
              <a:t> </a:t>
            </a:r>
            <a:r>
              <a:rPr sz="700" u="sng" spc="-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conditions/hepatitis-b-acute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/.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43584" y="9358185"/>
            <a:ext cx="104521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—: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No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cases. 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reporting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jurisdiction 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did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submit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any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 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03374" y="9358274"/>
            <a:ext cx="1753235" cy="540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N: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reportable.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disease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condition  was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reportable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by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law,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statute,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or 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regulation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in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reporting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jurisdiction.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U: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Unavailable.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data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were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unavailable.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44500" y="272592"/>
            <a:ext cx="6828790" cy="988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5" dirty="0">
                <a:solidFill>
                  <a:srgbClr val="8C2689"/>
                </a:solidFill>
                <a:latin typeface="Trebuchet MS"/>
                <a:cs typeface="Trebuchet MS"/>
              </a:rPr>
              <a:t>VIRAL</a:t>
            </a:r>
            <a:r>
              <a:rPr sz="1050" b="1" spc="-30" dirty="0">
                <a:solidFill>
                  <a:srgbClr val="8C2689"/>
                </a:solidFill>
                <a:latin typeface="Trebuchet MS"/>
                <a:cs typeface="Trebuchet MS"/>
              </a:rPr>
              <a:t> </a:t>
            </a:r>
            <a:r>
              <a:rPr sz="1050" b="1" spc="90" dirty="0">
                <a:solidFill>
                  <a:srgbClr val="8C2689"/>
                </a:solidFill>
                <a:latin typeface="Trebuchet MS"/>
                <a:cs typeface="Trebuchet MS"/>
              </a:rPr>
              <a:t>HEPATITIS</a:t>
            </a:r>
            <a:endParaRPr sz="1050">
              <a:latin typeface="Trebuchet MS"/>
              <a:cs typeface="Trebuchet MS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337820">
              <a:lnSpc>
                <a:spcPct val="107200"/>
              </a:lnSpc>
            </a:pPr>
            <a:r>
              <a:rPr sz="1400" b="1" spc="-70" dirty="0">
                <a:solidFill>
                  <a:srgbClr val="005E6D"/>
                </a:solidFill>
                <a:latin typeface="Lucida Sans"/>
                <a:cs typeface="Lucida Sans"/>
              </a:rPr>
              <a:t>Table</a:t>
            </a:r>
            <a:r>
              <a:rPr sz="1400" b="1" spc="-90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005E6D"/>
                </a:solidFill>
                <a:latin typeface="Lucida Sans"/>
                <a:cs typeface="Lucida Sans"/>
              </a:rPr>
              <a:t>2.1.</a:t>
            </a:r>
            <a:r>
              <a:rPr sz="1400" b="1" spc="-85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9"/>
                </a:solidFill>
                <a:latin typeface="Lucida Sans"/>
                <a:cs typeface="Lucida Sans"/>
              </a:rPr>
              <a:t>Number</a:t>
            </a:r>
            <a:r>
              <a:rPr sz="1400" b="1" spc="-114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and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rates*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r>
              <a:rPr sz="1400" b="1" spc="-10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reported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80" dirty="0">
                <a:solidFill>
                  <a:srgbClr val="8C2689"/>
                </a:solidFill>
                <a:latin typeface="Lucida Sans"/>
                <a:cs typeface="Lucida Sans"/>
              </a:rPr>
              <a:t>cases†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r>
              <a:rPr sz="1400" b="1" spc="-10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dirty="0">
                <a:solidFill>
                  <a:srgbClr val="8C2689"/>
                </a:solidFill>
                <a:latin typeface="Lucida Sans"/>
                <a:cs typeface="Lucida Sans"/>
              </a:rPr>
              <a:t>acute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hepatitis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75" dirty="0">
                <a:solidFill>
                  <a:srgbClr val="8C2689"/>
                </a:solidFill>
                <a:latin typeface="Lucida Sans"/>
                <a:cs typeface="Lucida Sans"/>
              </a:rPr>
              <a:t>B</a:t>
            </a:r>
            <a:r>
              <a:rPr sz="1400" b="1" spc="-1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virus 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infection,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9"/>
                </a:solidFill>
                <a:latin typeface="Lucida Sans"/>
                <a:cs typeface="Lucida Sans"/>
              </a:rPr>
              <a:t>by</a:t>
            </a:r>
            <a:r>
              <a:rPr sz="1400" b="1" spc="-1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Lucida Sans"/>
                <a:cs typeface="Lucida Sans"/>
              </a:rPr>
              <a:t>state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or</a:t>
            </a:r>
            <a:r>
              <a:rPr sz="1400" b="1" spc="-114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jurisdiction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9"/>
                </a:solidFill>
                <a:latin typeface="Lucida Sans"/>
                <a:cs typeface="Lucida Sans"/>
              </a:rPr>
              <a:t>—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United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30" dirty="0">
                <a:solidFill>
                  <a:srgbClr val="8C2689"/>
                </a:solidFill>
                <a:latin typeface="Lucida Sans"/>
                <a:cs typeface="Lucida Sans"/>
              </a:rPr>
              <a:t>States,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2015–2019</a:t>
            </a:r>
            <a:endParaRPr sz="14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811</Words>
  <Application>Microsoft Office PowerPoint</Application>
  <PresentationFormat>Custom</PresentationFormat>
  <Paragraphs>601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2.1. Number and rates* of reported cases† of acute hepatitis B virus infection, by state or jurisdiction — United States, 2015–2019</dc:title>
  <dc:subject>Table 2.1. Number and rates* of reported cases† of acute hepatitis B virus infection, by state or jurisdiction — United States, 2015–2019</dc:subject>
  <dc:creator>HHS / CDC / DDID / NCHHSTP / DVH</dc:creator>
  <cp:lastModifiedBy>Peterson, Paul (CDC/DDID/NCHHSTP/DVH) (CTR)</cp:lastModifiedBy>
  <cp:revision>2</cp:revision>
  <dcterms:created xsi:type="dcterms:W3CDTF">2021-05-18T21:40:59Z</dcterms:created>
  <dcterms:modified xsi:type="dcterms:W3CDTF">2021-05-19T13:42:47Z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2021-05-19T13:37:55Z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1d84ebd2-98b2-4d05-9ed6-958ffbfe6158</vt:lpwstr>
  </property>
  <property fmtid="{D5CDD505-2E9C-101B-9397-08002B2CF9AE}" pid="11" name="MSIP_Label_8af03ff0-41c5-4c41-b55e-fabb8fae94be_ContentBits">
    <vt:lpwstr>0</vt:lpwstr>
  </property>
</Properties>
</file>