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8077200"/>
  <p:notesSz cx="7772400" cy="8077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5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2503932"/>
            <a:ext cx="6606540" cy="1696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4523232"/>
            <a:ext cx="5440680" cy="2019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1857756"/>
            <a:ext cx="3380994" cy="53309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1857756"/>
            <a:ext cx="3380994" cy="53309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323088"/>
            <a:ext cx="6995160" cy="12923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1857756"/>
            <a:ext cx="6995160" cy="53309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7511796"/>
            <a:ext cx="2487168" cy="403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7511796"/>
            <a:ext cx="1787652" cy="403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7511796"/>
            <a:ext cx="1787652" cy="403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object 23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9977" y="5425361"/>
            <a:ext cx="6699884" cy="0"/>
          </a:xfrm>
          <a:custGeom>
            <a:avLst/>
            <a:gdLst/>
            <a:ahLst/>
            <a:cxnLst/>
            <a:rect l="l" t="t" r="r" b="b"/>
            <a:pathLst>
              <a:path w="6699884">
                <a:moveTo>
                  <a:pt x="0" y="0"/>
                </a:moveTo>
                <a:lnTo>
                  <a:pt x="6699808" y="0"/>
                </a:lnTo>
              </a:path>
            </a:pathLst>
          </a:custGeom>
          <a:ln w="34391">
            <a:solidFill>
              <a:srgbClr val="A7A7A7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456105" y="54253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7311718" y="54253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40" name="object 2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487375"/>
              </p:ext>
            </p:extLst>
          </p:nvPr>
        </p:nvGraphicFramePr>
        <p:xfrm>
          <a:off x="457200" y="5569203"/>
          <a:ext cx="6858000" cy="203784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329692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Race/Ethnicity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2006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2009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2011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2012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2016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2019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56515" marR="39370">
                        <a:lnSpc>
                          <a:spcPct val="104200"/>
                        </a:lnSpc>
                        <a:spcBef>
                          <a:spcPts val="29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American</a:t>
                      </a:r>
                      <a:r>
                        <a:rPr sz="800" b="1" spc="-114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Indian/ 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Alaska</a:t>
                      </a:r>
                      <a:r>
                        <a:rPr sz="800" b="1" spc="-5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Native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1.5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1.6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1.5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1.4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1.8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1.0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0.5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09220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0.8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0.5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0.9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0.6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56515" marR="205104">
                        <a:lnSpc>
                          <a:spcPct val="104200"/>
                        </a:lnSpc>
                        <a:spcBef>
                          <a:spcPts val="32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Asian/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acific  Islander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0.9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0.8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0.6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0.4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0.4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09220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0.4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899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Black,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571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non-Hispanic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2.9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3.0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2.3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2.3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2.2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1.4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09855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0.9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0.8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1.0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0.9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1.0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1.0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0.9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White,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571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non-Hispanic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1.0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1.0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0.9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0.8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0.8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0.8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0.8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09855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0.9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0.9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1.0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1.0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1.0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6515">
                        <a:lnSpc>
                          <a:spcPct val="100000"/>
                        </a:lnSpc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Hispanic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1.0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1.0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0.8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0.6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0.4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0.4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09220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0.4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0.4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0.4</a:t>
                      </a:r>
                      <a:endParaRPr sz="800" dirty="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41" name="object 241"/>
          <p:cNvSpPr txBox="1"/>
          <p:nvPr/>
        </p:nvSpPr>
        <p:spPr>
          <a:xfrm>
            <a:off x="444500" y="7695692"/>
            <a:ext cx="253619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National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Notifiable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Diseases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Surveillance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242" name="object 242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 txBox="1"/>
          <p:nvPr/>
        </p:nvSpPr>
        <p:spPr>
          <a:xfrm>
            <a:off x="444500" y="272592"/>
            <a:ext cx="6828790" cy="1093056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232400">
              <a:lnSpc>
                <a:spcPts val="1230"/>
              </a:lnSpc>
              <a:spcBef>
                <a:spcPts val="130"/>
              </a:spcBef>
            </a:pPr>
            <a:r>
              <a:rPr sz="1000" b="1" spc="75" dirty="0">
                <a:solidFill>
                  <a:srgbClr val="005E6D"/>
                </a:solidFill>
                <a:latin typeface="Century Gothic"/>
                <a:cs typeface="Century Gothic"/>
              </a:rPr>
              <a:t>2019 </a:t>
            </a:r>
            <a:r>
              <a:rPr sz="1050" b="1" spc="90" dirty="0">
                <a:solidFill>
                  <a:srgbClr val="8C2689"/>
                </a:solidFill>
                <a:latin typeface="Century Gothic"/>
                <a:cs typeface="Century Gothic"/>
              </a:rPr>
              <a:t>VIRAL</a:t>
            </a:r>
            <a:r>
              <a:rPr sz="1050" b="1" spc="-25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050" b="1" spc="130" dirty="0">
                <a:solidFill>
                  <a:srgbClr val="8C2689"/>
                </a:solidFill>
                <a:latin typeface="Century Gothic"/>
                <a:cs typeface="Century Gothic"/>
              </a:rPr>
              <a:t>HEPATITIS</a:t>
            </a:r>
            <a:endParaRPr sz="1050" dirty="0">
              <a:latin typeface="Century Gothic"/>
              <a:cs typeface="Century Gothic"/>
            </a:endParaRPr>
          </a:p>
          <a:p>
            <a:pPr marL="52324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12700" marR="457834">
              <a:lnSpc>
                <a:spcPct val="107200"/>
              </a:lnSpc>
              <a:spcBef>
                <a:spcPts val="990"/>
              </a:spcBef>
            </a:pPr>
            <a:r>
              <a:rPr sz="1400" b="1" spc="-5" dirty="0">
                <a:solidFill>
                  <a:srgbClr val="005E6D"/>
                </a:solidFill>
                <a:latin typeface="Tahoma"/>
                <a:cs typeface="Tahoma"/>
              </a:rPr>
              <a:t>Figure</a:t>
            </a:r>
            <a:r>
              <a:rPr sz="1400" b="1" spc="-50" dirty="0">
                <a:solidFill>
                  <a:srgbClr val="005E6D"/>
                </a:solidFill>
                <a:latin typeface="Tahoma"/>
                <a:cs typeface="Tahoma"/>
              </a:rPr>
              <a:t> </a:t>
            </a:r>
            <a:r>
              <a:rPr sz="1400" b="1" spc="-30" dirty="0">
                <a:solidFill>
                  <a:srgbClr val="005E6D"/>
                </a:solidFill>
                <a:latin typeface="Tahoma"/>
                <a:cs typeface="Tahoma"/>
              </a:rPr>
              <a:t>2.6.</a:t>
            </a:r>
            <a:r>
              <a:rPr sz="1400" b="1" spc="-50" dirty="0">
                <a:solidFill>
                  <a:srgbClr val="005E6D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Rates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20" dirty="0">
                <a:solidFill>
                  <a:srgbClr val="8C2689"/>
                </a:solidFill>
                <a:latin typeface="Tahoma"/>
                <a:cs typeface="Tahoma"/>
              </a:rPr>
              <a:t>of</a:t>
            </a:r>
            <a:r>
              <a:rPr sz="1400" b="1" spc="-7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10" dirty="0">
                <a:solidFill>
                  <a:srgbClr val="8C2689"/>
                </a:solidFill>
                <a:latin typeface="Tahoma"/>
                <a:cs typeface="Tahoma"/>
              </a:rPr>
              <a:t>reported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Tahoma"/>
                <a:cs typeface="Tahoma"/>
              </a:rPr>
              <a:t>acute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10" dirty="0">
                <a:solidFill>
                  <a:srgbClr val="8C2689"/>
                </a:solidFill>
                <a:latin typeface="Tahoma"/>
                <a:cs typeface="Tahoma"/>
              </a:rPr>
              <a:t>hepatitis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Tahoma"/>
                <a:cs typeface="Tahoma"/>
              </a:rPr>
              <a:t>B</a:t>
            </a:r>
            <a:r>
              <a:rPr sz="1400" b="1" spc="-75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virus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5" dirty="0">
                <a:solidFill>
                  <a:srgbClr val="8C2689"/>
                </a:solidFill>
                <a:latin typeface="Tahoma"/>
                <a:cs typeface="Tahoma"/>
              </a:rPr>
              <a:t>infections,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Tahoma"/>
                <a:cs typeface="Tahoma"/>
              </a:rPr>
              <a:t>by</a:t>
            </a:r>
            <a:r>
              <a:rPr sz="1400" b="1" spc="-8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30" dirty="0">
                <a:solidFill>
                  <a:srgbClr val="8C2689"/>
                </a:solidFill>
                <a:latin typeface="Tahoma"/>
                <a:cs typeface="Tahoma"/>
              </a:rPr>
              <a:t>race/  </a:t>
            </a:r>
            <a:r>
              <a:rPr sz="1400" b="1" spc="10" dirty="0">
                <a:solidFill>
                  <a:srgbClr val="8C2689"/>
                </a:solidFill>
                <a:latin typeface="Tahoma"/>
                <a:cs typeface="Tahoma"/>
              </a:rPr>
              <a:t>ethnicity </a:t>
            </a:r>
            <a:r>
              <a:rPr sz="1400" b="1" spc="65" dirty="0">
                <a:solidFill>
                  <a:srgbClr val="8C2689"/>
                </a:solidFill>
                <a:latin typeface="Tahoma"/>
                <a:cs typeface="Tahoma"/>
              </a:rPr>
              <a:t>—</a:t>
            </a:r>
            <a:r>
              <a:rPr sz="1400" b="1" spc="-2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United </a:t>
            </a:r>
            <a:r>
              <a:rPr sz="1400" b="1" spc="5" dirty="0">
                <a:solidFill>
                  <a:srgbClr val="8C2689"/>
                </a:solidFill>
                <a:latin typeface="Tahoma"/>
                <a:cs typeface="Tahoma"/>
              </a:rPr>
              <a:t>States, </a:t>
            </a:r>
            <a:r>
              <a:rPr sz="1400" b="1" spc="-25" dirty="0">
                <a:solidFill>
                  <a:srgbClr val="8C2689"/>
                </a:solidFill>
                <a:latin typeface="Tahoma"/>
                <a:cs typeface="Tahoma"/>
              </a:rPr>
              <a:t>2004–2019</a:t>
            </a:r>
            <a:endParaRPr sz="1050" dirty="0">
              <a:latin typeface="Century Gothic"/>
              <a:cs typeface="Century Gothic"/>
            </a:endParaRPr>
          </a:p>
        </p:txBody>
      </p:sp>
      <p:pic>
        <p:nvPicPr>
          <p:cNvPr id="250" name="Picture 249" descr="Rates of reported acute hepatitis B by race/ethnicity for 2004–2019. The race/ethnicity classifications are American Indian/Alaska Native, Asian/Pacific Islander, Black non-Hispanic, White non-Hispanic, and Hispanic. Rates of reported acute hepatitis B decreased or remained stable during 2019 among all racial/ethnicity categories. The highest rate was observed among non-Hispanic White persons at 1.0 cases per 100,000 population.">
            <a:extLst>
              <a:ext uri="{FF2B5EF4-FFF2-40B4-BE49-F238E27FC236}">
                <a16:creationId xmlns:a16="http://schemas.microsoft.com/office/drawing/2014/main" id="{F7645ACD-A9AA-4927-9245-694C97FB77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32" y="1505712"/>
            <a:ext cx="6955536" cy="38282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151</Words>
  <Application>Microsoft Office PowerPoint</Application>
  <PresentationFormat>Custom</PresentationFormat>
  <Paragraphs>190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Century Gothic</vt:lpstr>
      <vt:lpstr>Tahoma</vt:lpstr>
      <vt:lpstr>Times New Roman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2.6. Rates of reported acute hepatitis B virus infections, by race/ethnicity — United States, 2004–2019</dc:title>
  <dc:subject>Figure 2.6. Rates of reported acute hepatitis B virus infections, by race/ethnicity — United States, 2004–2019</dc:subject>
  <dc:creator>HHS / CDC / DDID / NCHHSTP / DVH</dc:creator>
  <cp:lastModifiedBy>Yunes Malkou, Cristina (CDC/DDID/NCHHSTP/OD) (CTR)</cp:lastModifiedBy>
  <cp:revision>2</cp:revision>
  <dcterms:created xsi:type="dcterms:W3CDTF">2021-05-18T21:23:13Z</dcterms:created>
  <dcterms:modified xsi:type="dcterms:W3CDTF">2021-05-19T13:50:56Z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  <property fmtid="{D5CDD505-2E9C-101B-9397-08002B2CF9AE}" pid="5" name="MSIP_Label_8af03ff0-41c5-4c41-b55e-fabb8fae94be_Enabled">
    <vt:lpwstr>true</vt:lpwstr>
  </property>
  <property fmtid="{D5CDD505-2E9C-101B-9397-08002B2CF9AE}" pid="6" name="MSIP_Label_8af03ff0-41c5-4c41-b55e-fabb8fae94be_SetDate">
    <vt:lpwstr>2021-05-18T23:28:57Z</vt:lpwstr>
  </property>
  <property fmtid="{D5CDD505-2E9C-101B-9397-08002B2CF9AE}" pid="7" name="MSIP_Label_8af03ff0-41c5-4c41-b55e-fabb8fae94be_Method">
    <vt:lpwstr>Privileged</vt:lpwstr>
  </property>
  <property fmtid="{D5CDD505-2E9C-101B-9397-08002B2CF9AE}" pid="8" name="MSIP_Label_8af03ff0-41c5-4c41-b55e-fabb8fae94be_Name">
    <vt:lpwstr>8af03ff0-41c5-4c41-b55e-fabb8fae94be</vt:lpwstr>
  </property>
  <property fmtid="{D5CDD505-2E9C-101B-9397-08002B2CF9AE}" pid="9" name="MSIP_Label_8af03ff0-41c5-4c41-b55e-fabb8fae94be_SiteId">
    <vt:lpwstr>9ce70869-60db-44fd-abe8-d2767077fc8f</vt:lpwstr>
  </property>
  <property fmtid="{D5CDD505-2E9C-101B-9397-08002B2CF9AE}" pid="10" name="MSIP_Label_8af03ff0-41c5-4c41-b55e-fabb8fae94be_ActionId">
    <vt:lpwstr>e5d2e3dc-19a8-4bd0-92c5-3b08530308cd</vt:lpwstr>
  </property>
  <property fmtid="{D5CDD505-2E9C-101B-9397-08002B2CF9AE}" pid="11" name="MSIP_Label_8af03ff0-41c5-4c41-b55e-fabb8fae94be_ContentBits">
    <vt:lpwstr>0</vt:lpwstr>
  </property>
</Properties>
</file>