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7931150"/>
  <p:notesSz cx="7772400" cy="79311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798" y="-16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2458656"/>
            <a:ext cx="6606540" cy="1665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4441444"/>
            <a:ext cx="5440680" cy="19827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824164"/>
            <a:ext cx="3380994" cy="5234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824164"/>
            <a:ext cx="3380994" cy="5234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317246"/>
            <a:ext cx="6995160" cy="12689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824164"/>
            <a:ext cx="6995160" cy="5234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7375969"/>
            <a:ext cx="2487168" cy="3965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7375969"/>
            <a:ext cx="1787652" cy="3965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7375969"/>
            <a:ext cx="1787652" cy="3965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object 27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9977" y="5298361"/>
            <a:ext cx="6699884" cy="0"/>
          </a:xfrm>
          <a:custGeom>
            <a:avLst/>
            <a:gdLst/>
            <a:ahLst/>
            <a:cxnLst/>
            <a:rect l="l" t="t" r="r" b="b"/>
            <a:pathLst>
              <a:path w="6699884">
                <a:moveTo>
                  <a:pt x="0" y="0"/>
                </a:moveTo>
                <a:lnTo>
                  <a:pt x="6699808" y="0"/>
                </a:lnTo>
              </a:path>
            </a:pathLst>
          </a:custGeom>
          <a:ln w="34391">
            <a:solidFill>
              <a:srgbClr val="A7A7A7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456105" y="52983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7311718" y="5298361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34391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80" name="object 2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606209"/>
              </p:ext>
            </p:extLst>
          </p:nvPr>
        </p:nvGraphicFramePr>
        <p:xfrm>
          <a:off x="457200" y="5454903"/>
          <a:ext cx="6854825" cy="19939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75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Age</a:t>
                      </a:r>
                      <a:r>
                        <a:rPr sz="800" b="1" spc="-4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800" b="1" spc="-3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(years)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2009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2010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2011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2012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2013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2014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2015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2016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2017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2018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2019</a:t>
                      </a:r>
                      <a:endParaRPr sz="800">
                        <a:latin typeface="Tahoma"/>
                        <a:cs typeface="Tahoma"/>
                      </a:endParaRPr>
                    </a:p>
                  </a:txBody>
                  <a:tcPr marL="0" marR="0" marT="80645" marB="0">
                    <a:lnL w="9525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0–19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1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774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20–29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30–39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4.0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40–49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3.1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50–59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2.3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2.0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1.2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≥60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1.1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0.8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0.7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0.4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00000"/>
                        </a:lnSpc>
                        <a:spcBef>
                          <a:spcPts val="635"/>
                        </a:spcBef>
                      </a:pPr>
                      <a:r>
                        <a:rPr sz="800" b="1" spc="25" dirty="0">
                          <a:solidFill>
                            <a:srgbClr val="231F20"/>
                          </a:solidFill>
                          <a:latin typeface="Century Gothic"/>
                          <a:cs typeface="Century Gothic"/>
                        </a:rPr>
                        <a:t>0.6</a:t>
                      </a:r>
                      <a:endParaRPr sz="800" dirty="0">
                        <a:latin typeface="Century Gothic"/>
                        <a:cs typeface="Century Gothic"/>
                      </a:endParaRPr>
                    </a:p>
                  </a:txBody>
                  <a:tcPr marL="0" marR="0" marT="8064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1" name="object 281"/>
          <p:cNvSpPr txBox="1"/>
          <p:nvPr/>
        </p:nvSpPr>
        <p:spPr>
          <a:xfrm>
            <a:off x="444500" y="7515300"/>
            <a:ext cx="253619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282" name="object 282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 txBox="1"/>
          <p:nvPr/>
        </p:nvSpPr>
        <p:spPr>
          <a:xfrm>
            <a:off x="444500" y="272592"/>
            <a:ext cx="6828790" cy="110927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R="5080" algn="r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-2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 dirty="0">
              <a:latin typeface="Century Gothic"/>
              <a:cs typeface="Century Gothic"/>
            </a:endParaRPr>
          </a:p>
          <a:p>
            <a:pPr marR="7620" algn="r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 dirty="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10"/>
              </a:spcBef>
            </a:pPr>
            <a:r>
              <a:rPr sz="1400" b="1" spc="-5" dirty="0">
                <a:solidFill>
                  <a:srgbClr val="005E6D"/>
                </a:solidFill>
                <a:latin typeface="Tahoma"/>
                <a:cs typeface="Tahoma"/>
              </a:rPr>
              <a:t>Figure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spc="-30" dirty="0">
                <a:solidFill>
                  <a:srgbClr val="005E6D"/>
                </a:solidFill>
                <a:latin typeface="Tahoma"/>
                <a:cs typeface="Tahoma"/>
              </a:rPr>
              <a:t>2.4.</a:t>
            </a:r>
            <a:r>
              <a:rPr sz="1400" b="1" spc="-50" dirty="0">
                <a:solidFill>
                  <a:srgbClr val="005E6D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Rates</a:t>
            </a:r>
            <a:r>
              <a:rPr sz="1400" b="1" spc="-4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20" dirty="0">
                <a:solidFill>
                  <a:srgbClr val="8C2689"/>
                </a:solidFill>
                <a:latin typeface="Tahoma"/>
                <a:cs typeface="Tahoma"/>
              </a:rPr>
              <a:t>of</a:t>
            </a:r>
            <a:r>
              <a:rPr sz="1400" b="1" spc="-7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reported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Tahoma"/>
                <a:cs typeface="Tahoma"/>
              </a:rPr>
              <a:t>acute</a:t>
            </a:r>
            <a:r>
              <a:rPr sz="1400" b="1" spc="-4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Tahoma"/>
                <a:cs typeface="Tahoma"/>
              </a:rPr>
              <a:t>hepatitis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Tahoma"/>
                <a:cs typeface="Tahoma"/>
              </a:rPr>
              <a:t>B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virus</a:t>
            </a:r>
            <a:r>
              <a:rPr sz="1400" b="1" spc="-4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infection,</a:t>
            </a:r>
            <a:r>
              <a:rPr sz="1400" b="1" spc="-5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Tahoma"/>
                <a:cs typeface="Tahoma"/>
              </a:rPr>
              <a:t>by</a:t>
            </a:r>
            <a:r>
              <a:rPr sz="1400" b="1" spc="-8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Tahoma"/>
                <a:cs typeface="Tahoma"/>
              </a:rPr>
              <a:t>age</a:t>
            </a:r>
            <a:r>
              <a:rPr sz="1400" b="1" spc="-45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group</a:t>
            </a:r>
            <a:endParaRPr sz="14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400" b="1" spc="65" dirty="0">
                <a:solidFill>
                  <a:srgbClr val="8C2689"/>
                </a:solidFill>
                <a:latin typeface="Tahoma"/>
                <a:cs typeface="Tahoma"/>
              </a:rPr>
              <a:t>— </a:t>
            </a:r>
            <a:r>
              <a:rPr sz="1400" b="1" dirty="0">
                <a:solidFill>
                  <a:srgbClr val="8C2689"/>
                </a:solidFill>
                <a:latin typeface="Tahoma"/>
                <a:cs typeface="Tahoma"/>
              </a:rPr>
              <a:t>United </a:t>
            </a:r>
            <a:r>
              <a:rPr sz="1400" b="1" spc="5" dirty="0">
                <a:solidFill>
                  <a:srgbClr val="8C2689"/>
                </a:solidFill>
                <a:latin typeface="Tahoma"/>
                <a:cs typeface="Tahoma"/>
              </a:rPr>
              <a:t>States,</a:t>
            </a:r>
            <a:r>
              <a:rPr sz="1400" b="1" spc="-220" dirty="0">
                <a:solidFill>
                  <a:srgbClr val="8C2689"/>
                </a:solidFill>
                <a:latin typeface="Tahoma"/>
                <a:cs typeface="Tahoma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Tahoma"/>
                <a:cs typeface="Tahoma"/>
              </a:rPr>
              <a:t>2004–201</a:t>
            </a:r>
            <a:r>
              <a:rPr lang="en-US" sz="1400" b="1" spc="-25" dirty="0">
                <a:solidFill>
                  <a:srgbClr val="8C2689"/>
                </a:solidFill>
                <a:latin typeface="Tahoma"/>
                <a:cs typeface="Tahoma"/>
              </a:rPr>
              <a:t>9</a:t>
            </a:r>
          </a:p>
        </p:txBody>
      </p:sp>
      <p:pic>
        <p:nvPicPr>
          <p:cNvPr id="291" name="Picture 290" descr="Rates of reported acute hepatitis B by age group in the United States during 2004–2019. The age groups are 0–19 years, 20–29 years, 30–39 years, 40–49 years, 50–59 years, and 60 years or older. ">
            <a:extLst>
              <a:ext uri="{FF2B5EF4-FFF2-40B4-BE49-F238E27FC236}">
                <a16:creationId xmlns:a16="http://schemas.microsoft.com/office/drawing/2014/main" id="{850C1BBF-F461-40A0-A34E-2BAAE8A5E3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32" y="1455227"/>
            <a:ext cx="6955536" cy="37795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159</Words>
  <Application>Microsoft Office PowerPoint</Application>
  <PresentationFormat>Custom</PresentationFormat>
  <Paragraphs>125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Tahoma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2.4. Rates of reported acute hepatitis B virus infection, by age group — United States, 2004–2019</dc:title>
  <dc:subject>Figure 2.4. Rates of reported acute hepatitis B virus infection, by age group — United States, 2004–2019</dc:subject>
  <dc:creator>HHS / CDC / DDID / NCHHSTP / DVH</dc:creator>
  <cp:lastModifiedBy>Yunes Malkou, Cristina (CDC/DDID/NCHHSTP/OD) (CTR)</cp:lastModifiedBy>
  <cp:revision>1</cp:revision>
  <dcterms:created xsi:type="dcterms:W3CDTF">2021-05-18T21:12:01Z</dcterms:created>
  <dcterms:modified xsi:type="dcterms:W3CDTF">2021-05-19T13:46:07Z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</Properties>
</file>