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9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5866" y="1385646"/>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17" name="bk object 17"/>
          <p:cNvSpPr/>
          <p:nvPr/>
        </p:nvSpPr>
        <p:spPr>
          <a:xfrm>
            <a:off x="455866" y="1707095"/>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18" name="bk object 18"/>
          <p:cNvSpPr/>
          <p:nvPr/>
        </p:nvSpPr>
        <p:spPr>
          <a:xfrm>
            <a:off x="455866" y="2028545"/>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19" name="bk object 19"/>
          <p:cNvSpPr/>
          <p:nvPr/>
        </p:nvSpPr>
        <p:spPr>
          <a:xfrm>
            <a:off x="455866" y="2350007"/>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0" name="bk object 20"/>
          <p:cNvSpPr/>
          <p:nvPr/>
        </p:nvSpPr>
        <p:spPr>
          <a:xfrm>
            <a:off x="455866" y="2671457"/>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1" name="bk object 21"/>
          <p:cNvSpPr/>
          <p:nvPr/>
        </p:nvSpPr>
        <p:spPr>
          <a:xfrm>
            <a:off x="455866" y="2992920"/>
            <a:ext cx="6753859" cy="160655"/>
          </a:xfrm>
          <a:custGeom>
            <a:avLst/>
            <a:gdLst/>
            <a:ahLst/>
            <a:cxnLst/>
            <a:rect l="l" t="t" r="r" b="b"/>
            <a:pathLst>
              <a:path w="6753859" h="160655">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2" name="bk object 22"/>
          <p:cNvSpPr/>
          <p:nvPr/>
        </p:nvSpPr>
        <p:spPr>
          <a:xfrm>
            <a:off x="455866" y="3314369"/>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3" name="bk object 23"/>
          <p:cNvSpPr/>
          <p:nvPr/>
        </p:nvSpPr>
        <p:spPr>
          <a:xfrm>
            <a:off x="6310477" y="3635832"/>
            <a:ext cx="899160" cy="160655"/>
          </a:xfrm>
          <a:custGeom>
            <a:avLst/>
            <a:gdLst/>
            <a:ahLst/>
            <a:cxnLst/>
            <a:rect l="l" t="t" r="r" b="b"/>
            <a:pathLst>
              <a:path w="899159" h="160654">
                <a:moveTo>
                  <a:pt x="0" y="160642"/>
                </a:moveTo>
                <a:lnTo>
                  <a:pt x="899083" y="160642"/>
                </a:lnTo>
                <a:lnTo>
                  <a:pt x="899083" y="0"/>
                </a:lnTo>
                <a:lnTo>
                  <a:pt x="0" y="0"/>
                </a:lnTo>
                <a:lnTo>
                  <a:pt x="0" y="160642"/>
                </a:lnTo>
                <a:close/>
              </a:path>
            </a:pathLst>
          </a:custGeom>
          <a:solidFill>
            <a:srgbClr val="DFEAEB"/>
          </a:solidFill>
        </p:spPr>
        <p:txBody>
          <a:bodyPr wrap="square" lIns="0" tIns="0" rIns="0" bIns="0" rtlCol="0"/>
          <a:lstStyle/>
          <a:p>
            <a:endParaRPr/>
          </a:p>
        </p:txBody>
      </p:sp>
      <p:sp>
        <p:nvSpPr>
          <p:cNvPr id="24" name="bk object 24"/>
          <p:cNvSpPr/>
          <p:nvPr/>
        </p:nvSpPr>
        <p:spPr>
          <a:xfrm>
            <a:off x="455866" y="3635832"/>
            <a:ext cx="5259705" cy="160655"/>
          </a:xfrm>
          <a:custGeom>
            <a:avLst/>
            <a:gdLst/>
            <a:ahLst/>
            <a:cxnLst/>
            <a:rect l="l" t="t" r="r" b="b"/>
            <a:pathLst>
              <a:path w="5259705" h="160654">
                <a:moveTo>
                  <a:pt x="0" y="160642"/>
                </a:moveTo>
                <a:lnTo>
                  <a:pt x="5259565" y="160642"/>
                </a:lnTo>
                <a:lnTo>
                  <a:pt x="5259565" y="0"/>
                </a:lnTo>
                <a:lnTo>
                  <a:pt x="0" y="0"/>
                </a:lnTo>
                <a:lnTo>
                  <a:pt x="0" y="160642"/>
                </a:lnTo>
                <a:close/>
              </a:path>
            </a:pathLst>
          </a:custGeom>
          <a:solidFill>
            <a:srgbClr val="DFEAEB"/>
          </a:solidFill>
        </p:spPr>
        <p:txBody>
          <a:bodyPr wrap="square" lIns="0" tIns="0" rIns="0" bIns="0" rtlCol="0"/>
          <a:lstStyle/>
          <a:p>
            <a:endParaRPr/>
          </a:p>
        </p:txBody>
      </p:sp>
      <p:sp>
        <p:nvSpPr>
          <p:cNvPr id="25" name="bk object 25"/>
          <p:cNvSpPr/>
          <p:nvPr/>
        </p:nvSpPr>
        <p:spPr>
          <a:xfrm>
            <a:off x="455866" y="3957281"/>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6" name="bk object 26"/>
          <p:cNvSpPr/>
          <p:nvPr/>
        </p:nvSpPr>
        <p:spPr>
          <a:xfrm>
            <a:off x="455866" y="4278744"/>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7" name="bk object 27"/>
          <p:cNvSpPr/>
          <p:nvPr/>
        </p:nvSpPr>
        <p:spPr>
          <a:xfrm>
            <a:off x="455866" y="4600194"/>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8" name="bk object 28"/>
          <p:cNvSpPr/>
          <p:nvPr/>
        </p:nvSpPr>
        <p:spPr>
          <a:xfrm>
            <a:off x="455866" y="4921656"/>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29" name="bk object 29"/>
          <p:cNvSpPr/>
          <p:nvPr/>
        </p:nvSpPr>
        <p:spPr>
          <a:xfrm>
            <a:off x="455866" y="5243105"/>
            <a:ext cx="6753859" cy="160655"/>
          </a:xfrm>
          <a:custGeom>
            <a:avLst/>
            <a:gdLst/>
            <a:ahLst/>
            <a:cxnLst/>
            <a:rect l="l" t="t" r="r" b="b"/>
            <a:pathLst>
              <a:path w="6753859" h="160654">
                <a:moveTo>
                  <a:pt x="0" y="160654"/>
                </a:moveTo>
                <a:lnTo>
                  <a:pt x="6753694" y="160654"/>
                </a:lnTo>
                <a:lnTo>
                  <a:pt x="6753694" y="0"/>
                </a:lnTo>
                <a:lnTo>
                  <a:pt x="0" y="0"/>
                </a:lnTo>
                <a:lnTo>
                  <a:pt x="0" y="160654"/>
                </a:lnTo>
                <a:close/>
              </a:path>
            </a:pathLst>
          </a:custGeom>
          <a:solidFill>
            <a:srgbClr val="DFEAEB"/>
          </a:solidFill>
        </p:spPr>
        <p:txBody>
          <a:bodyPr wrap="square" lIns="0" tIns="0" rIns="0" bIns="0" rtlCol="0"/>
          <a:lstStyle/>
          <a:p>
            <a:endParaRPr/>
          </a:p>
        </p:txBody>
      </p:sp>
      <p:sp>
        <p:nvSpPr>
          <p:cNvPr id="30" name="bk object 30"/>
          <p:cNvSpPr/>
          <p:nvPr/>
        </p:nvSpPr>
        <p:spPr>
          <a:xfrm>
            <a:off x="455866" y="5564568"/>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31" name="bk object 31"/>
          <p:cNvSpPr/>
          <p:nvPr/>
        </p:nvSpPr>
        <p:spPr>
          <a:xfrm>
            <a:off x="455866" y="5886018"/>
            <a:ext cx="6753859" cy="160655"/>
          </a:xfrm>
          <a:custGeom>
            <a:avLst/>
            <a:gdLst/>
            <a:ahLst/>
            <a:cxnLst/>
            <a:rect l="l" t="t" r="r" b="b"/>
            <a:pathLst>
              <a:path w="6753859" h="160654">
                <a:moveTo>
                  <a:pt x="0" y="160654"/>
                </a:moveTo>
                <a:lnTo>
                  <a:pt x="6753694" y="160654"/>
                </a:lnTo>
                <a:lnTo>
                  <a:pt x="6753694" y="0"/>
                </a:lnTo>
                <a:lnTo>
                  <a:pt x="0" y="0"/>
                </a:lnTo>
                <a:lnTo>
                  <a:pt x="0" y="160654"/>
                </a:lnTo>
                <a:close/>
              </a:path>
            </a:pathLst>
          </a:custGeom>
          <a:solidFill>
            <a:srgbClr val="DFEAEB"/>
          </a:solidFill>
        </p:spPr>
        <p:txBody>
          <a:bodyPr wrap="square" lIns="0" tIns="0" rIns="0" bIns="0" rtlCol="0"/>
          <a:lstStyle/>
          <a:p>
            <a:endParaRPr/>
          </a:p>
        </p:txBody>
      </p:sp>
      <p:sp>
        <p:nvSpPr>
          <p:cNvPr id="32" name="bk object 32"/>
          <p:cNvSpPr/>
          <p:nvPr/>
        </p:nvSpPr>
        <p:spPr>
          <a:xfrm>
            <a:off x="455866" y="6207480"/>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33" name="bk object 33"/>
          <p:cNvSpPr/>
          <p:nvPr/>
        </p:nvSpPr>
        <p:spPr>
          <a:xfrm>
            <a:off x="455866" y="6528930"/>
            <a:ext cx="6753859" cy="160655"/>
          </a:xfrm>
          <a:custGeom>
            <a:avLst/>
            <a:gdLst/>
            <a:ahLst/>
            <a:cxnLst/>
            <a:rect l="l" t="t" r="r" b="b"/>
            <a:pathLst>
              <a:path w="6753859" h="160654">
                <a:moveTo>
                  <a:pt x="0" y="160655"/>
                </a:moveTo>
                <a:lnTo>
                  <a:pt x="6753694" y="160655"/>
                </a:lnTo>
                <a:lnTo>
                  <a:pt x="6753694" y="0"/>
                </a:lnTo>
                <a:lnTo>
                  <a:pt x="0" y="0"/>
                </a:lnTo>
                <a:lnTo>
                  <a:pt x="0" y="160655"/>
                </a:lnTo>
                <a:close/>
              </a:path>
            </a:pathLst>
          </a:custGeom>
          <a:solidFill>
            <a:srgbClr val="DFEAEB"/>
          </a:solidFill>
        </p:spPr>
        <p:txBody>
          <a:bodyPr wrap="square" lIns="0" tIns="0" rIns="0" bIns="0" rtlCol="0"/>
          <a:lstStyle/>
          <a:p>
            <a:endParaRPr/>
          </a:p>
        </p:txBody>
      </p:sp>
      <p:sp>
        <p:nvSpPr>
          <p:cNvPr id="34" name="bk object 34"/>
          <p:cNvSpPr/>
          <p:nvPr/>
        </p:nvSpPr>
        <p:spPr>
          <a:xfrm>
            <a:off x="455866" y="6850392"/>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35" name="bk object 35"/>
          <p:cNvSpPr/>
          <p:nvPr/>
        </p:nvSpPr>
        <p:spPr>
          <a:xfrm>
            <a:off x="455866" y="7171842"/>
            <a:ext cx="6753859" cy="160655"/>
          </a:xfrm>
          <a:custGeom>
            <a:avLst/>
            <a:gdLst/>
            <a:ahLst/>
            <a:cxnLst/>
            <a:rect l="l" t="t" r="r" b="b"/>
            <a:pathLst>
              <a:path w="6753859" h="160654">
                <a:moveTo>
                  <a:pt x="0" y="160655"/>
                </a:moveTo>
                <a:lnTo>
                  <a:pt x="6753694" y="160655"/>
                </a:lnTo>
                <a:lnTo>
                  <a:pt x="6753694" y="0"/>
                </a:lnTo>
                <a:lnTo>
                  <a:pt x="0" y="0"/>
                </a:lnTo>
                <a:lnTo>
                  <a:pt x="0" y="160655"/>
                </a:lnTo>
                <a:close/>
              </a:path>
            </a:pathLst>
          </a:custGeom>
          <a:solidFill>
            <a:srgbClr val="DFEAEB"/>
          </a:solidFill>
        </p:spPr>
        <p:txBody>
          <a:bodyPr wrap="square" lIns="0" tIns="0" rIns="0" bIns="0" rtlCol="0"/>
          <a:lstStyle/>
          <a:p>
            <a:endParaRPr/>
          </a:p>
        </p:txBody>
      </p:sp>
      <p:sp>
        <p:nvSpPr>
          <p:cNvPr id="36" name="bk object 36"/>
          <p:cNvSpPr/>
          <p:nvPr/>
        </p:nvSpPr>
        <p:spPr>
          <a:xfrm>
            <a:off x="455866" y="7493304"/>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37" name="bk object 37"/>
          <p:cNvSpPr/>
          <p:nvPr/>
        </p:nvSpPr>
        <p:spPr>
          <a:xfrm>
            <a:off x="455866" y="7814754"/>
            <a:ext cx="6753859" cy="160655"/>
          </a:xfrm>
          <a:custGeom>
            <a:avLst/>
            <a:gdLst/>
            <a:ahLst/>
            <a:cxnLst/>
            <a:rect l="l" t="t" r="r" b="b"/>
            <a:pathLst>
              <a:path w="6753859" h="160654">
                <a:moveTo>
                  <a:pt x="0" y="160654"/>
                </a:moveTo>
                <a:lnTo>
                  <a:pt x="6753694" y="160654"/>
                </a:lnTo>
                <a:lnTo>
                  <a:pt x="6753694" y="0"/>
                </a:lnTo>
                <a:lnTo>
                  <a:pt x="0" y="0"/>
                </a:lnTo>
                <a:lnTo>
                  <a:pt x="0" y="160654"/>
                </a:lnTo>
                <a:close/>
              </a:path>
            </a:pathLst>
          </a:custGeom>
          <a:solidFill>
            <a:srgbClr val="DFEAEB"/>
          </a:solidFill>
        </p:spPr>
        <p:txBody>
          <a:bodyPr wrap="square" lIns="0" tIns="0" rIns="0" bIns="0" rtlCol="0"/>
          <a:lstStyle/>
          <a:p>
            <a:endParaRPr/>
          </a:p>
        </p:txBody>
      </p:sp>
      <p:sp>
        <p:nvSpPr>
          <p:cNvPr id="38" name="bk object 38"/>
          <p:cNvSpPr/>
          <p:nvPr/>
        </p:nvSpPr>
        <p:spPr>
          <a:xfrm>
            <a:off x="455866" y="8136216"/>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39" name="bk object 39"/>
          <p:cNvSpPr/>
          <p:nvPr/>
        </p:nvSpPr>
        <p:spPr>
          <a:xfrm>
            <a:off x="455866" y="8457666"/>
            <a:ext cx="6753859" cy="160655"/>
          </a:xfrm>
          <a:custGeom>
            <a:avLst/>
            <a:gdLst/>
            <a:ahLst/>
            <a:cxnLst/>
            <a:rect l="l" t="t" r="r" b="b"/>
            <a:pathLst>
              <a:path w="6753859" h="160654">
                <a:moveTo>
                  <a:pt x="0" y="160655"/>
                </a:moveTo>
                <a:lnTo>
                  <a:pt x="6753694" y="160655"/>
                </a:lnTo>
                <a:lnTo>
                  <a:pt x="6753694" y="0"/>
                </a:lnTo>
                <a:lnTo>
                  <a:pt x="0" y="0"/>
                </a:lnTo>
                <a:lnTo>
                  <a:pt x="0" y="160655"/>
                </a:lnTo>
                <a:close/>
              </a:path>
            </a:pathLst>
          </a:custGeom>
          <a:solidFill>
            <a:srgbClr val="DFEAEB"/>
          </a:solidFill>
        </p:spPr>
        <p:txBody>
          <a:bodyPr wrap="square" lIns="0" tIns="0" rIns="0" bIns="0" rtlCol="0"/>
          <a:lstStyle/>
          <a:p>
            <a:endParaRPr/>
          </a:p>
        </p:txBody>
      </p:sp>
      <p:sp>
        <p:nvSpPr>
          <p:cNvPr id="40" name="bk object 40"/>
          <p:cNvSpPr/>
          <p:nvPr/>
        </p:nvSpPr>
        <p:spPr>
          <a:xfrm>
            <a:off x="455866" y="8779129"/>
            <a:ext cx="6753859" cy="160655"/>
          </a:xfrm>
          <a:custGeom>
            <a:avLst/>
            <a:gdLst/>
            <a:ahLst/>
            <a:cxnLst/>
            <a:rect l="l" t="t" r="r" b="b"/>
            <a:pathLst>
              <a:path w="6753859" h="160654">
                <a:moveTo>
                  <a:pt x="0" y="160642"/>
                </a:moveTo>
                <a:lnTo>
                  <a:pt x="6753694" y="160642"/>
                </a:lnTo>
                <a:lnTo>
                  <a:pt x="6753694" y="0"/>
                </a:lnTo>
                <a:lnTo>
                  <a:pt x="0" y="0"/>
                </a:lnTo>
                <a:lnTo>
                  <a:pt x="0" y="160642"/>
                </a:lnTo>
                <a:close/>
              </a:path>
            </a:pathLst>
          </a:custGeom>
          <a:solidFill>
            <a:srgbClr val="DFEAEB"/>
          </a:solidFill>
        </p:spPr>
        <p:txBody>
          <a:bodyPr wrap="square" lIns="0" tIns="0" rIns="0" bIns="0" rtlCol="0"/>
          <a:lstStyle/>
          <a:p>
            <a:endParaRPr/>
          </a:p>
        </p:txBody>
      </p:sp>
      <p:sp>
        <p:nvSpPr>
          <p:cNvPr id="41" name="bk object 41"/>
          <p:cNvSpPr/>
          <p:nvPr/>
        </p:nvSpPr>
        <p:spPr>
          <a:xfrm>
            <a:off x="1350111" y="1502048"/>
            <a:ext cx="2268855" cy="0"/>
          </a:xfrm>
          <a:custGeom>
            <a:avLst/>
            <a:gdLst/>
            <a:ahLst/>
            <a:cxnLst/>
            <a:rect l="l" t="t" r="r" b="b"/>
            <a:pathLst>
              <a:path w="2268854">
                <a:moveTo>
                  <a:pt x="0" y="0"/>
                </a:moveTo>
                <a:lnTo>
                  <a:pt x="2268347" y="0"/>
                </a:lnTo>
              </a:path>
            </a:pathLst>
          </a:custGeom>
          <a:ln w="57873">
            <a:solidFill>
              <a:srgbClr val="005F6D"/>
            </a:solidFill>
          </a:ln>
        </p:spPr>
        <p:txBody>
          <a:bodyPr wrap="square" lIns="0" tIns="0" rIns="0" bIns="0" rtlCol="0"/>
          <a:lstStyle/>
          <a:p>
            <a:endParaRPr/>
          </a:p>
        </p:txBody>
      </p:sp>
      <p:sp>
        <p:nvSpPr>
          <p:cNvPr id="42" name="bk object 42"/>
          <p:cNvSpPr/>
          <p:nvPr/>
        </p:nvSpPr>
        <p:spPr>
          <a:xfrm>
            <a:off x="1350111" y="1662817"/>
            <a:ext cx="4269740" cy="0"/>
          </a:xfrm>
          <a:custGeom>
            <a:avLst/>
            <a:gdLst/>
            <a:ahLst/>
            <a:cxnLst/>
            <a:rect l="l" t="t" r="r" b="b"/>
            <a:pathLst>
              <a:path w="4269740">
                <a:moveTo>
                  <a:pt x="0" y="0"/>
                </a:moveTo>
                <a:lnTo>
                  <a:pt x="4269473" y="0"/>
                </a:lnTo>
              </a:path>
            </a:pathLst>
          </a:custGeom>
          <a:ln w="57873">
            <a:solidFill>
              <a:srgbClr val="005F6D"/>
            </a:solidFill>
          </a:ln>
        </p:spPr>
        <p:txBody>
          <a:bodyPr wrap="square" lIns="0" tIns="0" rIns="0" bIns="0" rtlCol="0"/>
          <a:lstStyle/>
          <a:p>
            <a:endParaRPr/>
          </a:p>
        </p:txBody>
      </p:sp>
      <p:sp>
        <p:nvSpPr>
          <p:cNvPr id="43" name="bk object 43"/>
          <p:cNvSpPr/>
          <p:nvPr/>
        </p:nvSpPr>
        <p:spPr>
          <a:xfrm>
            <a:off x="1350111" y="1823586"/>
            <a:ext cx="3403600" cy="0"/>
          </a:xfrm>
          <a:custGeom>
            <a:avLst/>
            <a:gdLst/>
            <a:ahLst/>
            <a:cxnLst/>
            <a:rect l="l" t="t" r="r" b="b"/>
            <a:pathLst>
              <a:path w="3403600">
                <a:moveTo>
                  <a:pt x="0" y="0"/>
                </a:moveTo>
                <a:lnTo>
                  <a:pt x="3403333" y="0"/>
                </a:lnTo>
              </a:path>
            </a:pathLst>
          </a:custGeom>
          <a:ln w="57873">
            <a:solidFill>
              <a:srgbClr val="005F6D"/>
            </a:solidFill>
          </a:ln>
        </p:spPr>
        <p:txBody>
          <a:bodyPr wrap="square" lIns="0" tIns="0" rIns="0" bIns="0" rtlCol="0"/>
          <a:lstStyle/>
          <a:p>
            <a:endParaRPr/>
          </a:p>
        </p:txBody>
      </p:sp>
      <p:sp>
        <p:nvSpPr>
          <p:cNvPr id="44" name="bk object 44"/>
          <p:cNvSpPr/>
          <p:nvPr/>
        </p:nvSpPr>
        <p:spPr>
          <a:xfrm>
            <a:off x="1350111" y="1984368"/>
            <a:ext cx="1701800" cy="0"/>
          </a:xfrm>
          <a:custGeom>
            <a:avLst/>
            <a:gdLst/>
            <a:ahLst/>
            <a:cxnLst/>
            <a:rect l="l" t="t" r="r" b="b"/>
            <a:pathLst>
              <a:path w="1701800">
                <a:moveTo>
                  <a:pt x="0" y="0"/>
                </a:moveTo>
                <a:lnTo>
                  <a:pt x="1701673" y="0"/>
                </a:lnTo>
              </a:path>
            </a:pathLst>
          </a:custGeom>
          <a:ln w="57873">
            <a:solidFill>
              <a:srgbClr val="005F6D"/>
            </a:solidFill>
          </a:ln>
        </p:spPr>
        <p:txBody>
          <a:bodyPr wrap="square" lIns="0" tIns="0" rIns="0" bIns="0" rtlCol="0"/>
          <a:lstStyle/>
          <a:p>
            <a:endParaRPr/>
          </a:p>
        </p:txBody>
      </p:sp>
      <p:sp>
        <p:nvSpPr>
          <p:cNvPr id="45" name="bk object 45"/>
          <p:cNvSpPr/>
          <p:nvPr/>
        </p:nvSpPr>
        <p:spPr>
          <a:xfrm>
            <a:off x="1350111" y="2145137"/>
            <a:ext cx="1751964" cy="0"/>
          </a:xfrm>
          <a:custGeom>
            <a:avLst/>
            <a:gdLst/>
            <a:ahLst/>
            <a:cxnLst/>
            <a:rect l="l" t="t" r="r" b="b"/>
            <a:pathLst>
              <a:path w="1751964">
                <a:moveTo>
                  <a:pt x="0" y="0"/>
                </a:moveTo>
                <a:lnTo>
                  <a:pt x="1751711" y="0"/>
                </a:lnTo>
              </a:path>
            </a:pathLst>
          </a:custGeom>
          <a:ln w="57873">
            <a:solidFill>
              <a:srgbClr val="005F6D"/>
            </a:solidFill>
          </a:ln>
        </p:spPr>
        <p:txBody>
          <a:bodyPr wrap="square" lIns="0" tIns="0" rIns="0" bIns="0" rtlCol="0"/>
          <a:lstStyle/>
          <a:p>
            <a:endParaRPr/>
          </a:p>
        </p:txBody>
      </p:sp>
      <p:sp>
        <p:nvSpPr>
          <p:cNvPr id="46" name="bk object 46"/>
          <p:cNvSpPr/>
          <p:nvPr/>
        </p:nvSpPr>
        <p:spPr>
          <a:xfrm>
            <a:off x="1350111" y="2305907"/>
            <a:ext cx="1569720" cy="0"/>
          </a:xfrm>
          <a:custGeom>
            <a:avLst/>
            <a:gdLst/>
            <a:ahLst/>
            <a:cxnLst/>
            <a:rect l="l" t="t" r="r" b="b"/>
            <a:pathLst>
              <a:path w="1569720">
                <a:moveTo>
                  <a:pt x="0" y="0"/>
                </a:moveTo>
                <a:lnTo>
                  <a:pt x="1569135" y="0"/>
                </a:lnTo>
              </a:path>
            </a:pathLst>
          </a:custGeom>
          <a:ln w="57873">
            <a:solidFill>
              <a:srgbClr val="005F6D"/>
            </a:solidFill>
          </a:ln>
        </p:spPr>
        <p:txBody>
          <a:bodyPr wrap="square" lIns="0" tIns="0" rIns="0" bIns="0" rtlCol="0"/>
          <a:lstStyle/>
          <a:p>
            <a:endParaRPr/>
          </a:p>
        </p:txBody>
      </p:sp>
      <p:sp>
        <p:nvSpPr>
          <p:cNvPr id="47" name="bk object 47"/>
          <p:cNvSpPr/>
          <p:nvPr/>
        </p:nvSpPr>
        <p:spPr>
          <a:xfrm>
            <a:off x="1350111" y="2466663"/>
            <a:ext cx="1505585" cy="0"/>
          </a:xfrm>
          <a:custGeom>
            <a:avLst/>
            <a:gdLst/>
            <a:ahLst/>
            <a:cxnLst/>
            <a:rect l="l" t="t" r="r" b="b"/>
            <a:pathLst>
              <a:path w="1505585">
                <a:moveTo>
                  <a:pt x="0" y="0"/>
                </a:moveTo>
                <a:lnTo>
                  <a:pt x="1505445" y="0"/>
                </a:lnTo>
              </a:path>
            </a:pathLst>
          </a:custGeom>
          <a:ln w="57873">
            <a:solidFill>
              <a:srgbClr val="005F6D"/>
            </a:solidFill>
          </a:ln>
        </p:spPr>
        <p:txBody>
          <a:bodyPr wrap="square" lIns="0" tIns="0" rIns="0" bIns="0" rtlCol="0"/>
          <a:lstStyle/>
          <a:p>
            <a:endParaRPr/>
          </a:p>
        </p:txBody>
      </p:sp>
      <p:sp>
        <p:nvSpPr>
          <p:cNvPr id="48" name="bk object 48"/>
          <p:cNvSpPr/>
          <p:nvPr/>
        </p:nvSpPr>
        <p:spPr>
          <a:xfrm>
            <a:off x="1350111" y="2627433"/>
            <a:ext cx="1254125" cy="0"/>
          </a:xfrm>
          <a:custGeom>
            <a:avLst/>
            <a:gdLst/>
            <a:ahLst/>
            <a:cxnLst/>
            <a:rect l="l" t="t" r="r" b="b"/>
            <a:pathLst>
              <a:path w="1254125">
                <a:moveTo>
                  <a:pt x="0" y="0"/>
                </a:moveTo>
                <a:lnTo>
                  <a:pt x="1253845" y="0"/>
                </a:lnTo>
              </a:path>
            </a:pathLst>
          </a:custGeom>
          <a:ln w="57873">
            <a:solidFill>
              <a:srgbClr val="005F6D"/>
            </a:solidFill>
          </a:ln>
        </p:spPr>
        <p:txBody>
          <a:bodyPr wrap="square" lIns="0" tIns="0" rIns="0" bIns="0" rtlCol="0"/>
          <a:lstStyle/>
          <a:p>
            <a:endParaRPr/>
          </a:p>
        </p:txBody>
      </p:sp>
      <p:sp>
        <p:nvSpPr>
          <p:cNvPr id="49" name="bk object 49"/>
          <p:cNvSpPr/>
          <p:nvPr/>
        </p:nvSpPr>
        <p:spPr>
          <a:xfrm>
            <a:off x="1350111" y="2788215"/>
            <a:ext cx="784860" cy="0"/>
          </a:xfrm>
          <a:custGeom>
            <a:avLst/>
            <a:gdLst/>
            <a:ahLst/>
            <a:cxnLst/>
            <a:rect l="l" t="t" r="r" b="b"/>
            <a:pathLst>
              <a:path w="784860">
                <a:moveTo>
                  <a:pt x="0" y="0"/>
                </a:moveTo>
                <a:lnTo>
                  <a:pt x="784567" y="0"/>
                </a:lnTo>
              </a:path>
            </a:pathLst>
          </a:custGeom>
          <a:ln w="57873">
            <a:solidFill>
              <a:srgbClr val="005F6D"/>
            </a:solidFill>
          </a:ln>
        </p:spPr>
        <p:txBody>
          <a:bodyPr wrap="square" lIns="0" tIns="0" rIns="0" bIns="0" rtlCol="0"/>
          <a:lstStyle/>
          <a:p>
            <a:endParaRPr/>
          </a:p>
        </p:txBody>
      </p:sp>
      <p:sp>
        <p:nvSpPr>
          <p:cNvPr id="50" name="bk object 50"/>
          <p:cNvSpPr/>
          <p:nvPr/>
        </p:nvSpPr>
        <p:spPr>
          <a:xfrm>
            <a:off x="1350111" y="2948984"/>
            <a:ext cx="735965" cy="0"/>
          </a:xfrm>
          <a:custGeom>
            <a:avLst/>
            <a:gdLst/>
            <a:ahLst/>
            <a:cxnLst/>
            <a:rect l="l" t="t" r="r" b="b"/>
            <a:pathLst>
              <a:path w="735964">
                <a:moveTo>
                  <a:pt x="0" y="0"/>
                </a:moveTo>
                <a:lnTo>
                  <a:pt x="735850" y="0"/>
                </a:lnTo>
              </a:path>
            </a:pathLst>
          </a:custGeom>
          <a:ln w="57873">
            <a:solidFill>
              <a:srgbClr val="005F6D"/>
            </a:solidFill>
          </a:ln>
        </p:spPr>
        <p:txBody>
          <a:bodyPr wrap="square" lIns="0" tIns="0" rIns="0" bIns="0" rtlCol="0"/>
          <a:lstStyle/>
          <a:p>
            <a:endParaRPr/>
          </a:p>
        </p:txBody>
      </p:sp>
      <p:sp>
        <p:nvSpPr>
          <p:cNvPr id="51" name="bk object 51"/>
          <p:cNvSpPr/>
          <p:nvPr/>
        </p:nvSpPr>
        <p:spPr>
          <a:xfrm>
            <a:off x="1350111" y="3109753"/>
            <a:ext cx="570865" cy="0"/>
          </a:xfrm>
          <a:custGeom>
            <a:avLst/>
            <a:gdLst/>
            <a:ahLst/>
            <a:cxnLst/>
            <a:rect l="l" t="t" r="r" b="b"/>
            <a:pathLst>
              <a:path w="570864">
                <a:moveTo>
                  <a:pt x="0" y="0"/>
                </a:moveTo>
                <a:lnTo>
                  <a:pt x="570268" y="0"/>
                </a:lnTo>
              </a:path>
            </a:pathLst>
          </a:custGeom>
          <a:ln w="57873">
            <a:solidFill>
              <a:srgbClr val="005F6D"/>
            </a:solidFill>
          </a:ln>
        </p:spPr>
        <p:txBody>
          <a:bodyPr wrap="square" lIns="0" tIns="0" rIns="0" bIns="0" rtlCol="0"/>
          <a:lstStyle/>
          <a:p>
            <a:endParaRPr/>
          </a:p>
        </p:txBody>
      </p:sp>
      <p:sp>
        <p:nvSpPr>
          <p:cNvPr id="52" name="bk object 52"/>
          <p:cNvSpPr/>
          <p:nvPr/>
        </p:nvSpPr>
        <p:spPr>
          <a:xfrm>
            <a:off x="1350111" y="3270523"/>
            <a:ext cx="285750" cy="0"/>
          </a:xfrm>
          <a:custGeom>
            <a:avLst/>
            <a:gdLst/>
            <a:ahLst/>
            <a:cxnLst/>
            <a:rect l="l" t="t" r="r" b="b"/>
            <a:pathLst>
              <a:path w="285750">
                <a:moveTo>
                  <a:pt x="0" y="0"/>
                </a:moveTo>
                <a:lnTo>
                  <a:pt x="285140" y="0"/>
                </a:lnTo>
              </a:path>
            </a:pathLst>
          </a:custGeom>
          <a:ln w="57873">
            <a:solidFill>
              <a:srgbClr val="005F6D"/>
            </a:solidFill>
          </a:ln>
        </p:spPr>
        <p:txBody>
          <a:bodyPr wrap="square" lIns="0" tIns="0" rIns="0" bIns="0" rtlCol="0"/>
          <a:lstStyle/>
          <a:p>
            <a:endParaRPr/>
          </a:p>
        </p:txBody>
      </p:sp>
      <p:sp>
        <p:nvSpPr>
          <p:cNvPr id="53" name="bk object 53"/>
          <p:cNvSpPr/>
          <p:nvPr/>
        </p:nvSpPr>
        <p:spPr>
          <a:xfrm>
            <a:off x="1350111" y="3431279"/>
            <a:ext cx="915669" cy="0"/>
          </a:xfrm>
          <a:custGeom>
            <a:avLst/>
            <a:gdLst/>
            <a:ahLst/>
            <a:cxnLst/>
            <a:rect l="l" t="t" r="r" b="b"/>
            <a:pathLst>
              <a:path w="915669">
                <a:moveTo>
                  <a:pt x="0" y="0"/>
                </a:moveTo>
                <a:lnTo>
                  <a:pt x="915276" y="0"/>
                </a:lnTo>
              </a:path>
            </a:pathLst>
          </a:custGeom>
          <a:ln w="57873">
            <a:solidFill>
              <a:srgbClr val="005F6D"/>
            </a:solidFill>
          </a:ln>
        </p:spPr>
        <p:txBody>
          <a:bodyPr wrap="square" lIns="0" tIns="0" rIns="0" bIns="0" rtlCol="0"/>
          <a:lstStyle/>
          <a:p>
            <a:endParaRPr/>
          </a:p>
        </p:txBody>
      </p:sp>
      <p:sp>
        <p:nvSpPr>
          <p:cNvPr id="54" name="bk object 54"/>
          <p:cNvSpPr/>
          <p:nvPr/>
        </p:nvSpPr>
        <p:spPr>
          <a:xfrm>
            <a:off x="1350111" y="3592061"/>
            <a:ext cx="442595" cy="0"/>
          </a:xfrm>
          <a:custGeom>
            <a:avLst/>
            <a:gdLst/>
            <a:ahLst/>
            <a:cxnLst/>
            <a:rect l="l" t="t" r="r" b="b"/>
            <a:pathLst>
              <a:path w="442594">
                <a:moveTo>
                  <a:pt x="0" y="0"/>
                </a:moveTo>
                <a:lnTo>
                  <a:pt x="442226" y="0"/>
                </a:lnTo>
              </a:path>
            </a:pathLst>
          </a:custGeom>
          <a:ln w="57873">
            <a:solidFill>
              <a:srgbClr val="005F6D"/>
            </a:solidFill>
          </a:ln>
        </p:spPr>
        <p:txBody>
          <a:bodyPr wrap="square" lIns="0" tIns="0" rIns="0" bIns="0" rtlCol="0"/>
          <a:lstStyle/>
          <a:p>
            <a:endParaRPr/>
          </a:p>
        </p:txBody>
      </p:sp>
      <p:sp>
        <p:nvSpPr>
          <p:cNvPr id="55" name="bk object 55"/>
          <p:cNvSpPr/>
          <p:nvPr/>
        </p:nvSpPr>
        <p:spPr>
          <a:xfrm>
            <a:off x="1350111" y="3752831"/>
            <a:ext cx="983615" cy="0"/>
          </a:xfrm>
          <a:custGeom>
            <a:avLst/>
            <a:gdLst/>
            <a:ahLst/>
            <a:cxnLst/>
            <a:rect l="l" t="t" r="r" b="b"/>
            <a:pathLst>
              <a:path w="983614">
                <a:moveTo>
                  <a:pt x="0" y="0"/>
                </a:moveTo>
                <a:lnTo>
                  <a:pt x="983208" y="0"/>
                </a:lnTo>
              </a:path>
            </a:pathLst>
          </a:custGeom>
          <a:ln w="57873">
            <a:solidFill>
              <a:srgbClr val="005F6D"/>
            </a:solidFill>
          </a:ln>
        </p:spPr>
        <p:txBody>
          <a:bodyPr wrap="square" lIns="0" tIns="0" rIns="0" bIns="0" rtlCol="0"/>
          <a:lstStyle/>
          <a:p>
            <a:endParaRPr/>
          </a:p>
        </p:txBody>
      </p:sp>
      <p:sp>
        <p:nvSpPr>
          <p:cNvPr id="56" name="bk object 56"/>
          <p:cNvSpPr/>
          <p:nvPr/>
        </p:nvSpPr>
        <p:spPr>
          <a:xfrm>
            <a:off x="1350111" y="3913600"/>
            <a:ext cx="661670" cy="0"/>
          </a:xfrm>
          <a:custGeom>
            <a:avLst/>
            <a:gdLst/>
            <a:ahLst/>
            <a:cxnLst/>
            <a:rect l="l" t="t" r="r" b="b"/>
            <a:pathLst>
              <a:path w="661669">
                <a:moveTo>
                  <a:pt x="0" y="0"/>
                </a:moveTo>
                <a:lnTo>
                  <a:pt x="661250" y="0"/>
                </a:lnTo>
              </a:path>
            </a:pathLst>
          </a:custGeom>
          <a:ln w="57873">
            <a:solidFill>
              <a:srgbClr val="005F6D"/>
            </a:solidFill>
          </a:ln>
        </p:spPr>
        <p:txBody>
          <a:bodyPr wrap="square" lIns="0" tIns="0" rIns="0" bIns="0" rtlCol="0"/>
          <a:lstStyle/>
          <a:p>
            <a:endParaRPr/>
          </a:p>
        </p:txBody>
      </p:sp>
      <p:sp>
        <p:nvSpPr>
          <p:cNvPr id="57" name="bk object 57"/>
          <p:cNvSpPr/>
          <p:nvPr/>
        </p:nvSpPr>
        <p:spPr>
          <a:xfrm>
            <a:off x="1350111" y="4074369"/>
            <a:ext cx="440055" cy="0"/>
          </a:xfrm>
          <a:custGeom>
            <a:avLst/>
            <a:gdLst/>
            <a:ahLst/>
            <a:cxnLst/>
            <a:rect l="l" t="t" r="r" b="b"/>
            <a:pathLst>
              <a:path w="440055">
                <a:moveTo>
                  <a:pt x="0" y="0"/>
                </a:moveTo>
                <a:lnTo>
                  <a:pt x="439750" y="0"/>
                </a:lnTo>
              </a:path>
            </a:pathLst>
          </a:custGeom>
          <a:ln w="57873">
            <a:solidFill>
              <a:srgbClr val="005F6D"/>
            </a:solidFill>
          </a:ln>
        </p:spPr>
        <p:txBody>
          <a:bodyPr wrap="square" lIns="0" tIns="0" rIns="0" bIns="0" rtlCol="0"/>
          <a:lstStyle/>
          <a:p>
            <a:endParaRPr/>
          </a:p>
        </p:txBody>
      </p:sp>
      <p:sp>
        <p:nvSpPr>
          <p:cNvPr id="58" name="bk object 58"/>
          <p:cNvSpPr/>
          <p:nvPr/>
        </p:nvSpPr>
        <p:spPr>
          <a:xfrm>
            <a:off x="1350111" y="4235138"/>
            <a:ext cx="535940" cy="0"/>
          </a:xfrm>
          <a:custGeom>
            <a:avLst/>
            <a:gdLst/>
            <a:ahLst/>
            <a:cxnLst/>
            <a:rect l="l" t="t" r="r" b="b"/>
            <a:pathLst>
              <a:path w="535939">
                <a:moveTo>
                  <a:pt x="0" y="0"/>
                </a:moveTo>
                <a:lnTo>
                  <a:pt x="535673" y="0"/>
                </a:lnTo>
              </a:path>
            </a:pathLst>
          </a:custGeom>
          <a:ln w="57873">
            <a:solidFill>
              <a:srgbClr val="005F6D"/>
            </a:solidFill>
          </a:ln>
        </p:spPr>
        <p:txBody>
          <a:bodyPr wrap="square" lIns="0" tIns="0" rIns="0" bIns="0" rtlCol="0"/>
          <a:lstStyle/>
          <a:p>
            <a:endParaRPr/>
          </a:p>
        </p:txBody>
      </p:sp>
      <p:sp>
        <p:nvSpPr>
          <p:cNvPr id="59" name="bk object 59"/>
          <p:cNvSpPr/>
          <p:nvPr/>
        </p:nvSpPr>
        <p:spPr>
          <a:xfrm>
            <a:off x="1350111" y="4395908"/>
            <a:ext cx="484505" cy="0"/>
          </a:xfrm>
          <a:custGeom>
            <a:avLst/>
            <a:gdLst/>
            <a:ahLst/>
            <a:cxnLst/>
            <a:rect l="l" t="t" r="r" b="b"/>
            <a:pathLst>
              <a:path w="484505">
                <a:moveTo>
                  <a:pt x="0" y="0"/>
                </a:moveTo>
                <a:lnTo>
                  <a:pt x="484060" y="0"/>
                </a:lnTo>
              </a:path>
            </a:pathLst>
          </a:custGeom>
          <a:ln w="57873">
            <a:solidFill>
              <a:srgbClr val="005F6D"/>
            </a:solidFill>
          </a:ln>
        </p:spPr>
        <p:txBody>
          <a:bodyPr wrap="square" lIns="0" tIns="0" rIns="0" bIns="0" rtlCol="0"/>
          <a:lstStyle/>
          <a:p>
            <a:endParaRPr/>
          </a:p>
        </p:txBody>
      </p:sp>
      <p:sp>
        <p:nvSpPr>
          <p:cNvPr id="60" name="bk object 60"/>
          <p:cNvSpPr/>
          <p:nvPr/>
        </p:nvSpPr>
        <p:spPr>
          <a:xfrm>
            <a:off x="1350111" y="1437747"/>
            <a:ext cx="2524760" cy="0"/>
          </a:xfrm>
          <a:custGeom>
            <a:avLst/>
            <a:gdLst/>
            <a:ahLst/>
            <a:cxnLst/>
            <a:rect l="l" t="t" r="r" b="b"/>
            <a:pathLst>
              <a:path w="2524760">
                <a:moveTo>
                  <a:pt x="0" y="0"/>
                </a:moveTo>
                <a:lnTo>
                  <a:pt x="2524442" y="0"/>
                </a:lnTo>
              </a:path>
            </a:pathLst>
          </a:custGeom>
          <a:ln w="57873">
            <a:solidFill>
              <a:srgbClr val="862885"/>
            </a:solidFill>
          </a:ln>
        </p:spPr>
        <p:txBody>
          <a:bodyPr wrap="square" lIns="0" tIns="0" rIns="0" bIns="0" rtlCol="0"/>
          <a:lstStyle/>
          <a:p>
            <a:endParaRPr/>
          </a:p>
        </p:txBody>
      </p:sp>
      <p:sp>
        <p:nvSpPr>
          <p:cNvPr id="61" name="bk object 61"/>
          <p:cNvSpPr/>
          <p:nvPr/>
        </p:nvSpPr>
        <p:spPr>
          <a:xfrm>
            <a:off x="1350111" y="1598517"/>
            <a:ext cx="2473960" cy="0"/>
          </a:xfrm>
          <a:custGeom>
            <a:avLst/>
            <a:gdLst/>
            <a:ahLst/>
            <a:cxnLst/>
            <a:rect l="l" t="t" r="r" b="b"/>
            <a:pathLst>
              <a:path w="2473960">
                <a:moveTo>
                  <a:pt x="0" y="0"/>
                </a:moveTo>
                <a:lnTo>
                  <a:pt x="2473502" y="0"/>
                </a:lnTo>
              </a:path>
            </a:pathLst>
          </a:custGeom>
          <a:ln w="57873">
            <a:solidFill>
              <a:srgbClr val="862885"/>
            </a:solidFill>
          </a:ln>
        </p:spPr>
        <p:txBody>
          <a:bodyPr wrap="square" lIns="0" tIns="0" rIns="0" bIns="0" rtlCol="0"/>
          <a:lstStyle/>
          <a:p>
            <a:endParaRPr/>
          </a:p>
        </p:txBody>
      </p:sp>
      <p:sp>
        <p:nvSpPr>
          <p:cNvPr id="62" name="bk object 62"/>
          <p:cNvSpPr/>
          <p:nvPr/>
        </p:nvSpPr>
        <p:spPr>
          <a:xfrm>
            <a:off x="1350111" y="1759286"/>
            <a:ext cx="2444115" cy="0"/>
          </a:xfrm>
          <a:custGeom>
            <a:avLst/>
            <a:gdLst/>
            <a:ahLst/>
            <a:cxnLst/>
            <a:rect l="l" t="t" r="r" b="b"/>
            <a:pathLst>
              <a:path w="2444115">
                <a:moveTo>
                  <a:pt x="0" y="0"/>
                </a:moveTo>
                <a:lnTo>
                  <a:pt x="2443772" y="0"/>
                </a:lnTo>
              </a:path>
            </a:pathLst>
          </a:custGeom>
          <a:ln w="57873">
            <a:solidFill>
              <a:srgbClr val="862885"/>
            </a:solidFill>
          </a:ln>
        </p:spPr>
        <p:txBody>
          <a:bodyPr wrap="square" lIns="0" tIns="0" rIns="0" bIns="0" rtlCol="0"/>
          <a:lstStyle/>
          <a:p>
            <a:endParaRPr/>
          </a:p>
        </p:txBody>
      </p:sp>
      <p:sp>
        <p:nvSpPr>
          <p:cNvPr id="63" name="bk object 63"/>
          <p:cNvSpPr/>
          <p:nvPr/>
        </p:nvSpPr>
        <p:spPr>
          <a:xfrm>
            <a:off x="1350111" y="1920055"/>
            <a:ext cx="1773555" cy="0"/>
          </a:xfrm>
          <a:custGeom>
            <a:avLst/>
            <a:gdLst/>
            <a:ahLst/>
            <a:cxnLst/>
            <a:rect l="l" t="t" r="r" b="b"/>
            <a:pathLst>
              <a:path w="1773555">
                <a:moveTo>
                  <a:pt x="0" y="0"/>
                </a:moveTo>
                <a:lnTo>
                  <a:pt x="1772932" y="0"/>
                </a:lnTo>
              </a:path>
            </a:pathLst>
          </a:custGeom>
          <a:ln w="57873">
            <a:solidFill>
              <a:srgbClr val="862885"/>
            </a:solidFill>
          </a:ln>
        </p:spPr>
        <p:txBody>
          <a:bodyPr wrap="square" lIns="0" tIns="0" rIns="0" bIns="0" rtlCol="0"/>
          <a:lstStyle/>
          <a:p>
            <a:endParaRPr/>
          </a:p>
        </p:txBody>
      </p:sp>
      <p:sp>
        <p:nvSpPr>
          <p:cNvPr id="64" name="bk object 64"/>
          <p:cNvSpPr/>
          <p:nvPr/>
        </p:nvSpPr>
        <p:spPr>
          <a:xfrm>
            <a:off x="1350111" y="2080825"/>
            <a:ext cx="1641475" cy="0"/>
          </a:xfrm>
          <a:custGeom>
            <a:avLst/>
            <a:gdLst/>
            <a:ahLst/>
            <a:cxnLst/>
            <a:rect l="l" t="t" r="r" b="b"/>
            <a:pathLst>
              <a:path w="1641475">
                <a:moveTo>
                  <a:pt x="0" y="0"/>
                </a:moveTo>
                <a:lnTo>
                  <a:pt x="1641309" y="0"/>
                </a:lnTo>
              </a:path>
            </a:pathLst>
          </a:custGeom>
          <a:ln w="57873">
            <a:solidFill>
              <a:srgbClr val="862885"/>
            </a:solidFill>
          </a:ln>
        </p:spPr>
        <p:txBody>
          <a:bodyPr wrap="square" lIns="0" tIns="0" rIns="0" bIns="0" rtlCol="0"/>
          <a:lstStyle/>
          <a:p>
            <a:endParaRPr/>
          </a:p>
        </p:txBody>
      </p:sp>
      <p:sp>
        <p:nvSpPr>
          <p:cNvPr id="65" name="bk object 65"/>
          <p:cNvSpPr/>
          <p:nvPr/>
        </p:nvSpPr>
        <p:spPr>
          <a:xfrm>
            <a:off x="1350111" y="2241594"/>
            <a:ext cx="1586230" cy="0"/>
          </a:xfrm>
          <a:custGeom>
            <a:avLst/>
            <a:gdLst/>
            <a:ahLst/>
            <a:cxnLst/>
            <a:rect l="l" t="t" r="r" b="b"/>
            <a:pathLst>
              <a:path w="1586230">
                <a:moveTo>
                  <a:pt x="0" y="0"/>
                </a:moveTo>
                <a:lnTo>
                  <a:pt x="1586115" y="0"/>
                </a:lnTo>
              </a:path>
            </a:pathLst>
          </a:custGeom>
          <a:ln w="57873">
            <a:solidFill>
              <a:srgbClr val="862885"/>
            </a:solidFill>
          </a:ln>
        </p:spPr>
        <p:txBody>
          <a:bodyPr wrap="square" lIns="0" tIns="0" rIns="0" bIns="0" rtlCol="0"/>
          <a:lstStyle/>
          <a:p>
            <a:endParaRPr/>
          </a:p>
        </p:txBody>
      </p:sp>
      <p:sp>
        <p:nvSpPr>
          <p:cNvPr id="66" name="bk object 66"/>
          <p:cNvSpPr/>
          <p:nvPr/>
        </p:nvSpPr>
        <p:spPr>
          <a:xfrm>
            <a:off x="1350111" y="2402363"/>
            <a:ext cx="1505585" cy="0"/>
          </a:xfrm>
          <a:custGeom>
            <a:avLst/>
            <a:gdLst/>
            <a:ahLst/>
            <a:cxnLst/>
            <a:rect l="l" t="t" r="r" b="b"/>
            <a:pathLst>
              <a:path w="1505585">
                <a:moveTo>
                  <a:pt x="0" y="0"/>
                </a:moveTo>
                <a:lnTo>
                  <a:pt x="1505445" y="0"/>
                </a:lnTo>
              </a:path>
            </a:pathLst>
          </a:custGeom>
          <a:ln w="57873">
            <a:solidFill>
              <a:srgbClr val="862885"/>
            </a:solidFill>
          </a:ln>
        </p:spPr>
        <p:txBody>
          <a:bodyPr wrap="square" lIns="0" tIns="0" rIns="0" bIns="0" rtlCol="0"/>
          <a:lstStyle/>
          <a:p>
            <a:endParaRPr/>
          </a:p>
        </p:txBody>
      </p:sp>
      <p:sp>
        <p:nvSpPr>
          <p:cNvPr id="67" name="bk object 67"/>
          <p:cNvSpPr/>
          <p:nvPr/>
        </p:nvSpPr>
        <p:spPr>
          <a:xfrm>
            <a:off x="1350111" y="2563133"/>
            <a:ext cx="1047115" cy="0"/>
          </a:xfrm>
          <a:custGeom>
            <a:avLst/>
            <a:gdLst/>
            <a:ahLst/>
            <a:cxnLst/>
            <a:rect l="l" t="t" r="r" b="b"/>
            <a:pathLst>
              <a:path w="1047114">
                <a:moveTo>
                  <a:pt x="0" y="0"/>
                </a:moveTo>
                <a:lnTo>
                  <a:pt x="1046899" y="0"/>
                </a:lnTo>
              </a:path>
            </a:pathLst>
          </a:custGeom>
          <a:ln w="57873">
            <a:solidFill>
              <a:srgbClr val="862885"/>
            </a:solidFill>
          </a:ln>
        </p:spPr>
        <p:txBody>
          <a:bodyPr wrap="square" lIns="0" tIns="0" rIns="0" bIns="0" rtlCol="0"/>
          <a:lstStyle/>
          <a:p>
            <a:endParaRPr/>
          </a:p>
        </p:txBody>
      </p:sp>
      <p:sp>
        <p:nvSpPr>
          <p:cNvPr id="68" name="bk object 68"/>
          <p:cNvSpPr/>
          <p:nvPr/>
        </p:nvSpPr>
        <p:spPr>
          <a:xfrm>
            <a:off x="1350111" y="2723902"/>
            <a:ext cx="977900" cy="0"/>
          </a:xfrm>
          <a:custGeom>
            <a:avLst/>
            <a:gdLst/>
            <a:ahLst/>
            <a:cxnLst/>
            <a:rect l="l" t="t" r="r" b="b"/>
            <a:pathLst>
              <a:path w="977900">
                <a:moveTo>
                  <a:pt x="0" y="0"/>
                </a:moveTo>
                <a:lnTo>
                  <a:pt x="977442" y="0"/>
                </a:lnTo>
              </a:path>
            </a:pathLst>
          </a:custGeom>
          <a:ln w="57873">
            <a:solidFill>
              <a:srgbClr val="862885"/>
            </a:solidFill>
          </a:ln>
        </p:spPr>
        <p:txBody>
          <a:bodyPr wrap="square" lIns="0" tIns="0" rIns="0" bIns="0" rtlCol="0"/>
          <a:lstStyle/>
          <a:p>
            <a:endParaRPr/>
          </a:p>
        </p:txBody>
      </p:sp>
      <p:sp>
        <p:nvSpPr>
          <p:cNvPr id="69" name="bk object 69"/>
          <p:cNvSpPr/>
          <p:nvPr/>
        </p:nvSpPr>
        <p:spPr>
          <a:xfrm>
            <a:off x="1350111" y="2884671"/>
            <a:ext cx="915669" cy="0"/>
          </a:xfrm>
          <a:custGeom>
            <a:avLst/>
            <a:gdLst/>
            <a:ahLst/>
            <a:cxnLst/>
            <a:rect l="l" t="t" r="r" b="b"/>
            <a:pathLst>
              <a:path w="915669">
                <a:moveTo>
                  <a:pt x="0" y="0"/>
                </a:moveTo>
                <a:lnTo>
                  <a:pt x="915276" y="0"/>
                </a:lnTo>
              </a:path>
            </a:pathLst>
          </a:custGeom>
          <a:ln w="57873">
            <a:solidFill>
              <a:srgbClr val="862885"/>
            </a:solidFill>
          </a:ln>
        </p:spPr>
        <p:txBody>
          <a:bodyPr wrap="square" lIns="0" tIns="0" rIns="0" bIns="0" rtlCol="0"/>
          <a:lstStyle/>
          <a:p>
            <a:endParaRPr/>
          </a:p>
        </p:txBody>
      </p:sp>
      <p:sp>
        <p:nvSpPr>
          <p:cNvPr id="70" name="bk object 70"/>
          <p:cNvSpPr/>
          <p:nvPr/>
        </p:nvSpPr>
        <p:spPr>
          <a:xfrm>
            <a:off x="1350111" y="3045453"/>
            <a:ext cx="884555" cy="0"/>
          </a:xfrm>
          <a:custGeom>
            <a:avLst/>
            <a:gdLst/>
            <a:ahLst/>
            <a:cxnLst/>
            <a:rect l="l" t="t" r="r" b="b"/>
            <a:pathLst>
              <a:path w="884555">
                <a:moveTo>
                  <a:pt x="0" y="0"/>
                </a:moveTo>
                <a:lnTo>
                  <a:pt x="884466" y="0"/>
                </a:lnTo>
              </a:path>
            </a:pathLst>
          </a:custGeom>
          <a:ln w="57873">
            <a:solidFill>
              <a:srgbClr val="862885"/>
            </a:solidFill>
          </a:ln>
        </p:spPr>
        <p:txBody>
          <a:bodyPr wrap="square" lIns="0" tIns="0" rIns="0" bIns="0" rtlCol="0"/>
          <a:lstStyle/>
          <a:p>
            <a:endParaRPr/>
          </a:p>
        </p:txBody>
      </p:sp>
      <p:sp>
        <p:nvSpPr>
          <p:cNvPr id="71" name="bk object 71"/>
          <p:cNvSpPr/>
          <p:nvPr/>
        </p:nvSpPr>
        <p:spPr>
          <a:xfrm>
            <a:off x="1350111" y="3206216"/>
            <a:ext cx="830580" cy="0"/>
          </a:xfrm>
          <a:custGeom>
            <a:avLst/>
            <a:gdLst/>
            <a:ahLst/>
            <a:cxnLst/>
            <a:rect l="l" t="t" r="r" b="b"/>
            <a:pathLst>
              <a:path w="830580">
                <a:moveTo>
                  <a:pt x="0" y="0"/>
                </a:moveTo>
                <a:lnTo>
                  <a:pt x="830364" y="0"/>
                </a:lnTo>
              </a:path>
            </a:pathLst>
          </a:custGeom>
          <a:ln w="57886">
            <a:solidFill>
              <a:srgbClr val="862885"/>
            </a:solidFill>
          </a:ln>
        </p:spPr>
        <p:txBody>
          <a:bodyPr wrap="square" lIns="0" tIns="0" rIns="0" bIns="0" rtlCol="0"/>
          <a:lstStyle/>
          <a:p>
            <a:endParaRPr/>
          </a:p>
        </p:txBody>
      </p:sp>
      <p:sp>
        <p:nvSpPr>
          <p:cNvPr id="72" name="bk object 72"/>
          <p:cNvSpPr/>
          <p:nvPr/>
        </p:nvSpPr>
        <p:spPr>
          <a:xfrm>
            <a:off x="1350111" y="3366979"/>
            <a:ext cx="753110" cy="0"/>
          </a:xfrm>
          <a:custGeom>
            <a:avLst/>
            <a:gdLst/>
            <a:ahLst/>
            <a:cxnLst/>
            <a:rect l="l" t="t" r="r" b="b"/>
            <a:pathLst>
              <a:path w="753110">
                <a:moveTo>
                  <a:pt x="0" y="0"/>
                </a:moveTo>
                <a:lnTo>
                  <a:pt x="752729" y="0"/>
                </a:lnTo>
              </a:path>
            </a:pathLst>
          </a:custGeom>
          <a:ln w="57873">
            <a:solidFill>
              <a:srgbClr val="862885"/>
            </a:solidFill>
          </a:ln>
        </p:spPr>
        <p:txBody>
          <a:bodyPr wrap="square" lIns="0" tIns="0" rIns="0" bIns="0" rtlCol="0"/>
          <a:lstStyle/>
          <a:p>
            <a:endParaRPr/>
          </a:p>
        </p:txBody>
      </p:sp>
      <p:sp>
        <p:nvSpPr>
          <p:cNvPr id="73" name="bk object 73"/>
          <p:cNvSpPr/>
          <p:nvPr/>
        </p:nvSpPr>
        <p:spPr>
          <a:xfrm>
            <a:off x="1350111" y="3527749"/>
            <a:ext cx="716280" cy="0"/>
          </a:xfrm>
          <a:custGeom>
            <a:avLst/>
            <a:gdLst/>
            <a:ahLst/>
            <a:cxnLst/>
            <a:rect l="l" t="t" r="r" b="b"/>
            <a:pathLst>
              <a:path w="716280">
                <a:moveTo>
                  <a:pt x="0" y="0"/>
                </a:moveTo>
                <a:lnTo>
                  <a:pt x="715721" y="0"/>
                </a:lnTo>
              </a:path>
            </a:pathLst>
          </a:custGeom>
          <a:ln w="57873">
            <a:solidFill>
              <a:srgbClr val="862885"/>
            </a:solidFill>
          </a:ln>
        </p:spPr>
        <p:txBody>
          <a:bodyPr wrap="square" lIns="0" tIns="0" rIns="0" bIns="0" rtlCol="0"/>
          <a:lstStyle/>
          <a:p>
            <a:endParaRPr/>
          </a:p>
        </p:txBody>
      </p:sp>
      <p:sp>
        <p:nvSpPr>
          <p:cNvPr id="74" name="bk object 74"/>
          <p:cNvSpPr/>
          <p:nvPr/>
        </p:nvSpPr>
        <p:spPr>
          <a:xfrm>
            <a:off x="1350111" y="3688518"/>
            <a:ext cx="639445" cy="0"/>
          </a:xfrm>
          <a:custGeom>
            <a:avLst/>
            <a:gdLst/>
            <a:ahLst/>
            <a:cxnLst/>
            <a:rect l="l" t="t" r="r" b="b"/>
            <a:pathLst>
              <a:path w="639444">
                <a:moveTo>
                  <a:pt x="0" y="0"/>
                </a:moveTo>
                <a:lnTo>
                  <a:pt x="639305" y="0"/>
                </a:lnTo>
              </a:path>
            </a:pathLst>
          </a:custGeom>
          <a:ln w="57873">
            <a:solidFill>
              <a:srgbClr val="862885"/>
            </a:solidFill>
          </a:ln>
        </p:spPr>
        <p:txBody>
          <a:bodyPr wrap="square" lIns="0" tIns="0" rIns="0" bIns="0" rtlCol="0"/>
          <a:lstStyle/>
          <a:p>
            <a:endParaRPr/>
          </a:p>
        </p:txBody>
      </p:sp>
      <p:sp>
        <p:nvSpPr>
          <p:cNvPr id="75" name="bk object 75"/>
          <p:cNvSpPr/>
          <p:nvPr/>
        </p:nvSpPr>
        <p:spPr>
          <a:xfrm>
            <a:off x="1350111" y="3849287"/>
            <a:ext cx="534670" cy="0"/>
          </a:xfrm>
          <a:custGeom>
            <a:avLst/>
            <a:gdLst/>
            <a:ahLst/>
            <a:cxnLst/>
            <a:rect l="l" t="t" r="r" b="b"/>
            <a:pathLst>
              <a:path w="534669">
                <a:moveTo>
                  <a:pt x="0" y="0"/>
                </a:moveTo>
                <a:lnTo>
                  <a:pt x="534187" y="0"/>
                </a:lnTo>
              </a:path>
            </a:pathLst>
          </a:custGeom>
          <a:ln w="57873">
            <a:solidFill>
              <a:srgbClr val="862885"/>
            </a:solidFill>
          </a:ln>
        </p:spPr>
        <p:txBody>
          <a:bodyPr wrap="square" lIns="0" tIns="0" rIns="0" bIns="0" rtlCol="0"/>
          <a:lstStyle/>
          <a:p>
            <a:endParaRPr/>
          </a:p>
        </p:txBody>
      </p:sp>
      <p:sp>
        <p:nvSpPr>
          <p:cNvPr id="76" name="bk object 76"/>
          <p:cNvSpPr/>
          <p:nvPr/>
        </p:nvSpPr>
        <p:spPr>
          <a:xfrm>
            <a:off x="1350111" y="4010056"/>
            <a:ext cx="516255" cy="0"/>
          </a:xfrm>
          <a:custGeom>
            <a:avLst/>
            <a:gdLst/>
            <a:ahLst/>
            <a:cxnLst/>
            <a:rect l="l" t="t" r="r" b="b"/>
            <a:pathLst>
              <a:path w="516255">
                <a:moveTo>
                  <a:pt x="0" y="0"/>
                </a:moveTo>
                <a:lnTo>
                  <a:pt x="516166" y="0"/>
                </a:lnTo>
              </a:path>
            </a:pathLst>
          </a:custGeom>
          <a:ln w="57873">
            <a:solidFill>
              <a:srgbClr val="862885"/>
            </a:solidFill>
          </a:ln>
        </p:spPr>
        <p:txBody>
          <a:bodyPr wrap="square" lIns="0" tIns="0" rIns="0" bIns="0" rtlCol="0"/>
          <a:lstStyle/>
          <a:p>
            <a:endParaRPr/>
          </a:p>
        </p:txBody>
      </p:sp>
      <p:sp>
        <p:nvSpPr>
          <p:cNvPr id="77" name="bk object 77"/>
          <p:cNvSpPr/>
          <p:nvPr/>
        </p:nvSpPr>
        <p:spPr>
          <a:xfrm>
            <a:off x="1350111" y="4170826"/>
            <a:ext cx="419734" cy="0"/>
          </a:xfrm>
          <a:custGeom>
            <a:avLst/>
            <a:gdLst/>
            <a:ahLst/>
            <a:cxnLst/>
            <a:rect l="l" t="t" r="r" b="b"/>
            <a:pathLst>
              <a:path w="419735">
                <a:moveTo>
                  <a:pt x="0" y="0"/>
                </a:moveTo>
                <a:lnTo>
                  <a:pt x="419544" y="0"/>
                </a:lnTo>
              </a:path>
            </a:pathLst>
          </a:custGeom>
          <a:ln w="57873">
            <a:solidFill>
              <a:srgbClr val="862885"/>
            </a:solidFill>
          </a:ln>
        </p:spPr>
        <p:txBody>
          <a:bodyPr wrap="square" lIns="0" tIns="0" rIns="0" bIns="0" rtlCol="0"/>
          <a:lstStyle/>
          <a:p>
            <a:endParaRPr/>
          </a:p>
        </p:txBody>
      </p:sp>
      <p:sp>
        <p:nvSpPr>
          <p:cNvPr id="78" name="bk object 78"/>
          <p:cNvSpPr/>
          <p:nvPr/>
        </p:nvSpPr>
        <p:spPr>
          <a:xfrm>
            <a:off x="1350111" y="4331595"/>
            <a:ext cx="419734" cy="0"/>
          </a:xfrm>
          <a:custGeom>
            <a:avLst/>
            <a:gdLst/>
            <a:ahLst/>
            <a:cxnLst/>
            <a:rect l="l" t="t" r="r" b="b"/>
            <a:pathLst>
              <a:path w="419735">
                <a:moveTo>
                  <a:pt x="0" y="0"/>
                </a:moveTo>
                <a:lnTo>
                  <a:pt x="419544" y="0"/>
                </a:lnTo>
              </a:path>
            </a:pathLst>
          </a:custGeom>
          <a:ln w="57873">
            <a:solidFill>
              <a:srgbClr val="862885"/>
            </a:solidFill>
          </a:ln>
        </p:spPr>
        <p:txBody>
          <a:bodyPr wrap="square" lIns="0" tIns="0" rIns="0" bIns="0" rtlCol="0"/>
          <a:lstStyle/>
          <a:p>
            <a:endParaRPr/>
          </a:p>
        </p:txBody>
      </p:sp>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ndc.services.cdc.gov/conditions/hepatitis-b-acute/" TargetMode="External"/><Relationship Id="rId1" Type="http://schemas.openxmlformats.org/officeDocument/2006/relationships/slideLayout" Target="../slideLayouts/slideLayout5.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 name="object 94"/>
          <p:cNvSpPr txBox="1"/>
          <p:nvPr/>
        </p:nvSpPr>
        <p:spPr>
          <a:xfrm>
            <a:off x="444500" y="9358096"/>
            <a:ext cx="899794" cy="368935"/>
          </a:xfrm>
          <a:prstGeom prst="rect">
            <a:avLst/>
          </a:prstGeom>
        </p:spPr>
        <p:txBody>
          <a:bodyPr vert="horz" wrap="square" lIns="0" tIns="12700" rIns="0" bIns="0" rtlCol="0">
            <a:spAutoFit/>
          </a:bodyPr>
          <a:lstStyle/>
          <a:p>
            <a:pPr marL="12700" marR="5080">
              <a:lnSpc>
                <a:spcPct val="107100"/>
              </a:lnSpc>
              <a:spcBef>
                <a:spcPts val="100"/>
              </a:spcBef>
            </a:pPr>
            <a:r>
              <a:rPr sz="700" spc="-30" dirty="0">
                <a:solidFill>
                  <a:srgbClr val="231F20"/>
                </a:solidFill>
                <a:latin typeface="Century Gothic"/>
                <a:cs typeface="Century Gothic"/>
              </a:rPr>
              <a:t>Source: </a:t>
            </a:r>
            <a:r>
              <a:rPr sz="700" spc="-90" dirty="0">
                <a:solidFill>
                  <a:srgbClr val="231F20"/>
                </a:solidFill>
                <a:latin typeface="Century Gothic"/>
                <a:cs typeface="Century Gothic"/>
              </a:rPr>
              <a:t>CDC, </a:t>
            </a:r>
            <a:r>
              <a:rPr sz="700" spc="-30" dirty="0">
                <a:solidFill>
                  <a:srgbClr val="231F20"/>
                </a:solidFill>
                <a:latin typeface="Century Gothic"/>
                <a:cs typeface="Century Gothic"/>
              </a:rPr>
              <a:t>National  </a:t>
            </a:r>
            <a:r>
              <a:rPr sz="700" spc="-20" dirty="0">
                <a:solidFill>
                  <a:srgbClr val="231F20"/>
                </a:solidFill>
                <a:latin typeface="Century Gothic"/>
                <a:cs typeface="Century Gothic"/>
              </a:rPr>
              <a:t>Notifiable </a:t>
            </a:r>
            <a:r>
              <a:rPr sz="700" spc="-15" dirty="0">
                <a:solidFill>
                  <a:srgbClr val="231F20"/>
                </a:solidFill>
                <a:latin typeface="Century Gothic"/>
                <a:cs typeface="Century Gothic"/>
              </a:rPr>
              <a:t>Diseases  </a:t>
            </a:r>
            <a:r>
              <a:rPr sz="700" spc="-25" dirty="0">
                <a:solidFill>
                  <a:srgbClr val="231F20"/>
                </a:solidFill>
                <a:latin typeface="Century Gothic"/>
                <a:cs typeface="Century Gothic"/>
              </a:rPr>
              <a:t>Surveillance</a:t>
            </a:r>
            <a:r>
              <a:rPr sz="700" spc="-35" dirty="0">
                <a:solidFill>
                  <a:srgbClr val="231F20"/>
                </a:solidFill>
                <a:latin typeface="Century Gothic"/>
                <a:cs typeface="Century Gothic"/>
              </a:rPr>
              <a:t> </a:t>
            </a:r>
            <a:r>
              <a:rPr sz="700" spc="-5" dirty="0">
                <a:solidFill>
                  <a:srgbClr val="231F20"/>
                </a:solidFill>
                <a:latin typeface="Century Gothic"/>
                <a:cs typeface="Century Gothic"/>
              </a:rPr>
              <a:t>System.</a:t>
            </a:r>
            <a:endParaRPr sz="700">
              <a:latin typeface="Century Gothic"/>
              <a:cs typeface="Century Gothic"/>
            </a:endParaRPr>
          </a:p>
        </p:txBody>
      </p:sp>
      <p:sp>
        <p:nvSpPr>
          <p:cNvPr id="95" name="object 95"/>
          <p:cNvSpPr txBox="1"/>
          <p:nvPr/>
        </p:nvSpPr>
        <p:spPr>
          <a:xfrm>
            <a:off x="1486916" y="9358096"/>
            <a:ext cx="482600" cy="368935"/>
          </a:xfrm>
          <a:prstGeom prst="rect">
            <a:avLst/>
          </a:prstGeom>
        </p:spPr>
        <p:txBody>
          <a:bodyPr vert="horz" wrap="square" lIns="0" tIns="12700" rIns="0" bIns="0" rtlCol="0">
            <a:spAutoFit/>
          </a:bodyPr>
          <a:lstStyle/>
          <a:p>
            <a:pPr marL="12700" marR="14604">
              <a:lnSpc>
                <a:spcPct val="107200"/>
              </a:lnSpc>
              <a:spcBef>
                <a:spcPts val="100"/>
              </a:spcBef>
            </a:pPr>
            <a:r>
              <a:rPr sz="700" spc="-35" dirty="0">
                <a:solidFill>
                  <a:srgbClr val="231F20"/>
                </a:solidFill>
                <a:latin typeface="Century Gothic"/>
                <a:cs typeface="Century Gothic"/>
              </a:rPr>
              <a:t>* </a:t>
            </a:r>
            <a:r>
              <a:rPr sz="700" spc="-15" dirty="0">
                <a:solidFill>
                  <a:srgbClr val="231F20"/>
                </a:solidFill>
                <a:latin typeface="Century Gothic"/>
                <a:cs typeface="Century Gothic"/>
              </a:rPr>
              <a:t>Rates</a:t>
            </a:r>
            <a:r>
              <a:rPr sz="700" spc="-75" dirty="0">
                <a:solidFill>
                  <a:srgbClr val="231F20"/>
                </a:solidFill>
                <a:latin typeface="Century Gothic"/>
                <a:cs typeface="Century Gothic"/>
              </a:rPr>
              <a:t> </a:t>
            </a:r>
            <a:r>
              <a:rPr sz="700" spc="-20" dirty="0">
                <a:solidFill>
                  <a:srgbClr val="231F20"/>
                </a:solidFill>
                <a:latin typeface="Century Gothic"/>
                <a:cs typeface="Century Gothic"/>
              </a:rPr>
              <a:t>per  </a:t>
            </a:r>
            <a:r>
              <a:rPr sz="700" spc="15" dirty="0">
                <a:solidFill>
                  <a:srgbClr val="231F20"/>
                </a:solidFill>
                <a:latin typeface="Century Gothic"/>
                <a:cs typeface="Century Gothic"/>
              </a:rPr>
              <a:t>100,000</a:t>
            </a:r>
            <a:endParaRPr sz="700">
              <a:latin typeface="Century Gothic"/>
              <a:cs typeface="Century Gothic"/>
            </a:endParaRPr>
          </a:p>
          <a:p>
            <a:pPr marL="12700">
              <a:lnSpc>
                <a:spcPct val="100000"/>
              </a:lnSpc>
              <a:spcBef>
                <a:spcPts val="60"/>
              </a:spcBef>
            </a:pPr>
            <a:r>
              <a:rPr sz="700" spc="-45" dirty="0">
                <a:solidFill>
                  <a:srgbClr val="231F20"/>
                </a:solidFill>
                <a:latin typeface="Century Gothic"/>
                <a:cs typeface="Century Gothic"/>
              </a:rPr>
              <a:t>popul</a:t>
            </a:r>
            <a:r>
              <a:rPr sz="700" spc="-60" dirty="0">
                <a:solidFill>
                  <a:srgbClr val="231F20"/>
                </a:solidFill>
                <a:latin typeface="Century Gothic"/>
                <a:cs typeface="Century Gothic"/>
              </a:rPr>
              <a:t>a</a:t>
            </a:r>
            <a:r>
              <a:rPr sz="700" spc="-15" dirty="0">
                <a:solidFill>
                  <a:srgbClr val="231F20"/>
                </a:solidFill>
                <a:latin typeface="Century Gothic"/>
                <a:cs typeface="Century Gothic"/>
              </a:rPr>
              <a:t>tion.</a:t>
            </a:r>
            <a:endParaRPr sz="700">
              <a:latin typeface="Century Gothic"/>
              <a:cs typeface="Century Gothic"/>
            </a:endParaRPr>
          </a:p>
        </p:txBody>
      </p:sp>
      <p:sp>
        <p:nvSpPr>
          <p:cNvPr id="96" name="object 96"/>
          <p:cNvSpPr txBox="1"/>
          <p:nvPr/>
        </p:nvSpPr>
        <p:spPr>
          <a:xfrm>
            <a:off x="2081276" y="9358096"/>
            <a:ext cx="2226945" cy="368935"/>
          </a:xfrm>
          <a:prstGeom prst="rect">
            <a:avLst/>
          </a:prstGeom>
        </p:spPr>
        <p:txBody>
          <a:bodyPr vert="horz" wrap="square" lIns="0" tIns="12700" rIns="0" bIns="0" rtlCol="0">
            <a:spAutoFit/>
          </a:bodyPr>
          <a:lstStyle/>
          <a:p>
            <a:pPr marL="12700" marR="5080">
              <a:lnSpc>
                <a:spcPct val="107200"/>
              </a:lnSpc>
              <a:spcBef>
                <a:spcPts val="100"/>
              </a:spcBef>
            </a:pPr>
            <a:r>
              <a:rPr sz="700" spc="-110" dirty="0">
                <a:solidFill>
                  <a:srgbClr val="231F20"/>
                </a:solidFill>
                <a:latin typeface="Century Gothic"/>
                <a:cs typeface="Century Gothic"/>
              </a:rPr>
              <a:t>† </a:t>
            </a:r>
            <a:r>
              <a:rPr sz="700" spc="-25" dirty="0">
                <a:solidFill>
                  <a:srgbClr val="231F20"/>
                </a:solidFill>
                <a:latin typeface="Century Gothic"/>
                <a:cs typeface="Century Gothic"/>
              </a:rPr>
              <a:t>Reported </a:t>
            </a:r>
            <a:r>
              <a:rPr sz="700" spc="-35" dirty="0">
                <a:solidFill>
                  <a:srgbClr val="231F20"/>
                </a:solidFill>
                <a:latin typeface="Century Gothic"/>
                <a:cs typeface="Century Gothic"/>
              </a:rPr>
              <a:t>cases </a:t>
            </a:r>
            <a:r>
              <a:rPr sz="700" spc="-20" dirty="0">
                <a:solidFill>
                  <a:srgbClr val="231F20"/>
                </a:solidFill>
                <a:latin typeface="Century Gothic"/>
                <a:cs typeface="Century Gothic"/>
              </a:rPr>
              <a:t>that </a:t>
            </a:r>
            <a:r>
              <a:rPr sz="700" spc="-25" dirty="0">
                <a:solidFill>
                  <a:srgbClr val="231F20"/>
                </a:solidFill>
                <a:latin typeface="Century Gothic"/>
                <a:cs typeface="Century Gothic"/>
              </a:rPr>
              <a:t>met the </a:t>
            </a:r>
            <a:r>
              <a:rPr sz="700" spc="-20" dirty="0">
                <a:solidFill>
                  <a:srgbClr val="231F20"/>
                </a:solidFill>
                <a:latin typeface="Century Gothic"/>
                <a:cs typeface="Century Gothic"/>
              </a:rPr>
              <a:t>classification </a:t>
            </a:r>
            <a:r>
              <a:rPr sz="700" spc="-10" dirty="0">
                <a:solidFill>
                  <a:srgbClr val="231F20"/>
                </a:solidFill>
                <a:latin typeface="Century Gothic"/>
                <a:cs typeface="Century Gothic"/>
              </a:rPr>
              <a:t>criteria </a:t>
            </a:r>
            <a:r>
              <a:rPr sz="700" spc="10" dirty="0">
                <a:solidFill>
                  <a:srgbClr val="231F20"/>
                </a:solidFill>
                <a:latin typeface="Century Gothic"/>
                <a:cs typeface="Century Gothic"/>
              </a:rPr>
              <a:t>for  </a:t>
            </a:r>
            <a:r>
              <a:rPr sz="700" spc="-105" dirty="0">
                <a:solidFill>
                  <a:srgbClr val="231F20"/>
                </a:solidFill>
                <a:latin typeface="Century Gothic"/>
                <a:cs typeface="Century Gothic"/>
              </a:rPr>
              <a:t>a </a:t>
            </a:r>
            <a:r>
              <a:rPr sz="700" spc="-25" dirty="0">
                <a:solidFill>
                  <a:srgbClr val="231F20"/>
                </a:solidFill>
                <a:latin typeface="Century Gothic"/>
                <a:cs typeface="Century Gothic"/>
              </a:rPr>
              <a:t>confirmed </a:t>
            </a:r>
            <a:r>
              <a:rPr sz="700" spc="-55" dirty="0">
                <a:solidFill>
                  <a:srgbClr val="231F20"/>
                </a:solidFill>
                <a:latin typeface="Century Gothic"/>
                <a:cs typeface="Century Gothic"/>
              </a:rPr>
              <a:t>case. </a:t>
            </a:r>
            <a:r>
              <a:rPr sz="700" spc="20" dirty="0">
                <a:solidFill>
                  <a:srgbClr val="231F20"/>
                </a:solidFill>
                <a:latin typeface="Century Gothic"/>
                <a:cs typeface="Century Gothic"/>
              </a:rPr>
              <a:t>For </a:t>
            </a:r>
            <a:r>
              <a:rPr sz="700" spc="-25" dirty="0">
                <a:solidFill>
                  <a:srgbClr val="231F20"/>
                </a:solidFill>
                <a:latin typeface="Century Gothic"/>
                <a:cs typeface="Century Gothic"/>
              </a:rPr>
              <a:t>the </a:t>
            </a:r>
            <a:r>
              <a:rPr sz="700" spc="-60" dirty="0">
                <a:solidFill>
                  <a:srgbClr val="231F20"/>
                </a:solidFill>
                <a:latin typeface="Century Gothic"/>
                <a:cs typeface="Century Gothic"/>
              </a:rPr>
              <a:t>case </a:t>
            </a:r>
            <a:r>
              <a:rPr sz="700" spc="-15" dirty="0">
                <a:solidFill>
                  <a:srgbClr val="231F20"/>
                </a:solidFill>
                <a:latin typeface="Century Gothic"/>
                <a:cs typeface="Century Gothic"/>
              </a:rPr>
              <a:t>definition, </a:t>
            </a:r>
            <a:r>
              <a:rPr sz="700" spc="-35" dirty="0">
                <a:solidFill>
                  <a:srgbClr val="231F20"/>
                </a:solidFill>
                <a:latin typeface="Century Gothic"/>
                <a:cs typeface="Century Gothic"/>
              </a:rPr>
              <a:t>see </a:t>
            </a:r>
            <a:r>
              <a:rPr sz="700" u="sng" spc="-20" dirty="0">
                <a:solidFill>
                  <a:srgbClr val="205E9E"/>
                </a:solidFill>
                <a:uFill>
                  <a:solidFill>
                    <a:srgbClr val="205E9E"/>
                  </a:solidFill>
                </a:uFill>
                <a:latin typeface="Century Gothic"/>
                <a:cs typeface="Century Gothic"/>
                <a:hlinkClick r:id="rId2"/>
              </a:rPr>
              <a:t>https:// </a:t>
            </a:r>
            <a:r>
              <a:rPr sz="700" spc="-20" dirty="0">
                <a:solidFill>
                  <a:srgbClr val="205E9E"/>
                </a:solidFill>
                <a:latin typeface="Century Gothic"/>
                <a:cs typeface="Century Gothic"/>
              </a:rPr>
              <a:t> </a:t>
            </a:r>
            <a:r>
              <a:rPr sz="700" u="sng" spc="-30" dirty="0">
                <a:solidFill>
                  <a:srgbClr val="205E9E"/>
                </a:solidFill>
                <a:uFill>
                  <a:solidFill>
                    <a:srgbClr val="205E9E"/>
                  </a:solidFill>
                </a:uFill>
                <a:latin typeface="Century Gothic"/>
                <a:cs typeface="Century Gothic"/>
                <a:hlinkClick r:id="rId2"/>
              </a:rPr>
              <a:t>ndc.services.cdc.gov/conditions/hepatitis-b-acute/</a:t>
            </a:r>
            <a:r>
              <a:rPr sz="700" spc="-30" dirty="0">
                <a:solidFill>
                  <a:srgbClr val="231F20"/>
                </a:solidFill>
                <a:latin typeface="Century Gothic"/>
                <a:cs typeface="Century Gothic"/>
              </a:rPr>
              <a:t>.</a:t>
            </a:r>
            <a:endParaRPr sz="700">
              <a:latin typeface="Century Gothic"/>
              <a:cs typeface="Century Gothic"/>
            </a:endParaRPr>
          </a:p>
        </p:txBody>
      </p:sp>
      <p:sp>
        <p:nvSpPr>
          <p:cNvPr id="97" name="object 97"/>
          <p:cNvSpPr txBox="1"/>
          <p:nvPr/>
        </p:nvSpPr>
        <p:spPr>
          <a:xfrm>
            <a:off x="4413034" y="9358185"/>
            <a:ext cx="2435225" cy="483234"/>
          </a:xfrm>
          <a:prstGeom prst="rect">
            <a:avLst/>
          </a:prstGeom>
        </p:spPr>
        <p:txBody>
          <a:bodyPr vert="horz" wrap="square" lIns="0" tIns="12700" rIns="0" bIns="0" rtlCol="0">
            <a:spAutoFit/>
          </a:bodyPr>
          <a:lstStyle/>
          <a:p>
            <a:pPr marL="12700" marR="5080">
              <a:lnSpc>
                <a:spcPct val="107200"/>
              </a:lnSpc>
              <a:spcBef>
                <a:spcPts val="100"/>
              </a:spcBef>
            </a:pPr>
            <a:r>
              <a:rPr sz="700" spc="-30" dirty="0">
                <a:solidFill>
                  <a:srgbClr val="231F20"/>
                </a:solidFill>
                <a:latin typeface="Century Gothic"/>
                <a:cs typeface="Century Gothic"/>
              </a:rPr>
              <a:t>Only </a:t>
            </a:r>
            <a:r>
              <a:rPr sz="700" spc="-5" dirty="0">
                <a:solidFill>
                  <a:srgbClr val="231F20"/>
                </a:solidFill>
                <a:latin typeface="Century Gothic"/>
                <a:cs typeface="Century Gothic"/>
              </a:rPr>
              <a:t>states </a:t>
            </a:r>
            <a:r>
              <a:rPr sz="700" dirty="0">
                <a:solidFill>
                  <a:srgbClr val="231F20"/>
                </a:solidFill>
                <a:latin typeface="Century Gothic"/>
                <a:cs typeface="Century Gothic"/>
              </a:rPr>
              <a:t>with </a:t>
            </a:r>
            <a:r>
              <a:rPr sz="700" spc="-10" dirty="0">
                <a:solidFill>
                  <a:srgbClr val="231F20"/>
                </a:solidFill>
                <a:latin typeface="Century Gothic"/>
                <a:cs typeface="Century Gothic"/>
              </a:rPr>
              <a:t>rates </a:t>
            </a:r>
            <a:r>
              <a:rPr sz="700" spc="10" dirty="0">
                <a:solidFill>
                  <a:srgbClr val="231F20"/>
                </a:solidFill>
                <a:latin typeface="Century Gothic"/>
                <a:cs typeface="Century Gothic"/>
              </a:rPr>
              <a:t>for </a:t>
            </a:r>
            <a:r>
              <a:rPr sz="700" spc="25" dirty="0">
                <a:solidFill>
                  <a:srgbClr val="231F20"/>
                </a:solidFill>
                <a:latin typeface="Century Gothic"/>
                <a:cs typeface="Century Gothic"/>
              </a:rPr>
              <a:t>2018 </a:t>
            </a:r>
            <a:r>
              <a:rPr sz="700" spc="-60" dirty="0">
                <a:solidFill>
                  <a:srgbClr val="231F20"/>
                </a:solidFill>
                <a:latin typeface="Century Gothic"/>
                <a:cs typeface="Century Gothic"/>
              </a:rPr>
              <a:t>and </a:t>
            </a:r>
            <a:r>
              <a:rPr sz="700" spc="25" dirty="0">
                <a:solidFill>
                  <a:srgbClr val="231F20"/>
                </a:solidFill>
                <a:latin typeface="Century Gothic"/>
                <a:cs typeface="Century Gothic"/>
              </a:rPr>
              <a:t>2019 </a:t>
            </a:r>
            <a:r>
              <a:rPr sz="700" spc="-45" dirty="0">
                <a:solidFill>
                  <a:srgbClr val="231F20"/>
                </a:solidFill>
                <a:latin typeface="Century Gothic"/>
                <a:cs typeface="Century Gothic"/>
              </a:rPr>
              <a:t>are </a:t>
            </a:r>
            <a:r>
              <a:rPr sz="700" spc="-20" dirty="0">
                <a:solidFill>
                  <a:srgbClr val="231F20"/>
                </a:solidFill>
                <a:latin typeface="Century Gothic"/>
                <a:cs typeface="Century Gothic"/>
              </a:rPr>
              <a:t>shown. State/  </a:t>
            </a:r>
            <a:r>
              <a:rPr sz="700" spc="-5" dirty="0">
                <a:solidFill>
                  <a:srgbClr val="231F20"/>
                </a:solidFill>
                <a:latin typeface="Century Gothic"/>
                <a:cs typeface="Century Gothic"/>
              </a:rPr>
              <a:t>jurisdiction </a:t>
            </a:r>
            <a:r>
              <a:rPr sz="700" spc="-60" dirty="0">
                <a:solidFill>
                  <a:srgbClr val="231F20"/>
                </a:solidFill>
                <a:latin typeface="Century Gothic"/>
                <a:cs typeface="Century Gothic"/>
              </a:rPr>
              <a:t>and </a:t>
            </a:r>
            <a:r>
              <a:rPr sz="700" spc="-35" dirty="0">
                <a:solidFill>
                  <a:srgbClr val="231F20"/>
                </a:solidFill>
                <a:latin typeface="Century Gothic"/>
                <a:cs typeface="Century Gothic"/>
              </a:rPr>
              <a:t>year </a:t>
            </a:r>
            <a:r>
              <a:rPr sz="700" spc="10" dirty="0">
                <a:solidFill>
                  <a:srgbClr val="231F20"/>
                </a:solidFill>
                <a:latin typeface="Century Gothic"/>
                <a:cs typeface="Century Gothic"/>
              </a:rPr>
              <a:t>for </a:t>
            </a:r>
            <a:r>
              <a:rPr sz="700" spc="-35" dirty="0">
                <a:solidFill>
                  <a:srgbClr val="231F20"/>
                </a:solidFill>
                <a:latin typeface="Century Gothic"/>
                <a:cs typeface="Century Gothic"/>
              </a:rPr>
              <a:t>no </a:t>
            </a:r>
            <a:r>
              <a:rPr sz="700" spc="-25" dirty="0">
                <a:solidFill>
                  <a:srgbClr val="231F20"/>
                </a:solidFill>
                <a:latin typeface="Century Gothic"/>
                <a:cs typeface="Century Gothic"/>
              </a:rPr>
              <a:t>reported </a:t>
            </a:r>
            <a:r>
              <a:rPr sz="700" spc="-35" dirty="0">
                <a:solidFill>
                  <a:srgbClr val="231F20"/>
                </a:solidFill>
                <a:latin typeface="Century Gothic"/>
                <a:cs typeface="Century Gothic"/>
              </a:rPr>
              <a:t>cases: </a:t>
            </a:r>
            <a:r>
              <a:rPr sz="700" spc="-30" dirty="0">
                <a:solidFill>
                  <a:srgbClr val="231F20"/>
                </a:solidFill>
                <a:latin typeface="Century Gothic"/>
                <a:cs typeface="Century Gothic"/>
              </a:rPr>
              <a:t>Nebraska  </a:t>
            </a:r>
            <a:r>
              <a:rPr sz="700" spc="-10" dirty="0">
                <a:solidFill>
                  <a:srgbClr val="231F20"/>
                </a:solidFill>
                <a:latin typeface="Century Gothic"/>
                <a:cs typeface="Century Gothic"/>
              </a:rPr>
              <a:t>(2019), </a:t>
            </a:r>
            <a:r>
              <a:rPr sz="700" dirty="0">
                <a:solidFill>
                  <a:srgbClr val="231F20"/>
                </a:solidFill>
                <a:latin typeface="Century Gothic"/>
                <a:cs typeface="Century Gothic"/>
              </a:rPr>
              <a:t>North </a:t>
            </a:r>
            <a:r>
              <a:rPr sz="700" spc="-55" dirty="0">
                <a:solidFill>
                  <a:srgbClr val="231F20"/>
                </a:solidFill>
                <a:latin typeface="Century Gothic"/>
                <a:cs typeface="Century Gothic"/>
              </a:rPr>
              <a:t>Dakota </a:t>
            </a:r>
            <a:r>
              <a:rPr sz="700" spc="-5" dirty="0">
                <a:solidFill>
                  <a:srgbClr val="231F20"/>
                </a:solidFill>
                <a:latin typeface="Century Gothic"/>
                <a:cs typeface="Century Gothic"/>
              </a:rPr>
              <a:t>(2019); </a:t>
            </a:r>
            <a:r>
              <a:rPr sz="700" spc="10" dirty="0">
                <a:solidFill>
                  <a:srgbClr val="231F20"/>
                </a:solidFill>
                <a:latin typeface="Century Gothic"/>
                <a:cs typeface="Century Gothic"/>
              </a:rPr>
              <a:t>for </a:t>
            </a:r>
            <a:r>
              <a:rPr sz="700" spc="-45" dirty="0">
                <a:solidFill>
                  <a:srgbClr val="231F20"/>
                </a:solidFill>
                <a:latin typeface="Century Gothic"/>
                <a:cs typeface="Century Gothic"/>
              </a:rPr>
              <a:t>unavailable </a:t>
            </a:r>
            <a:r>
              <a:rPr sz="700" spc="-55" dirty="0">
                <a:solidFill>
                  <a:srgbClr val="231F20"/>
                </a:solidFill>
                <a:latin typeface="Century Gothic"/>
                <a:cs typeface="Century Gothic"/>
              </a:rPr>
              <a:t>data: </a:t>
            </a:r>
            <a:r>
              <a:rPr sz="700" spc="5" dirty="0">
                <a:solidFill>
                  <a:srgbClr val="231F20"/>
                </a:solidFill>
                <a:latin typeface="Century Gothic"/>
                <a:cs typeface="Century Gothic"/>
              </a:rPr>
              <a:t>District </a:t>
            </a:r>
            <a:r>
              <a:rPr sz="700" spc="-15" dirty="0">
                <a:solidFill>
                  <a:srgbClr val="231F20"/>
                </a:solidFill>
                <a:latin typeface="Century Gothic"/>
                <a:cs typeface="Century Gothic"/>
              </a:rPr>
              <a:t>of  </a:t>
            </a:r>
            <a:r>
              <a:rPr sz="700" spc="-45" dirty="0">
                <a:solidFill>
                  <a:srgbClr val="231F20"/>
                </a:solidFill>
                <a:latin typeface="Century Gothic"/>
                <a:cs typeface="Century Gothic"/>
              </a:rPr>
              <a:t>Columbia </a:t>
            </a:r>
            <a:r>
              <a:rPr sz="700" dirty="0">
                <a:solidFill>
                  <a:srgbClr val="231F20"/>
                </a:solidFill>
                <a:latin typeface="Century Gothic"/>
                <a:cs typeface="Century Gothic"/>
              </a:rPr>
              <a:t>(2018, 2019), </a:t>
            </a:r>
            <a:r>
              <a:rPr sz="700" spc="-35" dirty="0">
                <a:solidFill>
                  <a:srgbClr val="231F20"/>
                </a:solidFill>
                <a:latin typeface="Century Gothic"/>
                <a:cs typeface="Century Gothic"/>
              </a:rPr>
              <a:t>Rhode </a:t>
            </a:r>
            <a:r>
              <a:rPr sz="700" spc="-15" dirty="0">
                <a:solidFill>
                  <a:srgbClr val="231F20"/>
                </a:solidFill>
                <a:latin typeface="Century Gothic"/>
                <a:cs typeface="Century Gothic"/>
              </a:rPr>
              <a:t>Island </a:t>
            </a:r>
            <a:r>
              <a:rPr sz="700" dirty="0">
                <a:solidFill>
                  <a:srgbClr val="231F20"/>
                </a:solidFill>
                <a:latin typeface="Century Gothic"/>
                <a:cs typeface="Century Gothic"/>
              </a:rPr>
              <a:t>(2018,</a:t>
            </a:r>
            <a:r>
              <a:rPr sz="700" spc="-20" dirty="0">
                <a:solidFill>
                  <a:srgbClr val="231F20"/>
                </a:solidFill>
                <a:latin typeface="Century Gothic"/>
                <a:cs typeface="Century Gothic"/>
              </a:rPr>
              <a:t> </a:t>
            </a:r>
            <a:r>
              <a:rPr sz="700" dirty="0">
                <a:solidFill>
                  <a:srgbClr val="231F20"/>
                </a:solidFill>
                <a:latin typeface="Century Gothic"/>
                <a:cs typeface="Century Gothic"/>
              </a:rPr>
              <a:t>2019).</a:t>
            </a:r>
            <a:endParaRPr sz="700">
              <a:latin typeface="Century Gothic"/>
              <a:cs typeface="Century Gothic"/>
            </a:endParaRPr>
          </a:p>
        </p:txBody>
      </p:sp>
      <p:sp>
        <p:nvSpPr>
          <p:cNvPr id="98" name="object 98"/>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99" name="object 99"/>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100" name="object 100"/>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101" name="object 101"/>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102" name="object 102"/>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103" name="object 103"/>
          <p:cNvSpPr/>
          <p:nvPr/>
        </p:nvSpPr>
        <p:spPr>
          <a:xfrm>
            <a:off x="5418396" y="345154"/>
            <a:ext cx="168107" cy="202834"/>
          </a:xfrm>
          <a:prstGeom prst="rect">
            <a:avLst/>
          </a:prstGeom>
          <a:blipFill>
            <a:blip r:embed="rId3" cstate="print"/>
            <a:stretch>
              <a:fillRect/>
            </a:stretch>
          </a:blipFill>
        </p:spPr>
        <p:txBody>
          <a:bodyPr wrap="square" lIns="0" tIns="0" rIns="0" bIns="0" rtlCol="0"/>
          <a:lstStyle/>
          <a:p>
            <a:endParaRPr/>
          </a:p>
        </p:txBody>
      </p:sp>
      <p:sp>
        <p:nvSpPr>
          <p:cNvPr id="104" name="object 104"/>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105" name="object 105"/>
          <p:cNvSpPr txBox="1"/>
          <p:nvPr/>
        </p:nvSpPr>
        <p:spPr>
          <a:xfrm>
            <a:off x="444500" y="272592"/>
            <a:ext cx="6828790" cy="988060"/>
          </a:xfrm>
          <a:prstGeom prst="rect">
            <a:avLst/>
          </a:prstGeom>
        </p:spPr>
        <p:txBody>
          <a:bodyPr vert="horz" wrap="square" lIns="0" tIns="16510" rIns="0" bIns="0" rtlCol="0">
            <a:spAutoFit/>
          </a:bodyPr>
          <a:lstStyle/>
          <a:p>
            <a:pPr marL="5232400">
              <a:lnSpc>
                <a:spcPts val="1230"/>
              </a:lnSpc>
              <a:spcBef>
                <a:spcPts val="130"/>
              </a:spcBef>
            </a:pPr>
            <a:r>
              <a:rPr sz="1000" b="1" spc="40" dirty="0">
                <a:solidFill>
                  <a:srgbClr val="005E6D"/>
                </a:solidFill>
                <a:latin typeface="Microsoft JhengHei UI"/>
                <a:cs typeface="Microsoft JhengHei UI"/>
              </a:rPr>
              <a:t>2019 </a:t>
            </a:r>
            <a:r>
              <a:rPr sz="1050" b="1" spc="90" dirty="0">
                <a:solidFill>
                  <a:srgbClr val="8C2689"/>
                </a:solidFill>
                <a:latin typeface="Century Gothic"/>
                <a:cs typeface="Century Gothic"/>
              </a:rPr>
              <a:t>VIRAL</a:t>
            </a:r>
            <a:r>
              <a:rPr sz="1050" b="1" spc="35" dirty="0">
                <a:solidFill>
                  <a:srgbClr val="8C2689"/>
                </a:solidFill>
                <a:latin typeface="Century Gothic"/>
                <a:cs typeface="Century Gothic"/>
              </a:rPr>
              <a:t> </a:t>
            </a:r>
            <a:r>
              <a:rPr sz="1050" b="1" spc="130" dirty="0">
                <a:solidFill>
                  <a:srgbClr val="8C2689"/>
                </a:solidFill>
                <a:latin typeface="Century Gothic"/>
                <a:cs typeface="Century Gothic"/>
              </a:rPr>
              <a:t>HEPATITIS</a:t>
            </a:r>
            <a:endParaRPr sz="1050">
              <a:latin typeface="Century Gothic"/>
              <a:cs typeface="Century Gothic"/>
            </a:endParaRPr>
          </a:p>
          <a:p>
            <a:pPr marL="52324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a:p>
            <a:pPr>
              <a:lnSpc>
                <a:spcPct val="100000"/>
              </a:lnSpc>
              <a:spcBef>
                <a:spcPts val="45"/>
              </a:spcBef>
            </a:pPr>
            <a:endParaRPr sz="1250">
              <a:latin typeface="Times New Roman"/>
              <a:cs typeface="Times New Roman"/>
            </a:endParaRPr>
          </a:p>
          <a:p>
            <a:pPr marL="12700" marR="198120">
              <a:lnSpc>
                <a:spcPct val="107200"/>
              </a:lnSpc>
            </a:pPr>
            <a:r>
              <a:rPr sz="1400" b="1" spc="-20" dirty="0">
                <a:solidFill>
                  <a:srgbClr val="005E6D"/>
                </a:solidFill>
                <a:latin typeface="Lucida Sans"/>
                <a:cs typeface="Lucida Sans"/>
              </a:rPr>
              <a:t>Figure</a:t>
            </a:r>
            <a:r>
              <a:rPr sz="1400" b="1" spc="-90" dirty="0">
                <a:solidFill>
                  <a:srgbClr val="005E6D"/>
                </a:solidFill>
                <a:latin typeface="Lucida Sans"/>
                <a:cs typeface="Lucida Sans"/>
              </a:rPr>
              <a:t> </a:t>
            </a:r>
            <a:r>
              <a:rPr sz="1400" b="1" spc="10" dirty="0">
                <a:solidFill>
                  <a:srgbClr val="005E6D"/>
                </a:solidFill>
                <a:latin typeface="Lucida Sans"/>
                <a:cs typeface="Lucida Sans"/>
              </a:rPr>
              <a:t>2.2.</a:t>
            </a:r>
            <a:r>
              <a:rPr sz="1400" b="1" spc="-90" dirty="0">
                <a:solidFill>
                  <a:srgbClr val="005E6D"/>
                </a:solidFill>
                <a:latin typeface="Lucida Sans"/>
                <a:cs typeface="Lucida Sans"/>
              </a:rPr>
              <a:t> </a:t>
            </a:r>
            <a:r>
              <a:rPr sz="1400" b="1" spc="-15" dirty="0">
                <a:solidFill>
                  <a:srgbClr val="8C2689"/>
                </a:solidFill>
                <a:latin typeface="Lucida Sans"/>
                <a:cs typeface="Lucida Sans"/>
              </a:rPr>
              <a:t>Rates*</a:t>
            </a:r>
            <a:r>
              <a:rPr sz="1400" b="1" spc="-85" dirty="0">
                <a:solidFill>
                  <a:srgbClr val="8C2689"/>
                </a:solidFill>
                <a:latin typeface="Lucida Sans"/>
                <a:cs typeface="Lucida Sans"/>
              </a:rPr>
              <a:t> </a:t>
            </a:r>
            <a:r>
              <a:rPr sz="1400" b="1" spc="-20" dirty="0">
                <a:solidFill>
                  <a:srgbClr val="8C2689"/>
                </a:solidFill>
                <a:latin typeface="Lucida Sans"/>
                <a:cs typeface="Lucida Sans"/>
              </a:rPr>
              <a:t>of</a:t>
            </a:r>
            <a:r>
              <a:rPr sz="1400" b="1" spc="-110" dirty="0">
                <a:solidFill>
                  <a:srgbClr val="8C2689"/>
                </a:solidFill>
                <a:latin typeface="Lucida Sans"/>
                <a:cs typeface="Lucida Sans"/>
              </a:rPr>
              <a:t> </a:t>
            </a:r>
            <a:r>
              <a:rPr sz="1400" b="1" spc="-10" dirty="0">
                <a:solidFill>
                  <a:srgbClr val="8C2689"/>
                </a:solidFill>
                <a:latin typeface="Lucida Sans"/>
                <a:cs typeface="Lucida Sans"/>
              </a:rPr>
              <a:t>reported</a:t>
            </a:r>
            <a:r>
              <a:rPr sz="1400" b="1" spc="-90" dirty="0">
                <a:solidFill>
                  <a:srgbClr val="8C2689"/>
                </a:solidFill>
                <a:latin typeface="Lucida Sans"/>
                <a:cs typeface="Lucida Sans"/>
              </a:rPr>
              <a:t> </a:t>
            </a:r>
            <a:r>
              <a:rPr sz="1400" b="1" dirty="0">
                <a:solidFill>
                  <a:srgbClr val="8C2689"/>
                </a:solidFill>
                <a:latin typeface="Lucida Sans"/>
                <a:cs typeface="Lucida Sans"/>
              </a:rPr>
              <a:t>acute</a:t>
            </a:r>
            <a:r>
              <a:rPr sz="1400" b="1" spc="-85" dirty="0">
                <a:solidFill>
                  <a:srgbClr val="8C2689"/>
                </a:solidFill>
                <a:latin typeface="Lucida Sans"/>
                <a:cs typeface="Lucida Sans"/>
              </a:rPr>
              <a:t> </a:t>
            </a:r>
            <a:r>
              <a:rPr sz="1400" b="1" spc="-5" dirty="0">
                <a:solidFill>
                  <a:srgbClr val="8C2689"/>
                </a:solidFill>
                <a:latin typeface="Lucida Sans"/>
                <a:cs typeface="Lucida Sans"/>
              </a:rPr>
              <a:t>hepatitis</a:t>
            </a:r>
            <a:r>
              <a:rPr sz="1400" b="1" spc="-90" dirty="0">
                <a:solidFill>
                  <a:srgbClr val="8C2689"/>
                </a:solidFill>
                <a:latin typeface="Lucida Sans"/>
                <a:cs typeface="Lucida Sans"/>
              </a:rPr>
              <a:t> </a:t>
            </a:r>
            <a:r>
              <a:rPr sz="1400" b="1" spc="-114" dirty="0">
                <a:solidFill>
                  <a:srgbClr val="8C2689"/>
                </a:solidFill>
                <a:latin typeface="Lucida Sans"/>
                <a:cs typeface="Lucida Sans"/>
              </a:rPr>
              <a:t>B† </a:t>
            </a:r>
            <a:r>
              <a:rPr sz="1400" b="1" spc="-35" dirty="0">
                <a:solidFill>
                  <a:srgbClr val="8C2689"/>
                </a:solidFill>
                <a:latin typeface="Lucida Sans"/>
                <a:cs typeface="Lucida Sans"/>
              </a:rPr>
              <a:t>virus</a:t>
            </a:r>
            <a:r>
              <a:rPr sz="1400" b="1" spc="-85" dirty="0">
                <a:solidFill>
                  <a:srgbClr val="8C2689"/>
                </a:solidFill>
                <a:latin typeface="Lucida Sans"/>
                <a:cs typeface="Lucida Sans"/>
              </a:rPr>
              <a:t> </a:t>
            </a:r>
            <a:r>
              <a:rPr sz="1400" b="1" spc="-5" dirty="0">
                <a:solidFill>
                  <a:srgbClr val="8C2689"/>
                </a:solidFill>
                <a:latin typeface="Lucida Sans"/>
                <a:cs typeface="Lucida Sans"/>
              </a:rPr>
              <a:t>infection,</a:t>
            </a:r>
            <a:r>
              <a:rPr sz="1400" b="1" spc="-90" dirty="0">
                <a:solidFill>
                  <a:srgbClr val="8C2689"/>
                </a:solidFill>
                <a:latin typeface="Lucida Sans"/>
                <a:cs typeface="Lucida Sans"/>
              </a:rPr>
              <a:t> </a:t>
            </a:r>
            <a:r>
              <a:rPr sz="1400" b="1" spc="-40" dirty="0">
                <a:solidFill>
                  <a:srgbClr val="8C2689"/>
                </a:solidFill>
                <a:latin typeface="Lucida Sans"/>
                <a:cs typeface="Lucida Sans"/>
              </a:rPr>
              <a:t>by</a:t>
            </a:r>
            <a:r>
              <a:rPr sz="1400" b="1" spc="-114" dirty="0">
                <a:solidFill>
                  <a:srgbClr val="8C2689"/>
                </a:solidFill>
                <a:latin typeface="Lucida Sans"/>
                <a:cs typeface="Lucida Sans"/>
              </a:rPr>
              <a:t> </a:t>
            </a:r>
            <a:r>
              <a:rPr sz="1400" b="1" spc="10" dirty="0">
                <a:solidFill>
                  <a:srgbClr val="8C2689"/>
                </a:solidFill>
                <a:latin typeface="Lucida Sans"/>
                <a:cs typeface="Lucida Sans"/>
              </a:rPr>
              <a:t>state</a:t>
            </a:r>
            <a:r>
              <a:rPr sz="1400" b="1" spc="-85" dirty="0">
                <a:solidFill>
                  <a:srgbClr val="8C2689"/>
                </a:solidFill>
                <a:latin typeface="Lucida Sans"/>
                <a:cs typeface="Lucida Sans"/>
              </a:rPr>
              <a:t> </a:t>
            </a:r>
            <a:r>
              <a:rPr sz="1400" b="1" spc="-65" dirty="0">
                <a:solidFill>
                  <a:srgbClr val="8C2689"/>
                </a:solidFill>
                <a:latin typeface="Lucida Sans"/>
                <a:cs typeface="Lucida Sans"/>
              </a:rPr>
              <a:t>—  </a:t>
            </a:r>
            <a:r>
              <a:rPr sz="1400" b="1" spc="-10" dirty="0">
                <a:solidFill>
                  <a:srgbClr val="8C2689"/>
                </a:solidFill>
                <a:latin typeface="Lucida Sans"/>
                <a:cs typeface="Lucida Sans"/>
              </a:rPr>
              <a:t>United </a:t>
            </a:r>
            <a:r>
              <a:rPr sz="1400" b="1" spc="30" dirty="0">
                <a:solidFill>
                  <a:srgbClr val="8C2689"/>
                </a:solidFill>
                <a:latin typeface="Lucida Sans"/>
                <a:cs typeface="Lucida Sans"/>
              </a:rPr>
              <a:t>States,</a:t>
            </a:r>
            <a:r>
              <a:rPr sz="1400" b="1" spc="-175" dirty="0">
                <a:solidFill>
                  <a:srgbClr val="8C2689"/>
                </a:solidFill>
                <a:latin typeface="Lucida Sans"/>
                <a:cs typeface="Lucida Sans"/>
              </a:rPr>
              <a:t> </a:t>
            </a:r>
            <a:r>
              <a:rPr sz="1400" b="1" spc="-10" dirty="0">
                <a:solidFill>
                  <a:srgbClr val="8C2689"/>
                </a:solidFill>
                <a:latin typeface="Lucida Sans"/>
                <a:cs typeface="Lucida Sans"/>
              </a:rPr>
              <a:t>2018–2019</a:t>
            </a:r>
            <a:endParaRPr sz="1400">
              <a:latin typeface="Lucida Sans"/>
              <a:cs typeface="Lucida Sans"/>
            </a:endParaRPr>
          </a:p>
        </p:txBody>
      </p:sp>
      <p:pic>
        <p:nvPicPr>
          <p:cNvPr id="107" name="Picture 106" descr="Chart&#10;&#10;DescriptioThe distribution of rates of reported acute hepatitis B by state or jurisdiction, for 2018 and 2019, sorted from the highest to lowest rates for 2019. The US rate during 2019 was 1.0 reported cases per 100,000 population. Maine and West Virginia had the highest rates of reported acute hepatitis B during 2019.n automatically generated">
            <a:extLst>
              <a:ext uri="{FF2B5EF4-FFF2-40B4-BE49-F238E27FC236}">
                <a16:creationId xmlns:a16="http://schemas.microsoft.com/office/drawing/2014/main" id="{58490479-B9DF-44C7-8A38-389C58540D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4500" y="1411912"/>
            <a:ext cx="6720936" cy="7884487"/>
          </a:xfrm>
          <a:prstGeom prst="rect">
            <a:avLst/>
          </a:prstGeom>
          <a:effectLst>
            <a:outerShdw blurRad="50800" dist="38100" dir="2700000" algn="tl" rotWithShape="0">
              <a:prstClr val="black">
                <a:alpha val="40000"/>
              </a:prstClr>
            </a:outerShdw>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05E9E"/>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124</Words>
  <Application>Microsoft Office PowerPoint</Application>
  <PresentationFormat>Custom</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Microsoft JhengHei UI</vt:lpstr>
      <vt:lpstr>Calibri</vt:lpstr>
      <vt:lpstr>Century Gothic</vt:lpstr>
      <vt:lpstr>Lucida Sans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2.2. Rates* of reported acute hepatitis B† virus infection, by state — United States, 2018–2019</dc:title>
  <dc:subject>Figure 2.2. Rates* of reported acute hepatitis B† virus infection, by state — United States, 2018–2019</dc:subject>
  <dc:creator>HHS / CDC / DDID / NCHHSTP / DVH</dc:creator>
  <cp:lastModifiedBy>Peterson, Paul (CDC/DDID/NCHHSTP/DVH) (CTR)</cp:lastModifiedBy>
  <cp:revision>1</cp:revision>
  <dcterms:created xsi:type="dcterms:W3CDTF">2021-05-18T21:01:29Z</dcterms:created>
  <dcterms:modified xsi:type="dcterms:W3CDTF">2021-05-19T15:25:20Z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y fmtid="{D5CDD505-2E9C-101B-9397-08002B2CF9AE}" pid="5" name="MSIP_Label_8af03ff0-41c5-4c41-b55e-fabb8fae94be_Enabled">
    <vt:lpwstr>true</vt:lpwstr>
  </property>
  <property fmtid="{D5CDD505-2E9C-101B-9397-08002B2CF9AE}" pid="6" name="MSIP_Label_8af03ff0-41c5-4c41-b55e-fabb8fae94be_SetDate">
    <vt:lpwstr>2021-05-19T15:25:19Z</vt:lpwstr>
  </property>
  <property fmtid="{D5CDD505-2E9C-101B-9397-08002B2CF9AE}" pid="7" name="MSIP_Label_8af03ff0-41c5-4c41-b55e-fabb8fae94be_Method">
    <vt:lpwstr>Privileged</vt:lpwstr>
  </property>
  <property fmtid="{D5CDD505-2E9C-101B-9397-08002B2CF9AE}" pid="8" name="MSIP_Label_8af03ff0-41c5-4c41-b55e-fabb8fae94be_Name">
    <vt:lpwstr>8af03ff0-41c5-4c41-b55e-fabb8fae94be</vt:lpwstr>
  </property>
  <property fmtid="{D5CDD505-2E9C-101B-9397-08002B2CF9AE}" pid="9" name="MSIP_Label_8af03ff0-41c5-4c41-b55e-fabb8fae94be_SiteId">
    <vt:lpwstr>9ce70869-60db-44fd-abe8-d2767077fc8f</vt:lpwstr>
  </property>
  <property fmtid="{D5CDD505-2E9C-101B-9397-08002B2CF9AE}" pid="10" name="MSIP_Label_8af03ff0-41c5-4c41-b55e-fabb8fae94be_ActionId">
    <vt:lpwstr>fcf3091c-464a-491e-bfad-da8f0464ee8e</vt:lpwstr>
  </property>
  <property fmtid="{D5CDD505-2E9C-101B-9397-08002B2CF9AE}" pid="11" name="MSIP_Label_8af03ff0-41c5-4c41-b55e-fabb8fae94be_ContentBits">
    <vt:lpwstr>0</vt:lpwstr>
  </property>
</Properties>
</file>