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7429500"/>
  <p:notesSz cx="7772400" cy="7429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29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303145"/>
            <a:ext cx="6606540" cy="1560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160520"/>
            <a:ext cx="5440680" cy="1857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708785"/>
            <a:ext cx="3380994" cy="490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708785"/>
            <a:ext cx="3380994" cy="490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83029" y="2941447"/>
            <a:ext cx="501650" cy="1791970"/>
          </a:xfrm>
          <a:custGeom>
            <a:avLst/>
            <a:gdLst/>
            <a:ahLst/>
            <a:cxnLst/>
            <a:rect l="l" t="t" r="r" b="b"/>
            <a:pathLst>
              <a:path w="501650" h="1791970">
                <a:moveTo>
                  <a:pt x="0" y="0"/>
                </a:moveTo>
                <a:lnTo>
                  <a:pt x="501053" y="0"/>
                </a:lnTo>
                <a:lnTo>
                  <a:pt x="501053" y="1791677"/>
                </a:lnTo>
                <a:lnTo>
                  <a:pt x="0" y="1791677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27554" y="2840761"/>
            <a:ext cx="501650" cy="1892935"/>
          </a:xfrm>
          <a:custGeom>
            <a:avLst/>
            <a:gdLst/>
            <a:ahLst/>
            <a:cxnLst/>
            <a:rect l="l" t="t" r="r" b="b"/>
            <a:pathLst>
              <a:path w="501650" h="1892935">
                <a:moveTo>
                  <a:pt x="0" y="0"/>
                </a:moveTo>
                <a:lnTo>
                  <a:pt x="501053" y="0"/>
                </a:lnTo>
                <a:lnTo>
                  <a:pt x="501053" y="1892376"/>
                </a:lnTo>
                <a:lnTo>
                  <a:pt x="0" y="1892376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67989" y="3005518"/>
            <a:ext cx="501650" cy="1727835"/>
          </a:xfrm>
          <a:custGeom>
            <a:avLst/>
            <a:gdLst/>
            <a:ahLst/>
            <a:cxnLst/>
            <a:rect l="l" t="t" r="r" b="b"/>
            <a:pathLst>
              <a:path w="501650" h="1727835">
                <a:moveTo>
                  <a:pt x="0" y="0"/>
                </a:moveTo>
                <a:lnTo>
                  <a:pt x="501053" y="0"/>
                </a:lnTo>
                <a:lnTo>
                  <a:pt x="501053" y="1727619"/>
                </a:lnTo>
                <a:lnTo>
                  <a:pt x="0" y="1727619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708412" y="2639377"/>
            <a:ext cx="501650" cy="2094230"/>
          </a:xfrm>
          <a:custGeom>
            <a:avLst/>
            <a:gdLst/>
            <a:ahLst/>
            <a:cxnLst/>
            <a:rect l="l" t="t" r="r" b="b"/>
            <a:pathLst>
              <a:path w="501650" h="2094229">
                <a:moveTo>
                  <a:pt x="0" y="0"/>
                </a:moveTo>
                <a:lnTo>
                  <a:pt x="501053" y="0"/>
                </a:lnTo>
                <a:lnTo>
                  <a:pt x="501053" y="2093747"/>
                </a:lnTo>
                <a:lnTo>
                  <a:pt x="0" y="2093747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448848" y="2737789"/>
            <a:ext cx="501650" cy="1995805"/>
          </a:xfrm>
          <a:custGeom>
            <a:avLst/>
            <a:gdLst/>
            <a:ahLst/>
            <a:cxnLst/>
            <a:rect l="l" t="t" r="r" b="b"/>
            <a:pathLst>
              <a:path w="501650" h="1995804">
                <a:moveTo>
                  <a:pt x="0" y="0"/>
                </a:moveTo>
                <a:lnTo>
                  <a:pt x="501053" y="0"/>
                </a:lnTo>
                <a:lnTo>
                  <a:pt x="501053" y="1995347"/>
                </a:lnTo>
                <a:lnTo>
                  <a:pt x="0" y="1995347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89283" y="2611932"/>
            <a:ext cx="501650" cy="2121535"/>
          </a:xfrm>
          <a:custGeom>
            <a:avLst/>
            <a:gdLst/>
            <a:ahLst/>
            <a:cxnLst/>
            <a:rect l="l" t="t" r="r" b="b"/>
            <a:pathLst>
              <a:path w="501650" h="2121535">
                <a:moveTo>
                  <a:pt x="0" y="0"/>
                </a:moveTo>
                <a:lnTo>
                  <a:pt x="501040" y="0"/>
                </a:lnTo>
                <a:lnTo>
                  <a:pt x="501040" y="2121204"/>
                </a:lnTo>
                <a:lnTo>
                  <a:pt x="0" y="2121204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929096" y="2669133"/>
            <a:ext cx="501650" cy="2064385"/>
          </a:xfrm>
          <a:custGeom>
            <a:avLst/>
            <a:gdLst/>
            <a:ahLst/>
            <a:cxnLst/>
            <a:rect l="l" t="t" r="r" b="b"/>
            <a:pathLst>
              <a:path w="501650" h="2064385">
                <a:moveTo>
                  <a:pt x="0" y="0"/>
                </a:moveTo>
                <a:lnTo>
                  <a:pt x="501040" y="0"/>
                </a:lnTo>
                <a:lnTo>
                  <a:pt x="501040" y="2063991"/>
                </a:lnTo>
                <a:lnTo>
                  <a:pt x="0" y="2063991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669531" y="2753804"/>
            <a:ext cx="501650" cy="1979930"/>
          </a:xfrm>
          <a:custGeom>
            <a:avLst/>
            <a:gdLst/>
            <a:ahLst/>
            <a:cxnLst/>
            <a:rect l="l" t="t" r="r" b="b"/>
            <a:pathLst>
              <a:path w="501650" h="1979929">
                <a:moveTo>
                  <a:pt x="0" y="0"/>
                </a:moveTo>
                <a:lnTo>
                  <a:pt x="501053" y="0"/>
                </a:lnTo>
                <a:lnTo>
                  <a:pt x="501053" y="1979320"/>
                </a:lnTo>
                <a:lnTo>
                  <a:pt x="0" y="1979320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97180"/>
            <a:ext cx="6995160" cy="1188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708785"/>
            <a:ext cx="6995160" cy="490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909435"/>
            <a:ext cx="2487168" cy="371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909435"/>
            <a:ext cx="1787652" cy="371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909435"/>
            <a:ext cx="1787652" cy="371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559977" y="555744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6105" y="5557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311718" y="5557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9" name="object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97224"/>
              </p:ext>
            </p:extLst>
          </p:nvPr>
        </p:nvGraphicFramePr>
        <p:xfrm>
          <a:off x="457200" y="5721603"/>
          <a:ext cx="6861175" cy="9050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Acute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Hepatitis</a:t>
                      </a:r>
                      <a:r>
                        <a:rPr sz="800" b="1" spc="-10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4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B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2012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2013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2014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9431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Reported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acute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cases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2,895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3,050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2,791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3,370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3,218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3,409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3,322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3,192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Estimated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acute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infections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18,800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19,800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18,100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21,900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20,900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22,200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21,600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20,700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" name="object 50"/>
          <p:cNvSpPr txBox="1"/>
          <p:nvPr/>
        </p:nvSpPr>
        <p:spPr>
          <a:xfrm>
            <a:off x="444500" y="6719061"/>
            <a:ext cx="6803390" cy="53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number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estimated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viral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hepatitis infections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was determined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multiplying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number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factor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adjusted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underascertainment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underreporting.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95%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bootstrap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confidence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intervals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estimated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number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infections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are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displayed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8C2689"/>
                </a:solidFill>
                <a:latin typeface="Century Gothic"/>
                <a:cs typeface="Century Gothic"/>
              </a:rPr>
              <a:t>Appendix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44500" y="272592"/>
            <a:ext cx="6828790" cy="1115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270510">
              <a:lnSpc>
                <a:spcPct val="107200"/>
              </a:lnSpc>
              <a:spcBef>
                <a:spcPts val="990"/>
              </a:spcBef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2.1.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1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acute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infection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cases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and 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estimated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infections*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 </a:t>
            </a:r>
            <a:r>
              <a:rPr sz="1400" b="1" spc="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34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2012–2019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60" name="Picture 59" descr="The number of reported cases and estimated infections of acute hepatitis B in the United States during 2012–2019. During 2019, the number of reported cases was 3,192, which corresponds to 20,700 estimated infections after adjusting for case underascertainment and underreporting. ">
            <a:extLst>
              <a:ext uri="{FF2B5EF4-FFF2-40B4-BE49-F238E27FC236}">
                <a16:creationId xmlns:a16="http://schemas.microsoft.com/office/drawing/2014/main" id="{9EFE9245-DA59-4FCF-9C2C-566253DB0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8" y="1504950"/>
            <a:ext cx="7126224" cy="39563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123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2.1. Number of reported acute hepatitis B virus infection cases and estimated infections* — United States, 2012–2019</dc:title>
  <dc:subject>Figure 2.1. Number of reported acute hepatitis B virus infection cases and estimated infections* — United States, 2012–2019</dc:subject>
  <dc:creator>HHS / CDC / DDID / NCHHSTP / DVH</dc:creator>
  <cp:lastModifiedBy>Peterson, Paul (CDC/DDID/NCHHSTP/DVH) (CTR)</cp:lastModifiedBy>
  <cp:revision>2</cp:revision>
  <dcterms:created xsi:type="dcterms:W3CDTF">2021-05-18T20:58:52Z</dcterms:created>
  <dcterms:modified xsi:type="dcterms:W3CDTF">2021-05-19T13:45:30Z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2021-05-19T13:40:14Z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318e78ab-10d2-4095-a72a-7b8d7cd6e762</vt:lpwstr>
  </property>
  <property fmtid="{D5CDD505-2E9C-101B-9397-08002B2CF9AE}" pid="11" name="MSIP_Label_8af03ff0-41c5-4c41-b55e-fabb8fae94be_ContentBits">
    <vt:lpwstr>0</vt:lpwstr>
  </property>
</Properties>
</file>