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7759700" cy="4692650"/>
  <p:notesSz cx="7759700" cy="46926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35" d="100"/>
          <a:sy n="135" d="100"/>
        </p:scale>
        <p:origin x="120" y="110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362325" cy="2349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395788" y="0"/>
            <a:ext cx="3362325" cy="234950"/>
          </a:xfrm>
          <a:prstGeom prst="rect">
            <a:avLst/>
          </a:prstGeom>
        </p:spPr>
        <p:txBody>
          <a:bodyPr vert="horz" lIns="91440" tIns="45720" rIns="91440" bIns="45720" rtlCol="0"/>
          <a:lstStyle>
            <a:lvl1pPr algn="r">
              <a:defRPr sz="1200"/>
            </a:lvl1pPr>
          </a:lstStyle>
          <a:p>
            <a:fld id="{834DCC3E-1097-41F9-826D-5FAA9EB67488}" type="datetimeFigureOut">
              <a:rPr lang="en-US" smtClean="0"/>
              <a:t>5/19/2021</a:t>
            </a:fld>
            <a:endParaRPr lang="en-US"/>
          </a:p>
        </p:txBody>
      </p:sp>
      <p:sp>
        <p:nvSpPr>
          <p:cNvPr id="4" name="Slide Image Placeholder 3"/>
          <p:cNvSpPr>
            <a:spLocks noGrp="1" noRot="1" noChangeAspect="1"/>
          </p:cNvSpPr>
          <p:nvPr>
            <p:ph type="sldImg" idx="2"/>
          </p:nvPr>
        </p:nvSpPr>
        <p:spPr>
          <a:xfrm>
            <a:off x="2571750" y="587375"/>
            <a:ext cx="2616200" cy="158273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76288" y="2259013"/>
            <a:ext cx="6207125" cy="18478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4457700"/>
            <a:ext cx="3362325" cy="2349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395788" y="4457700"/>
            <a:ext cx="3362325" cy="234950"/>
          </a:xfrm>
          <a:prstGeom prst="rect">
            <a:avLst/>
          </a:prstGeom>
        </p:spPr>
        <p:txBody>
          <a:bodyPr vert="horz" lIns="91440" tIns="45720" rIns="91440" bIns="45720" rtlCol="0" anchor="b"/>
          <a:lstStyle>
            <a:lvl1pPr algn="r">
              <a:defRPr sz="1200"/>
            </a:lvl1pPr>
          </a:lstStyle>
          <a:p>
            <a:fld id="{381827CF-6E94-4A21-988C-6A119530C0F4}" type="slidenum">
              <a:rPr lang="en-US" smtClean="0"/>
              <a:t>‹#›</a:t>
            </a:fld>
            <a:endParaRPr lang="en-US"/>
          </a:p>
        </p:txBody>
      </p:sp>
    </p:spTree>
    <p:extLst>
      <p:ext uri="{BB962C8B-B14F-4D97-AF65-F5344CB8AC3E}">
        <p14:creationId xmlns:p14="http://schemas.microsoft.com/office/powerpoint/2010/main" val="1651336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number of reported hepatitis A cases by availability of specific risk behavior or exposure in 2019. The categories listed in the first column are injection drug use, sexual contact, household contact (nonsexual), other contact, men who have sex with men, and international travel. The second column displays the number of case reports for which a risk was identified. The third column indicates the number of case reports for which no risk was identified. </a:t>
            </a:r>
            <a:r>
              <a:rPr lang="en-US" sz="1200" kern="1200">
                <a:solidFill>
                  <a:schemeClr val="tx1"/>
                </a:solidFill>
                <a:effectLst/>
                <a:latin typeface="+mn-lt"/>
                <a:ea typeface="+mn-ea"/>
                <a:cs typeface="+mn-cs"/>
              </a:rPr>
              <a:t>The fourth column includes the number of case reports for which risk information was missing.</a:t>
            </a:r>
          </a:p>
        </p:txBody>
      </p:sp>
      <p:sp>
        <p:nvSpPr>
          <p:cNvPr id="4" name="Slide Number Placeholder 3"/>
          <p:cNvSpPr>
            <a:spLocks noGrp="1"/>
          </p:cNvSpPr>
          <p:nvPr>
            <p:ph type="sldNum" sz="quarter" idx="5"/>
          </p:nvPr>
        </p:nvSpPr>
        <p:spPr/>
        <p:txBody>
          <a:bodyPr/>
          <a:lstStyle/>
          <a:p>
            <a:fld id="{381827CF-6E94-4A21-988C-6A119530C0F4}" type="slidenum">
              <a:rPr lang="en-US" smtClean="0"/>
              <a:t>1</a:t>
            </a:fld>
            <a:endParaRPr lang="en-US"/>
          </a:p>
        </p:txBody>
      </p:sp>
    </p:spTree>
    <p:extLst>
      <p:ext uri="{BB962C8B-B14F-4D97-AF65-F5344CB8AC3E}">
        <p14:creationId xmlns:p14="http://schemas.microsoft.com/office/powerpoint/2010/main" val="13875040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453" y="1454721"/>
            <a:ext cx="6601142" cy="985456"/>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4907" y="2627884"/>
            <a:ext cx="5436235" cy="117316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050" b="1" i="0">
                <a:solidFill>
                  <a:srgbClr val="8C2689"/>
                </a:solidFill>
                <a:latin typeface="Trebuchet MS"/>
                <a:cs typeface="Trebuchet MS"/>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050" b="1" i="0">
                <a:solidFill>
                  <a:srgbClr val="8C2689"/>
                </a:solidFill>
                <a:latin typeface="Trebuchet MS"/>
                <a:cs typeface="Trebuchet MS"/>
              </a:defRPr>
            </a:lvl1pPr>
          </a:lstStyle>
          <a:p>
            <a:endParaRPr/>
          </a:p>
        </p:txBody>
      </p:sp>
      <p:sp>
        <p:nvSpPr>
          <p:cNvPr id="3" name="Holder 3"/>
          <p:cNvSpPr>
            <a:spLocks noGrp="1"/>
          </p:cNvSpPr>
          <p:nvPr>
            <p:ph sz="half" idx="2"/>
          </p:nvPr>
        </p:nvSpPr>
        <p:spPr>
          <a:xfrm>
            <a:off x="388302" y="1079309"/>
            <a:ext cx="3378231" cy="309714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999515" y="1079309"/>
            <a:ext cx="3378231" cy="309714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050" b="1" i="0">
                <a:solidFill>
                  <a:srgbClr val="8C2689"/>
                </a:solidFill>
                <a:latin typeface="Trebuchet MS"/>
                <a:cs typeface="Trebuchet M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502046" y="237581"/>
            <a:ext cx="6761957" cy="342900"/>
          </a:xfrm>
          <a:prstGeom prst="rect">
            <a:avLst/>
          </a:prstGeom>
        </p:spPr>
        <p:txBody>
          <a:bodyPr wrap="square" lIns="0" tIns="0" rIns="0" bIns="0">
            <a:spAutoFit/>
          </a:bodyPr>
          <a:lstStyle>
            <a:lvl1pPr>
              <a:defRPr sz="1050" b="1" i="0">
                <a:solidFill>
                  <a:srgbClr val="8C2689"/>
                </a:solidFill>
                <a:latin typeface="Trebuchet MS"/>
                <a:cs typeface="Trebuchet MS"/>
              </a:defRPr>
            </a:lvl1pPr>
          </a:lstStyle>
          <a:p>
            <a:endParaRPr/>
          </a:p>
        </p:txBody>
      </p:sp>
      <p:sp>
        <p:nvSpPr>
          <p:cNvPr id="3" name="Holder 3"/>
          <p:cNvSpPr>
            <a:spLocks noGrp="1"/>
          </p:cNvSpPr>
          <p:nvPr>
            <p:ph type="body" idx="1"/>
          </p:nvPr>
        </p:nvSpPr>
        <p:spPr>
          <a:xfrm>
            <a:off x="776538" y="1373009"/>
            <a:ext cx="6212972" cy="171958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2640457" y="4364164"/>
            <a:ext cx="2485136" cy="23463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302" y="4364164"/>
            <a:ext cx="1786191" cy="23463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6" name="Holder 6"/>
          <p:cNvSpPr>
            <a:spLocks noGrp="1"/>
          </p:cNvSpPr>
          <p:nvPr>
            <p:ph type="sldNum" sz="quarter" idx="7"/>
          </p:nvPr>
        </p:nvSpPr>
        <p:spPr>
          <a:xfrm>
            <a:off x="5591556" y="4364164"/>
            <a:ext cx="1786191" cy="23463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50123" y="796886"/>
            <a:ext cx="5739765" cy="483234"/>
          </a:xfrm>
          <a:prstGeom prst="rect">
            <a:avLst/>
          </a:prstGeom>
        </p:spPr>
        <p:txBody>
          <a:bodyPr vert="horz" wrap="square" lIns="0" tIns="12700" rIns="0" bIns="0" rtlCol="0">
            <a:spAutoFit/>
          </a:bodyPr>
          <a:lstStyle/>
          <a:p>
            <a:pPr marL="12700" marR="5080" indent="-635">
              <a:lnSpc>
                <a:spcPct val="107200"/>
              </a:lnSpc>
              <a:spcBef>
                <a:spcPts val="100"/>
              </a:spcBef>
            </a:pPr>
            <a:r>
              <a:rPr sz="1400" b="1" spc="-80" dirty="0">
                <a:solidFill>
                  <a:srgbClr val="005E6D"/>
                </a:solidFill>
                <a:latin typeface="Lucida Sans"/>
                <a:cs typeface="Lucida Sans"/>
              </a:rPr>
              <a:t>Table</a:t>
            </a:r>
            <a:r>
              <a:rPr sz="1400" b="1" spc="-105" dirty="0">
                <a:solidFill>
                  <a:srgbClr val="005E6D"/>
                </a:solidFill>
                <a:latin typeface="Lucida Sans"/>
                <a:cs typeface="Lucida Sans"/>
              </a:rPr>
              <a:t> </a:t>
            </a:r>
            <a:r>
              <a:rPr sz="1400" b="1" dirty="0">
                <a:solidFill>
                  <a:srgbClr val="005E6D"/>
                </a:solidFill>
                <a:latin typeface="Lucida Sans"/>
                <a:cs typeface="Lucida Sans"/>
              </a:rPr>
              <a:t>1.3.</a:t>
            </a:r>
            <a:r>
              <a:rPr sz="1400" b="1" spc="-105" dirty="0">
                <a:solidFill>
                  <a:srgbClr val="005E6D"/>
                </a:solidFill>
                <a:latin typeface="Lucida Sans"/>
                <a:cs typeface="Lucida Sans"/>
              </a:rPr>
              <a:t> </a:t>
            </a:r>
            <a:r>
              <a:rPr sz="1400" b="1" spc="-15" dirty="0">
                <a:solidFill>
                  <a:srgbClr val="8C2689"/>
                </a:solidFill>
                <a:latin typeface="Lucida Sans"/>
                <a:cs typeface="Lucida Sans"/>
              </a:rPr>
              <a:t>Reported</a:t>
            </a:r>
            <a:r>
              <a:rPr sz="1400" b="1" spc="-105" dirty="0">
                <a:solidFill>
                  <a:srgbClr val="8C2689"/>
                </a:solidFill>
                <a:latin typeface="Lucida Sans"/>
                <a:cs typeface="Lucida Sans"/>
              </a:rPr>
              <a:t> </a:t>
            </a:r>
            <a:r>
              <a:rPr sz="1400" b="1" spc="-45" dirty="0">
                <a:solidFill>
                  <a:srgbClr val="8C2689"/>
                </a:solidFill>
                <a:latin typeface="Lucida Sans"/>
                <a:cs typeface="Lucida Sans"/>
              </a:rPr>
              <a:t>risk</a:t>
            </a:r>
            <a:r>
              <a:rPr sz="1400" b="1" spc="-110" dirty="0">
                <a:solidFill>
                  <a:srgbClr val="8C2689"/>
                </a:solidFill>
                <a:latin typeface="Lucida Sans"/>
                <a:cs typeface="Lucida Sans"/>
              </a:rPr>
              <a:t> </a:t>
            </a:r>
            <a:r>
              <a:rPr sz="1400" b="1" spc="-45" dirty="0">
                <a:solidFill>
                  <a:srgbClr val="8C2689"/>
                </a:solidFill>
                <a:latin typeface="Lucida Sans"/>
                <a:cs typeface="Lucida Sans"/>
              </a:rPr>
              <a:t>behaviors</a:t>
            </a:r>
            <a:r>
              <a:rPr sz="1400" b="1" spc="-105" dirty="0">
                <a:solidFill>
                  <a:srgbClr val="8C2689"/>
                </a:solidFill>
                <a:latin typeface="Lucida Sans"/>
                <a:cs typeface="Lucida Sans"/>
              </a:rPr>
              <a:t> </a:t>
            </a:r>
            <a:r>
              <a:rPr sz="1400" b="1" spc="-30" dirty="0">
                <a:solidFill>
                  <a:srgbClr val="8C2689"/>
                </a:solidFill>
                <a:latin typeface="Lucida Sans"/>
                <a:cs typeface="Lucida Sans"/>
              </a:rPr>
              <a:t>or</a:t>
            </a:r>
            <a:r>
              <a:rPr sz="1400" b="1" spc="-145" dirty="0">
                <a:solidFill>
                  <a:srgbClr val="8C2689"/>
                </a:solidFill>
                <a:latin typeface="Lucida Sans"/>
                <a:cs typeface="Lucida Sans"/>
              </a:rPr>
              <a:t> </a:t>
            </a:r>
            <a:r>
              <a:rPr sz="1400" b="1" spc="-75" dirty="0">
                <a:solidFill>
                  <a:srgbClr val="8C2689"/>
                </a:solidFill>
                <a:latin typeface="Lucida Sans"/>
                <a:cs typeface="Lucida Sans"/>
              </a:rPr>
              <a:t>exposures†</a:t>
            </a:r>
            <a:r>
              <a:rPr sz="1200" b="1" spc="-112" baseline="31250" dirty="0">
                <a:solidFill>
                  <a:srgbClr val="8C2689"/>
                </a:solidFill>
                <a:latin typeface="Lucida Sans"/>
                <a:cs typeface="Lucida Sans"/>
              </a:rPr>
              <a:t>#</a:t>
            </a:r>
            <a:r>
              <a:rPr sz="1200" b="1" spc="120" baseline="31250" dirty="0">
                <a:solidFill>
                  <a:srgbClr val="8C2689"/>
                </a:solidFill>
                <a:latin typeface="Lucida Sans"/>
                <a:cs typeface="Lucida Sans"/>
              </a:rPr>
              <a:t> </a:t>
            </a:r>
            <a:r>
              <a:rPr sz="1400" b="1" spc="-50" dirty="0">
                <a:solidFill>
                  <a:srgbClr val="8C2689"/>
                </a:solidFill>
                <a:latin typeface="Lucida Sans"/>
                <a:cs typeface="Lucida Sans"/>
              </a:rPr>
              <a:t>among</a:t>
            </a:r>
            <a:r>
              <a:rPr sz="1400" b="1" spc="-105" dirty="0">
                <a:solidFill>
                  <a:srgbClr val="8C2689"/>
                </a:solidFill>
                <a:latin typeface="Lucida Sans"/>
                <a:cs typeface="Lucida Sans"/>
              </a:rPr>
              <a:t> </a:t>
            </a:r>
            <a:r>
              <a:rPr sz="1400" b="1" spc="-20" dirty="0">
                <a:solidFill>
                  <a:srgbClr val="8C2689"/>
                </a:solidFill>
                <a:latin typeface="Lucida Sans"/>
                <a:cs typeface="Lucida Sans"/>
              </a:rPr>
              <a:t>reported  </a:t>
            </a:r>
            <a:r>
              <a:rPr sz="1400" b="1" spc="-45" dirty="0">
                <a:solidFill>
                  <a:srgbClr val="8C2689"/>
                </a:solidFill>
                <a:latin typeface="Lucida Sans"/>
                <a:cs typeface="Lucida Sans"/>
              </a:rPr>
              <a:t>cases</a:t>
            </a:r>
            <a:r>
              <a:rPr sz="1400" b="1" spc="-120" dirty="0">
                <a:solidFill>
                  <a:srgbClr val="8C2689"/>
                </a:solidFill>
                <a:latin typeface="Lucida Sans"/>
                <a:cs typeface="Lucida Sans"/>
              </a:rPr>
              <a:t> </a:t>
            </a:r>
            <a:r>
              <a:rPr sz="1400" b="1" spc="-25" dirty="0">
                <a:solidFill>
                  <a:srgbClr val="8C2689"/>
                </a:solidFill>
                <a:latin typeface="Lucida Sans"/>
                <a:cs typeface="Lucida Sans"/>
              </a:rPr>
              <a:t>of</a:t>
            </a:r>
            <a:r>
              <a:rPr sz="1400" b="1" spc="-140" dirty="0">
                <a:solidFill>
                  <a:srgbClr val="8C2689"/>
                </a:solidFill>
                <a:latin typeface="Lucida Sans"/>
                <a:cs typeface="Lucida Sans"/>
              </a:rPr>
              <a:t> </a:t>
            </a:r>
            <a:r>
              <a:rPr sz="1400" b="1" spc="-20" dirty="0">
                <a:solidFill>
                  <a:srgbClr val="8C2689"/>
                </a:solidFill>
                <a:latin typeface="Lucida Sans"/>
                <a:cs typeface="Lucida Sans"/>
              </a:rPr>
              <a:t>hepatitis</a:t>
            </a:r>
            <a:r>
              <a:rPr sz="1400" b="1" spc="-145" dirty="0">
                <a:solidFill>
                  <a:srgbClr val="8C2689"/>
                </a:solidFill>
                <a:latin typeface="Lucida Sans"/>
                <a:cs typeface="Lucida Sans"/>
              </a:rPr>
              <a:t> </a:t>
            </a:r>
            <a:r>
              <a:rPr sz="1400" b="1" spc="-55" dirty="0">
                <a:solidFill>
                  <a:srgbClr val="8C2689"/>
                </a:solidFill>
                <a:latin typeface="Lucida Sans"/>
                <a:cs typeface="Lucida Sans"/>
              </a:rPr>
              <a:t>A</a:t>
            </a:r>
            <a:r>
              <a:rPr sz="1400" b="1" spc="-170" dirty="0">
                <a:solidFill>
                  <a:srgbClr val="8C2689"/>
                </a:solidFill>
                <a:latin typeface="Lucida Sans"/>
                <a:cs typeface="Lucida Sans"/>
              </a:rPr>
              <a:t> </a:t>
            </a:r>
            <a:r>
              <a:rPr sz="1400" b="1" spc="-50" dirty="0">
                <a:solidFill>
                  <a:srgbClr val="8C2689"/>
                </a:solidFill>
                <a:latin typeface="Lucida Sans"/>
                <a:cs typeface="Lucida Sans"/>
              </a:rPr>
              <a:t>virus</a:t>
            </a:r>
            <a:r>
              <a:rPr sz="1400" b="1" spc="-114" dirty="0">
                <a:solidFill>
                  <a:srgbClr val="8C2689"/>
                </a:solidFill>
                <a:latin typeface="Lucida Sans"/>
                <a:cs typeface="Lucida Sans"/>
              </a:rPr>
              <a:t> </a:t>
            </a:r>
            <a:r>
              <a:rPr sz="1400" b="1" spc="-25" dirty="0">
                <a:solidFill>
                  <a:srgbClr val="8C2689"/>
                </a:solidFill>
                <a:latin typeface="Lucida Sans"/>
                <a:cs typeface="Lucida Sans"/>
              </a:rPr>
              <a:t>infection</a:t>
            </a:r>
            <a:r>
              <a:rPr sz="1400" b="1" spc="-114" dirty="0">
                <a:solidFill>
                  <a:srgbClr val="8C2689"/>
                </a:solidFill>
                <a:latin typeface="Lucida Sans"/>
                <a:cs typeface="Lucida Sans"/>
              </a:rPr>
              <a:t> </a:t>
            </a:r>
            <a:r>
              <a:rPr sz="1400" b="1" spc="-65" dirty="0">
                <a:solidFill>
                  <a:srgbClr val="8C2689"/>
                </a:solidFill>
                <a:latin typeface="Lucida Sans"/>
                <a:cs typeface="Lucida Sans"/>
              </a:rPr>
              <a:t>—</a:t>
            </a:r>
            <a:r>
              <a:rPr sz="1400" b="1" spc="-114" dirty="0">
                <a:solidFill>
                  <a:srgbClr val="8C2689"/>
                </a:solidFill>
                <a:latin typeface="Lucida Sans"/>
                <a:cs typeface="Lucida Sans"/>
              </a:rPr>
              <a:t> </a:t>
            </a:r>
            <a:r>
              <a:rPr sz="1400" b="1" spc="-20" dirty="0">
                <a:solidFill>
                  <a:srgbClr val="8C2689"/>
                </a:solidFill>
                <a:latin typeface="Lucida Sans"/>
                <a:cs typeface="Lucida Sans"/>
              </a:rPr>
              <a:t>United</a:t>
            </a:r>
            <a:r>
              <a:rPr sz="1400" b="1" spc="-114" dirty="0">
                <a:solidFill>
                  <a:srgbClr val="8C2689"/>
                </a:solidFill>
                <a:latin typeface="Lucida Sans"/>
                <a:cs typeface="Lucida Sans"/>
              </a:rPr>
              <a:t> </a:t>
            </a:r>
            <a:r>
              <a:rPr sz="1400" b="1" spc="20" dirty="0">
                <a:solidFill>
                  <a:srgbClr val="8C2689"/>
                </a:solidFill>
                <a:latin typeface="Lucida Sans"/>
                <a:cs typeface="Lucida Sans"/>
              </a:rPr>
              <a:t>States,</a:t>
            </a:r>
            <a:r>
              <a:rPr sz="1400" b="1" spc="-114" dirty="0">
                <a:solidFill>
                  <a:srgbClr val="8C2689"/>
                </a:solidFill>
                <a:latin typeface="Lucida Sans"/>
                <a:cs typeface="Lucida Sans"/>
              </a:rPr>
              <a:t> </a:t>
            </a:r>
            <a:r>
              <a:rPr sz="1400" b="1" spc="-55" dirty="0">
                <a:solidFill>
                  <a:srgbClr val="8C2689"/>
                </a:solidFill>
                <a:latin typeface="Lucida Sans"/>
                <a:cs typeface="Lucida Sans"/>
              </a:rPr>
              <a:t>2019</a:t>
            </a:r>
            <a:endParaRPr sz="1400">
              <a:latin typeface="Lucida Sans"/>
              <a:cs typeface="Lucida Sans"/>
            </a:endParaRPr>
          </a:p>
        </p:txBody>
      </p:sp>
      <p:graphicFrame>
        <p:nvGraphicFramePr>
          <p:cNvPr id="4" name="object 4"/>
          <p:cNvGraphicFramePr>
            <a:graphicFrameLocks noGrp="1"/>
          </p:cNvGraphicFramePr>
          <p:nvPr>
            <p:extLst>
              <p:ext uri="{D42A27DB-BD31-4B8C-83A1-F6EECF244321}">
                <p14:modId xmlns:p14="http://schemas.microsoft.com/office/powerpoint/2010/main" val="3861303184"/>
              </p:ext>
            </p:extLst>
          </p:nvPr>
        </p:nvGraphicFramePr>
        <p:xfrm>
          <a:off x="776538" y="1373009"/>
          <a:ext cx="6122034" cy="1719070"/>
        </p:xfrm>
        <a:graphic>
          <a:graphicData uri="http://schemas.openxmlformats.org/drawingml/2006/table">
            <a:tbl>
              <a:tblPr firstRow="1" bandRow="1">
                <a:effectLst>
                  <a:outerShdw blurRad="50800" dist="38100" dir="2700000" algn="tl" rotWithShape="0">
                    <a:prstClr val="black">
                      <a:alpha val="40000"/>
                    </a:prstClr>
                  </a:outerShdw>
                </a:effectLst>
                <a:tableStyleId>{2D5ABB26-0587-4C30-8999-92F81FD0307C}</a:tableStyleId>
              </a:tblPr>
              <a:tblGrid>
                <a:gridCol w="2214880">
                  <a:extLst>
                    <a:ext uri="{9D8B030D-6E8A-4147-A177-3AD203B41FA5}">
                      <a16:colId xmlns:a16="http://schemas.microsoft.com/office/drawing/2014/main" val="20000"/>
                    </a:ext>
                  </a:extLst>
                </a:gridCol>
                <a:gridCol w="1302384">
                  <a:extLst>
                    <a:ext uri="{9D8B030D-6E8A-4147-A177-3AD203B41FA5}">
                      <a16:colId xmlns:a16="http://schemas.microsoft.com/office/drawing/2014/main" val="20001"/>
                    </a:ext>
                  </a:extLst>
                </a:gridCol>
                <a:gridCol w="1302385">
                  <a:extLst>
                    <a:ext uri="{9D8B030D-6E8A-4147-A177-3AD203B41FA5}">
                      <a16:colId xmlns:a16="http://schemas.microsoft.com/office/drawing/2014/main" val="20002"/>
                    </a:ext>
                  </a:extLst>
                </a:gridCol>
                <a:gridCol w="1302385">
                  <a:extLst>
                    <a:ext uri="{9D8B030D-6E8A-4147-A177-3AD203B41FA5}">
                      <a16:colId xmlns:a16="http://schemas.microsoft.com/office/drawing/2014/main" val="20003"/>
                    </a:ext>
                  </a:extLst>
                </a:gridCol>
              </a:tblGrid>
              <a:tr h="298957">
                <a:tc>
                  <a:txBody>
                    <a:bodyPr/>
                    <a:lstStyle/>
                    <a:p>
                      <a:pPr marL="57150">
                        <a:lnSpc>
                          <a:spcPct val="100000"/>
                        </a:lnSpc>
                        <a:spcBef>
                          <a:spcPts val="625"/>
                        </a:spcBef>
                      </a:pPr>
                      <a:r>
                        <a:rPr sz="900" b="1" spc="-25" dirty="0">
                          <a:solidFill>
                            <a:srgbClr val="FFFFFF"/>
                          </a:solidFill>
                          <a:latin typeface="Lucida Sans"/>
                          <a:cs typeface="Lucida Sans"/>
                        </a:rPr>
                        <a:t>Risk</a:t>
                      </a:r>
                      <a:r>
                        <a:rPr sz="900" b="1" spc="-85" dirty="0">
                          <a:solidFill>
                            <a:srgbClr val="FFFFFF"/>
                          </a:solidFill>
                          <a:latin typeface="Lucida Sans"/>
                          <a:cs typeface="Lucida Sans"/>
                        </a:rPr>
                        <a:t> </a:t>
                      </a:r>
                      <a:r>
                        <a:rPr sz="900" b="1" spc="-35" dirty="0">
                          <a:solidFill>
                            <a:srgbClr val="FFFFFF"/>
                          </a:solidFill>
                          <a:latin typeface="Lucida Sans"/>
                          <a:cs typeface="Lucida Sans"/>
                        </a:rPr>
                        <a:t>behaviors/exposures</a:t>
                      </a:r>
                      <a:endParaRPr sz="900">
                        <a:latin typeface="Lucida Sans"/>
                        <a:cs typeface="Lucida Sans"/>
                      </a:endParaRPr>
                    </a:p>
                  </a:txBody>
                  <a:tcPr marL="0" marR="0" marT="79375" marB="0">
                    <a:lnR w="19050">
                      <a:solidFill>
                        <a:srgbClr val="FFFFFF"/>
                      </a:solidFill>
                      <a:prstDash val="solid"/>
                    </a:lnR>
                    <a:solidFill>
                      <a:srgbClr val="005E6D"/>
                    </a:solidFill>
                  </a:tcPr>
                </a:tc>
                <a:tc>
                  <a:txBody>
                    <a:bodyPr/>
                    <a:lstStyle/>
                    <a:p>
                      <a:pPr marL="3810" algn="ctr">
                        <a:lnSpc>
                          <a:spcPct val="100000"/>
                        </a:lnSpc>
                        <a:spcBef>
                          <a:spcPts val="625"/>
                        </a:spcBef>
                      </a:pPr>
                      <a:r>
                        <a:rPr sz="900" b="1" spc="-25" dirty="0">
                          <a:solidFill>
                            <a:srgbClr val="FFFFFF"/>
                          </a:solidFill>
                          <a:latin typeface="Lucida Sans"/>
                          <a:cs typeface="Lucida Sans"/>
                        </a:rPr>
                        <a:t>Risk</a:t>
                      </a:r>
                      <a:r>
                        <a:rPr sz="900" b="1" spc="-85" dirty="0">
                          <a:solidFill>
                            <a:srgbClr val="FFFFFF"/>
                          </a:solidFill>
                          <a:latin typeface="Lucida Sans"/>
                          <a:cs typeface="Lucida Sans"/>
                        </a:rPr>
                        <a:t> </a:t>
                      </a:r>
                      <a:r>
                        <a:rPr sz="900" b="1" spc="-25" dirty="0">
                          <a:solidFill>
                            <a:srgbClr val="FFFFFF"/>
                          </a:solidFill>
                          <a:latin typeface="Lucida Sans"/>
                          <a:cs typeface="Lucida Sans"/>
                        </a:rPr>
                        <a:t>identified*</a:t>
                      </a:r>
                      <a:endParaRPr sz="900">
                        <a:latin typeface="Lucida Sans"/>
                        <a:cs typeface="Lucida Sans"/>
                      </a:endParaRPr>
                    </a:p>
                  </a:txBody>
                  <a:tcPr marL="0" marR="0" marT="79375" marB="0">
                    <a:lnL w="19050">
                      <a:solidFill>
                        <a:srgbClr val="FFFFFF"/>
                      </a:solidFill>
                      <a:prstDash val="solid"/>
                    </a:lnL>
                    <a:lnR w="9525">
                      <a:solidFill>
                        <a:srgbClr val="FFFFFF"/>
                      </a:solidFill>
                      <a:prstDash val="solid"/>
                    </a:lnR>
                    <a:solidFill>
                      <a:srgbClr val="005E6D"/>
                    </a:solidFill>
                  </a:tcPr>
                </a:tc>
                <a:tc>
                  <a:txBody>
                    <a:bodyPr/>
                    <a:lstStyle/>
                    <a:p>
                      <a:pPr marL="635" algn="ctr">
                        <a:lnSpc>
                          <a:spcPct val="100000"/>
                        </a:lnSpc>
                        <a:spcBef>
                          <a:spcPts val="625"/>
                        </a:spcBef>
                      </a:pPr>
                      <a:r>
                        <a:rPr sz="900" b="1" spc="-30" dirty="0">
                          <a:solidFill>
                            <a:srgbClr val="FFFFFF"/>
                          </a:solidFill>
                          <a:latin typeface="Lucida Sans"/>
                          <a:cs typeface="Lucida Sans"/>
                        </a:rPr>
                        <a:t>No risk</a:t>
                      </a:r>
                      <a:r>
                        <a:rPr sz="900" b="1" spc="-140" dirty="0">
                          <a:solidFill>
                            <a:srgbClr val="FFFFFF"/>
                          </a:solidFill>
                          <a:latin typeface="Lucida Sans"/>
                          <a:cs typeface="Lucida Sans"/>
                        </a:rPr>
                        <a:t> </a:t>
                      </a:r>
                      <a:r>
                        <a:rPr sz="900" b="1" spc="-20" dirty="0">
                          <a:solidFill>
                            <a:srgbClr val="FFFFFF"/>
                          </a:solidFill>
                          <a:latin typeface="Lucida Sans"/>
                          <a:cs typeface="Lucida Sans"/>
                        </a:rPr>
                        <a:t>identified</a:t>
                      </a:r>
                      <a:endParaRPr sz="900">
                        <a:latin typeface="Lucida Sans"/>
                        <a:cs typeface="Lucida Sans"/>
                      </a:endParaRPr>
                    </a:p>
                  </a:txBody>
                  <a:tcPr marL="0" marR="0" marT="79375" marB="0">
                    <a:lnL w="9525">
                      <a:solidFill>
                        <a:srgbClr val="FFFFFF"/>
                      </a:solidFill>
                      <a:prstDash val="solid"/>
                    </a:lnL>
                    <a:lnR w="9525">
                      <a:solidFill>
                        <a:srgbClr val="FFFFFF"/>
                      </a:solidFill>
                      <a:prstDash val="solid"/>
                    </a:lnR>
                    <a:solidFill>
                      <a:srgbClr val="005E6D"/>
                    </a:solidFill>
                  </a:tcPr>
                </a:tc>
                <a:tc>
                  <a:txBody>
                    <a:bodyPr/>
                    <a:lstStyle/>
                    <a:p>
                      <a:pPr marL="5715" algn="ctr">
                        <a:lnSpc>
                          <a:spcPct val="100000"/>
                        </a:lnSpc>
                        <a:spcBef>
                          <a:spcPts val="625"/>
                        </a:spcBef>
                      </a:pPr>
                      <a:r>
                        <a:rPr sz="900" b="1" spc="-25" dirty="0">
                          <a:solidFill>
                            <a:srgbClr val="FFFFFF"/>
                          </a:solidFill>
                          <a:latin typeface="Lucida Sans"/>
                          <a:cs typeface="Lucida Sans"/>
                        </a:rPr>
                        <a:t>Risk </a:t>
                      </a:r>
                      <a:r>
                        <a:rPr sz="900" b="1" spc="-5" dirty="0">
                          <a:solidFill>
                            <a:srgbClr val="FFFFFF"/>
                          </a:solidFill>
                          <a:latin typeface="Lucida Sans"/>
                          <a:cs typeface="Lucida Sans"/>
                        </a:rPr>
                        <a:t>data</a:t>
                      </a:r>
                      <a:r>
                        <a:rPr sz="900" b="1" spc="-150" dirty="0">
                          <a:solidFill>
                            <a:srgbClr val="FFFFFF"/>
                          </a:solidFill>
                          <a:latin typeface="Lucida Sans"/>
                          <a:cs typeface="Lucida Sans"/>
                        </a:rPr>
                        <a:t> </a:t>
                      </a:r>
                      <a:r>
                        <a:rPr sz="900" b="1" spc="-40" dirty="0">
                          <a:solidFill>
                            <a:srgbClr val="FFFFFF"/>
                          </a:solidFill>
                          <a:latin typeface="Lucida Sans"/>
                          <a:cs typeface="Lucida Sans"/>
                        </a:rPr>
                        <a:t>missing</a:t>
                      </a:r>
                      <a:endParaRPr sz="900">
                        <a:latin typeface="Lucida Sans"/>
                        <a:cs typeface="Lucida Sans"/>
                      </a:endParaRPr>
                    </a:p>
                  </a:txBody>
                  <a:tcPr marL="0" marR="0" marT="79375" marB="0">
                    <a:lnL w="9525">
                      <a:solidFill>
                        <a:srgbClr val="FFFFFF"/>
                      </a:solidFill>
                      <a:prstDash val="solid"/>
                    </a:lnL>
                    <a:solidFill>
                      <a:srgbClr val="005E6D"/>
                    </a:solidFill>
                  </a:tcPr>
                </a:tc>
                <a:extLst>
                  <a:ext uri="{0D108BD9-81ED-4DB2-BD59-A6C34878D82A}">
                    <a16:rowId xmlns:a16="http://schemas.microsoft.com/office/drawing/2014/main" val="10000"/>
                  </a:ext>
                </a:extLst>
              </a:tr>
              <a:tr h="231394">
                <a:tc>
                  <a:txBody>
                    <a:bodyPr/>
                    <a:lstStyle/>
                    <a:p>
                      <a:pPr marL="56515">
                        <a:lnSpc>
                          <a:spcPct val="100000"/>
                        </a:lnSpc>
                        <a:spcBef>
                          <a:spcPts val="360"/>
                        </a:spcBef>
                      </a:pPr>
                      <a:r>
                        <a:rPr sz="900" b="1" spc="-5" dirty="0">
                          <a:solidFill>
                            <a:srgbClr val="231F20"/>
                          </a:solidFill>
                          <a:latin typeface="Gill Sans MT"/>
                          <a:cs typeface="Gill Sans MT"/>
                        </a:rPr>
                        <a:t>Injection </a:t>
                      </a:r>
                      <a:r>
                        <a:rPr sz="900" b="1" spc="10" dirty="0">
                          <a:solidFill>
                            <a:srgbClr val="231F20"/>
                          </a:solidFill>
                          <a:latin typeface="Gill Sans MT"/>
                          <a:cs typeface="Gill Sans MT"/>
                        </a:rPr>
                        <a:t>drug</a:t>
                      </a:r>
                      <a:r>
                        <a:rPr sz="900" b="1" spc="-40" dirty="0">
                          <a:solidFill>
                            <a:srgbClr val="231F20"/>
                          </a:solidFill>
                          <a:latin typeface="Gill Sans MT"/>
                          <a:cs typeface="Gill Sans MT"/>
                        </a:rPr>
                        <a:t> </a:t>
                      </a:r>
                      <a:r>
                        <a:rPr sz="900" b="1" spc="20" dirty="0">
                          <a:solidFill>
                            <a:srgbClr val="231F20"/>
                          </a:solidFill>
                          <a:latin typeface="Gill Sans MT"/>
                          <a:cs typeface="Gill Sans MT"/>
                        </a:rPr>
                        <a:t>use</a:t>
                      </a:r>
                      <a:endParaRPr sz="900">
                        <a:latin typeface="Gill Sans MT"/>
                        <a:cs typeface="Gill Sans MT"/>
                      </a:endParaRPr>
                    </a:p>
                  </a:txBody>
                  <a:tcPr marL="0" marR="0" marB="0">
                    <a:lnR w="19050">
                      <a:solidFill>
                        <a:srgbClr val="005E6D"/>
                      </a:solidFill>
                      <a:prstDash val="solid"/>
                    </a:lnR>
                    <a:solidFill>
                      <a:srgbClr val="FFFFFF"/>
                    </a:solidFill>
                  </a:tcPr>
                </a:tc>
                <a:tc>
                  <a:txBody>
                    <a:bodyPr/>
                    <a:lstStyle/>
                    <a:p>
                      <a:pPr marL="3175" algn="ctr">
                        <a:lnSpc>
                          <a:spcPct val="100000"/>
                        </a:lnSpc>
                        <a:spcBef>
                          <a:spcPts val="335"/>
                        </a:spcBef>
                      </a:pPr>
                      <a:r>
                        <a:rPr sz="900" b="1" spc="30" dirty="0">
                          <a:solidFill>
                            <a:srgbClr val="231F20"/>
                          </a:solidFill>
                          <a:latin typeface="Gill Sans MT"/>
                          <a:cs typeface="Gill Sans MT"/>
                        </a:rPr>
                        <a:t>5,017</a:t>
                      </a:r>
                      <a:endParaRPr sz="900">
                        <a:latin typeface="Gill Sans MT"/>
                        <a:cs typeface="Gill Sans MT"/>
                      </a:endParaRPr>
                    </a:p>
                  </a:txBody>
                  <a:tcPr marL="0" marR="0" marT="42545" marB="0">
                    <a:lnL w="19050">
                      <a:solidFill>
                        <a:srgbClr val="005E6D"/>
                      </a:solidFill>
                      <a:prstDash val="solid"/>
                    </a:lnL>
                    <a:lnR w="9525">
                      <a:solidFill>
                        <a:srgbClr val="005E6D"/>
                      </a:solidFill>
                      <a:prstDash val="solid"/>
                    </a:lnR>
                    <a:solidFill>
                      <a:srgbClr val="FFFFFF"/>
                    </a:solidFill>
                  </a:tcPr>
                </a:tc>
                <a:tc>
                  <a:txBody>
                    <a:bodyPr/>
                    <a:lstStyle/>
                    <a:p>
                      <a:pPr marL="635" algn="ctr">
                        <a:lnSpc>
                          <a:spcPct val="100000"/>
                        </a:lnSpc>
                        <a:spcBef>
                          <a:spcPts val="335"/>
                        </a:spcBef>
                      </a:pPr>
                      <a:r>
                        <a:rPr sz="900" b="1" spc="30" dirty="0">
                          <a:solidFill>
                            <a:srgbClr val="231F20"/>
                          </a:solidFill>
                          <a:latin typeface="Gill Sans MT"/>
                          <a:cs typeface="Gill Sans MT"/>
                        </a:rPr>
                        <a:t>5,974</a:t>
                      </a:r>
                      <a:endParaRPr sz="900">
                        <a:latin typeface="Gill Sans MT"/>
                        <a:cs typeface="Gill Sans MT"/>
                      </a:endParaRPr>
                    </a:p>
                  </a:txBody>
                  <a:tcPr marL="0" marR="0" marT="42545" marB="0">
                    <a:lnL w="9525">
                      <a:solidFill>
                        <a:srgbClr val="005E6D"/>
                      </a:solidFill>
                      <a:prstDash val="solid"/>
                    </a:lnL>
                    <a:lnR w="9525">
                      <a:solidFill>
                        <a:srgbClr val="005E6D"/>
                      </a:solidFill>
                      <a:prstDash val="solid"/>
                    </a:lnR>
                    <a:solidFill>
                      <a:srgbClr val="FFFFFF"/>
                    </a:solidFill>
                  </a:tcPr>
                </a:tc>
                <a:tc>
                  <a:txBody>
                    <a:bodyPr/>
                    <a:lstStyle/>
                    <a:p>
                      <a:pPr marL="5080" algn="ctr">
                        <a:lnSpc>
                          <a:spcPct val="100000"/>
                        </a:lnSpc>
                        <a:spcBef>
                          <a:spcPts val="335"/>
                        </a:spcBef>
                      </a:pPr>
                      <a:r>
                        <a:rPr sz="900" b="1" spc="30" dirty="0">
                          <a:solidFill>
                            <a:srgbClr val="231F20"/>
                          </a:solidFill>
                          <a:latin typeface="Gill Sans MT"/>
                          <a:cs typeface="Gill Sans MT"/>
                        </a:rPr>
                        <a:t>7,855</a:t>
                      </a:r>
                      <a:endParaRPr sz="900">
                        <a:latin typeface="Gill Sans MT"/>
                        <a:cs typeface="Gill Sans MT"/>
                      </a:endParaRPr>
                    </a:p>
                  </a:txBody>
                  <a:tcPr marL="0" marR="0" marT="42545" marB="0">
                    <a:lnL w="9525">
                      <a:solidFill>
                        <a:srgbClr val="005E6D"/>
                      </a:solidFill>
                      <a:prstDash val="solid"/>
                    </a:lnL>
                    <a:solidFill>
                      <a:srgbClr val="FFFFFF"/>
                    </a:solidFill>
                  </a:tcPr>
                </a:tc>
                <a:extLst>
                  <a:ext uri="{0D108BD9-81ED-4DB2-BD59-A6C34878D82A}">
                    <a16:rowId xmlns:a16="http://schemas.microsoft.com/office/drawing/2014/main" val="10001"/>
                  </a:ext>
                </a:extLst>
              </a:tr>
              <a:tr h="237744">
                <a:tc>
                  <a:txBody>
                    <a:bodyPr/>
                    <a:lstStyle/>
                    <a:p>
                      <a:pPr marL="56515">
                        <a:lnSpc>
                          <a:spcPct val="100000"/>
                        </a:lnSpc>
                        <a:spcBef>
                          <a:spcPts val="385"/>
                        </a:spcBef>
                      </a:pPr>
                      <a:r>
                        <a:rPr sz="900" b="1" spc="-5" dirty="0">
                          <a:solidFill>
                            <a:srgbClr val="231F20"/>
                          </a:solidFill>
                          <a:latin typeface="Gill Sans MT"/>
                          <a:cs typeface="Gill Sans MT"/>
                        </a:rPr>
                        <a:t>Sexual </a:t>
                      </a:r>
                      <a:r>
                        <a:rPr sz="900" b="1" dirty="0">
                          <a:solidFill>
                            <a:srgbClr val="231F20"/>
                          </a:solidFill>
                          <a:latin typeface="Gill Sans MT"/>
                          <a:cs typeface="Gill Sans MT"/>
                        </a:rPr>
                        <a:t>contact</a:t>
                      </a:r>
                      <a:r>
                        <a:rPr sz="900" b="1" spc="-40" dirty="0">
                          <a:solidFill>
                            <a:srgbClr val="231F20"/>
                          </a:solidFill>
                          <a:latin typeface="Gill Sans MT"/>
                          <a:cs typeface="Gill Sans MT"/>
                        </a:rPr>
                        <a:t> </a:t>
                      </a:r>
                      <a:r>
                        <a:rPr sz="750" b="1" spc="112" baseline="33333" dirty="0">
                          <a:solidFill>
                            <a:srgbClr val="231F20"/>
                          </a:solidFill>
                          <a:latin typeface="Gill Sans MT"/>
                          <a:cs typeface="Gill Sans MT"/>
                        </a:rPr>
                        <a:t>§</a:t>
                      </a:r>
                      <a:endParaRPr sz="750" baseline="33333">
                        <a:latin typeface="Gill Sans MT"/>
                        <a:cs typeface="Gill Sans MT"/>
                      </a:endParaRPr>
                    </a:p>
                  </a:txBody>
                  <a:tcPr marL="0" marR="0" marT="48895" marB="0">
                    <a:lnR w="19050">
                      <a:solidFill>
                        <a:srgbClr val="005E6D"/>
                      </a:solidFill>
                      <a:prstDash val="solid"/>
                    </a:lnR>
                    <a:solidFill>
                      <a:srgbClr val="E5EEF0"/>
                    </a:solidFill>
                  </a:tcPr>
                </a:tc>
                <a:tc>
                  <a:txBody>
                    <a:bodyPr/>
                    <a:lstStyle/>
                    <a:p>
                      <a:pPr marL="3810" algn="ctr">
                        <a:lnSpc>
                          <a:spcPct val="100000"/>
                        </a:lnSpc>
                        <a:spcBef>
                          <a:spcPts val="385"/>
                        </a:spcBef>
                      </a:pPr>
                      <a:r>
                        <a:rPr sz="900" b="1" spc="40" dirty="0">
                          <a:solidFill>
                            <a:srgbClr val="231F20"/>
                          </a:solidFill>
                          <a:latin typeface="Gill Sans MT"/>
                          <a:cs typeface="Gill Sans MT"/>
                        </a:rPr>
                        <a:t>693</a:t>
                      </a:r>
                      <a:endParaRPr sz="900">
                        <a:latin typeface="Gill Sans MT"/>
                        <a:cs typeface="Gill Sans MT"/>
                      </a:endParaRPr>
                    </a:p>
                  </a:txBody>
                  <a:tcPr marL="0" marR="0" marT="48895" marB="0">
                    <a:lnL w="19050">
                      <a:solidFill>
                        <a:srgbClr val="005E6D"/>
                      </a:solidFill>
                      <a:prstDash val="solid"/>
                    </a:lnL>
                    <a:lnR w="9525">
                      <a:solidFill>
                        <a:srgbClr val="005E6D"/>
                      </a:solidFill>
                      <a:prstDash val="solid"/>
                    </a:lnR>
                    <a:solidFill>
                      <a:srgbClr val="E5EEF0"/>
                    </a:solidFill>
                  </a:tcPr>
                </a:tc>
                <a:tc>
                  <a:txBody>
                    <a:bodyPr/>
                    <a:lstStyle/>
                    <a:p>
                      <a:pPr marL="635" algn="ctr">
                        <a:lnSpc>
                          <a:spcPct val="100000"/>
                        </a:lnSpc>
                        <a:spcBef>
                          <a:spcPts val="385"/>
                        </a:spcBef>
                      </a:pPr>
                      <a:r>
                        <a:rPr sz="900" b="1" spc="30" dirty="0">
                          <a:solidFill>
                            <a:srgbClr val="231F20"/>
                          </a:solidFill>
                          <a:latin typeface="Gill Sans MT"/>
                          <a:cs typeface="Gill Sans MT"/>
                        </a:rPr>
                        <a:t>6,928</a:t>
                      </a:r>
                      <a:endParaRPr sz="900">
                        <a:latin typeface="Gill Sans MT"/>
                        <a:cs typeface="Gill Sans MT"/>
                      </a:endParaRPr>
                    </a:p>
                  </a:txBody>
                  <a:tcPr marL="0" marR="0" marT="48895" marB="0">
                    <a:lnL w="9525">
                      <a:solidFill>
                        <a:srgbClr val="005E6D"/>
                      </a:solidFill>
                      <a:prstDash val="solid"/>
                    </a:lnL>
                    <a:lnR w="9525">
                      <a:solidFill>
                        <a:srgbClr val="005E6D"/>
                      </a:solidFill>
                      <a:prstDash val="solid"/>
                    </a:lnR>
                    <a:solidFill>
                      <a:srgbClr val="E5EEF0"/>
                    </a:solidFill>
                  </a:tcPr>
                </a:tc>
                <a:tc>
                  <a:txBody>
                    <a:bodyPr/>
                    <a:lstStyle/>
                    <a:p>
                      <a:pPr marL="5715" algn="ctr">
                        <a:lnSpc>
                          <a:spcPct val="100000"/>
                        </a:lnSpc>
                        <a:spcBef>
                          <a:spcPts val="385"/>
                        </a:spcBef>
                      </a:pPr>
                      <a:r>
                        <a:rPr sz="900" b="1" spc="30" dirty="0">
                          <a:solidFill>
                            <a:srgbClr val="231F20"/>
                          </a:solidFill>
                          <a:latin typeface="Gill Sans MT"/>
                          <a:cs typeface="Gill Sans MT"/>
                        </a:rPr>
                        <a:t>11,225</a:t>
                      </a:r>
                      <a:endParaRPr sz="900">
                        <a:latin typeface="Gill Sans MT"/>
                        <a:cs typeface="Gill Sans MT"/>
                      </a:endParaRPr>
                    </a:p>
                  </a:txBody>
                  <a:tcPr marL="0" marR="0" marT="48895" marB="0">
                    <a:lnL w="9525">
                      <a:solidFill>
                        <a:srgbClr val="005E6D"/>
                      </a:solidFill>
                      <a:prstDash val="solid"/>
                    </a:lnL>
                    <a:solidFill>
                      <a:srgbClr val="E5EEF0"/>
                    </a:solidFill>
                  </a:tcPr>
                </a:tc>
                <a:extLst>
                  <a:ext uri="{0D108BD9-81ED-4DB2-BD59-A6C34878D82A}">
                    <a16:rowId xmlns:a16="http://schemas.microsoft.com/office/drawing/2014/main" val="10002"/>
                  </a:ext>
                </a:extLst>
              </a:tr>
              <a:tr h="237743">
                <a:tc>
                  <a:txBody>
                    <a:bodyPr/>
                    <a:lstStyle/>
                    <a:p>
                      <a:pPr marL="57150">
                        <a:lnSpc>
                          <a:spcPct val="100000"/>
                        </a:lnSpc>
                        <a:spcBef>
                          <a:spcPts val="385"/>
                        </a:spcBef>
                      </a:pPr>
                      <a:r>
                        <a:rPr sz="900" b="1" spc="-5" dirty="0">
                          <a:solidFill>
                            <a:srgbClr val="231F20"/>
                          </a:solidFill>
                          <a:latin typeface="Gill Sans MT"/>
                          <a:cs typeface="Gill Sans MT"/>
                        </a:rPr>
                        <a:t>Household </a:t>
                      </a:r>
                      <a:r>
                        <a:rPr sz="900" b="1" dirty="0">
                          <a:solidFill>
                            <a:srgbClr val="231F20"/>
                          </a:solidFill>
                          <a:latin typeface="Gill Sans MT"/>
                          <a:cs typeface="Gill Sans MT"/>
                        </a:rPr>
                        <a:t>contact (non-sexual)</a:t>
                      </a:r>
                      <a:r>
                        <a:rPr sz="900" b="1" spc="-60" dirty="0">
                          <a:solidFill>
                            <a:srgbClr val="231F20"/>
                          </a:solidFill>
                          <a:latin typeface="Gill Sans MT"/>
                          <a:cs typeface="Gill Sans MT"/>
                        </a:rPr>
                        <a:t> </a:t>
                      </a:r>
                      <a:r>
                        <a:rPr sz="750" b="1" spc="112" baseline="33333" dirty="0">
                          <a:solidFill>
                            <a:srgbClr val="231F20"/>
                          </a:solidFill>
                          <a:latin typeface="Gill Sans MT"/>
                          <a:cs typeface="Gill Sans MT"/>
                        </a:rPr>
                        <a:t>§</a:t>
                      </a:r>
                      <a:endParaRPr sz="750" baseline="33333">
                        <a:latin typeface="Gill Sans MT"/>
                        <a:cs typeface="Gill Sans MT"/>
                      </a:endParaRPr>
                    </a:p>
                  </a:txBody>
                  <a:tcPr marL="0" marR="0" marT="48895" marB="0">
                    <a:lnR w="19050">
                      <a:solidFill>
                        <a:srgbClr val="005E6D"/>
                      </a:solidFill>
                      <a:prstDash val="solid"/>
                    </a:lnR>
                    <a:solidFill>
                      <a:srgbClr val="FFFFFF"/>
                    </a:solidFill>
                  </a:tcPr>
                </a:tc>
                <a:tc>
                  <a:txBody>
                    <a:bodyPr/>
                    <a:lstStyle/>
                    <a:p>
                      <a:pPr marL="3810" algn="ctr">
                        <a:lnSpc>
                          <a:spcPct val="100000"/>
                        </a:lnSpc>
                        <a:spcBef>
                          <a:spcPts val="385"/>
                        </a:spcBef>
                      </a:pPr>
                      <a:r>
                        <a:rPr sz="900" b="1" spc="40" dirty="0">
                          <a:solidFill>
                            <a:srgbClr val="231F20"/>
                          </a:solidFill>
                          <a:latin typeface="Gill Sans MT"/>
                          <a:cs typeface="Gill Sans MT"/>
                        </a:rPr>
                        <a:t>563</a:t>
                      </a:r>
                      <a:endParaRPr sz="900">
                        <a:latin typeface="Gill Sans MT"/>
                        <a:cs typeface="Gill Sans MT"/>
                      </a:endParaRPr>
                    </a:p>
                  </a:txBody>
                  <a:tcPr marL="0" marR="0" marT="48895" marB="0">
                    <a:lnL w="19050">
                      <a:solidFill>
                        <a:srgbClr val="005E6D"/>
                      </a:solidFill>
                      <a:prstDash val="solid"/>
                    </a:lnL>
                    <a:lnR w="9525">
                      <a:solidFill>
                        <a:srgbClr val="005E6D"/>
                      </a:solidFill>
                      <a:prstDash val="solid"/>
                    </a:lnR>
                    <a:solidFill>
                      <a:srgbClr val="FFFFFF"/>
                    </a:solidFill>
                  </a:tcPr>
                </a:tc>
                <a:tc>
                  <a:txBody>
                    <a:bodyPr/>
                    <a:lstStyle/>
                    <a:p>
                      <a:pPr marL="635" algn="ctr">
                        <a:lnSpc>
                          <a:spcPct val="100000"/>
                        </a:lnSpc>
                        <a:spcBef>
                          <a:spcPts val="385"/>
                        </a:spcBef>
                      </a:pPr>
                      <a:r>
                        <a:rPr sz="900" b="1" spc="30" dirty="0">
                          <a:solidFill>
                            <a:srgbClr val="231F20"/>
                          </a:solidFill>
                          <a:latin typeface="Gill Sans MT"/>
                          <a:cs typeface="Gill Sans MT"/>
                        </a:rPr>
                        <a:t>7,058</a:t>
                      </a:r>
                      <a:endParaRPr sz="900">
                        <a:latin typeface="Gill Sans MT"/>
                        <a:cs typeface="Gill Sans MT"/>
                      </a:endParaRPr>
                    </a:p>
                  </a:txBody>
                  <a:tcPr marL="0" marR="0" marT="48895" marB="0">
                    <a:lnL w="9525">
                      <a:solidFill>
                        <a:srgbClr val="005E6D"/>
                      </a:solidFill>
                      <a:prstDash val="solid"/>
                    </a:lnL>
                    <a:lnR w="9525">
                      <a:solidFill>
                        <a:srgbClr val="005E6D"/>
                      </a:solidFill>
                      <a:prstDash val="solid"/>
                    </a:lnR>
                    <a:solidFill>
                      <a:srgbClr val="FFFFFF"/>
                    </a:solidFill>
                  </a:tcPr>
                </a:tc>
                <a:tc>
                  <a:txBody>
                    <a:bodyPr/>
                    <a:lstStyle/>
                    <a:p>
                      <a:pPr marL="5715" algn="ctr">
                        <a:lnSpc>
                          <a:spcPct val="100000"/>
                        </a:lnSpc>
                        <a:spcBef>
                          <a:spcPts val="385"/>
                        </a:spcBef>
                      </a:pPr>
                      <a:r>
                        <a:rPr sz="900" b="1" spc="30" dirty="0">
                          <a:solidFill>
                            <a:srgbClr val="231F20"/>
                          </a:solidFill>
                          <a:latin typeface="Gill Sans MT"/>
                          <a:cs typeface="Gill Sans MT"/>
                        </a:rPr>
                        <a:t>11,225</a:t>
                      </a:r>
                      <a:endParaRPr sz="900">
                        <a:latin typeface="Gill Sans MT"/>
                        <a:cs typeface="Gill Sans MT"/>
                      </a:endParaRPr>
                    </a:p>
                  </a:txBody>
                  <a:tcPr marL="0" marR="0" marT="48895" marB="0">
                    <a:lnL w="9525">
                      <a:solidFill>
                        <a:srgbClr val="005E6D"/>
                      </a:solidFill>
                      <a:prstDash val="solid"/>
                    </a:lnL>
                    <a:solidFill>
                      <a:srgbClr val="FFFFFF"/>
                    </a:solidFill>
                  </a:tcPr>
                </a:tc>
                <a:extLst>
                  <a:ext uri="{0D108BD9-81ED-4DB2-BD59-A6C34878D82A}">
                    <a16:rowId xmlns:a16="http://schemas.microsoft.com/office/drawing/2014/main" val="10003"/>
                  </a:ext>
                </a:extLst>
              </a:tr>
              <a:tr h="237744">
                <a:tc>
                  <a:txBody>
                    <a:bodyPr/>
                    <a:lstStyle/>
                    <a:p>
                      <a:pPr marL="57150">
                        <a:lnSpc>
                          <a:spcPct val="100000"/>
                        </a:lnSpc>
                        <a:spcBef>
                          <a:spcPts val="385"/>
                        </a:spcBef>
                      </a:pPr>
                      <a:r>
                        <a:rPr sz="900" b="1" spc="-25" dirty="0">
                          <a:solidFill>
                            <a:srgbClr val="231F20"/>
                          </a:solidFill>
                          <a:latin typeface="Gill Sans MT"/>
                          <a:cs typeface="Gill Sans MT"/>
                        </a:rPr>
                        <a:t>Other </a:t>
                      </a:r>
                      <a:r>
                        <a:rPr sz="900" b="1" dirty="0">
                          <a:solidFill>
                            <a:srgbClr val="231F20"/>
                          </a:solidFill>
                          <a:latin typeface="Gill Sans MT"/>
                          <a:cs typeface="Gill Sans MT"/>
                        </a:rPr>
                        <a:t>contact</a:t>
                      </a:r>
                      <a:r>
                        <a:rPr sz="900" b="1" spc="-40" dirty="0">
                          <a:solidFill>
                            <a:srgbClr val="231F20"/>
                          </a:solidFill>
                          <a:latin typeface="Gill Sans MT"/>
                          <a:cs typeface="Gill Sans MT"/>
                        </a:rPr>
                        <a:t> </a:t>
                      </a:r>
                      <a:r>
                        <a:rPr sz="750" b="1" spc="112" baseline="33333" dirty="0">
                          <a:solidFill>
                            <a:srgbClr val="231F20"/>
                          </a:solidFill>
                          <a:latin typeface="Gill Sans MT"/>
                          <a:cs typeface="Gill Sans MT"/>
                        </a:rPr>
                        <a:t>§</a:t>
                      </a:r>
                      <a:endParaRPr sz="750" baseline="33333">
                        <a:latin typeface="Gill Sans MT"/>
                        <a:cs typeface="Gill Sans MT"/>
                      </a:endParaRPr>
                    </a:p>
                  </a:txBody>
                  <a:tcPr marL="0" marR="0" marT="48895" marB="0">
                    <a:lnR w="19050">
                      <a:solidFill>
                        <a:srgbClr val="005E6D"/>
                      </a:solidFill>
                      <a:prstDash val="solid"/>
                    </a:lnR>
                    <a:solidFill>
                      <a:srgbClr val="E5EEF0"/>
                    </a:solidFill>
                  </a:tcPr>
                </a:tc>
                <a:tc>
                  <a:txBody>
                    <a:bodyPr/>
                    <a:lstStyle/>
                    <a:p>
                      <a:pPr marL="3810" algn="ctr">
                        <a:lnSpc>
                          <a:spcPct val="100000"/>
                        </a:lnSpc>
                        <a:spcBef>
                          <a:spcPts val="385"/>
                        </a:spcBef>
                      </a:pPr>
                      <a:r>
                        <a:rPr sz="900" b="1" spc="40" dirty="0">
                          <a:solidFill>
                            <a:srgbClr val="231F20"/>
                          </a:solidFill>
                          <a:latin typeface="Gill Sans MT"/>
                          <a:cs typeface="Gill Sans MT"/>
                        </a:rPr>
                        <a:t>773</a:t>
                      </a:r>
                      <a:endParaRPr sz="900">
                        <a:latin typeface="Gill Sans MT"/>
                        <a:cs typeface="Gill Sans MT"/>
                      </a:endParaRPr>
                    </a:p>
                  </a:txBody>
                  <a:tcPr marL="0" marR="0" marT="48895" marB="0">
                    <a:lnL w="19050">
                      <a:solidFill>
                        <a:srgbClr val="005E6D"/>
                      </a:solidFill>
                      <a:prstDash val="solid"/>
                    </a:lnL>
                    <a:lnR w="9525">
                      <a:solidFill>
                        <a:srgbClr val="005E6D"/>
                      </a:solidFill>
                      <a:prstDash val="solid"/>
                    </a:lnR>
                    <a:solidFill>
                      <a:srgbClr val="E5EEF0"/>
                    </a:solidFill>
                  </a:tcPr>
                </a:tc>
                <a:tc>
                  <a:txBody>
                    <a:bodyPr/>
                    <a:lstStyle/>
                    <a:p>
                      <a:pPr marL="635" algn="ctr">
                        <a:lnSpc>
                          <a:spcPct val="100000"/>
                        </a:lnSpc>
                        <a:spcBef>
                          <a:spcPts val="385"/>
                        </a:spcBef>
                      </a:pPr>
                      <a:r>
                        <a:rPr sz="900" b="1" spc="30" dirty="0">
                          <a:solidFill>
                            <a:srgbClr val="231F20"/>
                          </a:solidFill>
                          <a:latin typeface="Gill Sans MT"/>
                          <a:cs typeface="Gill Sans MT"/>
                        </a:rPr>
                        <a:t>6,848</a:t>
                      </a:r>
                      <a:endParaRPr sz="900">
                        <a:latin typeface="Gill Sans MT"/>
                        <a:cs typeface="Gill Sans MT"/>
                      </a:endParaRPr>
                    </a:p>
                  </a:txBody>
                  <a:tcPr marL="0" marR="0" marT="48895" marB="0">
                    <a:lnL w="9525">
                      <a:solidFill>
                        <a:srgbClr val="005E6D"/>
                      </a:solidFill>
                      <a:prstDash val="solid"/>
                    </a:lnL>
                    <a:lnR w="9525">
                      <a:solidFill>
                        <a:srgbClr val="005E6D"/>
                      </a:solidFill>
                      <a:prstDash val="solid"/>
                    </a:lnR>
                    <a:solidFill>
                      <a:srgbClr val="E5EEF0"/>
                    </a:solidFill>
                  </a:tcPr>
                </a:tc>
                <a:tc>
                  <a:txBody>
                    <a:bodyPr/>
                    <a:lstStyle/>
                    <a:p>
                      <a:pPr marL="5715" algn="ctr">
                        <a:lnSpc>
                          <a:spcPct val="100000"/>
                        </a:lnSpc>
                        <a:spcBef>
                          <a:spcPts val="385"/>
                        </a:spcBef>
                      </a:pPr>
                      <a:r>
                        <a:rPr sz="900" b="1" spc="30" dirty="0">
                          <a:solidFill>
                            <a:srgbClr val="231F20"/>
                          </a:solidFill>
                          <a:latin typeface="Gill Sans MT"/>
                          <a:cs typeface="Gill Sans MT"/>
                        </a:rPr>
                        <a:t>11,225</a:t>
                      </a:r>
                      <a:endParaRPr sz="900">
                        <a:latin typeface="Gill Sans MT"/>
                        <a:cs typeface="Gill Sans MT"/>
                      </a:endParaRPr>
                    </a:p>
                  </a:txBody>
                  <a:tcPr marL="0" marR="0" marT="48895" marB="0">
                    <a:lnL w="9525">
                      <a:solidFill>
                        <a:srgbClr val="005E6D"/>
                      </a:solidFill>
                      <a:prstDash val="solid"/>
                    </a:lnL>
                    <a:solidFill>
                      <a:srgbClr val="E5EEF0"/>
                    </a:solidFill>
                  </a:tcPr>
                </a:tc>
                <a:extLst>
                  <a:ext uri="{0D108BD9-81ED-4DB2-BD59-A6C34878D82A}">
                    <a16:rowId xmlns:a16="http://schemas.microsoft.com/office/drawing/2014/main" val="10004"/>
                  </a:ext>
                </a:extLst>
              </a:tr>
              <a:tr h="237744">
                <a:tc>
                  <a:txBody>
                    <a:bodyPr/>
                    <a:lstStyle/>
                    <a:p>
                      <a:pPr marL="57150">
                        <a:lnSpc>
                          <a:spcPct val="100000"/>
                        </a:lnSpc>
                        <a:spcBef>
                          <a:spcPts val="385"/>
                        </a:spcBef>
                      </a:pPr>
                      <a:r>
                        <a:rPr sz="900" b="1" spc="10" dirty="0">
                          <a:solidFill>
                            <a:srgbClr val="231F20"/>
                          </a:solidFill>
                          <a:latin typeface="Gill Sans MT"/>
                          <a:cs typeface="Gill Sans MT"/>
                        </a:rPr>
                        <a:t>Men</a:t>
                      </a:r>
                      <a:r>
                        <a:rPr sz="900" b="1" spc="-185" dirty="0">
                          <a:solidFill>
                            <a:srgbClr val="231F20"/>
                          </a:solidFill>
                          <a:latin typeface="Gill Sans MT"/>
                          <a:cs typeface="Gill Sans MT"/>
                        </a:rPr>
                        <a:t> </a:t>
                      </a:r>
                      <a:r>
                        <a:rPr sz="900" b="1" spc="10" dirty="0">
                          <a:solidFill>
                            <a:srgbClr val="231F20"/>
                          </a:solidFill>
                          <a:latin typeface="Gill Sans MT"/>
                          <a:cs typeface="Gill Sans MT"/>
                        </a:rPr>
                        <a:t>who </a:t>
                      </a:r>
                      <a:r>
                        <a:rPr sz="900" b="1" spc="5" dirty="0">
                          <a:solidFill>
                            <a:srgbClr val="231F20"/>
                          </a:solidFill>
                          <a:latin typeface="Gill Sans MT"/>
                          <a:cs typeface="Gill Sans MT"/>
                        </a:rPr>
                        <a:t>have sex with </a:t>
                      </a:r>
                      <a:r>
                        <a:rPr sz="900" b="1" spc="-10" dirty="0">
                          <a:solidFill>
                            <a:srgbClr val="231F20"/>
                          </a:solidFill>
                          <a:latin typeface="Gill Sans MT"/>
                          <a:cs typeface="Gill Sans MT"/>
                        </a:rPr>
                        <a:t>men </a:t>
                      </a:r>
                      <a:r>
                        <a:rPr sz="750" b="1" spc="67" baseline="33333" dirty="0">
                          <a:solidFill>
                            <a:srgbClr val="231F20"/>
                          </a:solidFill>
                          <a:latin typeface="Gill Sans MT"/>
                          <a:cs typeface="Gill Sans MT"/>
                        </a:rPr>
                        <a:t>¶</a:t>
                      </a:r>
                      <a:endParaRPr sz="750" baseline="33333">
                        <a:latin typeface="Gill Sans MT"/>
                        <a:cs typeface="Gill Sans MT"/>
                      </a:endParaRPr>
                    </a:p>
                  </a:txBody>
                  <a:tcPr marL="0" marR="0" marT="48895" marB="0">
                    <a:lnR w="19050">
                      <a:solidFill>
                        <a:srgbClr val="005E6D"/>
                      </a:solidFill>
                      <a:prstDash val="solid"/>
                    </a:lnR>
                    <a:solidFill>
                      <a:srgbClr val="FFFFFF"/>
                    </a:solidFill>
                  </a:tcPr>
                </a:tc>
                <a:tc>
                  <a:txBody>
                    <a:bodyPr/>
                    <a:lstStyle/>
                    <a:p>
                      <a:pPr marL="3810" algn="ctr">
                        <a:lnSpc>
                          <a:spcPct val="100000"/>
                        </a:lnSpc>
                        <a:spcBef>
                          <a:spcPts val="385"/>
                        </a:spcBef>
                      </a:pPr>
                      <a:r>
                        <a:rPr sz="900" b="1" spc="40" dirty="0">
                          <a:solidFill>
                            <a:srgbClr val="231F20"/>
                          </a:solidFill>
                          <a:latin typeface="Gill Sans MT"/>
                          <a:cs typeface="Gill Sans MT"/>
                        </a:rPr>
                        <a:t>201</a:t>
                      </a:r>
                      <a:endParaRPr sz="900">
                        <a:latin typeface="Gill Sans MT"/>
                        <a:cs typeface="Gill Sans MT"/>
                      </a:endParaRPr>
                    </a:p>
                  </a:txBody>
                  <a:tcPr marL="0" marR="0" marT="48895" marB="0">
                    <a:lnL w="19050">
                      <a:solidFill>
                        <a:srgbClr val="005E6D"/>
                      </a:solidFill>
                      <a:prstDash val="solid"/>
                    </a:lnL>
                    <a:lnR w="9525">
                      <a:solidFill>
                        <a:srgbClr val="005E6D"/>
                      </a:solidFill>
                      <a:prstDash val="solid"/>
                    </a:lnR>
                    <a:solidFill>
                      <a:srgbClr val="FFFFFF"/>
                    </a:solidFill>
                  </a:tcPr>
                </a:tc>
                <a:tc>
                  <a:txBody>
                    <a:bodyPr/>
                    <a:lstStyle/>
                    <a:p>
                      <a:pPr marL="635" algn="ctr">
                        <a:lnSpc>
                          <a:spcPct val="100000"/>
                        </a:lnSpc>
                        <a:spcBef>
                          <a:spcPts val="385"/>
                        </a:spcBef>
                      </a:pPr>
                      <a:r>
                        <a:rPr sz="900" b="1" spc="30" dirty="0">
                          <a:solidFill>
                            <a:srgbClr val="231F20"/>
                          </a:solidFill>
                          <a:latin typeface="Gill Sans MT"/>
                          <a:cs typeface="Gill Sans MT"/>
                        </a:rPr>
                        <a:t>2,479</a:t>
                      </a:r>
                      <a:endParaRPr sz="900">
                        <a:latin typeface="Gill Sans MT"/>
                        <a:cs typeface="Gill Sans MT"/>
                      </a:endParaRPr>
                    </a:p>
                  </a:txBody>
                  <a:tcPr marL="0" marR="0" marT="48895" marB="0">
                    <a:lnL w="9525">
                      <a:solidFill>
                        <a:srgbClr val="005E6D"/>
                      </a:solidFill>
                      <a:prstDash val="solid"/>
                    </a:lnL>
                    <a:lnR w="9525">
                      <a:solidFill>
                        <a:srgbClr val="005E6D"/>
                      </a:solidFill>
                      <a:prstDash val="solid"/>
                    </a:lnR>
                    <a:solidFill>
                      <a:srgbClr val="FFFFFF"/>
                    </a:solidFill>
                  </a:tcPr>
                </a:tc>
                <a:tc>
                  <a:txBody>
                    <a:bodyPr/>
                    <a:lstStyle/>
                    <a:p>
                      <a:pPr marL="5715" algn="ctr">
                        <a:lnSpc>
                          <a:spcPct val="100000"/>
                        </a:lnSpc>
                        <a:spcBef>
                          <a:spcPts val="385"/>
                        </a:spcBef>
                      </a:pPr>
                      <a:r>
                        <a:rPr sz="900" b="1" spc="30" dirty="0">
                          <a:solidFill>
                            <a:srgbClr val="231F20"/>
                          </a:solidFill>
                          <a:latin typeface="Gill Sans MT"/>
                          <a:cs typeface="Gill Sans MT"/>
                        </a:rPr>
                        <a:t>9,144</a:t>
                      </a:r>
                      <a:endParaRPr sz="900">
                        <a:latin typeface="Gill Sans MT"/>
                        <a:cs typeface="Gill Sans MT"/>
                      </a:endParaRPr>
                    </a:p>
                  </a:txBody>
                  <a:tcPr marL="0" marR="0" marT="48895" marB="0">
                    <a:lnL w="9525">
                      <a:solidFill>
                        <a:srgbClr val="005E6D"/>
                      </a:solidFill>
                      <a:prstDash val="solid"/>
                    </a:lnL>
                    <a:solidFill>
                      <a:srgbClr val="FFFFFF"/>
                    </a:solidFill>
                  </a:tcPr>
                </a:tc>
                <a:extLst>
                  <a:ext uri="{0D108BD9-81ED-4DB2-BD59-A6C34878D82A}">
                    <a16:rowId xmlns:a16="http://schemas.microsoft.com/office/drawing/2014/main" val="10005"/>
                  </a:ext>
                </a:extLst>
              </a:tr>
              <a:tr h="237744">
                <a:tc>
                  <a:txBody>
                    <a:bodyPr/>
                    <a:lstStyle/>
                    <a:p>
                      <a:pPr marL="57150">
                        <a:lnSpc>
                          <a:spcPct val="100000"/>
                        </a:lnSpc>
                        <a:spcBef>
                          <a:spcPts val="385"/>
                        </a:spcBef>
                      </a:pPr>
                      <a:r>
                        <a:rPr sz="900" b="1" spc="-5" dirty="0">
                          <a:solidFill>
                            <a:srgbClr val="231F20"/>
                          </a:solidFill>
                          <a:latin typeface="Gill Sans MT"/>
                          <a:cs typeface="Gill Sans MT"/>
                        </a:rPr>
                        <a:t>International</a:t>
                      </a:r>
                      <a:r>
                        <a:rPr sz="900" b="1" spc="-30" dirty="0">
                          <a:solidFill>
                            <a:srgbClr val="231F20"/>
                          </a:solidFill>
                          <a:latin typeface="Gill Sans MT"/>
                          <a:cs typeface="Gill Sans MT"/>
                        </a:rPr>
                        <a:t> </a:t>
                      </a:r>
                      <a:r>
                        <a:rPr sz="900" b="1" spc="-10" dirty="0">
                          <a:solidFill>
                            <a:srgbClr val="231F20"/>
                          </a:solidFill>
                          <a:latin typeface="Gill Sans MT"/>
                          <a:cs typeface="Gill Sans MT"/>
                        </a:rPr>
                        <a:t>travel</a:t>
                      </a:r>
                      <a:endParaRPr sz="900">
                        <a:latin typeface="Gill Sans MT"/>
                        <a:cs typeface="Gill Sans MT"/>
                      </a:endParaRPr>
                    </a:p>
                  </a:txBody>
                  <a:tcPr marL="0" marR="0" marT="48895" marB="0">
                    <a:lnR w="19050">
                      <a:solidFill>
                        <a:srgbClr val="005E6D"/>
                      </a:solidFill>
                      <a:prstDash val="solid"/>
                    </a:lnR>
                    <a:solidFill>
                      <a:srgbClr val="E5EEF0"/>
                    </a:solidFill>
                  </a:tcPr>
                </a:tc>
                <a:tc>
                  <a:txBody>
                    <a:bodyPr/>
                    <a:lstStyle/>
                    <a:p>
                      <a:pPr marL="3810" algn="ctr">
                        <a:lnSpc>
                          <a:spcPct val="100000"/>
                        </a:lnSpc>
                        <a:spcBef>
                          <a:spcPts val="385"/>
                        </a:spcBef>
                      </a:pPr>
                      <a:r>
                        <a:rPr sz="900" b="1" spc="40" dirty="0">
                          <a:solidFill>
                            <a:srgbClr val="231F20"/>
                          </a:solidFill>
                          <a:latin typeface="Gill Sans MT"/>
                          <a:cs typeface="Gill Sans MT"/>
                        </a:rPr>
                        <a:t>159</a:t>
                      </a:r>
                      <a:endParaRPr sz="900">
                        <a:latin typeface="Gill Sans MT"/>
                        <a:cs typeface="Gill Sans MT"/>
                      </a:endParaRPr>
                    </a:p>
                  </a:txBody>
                  <a:tcPr marL="0" marR="0" marT="48895" marB="0">
                    <a:lnL w="19050">
                      <a:solidFill>
                        <a:srgbClr val="005E6D"/>
                      </a:solidFill>
                      <a:prstDash val="solid"/>
                    </a:lnL>
                    <a:lnR w="9525">
                      <a:solidFill>
                        <a:srgbClr val="005E6D"/>
                      </a:solidFill>
                      <a:prstDash val="solid"/>
                    </a:lnR>
                    <a:solidFill>
                      <a:srgbClr val="E5EEF0"/>
                    </a:solidFill>
                  </a:tcPr>
                </a:tc>
                <a:tc>
                  <a:txBody>
                    <a:bodyPr/>
                    <a:lstStyle/>
                    <a:p>
                      <a:pPr marL="635" algn="ctr">
                        <a:lnSpc>
                          <a:spcPct val="100000"/>
                        </a:lnSpc>
                        <a:spcBef>
                          <a:spcPts val="385"/>
                        </a:spcBef>
                      </a:pPr>
                      <a:r>
                        <a:rPr sz="900" b="1" spc="30" dirty="0">
                          <a:solidFill>
                            <a:srgbClr val="231F20"/>
                          </a:solidFill>
                          <a:latin typeface="Gill Sans MT"/>
                          <a:cs typeface="Gill Sans MT"/>
                        </a:rPr>
                        <a:t>9,836</a:t>
                      </a:r>
                      <a:endParaRPr sz="900">
                        <a:latin typeface="Gill Sans MT"/>
                        <a:cs typeface="Gill Sans MT"/>
                      </a:endParaRPr>
                    </a:p>
                  </a:txBody>
                  <a:tcPr marL="0" marR="0" marT="48895" marB="0">
                    <a:lnL w="9525">
                      <a:solidFill>
                        <a:srgbClr val="005E6D"/>
                      </a:solidFill>
                      <a:prstDash val="solid"/>
                    </a:lnL>
                    <a:lnR w="9525">
                      <a:solidFill>
                        <a:srgbClr val="005E6D"/>
                      </a:solidFill>
                      <a:prstDash val="solid"/>
                    </a:lnR>
                    <a:solidFill>
                      <a:srgbClr val="E5EEF0"/>
                    </a:solidFill>
                  </a:tcPr>
                </a:tc>
                <a:tc>
                  <a:txBody>
                    <a:bodyPr/>
                    <a:lstStyle/>
                    <a:p>
                      <a:pPr marL="5715" algn="ctr">
                        <a:lnSpc>
                          <a:spcPct val="100000"/>
                        </a:lnSpc>
                        <a:spcBef>
                          <a:spcPts val="385"/>
                        </a:spcBef>
                      </a:pPr>
                      <a:r>
                        <a:rPr sz="900" b="1" spc="30" dirty="0">
                          <a:solidFill>
                            <a:srgbClr val="231F20"/>
                          </a:solidFill>
                          <a:latin typeface="Gill Sans MT"/>
                          <a:cs typeface="Gill Sans MT"/>
                        </a:rPr>
                        <a:t>8,851</a:t>
                      </a:r>
                      <a:endParaRPr sz="900" dirty="0">
                        <a:latin typeface="Gill Sans MT"/>
                        <a:cs typeface="Gill Sans MT"/>
                      </a:endParaRPr>
                    </a:p>
                  </a:txBody>
                  <a:tcPr marL="0" marR="0" marT="48895" marB="0">
                    <a:lnL w="9525">
                      <a:solidFill>
                        <a:srgbClr val="005E6D"/>
                      </a:solidFill>
                      <a:prstDash val="solid"/>
                    </a:lnL>
                    <a:solidFill>
                      <a:srgbClr val="E5EEF0"/>
                    </a:solidFill>
                  </a:tcPr>
                </a:tc>
                <a:extLst>
                  <a:ext uri="{0D108BD9-81ED-4DB2-BD59-A6C34878D82A}">
                    <a16:rowId xmlns:a16="http://schemas.microsoft.com/office/drawing/2014/main" val="10006"/>
                  </a:ext>
                </a:extLst>
              </a:tr>
            </a:tbl>
          </a:graphicData>
        </a:graphic>
      </p:graphicFrame>
      <p:sp>
        <p:nvSpPr>
          <p:cNvPr id="5" name="object 5"/>
          <p:cNvSpPr txBox="1"/>
          <p:nvPr/>
        </p:nvSpPr>
        <p:spPr>
          <a:xfrm>
            <a:off x="763839" y="3204071"/>
            <a:ext cx="2002155" cy="997585"/>
          </a:xfrm>
          <a:prstGeom prst="rect">
            <a:avLst/>
          </a:prstGeom>
        </p:spPr>
        <p:txBody>
          <a:bodyPr vert="horz" wrap="square" lIns="0" tIns="12700" rIns="0" bIns="0" rtlCol="0">
            <a:spAutoFit/>
          </a:bodyPr>
          <a:lstStyle/>
          <a:p>
            <a:pPr marL="12700" marR="217804">
              <a:lnSpc>
                <a:spcPct val="107200"/>
              </a:lnSpc>
              <a:spcBef>
                <a:spcPts val="100"/>
              </a:spcBef>
            </a:pPr>
            <a:r>
              <a:rPr sz="700" spc="-25" dirty="0">
                <a:solidFill>
                  <a:srgbClr val="231F20"/>
                </a:solidFill>
                <a:latin typeface="Century Gothic"/>
                <a:cs typeface="Century Gothic"/>
              </a:rPr>
              <a:t>Source: </a:t>
            </a:r>
            <a:r>
              <a:rPr sz="700" spc="-85" dirty="0">
                <a:solidFill>
                  <a:srgbClr val="231F20"/>
                </a:solidFill>
                <a:latin typeface="Century Gothic"/>
                <a:cs typeface="Century Gothic"/>
              </a:rPr>
              <a:t>CDC, </a:t>
            </a:r>
            <a:r>
              <a:rPr sz="700" spc="-20" dirty="0">
                <a:solidFill>
                  <a:srgbClr val="231F20"/>
                </a:solidFill>
                <a:latin typeface="Century Gothic"/>
                <a:cs typeface="Century Gothic"/>
              </a:rPr>
              <a:t>Nationally </a:t>
            </a:r>
            <a:r>
              <a:rPr sz="700" spc="-15" dirty="0">
                <a:solidFill>
                  <a:srgbClr val="231F20"/>
                </a:solidFill>
                <a:latin typeface="Century Gothic"/>
                <a:cs typeface="Century Gothic"/>
              </a:rPr>
              <a:t>Notifiable </a:t>
            </a:r>
            <a:r>
              <a:rPr sz="700" spc="-10" dirty="0">
                <a:solidFill>
                  <a:srgbClr val="231F20"/>
                </a:solidFill>
                <a:latin typeface="Century Gothic"/>
                <a:cs typeface="Century Gothic"/>
              </a:rPr>
              <a:t>Diseases  </a:t>
            </a:r>
            <a:r>
              <a:rPr sz="700" spc="-20" dirty="0">
                <a:solidFill>
                  <a:srgbClr val="231F20"/>
                </a:solidFill>
                <a:latin typeface="Century Gothic"/>
                <a:cs typeface="Century Gothic"/>
              </a:rPr>
              <a:t>Surveillance</a:t>
            </a:r>
            <a:r>
              <a:rPr sz="700" spc="-10" dirty="0">
                <a:solidFill>
                  <a:srgbClr val="231F20"/>
                </a:solidFill>
                <a:latin typeface="Century Gothic"/>
                <a:cs typeface="Century Gothic"/>
              </a:rPr>
              <a:t> </a:t>
            </a:r>
            <a:r>
              <a:rPr sz="700" dirty="0">
                <a:solidFill>
                  <a:srgbClr val="231F20"/>
                </a:solidFill>
                <a:latin typeface="Century Gothic"/>
                <a:cs typeface="Century Gothic"/>
              </a:rPr>
              <a:t>System.</a:t>
            </a:r>
            <a:endParaRPr sz="700">
              <a:latin typeface="Century Gothic"/>
              <a:cs typeface="Century Gothic"/>
            </a:endParaRPr>
          </a:p>
          <a:p>
            <a:pPr marL="12700" marR="5080">
              <a:lnSpc>
                <a:spcPct val="107200"/>
              </a:lnSpc>
              <a:spcBef>
                <a:spcPts val="450"/>
              </a:spcBef>
            </a:pPr>
            <a:r>
              <a:rPr sz="700" spc="-35" dirty="0">
                <a:solidFill>
                  <a:srgbClr val="231F20"/>
                </a:solidFill>
                <a:latin typeface="Century Gothic"/>
                <a:cs typeface="Century Gothic"/>
              </a:rPr>
              <a:t>*</a:t>
            </a:r>
            <a:r>
              <a:rPr sz="700" spc="-55" dirty="0">
                <a:solidFill>
                  <a:srgbClr val="231F20"/>
                </a:solidFill>
                <a:latin typeface="Century Gothic"/>
                <a:cs typeface="Century Gothic"/>
              </a:rPr>
              <a:t> </a:t>
            </a:r>
            <a:r>
              <a:rPr sz="700" spc="-75" dirty="0">
                <a:solidFill>
                  <a:srgbClr val="231F20"/>
                </a:solidFill>
                <a:latin typeface="Century Gothic"/>
                <a:cs typeface="Century Gothic"/>
              </a:rPr>
              <a:t>Case</a:t>
            </a:r>
            <a:r>
              <a:rPr sz="700" spc="-50" dirty="0">
                <a:solidFill>
                  <a:srgbClr val="231F20"/>
                </a:solidFill>
                <a:latin typeface="Century Gothic"/>
                <a:cs typeface="Century Gothic"/>
              </a:rPr>
              <a:t> </a:t>
            </a:r>
            <a:r>
              <a:rPr sz="700" spc="-10" dirty="0">
                <a:solidFill>
                  <a:srgbClr val="231F20"/>
                </a:solidFill>
                <a:latin typeface="Century Gothic"/>
                <a:cs typeface="Century Gothic"/>
              </a:rPr>
              <a:t>reports</a:t>
            </a:r>
            <a:r>
              <a:rPr sz="700" spc="-60" dirty="0">
                <a:solidFill>
                  <a:srgbClr val="231F20"/>
                </a:solidFill>
                <a:latin typeface="Century Gothic"/>
                <a:cs typeface="Century Gothic"/>
              </a:rPr>
              <a:t> </a:t>
            </a:r>
            <a:r>
              <a:rPr sz="700" spc="-15" dirty="0">
                <a:solidFill>
                  <a:srgbClr val="231F20"/>
                </a:solidFill>
                <a:latin typeface="Century Gothic"/>
                <a:cs typeface="Century Gothic"/>
              </a:rPr>
              <a:t>with</a:t>
            </a:r>
            <a:r>
              <a:rPr sz="700" spc="-50" dirty="0">
                <a:solidFill>
                  <a:srgbClr val="231F20"/>
                </a:solidFill>
                <a:latin typeface="Century Gothic"/>
                <a:cs typeface="Century Gothic"/>
              </a:rPr>
              <a:t> at </a:t>
            </a:r>
            <a:r>
              <a:rPr sz="700" spc="-30" dirty="0">
                <a:solidFill>
                  <a:srgbClr val="231F20"/>
                </a:solidFill>
                <a:latin typeface="Century Gothic"/>
                <a:cs typeface="Century Gothic"/>
              </a:rPr>
              <a:t>least</a:t>
            </a:r>
            <a:r>
              <a:rPr sz="700" spc="-55" dirty="0">
                <a:solidFill>
                  <a:srgbClr val="231F20"/>
                </a:solidFill>
                <a:latin typeface="Century Gothic"/>
                <a:cs typeface="Century Gothic"/>
              </a:rPr>
              <a:t> </a:t>
            </a:r>
            <a:r>
              <a:rPr sz="700" spc="-60" dirty="0">
                <a:solidFill>
                  <a:srgbClr val="231F20"/>
                </a:solidFill>
                <a:latin typeface="Century Gothic"/>
                <a:cs typeface="Century Gothic"/>
              </a:rPr>
              <a:t>one</a:t>
            </a:r>
            <a:r>
              <a:rPr sz="700" spc="-50" dirty="0">
                <a:solidFill>
                  <a:srgbClr val="231F20"/>
                </a:solidFill>
                <a:latin typeface="Century Gothic"/>
                <a:cs typeface="Century Gothic"/>
              </a:rPr>
              <a:t> </a:t>
            </a:r>
            <a:r>
              <a:rPr sz="700" spc="-25" dirty="0">
                <a:solidFill>
                  <a:srgbClr val="231F20"/>
                </a:solidFill>
                <a:latin typeface="Century Gothic"/>
                <a:cs typeface="Century Gothic"/>
              </a:rPr>
              <a:t>of</a:t>
            </a:r>
            <a:r>
              <a:rPr sz="700" spc="-75" dirty="0">
                <a:solidFill>
                  <a:srgbClr val="231F20"/>
                </a:solidFill>
                <a:latin typeface="Century Gothic"/>
                <a:cs typeface="Century Gothic"/>
              </a:rPr>
              <a:t> </a:t>
            </a:r>
            <a:r>
              <a:rPr sz="700" spc="-35" dirty="0">
                <a:solidFill>
                  <a:srgbClr val="231F20"/>
                </a:solidFill>
                <a:latin typeface="Century Gothic"/>
                <a:cs typeface="Century Gothic"/>
              </a:rPr>
              <a:t>the</a:t>
            </a:r>
            <a:r>
              <a:rPr sz="700" spc="-55" dirty="0">
                <a:solidFill>
                  <a:srgbClr val="231F20"/>
                </a:solidFill>
                <a:latin typeface="Century Gothic"/>
                <a:cs typeface="Century Gothic"/>
              </a:rPr>
              <a:t> </a:t>
            </a:r>
            <a:r>
              <a:rPr sz="700" spc="-30" dirty="0">
                <a:solidFill>
                  <a:srgbClr val="231F20"/>
                </a:solidFill>
                <a:latin typeface="Century Gothic"/>
                <a:cs typeface="Century Gothic"/>
              </a:rPr>
              <a:t>following</a:t>
            </a:r>
            <a:r>
              <a:rPr sz="700" spc="-50" dirty="0">
                <a:solidFill>
                  <a:srgbClr val="231F20"/>
                </a:solidFill>
                <a:latin typeface="Century Gothic"/>
                <a:cs typeface="Century Gothic"/>
              </a:rPr>
              <a:t> </a:t>
            </a:r>
            <a:r>
              <a:rPr sz="700" spc="25" dirty="0">
                <a:solidFill>
                  <a:srgbClr val="231F20"/>
                </a:solidFill>
                <a:latin typeface="Century Gothic"/>
                <a:cs typeface="Century Gothic"/>
              </a:rPr>
              <a:t>risk  </a:t>
            </a:r>
            <a:r>
              <a:rPr sz="700" spc="-35" dirty="0">
                <a:solidFill>
                  <a:srgbClr val="231F20"/>
                </a:solidFill>
                <a:latin typeface="Century Gothic"/>
                <a:cs typeface="Century Gothic"/>
              </a:rPr>
              <a:t>behaviors/exposures reported </a:t>
            </a:r>
            <a:r>
              <a:rPr sz="700" spc="35" dirty="0">
                <a:solidFill>
                  <a:srgbClr val="231F20"/>
                </a:solidFill>
                <a:latin typeface="Century Gothic"/>
                <a:cs typeface="Century Gothic"/>
              </a:rPr>
              <a:t>2–6 </a:t>
            </a:r>
            <a:r>
              <a:rPr sz="700" spc="-40" dirty="0">
                <a:solidFill>
                  <a:srgbClr val="231F20"/>
                </a:solidFill>
                <a:latin typeface="Century Gothic"/>
                <a:cs typeface="Century Gothic"/>
              </a:rPr>
              <a:t>weeks </a:t>
            </a:r>
            <a:r>
              <a:rPr sz="700" dirty="0">
                <a:solidFill>
                  <a:srgbClr val="231F20"/>
                </a:solidFill>
                <a:latin typeface="Century Gothic"/>
                <a:cs typeface="Century Gothic"/>
              </a:rPr>
              <a:t>prior </a:t>
            </a:r>
            <a:r>
              <a:rPr sz="700" spc="-25" dirty="0">
                <a:solidFill>
                  <a:srgbClr val="231F20"/>
                </a:solidFill>
                <a:latin typeface="Century Gothic"/>
                <a:cs typeface="Century Gothic"/>
              </a:rPr>
              <a:t>to  </a:t>
            </a:r>
            <a:r>
              <a:rPr sz="700" spc="-30" dirty="0">
                <a:solidFill>
                  <a:srgbClr val="231F20"/>
                </a:solidFill>
                <a:latin typeface="Century Gothic"/>
                <a:cs typeface="Century Gothic"/>
              </a:rPr>
              <a:t>symptom </a:t>
            </a:r>
            <a:r>
              <a:rPr sz="700" spc="-25" dirty="0">
                <a:solidFill>
                  <a:srgbClr val="231F20"/>
                </a:solidFill>
                <a:latin typeface="Century Gothic"/>
                <a:cs typeface="Century Gothic"/>
              </a:rPr>
              <a:t>onset </a:t>
            </a:r>
            <a:r>
              <a:rPr sz="700" dirty="0">
                <a:solidFill>
                  <a:srgbClr val="231F20"/>
                </a:solidFill>
                <a:latin typeface="Century Gothic"/>
                <a:cs typeface="Century Gothic"/>
              </a:rPr>
              <a:t>or</a:t>
            </a:r>
            <a:r>
              <a:rPr sz="700" spc="-114" dirty="0">
                <a:solidFill>
                  <a:srgbClr val="231F20"/>
                </a:solidFill>
                <a:latin typeface="Century Gothic"/>
                <a:cs typeface="Century Gothic"/>
              </a:rPr>
              <a:t> </a:t>
            </a:r>
            <a:r>
              <a:rPr sz="700" spc="-60" dirty="0">
                <a:solidFill>
                  <a:srgbClr val="231F20"/>
                </a:solidFill>
                <a:latin typeface="Century Gothic"/>
                <a:cs typeface="Century Gothic"/>
              </a:rPr>
              <a:t>documented </a:t>
            </a:r>
            <a:r>
              <a:rPr sz="700" spc="-35" dirty="0">
                <a:solidFill>
                  <a:srgbClr val="231F20"/>
                </a:solidFill>
                <a:latin typeface="Century Gothic"/>
                <a:cs typeface="Century Gothic"/>
              </a:rPr>
              <a:t>seroconversion</a:t>
            </a:r>
            <a:endParaRPr sz="700">
              <a:latin typeface="Century Gothic"/>
              <a:cs typeface="Century Gothic"/>
            </a:endParaRPr>
          </a:p>
          <a:p>
            <a:pPr marL="12700" marR="53975">
              <a:lnSpc>
                <a:spcPct val="107200"/>
              </a:lnSpc>
            </a:pPr>
            <a:r>
              <a:rPr sz="700" spc="20" dirty="0">
                <a:solidFill>
                  <a:srgbClr val="231F20"/>
                </a:solidFill>
                <a:latin typeface="Century Gothic"/>
                <a:cs typeface="Century Gothic"/>
              </a:rPr>
              <a:t>if </a:t>
            </a:r>
            <a:r>
              <a:rPr sz="700" spc="-45" dirty="0">
                <a:solidFill>
                  <a:srgbClr val="231F20"/>
                </a:solidFill>
                <a:latin typeface="Century Gothic"/>
                <a:cs typeface="Century Gothic"/>
              </a:rPr>
              <a:t>asymptomatic: </a:t>
            </a:r>
            <a:r>
              <a:rPr sz="700" spc="-25" dirty="0">
                <a:solidFill>
                  <a:srgbClr val="231F20"/>
                </a:solidFill>
                <a:latin typeface="Century Gothic"/>
                <a:cs typeface="Century Gothic"/>
              </a:rPr>
              <a:t>1) </a:t>
            </a:r>
            <a:r>
              <a:rPr sz="700" spc="-35" dirty="0">
                <a:solidFill>
                  <a:srgbClr val="231F20"/>
                </a:solidFill>
                <a:latin typeface="Century Gothic"/>
                <a:cs typeface="Century Gothic"/>
              </a:rPr>
              <a:t>injection </a:t>
            </a:r>
            <a:r>
              <a:rPr sz="700" spc="-30" dirty="0">
                <a:solidFill>
                  <a:srgbClr val="231F20"/>
                </a:solidFill>
                <a:latin typeface="Century Gothic"/>
                <a:cs typeface="Century Gothic"/>
              </a:rPr>
              <a:t>drug </a:t>
            </a:r>
            <a:r>
              <a:rPr sz="700" spc="-25" dirty="0">
                <a:solidFill>
                  <a:srgbClr val="231F20"/>
                </a:solidFill>
                <a:latin typeface="Century Gothic"/>
                <a:cs typeface="Century Gothic"/>
              </a:rPr>
              <a:t>use; 2) </a:t>
            </a:r>
            <a:r>
              <a:rPr sz="700" spc="-40" dirty="0">
                <a:solidFill>
                  <a:srgbClr val="231F20"/>
                </a:solidFill>
                <a:latin typeface="Century Gothic"/>
                <a:cs typeface="Century Gothic"/>
              </a:rPr>
              <a:t>sexual,  household, </a:t>
            </a:r>
            <a:r>
              <a:rPr sz="700" dirty="0">
                <a:solidFill>
                  <a:srgbClr val="231F20"/>
                </a:solidFill>
                <a:latin typeface="Century Gothic"/>
                <a:cs typeface="Century Gothic"/>
              </a:rPr>
              <a:t>or </a:t>
            </a:r>
            <a:r>
              <a:rPr sz="700" spc="-25" dirty="0">
                <a:solidFill>
                  <a:srgbClr val="231F20"/>
                </a:solidFill>
                <a:latin typeface="Century Gothic"/>
                <a:cs typeface="Century Gothic"/>
              </a:rPr>
              <a:t>other </a:t>
            </a:r>
            <a:r>
              <a:rPr sz="700" spc="-60" dirty="0">
                <a:solidFill>
                  <a:srgbClr val="231F20"/>
                </a:solidFill>
                <a:latin typeface="Century Gothic"/>
                <a:cs typeface="Century Gothic"/>
              </a:rPr>
              <a:t>contact; </a:t>
            </a:r>
            <a:r>
              <a:rPr sz="700" spc="-25" dirty="0">
                <a:solidFill>
                  <a:srgbClr val="231F20"/>
                </a:solidFill>
                <a:latin typeface="Century Gothic"/>
                <a:cs typeface="Century Gothic"/>
              </a:rPr>
              <a:t>3)</a:t>
            </a:r>
            <a:r>
              <a:rPr sz="700" spc="-155" dirty="0">
                <a:solidFill>
                  <a:srgbClr val="231F20"/>
                </a:solidFill>
                <a:latin typeface="Century Gothic"/>
                <a:cs typeface="Century Gothic"/>
              </a:rPr>
              <a:t> </a:t>
            </a:r>
            <a:r>
              <a:rPr sz="700" spc="-50" dirty="0">
                <a:solidFill>
                  <a:srgbClr val="231F20"/>
                </a:solidFill>
                <a:latin typeface="Century Gothic"/>
                <a:cs typeface="Century Gothic"/>
              </a:rPr>
              <a:t>men </a:t>
            </a:r>
            <a:r>
              <a:rPr sz="700" spc="-45" dirty="0">
                <a:solidFill>
                  <a:srgbClr val="231F20"/>
                </a:solidFill>
                <a:latin typeface="Century Gothic"/>
                <a:cs typeface="Century Gothic"/>
              </a:rPr>
              <a:t>who </a:t>
            </a:r>
            <a:r>
              <a:rPr sz="700" spc="-75" dirty="0">
                <a:solidFill>
                  <a:srgbClr val="231F20"/>
                </a:solidFill>
                <a:latin typeface="Century Gothic"/>
                <a:cs typeface="Century Gothic"/>
              </a:rPr>
              <a:t>have </a:t>
            </a:r>
            <a:r>
              <a:rPr sz="700" spc="-15" dirty="0">
                <a:solidFill>
                  <a:srgbClr val="231F20"/>
                </a:solidFill>
                <a:latin typeface="Century Gothic"/>
                <a:cs typeface="Century Gothic"/>
              </a:rPr>
              <a:t>sex  with</a:t>
            </a:r>
            <a:r>
              <a:rPr sz="700" spc="-55" dirty="0">
                <a:solidFill>
                  <a:srgbClr val="231F20"/>
                </a:solidFill>
                <a:latin typeface="Century Gothic"/>
                <a:cs typeface="Century Gothic"/>
              </a:rPr>
              <a:t> </a:t>
            </a:r>
            <a:r>
              <a:rPr sz="700" spc="-45" dirty="0">
                <a:solidFill>
                  <a:srgbClr val="231F20"/>
                </a:solidFill>
                <a:latin typeface="Century Gothic"/>
                <a:cs typeface="Century Gothic"/>
              </a:rPr>
              <a:t>men;</a:t>
            </a:r>
            <a:r>
              <a:rPr sz="700" spc="-50" dirty="0">
                <a:solidFill>
                  <a:srgbClr val="231F20"/>
                </a:solidFill>
                <a:latin typeface="Century Gothic"/>
                <a:cs typeface="Century Gothic"/>
              </a:rPr>
              <a:t> </a:t>
            </a:r>
            <a:r>
              <a:rPr sz="700" spc="-25" dirty="0">
                <a:solidFill>
                  <a:srgbClr val="231F20"/>
                </a:solidFill>
                <a:latin typeface="Century Gothic"/>
                <a:cs typeface="Century Gothic"/>
              </a:rPr>
              <a:t>4)</a:t>
            </a:r>
            <a:r>
              <a:rPr sz="700" spc="-60" dirty="0">
                <a:solidFill>
                  <a:srgbClr val="231F20"/>
                </a:solidFill>
                <a:latin typeface="Century Gothic"/>
                <a:cs typeface="Century Gothic"/>
              </a:rPr>
              <a:t> </a:t>
            </a:r>
            <a:r>
              <a:rPr sz="700" spc="-35" dirty="0">
                <a:solidFill>
                  <a:srgbClr val="231F20"/>
                </a:solidFill>
                <a:latin typeface="Century Gothic"/>
                <a:cs typeface="Century Gothic"/>
              </a:rPr>
              <a:t>travel</a:t>
            </a:r>
            <a:r>
              <a:rPr sz="700" spc="-55" dirty="0">
                <a:solidFill>
                  <a:srgbClr val="231F20"/>
                </a:solidFill>
                <a:latin typeface="Century Gothic"/>
                <a:cs typeface="Century Gothic"/>
              </a:rPr>
              <a:t> </a:t>
            </a:r>
            <a:r>
              <a:rPr sz="700" spc="-25" dirty="0">
                <a:solidFill>
                  <a:srgbClr val="231F20"/>
                </a:solidFill>
                <a:latin typeface="Century Gothic"/>
                <a:cs typeface="Century Gothic"/>
              </a:rPr>
              <a:t>to</a:t>
            </a:r>
            <a:r>
              <a:rPr sz="700" spc="-50" dirty="0">
                <a:solidFill>
                  <a:srgbClr val="231F20"/>
                </a:solidFill>
                <a:latin typeface="Century Gothic"/>
                <a:cs typeface="Century Gothic"/>
              </a:rPr>
              <a:t> </a:t>
            </a:r>
            <a:r>
              <a:rPr sz="700" spc="-25" dirty="0">
                <a:solidFill>
                  <a:srgbClr val="231F20"/>
                </a:solidFill>
                <a:latin typeface="Century Gothic"/>
                <a:cs typeface="Century Gothic"/>
              </a:rPr>
              <a:t>hepatitis</a:t>
            </a:r>
            <a:r>
              <a:rPr sz="700" spc="-75" dirty="0">
                <a:solidFill>
                  <a:srgbClr val="231F20"/>
                </a:solidFill>
                <a:latin typeface="Century Gothic"/>
                <a:cs typeface="Century Gothic"/>
              </a:rPr>
              <a:t> </a:t>
            </a:r>
            <a:r>
              <a:rPr sz="700" spc="-50" dirty="0">
                <a:solidFill>
                  <a:srgbClr val="231F20"/>
                </a:solidFill>
                <a:latin typeface="Century Gothic"/>
                <a:cs typeface="Century Gothic"/>
              </a:rPr>
              <a:t>A-endemic </a:t>
            </a:r>
            <a:r>
              <a:rPr sz="700" spc="-40" dirty="0">
                <a:solidFill>
                  <a:srgbClr val="231F20"/>
                </a:solidFill>
                <a:latin typeface="Century Gothic"/>
                <a:cs typeface="Century Gothic"/>
              </a:rPr>
              <a:t>region.</a:t>
            </a:r>
            <a:endParaRPr sz="700">
              <a:latin typeface="Century Gothic"/>
              <a:cs typeface="Century Gothic"/>
            </a:endParaRPr>
          </a:p>
        </p:txBody>
      </p:sp>
      <p:sp>
        <p:nvSpPr>
          <p:cNvPr id="6" name="object 6"/>
          <p:cNvSpPr txBox="1"/>
          <p:nvPr/>
        </p:nvSpPr>
        <p:spPr>
          <a:xfrm>
            <a:off x="2942143" y="3211716"/>
            <a:ext cx="3705860" cy="875030"/>
          </a:xfrm>
          <a:prstGeom prst="rect">
            <a:avLst/>
          </a:prstGeom>
        </p:spPr>
        <p:txBody>
          <a:bodyPr vert="horz" wrap="square" lIns="0" tIns="12700" rIns="0" bIns="0" rtlCol="0">
            <a:spAutoFit/>
          </a:bodyPr>
          <a:lstStyle/>
          <a:p>
            <a:pPr marL="12700">
              <a:lnSpc>
                <a:spcPct val="100000"/>
              </a:lnSpc>
              <a:spcBef>
                <a:spcPts val="100"/>
              </a:spcBef>
            </a:pPr>
            <a:r>
              <a:rPr sz="700" spc="-110" dirty="0">
                <a:solidFill>
                  <a:srgbClr val="231F20"/>
                </a:solidFill>
                <a:latin typeface="Century Gothic"/>
                <a:cs typeface="Century Gothic"/>
              </a:rPr>
              <a:t>† </a:t>
            </a:r>
            <a:r>
              <a:rPr sz="700" spc="-35" dirty="0">
                <a:solidFill>
                  <a:srgbClr val="231F20"/>
                </a:solidFill>
                <a:latin typeface="Century Gothic"/>
                <a:cs typeface="Century Gothic"/>
              </a:rPr>
              <a:t>Reported </a:t>
            </a:r>
            <a:r>
              <a:rPr sz="700" spc="-50" dirty="0">
                <a:solidFill>
                  <a:srgbClr val="231F20"/>
                </a:solidFill>
                <a:latin typeface="Century Gothic"/>
                <a:cs typeface="Century Gothic"/>
              </a:rPr>
              <a:t>cases </a:t>
            </a:r>
            <a:r>
              <a:rPr sz="700" spc="-65" dirty="0">
                <a:solidFill>
                  <a:srgbClr val="231F20"/>
                </a:solidFill>
                <a:latin typeface="Century Gothic"/>
                <a:cs typeface="Century Gothic"/>
              </a:rPr>
              <a:t>may </a:t>
            </a:r>
            <a:r>
              <a:rPr sz="700" spc="-50" dirty="0">
                <a:solidFill>
                  <a:srgbClr val="231F20"/>
                </a:solidFill>
                <a:latin typeface="Century Gothic"/>
                <a:cs typeface="Century Gothic"/>
              </a:rPr>
              <a:t>include </a:t>
            </a:r>
            <a:r>
              <a:rPr sz="700" spc="-35" dirty="0">
                <a:solidFill>
                  <a:srgbClr val="231F20"/>
                </a:solidFill>
                <a:latin typeface="Century Gothic"/>
                <a:cs typeface="Century Gothic"/>
              </a:rPr>
              <a:t>more </a:t>
            </a:r>
            <a:r>
              <a:rPr sz="700" spc="-40" dirty="0">
                <a:solidFill>
                  <a:srgbClr val="231F20"/>
                </a:solidFill>
                <a:latin typeface="Century Gothic"/>
                <a:cs typeface="Century Gothic"/>
              </a:rPr>
              <a:t>than </a:t>
            </a:r>
            <a:r>
              <a:rPr sz="700" spc="-60" dirty="0">
                <a:solidFill>
                  <a:srgbClr val="231F20"/>
                </a:solidFill>
                <a:latin typeface="Century Gothic"/>
                <a:cs typeface="Century Gothic"/>
              </a:rPr>
              <a:t>one </a:t>
            </a:r>
            <a:r>
              <a:rPr sz="700" spc="25" dirty="0">
                <a:solidFill>
                  <a:srgbClr val="231F20"/>
                </a:solidFill>
                <a:latin typeface="Century Gothic"/>
                <a:cs typeface="Century Gothic"/>
              </a:rPr>
              <a:t>risk</a:t>
            </a:r>
            <a:r>
              <a:rPr sz="700" spc="-110" dirty="0">
                <a:solidFill>
                  <a:srgbClr val="231F20"/>
                </a:solidFill>
                <a:latin typeface="Century Gothic"/>
                <a:cs typeface="Century Gothic"/>
              </a:rPr>
              <a:t> </a:t>
            </a:r>
            <a:r>
              <a:rPr sz="700" spc="-45" dirty="0">
                <a:solidFill>
                  <a:srgbClr val="231F20"/>
                </a:solidFill>
                <a:latin typeface="Century Gothic"/>
                <a:cs typeface="Century Gothic"/>
              </a:rPr>
              <a:t>behavior/exposure.</a:t>
            </a:r>
            <a:endParaRPr sz="700">
              <a:latin typeface="Century Gothic"/>
              <a:cs typeface="Century Gothic"/>
            </a:endParaRPr>
          </a:p>
          <a:p>
            <a:pPr marL="12700" marR="57150">
              <a:lnSpc>
                <a:spcPct val="107100"/>
              </a:lnSpc>
              <a:spcBef>
                <a:spcPts val="450"/>
              </a:spcBef>
            </a:pPr>
            <a:r>
              <a:rPr sz="600" spc="-75" baseline="34722" dirty="0">
                <a:solidFill>
                  <a:srgbClr val="231F20"/>
                </a:solidFill>
                <a:latin typeface="Century Gothic"/>
                <a:cs typeface="Century Gothic"/>
              </a:rPr>
              <a:t># </a:t>
            </a:r>
            <a:r>
              <a:rPr sz="700" spc="20" dirty="0">
                <a:solidFill>
                  <a:srgbClr val="231F20"/>
                </a:solidFill>
                <a:latin typeface="Century Gothic"/>
                <a:cs typeface="Century Gothic"/>
              </a:rPr>
              <a:t>Risk </a:t>
            </a:r>
            <a:r>
              <a:rPr sz="700" spc="-35" dirty="0">
                <a:solidFill>
                  <a:srgbClr val="231F20"/>
                </a:solidFill>
                <a:latin typeface="Century Gothic"/>
                <a:cs typeface="Century Gothic"/>
              </a:rPr>
              <a:t>behaviors/exposures </a:t>
            </a:r>
            <a:r>
              <a:rPr sz="700" spc="-75" dirty="0">
                <a:solidFill>
                  <a:srgbClr val="231F20"/>
                </a:solidFill>
                <a:latin typeface="Century Gothic"/>
                <a:cs typeface="Century Gothic"/>
              </a:rPr>
              <a:t>data </a:t>
            </a:r>
            <a:r>
              <a:rPr sz="700" spc="-10" dirty="0">
                <a:solidFill>
                  <a:srgbClr val="231F20"/>
                </a:solidFill>
                <a:latin typeface="Century Gothic"/>
                <a:cs typeface="Century Gothic"/>
              </a:rPr>
              <a:t>from </a:t>
            </a:r>
            <a:r>
              <a:rPr sz="700" spc="-60" dirty="0">
                <a:solidFill>
                  <a:srgbClr val="231F20"/>
                </a:solidFill>
                <a:latin typeface="Century Gothic"/>
                <a:cs typeface="Century Gothic"/>
              </a:rPr>
              <a:t>one </a:t>
            </a:r>
            <a:r>
              <a:rPr sz="700" spc="-30" dirty="0">
                <a:solidFill>
                  <a:srgbClr val="231F20"/>
                </a:solidFill>
                <a:latin typeface="Century Gothic"/>
                <a:cs typeface="Century Gothic"/>
              </a:rPr>
              <a:t>state </a:t>
            </a:r>
            <a:r>
              <a:rPr sz="700" spc="-40" dirty="0">
                <a:solidFill>
                  <a:srgbClr val="231F20"/>
                </a:solidFill>
                <a:latin typeface="Century Gothic"/>
                <a:cs typeface="Century Gothic"/>
              </a:rPr>
              <a:t>was </a:t>
            </a:r>
            <a:r>
              <a:rPr sz="700" spc="-25" dirty="0">
                <a:solidFill>
                  <a:srgbClr val="231F20"/>
                </a:solidFill>
                <a:latin typeface="Century Gothic"/>
                <a:cs typeface="Century Gothic"/>
              </a:rPr>
              <a:t>classified </a:t>
            </a:r>
            <a:r>
              <a:rPr sz="700" spc="-30" dirty="0">
                <a:solidFill>
                  <a:srgbClr val="231F20"/>
                </a:solidFill>
                <a:latin typeface="Century Gothic"/>
                <a:cs typeface="Century Gothic"/>
              </a:rPr>
              <a:t>as ‘missing’ </a:t>
            </a:r>
            <a:r>
              <a:rPr sz="700" spc="-70" dirty="0">
                <a:solidFill>
                  <a:srgbClr val="231F20"/>
                </a:solidFill>
                <a:latin typeface="Century Gothic"/>
                <a:cs typeface="Century Gothic"/>
              </a:rPr>
              <a:t>because </a:t>
            </a:r>
            <a:r>
              <a:rPr sz="700" spc="-25" dirty="0">
                <a:solidFill>
                  <a:srgbClr val="231F20"/>
                </a:solidFill>
                <a:latin typeface="Century Gothic"/>
                <a:cs typeface="Century Gothic"/>
              </a:rPr>
              <a:t>of </a:t>
            </a:r>
            <a:r>
              <a:rPr sz="700" spc="5" dirty="0">
                <a:solidFill>
                  <a:srgbClr val="231F20"/>
                </a:solidFill>
                <a:latin typeface="Century Gothic"/>
                <a:cs typeface="Century Gothic"/>
              </a:rPr>
              <a:t>errors </a:t>
            </a:r>
            <a:r>
              <a:rPr sz="700" spc="-15" dirty="0">
                <a:solidFill>
                  <a:srgbClr val="231F20"/>
                </a:solidFill>
                <a:latin typeface="Century Gothic"/>
                <a:cs typeface="Century Gothic"/>
              </a:rPr>
              <a:t>in  </a:t>
            </a:r>
            <a:r>
              <a:rPr sz="700" spc="-30" dirty="0">
                <a:solidFill>
                  <a:srgbClr val="231F20"/>
                </a:solidFill>
                <a:latin typeface="Century Gothic"/>
                <a:cs typeface="Century Gothic"/>
              </a:rPr>
              <a:t>reporting.</a:t>
            </a:r>
            <a:endParaRPr sz="700">
              <a:latin typeface="Century Gothic"/>
              <a:cs typeface="Century Gothic"/>
            </a:endParaRPr>
          </a:p>
          <a:p>
            <a:pPr marL="12700">
              <a:lnSpc>
                <a:spcPct val="100000"/>
              </a:lnSpc>
              <a:spcBef>
                <a:spcPts val="509"/>
              </a:spcBef>
            </a:pPr>
            <a:r>
              <a:rPr sz="600" spc="15" baseline="34722" dirty="0">
                <a:solidFill>
                  <a:srgbClr val="231F20"/>
                </a:solidFill>
                <a:latin typeface="Century Gothic"/>
                <a:cs typeface="Century Gothic"/>
              </a:rPr>
              <a:t>§ </a:t>
            </a:r>
            <a:r>
              <a:rPr sz="700" spc="-55" dirty="0">
                <a:solidFill>
                  <a:srgbClr val="231F20"/>
                </a:solidFill>
                <a:latin typeface="Century Gothic"/>
                <a:cs typeface="Century Gothic"/>
              </a:rPr>
              <a:t>Cases </a:t>
            </a:r>
            <a:r>
              <a:rPr sz="700" spc="-15" dirty="0">
                <a:solidFill>
                  <a:srgbClr val="231F20"/>
                </a:solidFill>
                <a:latin typeface="Century Gothic"/>
                <a:cs typeface="Century Gothic"/>
              </a:rPr>
              <a:t>with </a:t>
            </a:r>
            <a:r>
              <a:rPr sz="700" spc="-35" dirty="0">
                <a:solidFill>
                  <a:srgbClr val="231F20"/>
                </a:solidFill>
                <a:latin typeface="Century Gothic"/>
                <a:cs typeface="Century Gothic"/>
              </a:rPr>
              <a:t>more </a:t>
            </a:r>
            <a:r>
              <a:rPr sz="700" spc="-40" dirty="0">
                <a:solidFill>
                  <a:srgbClr val="231F20"/>
                </a:solidFill>
                <a:latin typeface="Century Gothic"/>
                <a:cs typeface="Century Gothic"/>
              </a:rPr>
              <a:t>than </a:t>
            </a:r>
            <a:r>
              <a:rPr sz="700" spc="-60" dirty="0">
                <a:solidFill>
                  <a:srgbClr val="231F20"/>
                </a:solidFill>
                <a:latin typeface="Century Gothic"/>
                <a:cs typeface="Century Gothic"/>
              </a:rPr>
              <a:t>one </a:t>
            </a:r>
            <a:r>
              <a:rPr sz="700" spc="-45" dirty="0">
                <a:solidFill>
                  <a:srgbClr val="231F20"/>
                </a:solidFill>
                <a:latin typeface="Century Gothic"/>
                <a:cs typeface="Century Gothic"/>
              </a:rPr>
              <a:t>type </a:t>
            </a:r>
            <a:r>
              <a:rPr sz="700" spc="-25" dirty="0">
                <a:solidFill>
                  <a:srgbClr val="231F20"/>
                </a:solidFill>
                <a:latin typeface="Century Gothic"/>
                <a:cs typeface="Century Gothic"/>
              </a:rPr>
              <a:t>of </a:t>
            </a:r>
            <a:r>
              <a:rPr sz="700" spc="-65" dirty="0">
                <a:solidFill>
                  <a:srgbClr val="231F20"/>
                </a:solidFill>
                <a:latin typeface="Century Gothic"/>
                <a:cs typeface="Century Gothic"/>
              </a:rPr>
              <a:t>contact </a:t>
            </a:r>
            <a:r>
              <a:rPr sz="700" spc="-35" dirty="0">
                <a:solidFill>
                  <a:srgbClr val="231F20"/>
                </a:solidFill>
                <a:latin typeface="Century Gothic"/>
                <a:cs typeface="Century Gothic"/>
              </a:rPr>
              <a:t>reported </a:t>
            </a:r>
            <a:r>
              <a:rPr sz="700" spc="-50" dirty="0">
                <a:solidFill>
                  <a:srgbClr val="231F20"/>
                </a:solidFill>
                <a:latin typeface="Century Gothic"/>
                <a:cs typeface="Century Gothic"/>
              </a:rPr>
              <a:t>were categorized </a:t>
            </a:r>
            <a:r>
              <a:rPr sz="700" spc="-65" dirty="0">
                <a:solidFill>
                  <a:srgbClr val="231F20"/>
                </a:solidFill>
                <a:latin typeface="Century Gothic"/>
                <a:cs typeface="Century Gothic"/>
              </a:rPr>
              <a:t>according </a:t>
            </a:r>
            <a:r>
              <a:rPr sz="700" spc="-25" dirty="0">
                <a:solidFill>
                  <a:srgbClr val="231F20"/>
                </a:solidFill>
                <a:latin typeface="Century Gothic"/>
                <a:cs typeface="Century Gothic"/>
              </a:rPr>
              <a:t>to </a:t>
            </a:r>
            <a:r>
              <a:rPr sz="700" spc="-105" dirty="0">
                <a:solidFill>
                  <a:srgbClr val="231F20"/>
                </a:solidFill>
                <a:latin typeface="Century Gothic"/>
                <a:cs typeface="Century Gothic"/>
              </a:rPr>
              <a:t>a</a:t>
            </a:r>
            <a:r>
              <a:rPr sz="700" spc="-120" dirty="0">
                <a:solidFill>
                  <a:srgbClr val="231F20"/>
                </a:solidFill>
                <a:latin typeface="Century Gothic"/>
                <a:cs typeface="Century Gothic"/>
              </a:rPr>
              <a:t> </a:t>
            </a:r>
            <a:r>
              <a:rPr sz="700" spc="-40" dirty="0">
                <a:solidFill>
                  <a:srgbClr val="231F20"/>
                </a:solidFill>
                <a:latin typeface="Century Gothic"/>
                <a:cs typeface="Century Gothic"/>
              </a:rPr>
              <a:t>hierarchy:</a:t>
            </a:r>
            <a:endParaRPr sz="700">
              <a:latin typeface="Century Gothic"/>
              <a:cs typeface="Century Gothic"/>
            </a:endParaRPr>
          </a:p>
          <a:p>
            <a:pPr marL="12700">
              <a:lnSpc>
                <a:spcPct val="100000"/>
              </a:lnSpc>
              <a:spcBef>
                <a:spcPts val="60"/>
              </a:spcBef>
            </a:pPr>
            <a:r>
              <a:rPr sz="700" spc="-25" dirty="0">
                <a:solidFill>
                  <a:srgbClr val="231F20"/>
                </a:solidFill>
                <a:latin typeface="Century Gothic"/>
                <a:cs typeface="Century Gothic"/>
              </a:rPr>
              <a:t>1) </a:t>
            </a:r>
            <a:r>
              <a:rPr sz="700" spc="-35" dirty="0">
                <a:solidFill>
                  <a:srgbClr val="231F20"/>
                </a:solidFill>
                <a:latin typeface="Century Gothic"/>
                <a:cs typeface="Century Gothic"/>
              </a:rPr>
              <a:t>sexual </a:t>
            </a:r>
            <a:r>
              <a:rPr sz="700" spc="-60" dirty="0">
                <a:solidFill>
                  <a:srgbClr val="231F20"/>
                </a:solidFill>
                <a:latin typeface="Century Gothic"/>
                <a:cs typeface="Century Gothic"/>
              </a:rPr>
              <a:t>contact; </a:t>
            </a:r>
            <a:r>
              <a:rPr sz="700" spc="-25" dirty="0">
                <a:solidFill>
                  <a:srgbClr val="231F20"/>
                </a:solidFill>
                <a:latin typeface="Century Gothic"/>
                <a:cs typeface="Century Gothic"/>
              </a:rPr>
              <a:t>2) </a:t>
            </a:r>
            <a:r>
              <a:rPr sz="700" spc="-40" dirty="0">
                <a:solidFill>
                  <a:srgbClr val="231F20"/>
                </a:solidFill>
                <a:latin typeface="Century Gothic"/>
                <a:cs typeface="Century Gothic"/>
              </a:rPr>
              <a:t>household </a:t>
            </a:r>
            <a:r>
              <a:rPr sz="700" spc="-65" dirty="0">
                <a:solidFill>
                  <a:srgbClr val="231F20"/>
                </a:solidFill>
                <a:latin typeface="Century Gothic"/>
                <a:cs typeface="Century Gothic"/>
              </a:rPr>
              <a:t>contact </a:t>
            </a:r>
            <a:r>
              <a:rPr sz="700" spc="-45" dirty="0">
                <a:solidFill>
                  <a:srgbClr val="231F20"/>
                </a:solidFill>
                <a:latin typeface="Century Gothic"/>
                <a:cs typeface="Century Gothic"/>
              </a:rPr>
              <a:t>(nonsexual); </a:t>
            </a:r>
            <a:r>
              <a:rPr sz="700" spc="-70" dirty="0">
                <a:solidFill>
                  <a:srgbClr val="231F20"/>
                </a:solidFill>
                <a:latin typeface="Century Gothic"/>
                <a:cs typeface="Century Gothic"/>
              </a:rPr>
              <a:t>and </a:t>
            </a:r>
            <a:r>
              <a:rPr sz="700" spc="-25" dirty="0">
                <a:solidFill>
                  <a:srgbClr val="231F20"/>
                </a:solidFill>
                <a:latin typeface="Century Gothic"/>
                <a:cs typeface="Century Gothic"/>
              </a:rPr>
              <a:t>3) other </a:t>
            </a:r>
            <a:r>
              <a:rPr sz="700" spc="-65" dirty="0">
                <a:solidFill>
                  <a:srgbClr val="231F20"/>
                </a:solidFill>
                <a:latin typeface="Century Gothic"/>
                <a:cs typeface="Century Gothic"/>
              </a:rPr>
              <a:t>contact </a:t>
            </a:r>
            <a:r>
              <a:rPr sz="700" spc="-15" dirty="0">
                <a:solidFill>
                  <a:srgbClr val="231F20"/>
                </a:solidFill>
                <a:latin typeface="Century Gothic"/>
                <a:cs typeface="Century Gothic"/>
              </a:rPr>
              <a:t>with </a:t>
            </a:r>
            <a:r>
              <a:rPr sz="700" spc="-25" dirty="0">
                <a:solidFill>
                  <a:srgbClr val="231F20"/>
                </a:solidFill>
                <a:latin typeface="Century Gothic"/>
                <a:cs typeface="Century Gothic"/>
              </a:rPr>
              <a:t>hepatitis</a:t>
            </a:r>
            <a:r>
              <a:rPr sz="700" spc="-150" dirty="0">
                <a:solidFill>
                  <a:srgbClr val="231F20"/>
                </a:solidFill>
                <a:latin typeface="Century Gothic"/>
                <a:cs typeface="Century Gothic"/>
              </a:rPr>
              <a:t> </a:t>
            </a:r>
            <a:r>
              <a:rPr sz="700" spc="-55" dirty="0">
                <a:solidFill>
                  <a:srgbClr val="231F20"/>
                </a:solidFill>
                <a:latin typeface="Century Gothic"/>
                <a:cs typeface="Century Gothic"/>
              </a:rPr>
              <a:t>A </a:t>
            </a:r>
            <a:r>
              <a:rPr sz="700" spc="-70" dirty="0">
                <a:solidFill>
                  <a:srgbClr val="231F20"/>
                </a:solidFill>
                <a:latin typeface="Century Gothic"/>
                <a:cs typeface="Century Gothic"/>
              </a:rPr>
              <a:t>case.</a:t>
            </a:r>
            <a:endParaRPr sz="700">
              <a:latin typeface="Century Gothic"/>
              <a:cs typeface="Century Gothic"/>
            </a:endParaRPr>
          </a:p>
          <a:p>
            <a:pPr marL="12700">
              <a:lnSpc>
                <a:spcPct val="100000"/>
              </a:lnSpc>
              <a:spcBef>
                <a:spcPts val="509"/>
              </a:spcBef>
            </a:pPr>
            <a:r>
              <a:rPr sz="600" spc="22" baseline="34722" dirty="0">
                <a:solidFill>
                  <a:srgbClr val="231F20"/>
                </a:solidFill>
                <a:latin typeface="Century Gothic"/>
                <a:cs typeface="Century Gothic"/>
              </a:rPr>
              <a:t>¶</a:t>
            </a:r>
            <a:r>
              <a:rPr sz="600" spc="30" baseline="34722" dirty="0">
                <a:solidFill>
                  <a:srgbClr val="231F20"/>
                </a:solidFill>
                <a:latin typeface="Century Gothic"/>
                <a:cs typeface="Century Gothic"/>
              </a:rPr>
              <a:t> </a:t>
            </a:r>
            <a:r>
              <a:rPr sz="700" spc="-55" dirty="0">
                <a:solidFill>
                  <a:srgbClr val="231F20"/>
                </a:solidFill>
                <a:latin typeface="Century Gothic"/>
                <a:cs typeface="Century Gothic"/>
              </a:rPr>
              <a:t>A</a:t>
            </a:r>
            <a:r>
              <a:rPr sz="700" spc="-75" dirty="0">
                <a:solidFill>
                  <a:srgbClr val="231F20"/>
                </a:solidFill>
                <a:latin typeface="Century Gothic"/>
                <a:cs typeface="Century Gothic"/>
              </a:rPr>
              <a:t> </a:t>
            </a:r>
            <a:r>
              <a:rPr sz="700" spc="-35" dirty="0">
                <a:solidFill>
                  <a:srgbClr val="231F20"/>
                </a:solidFill>
                <a:latin typeface="Century Gothic"/>
                <a:cs typeface="Century Gothic"/>
              </a:rPr>
              <a:t>total</a:t>
            </a:r>
            <a:r>
              <a:rPr sz="700" spc="-50" dirty="0">
                <a:solidFill>
                  <a:srgbClr val="231F20"/>
                </a:solidFill>
                <a:latin typeface="Century Gothic"/>
                <a:cs typeface="Century Gothic"/>
              </a:rPr>
              <a:t> </a:t>
            </a:r>
            <a:r>
              <a:rPr sz="700" spc="-25" dirty="0">
                <a:solidFill>
                  <a:srgbClr val="231F20"/>
                </a:solidFill>
                <a:latin typeface="Century Gothic"/>
                <a:cs typeface="Century Gothic"/>
              </a:rPr>
              <a:t>of</a:t>
            </a:r>
            <a:r>
              <a:rPr sz="700" spc="-65" dirty="0">
                <a:solidFill>
                  <a:srgbClr val="231F20"/>
                </a:solidFill>
                <a:latin typeface="Century Gothic"/>
                <a:cs typeface="Century Gothic"/>
              </a:rPr>
              <a:t> </a:t>
            </a:r>
            <a:r>
              <a:rPr sz="700" spc="5" dirty="0">
                <a:solidFill>
                  <a:srgbClr val="231F20"/>
                </a:solidFill>
                <a:latin typeface="Century Gothic"/>
                <a:cs typeface="Century Gothic"/>
              </a:rPr>
              <a:t>11,824</a:t>
            </a:r>
            <a:r>
              <a:rPr sz="700" spc="-50" dirty="0">
                <a:solidFill>
                  <a:srgbClr val="231F20"/>
                </a:solidFill>
                <a:latin typeface="Century Gothic"/>
                <a:cs typeface="Century Gothic"/>
              </a:rPr>
              <a:t> </a:t>
            </a:r>
            <a:r>
              <a:rPr sz="700" spc="-25" dirty="0">
                <a:solidFill>
                  <a:srgbClr val="231F20"/>
                </a:solidFill>
                <a:latin typeface="Century Gothic"/>
                <a:cs typeface="Century Gothic"/>
              </a:rPr>
              <a:t>hepatitis</a:t>
            </a:r>
            <a:r>
              <a:rPr sz="700" spc="-70" dirty="0">
                <a:solidFill>
                  <a:srgbClr val="231F20"/>
                </a:solidFill>
                <a:latin typeface="Century Gothic"/>
                <a:cs typeface="Century Gothic"/>
              </a:rPr>
              <a:t> </a:t>
            </a:r>
            <a:r>
              <a:rPr sz="700" spc="-55" dirty="0">
                <a:solidFill>
                  <a:srgbClr val="231F20"/>
                </a:solidFill>
                <a:latin typeface="Century Gothic"/>
                <a:cs typeface="Century Gothic"/>
              </a:rPr>
              <a:t>A</a:t>
            </a:r>
            <a:r>
              <a:rPr sz="700" spc="-70" dirty="0">
                <a:solidFill>
                  <a:srgbClr val="231F20"/>
                </a:solidFill>
                <a:latin typeface="Century Gothic"/>
                <a:cs typeface="Century Gothic"/>
              </a:rPr>
              <a:t> </a:t>
            </a:r>
            <a:r>
              <a:rPr sz="700" spc="-50" dirty="0">
                <a:solidFill>
                  <a:srgbClr val="231F20"/>
                </a:solidFill>
                <a:latin typeface="Century Gothic"/>
                <a:cs typeface="Century Gothic"/>
              </a:rPr>
              <a:t>cases</a:t>
            </a:r>
            <a:r>
              <a:rPr sz="700" spc="-60" dirty="0">
                <a:solidFill>
                  <a:srgbClr val="231F20"/>
                </a:solidFill>
                <a:latin typeface="Century Gothic"/>
                <a:cs typeface="Century Gothic"/>
              </a:rPr>
              <a:t> </a:t>
            </a:r>
            <a:r>
              <a:rPr sz="700" spc="-50" dirty="0">
                <a:solidFill>
                  <a:srgbClr val="231F20"/>
                </a:solidFill>
                <a:latin typeface="Century Gothic"/>
                <a:cs typeface="Century Gothic"/>
              </a:rPr>
              <a:t>were </a:t>
            </a:r>
            <a:r>
              <a:rPr sz="700" spc="-35" dirty="0">
                <a:solidFill>
                  <a:srgbClr val="231F20"/>
                </a:solidFill>
                <a:latin typeface="Century Gothic"/>
                <a:cs typeface="Century Gothic"/>
              </a:rPr>
              <a:t>reported</a:t>
            </a:r>
            <a:r>
              <a:rPr sz="700" spc="-50" dirty="0">
                <a:solidFill>
                  <a:srgbClr val="231F20"/>
                </a:solidFill>
                <a:latin typeface="Century Gothic"/>
                <a:cs typeface="Century Gothic"/>
              </a:rPr>
              <a:t> </a:t>
            </a:r>
            <a:r>
              <a:rPr sz="700" spc="-65" dirty="0">
                <a:solidFill>
                  <a:srgbClr val="231F20"/>
                </a:solidFill>
                <a:latin typeface="Century Gothic"/>
                <a:cs typeface="Century Gothic"/>
              </a:rPr>
              <a:t>among</a:t>
            </a:r>
            <a:r>
              <a:rPr sz="700" spc="-50" dirty="0">
                <a:solidFill>
                  <a:srgbClr val="231F20"/>
                </a:solidFill>
                <a:latin typeface="Century Gothic"/>
                <a:cs typeface="Century Gothic"/>
              </a:rPr>
              <a:t> </a:t>
            </a:r>
            <a:r>
              <a:rPr sz="700" spc="-35" dirty="0">
                <a:solidFill>
                  <a:srgbClr val="231F20"/>
                </a:solidFill>
                <a:latin typeface="Century Gothic"/>
                <a:cs typeface="Century Gothic"/>
              </a:rPr>
              <a:t>males</a:t>
            </a:r>
            <a:r>
              <a:rPr sz="700" spc="-50" dirty="0">
                <a:solidFill>
                  <a:srgbClr val="231F20"/>
                </a:solidFill>
                <a:latin typeface="Century Gothic"/>
                <a:cs typeface="Century Gothic"/>
              </a:rPr>
              <a:t> </a:t>
            </a:r>
            <a:r>
              <a:rPr sz="700" spc="-5" dirty="0">
                <a:solidFill>
                  <a:srgbClr val="231F20"/>
                </a:solidFill>
                <a:latin typeface="Century Gothic"/>
                <a:cs typeface="Century Gothic"/>
              </a:rPr>
              <a:t>in</a:t>
            </a:r>
            <a:r>
              <a:rPr sz="700" spc="-50" dirty="0">
                <a:solidFill>
                  <a:srgbClr val="231F20"/>
                </a:solidFill>
                <a:latin typeface="Century Gothic"/>
                <a:cs typeface="Century Gothic"/>
              </a:rPr>
              <a:t> </a:t>
            </a:r>
            <a:r>
              <a:rPr sz="700" dirty="0">
                <a:solidFill>
                  <a:srgbClr val="231F20"/>
                </a:solidFill>
                <a:latin typeface="Century Gothic"/>
                <a:cs typeface="Century Gothic"/>
              </a:rPr>
              <a:t>2019.</a:t>
            </a:r>
            <a:endParaRPr sz="700">
              <a:latin typeface="Century Gothic"/>
              <a:cs typeface="Century Gothic"/>
            </a:endParaRPr>
          </a:p>
        </p:txBody>
      </p:sp>
      <p:sp>
        <p:nvSpPr>
          <p:cNvPr id="7" name="object 7"/>
          <p:cNvSpPr/>
          <p:nvPr/>
        </p:nvSpPr>
        <p:spPr>
          <a:xfrm>
            <a:off x="5518948" y="461404"/>
            <a:ext cx="0" cy="52069"/>
          </a:xfrm>
          <a:custGeom>
            <a:avLst/>
            <a:gdLst/>
            <a:ahLst/>
            <a:cxnLst/>
            <a:rect l="l" t="t" r="r" b="b"/>
            <a:pathLst>
              <a:path h="52070">
                <a:moveTo>
                  <a:pt x="0" y="0"/>
                </a:moveTo>
                <a:lnTo>
                  <a:pt x="0" y="51561"/>
                </a:lnTo>
              </a:path>
            </a:pathLst>
          </a:custGeom>
          <a:ln w="10960">
            <a:solidFill>
              <a:srgbClr val="8B2589"/>
            </a:solidFill>
          </a:ln>
        </p:spPr>
        <p:txBody>
          <a:bodyPr wrap="square" lIns="0" tIns="0" rIns="0" bIns="0" rtlCol="0"/>
          <a:lstStyle/>
          <a:p>
            <a:endParaRPr/>
          </a:p>
        </p:txBody>
      </p:sp>
      <p:sp>
        <p:nvSpPr>
          <p:cNvPr id="8" name="object 8"/>
          <p:cNvSpPr/>
          <p:nvPr/>
        </p:nvSpPr>
        <p:spPr>
          <a:xfrm>
            <a:off x="5494703" y="461404"/>
            <a:ext cx="0" cy="52069"/>
          </a:xfrm>
          <a:custGeom>
            <a:avLst/>
            <a:gdLst/>
            <a:ahLst/>
            <a:cxnLst/>
            <a:rect l="l" t="t" r="r" b="b"/>
            <a:pathLst>
              <a:path h="52070">
                <a:moveTo>
                  <a:pt x="0" y="0"/>
                </a:moveTo>
                <a:lnTo>
                  <a:pt x="0" y="51561"/>
                </a:lnTo>
              </a:path>
            </a:pathLst>
          </a:custGeom>
          <a:ln w="10960">
            <a:solidFill>
              <a:srgbClr val="8B2589"/>
            </a:solidFill>
          </a:ln>
        </p:spPr>
        <p:txBody>
          <a:bodyPr wrap="square" lIns="0" tIns="0" rIns="0" bIns="0" rtlCol="0"/>
          <a:lstStyle/>
          <a:p>
            <a:endParaRPr/>
          </a:p>
        </p:txBody>
      </p:sp>
      <p:sp>
        <p:nvSpPr>
          <p:cNvPr id="9" name="object 9"/>
          <p:cNvSpPr/>
          <p:nvPr/>
        </p:nvSpPr>
        <p:spPr>
          <a:xfrm>
            <a:off x="5543194" y="472348"/>
            <a:ext cx="0" cy="40640"/>
          </a:xfrm>
          <a:custGeom>
            <a:avLst/>
            <a:gdLst/>
            <a:ahLst/>
            <a:cxnLst/>
            <a:rect l="l" t="t" r="r" b="b"/>
            <a:pathLst>
              <a:path h="40640">
                <a:moveTo>
                  <a:pt x="0" y="0"/>
                </a:moveTo>
                <a:lnTo>
                  <a:pt x="0" y="40627"/>
                </a:lnTo>
              </a:path>
            </a:pathLst>
          </a:custGeom>
          <a:ln w="10960">
            <a:solidFill>
              <a:srgbClr val="8B2589"/>
            </a:solidFill>
          </a:ln>
        </p:spPr>
        <p:txBody>
          <a:bodyPr wrap="square" lIns="0" tIns="0" rIns="0" bIns="0" rtlCol="0"/>
          <a:lstStyle/>
          <a:p>
            <a:endParaRPr/>
          </a:p>
        </p:txBody>
      </p:sp>
      <p:sp>
        <p:nvSpPr>
          <p:cNvPr id="10" name="object 10"/>
          <p:cNvSpPr/>
          <p:nvPr/>
        </p:nvSpPr>
        <p:spPr>
          <a:xfrm>
            <a:off x="5567438" y="440037"/>
            <a:ext cx="0" cy="73025"/>
          </a:xfrm>
          <a:custGeom>
            <a:avLst/>
            <a:gdLst/>
            <a:ahLst/>
            <a:cxnLst/>
            <a:rect l="l" t="t" r="r" b="b"/>
            <a:pathLst>
              <a:path h="73025">
                <a:moveTo>
                  <a:pt x="0" y="0"/>
                </a:moveTo>
                <a:lnTo>
                  <a:pt x="0" y="72936"/>
                </a:lnTo>
              </a:path>
            </a:pathLst>
          </a:custGeom>
          <a:ln w="10960">
            <a:solidFill>
              <a:srgbClr val="8B2589"/>
            </a:solidFill>
          </a:ln>
        </p:spPr>
        <p:txBody>
          <a:bodyPr wrap="square" lIns="0" tIns="0" rIns="0" bIns="0" rtlCol="0"/>
          <a:lstStyle/>
          <a:p>
            <a:endParaRPr/>
          </a:p>
        </p:txBody>
      </p:sp>
      <p:sp>
        <p:nvSpPr>
          <p:cNvPr id="11" name="object 11"/>
          <p:cNvSpPr/>
          <p:nvPr/>
        </p:nvSpPr>
        <p:spPr>
          <a:xfrm>
            <a:off x="5393406" y="290590"/>
            <a:ext cx="200660" cy="244475"/>
          </a:xfrm>
          <a:custGeom>
            <a:avLst/>
            <a:gdLst/>
            <a:ahLst/>
            <a:cxnLst/>
            <a:rect l="l" t="t" r="r" b="b"/>
            <a:pathLst>
              <a:path w="200660" h="244475">
                <a:moveTo>
                  <a:pt x="121945" y="244055"/>
                </a:moveTo>
                <a:lnTo>
                  <a:pt x="11785" y="244055"/>
                </a:lnTo>
                <a:lnTo>
                  <a:pt x="5257" y="244055"/>
                </a:lnTo>
                <a:lnTo>
                  <a:pt x="0" y="238772"/>
                </a:lnTo>
                <a:lnTo>
                  <a:pt x="0" y="232244"/>
                </a:lnTo>
                <a:lnTo>
                  <a:pt x="0" y="13271"/>
                </a:lnTo>
                <a:lnTo>
                  <a:pt x="0" y="5943"/>
                </a:lnTo>
                <a:lnTo>
                  <a:pt x="5943" y="0"/>
                </a:lnTo>
                <a:lnTo>
                  <a:pt x="13271" y="0"/>
                </a:lnTo>
                <a:lnTo>
                  <a:pt x="186943" y="0"/>
                </a:lnTo>
                <a:lnTo>
                  <a:pt x="194271" y="0"/>
                </a:lnTo>
                <a:lnTo>
                  <a:pt x="200215" y="5943"/>
                </a:lnTo>
                <a:lnTo>
                  <a:pt x="200215" y="13271"/>
                </a:lnTo>
                <a:lnTo>
                  <a:pt x="200215" y="119748"/>
                </a:lnTo>
              </a:path>
            </a:pathLst>
          </a:custGeom>
          <a:ln w="10960">
            <a:solidFill>
              <a:srgbClr val="005E6D"/>
            </a:solidFill>
          </a:ln>
        </p:spPr>
        <p:txBody>
          <a:bodyPr wrap="square" lIns="0" tIns="0" rIns="0" bIns="0" rtlCol="0"/>
          <a:lstStyle/>
          <a:p>
            <a:endParaRPr/>
          </a:p>
        </p:txBody>
      </p:sp>
      <p:sp>
        <p:nvSpPr>
          <p:cNvPr id="12" name="object 12"/>
          <p:cNvSpPr/>
          <p:nvPr/>
        </p:nvSpPr>
        <p:spPr>
          <a:xfrm>
            <a:off x="5409643" y="310143"/>
            <a:ext cx="168107" cy="202834"/>
          </a:xfrm>
          <a:prstGeom prst="rect">
            <a:avLst/>
          </a:prstGeom>
          <a:blipFill>
            <a:blip r:embed="rId3" cstate="print"/>
            <a:stretch>
              <a:fillRect/>
            </a:stretch>
          </a:blipFill>
        </p:spPr>
        <p:txBody>
          <a:bodyPr wrap="square" lIns="0" tIns="0" rIns="0" bIns="0" rtlCol="0"/>
          <a:lstStyle/>
          <a:p>
            <a:endParaRPr/>
          </a:p>
        </p:txBody>
      </p:sp>
      <p:sp>
        <p:nvSpPr>
          <p:cNvPr id="13" name="object 13"/>
          <p:cNvSpPr/>
          <p:nvPr/>
        </p:nvSpPr>
        <p:spPr>
          <a:xfrm>
            <a:off x="5393410" y="290596"/>
            <a:ext cx="200660" cy="244475"/>
          </a:xfrm>
          <a:custGeom>
            <a:avLst/>
            <a:gdLst/>
            <a:ahLst/>
            <a:cxnLst/>
            <a:rect l="l" t="t" r="r" b="b"/>
            <a:pathLst>
              <a:path w="200660" h="244475">
                <a:moveTo>
                  <a:pt x="78270" y="0"/>
                </a:moveTo>
                <a:lnTo>
                  <a:pt x="188429" y="0"/>
                </a:lnTo>
                <a:lnTo>
                  <a:pt x="194957" y="0"/>
                </a:lnTo>
                <a:lnTo>
                  <a:pt x="200202" y="5283"/>
                </a:lnTo>
                <a:lnTo>
                  <a:pt x="200202" y="11811"/>
                </a:lnTo>
                <a:lnTo>
                  <a:pt x="200202" y="230784"/>
                </a:lnTo>
                <a:lnTo>
                  <a:pt x="200202" y="238112"/>
                </a:lnTo>
                <a:lnTo>
                  <a:pt x="194271" y="244043"/>
                </a:lnTo>
                <a:lnTo>
                  <a:pt x="186944" y="244043"/>
                </a:lnTo>
                <a:lnTo>
                  <a:pt x="13271" y="244043"/>
                </a:lnTo>
                <a:lnTo>
                  <a:pt x="5943" y="244043"/>
                </a:lnTo>
                <a:lnTo>
                  <a:pt x="0" y="238112"/>
                </a:lnTo>
                <a:lnTo>
                  <a:pt x="0" y="230784"/>
                </a:lnTo>
                <a:lnTo>
                  <a:pt x="0" y="124307"/>
                </a:lnTo>
              </a:path>
            </a:pathLst>
          </a:custGeom>
          <a:ln w="10960">
            <a:solidFill>
              <a:srgbClr val="005E6D"/>
            </a:solidFill>
          </a:ln>
        </p:spPr>
        <p:txBody>
          <a:bodyPr wrap="square" lIns="0" tIns="0" rIns="0" bIns="0" rtlCol="0"/>
          <a:lstStyle/>
          <a:p>
            <a:endParaRPr/>
          </a:p>
        </p:txBody>
      </p:sp>
      <p:sp>
        <p:nvSpPr>
          <p:cNvPr id="14" name="object 14"/>
          <p:cNvSpPr txBox="1">
            <a:spLocks noGrp="1"/>
          </p:cNvSpPr>
          <p:nvPr>
            <p:ph type="title"/>
          </p:nvPr>
        </p:nvSpPr>
        <p:spPr>
          <a:prstGeom prst="rect">
            <a:avLst/>
          </a:prstGeom>
        </p:spPr>
        <p:txBody>
          <a:bodyPr vert="horz" wrap="square" lIns="0" tIns="16510" rIns="0" bIns="0" rtlCol="0">
            <a:spAutoFit/>
          </a:bodyPr>
          <a:lstStyle/>
          <a:p>
            <a:pPr marL="5165725">
              <a:lnSpc>
                <a:spcPts val="1230"/>
              </a:lnSpc>
              <a:spcBef>
                <a:spcPts val="130"/>
              </a:spcBef>
            </a:pPr>
            <a:r>
              <a:rPr sz="1000" spc="75" dirty="0">
                <a:solidFill>
                  <a:srgbClr val="005E6D"/>
                </a:solidFill>
                <a:latin typeface="Century Gothic"/>
                <a:cs typeface="Century Gothic"/>
              </a:rPr>
              <a:t>2019 </a:t>
            </a:r>
            <a:r>
              <a:rPr spc="95" dirty="0"/>
              <a:t>VIRAL</a:t>
            </a:r>
            <a:r>
              <a:rPr spc="-30" dirty="0"/>
              <a:t> </a:t>
            </a:r>
            <a:r>
              <a:rPr spc="90" dirty="0"/>
              <a:t>HEPATITIS</a:t>
            </a:r>
            <a:endParaRPr sz="1000">
              <a:latin typeface="Century Gothic"/>
              <a:cs typeface="Century Gothic"/>
            </a:endParaRPr>
          </a:p>
          <a:p>
            <a:pPr marL="5165725">
              <a:lnSpc>
                <a:spcPts val="1230"/>
              </a:lnSpc>
            </a:pPr>
            <a:r>
              <a:rPr b="0" spc="30" dirty="0">
                <a:solidFill>
                  <a:srgbClr val="005E6D"/>
                </a:solidFill>
                <a:latin typeface="Century Gothic"/>
                <a:cs typeface="Century Gothic"/>
              </a:rPr>
              <a:t>SURVEILLANCE</a:t>
            </a:r>
            <a:r>
              <a:rPr b="0" spc="70" dirty="0">
                <a:solidFill>
                  <a:srgbClr val="005E6D"/>
                </a:solidFill>
                <a:latin typeface="Century Gothic"/>
                <a:cs typeface="Century Gothic"/>
              </a:rPr>
              <a:t> REPORT</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341</Words>
  <Application>Microsoft Office PowerPoint</Application>
  <PresentationFormat>Custom</PresentationFormat>
  <Paragraphs>41</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Calibri</vt:lpstr>
      <vt:lpstr>Century Gothic</vt:lpstr>
      <vt:lpstr>Gill Sans MT</vt:lpstr>
      <vt:lpstr>Lucida Sans</vt:lpstr>
      <vt:lpstr>Trebuchet MS</vt:lpstr>
      <vt:lpstr>Office Theme</vt:lpstr>
      <vt:lpstr>2019 VIRAL HEPATITIS SURVEILLANCE REPORT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Table 1.3. Reported risk behaviors or exposures†# among reported cases of hepatitis A virus infection — United States, 2019</dc:title>
  <dc:subject>Table 1.3. Reported risk behaviors or exposures†# among reported cases of hepatitis A virus infection — United States, 2019</dc:subject>
  <dc:creator>HHS / CDC / DDID / NCHHSTP / DVH</dc:creator>
  <cp:lastModifiedBy>Peterson, Paul (CDC/DDID/NCHHSTP/DVH) (CTR)</cp:lastModifiedBy>
  <cp:revision>2</cp:revision>
  <dcterms:created xsi:type="dcterms:W3CDTF">2021-05-18T20:53:37Z</dcterms:created>
  <dcterms:modified xsi:type="dcterms:W3CDTF">2021-05-19T13:44:27Z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2021-05-18T00:00:00Z</vt:filetime>
  </property>
  <property fmtid="{D5CDD505-2E9C-101B-9397-08002B2CF9AE}" pid="3" name="Creator">
    <vt:lpwstr>Adobe InDesign 16.2 (Windows)</vt:lpwstr>
  </property>
  <property fmtid="{D5CDD505-2E9C-101B-9397-08002B2CF9AE}" pid="4" name="LastSaved">
    <vt:filetime>2021-05-18T00:00:00Z</vt:filetime>
  </property>
  <property fmtid="{D5CDD505-2E9C-101B-9397-08002B2CF9AE}" pid="5" name="MSIP_Label_8af03ff0-41c5-4c41-b55e-fabb8fae94be_Enabled">
    <vt:lpwstr>true</vt:lpwstr>
  </property>
  <property fmtid="{D5CDD505-2E9C-101B-9397-08002B2CF9AE}" pid="6" name="MSIP_Label_8af03ff0-41c5-4c41-b55e-fabb8fae94be_SetDate">
    <vt:lpwstr>2021-05-19T13:36:04Z</vt:lpwstr>
  </property>
  <property fmtid="{D5CDD505-2E9C-101B-9397-08002B2CF9AE}" pid="7" name="MSIP_Label_8af03ff0-41c5-4c41-b55e-fabb8fae94be_Method">
    <vt:lpwstr>Privileged</vt:lpwstr>
  </property>
  <property fmtid="{D5CDD505-2E9C-101B-9397-08002B2CF9AE}" pid="8" name="MSIP_Label_8af03ff0-41c5-4c41-b55e-fabb8fae94be_Name">
    <vt:lpwstr>8af03ff0-41c5-4c41-b55e-fabb8fae94be</vt:lpwstr>
  </property>
  <property fmtid="{D5CDD505-2E9C-101B-9397-08002B2CF9AE}" pid="9" name="MSIP_Label_8af03ff0-41c5-4c41-b55e-fabb8fae94be_SiteId">
    <vt:lpwstr>9ce70869-60db-44fd-abe8-d2767077fc8f</vt:lpwstr>
  </property>
  <property fmtid="{D5CDD505-2E9C-101B-9397-08002B2CF9AE}" pid="10" name="MSIP_Label_8af03ff0-41c5-4c41-b55e-fabb8fae94be_ActionId">
    <vt:lpwstr>90104f05-4444-4782-832e-d8522ddcb19a</vt:lpwstr>
  </property>
  <property fmtid="{D5CDD505-2E9C-101B-9397-08002B2CF9AE}" pid="11" name="MSIP_Label_8af03ff0-41c5-4c41-b55e-fabb8fae94be_ContentBits">
    <vt:lpwstr>0</vt:lpwstr>
  </property>
</Properties>
</file>