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8115300"/>
  <p:notesSz cx="7772400" cy="811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3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515743"/>
            <a:ext cx="6606540" cy="1704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544568"/>
            <a:ext cx="5440680" cy="2028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866519"/>
            <a:ext cx="3380994" cy="5356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866519"/>
            <a:ext cx="3380994" cy="5356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324612"/>
            <a:ext cx="6995160" cy="12984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866519"/>
            <a:ext cx="6995160" cy="53560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7547229"/>
            <a:ext cx="2487168" cy="405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7547229"/>
            <a:ext cx="1787652" cy="405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7547229"/>
            <a:ext cx="1787652" cy="405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object 67"/>
          <p:cNvSpPr/>
          <p:nvPr/>
        </p:nvSpPr>
        <p:spPr>
          <a:xfrm>
            <a:off x="559977" y="545076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56105" y="54507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311718" y="54507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75031" y="5511419"/>
            <a:ext cx="7023100" cy="2204085"/>
          </a:xfrm>
          <a:custGeom>
            <a:avLst/>
            <a:gdLst/>
            <a:ahLst/>
            <a:cxnLst/>
            <a:rect l="l" t="t" r="r" b="b"/>
            <a:pathLst>
              <a:path w="7023100" h="2204084">
                <a:moveTo>
                  <a:pt x="0" y="0"/>
                </a:moveTo>
                <a:lnTo>
                  <a:pt x="7022592" y="0"/>
                </a:lnTo>
                <a:lnTo>
                  <a:pt x="7022592" y="2203704"/>
                </a:lnTo>
                <a:lnTo>
                  <a:pt x="0" y="2203704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457200" y="5594603"/>
          <a:ext cx="6858000" cy="20378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29692">
                <a:tc>
                  <a:txBody>
                    <a:bodyPr/>
                    <a:lstStyle/>
                    <a:p>
                      <a:pPr marL="57150" marR="378460">
                        <a:lnSpc>
                          <a:spcPct val="104200"/>
                        </a:lnSpc>
                        <a:spcBef>
                          <a:spcPts val="27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Race/  </a:t>
                      </a:r>
                      <a:r>
                        <a:rPr sz="800" b="1" spc="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E</a:t>
                      </a:r>
                      <a:r>
                        <a:rPr sz="800" b="1" spc="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thnicity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4290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02870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56515" marR="39370">
                        <a:lnSpc>
                          <a:spcPct val="104200"/>
                        </a:lnSpc>
                        <a:spcBef>
                          <a:spcPts val="29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American</a:t>
                      </a:r>
                      <a:r>
                        <a:rPr sz="800" b="1" spc="-114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Indian/  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Alaska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Native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746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b="1" spc="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Asian/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Pacific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Islander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9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Black,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non-Hispanic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1.2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White,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571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non-Hispanic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1.1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0.9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0.6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4.3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6.8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Hispanic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2.3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1.0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0.4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0.8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0.7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rebuchet MS"/>
                          <a:cs typeface="Trebuchet MS"/>
                        </a:rPr>
                        <a:t>1.5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2" name="object 72"/>
          <p:cNvSpPr txBox="1"/>
          <p:nvPr/>
        </p:nvSpPr>
        <p:spPr>
          <a:xfrm>
            <a:off x="444500" y="7721092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44500" y="272592"/>
            <a:ext cx="6828790" cy="109305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 dirty="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88265">
              <a:lnSpc>
                <a:spcPct val="107200"/>
              </a:lnSpc>
              <a:spcBef>
                <a:spcPts val="990"/>
              </a:spcBef>
            </a:pPr>
            <a:r>
              <a:rPr sz="1400" b="1" spc="-5" dirty="0">
                <a:solidFill>
                  <a:srgbClr val="005E6D"/>
                </a:solidFill>
                <a:latin typeface="Tahoma"/>
                <a:cs typeface="Tahoma"/>
              </a:rPr>
              <a:t>Figure</a:t>
            </a:r>
            <a:r>
              <a:rPr sz="1400" b="1" spc="-55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E6D"/>
                </a:solidFill>
                <a:latin typeface="Tahoma"/>
                <a:cs typeface="Tahoma"/>
              </a:rPr>
              <a:t>1.6.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Rates</a:t>
            </a:r>
            <a:r>
              <a:rPr sz="1400" b="1" spc="-5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of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reported</a:t>
            </a:r>
            <a:r>
              <a:rPr sz="1400" b="1" spc="-5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hepatitis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A</a:t>
            </a:r>
            <a:r>
              <a:rPr sz="1400" b="1" spc="-11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virus</a:t>
            </a:r>
            <a:r>
              <a:rPr sz="1400" b="1" spc="-5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infection,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Tahoma"/>
                <a:cs typeface="Tahoma"/>
              </a:rPr>
              <a:t>by</a:t>
            </a:r>
            <a:r>
              <a:rPr sz="1400" b="1" spc="-8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race/ethnicity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65" dirty="0">
                <a:solidFill>
                  <a:srgbClr val="8C2689"/>
                </a:solidFill>
                <a:latin typeface="Tahoma"/>
                <a:cs typeface="Tahoma"/>
              </a:rPr>
              <a:t>— 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United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States,</a:t>
            </a:r>
            <a:r>
              <a:rPr sz="1400" b="1" spc="-10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2004–2019</a:t>
            </a:r>
            <a:endParaRPr sz="1400" dirty="0">
              <a:latin typeface="Tahoma"/>
              <a:cs typeface="Tahoma"/>
            </a:endParaRPr>
          </a:p>
        </p:txBody>
      </p:sp>
      <p:pic>
        <p:nvPicPr>
          <p:cNvPr id="82" name="Picture 81" descr="Rates of reported hepatitis A in the United States by race/ethnicity for 2004–2019. The race/ethnicity classifications are American Indian/Alaska Native, Asian/Pacific Islander, Black non-Hispanic, White non-Hispanic, and Hispanic. Rates of reported hepatitis A increased during 2019 in all racial/ethnicity categories. The highest rate was observed among non-Hispanic White persons (6.8 cases per 100,000 population).">
            <a:extLst>
              <a:ext uri="{FF2B5EF4-FFF2-40B4-BE49-F238E27FC236}">
                <a16:creationId xmlns:a16="http://schemas.microsoft.com/office/drawing/2014/main" id="{B532B0A2-F067-43C4-88A9-CCA8A06AE8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32" y="1472946"/>
            <a:ext cx="6955536" cy="39563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150</Words>
  <Application>Microsoft Office PowerPoint</Application>
  <PresentationFormat>Custom</PresentationFormat>
  <Paragraphs>191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Tahoma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1.6. Rates of reported hepatitis A virus infection, by race/ethnicity — United States, 2004–2019</dc:title>
  <dc:subject>Figure 1.6. Rates of reported hepatitis A virus infection, by race/ethnicity — United States, 2004–2019</dc:subject>
  <dc:creator>HHS / CDC / DDID / NCHHSTP / DVH</dc:creator>
  <cp:lastModifiedBy>Yunes Malkou, Cristina (CDC/DDID/NCHHSTP/OD) (CTR)</cp:lastModifiedBy>
  <cp:revision>1</cp:revision>
  <dcterms:created xsi:type="dcterms:W3CDTF">2021-05-18T20:23:10Z</dcterms:created>
  <dcterms:modified xsi:type="dcterms:W3CDTF">2021-05-19T13:29:15Z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2021-05-19T13:29:15Z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359aba13-809e-45a6-a040-6ace4da0b345</vt:lpwstr>
  </property>
  <property fmtid="{D5CDD505-2E9C-101B-9397-08002B2CF9AE}" pid="11" name="MSIP_Label_8af03ff0-41c5-4c41-b55e-fabb8fae94be_ContentBits">
    <vt:lpwstr>0</vt:lpwstr>
  </property>
</Properties>
</file>