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8274050"/>
  <p:notesSz cx="7772400" cy="8274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46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564955"/>
            <a:ext cx="6606540" cy="1737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633468"/>
            <a:ext cx="5440680" cy="20685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903031"/>
            <a:ext cx="3380994" cy="54608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903031"/>
            <a:ext cx="3380994" cy="54608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43439" y="5050616"/>
            <a:ext cx="5951220" cy="50165"/>
          </a:xfrm>
          <a:custGeom>
            <a:avLst/>
            <a:gdLst/>
            <a:ahLst/>
            <a:cxnLst/>
            <a:rect l="l" t="t" r="r" b="b"/>
            <a:pathLst>
              <a:path w="5951220" h="50164">
                <a:moveTo>
                  <a:pt x="0" y="0"/>
                </a:moveTo>
                <a:lnTo>
                  <a:pt x="5951131" y="0"/>
                </a:lnTo>
                <a:lnTo>
                  <a:pt x="5951131" y="49999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43439" y="4974196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126428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40178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036922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433661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830405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27144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23889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020627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417372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814110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210855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607593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004337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6401076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797820" y="5050625"/>
            <a:ext cx="0" cy="50165"/>
          </a:xfrm>
          <a:custGeom>
            <a:avLst/>
            <a:gdLst/>
            <a:ahLst/>
            <a:cxnLst/>
            <a:rect l="l" t="t" r="r" b="b"/>
            <a:pathLst>
              <a:path h="50164">
                <a:moveTo>
                  <a:pt x="0" y="49999"/>
                </a:move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192778" y="1790119"/>
            <a:ext cx="50800" cy="3260725"/>
          </a:xfrm>
          <a:custGeom>
            <a:avLst/>
            <a:gdLst/>
            <a:ahLst/>
            <a:cxnLst/>
            <a:rect l="l" t="t" r="r" b="b"/>
            <a:pathLst>
              <a:path w="50800" h="3260725">
                <a:moveTo>
                  <a:pt x="50660" y="3260496"/>
                </a:moveTo>
                <a:lnTo>
                  <a:pt x="50660" y="0"/>
                </a:lnTo>
                <a:lnTo>
                  <a:pt x="0" y="0"/>
                </a:lnTo>
              </a:path>
            </a:pathLst>
          </a:custGeom>
          <a:ln w="103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192776" y="5050616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359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192776" y="2065748"/>
            <a:ext cx="6039592" cy="2995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192776" y="4439278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192776" y="403170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192776" y="3624145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192776" y="3216588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192776" y="2811296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192776" y="2406004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192776" y="423549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92776" y="382792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192776" y="342035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92776" y="301281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60" y="0"/>
                </a:lnTo>
              </a:path>
            </a:pathLst>
          </a:custGeom>
          <a:ln w="103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30962"/>
            <a:ext cx="6995160" cy="13238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903031"/>
            <a:ext cx="6995160" cy="54608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694866"/>
            <a:ext cx="2487168" cy="413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694866"/>
            <a:ext cx="1787652" cy="413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694866"/>
            <a:ext cx="1787652" cy="413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559977" y="5792645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56105" y="5792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311718" y="5792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7" name="object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37243"/>
              </p:ext>
            </p:extLst>
          </p:nvPr>
        </p:nvGraphicFramePr>
        <p:xfrm>
          <a:off x="457200" y="5943600"/>
          <a:ext cx="6854825" cy="1879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Age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(years)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0-9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10-19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20-29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6.1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7.9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30-39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9.8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14.5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40-49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6.6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50-59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6.2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≥60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8" name="object 58"/>
          <p:cNvSpPr txBox="1"/>
          <p:nvPr/>
        </p:nvSpPr>
        <p:spPr>
          <a:xfrm>
            <a:off x="444500" y="7905242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44500" y="272592"/>
            <a:ext cx="6828790" cy="10930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462280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1.4.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A</a:t>
            </a:r>
            <a:r>
              <a:rPr sz="1400" b="1" spc="-10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age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group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 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</a:t>
            </a:r>
            <a:r>
              <a:rPr sz="1400" b="1" spc="-10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400" dirty="0">
              <a:latin typeface="Tahoma"/>
              <a:cs typeface="Tahoma"/>
            </a:endParaRPr>
          </a:p>
        </p:txBody>
      </p:sp>
      <p:pic>
        <p:nvPicPr>
          <p:cNvPr id="68" name="Picture 67" descr="The rates of reported hepatitis A in the United States, by age group, during 2004–2019. The age groups are 0–9 years, 10–19 years, 20–29 years, 30–39 years, 40–49 years, 50–59 years, and 60 years or older. A substantial increase occurred in reported hepatitis A cases among all age groups 20 years or older during 2017–2019.">
            <a:extLst>
              <a:ext uri="{FF2B5EF4-FFF2-40B4-BE49-F238E27FC236}">
                <a16:creationId xmlns:a16="http://schemas.microsoft.com/office/drawing/2014/main" id="{726EFCB8-8B41-491E-9ACF-448EEB9E9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" y="1546225"/>
            <a:ext cx="6955536" cy="4114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174</Words>
  <Application>Microsoft Office PowerPoint</Application>
  <PresentationFormat>Custom</PresentationFormat>
  <Paragraphs>141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1.4. Rates of reported hepatitis A virus infection, by age group — United States, 2004–2019</dc:title>
  <dc:subject>Figure 1.4. Rates of reported hepatitis A virus infection, by age group — United States, 2004–2019</dc:subject>
  <dc:creator>HHS / CDC / DDID / NCHHSTP / DVH</dc:creator>
  <cp:lastModifiedBy>Yunes Malkou, Cristina (CDC/DDID/NCHHSTP/OD) (CTR)</cp:lastModifiedBy>
  <cp:revision>3</cp:revision>
  <dcterms:created xsi:type="dcterms:W3CDTF">2021-05-18T20:14:42Z</dcterms:created>
  <dcterms:modified xsi:type="dcterms:W3CDTF">2021-05-19T12:59:54Z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2021-05-18T23:25:01Z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a8786bc3-e177-43ec-b98c-3eb489ccc027</vt:lpwstr>
  </property>
  <property fmtid="{D5CDD505-2E9C-101B-9397-08002B2CF9AE}" pid="11" name="MSIP_Label_8af03ff0-41c5-4c41-b55e-fabb8fae94be_ContentBits">
    <vt:lpwstr>0</vt:lpwstr>
  </property>
</Properties>
</file>