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7321550"/>
  <p:notesSz cx="7772400" cy="7321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0" d="100"/>
          <a:sy n="160" d="100"/>
        </p:scale>
        <p:origin x="114" y="-3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269680"/>
            <a:ext cx="6606540" cy="1537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4100068"/>
            <a:ext cx="5440680" cy="1830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683956"/>
            <a:ext cx="3380994" cy="48322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683956"/>
            <a:ext cx="3380994" cy="48322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239" y="1645236"/>
            <a:ext cx="5952083" cy="35797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59977" y="5430441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6105" y="54304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311718" y="54304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75031" y="5511419"/>
            <a:ext cx="7023100" cy="1069975"/>
          </a:xfrm>
          <a:custGeom>
            <a:avLst/>
            <a:gdLst/>
            <a:ahLst/>
            <a:cxnLst/>
            <a:rect l="l" t="t" r="r" b="b"/>
            <a:pathLst>
              <a:path w="7023100" h="1069975">
                <a:moveTo>
                  <a:pt x="0" y="0"/>
                </a:moveTo>
                <a:lnTo>
                  <a:pt x="7022592" y="0"/>
                </a:lnTo>
                <a:lnTo>
                  <a:pt x="7022592" y="1069848"/>
                </a:lnTo>
                <a:lnTo>
                  <a:pt x="0" y="1069848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292862"/>
            <a:ext cx="6995160" cy="11714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683956"/>
            <a:ext cx="6995160" cy="48322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6809041"/>
            <a:ext cx="2487168" cy="3660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6809041"/>
            <a:ext cx="1787652" cy="3660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6809041"/>
            <a:ext cx="1787652" cy="3660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175387"/>
              </p:ext>
            </p:extLst>
          </p:nvPr>
        </p:nvGraphicFramePr>
        <p:xfrm>
          <a:off x="457200" y="5594603"/>
          <a:ext cx="6861175" cy="9050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52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98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Hepatitis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A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0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2012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2013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2014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2015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2017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2018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2019</a:t>
                      </a:r>
                      <a:endParaRPr sz="800" dirty="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Reported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cases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1,562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1,781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1,239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1,390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2,007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3,366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12,474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18,846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Estimated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infections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3,100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3,600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2,500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2,800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4,000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6,700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24,900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37,700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6579711"/>
            <a:ext cx="6832600" cy="532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Source: </a:t>
            </a:r>
            <a:r>
              <a:rPr sz="700" spc="-50" dirty="0">
                <a:solidFill>
                  <a:srgbClr val="231F20"/>
                </a:solidFill>
                <a:latin typeface="Arial"/>
                <a:cs typeface="Arial"/>
              </a:rPr>
              <a:t>CDC, </a:t>
            </a:r>
            <a:r>
              <a:rPr sz="700" spc="10" dirty="0">
                <a:solidFill>
                  <a:srgbClr val="231F20"/>
                </a:solidFill>
                <a:latin typeface="Arial"/>
                <a:cs typeface="Arial"/>
              </a:rPr>
              <a:t>National </a:t>
            </a:r>
            <a:r>
              <a:rPr sz="700" spc="15" dirty="0">
                <a:solidFill>
                  <a:srgbClr val="231F20"/>
                </a:solidFill>
                <a:latin typeface="Arial"/>
                <a:cs typeface="Arial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Arial"/>
                <a:cs typeface="Arial"/>
              </a:rPr>
              <a:t>Diseases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Surveillance</a:t>
            </a:r>
            <a:r>
              <a:rPr sz="7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System.</a:t>
            </a:r>
            <a:endParaRPr sz="700">
              <a:latin typeface="Arial"/>
              <a:cs typeface="Arial"/>
            </a:endParaRPr>
          </a:p>
          <a:p>
            <a:pPr marL="12700" marR="5080">
              <a:lnSpc>
                <a:spcPct val="107200"/>
              </a:lnSpc>
              <a:spcBef>
                <a:spcPts val="450"/>
              </a:spcBef>
            </a:pP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*</a:t>
            </a:r>
            <a:r>
              <a:rPr sz="7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00" spc="25" dirty="0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sz="7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3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7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15" dirty="0">
                <a:solidFill>
                  <a:srgbClr val="231F20"/>
                </a:solidFill>
                <a:latin typeface="Arial"/>
                <a:cs typeface="Arial"/>
              </a:rPr>
              <a:t>estimated</a:t>
            </a:r>
            <a:r>
              <a:rPr sz="7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5" dirty="0">
                <a:solidFill>
                  <a:srgbClr val="231F20"/>
                </a:solidFill>
                <a:latin typeface="Arial"/>
                <a:cs typeface="Arial"/>
              </a:rPr>
              <a:t>viral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15" dirty="0">
                <a:solidFill>
                  <a:srgbClr val="231F20"/>
                </a:solidFill>
                <a:latin typeface="Arial"/>
                <a:cs typeface="Arial"/>
              </a:rPr>
              <a:t>hepatitis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231F20"/>
                </a:solidFill>
                <a:latin typeface="Arial"/>
                <a:cs typeface="Arial"/>
              </a:rPr>
              <a:t>infections</a:t>
            </a:r>
            <a:r>
              <a:rPr sz="7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was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231F20"/>
                </a:solidFill>
                <a:latin typeface="Arial"/>
                <a:cs typeface="Arial"/>
              </a:rPr>
              <a:t>determined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7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231F20"/>
                </a:solidFill>
                <a:latin typeface="Arial"/>
                <a:cs typeface="Arial"/>
              </a:rPr>
              <a:t>multiplying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2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25" dirty="0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sz="7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3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7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25" dirty="0">
                <a:solidFill>
                  <a:srgbClr val="231F20"/>
                </a:solidFill>
                <a:latin typeface="Arial"/>
                <a:cs typeface="Arial"/>
              </a:rPr>
              <a:t>reported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Arial"/>
                <a:cs typeface="Arial"/>
              </a:rPr>
              <a:t>cases </a:t>
            </a:r>
            <a:r>
              <a:rPr sz="700" spc="35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35" dirty="0">
                <a:solidFill>
                  <a:srgbClr val="231F20"/>
                </a:solidFill>
                <a:latin typeface="Arial"/>
                <a:cs typeface="Arial"/>
              </a:rPr>
              <a:t>met</a:t>
            </a:r>
            <a:r>
              <a:rPr sz="7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2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5" dirty="0">
                <a:solidFill>
                  <a:srgbClr val="231F20"/>
                </a:solidFill>
                <a:latin typeface="Arial"/>
                <a:cs typeface="Arial"/>
              </a:rPr>
              <a:t>classification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15" dirty="0">
                <a:solidFill>
                  <a:srgbClr val="231F20"/>
                </a:solidFill>
                <a:latin typeface="Arial"/>
                <a:cs typeface="Arial"/>
              </a:rPr>
              <a:t>criteria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35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7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231F20"/>
                </a:solidFill>
                <a:latin typeface="Arial"/>
                <a:cs typeface="Arial"/>
              </a:rPr>
              <a:t>confirmed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Arial"/>
                <a:cs typeface="Arial"/>
              </a:rPr>
              <a:t>case  </a:t>
            </a:r>
            <a:r>
              <a:rPr sz="700" spc="10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700" spc="-1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700" spc="25" dirty="0">
                <a:solidFill>
                  <a:srgbClr val="231F20"/>
                </a:solidFill>
                <a:latin typeface="Arial"/>
                <a:cs typeface="Arial"/>
              </a:rPr>
              <a:t>factor </a:t>
            </a:r>
            <a:r>
              <a:rPr sz="700" spc="35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700" spc="10" dirty="0">
                <a:solidFill>
                  <a:srgbClr val="231F20"/>
                </a:solidFill>
                <a:latin typeface="Arial"/>
                <a:cs typeface="Arial"/>
              </a:rPr>
              <a:t>adjusted </a:t>
            </a:r>
            <a:r>
              <a:rPr sz="700" spc="3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700" spc="15" dirty="0">
                <a:solidFill>
                  <a:srgbClr val="231F20"/>
                </a:solidFill>
                <a:latin typeface="Arial"/>
                <a:cs typeface="Arial"/>
              </a:rPr>
              <a:t>underascertainment </a:t>
            </a:r>
            <a:r>
              <a:rPr sz="700" spc="10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700" spc="20" dirty="0">
                <a:solidFill>
                  <a:srgbClr val="231F20"/>
                </a:solidFill>
                <a:latin typeface="Arial"/>
                <a:cs typeface="Arial"/>
              </a:rPr>
              <a:t>underreporting. 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00" spc="15" dirty="0">
                <a:solidFill>
                  <a:srgbClr val="231F20"/>
                </a:solidFill>
                <a:latin typeface="Arial"/>
                <a:cs typeface="Arial"/>
              </a:rPr>
              <a:t>95% </a:t>
            </a:r>
            <a:r>
              <a:rPr sz="700" spc="25" dirty="0">
                <a:solidFill>
                  <a:srgbClr val="231F20"/>
                </a:solidFill>
                <a:latin typeface="Arial"/>
                <a:cs typeface="Arial"/>
              </a:rPr>
              <a:t>bootstrap </a:t>
            </a:r>
            <a:r>
              <a:rPr sz="700" spc="5" dirty="0">
                <a:solidFill>
                  <a:srgbClr val="231F20"/>
                </a:solidFill>
                <a:latin typeface="Arial"/>
                <a:cs typeface="Arial"/>
              </a:rPr>
              <a:t>confidence </a:t>
            </a:r>
            <a:r>
              <a:rPr sz="700" spc="10" dirty="0">
                <a:solidFill>
                  <a:srgbClr val="231F20"/>
                </a:solidFill>
                <a:latin typeface="Arial"/>
                <a:cs typeface="Arial"/>
              </a:rPr>
              <a:t>intervals </a:t>
            </a:r>
            <a:r>
              <a:rPr sz="700" spc="3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700" spc="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00" spc="15" dirty="0">
                <a:solidFill>
                  <a:srgbClr val="231F20"/>
                </a:solidFill>
                <a:latin typeface="Arial"/>
                <a:cs typeface="Arial"/>
              </a:rPr>
              <a:t>estimated </a:t>
            </a:r>
            <a:r>
              <a:rPr sz="700" spc="25" dirty="0">
                <a:solidFill>
                  <a:srgbClr val="231F20"/>
                </a:solidFill>
                <a:latin typeface="Arial"/>
                <a:cs typeface="Arial"/>
              </a:rPr>
              <a:t>number </a:t>
            </a:r>
            <a:r>
              <a:rPr sz="700" spc="3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00" spc="10" dirty="0">
                <a:solidFill>
                  <a:srgbClr val="231F20"/>
                </a:solidFill>
                <a:latin typeface="Arial"/>
                <a:cs typeface="Arial"/>
              </a:rPr>
              <a:t>infections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are </a:t>
            </a:r>
            <a:r>
              <a:rPr sz="700" spc="5" dirty="0">
                <a:solidFill>
                  <a:srgbClr val="231F20"/>
                </a:solidFill>
                <a:latin typeface="Arial"/>
                <a:cs typeface="Arial"/>
              </a:rPr>
              <a:t>displayed </a:t>
            </a:r>
            <a:r>
              <a:rPr sz="700" spc="10" dirty="0">
                <a:solidFill>
                  <a:srgbClr val="231F20"/>
                </a:solidFill>
                <a:latin typeface="Arial"/>
                <a:cs typeface="Arial"/>
              </a:rPr>
              <a:t>in  </a:t>
            </a:r>
            <a:r>
              <a:rPr sz="700" spc="2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7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231F20"/>
                </a:solidFill>
                <a:latin typeface="Arial"/>
                <a:cs typeface="Arial"/>
              </a:rPr>
              <a:t>Appendix.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4500" y="272592"/>
            <a:ext cx="6828790" cy="1112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Bw Glenn Sans Medium"/>
                <a:cs typeface="Bw Glenn Sans Medium"/>
              </a:rPr>
              <a:t>2019 </a:t>
            </a:r>
            <a:r>
              <a:rPr sz="1050" b="1" spc="55" dirty="0">
                <a:solidFill>
                  <a:srgbClr val="8C2689"/>
                </a:solidFill>
                <a:latin typeface="Bw Glenn Sans Bold"/>
                <a:cs typeface="Bw Glenn Sans Bold"/>
              </a:rPr>
              <a:t>VIRAL</a:t>
            </a:r>
            <a:r>
              <a:rPr sz="1050" b="1" spc="125" dirty="0">
                <a:solidFill>
                  <a:srgbClr val="8C2689"/>
                </a:solidFill>
                <a:latin typeface="Bw Glenn Sans Bold"/>
                <a:cs typeface="Bw Glenn Sans Bold"/>
              </a:rPr>
              <a:t> </a:t>
            </a:r>
            <a:r>
              <a:rPr sz="1050" b="1" spc="50" dirty="0">
                <a:solidFill>
                  <a:srgbClr val="8C2689"/>
                </a:solidFill>
                <a:latin typeface="Bw Glenn Sans Bold"/>
                <a:cs typeface="Bw Glenn Sans Bold"/>
              </a:rPr>
              <a:t>HEPATITIS</a:t>
            </a:r>
            <a:endParaRPr sz="1050">
              <a:latin typeface="Bw Glenn Sans Bold"/>
              <a:cs typeface="Bw Glenn Sans Bold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815340">
              <a:lnSpc>
                <a:spcPct val="107200"/>
              </a:lnSpc>
              <a:spcBef>
                <a:spcPts val="969"/>
              </a:spcBef>
            </a:pPr>
            <a:r>
              <a:rPr sz="1400" b="1" spc="1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Figure 1.1.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Number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reported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hepatitis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virus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infection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cases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and 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estimated infections*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—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United States,</a:t>
            </a:r>
            <a:r>
              <a:rPr sz="1400" b="1" spc="229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2012–2019</a:t>
            </a:r>
            <a:endParaRPr sz="1400">
              <a:latin typeface="Bw Glenn Sans ExtraBold"/>
              <a:cs typeface="Bw Glenn Sans ExtraBold"/>
            </a:endParaRPr>
          </a:p>
        </p:txBody>
      </p:sp>
      <p:pic>
        <p:nvPicPr>
          <p:cNvPr id="13" name="Picture 12" descr="The number of reported cases and estimated infections of hepatitis A in the United States during 2012–2019. During 2012–2015, the reported cases of hepatitis A remained constant, with a slight increase beginning in 2016 and a substantial increase in cases during 2017–2019. During 2019, the number of reported cases was 18,846, which corresponds to 37,700 estimated infections after adjusting for case underascertainment and underreporting.">
            <a:extLst>
              <a:ext uri="{FF2B5EF4-FFF2-40B4-BE49-F238E27FC236}">
                <a16:creationId xmlns:a16="http://schemas.microsoft.com/office/drawing/2014/main" id="{4C050B06-75ED-4056-A886-62B42295D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" y="1551559"/>
            <a:ext cx="6620256" cy="3785616"/>
          </a:xfrm>
          <a:prstGeom prst="rect">
            <a:avLst/>
          </a:prstGeom>
        </p:spPr>
      </p:pic>
      <p:sp>
        <p:nvSpPr>
          <p:cNvPr id="14" name="object 45">
            <a:extLst>
              <a:ext uri="{FF2B5EF4-FFF2-40B4-BE49-F238E27FC236}">
                <a16:creationId xmlns:a16="http://schemas.microsoft.com/office/drawing/2014/main" id="{2C19642E-123A-4FC2-B20F-7833596A0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6258" y="5489575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baseline="-2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119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Bw Glenn Sans Bold</vt:lpstr>
      <vt:lpstr>Bw Glenn Sans ExtraBold</vt:lpstr>
      <vt:lpstr>Bw Glenn Sans Medium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1.1. Number of reported hepatitis A virus infection cases and estimated infections — United States, 2012–2019</dc:title>
  <dc:subject>Figure 1.1. Number of reported hepatitis A virus infection cases and estimated infections — United States, 2012–2019</dc:subject>
  <dc:creator>HHS / CDC / DDID / NCHHSTP / DVH</dc:creator>
  <cp:lastModifiedBy>Yunes Malkou, Cristina (CDC/DDID/NCHHSTP/OD) (CTR)</cp:lastModifiedBy>
  <cp:revision>3</cp:revision>
  <dcterms:created xsi:type="dcterms:W3CDTF">2021-05-18T22:57:28Z</dcterms:created>
  <dcterms:modified xsi:type="dcterms:W3CDTF">2021-05-19T13:41:16Z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2021-05-17T00:00:00Z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2021-05-19T13:17:51Z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9834f987-11af-473a-a11d-736c2088b258</vt:lpwstr>
  </property>
  <property fmtid="{D5CDD505-2E9C-101B-9397-08002B2CF9AE}" pid="11" name="MSIP_Label_8af03ff0-41c5-4c41-b55e-fabb8fae94be_ContentBits">
    <vt:lpwstr>0</vt:lpwstr>
  </property>
</Properties>
</file>