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5"/>
    <p:sldMasterId id="2147483658" r:id="rId6"/>
    <p:sldMasterId id="2147483670" r:id="rId7"/>
    <p:sldMasterId id="2147483675" r:id="rId8"/>
  </p:sldMasterIdLst>
  <p:notesMasterIdLst>
    <p:notesMasterId r:id="rId25"/>
  </p:notesMasterIdLst>
  <p:sldIdLst>
    <p:sldId id="313" r:id="rId9"/>
    <p:sldId id="790" r:id="rId10"/>
    <p:sldId id="301" r:id="rId11"/>
    <p:sldId id="820" r:id="rId12"/>
    <p:sldId id="819" r:id="rId13"/>
    <p:sldId id="287" r:id="rId14"/>
    <p:sldId id="288" r:id="rId15"/>
    <p:sldId id="309" r:id="rId16"/>
    <p:sldId id="815" r:id="rId17"/>
    <p:sldId id="295" r:id="rId18"/>
    <p:sldId id="296" r:id="rId19"/>
    <p:sldId id="294" r:id="rId20"/>
    <p:sldId id="814" r:id="rId21"/>
    <p:sldId id="315" r:id="rId22"/>
    <p:sldId id="787" r:id="rId23"/>
    <p:sldId id="292" r:id="rId24"/>
  </p:sldIdLst>
  <p:sldSz cx="9144000" cy="5143500" type="screen16x9"/>
  <p:notesSz cx="7010400" cy="92964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Montserrat" panose="00000500000000000000" pitchFamily="2" charset="0"/>
      <p:regular r:id="rId32"/>
      <p:bold r:id="rId33"/>
      <p:italic r:id="rId34"/>
      <p:boldItalic r:id="rId35"/>
    </p:embeddedFont>
    <p:embeddedFont>
      <p:font typeface="Playfair Display" panose="00000500000000000000" pitchFamily="2" charset="0"/>
      <p:regular r:id="rId36"/>
      <p:bold r:id="rId37"/>
      <p:italic r:id="rId38"/>
      <p:boldItalic r:id="rId39"/>
    </p:embeddedFont>
    <p:embeddedFont>
      <p:font typeface="Raleway" pitchFamily="2" charset="0"/>
      <p:regular r:id="rId40"/>
      <p:bold r:id="rId41"/>
      <p:italic r:id="rId42"/>
      <p:boldItalic r:id="rId43"/>
    </p:embeddedFont>
    <p:embeddedFont>
      <p:font typeface="Raleway Light" pitchFamily="2" charset="0"/>
      <p:regular r:id="rId44"/>
      <p:italic r:id="rId45"/>
    </p:embeddedFont>
    <p:embeddedFont>
      <p:font typeface="Vidaloka" panose="020B0604020202020204" charset="0"/>
      <p:regular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E03821F-6FBF-0A52-2E5E-3A58B025611B}" name="Carter, Catherine (CDC/DDPHSS/CSELS/DSEPD) (CTR)" initials="CC((" userId="S::loy2@cdc.gov::86b915df-4bb5-47e4-a679-f4da9f2a7537" providerId="AD"/>
  <p188:author id="{47862030-C571-E04B-AE2F-0F09FA356B87}" name="Alvarez, Cindy (CDC/DDPHSS/CSELS/DSEPD)" initials="AC(" userId="S::ctg7@cdc.gov::36409362-f126-4367-8e08-1a22f0b97167" providerId="AD"/>
  <p188:author id="{F612D1AC-4FEE-9699-5D85-3FB3E82CEF45}" name="Pevzner, Eric (CDC/DDPHSS/CSELS/DSEPD)" initials="P(" userId="S::ecp9@cdc.gov::5a1b9bd5-68ff-4144-8b2b-387172bfacb8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uggan, Natalie (CDC/DDPHSS/CSELS/DSEPD) (CTR)" initials="DN((" lastIdx="1" clrIdx="0">
    <p:extLst>
      <p:ext uri="{19B8F6BF-5375-455C-9EA6-DF929625EA0E}">
        <p15:presenceInfo xmlns:p15="http://schemas.microsoft.com/office/powerpoint/2012/main" userId="S-1-5-21-1207783550-2075000910-922709458-346778" providerId="AD"/>
      </p:ext>
    </p:extLst>
  </p:cmAuthor>
  <p:cmAuthor id="2" name="Alvarez, Cindy (CDC/DDPHSS/CSELS/DSEPD)" initials="AC(" lastIdx="7" clrIdx="1">
    <p:extLst>
      <p:ext uri="{19B8F6BF-5375-455C-9EA6-DF929625EA0E}">
        <p15:presenceInfo xmlns:p15="http://schemas.microsoft.com/office/powerpoint/2012/main" userId="S::ctg7@cdc.gov::36409362-f126-4367-8e08-1a22f0b9716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59595B"/>
    <a:srgbClr val="009ACF"/>
    <a:srgbClr val="083E91"/>
    <a:srgbClr val="000000"/>
    <a:srgbClr val="712177"/>
    <a:srgbClr val="FFFFFF"/>
    <a:srgbClr val="305E91"/>
    <a:srgbClr val="DFDEDE"/>
    <a:srgbClr val="F2F0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BC7A94A-EEC7-466C-9108-560722AAEA1B}">
  <a:tblStyle styleId="{FBC7A94A-EEC7-466C-9108-560722AAEA1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0" autoAdjust="0"/>
    <p:restoredTop sz="54864" autoAdjust="0"/>
  </p:normalViewPr>
  <p:slideViewPr>
    <p:cSldViewPr snapToGrid="0">
      <p:cViewPr varScale="1">
        <p:scale>
          <a:sx n="62" d="100"/>
          <a:sy n="62" d="100"/>
        </p:scale>
        <p:origin x="1469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3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font" Target="fonts/font4.fntdata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microsoft.com/office/2018/10/relationships/authors" Target="authors.xml"/><Relationship Id="rId5" Type="http://schemas.openxmlformats.org/officeDocument/2006/relationships/slideMaster" Target="slideMasters/slide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microsoft.com/office/2016/11/relationships/changesInfo" Target="changesInfos/changesInfo1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2.xml"/><Relationship Id="rId41" Type="http://schemas.openxmlformats.org/officeDocument/2006/relationships/font" Target="fonts/font16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iplett, Deyon (CDC/PHIC/DWD)" userId="5e2c7676-77f8-49c6-9620-27893fd59c4b" providerId="ADAL" clId="{56C88F23-EA2C-4EF6-8962-754C1FFBF088}"/>
    <pc:docChg chg="modSld">
      <pc:chgData name="Triplett, Deyon (CDC/PHIC/DWD)" userId="5e2c7676-77f8-49c6-9620-27893fd59c4b" providerId="ADAL" clId="{56C88F23-EA2C-4EF6-8962-754C1FFBF088}" dt="2024-02-29T18:46:21.578" v="1" actId="20577"/>
      <pc:docMkLst>
        <pc:docMk/>
      </pc:docMkLst>
      <pc:sldChg chg="modSp mod">
        <pc:chgData name="Triplett, Deyon (CDC/PHIC/DWD)" userId="5e2c7676-77f8-49c6-9620-27893fd59c4b" providerId="ADAL" clId="{56C88F23-EA2C-4EF6-8962-754C1FFBF088}" dt="2024-02-29T18:46:21.578" v="1" actId="20577"/>
        <pc:sldMkLst>
          <pc:docMk/>
          <pc:sldMk cId="491677846" sldId="296"/>
        </pc:sldMkLst>
        <pc:spChg chg="mod">
          <ac:chgData name="Triplett, Deyon (CDC/PHIC/DWD)" userId="5e2c7676-77f8-49c6-9620-27893fd59c4b" providerId="ADAL" clId="{56C88F23-EA2C-4EF6-8962-754C1FFBF088}" dt="2024-02-29T18:46:21.578" v="1" actId="20577"/>
          <ac:spMkLst>
            <pc:docMk/>
            <pc:sldMk cId="491677846" sldId="296"/>
            <ac:spMk id="5" creationId="{092A654D-5563-4C68-9570-140855CC835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62" tIns="93162" rIns="93162" bIns="93162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9528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099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/>
              <a:t>As of August 2022</a:t>
            </a:r>
          </a:p>
        </p:txBody>
      </p:sp>
    </p:spTree>
    <p:extLst>
      <p:ext uri="{BB962C8B-B14F-4D97-AF65-F5344CB8AC3E}">
        <p14:creationId xmlns:p14="http://schemas.microsoft.com/office/powerpoint/2010/main" val="33147779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8713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/>
              <a:t>As of August 2022</a:t>
            </a:r>
          </a:p>
          <a:p>
            <a:pPr marL="13970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9716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/>
              <a:t>Are</a:t>
            </a:r>
            <a:r>
              <a:rPr lang="en-US" baseline="0"/>
              <a:t> you ready to join EIS and make a difference?</a:t>
            </a:r>
            <a:endParaRPr lang="en-US"/>
          </a:p>
          <a:p>
            <a:pPr marL="614712" indent="-465887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b="0">
                <a:solidFill>
                  <a:schemeClr val="tx1"/>
                </a:solidFill>
                <a:latin typeface="Raleway" panose="020B0503030101060003" pitchFamily="34" charset="0"/>
              </a:rPr>
              <a:t>Go to our website and check eligibility</a:t>
            </a:r>
          </a:p>
          <a:p>
            <a:pPr marL="614712" indent="-465887">
              <a:buClrTx/>
              <a:buSzPct val="100000"/>
              <a:buFont typeface="Wingdings" panose="05000000000000000000" pitchFamily="2" charset="2"/>
              <a:buChar char="§"/>
            </a:pPr>
            <a:r>
              <a:rPr lang="en-US" b="0">
                <a:solidFill>
                  <a:schemeClr val="tx1"/>
                </a:solidFill>
                <a:latin typeface="Raleway" panose="020B0503030101060003" pitchFamily="34" charset="0"/>
              </a:rPr>
              <a:t>Apply in the spring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To hear about the experiences of an EIS officer, check out their stories on the EIS website.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54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Applications for the EIS Class of 2025 will open on March 1, 2024.</a:t>
            </a:r>
          </a:p>
        </p:txBody>
      </p:sp>
    </p:spTree>
    <p:extLst>
      <p:ext uri="{BB962C8B-B14F-4D97-AF65-F5344CB8AC3E}">
        <p14:creationId xmlns:p14="http://schemas.microsoft.com/office/powerpoint/2010/main" val="4890611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5ed75ccf_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5ed75ccf_028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/>
              <a:t>Pictured here is Dr. Amen Ben Hamida (EIS ‘17)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from CDC's Emergency Response and Recovery Branch (ERRB) traveled to Burkina Faso on an International Epi-Aid to strengthen severe acute respiratory infection (SARI) sentinel surveillance ahead of the influenza season. Here, Dr. Ben Hamida interviews a Burkinabe health care worker to better understand how local staff use a standardized case definition to decide whether a case is "SARI" or "not SARI."</a:t>
            </a:r>
            <a:endParaRPr lang="en-US"/>
          </a:p>
          <a:p>
            <a:pPr marL="171450" indent="-171450"/>
            <a:r>
              <a:rPr lang="en-US"/>
              <a:t>To learn more about EIS and become a Disease</a:t>
            </a:r>
            <a:r>
              <a:rPr lang="en-US" baseline="0"/>
              <a:t> Detective like Amen, check our website and you can email us at the address provided. </a:t>
            </a:r>
          </a:p>
          <a:p>
            <a:pPr marL="0" indent="0">
              <a:buNone/>
            </a:pPr>
            <a:endParaRPr lang="en-US" baseline="0"/>
          </a:p>
          <a:p>
            <a:pPr marL="0" indent="0">
              <a:buNone/>
            </a:pPr>
            <a:r>
              <a:rPr lang="en-US" baseline="0"/>
              <a:t>Thank you for your time.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032219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/>
            <a:r>
              <a:rPr lang="en-US"/>
              <a:t>Think of a major public health</a:t>
            </a:r>
            <a:r>
              <a:rPr lang="en-US" baseline="0"/>
              <a:t> event or emergency. CDC and EIS were there.</a:t>
            </a:r>
          </a:p>
          <a:p>
            <a:pPr marL="171450" indent="-171450"/>
            <a:r>
              <a:rPr lang="en-US" baseline="0"/>
              <a:t>Speaker: Walk your audience through one or more events.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35ed75ccf_0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35ed75ccf_033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Recent example:</a:t>
            </a:r>
          </a:p>
          <a:p>
            <a:pPr marL="13970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 of 5/31/2022:</a:t>
            </a:r>
          </a:p>
          <a:p>
            <a:pPr marL="171450" marR="0" lvl="0" indent="-171450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73% of EIS officers in the 2020 and 2021 classes have supported the COVID-19 Response, including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○"/>
              <a:tabLst>
                <a:tab pos="914400" algn="l"/>
              </a:tabLs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244 deployments to CDC Emergency Operations Center or field locations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○"/>
              <a:tabLst>
                <a:tab pos="914400" algn="l"/>
              </a:tabLs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9,163 deployment days  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○"/>
              <a:tabLst>
                <a:tab pos="914400" algn="l"/>
              </a:tabLs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95% (42) of EIS officers assigned to field positions worked on local COVID-19 response activities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26693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5f391192_05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285750" indent="-285750" defTabSz="931774">
              <a:spcAft>
                <a:spcPts val="1834"/>
              </a:spcAft>
              <a:buClrTx/>
              <a:defRPr/>
            </a:pPr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This map reflects the assigned locations for EIS officers in the classes of 2022 and 2023 across the United States, including CDC headquarters in Atlanta, our field stations in Alaska; Fort Collins, Colorado; the District of Columbia; and the U.S. Virgin Islands. (Assignments are made for EIS officers’ two-year fellowship and do not reflect deployments for Epi-Aids or other emergency response efforts.)</a:t>
            </a:r>
          </a:p>
          <a:p>
            <a:pPr marL="285750" indent="-285750" defTabSz="931774">
              <a:spcAft>
                <a:spcPts val="1834"/>
              </a:spcAft>
              <a:buClrTx/>
              <a:defRPr/>
            </a:pPr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EIS officers placed in the field are embedded in state and local</a:t>
            </a:r>
            <a:r>
              <a:rPr lang="en-US" baseline="0" dirty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health departments where they work side by side with local public health staff.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2784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5ed75ccf_0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5ed75ccf_044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buNone/>
            </a:pPr>
            <a:r>
              <a:rPr lang="en-US" dirty="0"/>
              <a:t>CDC’s disease detectives who </a:t>
            </a:r>
            <a:r>
              <a:rPr lang="en-US" baseline="0" dirty="0"/>
              <a:t>come from a variety of disciplines with an interest in field experience and a passion for service.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Allied healthcare professionals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Doctoral level scientists </a:t>
            </a:r>
            <a:r>
              <a:rPr lang="en-US" b="0" dirty="0">
                <a:latin typeface="Montserrat" panose="020B0604020202020204" charset="0"/>
              </a:rPr>
              <a:t>(e.g., epidemiologists, microbiologists, psychologists)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Nurses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Physicians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100" b="0" dirty="0">
                <a:latin typeface="Montserrat" panose="020B0604020202020204" charset="0"/>
              </a:rPr>
              <a:t>Veterinarians</a:t>
            </a:r>
            <a:endParaRPr lang="en-US" b="0" baseline="0" dirty="0"/>
          </a:p>
          <a:p>
            <a:pPr marL="0" indent="0">
              <a:buNone/>
            </a:pPr>
            <a:endParaRPr lang="en-US" baseline="0" dirty="0"/>
          </a:p>
          <a:p>
            <a:pPr marL="0" indent="0">
              <a:buNone/>
            </a:pPr>
            <a:r>
              <a:rPr lang="en-US" baseline="0" dirty="0"/>
              <a:t>Pictured: Howard </a:t>
            </a:r>
            <a:r>
              <a:rPr lang="en-US" baseline="0" dirty="0" err="1"/>
              <a:t>Chiou</a:t>
            </a:r>
            <a:r>
              <a:rPr lang="en-US" baseline="0" dirty="0"/>
              <a:t>, MD, PhD, MS, (EIS ‘18) presents an outbreak investigation at the 2019 EIS conference in Atlanta. His is assigned to work in the </a:t>
            </a:r>
            <a:r>
              <a:rPr lang="en-US" dirty="0"/>
              <a:t>Los Angeles County Public Health Department.</a:t>
            </a:r>
            <a:r>
              <a:rPr lang="en-US" b="0" dirty="0"/>
              <a:t> </a:t>
            </a:r>
          </a:p>
          <a:p>
            <a:pPr marL="0" indent="0">
              <a:buNone/>
            </a:pPr>
            <a:r>
              <a:rPr lang="en-US" b="0" dirty="0"/>
              <a:t>His education: </a:t>
            </a:r>
          </a:p>
          <a:p>
            <a:pPr marL="0" indent="0">
              <a:buNone/>
            </a:pPr>
            <a:r>
              <a:rPr lang="en-US" b="0" dirty="0"/>
              <a:t>  </a:t>
            </a:r>
            <a:r>
              <a:rPr lang="en-US" dirty="0"/>
              <a:t>MD: Emory University, 2017</a:t>
            </a:r>
            <a:br>
              <a:rPr lang="en-US" dirty="0"/>
            </a:br>
            <a:r>
              <a:rPr lang="en-US" dirty="0"/>
              <a:t>  PhD(Anthro): Emory University, 2015</a:t>
            </a:r>
            <a:br>
              <a:rPr lang="en-US" dirty="0"/>
            </a:br>
            <a:r>
              <a:rPr lang="en-US" dirty="0"/>
              <a:t>  MS: Stanford University, 2006</a:t>
            </a:r>
            <a:br>
              <a:rPr lang="en-US" dirty="0"/>
            </a:br>
            <a:r>
              <a:rPr lang="en-US" dirty="0"/>
              <a:t>  BA: Stanford University, 2006</a:t>
            </a:r>
          </a:p>
        </p:txBody>
      </p:sp>
    </p:spTree>
    <p:extLst>
      <p:ext uri="{BB962C8B-B14F-4D97-AF65-F5344CB8AC3E}">
        <p14:creationId xmlns:p14="http://schemas.microsoft.com/office/powerpoint/2010/main" val="15541771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The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EIS program is the world’s longest-running field epidemiology training program.  </a:t>
            </a:r>
            <a:endParaRPr lang="en-US" b="0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EIS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officers are e</a:t>
            </a:r>
            <a:r>
              <a:rPr lang="en-US" b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mployed by CDC where they are supervised and mentored by epidemiologists and other scientists</a:t>
            </a:r>
            <a:r>
              <a:rPr lang="en-US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Raleway" panose="020B0503030101060003" pitchFamily="34" charset="0"/>
              </a:rPr>
              <a:t> recognized as subject matter experts in their respective fields.</a:t>
            </a:r>
            <a:endParaRPr lang="en-US" sz="1100" b="1" i="0" u="none" strike="noStrike" cap="none" baseline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Raleway" panose="020B0503030101060003" pitchFamily="34" charset="0"/>
              <a:cs typeface="Arial"/>
              <a:sym typeface="Arial"/>
            </a:endParaRPr>
          </a:p>
          <a:p>
            <a:pPr marL="372700" indent="-388229">
              <a:spcAft>
                <a:spcPts val="1834"/>
              </a:spcAft>
              <a:buClrTx/>
              <a:defRPr/>
            </a:pPr>
            <a:r>
              <a:rPr lang="en-US" sz="1100" b="0" i="0" u="none" strike="noStrike" cap="none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Raleway" panose="020B0503030101060003" pitchFamily="34" charset="0"/>
                <a:ea typeface="Arial"/>
                <a:cs typeface="Arial"/>
                <a:sym typeface="Arial"/>
              </a:rPr>
              <a:t>In this photo, </a:t>
            </a:r>
            <a:r>
              <a:rPr lang="en-US" sz="1100" b="0" i="0" u="none" strike="noStrike" cap="none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EIS officer Miriam Van Dyke (EIS 2020) helps collect swab samples for a validation study of a rapid antigen test for COVID-19.</a:t>
            </a:r>
          </a:p>
          <a:p>
            <a:pPr marL="372700" indent="-388229">
              <a:spcAft>
                <a:spcPts val="1834"/>
              </a:spcAft>
              <a:buClrTx/>
              <a:defRPr/>
            </a:pPr>
            <a:endParaRPr lang="en-US" b="1">
              <a:solidFill>
                <a:schemeClr val="tx1">
                  <a:lumMod val="85000"/>
                  <a:lumOff val="15000"/>
                </a:schemeClr>
              </a:solidFill>
              <a:latin typeface="Raleway" panose="020B0503030101060003" pitchFamily="34" charset="0"/>
            </a:endParaRPr>
          </a:p>
          <a:p>
            <a:endParaRPr lang="en-US"/>
          </a:p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1754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p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0" indent="0">
              <a:spcAft>
                <a:spcPts val="1834"/>
              </a:spcAft>
              <a:buClrTx/>
              <a:buFont typeface="Wingdings" panose="05000000000000000000" pitchFamily="2" charset="2"/>
              <a:buNone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EIS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provides officers with: 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2 years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o</a:t>
            </a: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n-the-job learning and field work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You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 are g</a:t>
            </a: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uided by CDC experts and </a:t>
            </a:r>
            <a:r>
              <a:rPr lang="en-US" sz="1100" b="0" dirty="0">
                <a:latin typeface="Montserrat" panose="020B0604020202020204" charset="0"/>
              </a:rPr>
              <a:t>EIS alumni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Unparalleled opportunities</a:t>
            </a:r>
            <a:endParaRPr lang="en-US" b="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Work </a:t>
            </a:r>
            <a:r>
              <a:rPr lang="en-US" b="0" baseline="0" dirty="0">
                <a:solidFill>
                  <a:schemeClr val="tx1"/>
                </a:solidFill>
                <a:latin typeface="Raleway" panose="020B0503030101060003" pitchFamily="34" charset="0"/>
              </a:rPr>
              <a:t>as part of interdisciplinary teams to detect and respond to new and ongoing public health threats.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b="0" dirty="0">
                <a:solidFill>
                  <a:schemeClr val="tx1"/>
                </a:solidFill>
                <a:latin typeface="Raleway" panose="020B0503030101060003" pitchFamily="34" charset="0"/>
              </a:rPr>
              <a:t>Like Kelsey Sumner (EIS Class of 2021) pictured here in Mwanza, Tanzania during a poliovirus response in June 2022.</a:t>
            </a: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solidFill>
                  <a:schemeClr val="tx1"/>
                </a:solidFill>
                <a:latin typeface="Raleway" panose="020B0503030101060003" pitchFamily="34" charset="0"/>
              </a:rPr>
              <a:t>As an EIS officer, you’ll… 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solidFill>
                  <a:schemeClr val="tx1"/>
                </a:solidFill>
                <a:latin typeface="Raleway" panose="020B0503030101060003" pitchFamily="34" charset="0"/>
              </a:rPr>
              <a:t>Have o</a:t>
            </a:r>
            <a:r>
              <a:rPr lang="en-US" sz="1100" b="0" dirty="0">
                <a:latin typeface="Montserrat" panose="020B0604020202020204" charset="0"/>
              </a:rPr>
              <a:t>pportunities to work at CDC and state/local health departments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Be part of interdisciplinary teams</a:t>
            </a:r>
          </a:p>
          <a:p>
            <a:pPr marL="628650" lvl="1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r>
              <a:rPr lang="en-US" sz="1100" b="0" dirty="0">
                <a:latin typeface="Montserrat" panose="020B0604020202020204" charset="0"/>
              </a:rPr>
              <a:t>Contribute as part of a service and learning program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b="1" dirty="0">
              <a:latin typeface="Montserrat" panose="020B0604020202020204" charset="0"/>
            </a:endParaRPr>
          </a:p>
          <a:p>
            <a:pPr marL="171450" indent="-171450">
              <a:spcAft>
                <a:spcPts val="1834"/>
              </a:spcAft>
              <a:buClrTx/>
              <a:buFont typeface="Wingdings" panose="05000000000000000000" pitchFamily="2" charset="2"/>
              <a:buChar char="§"/>
              <a:defRPr/>
            </a:pP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4090617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your own EIS story? Build this slide to reflect your experiences.</a:t>
            </a:r>
          </a:p>
        </p:txBody>
      </p:sp>
    </p:spTree>
    <p:extLst>
      <p:ext uri="{BB962C8B-B14F-4D97-AF65-F5344CB8AC3E}">
        <p14:creationId xmlns:p14="http://schemas.microsoft.com/office/powerpoint/2010/main" val="27282095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17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spcFirstLastPara="1" wrap="square" lIns="93162" tIns="93162" rIns="93162" bIns="93162" anchor="t" anchorCtr="0">
            <a:noAutofit/>
          </a:bodyPr>
          <a:lstStyle/>
          <a:p>
            <a:pPr marL="171450" indent="-171450" defTabSz="931774">
              <a:defRPr/>
            </a:pPr>
            <a:r>
              <a:rPr lang="en-US"/>
              <a:t>EIS is a gateway to a strong foundation and a successful career in public health.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52;p8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8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5" name="Google Shape;55;p8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body" idx="2"/>
          </p:nvPr>
        </p:nvSpPr>
        <p:spPr>
          <a:xfrm>
            <a:off x="3267919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3"/>
          </p:nvPr>
        </p:nvSpPr>
        <p:spPr>
          <a:xfrm>
            <a:off x="5942264" y="1823700"/>
            <a:ext cx="25440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3886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 rot="-5400000">
            <a:off x="4517850" y="-385729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0" y="709150"/>
            <a:ext cx="9144000" cy="443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2" name="Google Shape;72;p10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3" name="Google Shape;73;p10"/>
          <p:cNvSpPr txBox="1">
            <a:spLocks noGrp="1"/>
          </p:cNvSpPr>
          <p:nvPr>
            <p:ph type="body" idx="1"/>
          </p:nvPr>
        </p:nvSpPr>
        <p:spPr>
          <a:xfrm>
            <a:off x="593575" y="4253900"/>
            <a:ext cx="79569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200"/>
              <a:buNone/>
              <a:defRPr sz="1200"/>
            </a:lvl1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8628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 complete image">
  <p:cSld name="Blank complete imag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2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2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2"/>
          <p:cNvSpPr/>
          <p:nvPr/>
        </p:nvSpPr>
        <p:spPr>
          <a:xfrm rot="-5400000">
            <a:off x="4497713" y="243900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2"/>
          <p:cNvSpPr/>
          <p:nvPr/>
        </p:nvSpPr>
        <p:spPr>
          <a:xfrm rot="10800000" flipH="1">
            <a:off x="-50" y="4813802"/>
            <a:ext cx="9144000" cy="32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2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5746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1D1D1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>
              <a:spcBef>
                <a:spcPts val="60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spcBef>
                <a:spcPts val="0"/>
              </a:spcBef>
              <a:spcAft>
                <a:spcPts val="0"/>
              </a:spcAft>
              <a:buSzPts val="1300"/>
              <a:buFont typeface="Raleway"/>
              <a:buChar char="▫"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Vidaloka"/>
                <a:ea typeface="Vidaloka"/>
                <a:cs typeface="Vidaloka"/>
                <a:sym typeface="Vidaloka"/>
              </a:defRPr>
            </a:lvl1pPr>
            <a:lvl2pPr lvl="1">
              <a:buNone/>
              <a:defRPr>
                <a:latin typeface="Vidaloka"/>
                <a:ea typeface="Vidaloka"/>
                <a:cs typeface="Vidaloka"/>
                <a:sym typeface="Vidaloka"/>
              </a:defRPr>
            </a:lvl2pPr>
            <a:lvl3pPr lvl="2">
              <a:buNone/>
              <a:defRPr>
                <a:latin typeface="Vidaloka"/>
                <a:ea typeface="Vidaloka"/>
                <a:cs typeface="Vidaloka"/>
                <a:sym typeface="Vidaloka"/>
              </a:defRPr>
            </a:lvl3pPr>
            <a:lvl4pPr lvl="3">
              <a:buNone/>
              <a:defRPr>
                <a:latin typeface="Vidaloka"/>
                <a:ea typeface="Vidaloka"/>
                <a:cs typeface="Vidaloka"/>
                <a:sym typeface="Vidaloka"/>
              </a:defRPr>
            </a:lvl4pPr>
            <a:lvl5pPr lvl="4">
              <a:buNone/>
              <a:defRPr>
                <a:latin typeface="Vidaloka"/>
                <a:ea typeface="Vidaloka"/>
                <a:cs typeface="Vidaloka"/>
                <a:sym typeface="Vidaloka"/>
              </a:defRPr>
            </a:lvl5pPr>
            <a:lvl6pPr lvl="5">
              <a:buNone/>
              <a:defRPr>
                <a:latin typeface="Vidaloka"/>
                <a:ea typeface="Vidaloka"/>
                <a:cs typeface="Vidaloka"/>
                <a:sym typeface="Vidaloka"/>
              </a:defRPr>
            </a:lvl6pPr>
            <a:lvl7pPr lvl="6">
              <a:buNone/>
              <a:defRPr>
                <a:latin typeface="Vidaloka"/>
                <a:ea typeface="Vidaloka"/>
                <a:cs typeface="Vidaloka"/>
                <a:sym typeface="Vidaloka"/>
              </a:defRPr>
            </a:lvl7pPr>
            <a:lvl8pPr lvl="7">
              <a:buNone/>
              <a:defRPr>
                <a:latin typeface="Vidaloka"/>
                <a:ea typeface="Vidaloka"/>
                <a:cs typeface="Vidaloka"/>
                <a:sym typeface="Vidaloka"/>
              </a:defRPr>
            </a:lvl8pPr>
            <a:lvl9pPr lvl="8">
              <a:buNone/>
              <a:defRPr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1335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01607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05535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 dark">
    <p:bg>
      <p:bgPr>
        <a:solidFill>
          <a:srgbClr val="1D1D1B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464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7AAE8-1BC3-400A-9EB9-59462C10E0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83C9D0-FCE0-474F-8E3D-3899F89DDB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1296B-A23A-4896-8000-7CE97B092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C2D18-7D9D-4C37-B046-DCDA7B118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E35846-29F1-443D-BE72-B8F3874B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34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7AE16-880B-406D-ADC4-574099318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BA39F0-28BE-4C2E-970A-2EE64C905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1D99D-217C-4D7A-9C44-1BEA0140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106BB-5999-4C56-B249-AE009EF27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15418-B318-4311-B573-2F3DF0D20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50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AFEB5-1061-4472-AB78-2D6CE3A9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BE4A46-ED99-401A-9336-8F58F52CF4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F4E50-41BF-4721-8F6B-0191A4DF3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3BF8E-16A5-42EB-8A73-EEE2BDA6F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A6C65-05E8-4657-B8D9-C096D3E36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80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>
            <a:off x="4980050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2"/>
          </p:nvPr>
        </p:nvSpPr>
        <p:spPr>
          <a:xfrm>
            <a:off x="6887597" y="1349425"/>
            <a:ext cx="1799100" cy="2604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600"/>
              </a:spcBef>
              <a:spcAft>
                <a:spcPts val="0"/>
              </a:spcAft>
              <a:buSzPts val="1200"/>
              <a:buChar char="▫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▫"/>
              <a:defRPr sz="12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r>
              <a:rPr lang="en"/>
              <a:t> 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17E2CD-11EA-4031-A824-F70618450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AA1A3-AF27-4664-B688-ACEB55CF76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E9E56-D3BD-4746-9366-68CF00202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D3EEF-48DE-48EE-AC51-193D9FEFC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9CBCA6-23DA-423F-8C7B-05C58338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D8771-3E44-4B73-82FE-F48C658A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6620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E5E6A-1CAF-49B1-95ED-CDAE160B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CC3FA4-D8AB-497B-B7CD-1527247DA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1EB652-40F7-4566-B497-ACF3A42373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9F297A-5C20-4089-8E28-53A251CE60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FD952F-37CA-4C14-9D89-9A16F562ED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FD8573-C85C-40D3-97B6-E7260BB15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14FEB1-A5EB-4BFD-A309-FFB424316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176BBB-C8A1-444F-BE64-44D700433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1387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5763-A8F7-4A4D-BE98-43C613B95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84844-8F87-4D00-97CF-F494C30B9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B00D6C-FB25-4D6D-9E18-6C58D19F5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7A822-48C7-46BB-BE97-C5B16DD02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17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B0CA8-2A50-43F0-AB45-3EAA041A3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EB701E-055F-4E58-AC8D-17BDE9459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D2AC26-2AE2-4779-B8D2-05020294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282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6AC95-A207-464A-98DF-551D42CB1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5C861-5E15-40FE-90D0-797E94D18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A7790F-A5C0-4473-B772-2AD7E3B73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45C94-9D37-430B-A8EA-41355F955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70AF66-53A1-4884-BFFD-0EDE7123E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DA935-D086-403B-890A-44D21558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146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75F90-112B-4057-9DFE-2DE9FC21B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BA0528-34E0-4B64-81FC-CE33A11D82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2D977-D3E4-4160-B76F-E615A2971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CA2C42-DE28-4C41-96B7-382E3F4FA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C2BE4B-2E0E-4B6F-A684-B89840F7C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7DAC2E-EAEB-4BAC-8144-BE4ED56A8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923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7AE8F-3C28-4F58-8D59-648C28CF5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A53E0A-5261-4803-9170-1875FAEB26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F7467-CE59-4AD4-940C-B25A50BE5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CE25D-952B-437D-9011-292BF36C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7102-35AA-4B04-8683-283EFD12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4201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2AA222-C454-4A3A-B1D9-460FB7A1A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4192E0-1AFA-460E-A43D-C20FE4F10F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4C0A-23B4-44B9-BBCC-4E6BEBA61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68369-FC49-4559-8BD9-6F2C5197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76DF9-D2B7-467D-B215-718069C0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487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466275" y="-1238838"/>
            <a:ext cx="211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0" y="3420048"/>
            <a:ext cx="9144000" cy="17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604497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half">
  <p:cSld name="Title + 1 column half"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rot="10800000" flipH="1">
            <a:off x="4543625" y="-5"/>
            <a:ext cx="1482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cxnSp>
        <p:nvCxnSpPr>
          <p:cNvPr id="36" name="Google Shape;36;p6"/>
          <p:cNvCxnSpPr/>
          <p:nvPr/>
        </p:nvCxnSpPr>
        <p:spPr>
          <a:xfrm>
            <a:off x="365850" y="4813675"/>
            <a:ext cx="38403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89350" y="819475"/>
            <a:ext cx="33933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3575" y="1518900"/>
            <a:ext cx="33933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189" lvl="0" indent="-330192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378" lvl="1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566" lvl="2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754" lvl="3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5943" lvl="4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132" lvl="5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320" lvl="6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509" lvl="7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697" lvl="8" indent="-330192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86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r>
              <a:rPr lang="en"/>
              <a:t> 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dar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188450" y="1194900"/>
            <a:ext cx="67671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1188150" y="3948600"/>
            <a:ext cx="6767100" cy="119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685800" y="1915625"/>
            <a:ext cx="5727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4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-5400000">
            <a:off x="4466275" y="-1238838"/>
            <a:ext cx="211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 rot="10800000" flipH="1">
            <a:off x="0" y="3420048"/>
            <a:ext cx="9144000" cy="1730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219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-5400000" flipH="1">
            <a:off x="4497775" y="-1112255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4"/>
          <p:cNvSpPr/>
          <p:nvPr/>
        </p:nvSpPr>
        <p:spPr>
          <a:xfrm>
            <a:off x="0" y="-25"/>
            <a:ext cx="9144000" cy="3418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1649050" y="503675"/>
            <a:ext cx="5845800" cy="29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55600" algn="ctr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5560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5560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layfair Display"/>
              <a:buChar char="∙"/>
              <a:defRPr sz="2000" i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/>
          <p:nvPr/>
        </p:nvSpPr>
        <p:spPr>
          <a:xfrm>
            <a:off x="3593400" y="19141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000014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</a:t>
            </a:r>
            <a:endParaRPr sz="4800">
              <a:solidFill>
                <a:srgbClr val="000014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2266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" type="tx">
  <p:cSld name="Title + 1 column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6;p5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5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9" name="Google Shape;29;p5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648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1 column half">
  <p:cSld name="Title + 1 column half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/>
          <p:nvPr/>
        </p:nvSpPr>
        <p:spPr>
          <a:xfrm rot="10800000" flipH="1">
            <a:off x="4543625" y="-5"/>
            <a:ext cx="1482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6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" name="Google Shape;36;p6"/>
          <p:cNvCxnSpPr/>
          <p:nvPr/>
        </p:nvCxnSpPr>
        <p:spPr>
          <a:xfrm>
            <a:off x="365850" y="4813675"/>
            <a:ext cx="38403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589350" y="819475"/>
            <a:ext cx="3393300" cy="6762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593575" y="1518900"/>
            <a:ext cx="33933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Char char="∙"/>
              <a:defRPr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∙"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595675" y="4813750"/>
            <a:ext cx="33891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7103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+ 2 columns" type="twoColTx">
  <p:cSld name="Title + 2 column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/>
          <p:nvPr/>
        </p:nvSpPr>
        <p:spPr>
          <a:xfrm rot="-5400000">
            <a:off x="4517850" y="-3214045"/>
            <a:ext cx="1083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42;p7"/>
          <p:cNvSpPr/>
          <p:nvPr/>
        </p:nvSpPr>
        <p:spPr>
          <a:xfrm rot="-5400000" flipH="1">
            <a:off x="4497775" y="-3854662"/>
            <a:ext cx="148200" cy="9144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43;p7"/>
          <p:cNvSpPr/>
          <p:nvPr/>
        </p:nvSpPr>
        <p:spPr>
          <a:xfrm>
            <a:off x="0" y="0"/>
            <a:ext cx="9144000" cy="676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7"/>
          <p:cNvSpPr/>
          <p:nvPr/>
        </p:nvSpPr>
        <p:spPr>
          <a:xfrm>
            <a:off x="0" y="1352400"/>
            <a:ext cx="9144000" cy="37911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5" name="Google Shape;45;p7"/>
          <p:cNvCxnSpPr/>
          <p:nvPr/>
        </p:nvCxnSpPr>
        <p:spPr>
          <a:xfrm>
            <a:off x="338100" y="4813675"/>
            <a:ext cx="84678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1"/>
          </p:nvPr>
        </p:nvSpPr>
        <p:spPr>
          <a:xfrm>
            <a:off x="593687" y="1823700"/>
            <a:ext cx="38619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2"/>
          </p:nvPr>
        </p:nvSpPr>
        <p:spPr>
          <a:xfrm>
            <a:off x="4688285" y="1823700"/>
            <a:ext cx="3861900" cy="2651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∙"/>
              <a:defRPr sz="14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∙"/>
              <a:defRPr sz="14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150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5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593575" y="4813750"/>
            <a:ext cx="7956600" cy="3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buNone/>
              <a:defRPr sz="1000">
                <a:solidFill>
                  <a:srgbClr val="666666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593575" y="0"/>
            <a:ext cx="79566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600"/>
              <a:buFont typeface="Playfair Display"/>
              <a:buNone/>
              <a:defRPr sz="1600">
                <a:solidFill>
                  <a:srgbClr val="11111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593575" y="1823700"/>
            <a:ext cx="7956600" cy="265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3020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1pPr>
            <a:lvl2pPr marL="914400" lvl="1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2pPr>
            <a:lvl3pPr marL="1371600" lvl="2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3pPr>
            <a:lvl4pPr marL="1828800" lvl="3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4pPr>
            <a:lvl5pPr marL="2286000" lvl="4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5pPr>
            <a:lvl6pPr marL="2743200" lvl="5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6pPr>
            <a:lvl7pPr marL="3200400" lvl="6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7pPr>
            <a:lvl8pPr marL="3657600" lvl="7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8pPr>
            <a:lvl9pPr marL="4114800" lvl="8" indent="-330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Raleway Light"/>
              <a:buChar char="∙"/>
              <a:defRPr sz="1600">
                <a:solidFill>
                  <a:srgbClr val="111111"/>
                </a:solidFill>
                <a:latin typeface="Raleway Light"/>
                <a:ea typeface="Raleway Light"/>
                <a:cs typeface="Raleway Light"/>
                <a:sym typeface="Raleway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99339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7" r:id="rId7"/>
    <p:sldLayoutId id="2147483669" r:id="rId8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283650" y="205975"/>
            <a:ext cx="31488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D1D1B"/>
              </a:buClr>
              <a:buSzPts val="1400"/>
              <a:buFont typeface="Montserrat"/>
              <a:buNone/>
              <a:defRPr b="1">
                <a:solidFill>
                  <a:srgbClr val="1D1D1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001600" y="1425025"/>
            <a:ext cx="3712800" cy="33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76574"/>
              </a:buClr>
              <a:buSzPts val="1300"/>
              <a:buFont typeface="Raleway"/>
              <a:buChar char="▫"/>
              <a:defRPr sz="1300">
                <a:solidFill>
                  <a:srgbClr val="57657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lvl="1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lvl="2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lvl="3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lvl="4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lvl="5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lvl="6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lvl="7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lvl="8" algn="ctr" rtl="0">
              <a:buNone/>
              <a:defRPr sz="6000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810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972B0C-1A3B-4259-B97D-C0AB69465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866E5-30B3-41D0-86FF-04CB78E18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91CED-2E98-40F5-AE3A-13BBBFB94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4DA00-3A15-4685-AAC2-7FB43BA7EF64}" type="datetimeFigureOut">
              <a:rPr lang="en-US" smtClean="0"/>
              <a:t>2/29/2024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7D3F1-FC9D-45BA-BEE5-BDE44D4967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413B6-F71A-481D-8344-F53E03169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78189-B6AA-4CA7-A649-E1449AAE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548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94" b="20066"/>
          <a:stretch/>
        </p:blipFill>
        <p:spPr>
          <a:xfrm>
            <a:off x="0" y="-93164"/>
            <a:ext cx="9144000" cy="3479782"/>
          </a:xfrm>
          <a:prstGeom prst="rect">
            <a:avLst/>
          </a:prstGeom>
        </p:spPr>
      </p:pic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18914" y="192947"/>
            <a:ext cx="2398539" cy="746620"/>
          </a:xfrm>
          <a:prstGeom prst="rect">
            <a:avLst/>
          </a:prstGeom>
          <a:solidFill>
            <a:srgbClr val="262626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2866490"/>
            <a:ext cx="9144000" cy="544531"/>
          </a:xfrm>
          <a:prstGeom prst="rect">
            <a:avLst/>
          </a:prstGeom>
          <a:solidFill>
            <a:srgbClr val="262626">
              <a:alpha val="4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Google Shape;90;p13"/>
          <p:cNvSpPr txBox="1">
            <a:spLocks noGrp="1"/>
          </p:cNvSpPr>
          <p:nvPr>
            <p:ph type="ctrTitle"/>
          </p:nvPr>
        </p:nvSpPr>
        <p:spPr>
          <a:xfrm>
            <a:off x="126547" y="2361727"/>
            <a:ext cx="8890906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Montserrat" panose="00000500000000000000" pitchFamily="2" charset="0"/>
              </a:rPr>
              <a:t>EPIDEMIC INTELLIGENCE SERVICE</a:t>
            </a:r>
          </a:p>
        </p:txBody>
      </p:sp>
      <p:pic>
        <p:nvPicPr>
          <p:cNvPr id="3" name="Picture 2" descr="U.S. Department of Health and Human Services. Center for Disease Control and Prevention">
            <a:extLst>
              <a:ext uri="{FF2B5EF4-FFF2-40B4-BE49-F238E27FC236}">
                <a16:creationId xmlns:a16="http://schemas.microsoft.com/office/drawing/2014/main" id="{36616F36-7F17-D84D-AEE4-A4476175B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94859" y="268171"/>
            <a:ext cx="2196047" cy="605133"/>
          </a:xfrm>
          <a:prstGeom prst="rect">
            <a:avLst/>
          </a:prstGeom>
        </p:spPr>
      </p:pic>
      <p:sp>
        <p:nvSpPr>
          <p:cNvPr id="4" name="Google Shape;90;p13"/>
          <p:cNvSpPr txBox="1">
            <a:spLocks/>
          </p:cNvSpPr>
          <p:nvPr/>
        </p:nvSpPr>
        <p:spPr>
          <a:xfrm>
            <a:off x="126547" y="3608015"/>
            <a:ext cx="8890906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lvl="0" algn="ctr">
              <a:defRPr/>
            </a:pPr>
            <a:r>
              <a:rPr lang="en-US" sz="2400" b="1">
                <a:solidFill>
                  <a:srgbClr val="011638"/>
                </a:solidFill>
                <a:latin typeface="Montserrat" panose="00000500000000000000" pitchFamily="2" charset="0"/>
              </a:rPr>
              <a:t>CDC’s Disease Detective Training Program</a:t>
            </a: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011638"/>
              </a:solidFill>
              <a:effectLst/>
              <a:uLnTx/>
              <a:uFillTx/>
              <a:latin typeface="Montserrat" panose="00000500000000000000" pitchFamily="2" charset="0"/>
              <a:sym typeface="Playfair Display"/>
            </a:endParaRPr>
          </a:p>
        </p:txBody>
      </p:sp>
      <p:cxnSp>
        <p:nvCxnSpPr>
          <p:cNvPr id="5" name="Straight Connector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796730" y="3934917"/>
            <a:ext cx="7297445" cy="887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4388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earching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147" y="903580"/>
            <a:ext cx="2330039" cy="16322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914C60-14A3-45FA-9A8A-FF48156D1A6C}"/>
              </a:ext>
            </a:extLst>
          </p:cNvPr>
          <p:cNvSpPr txBox="1"/>
          <p:nvPr/>
        </p:nvSpPr>
        <p:spPr>
          <a:xfrm>
            <a:off x="162504" y="2717460"/>
            <a:ext cx="8977249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685800">
              <a:buClrTx/>
            </a:pPr>
            <a:r>
              <a:rPr lang="en-US" sz="4400" b="1" kern="1200" dirty="0">
                <a:solidFill>
                  <a:srgbClr val="59595B"/>
                </a:solidFill>
                <a:latin typeface="Calibri" panose="020F0502020204030204"/>
              </a:rPr>
              <a:t>900+</a:t>
            </a:r>
            <a:r>
              <a:rPr lang="en-US" sz="2800" b="1" kern="1200" dirty="0">
                <a:solidFill>
                  <a:srgbClr val="59595B"/>
                </a:solidFill>
                <a:latin typeface="Calibri" panose="020F0502020204030204"/>
              </a:rPr>
              <a:t> </a:t>
            </a:r>
            <a:endParaRPr lang="en-US"/>
          </a:p>
          <a:p>
            <a:pPr algn="ctr" defTabSz="685800">
              <a:buClrTx/>
            </a:pPr>
            <a:r>
              <a:rPr lang="en-US" sz="2800" b="1" kern="1200" dirty="0">
                <a:solidFill>
                  <a:srgbClr val="59595B"/>
                </a:solidFill>
                <a:latin typeface="Calibri" panose="020F0502020204030204"/>
              </a:rPr>
              <a:t>peer-reviewed scientific publications </a:t>
            </a:r>
            <a:endParaRPr lang="en-US" dirty="0"/>
          </a:p>
          <a:p>
            <a:pPr algn="ctr" defTabSz="685800">
              <a:buClrTx/>
            </a:pPr>
            <a:r>
              <a:rPr lang="en-US" sz="2800" b="1" kern="1200" dirty="0">
                <a:solidFill>
                  <a:srgbClr val="59595B"/>
                </a:solidFill>
                <a:latin typeface="Calibri" panose="020F0502020204030204"/>
                <a:cs typeface="Calibri"/>
              </a:rPr>
              <a:t>authored by EIS officers from classes of 2015-2020</a:t>
            </a:r>
            <a:endParaRPr lang="en-US"/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B2BF2B-A774-4C29-B3C1-FD1E7B7777F8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 40%</a:t>
            </a:r>
          </a:p>
        </p:txBody>
      </p:sp>
    </p:spTree>
    <p:extLst>
      <p:ext uri="{BB962C8B-B14F-4D97-AF65-F5344CB8AC3E}">
        <p14:creationId xmlns:p14="http://schemas.microsoft.com/office/powerpoint/2010/main" val="4089054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graduation graphic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531" y="514349"/>
            <a:ext cx="1762991" cy="1958317"/>
          </a:xfrm>
          <a:prstGeom prst="rect">
            <a:avLst/>
          </a:prstGeom>
        </p:spPr>
      </p:pic>
      <p:grpSp>
        <p:nvGrpSpPr>
          <p:cNvPr id="2" name="Group 1" descr="More than 95 percent of recent EIS graduates continue in public health-related positions.">
            <a:extLst>
              <a:ext uri="{FF2B5EF4-FFF2-40B4-BE49-F238E27FC236}">
                <a16:creationId xmlns:a16="http://schemas.microsoft.com/office/drawing/2014/main" id="{A5A898B7-8074-4507-B9D9-6447F1E67062}"/>
              </a:ext>
            </a:extLst>
          </p:cNvPr>
          <p:cNvGrpSpPr/>
          <p:nvPr/>
        </p:nvGrpSpPr>
        <p:grpSpPr>
          <a:xfrm>
            <a:off x="714224" y="2613765"/>
            <a:ext cx="8115604" cy="1638707"/>
            <a:chOff x="412567" y="343447"/>
            <a:chExt cx="8115604" cy="163870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92A654D-5563-4C68-9570-140855CC835A}"/>
                </a:ext>
              </a:extLst>
            </p:cNvPr>
            <p:cNvSpPr txBox="1"/>
            <p:nvPr/>
          </p:nvSpPr>
          <p:spPr>
            <a:xfrm>
              <a:off x="412567" y="343447"/>
              <a:ext cx="81156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4400" b="1" kern="1200" dirty="0">
                  <a:solidFill>
                    <a:srgbClr val="59595B"/>
                  </a:solidFill>
                  <a:latin typeface="Calibri" panose="020F0502020204030204"/>
                  <a:ea typeface="+mn-ea"/>
                  <a:cs typeface="+mn-cs"/>
                </a:rPr>
                <a:t>97%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5FAF16-92AB-44A4-B3B9-EADDEA72AF2C}"/>
                </a:ext>
              </a:extLst>
            </p:cNvPr>
            <p:cNvSpPr txBox="1"/>
            <p:nvPr/>
          </p:nvSpPr>
          <p:spPr>
            <a:xfrm>
              <a:off x="412567" y="1028047"/>
              <a:ext cx="81156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buClrTx/>
              </a:pPr>
              <a:r>
                <a:rPr lang="en-US" sz="2800" b="1" kern="1200">
                  <a:solidFill>
                    <a:srgbClr val="59595B"/>
                  </a:solidFill>
                  <a:latin typeface="Calibri" panose="020F0502020204030204"/>
                  <a:ea typeface="+mn-ea"/>
                  <a:cs typeface="+mn-cs"/>
                </a:rPr>
                <a:t>of recent EIS graduates continue </a:t>
              </a:r>
            </a:p>
            <a:p>
              <a:pPr algn="ctr" defTabSz="685800">
                <a:buClrTx/>
              </a:pPr>
              <a:r>
                <a:rPr lang="en-US" sz="2800" b="1" kern="1200">
                  <a:solidFill>
                    <a:srgbClr val="59595B"/>
                  </a:solidFill>
                  <a:latin typeface="Calibri" panose="020F0502020204030204"/>
                  <a:ea typeface="+mn-ea"/>
                  <a:cs typeface="+mn-cs"/>
                </a:rPr>
                <a:t>in public health-related positions</a:t>
              </a:r>
            </a:p>
          </p:txBody>
        </p:sp>
      </p:grpSp>
      <p:sp>
        <p:nvSpPr>
          <p:cNvPr id="3" name="Title 2" hidden="1">
            <a:extLst>
              <a:ext uri="{FF2B5EF4-FFF2-40B4-BE49-F238E27FC236}">
                <a16:creationId xmlns:a16="http://schemas.microsoft.com/office/drawing/2014/main" id="{6C9F84F0-D2FD-4CC4-B531-BEA79EB47161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More than</a:t>
            </a:r>
            <a:r>
              <a:rPr lang="en-US" baseline="0" dirty="0"/>
              <a:t> 95%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67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B1A41B1-E2F6-40B8-8CD7-8546C2141769}"/>
              </a:ext>
            </a:extLst>
          </p:cNvPr>
          <p:cNvSpPr txBox="1"/>
          <p:nvPr/>
        </p:nvSpPr>
        <p:spPr>
          <a:xfrm>
            <a:off x="514198" y="3091086"/>
            <a:ext cx="8115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</a:pPr>
            <a:r>
              <a:rPr lang="en-US" sz="4400" b="1" kern="1200" dirty="0">
                <a:solidFill>
                  <a:srgbClr val="59595B"/>
                </a:solidFill>
                <a:latin typeface="Calibri" panose="020F0502020204030204"/>
                <a:ea typeface="+mn-ea"/>
                <a:cs typeface="+mn-cs"/>
              </a:rPr>
              <a:t>4 of the last 12</a:t>
            </a:r>
          </a:p>
          <a:p>
            <a:pPr algn="ctr" defTabSz="685800">
              <a:buClrTx/>
            </a:pPr>
            <a:r>
              <a:rPr lang="en-US" sz="2800" b="1" kern="1200" dirty="0">
                <a:solidFill>
                  <a:srgbClr val="59595B"/>
                </a:solidFill>
                <a:latin typeface="Calibri" panose="020F0502020204030204"/>
              </a:rPr>
              <a:t>CDC Directors are EIS alumni</a:t>
            </a:r>
          </a:p>
        </p:txBody>
      </p:sp>
      <p:pic>
        <p:nvPicPr>
          <p:cNvPr id="1026" name="Picture 2" descr="U.S. CDC Says Risk of Ebola to the United States Is Extremely Low | Top  News | US News">
            <a:extLst>
              <a:ext uri="{FF2B5EF4-FFF2-40B4-BE49-F238E27FC236}">
                <a16:creationId xmlns:a16="http://schemas.microsoft.com/office/drawing/2014/main" id="{1157371C-0E05-470C-93ED-1474EB7F9D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8"/>
          <a:stretch/>
        </p:blipFill>
        <p:spPr bwMode="auto">
          <a:xfrm>
            <a:off x="2831689" y="913641"/>
            <a:ext cx="3480621" cy="2039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3E6DCC-583F-4431-A1CD-46C467158484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4 of the last 11</a:t>
            </a:r>
          </a:p>
        </p:txBody>
      </p:sp>
    </p:spTree>
    <p:extLst>
      <p:ext uri="{BB962C8B-B14F-4D97-AF65-F5344CB8AC3E}">
        <p14:creationId xmlns:p14="http://schemas.microsoft.com/office/powerpoint/2010/main" val="186231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23B91DB-F69F-7D1D-9ACA-491263F23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24 CDC Country</a:t>
            </a:r>
            <a:r>
              <a:rPr lang="en-US" baseline="0" dirty="0"/>
              <a:t> &amp; Regional Office Directors are EIS Alumni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75EC8A-EE47-4524-8F0E-23BD6CA19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1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10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t="-25000"/>
          </a:stretch>
        </a:blip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1297" y="1205824"/>
            <a:ext cx="6746232" cy="2742131"/>
          </a:xfrm>
          <a:prstGeom prst="rect">
            <a:avLst/>
          </a:prstGeom>
          <a:solidFill>
            <a:schemeClr val="tx1">
              <a:lumMod val="85000"/>
              <a:lumOff val="15000"/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7" name="Google Shape;167;p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188450" y="1693069"/>
            <a:ext cx="6767100" cy="17242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rgbClr val="FFFFFF"/>
                </a:solidFill>
              </a:rPr>
              <a:t>Ready to make </a:t>
            </a:r>
            <a:br>
              <a:rPr lang="en" sz="4800" dirty="0">
                <a:solidFill>
                  <a:srgbClr val="FFFFFF"/>
                </a:solidFill>
              </a:rPr>
            </a:br>
            <a:r>
              <a:rPr lang="en" sz="4800" i="1" dirty="0">
                <a:solidFill>
                  <a:srgbClr val="FFFFFF"/>
                </a:solidFill>
                <a:latin typeface="Montserrat" panose="020B0604020202020204" charset="0"/>
              </a:rPr>
              <a:t>a difference?</a:t>
            </a:r>
            <a:endParaRPr sz="4800" i="1" dirty="0">
              <a:solidFill>
                <a:srgbClr val="FFFFFF"/>
              </a:solidFill>
              <a:latin typeface="Montserrat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0337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4" name="Rectangle 3"/>
          <p:cNvSpPr/>
          <p:nvPr/>
        </p:nvSpPr>
        <p:spPr>
          <a:xfrm>
            <a:off x="-82727" y="981680"/>
            <a:ext cx="353738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algn="ctr"/>
            <a:endParaRPr lang="en-US" sz="1600" b="1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146050" algn="ctr"/>
            <a:r>
              <a:rPr lang="en-US" sz="3200" b="1" dirty="0">
                <a:solidFill>
                  <a:schemeClr val="tx1"/>
                </a:solidFill>
                <a:latin typeface="Montserrat" panose="020B0604020202020204" charset="0"/>
              </a:rPr>
              <a:t>HOW TO </a:t>
            </a:r>
          </a:p>
          <a:p>
            <a:pPr marL="146050" algn="ctr"/>
            <a:r>
              <a:rPr lang="en-US" sz="3200" b="1" dirty="0">
                <a:solidFill>
                  <a:schemeClr val="tx1"/>
                </a:solidFill>
                <a:latin typeface="Montserrat" panose="020B0604020202020204" charset="0"/>
              </a:rPr>
              <a:t>APPLY</a:t>
            </a:r>
          </a:p>
          <a:p>
            <a:pPr marL="146050" algn="ctr"/>
            <a:endParaRPr lang="en-US" sz="1600" b="1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sz="2400" b="1" u="sng" dirty="0">
                <a:solidFill>
                  <a:schemeClr val="tx1"/>
                </a:solidFill>
                <a:latin typeface="Montserrat" panose="020B0604020202020204" charset="0"/>
              </a:rPr>
              <a:t>cdc.gov/eis</a:t>
            </a:r>
          </a:p>
          <a:p>
            <a:pPr marL="146050" algn="ctr">
              <a:lnSpc>
                <a:spcPct val="150000"/>
              </a:lnSpc>
            </a:pPr>
            <a:endParaRPr lang="en-US" sz="1600" b="1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Montserrat" panose="020B0604020202020204" charset="0"/>
              </a:rPr>
              <a:t>SPRING 2024</a:t>
            </a:r>
          </a:p>
          <a:p>
            <a:pPr marL="146050" algn="ctr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6" name="Title 5" hidden="1">
            <a:extLst>
              <a:ext uri="{FF2B5EF4-FFF2-40B4-BE49-F238E27FC236}">
                <a16:creationId xmlns:a16="http://schemas.microsoft.com/office/drawing/2014/main" id="{21139C20-CF8A-4574-975A-4195639EAC4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How to Apply</a:t>
            </a:r>
          </a:p>
        </p:txBody>
      </p:sp>
      <p:pic>
        <p:nvPicPr>
          <p:cNvPr id="7" name="Picture 6" descr="Screenshot of EIS application webpage">
            <a:extLst>
              <a:ext uri="{FF2B5EF4-FFF2-40B4-BE49-F238E27FC236}">
                <a16:creationId xmlns:a16="http://schemas.microsoft.com/office/drawing/2014/main" id="{53146E1E-2801-E41C-397C-12AB4CD96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0558" y="490840"/>
            <a:ext cx="5268594" cy="439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240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953774" y="1185926"/>
            <a:ext cx="2195700" cy="27537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 </a:t>
            </a:r>
          </a:p>
        </p:txBody>
      </p:sp>
      <p:pic>
        <p:nvPicPr>
          <p:cNvPr id="4" name="Picture 3" descr="Dr. Amen Ben Hamida (EIS ‘17) from CDC's Emergency Response and Recovery Branch (ERRB) in Burkina Faso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3" t="-391" r="21252" b="238"/>
          <a:stretch/>
        </p:blipFill>
        <p:spPr>
          <a:xfrm>
            <a:off x="4186591" y="-17948"/>
            <a:ext cx="4957409" cy="51614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210743" y="1311385"/>
            <a:ext cx="35373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6050" algn="ctr"/>
            <a:endParaRPr lang="en-US" sz="1600" b="1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marL="146050" algn="ctr"/>
            <a:r>
              <a:rPr lang="en-US" sz="3200" b="1" dirty="0">
                <a:solidFill>
                  <a:schemeClr val="tx1"/>
                </a:solidFill>
                <a:latin typeface="Montserrat" panose="020B0604020202020204" charset="0"/>
              </a:rPr>
              <a:t>LEARN </a:t>
            </a:r>
          </a:p>
          <a:p>
            <a:pPr marL="146050" algn="ctr"/>
            <a:r>
              <a:rPr lang="en-US" sz="3200" b="1" dirty="0">
                <a:solidFill>
                  <a:schemeClr val="tx1"/>
                </a:solidFill>
                <a:latin typeface="Montserrat" panose="020B0604020202020204" charset="0"/>
              </a:rPr>
              <a:t>MORE</a:t>
            </a:r>
          </a:p>
          <a:p>
            <a:pPr marL="146050" algn="ctr"/>
            <a:endParaRPr lang="en-US" sz="1600" b="1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Montserrat" panose="020B0604020202020204" charset="0"/>
              </a:rPr>
              <a:t>cdc.gov/</a:t>
            </a:r>
            <a:r>
              <a:rPr lang="en-US" b="1" dirty="0" err="1">
                <a:solidFill>
                  <a:schemeClr val="tx1"/>
                </a:solidFill>
                <a:latin typeface="Montserrat" panose="020B0604020202020204" charset="0"/>
              </a:rPr>
              <a:t>eis</a:t>
            </a:r>
            <a:endParaRPr lang="en-US" b="1" dirty="0">
              <a:solidFill>
                <a:schemeClr val="tx1"/>
              </a:solidFill>
              <a:latin typeface="Montserrat" panose="020B0604020202020204" charset="0"/>
            </a:endParaRPr>
          </a:p>
          <a:p>
            <a:pPr marL="146050" algn="ctr">
              <a:lnSpc>
                <a:spcPct val="150000"/>
              </a:lnSpc>
            </a:pPr>
            <a:r>
              <a:rPr lang="en-US" b="1" dirty="0">
                <a:solidFill>
                  <a:schemeClr val="tx1"/>
                </a:solidFill>
                <a:latin typeface="Montserrat" panose="020B0604020202020204" charset="0"/>
              </a:rPr>
              <a:t>cdc.gov/fellowships</a:t>
            </a:r>
          </a:p>
          <a:p>
            <a:pPr marL="146050" algn="ctr">
              <a:lnSpc>
                <a:spcPct val="150000"/>
              </a:lnSpc>
            </a:pPr>
            <a:endParaRPr lang="en-US" sz="1600" dirty="0">
              <a:solidFill>
                <a:schemeClr val="tx1"/>
              </a:solidFill>
              <a:latin typeface="Montserrat" panose="020B0604020202020204" charset="0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25617A3-5A21-46E0-A80C-C5924E70D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350" y="808965"/>
            <a:ext cx="3393300" cy="676200"/>
          </a:xfrm>
        </p:spPr>
        <p:txBody>
          <a:bodyPr/>
          <a:lstStyle/>
          <a:p>
            <a:r>
              <a:rPr lang="en-US" dirty="0"/>
              <a:t>Learn More</a:t>
            </a:r>
          </a:p>
        </p:txBody>
      </p:sp>
    </p:spTree>
    <p:extLst>
      <p:ext uri="{BB962C8B-B14F-4D97-AF65-F5344CB8AC3E}">
        <p14:creationId xmlns:p14="http://schemas.microsoft.com/office/powerpoint/2010/main" val="1242347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ctrTitle" idx="4294967295"/>
          </p:nvPr>
        </p:nvSpPr>
        <p:spPr>
          <a:xfrm>
            <a:off x="275781" y="152399"/>
            <a:ext cx="6767100" cy="73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tx1"/>
                </a:solidFill>
              </a:rPr>
              <a:t>WE WERE THERE</a:t>
            </a:r>
          </a:p>
        </p:txBody>
      </p:sp>
      <p:pic>
        <p:nvPicPr>
          <p:cNvPr id="3" name="Picture 2" descr="Timeline of major public health event or emergency with CDC and EIS involvement. ">
            <a:extLst>
              <a:ext uri="{FF2B5EF4-FFF2-40B4-BE49-F238E27FC236}">
                <a16:creationId xmlns:a16="http://schemas.microsoft.com/office/drawing/2014/main" id="{9797C670-10C9-4357-8911-D75762C556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33082" y="1198452"/>
            <a:ext cx="8677835" cy="274659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1179" y="1213543"/>
            <a:ext cx="6729664" cy="2724794"/>
          </a:xfrm>
          <a:prstGeom prst="rect">
            <a:avLst/>
          </a:prstGeom>
          <a:solidFill>
            <a:srgbClr val="262626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33451" y="2243865"/>
            <a:ext cx="52834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Raleway" panose="020B0503030101060003" pitchFamily="34" charset="0"/>
                <a:cs typeface="Arial"/>
                <a:sym typeface="Arial"/>
              </a:rPr>
              <a:t>ON THE FRONT LINES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E50109-DB46-4516-ABA2-FF9498D4FCFB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ON THE FRONT LINES</a:t>
            </a:r>
          </a:p>
        </p:txBody>
      </p:sp>
    </p:spTree>
    <p:extLst>
      <p:ext uri="{BB962C8B-B14F-4D97-AF65-F5344CB8AC3E}">
        <p14:creationId xmlns:p14="http://schemas.microsoft.com/office/powerpoint/2010/main" val="34365592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0;p13">
            <a:extLst>
              <a:ext uri="{FF2B5EF4-FFF2-40B4-BE49-F238E27FC236}">
                <a16:creationId xmlns:a16="http://schemas.microsoft.com/office/drawing/2014/main" id="{4067C9E0-C672-49EE-A99F-26C8E3867AC1}"/>
              </a:ext>
            </a:extLst>
          </p:cNvPr>
          <p:cNvSpPr txBox="1">
            <a:spLocks/>
          </p:cNvSpPr>
          <p:nvPr/>
        </p:nvSpPr>
        <p:spPr>
          <a:xfrm>
            <a:off x="136447" y="-104899"/>
            <a:ext cx="8871106" cy="662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Playfair Display"/>
              <a:buNone/>
              <a:defRPr sz="4800" b="0" i="0" u="none" strike="noStrike" cap="none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lvl="0" algn="ctr">
              <a:defRPr/>
            </a:pPr>
            <a:r>
              <a:rPr kumimoji="0" lang="en-US" sz="2800" b="1" i="0" u="none" strike="noStrike" kern="0" cap="all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ontserrat" panose="00000500000000000000" pitchFamily="2" charset="0"/>
                <a:sym typeface="Playfair Display"/>
              </a:rPr>
              <a:t>2022 &amp; 2023 EIS </a:t>
            </a:r>
            <a:r>
              <a:rPr lang="en-US" sz="2800" b="1" cap="all" dirty="0">
                <a:solidFill>
                  <a:schemeClr val="tx1"/>
                </a:solidFill>
                <a:latin typeface="Montserrat" panose="00000500000000000000" pitchFamily="2" charset="0"/>
              </a:rPr>
              <a:t>Classes</a:t>
            </a:r>
            <a:endParaRPr kumimoji="0" lang="en-US" sz="2800" b="1" i="0" u="none" strike="noStrike" kern="0" cap="all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ontserrat" panose="00000500000000000000" pitchFamily="2" charset="0"/>
              <a:sym typeface="Playfair Display"/>
            </a:endParaRPr>
          </a:p>
        </p:txBody>
      </p:sp>
      <p:sp>
        <p:nvSpPr>
          <p:cNvPr id="4" name="Title 3" hidden="1">
            <a:extLst>
              <a:ext uri="{FF2B5EF4-FFF2-40B4-BE49-F238E27FC236}">
                <a16:creationId xmlns:a16="http://schemas.microsoft.com/office/drawing/2014/main" id="{EF1992D3-04DB-4C85-82CC-4586C3BDA610}"/>
              </a:ext>
            </a:extLst>
          </p:cNvPr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2021 &amp; 2022 EIS Classes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06D18E-B0E3-480F-8F9C-35FAF68D1A45}"/>
              </a:ext>
            </a:extLst>
          </p:cNvPr>
          <p:cNvSpPr/>
          <p:nvPr/>
        </p:nvSpPr>
        <p:spPr>
          <a:xfrm>
            <a:off x="2535967" y="606603"/>
            <a:ext cx="407206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Montserrat" panose="020B0604020202020204" charset="0"/>
              </a:rPr>
              <a:t>86 in class of 2022 | 86 in class of 2023</a:t>
            </a:r>
          </a:p>
        </p:txBody>
      </p:sp>
      <p:pic>
        <p:nvPicPr>
          <p:cNvPr id="3" name="Picture 2" descr="U.S. map showing where EIS officers are located.">
            <a:extLst>
              <a:ext uri="{FF2B5EF4-FFF2-40B4-BE49-F238E27FC236}">
                <a16:creationId xmlns:a16="http://schemas.microsoft.com/office/drawing/2014/main" id="{89274D94-1023-1D52-5B8D-411A7E408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1993" y="883602"/>
            <a:ext cx="5140014" cy="420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277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6"/>
          <p:cNvSpPr txBox="1">
            <a:spLocks noGrp="1"/>
          </p:cNvSpPr>
          <p:nvPr>
            <p:ph type="sldNum" idx="12"/>
          </p:nvPr>
        </p:nvSpPr>
        <p:spPr>
          <a:xfrm>
            <a:off x="1188150" y="1194900"/>
            <a:ext cx="2195700" cy="275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idaloka"/>
                <a:sym typeface="Vidaloka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idaloka"/>
              <a:sym typeface="Vidaloka"/>
            </a:endParaRPr>
          </a:p>
        </p:txBody>
      </p:sp>
      <p:sp>
        <p:nvSpPr>
          <p:cNvPr id="7" name="Google Shape;87;p16"/>
          <p:cNvSpPr txBox="1">
            <a:spLocks/>
          </p:cNvSpPr>
          <p:nvPr/>
        </p:nvSpPr>
        <p:spPr>
          <a:xfrm>
            <a:off x="5801326" y="1200136"/>
            <a:ext cx="2195700" cy="2753700"/>
          </a:xfrm>
          <a:prstGeom prst="rect">
            <a:avLst/>
          </a:prstGeom>
          <a:noFill/>
          <a:ln w="12700" cap="flat" cmpd="sng">
            <a:solidFill>
              <a:schemeClr val="tx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0" b="0" i="0" u="none" strike="noStrike" cap="none">
                <a:solidFill>
                  <a:srgbClr val="FFFFFF"/>
                </a:solidFill>
                <a:latin typeface="Vidaloka"/>
                <a:ea typeface="Vidaloka"/>
                <a:cs typeface="Vidaloka"/>
                <a:sym typeface="Vidalok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EIS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OFFICERS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 w="9525"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ARE . . .</a:t>
            </a:r>
          </a:p>
        </p:txBody>
      </p:sp>
      <p:pic>
        <p:nvPicPr>
          <p:cNvPr id="4" name="Picture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5" t="10652" r="20342" b="11584"/>
          <a:stretch/>
        </p:blipFill>
        <p:spPr>
          <a:xfrm>
            <a:off x="-54245" y="-9939"/>
            <a:ext cx="4564251" cy="5148470"/>
          </a:xfrm>
          <a:prstGeom prst="rect">
            <a:avLst/>
          </a:prstGeom>
        </p:spPr>
      </p:pic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25B3BB-2FFE-42AB-938F-59F8608C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EIS OFFICERS ARE </a:t>
            </a:r>
          </a:p>
        </p:txBody>
      </p:sp>
    </p:spTree>
    <p:extLst>
      <p:ext uri="{BB962C8B-B14F-4D97-AF65-F5344CB8AC3E}">
        <p14:creationId xmlns:p14="http://schemas.microsoft.com/office/powerpoint/2010/main" val="1245187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1185765" y="1194900"/>
            <a:ext cx="2195700" cy="27537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WHY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EIS?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37D26E8-A37E-49B1-BDF4-A54D245CA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EIS?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3CC7E2-945B-4A73-B239-DFE257D61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843" b="5843"/>
          <a:stretch/>
        </p:blipFill>
        <p:spPr>
          <a:xfrm flipH="1">
            <a:off x="4775953" y="0"/>
            <a:ext cx="43680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06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5821933" y="1191475"/>
            <a:ext cx="2195700" cy="2753700"/>
          </a:xfrm>
          <a:prstGeom prst="rect">
            <a:avLst/>
          </a:prstGeom>
          <a:solidFill>
            <a:schemeClr val="bg1">
              <a:alpha val="30196"/>
            </a:schemeClr>
          </a:solidFill>
          <a:ln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THERE’S NOTHING</a:t>
            </a: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chemeClr val="tx1"/>
                </a:solidFill>
                <a:latin typeface="Montserrat" panose="020B0604020202020204" charset="0"/>
              </a:rPr>
              <a:t>LIKE IT</a:t>
            </a: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F8597D-D5FB-4189-9C2E-7106D90FB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THERE’S NOTHING LIKE IT </a:t>
            </a:r>
          </a:p>
        </p:txBody>
      </p:sp>
      <p:pic>
        <p:nvPicPr>
          <p:cNvPr id="4" name="Picture 3" descr="Kelsey Sumner (EIS Class of 2021) in Mwanza, Tanzania during a poliovirus response in June 2022">
            <a:extLst>
              <a:ext uri="{FF2B5EF4-FFF2-40B4-BE49-F238E27FC236}">
                <a16:creationId xmlns:a16="http://schemas.microsoft.com/office/drawing/2014/main" id="{C9C5F062-2D61-46AC-8E22-5DAA3B94EE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25"/>
          <a:stretch/>
        </p:blipFill>
        <p:spPr>
          <a:xfrm>
            <a:off x="0" y="0"/>
            <a:ext cx="4572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53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PRESENTERS pictures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48043" y="3319827"/>
            <a:ext cx="3770660" cy="970988"/>
          </a:xfrm>
        </p:spPr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r>
              <a:rPr lang="en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A1BF8E-7E3F-4514-A462-9096AB33F74E}"/>
              </a:ext>
            </a:extLst>
          </p:cNvPr>
          <p:cNvSpPr txBox="1"/>
          <p:nvPr/>
        </p:nvSpPr>
        <p:spPr>
          <a:xfrm>
            <a:off x="1504335" y="1743634"/>
            <a:ext cx="15633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</a:rPr>
              <a:t>Add Your Photo 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63743C-71F4-4B69-8113-13E3166E5AA8}"/>
              </a:ext>
            </a:extLst>
          </p:cNvPr>
          <p:cNvSpPr txBox="1"/>
          <p:nvPr/>
        </p:nvSpPr>
        <p:spPr>
          <a:xfrm>
            <a:off x="4948043" y="2094696"/>
            <a:ext cx="37706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Add your name and EIS story here</a:t>
            </a:r>
          </a:p>
        </p:txBody>
      </p:sp>
    </p:spTree>
    <p:extLst>
      <p:ext uri="{BB962C8B-B14F-4D97-AF65-F5344CB8AC3E}">
        <p14:creationId xmlns:p14="http://schemas.microsoft.com/office/powerpoint/2010/main" val="16691144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54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/>
          <a:srcRect l="7320" t="10721" r="2962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24;p19"/>
          <p:cNvSpPr txBox="1">
            <a:spLocks noGrp="1"/>
          </p:cNvSpPr>
          <p:nvPr>
            <p:ph type="sldNum" idx="12"/>
          </p:nvPr>
        </p:nvSpPr>
        <p:spPr>
          <a:xfrm>
            <a:off x="3474150" y="1411266"/>
            <a:ext cx="2195700" cy="2753700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WHERE COULD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EIS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20B0604020202020204" charset="0"/>
                <a:sym typeface="Vidaloka"/>
              </a:rPr>
              <a:t>TAKE YOU?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20B0604020202020204" charset="0"/>
              <a:sym typeface="Vidaloka"/>
            </a:endParaRPr>
          </a:p>
        </p:txBody>
      </p:sp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8BE5910-BB51-45C8-BB9B-DA6A8A0D4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WHERE COULD EIS  TAKE YOU?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sabella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Gertrud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0724e717-bbe7-4e48-ae6a-faff532bb476" xsi:nil="true"/>
    <_dlc_DocId xmlns="0724e717-bbe7-4e48-ae6a-faff532bb476">CSELS-82125950-5920</_dlc_DocId>
    <_dlc_DocIdUrl xmlns="0724e717-bbe7-4e48-ae6a-faff532bb476">
      <Url>https://cdc.sharepoint.com/sites/CSELS/DSEPD/_layouts/15/DocIdRedir.aspx?ID=CSELS-82125950-5920</Url>
      <Description>CSELS-82125950-5920</Description>
    </_dlc_DocIdUrl>
    <SharedWithUsers xmlns="97986baa-4a78-4324-b8be-ae407745dc09">
      <UserInfo>
        <DisplayName>Pevzner, Eric (CDC/DDPHSS/CSELS/DSEPD)</DisplayName>
        <AccountId>1461</AccountId>
        <AccountType/>
      </UserInfo>
    </SharedWithUsers>
    <lcf76f155ced4ddcb4097134ff3c332f xmlns="0e8cf964-8534-49e0-af3e-06854c117df5">
      <Terms xmlns="http://schemas.microsoft.com/office/infopath/2007/PartnerControls"/>
    </lcf76f155ced4ddcb4097134ff3c332f>
    <MediaLengthInSeconds xmlns="0e8cf964-8534-49e0-af3e-06854c117df5" xsi:nil="true"/>
    <_dlc_DocIdPersistId xmlns="0724e717-bbe7-4e48-ae6a-faff532bb476">false</_dlc_DocIdPersist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39C403F70E4A243A49EC70EED69F89A" ma:contentTypeVersion="1307" ma:contentTypeDescription="Create a new document." ma:contentTypeScope="" ma:versionID="8d03502af4f60e380f48171dee3f184e">
  <xsd:schema xmlns:xsd="http://www.w3.org/2001/XMLSchema" xmlns:xs="http://www.w3.org/2001/XMLSchema" xmlns:p="http://schemas.microsoft.com/office/2006/metadata/properties" xmlns:ns2="0724e717-bbe7-4e48-ae6a-faff532bb476" xmlns:ns3="0e8cf964-8534-49e0-af3e-06854c117df5" xmlns:ns4="97986baa-4a78-4324-b8be-ae407745dc09" targetNamespace="http://schemas.microsoft.com/office/2006/metadata/properties" ma:root="true" ma:fieldsID="537e229f3e32f5a89e007c6506e4d46f" ns2:_="" ns3:_="" ns4:_="">
    <xsd:import namespace="0724e717-bbe7-4e48-ae6a-faff532bb476"/>
    <xsd:import namespace="0e8cf964-8534-49e0-af3e-06854c117df5"/>
    <xsd:import namespace="97986baa-4a78-4324-b8be-ae407745dc0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4e717-bbe7-4e48-ae6a-faff532bb47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dcbfa1dc-7cb6-48b7-9934-8ecf856eb30f}" ma:internalName="TaxCatchAll" ma:showField="CatchAllData" ma:web="0724e717-bbe7-4e48-ae6a-faff532bb4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8cf964-8534-49e0-af3e-06854c117d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353dbe8-8260-4ccf-8219-3d2995e6fa1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986baa-4a78-4324-b8be-ae407745dc09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0A76F3B-3C3A-4450-93BC-08329D53D42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D11E0A-6F8E-47E3-B2C0-CB7C698EB540}">
  <ds:schemaRefs>
    <ds:schemaRef ds:uri="97986baa-4a78-4324-b8be-ae407745dc09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dcmitype/"/>
    <ds:schemaRef ds:uri="0724e717-bbe7-4e48-ae6a-faff532bb476"/>
    <ds:schemaRef ds:uri="http://www.w3.org/XML/1998/namespace"/>
    <ds:schemaRef ds:uri="http://purl.org/dc/terms/"/>
    <ds:schemaRef ds:uri="http://schemas.microsoft.com/office/infopath/2007/PartnerControls"/>
    <ds:schemaRef ds:uri="0e8cf964-8534-49e0-af3e-06854c117df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DC59EB5-BDFF-474A-AE6C-81BB727F8D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4e717-bbe7-4e48-ae6a-faff532bb476"/>
    <ds:schemaRef ds:uri="0e8cf964-8534-49e0-af3e-06854c117df5"/>
    <ds:schemaRef ds:uri="97986baa-4a78-4324-b8be-ae407745dc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F80D998-4C46-4487-97B4-CFEC2487F78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864</Words>
  <Application>Microsoft Office PowerPoint</Application>
  <PresentationFormat>On-screen Show (16:9)</PresentationFormat>
  <Paragraphs>105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Wingdings</vt:lpstr>
      <vt:lpstr>Calibri Light</vt:lpstr>
      <vt:lpstr>Playfair Display</vt:lpstr>
      <vt:lpstr>Arial</vt:lpstr>
      <vt:lpstr>Vidaloka</vt:lpstr>
      <vt:lpstr>Montserrat</vt:lpstr>
      <vt:lpstr>Calibri</vt:lpstr>
      <vt:lpstr>Raleway</vt:lpstr>
      <vt:lpstr>Raleway Light</vt:lpstr>
      <vt:lpstr>Gertrude template</vt:lpstr>
      <vt:lpstr>Isabella template</vt:lpstr>
      <vt:lpstr>1_Gertrude template</vt:lpstr>
      <vt:lpstr>Office Theme</vt:lpstr>
      <vt:lpstr>EPIDEMIC INTELLIGENCE SERVICE</vt:lpstr>
      <vt:lpstr>WE WERE THERE</vt:lpstr>
      <vt:lpstr>ON THE FRONT LINES</vt:lpstr>
      <vt:lpstr>2021 &amp; 2022 EIS Classes</vt:lpstr>
      <vt:lpstr>EIS OFFICERS ARE </vt:lpstr>
      <vt:lpstr>WHY EIS?</vt:lpstr>
      <vt:lpstr>THERE’S NOTHING LIKE IT </vt:lpstr>
      <vt:lpstr>PRESENTERS pictures here</vt:lpstr>
      <vt:lpstr>WHERE COULD EIS  TAKE YOU?</vt:lpstr>
      <vt:lpstr>More than 40%</vt:lpstr>
      <vt:lpstr>More than 95%</vt:lpstr>
      <vt:lpstr>4 of the last 11</vt:lpstr>
      <vt:lpstr>24 CDC Country &amp; Regional Office Directors are EIS Alumni</vt:lpstr>
      <vt:lpstr>Ready to make  a difference?</vt:lpstr>
      <vt:lpstr>How to Apply</vt:lpstr>
      <vt:lpstr>Learn More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EPIDEMIC INTELLIGENCE SERVICE</dc:title>
  <dc:creator>Duggan, Natalie (CDC/DDPHSS/CSELS/DSEPD) (CTR)</dc:creator>
  <cp:lastModifiedBy>Triplett, Deyon (CDC/PHIC/DWD)</cp:lastModifiedBy>
  <cp:revision>9</cp:revision>
  <dcterms:created xsi:type="dcterms:W3CDTF">2020-03-26T19:34:28Z</dcterms:created>
  <dcterms:modified xsi:type="dcterms:W3CDTF">2024-02-29T18:46:32Z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b94a7b8-f06c-4dfe-bdcc-9b548fd58c31_Enabled">
    <vt:lpwstr>true</vt:lpwstr>
  </property>
  <property fmtid="{D5CDD505-2E9C-101B-9397-08002B2CF9AE}" pid="3" name="MSIP_Label_7b94a7b8-f06c-4dfe-bdcc-9b548fd58c31_SetDate">
    <vt:lpwstr>2021-02-26T20:50:14Z</vt:lpwstr>
  </property>
  <property fmtid="{D5CDD505-2E9C-101B-9397-08002B2CF9AE}" pid="4" name="MSIP_Label_7b94a7b8-f06c-4dfe-bdcc-9b548fd58c31_Method">
    <vt:lpwstr>Privileged</vt:lpwstr>
  </property>
  <property fmtid="{D5CDD505-2E9C-101B-9397-08002B2CF9AE}" pid="5" name="MSIP_Label_7b94a7b8-f06c-4dfe-bdcc-9b548fd58c31_Name">
    <vt:lpwstr>7b94a7b8-f06c-4dfe-bdcc-9b548fd58c31</vt:lpwstr>
  </property>
  <property fmtid="{D5CDD505-2E9C-101B-9397-08002B2CF9AE}" pid="6" name="MSIP_Label_7b94a7b8-f06c-4dfe-bdcc-9b548fd58c31_SiteId">
    <vt:lpwstr>9ce70869-60db-44fd-abe8-d2767077fc8f</vt:lpwstr>
  </property>
  <property fmtid="{D5CDD505-2E9C-101B-9397-08002B2CF9AE}" pid="7" name="MSIP_Label_7b94a7b8-f06c-4dfe-bdcc-9b548fd58c31_ActionId">
    <vt:lpwstr>981cc50c-c730-4900-87e7-cab24d831b93</vt:lpwstr>
  </property>
  <property fmtid="{D5CDD505-2E9C-101B-9397-08002B2CF9AE}" pid="8" name="MSIP_Label_7b94a7b8-f06c-4dfe-bdcc-9b548fd58c31_ContentBits">
    <vt:lpwstr>0</vt:lpwstr>
  </property>
  <property fmtid="{D5CDD505-2E9C-101B-9397-08002B2CF9AE}" pid="9" name="ContentTypeId">
    <vt:lpwstr>0x010100339C403F70E4A243A49EC70EED69F89A</vt:lpwstr>
  </property>
  <property fmtid="{D5CDD505-2E9C-101B-9397-08002B2CF9AE}" pid="10" name="MediaServiceImageTags">
    <vt:lpwstr/>
  </property>
  <property fmtid="{D5CDD505-2E9C-101B-9397-08002B2CF9AE}" pid="11" name="_dlc_DocIdItemGuid">
    <vt:lpwstr>af385a28-aa65-4b0f-af4d-b7e3e2004c42</vt:lpwstr>
  </property>
  <property fmtid="{D5CDD505-2E9C-101B-9397-08002B2CF9AE}" pid="12" name="Order">
    <vt:lpwstr>235900.000000000</vt:lpwstr>
  </property>
  <property fmtid="{D5CDD505-2E9C-101B-9397-08002B2CF9AE}" pid="13" name="xd_ProgID">
    <vt:lpwstr/>
  </property>
  <property fmtid="{D5CDD505-2E9C-101B-9397-08002B2CF9AE}" pid="14" name="ComplianceAssetId">
    <vt:lpwstr/>
  </property>
  <property fmtid="{D5CDD505-2E9C-101B-9397-08002B2CF9AE}" pid="15" name="TemplateUrl">
    <vt:lpwstr/>
  </property>
  <property fmtid="{D5CDD505-2E9C-101B-9397-08002B2CF9AE}" pid="16" name="_ExtendedDescription">
    <vt:lpwstr/>
  </property>
  <property fmtid="{D5CDD505-2E9C-101B-9397-08002B2CF9AE}" pid="17" name="TriggerFlowInfo">
    <vt:lpwstr/>
  </property>
  <property fmtid="{D5CDD505-2E9C-101B-9397-08002B2CF9AE}" pid="18" name="xd_Signature">
    <vt:lpwstr/>
  </property>
</Properties>
</file>