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38"/>
  </p:notesMasterIdLst>
  <p:handoutMasterIdLst>
    <p:handoutMasterId r:id="rId39"/>
  </p:handoutMasterIdLst>
  <p:sldIdLst>
    <p:sldId id="257" r:id="rId5"/>
    <p:sldId id="296" r:id="rId6"/>
    <p:sldId id="300" r:id="rId7"/>
    <p:sldId id="304" r:id="rId8"/>
    <p:sldId id="329" r:id="rId9"/>
    <p:sldId id="302" r:id="rId10"/>
    <p:sldId id="303" r:id="rId11"/>
    <p:sldId id="306" r:id="rId12"/>
    <p:sldId id="307" r:id="rId13"/>
    <p:sldId id="308" r:id="rId14"/>
    <p:sldId id="309" r:id="rId15"/>
    <p:sldId id="312" r:id="rId16"/>
    <p:sldId id="313" r:id="rId17"/>
    <p:sldId id="314" r:id="rId18"/>
    <p:sldId id="315" r:id="rId19"/>
    <p:sldId id="316" r:id="rId20"/>
    <p:sldId id="310" r:id="rId21"/>
    <p:sldId id="311" r:id="rId22"/>
    <p:sldId id="324" r:id="rId23"/>
    <p:sldId id="317" r:id="rId24"/>
    <p:sldId id="318" r:id="rId25"/>
    <p:sldId id="319" r:id="rId26"/>
    <p:sldId id="330" r:id="rId27"/>
    <p:sldId id="320" r:id="rId28"/>
    <p:sldId id="321" r:id="rId29"/>
    <p:sldId id="322" r:id="rId30"/>
    <p:sldId id="331" r:id="rId31"/>
    <p:sldId id="323" r:id="rId32"/>
    <p:sldId id="325" r:id="rId33"/>
    <p:sldId id="326" r:id="rId34"/>
    <p:sldId id="328" r:id="rId35"/>
    <p:sldId id="327" r:id="rId36"/>
    <p:sldId id="298" r:id="rId37"/>
  </p:sldIdLst>
  <p:sldSz cx="9144000" cy="5143500" type="screen16x9"/>
  <p:notesSz cx="7315200" cy="9601200"/>
  <p:embeddedFontLst>
    <p:embeddedFont>
      <p:font typeface="Calibri" panose="020F0502020204030204" pitchFamily="34" charset="0"/>
      <p:regular r:id="rId40"/>
      <p:bold r:id="rId41"/>
      <p:italic r:id="rId42"/>
      <p:boldItalic r:id="rId43"/>
    </p:embeddedFont>
    <p:embeddedFont>
      <p:font typeface="Myriad Web Pro" panose="020B0604020202020204" charset="0"/>
      <p:regular r:id="rId44"/>
      <p:bold r:id="rId45"/>
      <p:italic r:id="rId46"/>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Information Call" id="{0A604E94-B4F2-4158-8912-FFCB4B0E49D7}">
          <p14:sldIdLst>
            <p14:sldId id="257"/>
            <p14:sldId id="296"/>
            <p14:sldId id="300"/>
            <p14:sldId id="304"/>
            <p14:sldId id="329"/>
            <p14:sldId id="302"/>
            <p14:sldId id="303"/>
            <p14:sldId id="306"/>
            <p14:sldId id="307"/>
            <p14:sldId id="308"/>
            <p14:sldId id="309"/>
            <p14:sldId id="312"/>
            <p14:sldId id="313"/>
            <p14:sldId id="314"/>
            <p14:sldId id="315"/>
            <p14:sldId id="316"/>
            <p14:sldId id="310"/>
            <p14:sldId id="311"/>
            <p14:sldId id="324"/>
            <p14:sldId id="317"/>
            <p14:sldId id="318"/>
            <p14:sldId id="319"/>
            <p14:sldId id="330"/>
            <p14:sldId id="320"/>
            <p14:sldId id="321"/>
            <p14:sldId id="322"/>
            <p14:sldId id="331"/>
            <p14:sldId id="323"/>
            <p14:sldId id="325"/>
            <p14:sldId id="326"/>
            <p14:sldId id="328"/>
            <p14:sldId id="327"/>
            <p14:sldId id="298"/>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2B0E68-EA7C-8CEB-2B57-03608FC89747}" name="Hinton, Stephanie (CDC/NCCDPHP/DPH)" initials="HS(" userId="S::qxk8@cdc.gov::38ebac91-7f39-4a8d-890d-f4e925cc47d1" providerId="AD"/>
  <p188:author id="{676816B7-7983-3974-9248-F688562469DB}" name="Mayshack, Marrielle (CDC/NCCDPHP/DPH)" initials="MM(" userId="S::ypf1@cdc.gov::092acf9d-3c98-494d-90db-f37df7e507f8" providerId="AD"/>
  <p188:author id="{FFE9DFCD-66EB-EBF6-047C-4DFE77293AF3}" name="Wheaton, Anne (CDC/NCCDPHP/DPH)" initials="WA(" userId="S::IPO9@cdc.gov::dd85dd47-7c84-4157-8535-8f8ed511c9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122C41"/>
    <a:srgbClr val="193E5D"/>
    <a:srgbClr val="000000"/>
    <a:srgbClr val="56A0D3"/>
    <a:srgbClr val="FF7351"/>
    <a:srgbClr val="5ACC5A"/>
    <a:srgbClr val="FFC8BB"/>
    <a:srgbClr val="00788A"/>
    <a:srgbClr val="5F5F5F"/>
    <a:srgbClr val="9A4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BDEA62-11AA-485F-90CE-B15AA64C5DD1}" v="10" dt="2024-03-25T17:10:43.987"/>
    <p1510:client id="{D5A42629-4298-4AE2-9079-183BCF96BD80}" vWet="4" dt="2024-03-25T15:06:13.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12" autoAdjust="0"/>
  </p:normalViewPr>
  <p:slideViewPr>
    <p:cSldViewPr snapToGrid="0">
      <p:cViewPr varScale="1">
        <p:scale>
          <a:sx n="140" d="100"/>
          <a:sy n="140" d="100"/>
        </p:scale>
        <p:origin x="132" y="1464"/>
      </p:cViewPr>
      <p:guideLst>
        <p:guide orient="horz" pos="1620"/>
        <p:guide pos="2880"/>
      </p:guideLst>
    </p:cSldViewPr>
  </p:slideViewPr>
  <p:outlineViewPr>
    <p:cViewPr>
      <p:scale>
        <a:sx n="33" d="100"/>
        <a:sy n="33" d="100"/>
      </p:scale>
      <p:origin x="0" y="-1939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5.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4.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6.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3/26/2024</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3/26/2024</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82054C-5FFB-4925-88B8-34BFE44764D6}" type="slidenum">
              <a:rPr lang="en-US" smtClean="0"/>
              <a:pPr/>
              <a:t>2</a:t>
            </a:fld>
            <a:endParaRPr lang="en-US"/>
          </a:p>
        </p:txBody>
      </p:sp>
    </p:spTree>
    <p:extLst>
      <p:ext uri="{BB962C8B-B14F-4D97-AF65-F5344CB8AC3E}">
        <p14:creationId xmlns:p14="http://schemas.microsoft.com/office/powerpoint/2010/main" val="3472450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16310640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
        <p:nvSpPr>
          <p:cNvPr id="29" name="Rectangle 28"/>
          <p:cNvSpPr>
            <a:spLocks noChangeArrowheads="1"/>
          </p:cNvSpPr>
          <p:nvPr userDrawn="1"/>
        </p:nvSpPr>
        <p:spPr bwMode="auto">
          <a:xfrm>
            <a:off x="0" y="171450"/>
            <a:ext cx="9144000" cy="723900"/>
          </a:xfrm>
          <a:prstGeom prst="rect">
            <a:avLst/>
          </a:prstGeom>
          <a:solidFill>
            <a:srgbClr val="56A0D3"/>
          </a:solidFill>
          <a:ln>
            <a:noFill/>
          </a:ln>
        </p:spPr>
        <p:txBody>
          <a:bodyPr vert="horz" wrap="square" lIns="60960" tIns="30480" rIns="60960" bIns="30480" numCol="1" anchor="t" anchorCtr="0" compatLnSpc="1">
            <a:prstTxWarp prst="textNoShape">
              <a:avLst/>
            </a:prstTxWarp>
          </a:bodyPr>
          <a:lstStyle/>
          <a:p>
            <a:endParaRPr lang="en-US" sz="1667"/>
          </a:p>
        </p:txBody>
      </p:sp>
      <p:grpSp>
        <p:nvGrpSpPr>
          <p:cNvPr id="2" name="Group 1"/>
          <p:cNvGrpSpPr/>
          <p:nvPr userDrawn="1"/>
        </p:nvGrpSpPr>
        <p:grpSpPr>
          <a:xfrm>
            <a:off x="0" y="0"/>
            <a:ext cx="9144000" cy="171450"/>
            <a:chOff x="0" y="0"/>
            <a:chExt cx="9144000" cy="171450"/>
          </a:xfrm>
        </p:grpSpPr>
        <p:sp>
          <p:nvSpPr>
            <p:cNvPr id="37" name="bk object 25"/>
            <p:cNvSpPr/>
            <p:nvPr userDrawn="1"/>
          </p:nvSpPr>
          <p:spPr>
            <a:xfrm>
              <a:off x="0" y="0"/>
              <a:ext cx="522365" cy="171450"/>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22537C"/>
            </a:solidFill>
          </p:spPr>
          <p:txBody>
            <a:bodyPr wrap="square" lIns="0" tIns="0" rIns="0" bIns="0" rtlCol="0"/>
            <a:lstStyle/>
            <a:p>
              <a:endParaRPr/>
            </a:p>
          </p:txBody>
        </p:sp>
        <p:sp>
          <p:nvSpPr>
            <p:cNvPr id="38" name="bk object 26"/>
            <p:cNvSpPr/>
            <p:nvPr userDrawn="1"/>
          </p:nvSpPr>
          <p:spPr>
            <a:xfrm>
              <a:off x="346426" y="0"/>
              <a:ext cx="863535" cy="171450"/>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3177B1"/>
            </a:solidFill>
          </p:spPr>
          <p:txBody>
            <a:bodyPr wrap="square" lIns="0" tIns="0" rIns="0" bIns="0" rtlCol="0"/>
            <a:lstStyle/>
            <a:p>
              <a:endParaRPr/>
            </a:p>
          </p:txBody>
        </p:sp>
        <p:sp>
          <p:nvSpPr>
            <p:cNvPr id="39" name="bk object 27"/>
            <p:cNvSpPr/>
            <p:nvPr userDrawn="1"/>
          </p:nvSpPr>
          <p:spPr>
            <a:xfrm>
              <a:off x="878275" y="0"/>
              <a:ext cx="1343452" cy="171450"/>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93E5D"/>
            </a:solidFill>
          </p:spPr>
          <p:txBody>
            <a:bodyPr wrap="square" lIns="0" tIns="0" rIns="0" bIns="0" rtlCol="0"/>
            <a:lstStyle/>
            <a:p>
              <a:endParaRPr/>
            </a:p>
          </p:txBody>
        </p:sp>
        <p:sp>
          <p:nvSpPr>
            <p:cNvPr id="40" name="bk object 28"/>
            <p:cNvSpPr/>
            <p:nvPr userDrawn="1"/>
          </p:nvSpPr>
          <p:spPr>
            <a:xfrm>
              <a:off x="1654598" y="0"/>
              <a:ext cx="1362458" cy="171450"/>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3177B1"/>
            </a:solidFill>
          </p:spPr>
          <p:txBody>
            <a:bodyPr wrap="square" lIns="0" tIns="0" rIns="0" bIns="0" rtlCol="0"/>
            <a:lstStyle/>
            <a:p>
              <a:endParaRPr/>
            </a:p>
          </p:txBody>
        </p:sp>
        <p:sp>
          <p:nvSpPr>
            <p:cNvPr id="41" name="bk object 29"/>
            <p:cNvSpPr/>
            <p:nvPr userDrawn="1"/>
          </p:nvSpPr>
          <p:spPr>
            <a:xfrm>
              <a:off x="2304805" y="0"/>
              <a:ext cx="937660" cy="171450"/>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458ECB"/>
            </a:solidFill>
          </p:spPr>
          <p:txBody>
            <a:bodyPr wrap="square" lIns="0" tIns="0" rIns="0" bIns="0" rtlCol="0"/>
            <a:lstStyle/>
            <a:p>
              <a:endParaRPr/>
            </a:p>
          </p:txBody>
        </p:sp>
        <p:sp>
          <p:nvSpPr>
            <p:cNvPr id="42" name="bk object 30"/>
            <p:cNvSpPr/>
            <p:nvPr userDrawn="1"/>
          </p:nvSpPr>
          <p:spPr>
            <a:xfrm>
              <a:off x="2554809" y="0"/>
              <a:ext cx="2483849" cy="171450"/>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3177B1"/>
            </a:solidFill>
          </p:spPr>
          <p:txBody>
            <a:bodyPr wrap="square" lIns="0" tIns="0" rIns="0" bIns="0" rtlCol="0"/>
            <a:lstStyle/>
            <a:p>
              <a:endParaRPr/>
            </a:p>
          </p:txBody>
        </p:sp>
        <p:sp>
          <p:nvSpPr>
            <p:cNvPr id="43" name="bk object 31"/>
            <p:cNvSpPr/>
            <p:nvPr userDrawn="1"/>
          </p:nvSpPr>
          <p:spPr>
            <a:xfrm>
              <a:off x="3835845" y="0"/>
              <a:ext cx="1915234" cy="171450"/>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458ECB"/>
            </a:solidFill>
          </p:spPr>
          <p:txBody>
            <a:bodyPr wrap="square" lIns="0" tIns="0" rIns="0" bIns="0" rtlCol="0"/>
            <a:lstStyle/>
            <a:p>
              <a:endParaRPr/>
            </a:p>
          </p:txBody>
        </p:sp>
        <p:sp>
          <p:nvSpPr>
            <p:cNvPr id="44" name="bk object 32"/>
            <p:cNvSpPr/>
            <p:nvPr userDrawn="1"/>
          </p:nvSpPr>
          <p:spPr>
            <a:xfrm>
              <a:off x="4458868" y="0"/>
              <a:ext cx="4685132" cy="171450"/>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22C41"/>
                </a:gs>
                <a:gs pos="100000">
                  <a:srgbClr val="56A0D3"/>
                </a:gs>
              </a:gsLst>
              <a:lin ang="0" scaled="0"/>
            </a:gradFill>
          </p:spPr>
          <p:txBody>
            <a:bodyPr wrap="square" lIns="0" tIns="0" rIns="0" bIns="0" rtlCol="0"/>
            <a:lstStyle/>
            <a:p>
              <a:endParaRPr/>
            </a:p>
          </p:txBody>
        </p:sp>
        <p:cxnSp>
          <p:nvCxnSpPr>
            <p:cNvPr id="45" name="Straight Connector 44"/>
            <p:cNvCxnSpPr/>
            <p:nvPr userDrawn="1"/>
          </p:nvCxnSpPr>
          <p:spPr>
            <a:xfrm>
              <a:off x="0" y="171450"/>
              <a:ext cx="9144000" cy="0"/>
            </a:xfrm>
            <a:prstGeom prst="line">
              <a:avLst/>
            </a:prstGeom>
            <a:ln w="6350">
              <a:solidFill>
                <a:srgbClr val="458ECB"/>
              </a:solidFill>
            </a:ln>
          </p:spPr>
          <p:style>
            <a:lnRef idx="1">
              <a:schemeClr val="accent1"/>
            </a:lnRef>
            <a:fillRef idx="0">
              <a:schemeClr val="accent1"/>
            </a:fillRef>
            <a:effectRef idx="0">
              <a:schemeClr val="accent1"/>
            </a:effectRef>
            <a:fontRef idx="minor">
              <a:schemeClr val="tx1"/>
            </a:fontRef>
          </p:style>
        </p:cxnSp>
      </p:grpSp>
      <p:sp>
        <p:nvSpPr>
          <p:cNvPr id="7" name="Title 1"/>
          <p:cNvSpPr>
            <a:spLocks noGrp="1"/>
          </p:cNvSpPr>
          <p:nvPr userDrawn="1">
            <p:ph type="title" hasCustomPrompt="1"/>
          </p:nvPr>
        </p:nvSpPr>
        <p:spPr>
          <a:xfrm>
            <a:off x="457199" y="1039553"/>
            <a:ext cx="8408977" cy="885728"/>
          </a:xfrm>
          <a:prstGeom prst="rect">
            <a:avLst/>
          </a:prstGeom>
        </p:spPr>
        <p:txBody>
          <a:bodyPr/>
          <a:lstStyle>
            <a:lvl1pPr algn="l">
              <a:lnSpc>
                <a:spcPts val="3000"/>
              </a:lnSpc>
              <a:defRPr sz="2800" b="1" baseline="0">
                <a:solidFill>
                  <a:srgbClr val="193E5D"/>
                </a:solidFill>
                <a:effectLst/>
                <a:latin typeface="Calibri" pitchFamily="34" charset="0"/>
              </a:defRPr>
            </a:lvl1pPr>
          </a:lstStyle>
          <a:p>
            <a:r>
              <a:rPr lang="en-US"/>
              <a:t>Title </a:t>
            </a:r>
          </a:p>
        </p:txBody>
      </p:sp>
      <p:sp>
        <p:nvSpPr>
          <p:cNvPr id="8" name="Subtitle 2"/>
          <p:cNvSpPr>
            <a:spLocks noGrp="1"/>
          </p:cNvSpPr>
          <p:nvPr userDrawn="1">
            <p:ph type="subTitle" idx="1"/>
          </p:nvPr>
        </p:nvSpPr>
        <p:spPr>
          <a:xfrm>
            <a:off x="457200" y="2144512"/>
            <a:ext cx="6400800" cy="342900"/>
          </a:xfrm>
          <a:prstGeom prst="rect">
            <a:avLst/>
          </a:prstGeom>
        </p:spPr>
        <p:txBody>
          <a:bodyPr/>
          <a:lstStyle>
            <a:lvl1pPr marL="0" indent="0" algn="l">
              <a:buNone/>
              <a:defRPr sz="2000" b="1" baseline="0">
                <a:solidFill>
                  <a:srgbClr val="193E5D"/>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10" name="Text Placeholder 8"/>
          <p:cNvSpPr>
            <a:spLocks noGrp="1"/>
          </p:cNvSpPr>
          <p:nvPr userDrawn="1">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122C4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0" y="189208"/>
            <a:ext cx="6903076" cy="646331"/>
          </a:xfrm>
          <a:prstGeom prst="rect">
            <a:avLst/>
          </a:prstGeom>
          <a:noFill/>
        </p:spPr>
        <p:txBody>
          <a:bodyPr wrap="square" rtlCol="0">
            <a:spAutoFit/>
          </a:bodyPr>
          <a:lstStyle/>
          <a:p>
            <a:r>
              <a:rPr lang="en-US" b="1">
                <a:solidFill>
                  <a:srgbClr val="000000"/>
                </a:solidFill>
                <a:latin typeface="Calibri" panose="020F0502020204030204" pitchFamily="34" charset="0"/>
              </a:rPr>
              <a:t>CDC’s </a:t>
            </a:r>
            <a:r>
              <a:rPr lang="en-US" b="1">
                <a:solidFill>
                  <a:srgbClr val="000000"/>
                </a:solidFill>
              </a:rPr>
              <a:t>National Center for Chronic Disease Prevention</a:t>
            </a:r>
            <a:br>
              <a:rPr lang="en-US" b="1">
                <a:solidFill>
                  <a:srgbClr val="000000"/>
                </a:solidFill>
              </a:rPr>
            </a:br>
            <a:r>
              <a:rPr lang="en-US" b="1">
                <a:solidFill>
                  <a:srgbClr val="000000"/>
                </a:solidFill>
              </a:rPr>
              <a:t>and Health Promotion</a:t>
            </a:r>
            <a:endParaRPr lang="en-US" b="1">
              <a:solidFill>
                <a:srgbClr val="000000"/>
              </a:solidFill>
              <a:latin typeface="Calibri" panose="020F0502020204030204" pitchFamily="34" charset="0"/>
            </a:endParaRPr>
          </a:p>
        </p:txBody>
      </p:sp>
      <p:pic>
        <p:nvPicPr>
          <p:cNvPr id="28" name="Picture 27"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326" y="85079"/>
            <a:ext cx="1254584" cy="719251"/>
          </a:xfrm>
          <a:prstGeom prst="rect">
            <a:avLst/>
          </a:prstGeom>
        </p:spPr>
      </p:pic>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122C41"/>
                </a:solidFill>
                <a:effectLst/>
                <a:latin typeface="Calibri" pitchFamily="34" charset="0"/>
              </a:defRPr>
            </a:lvl1pPr>
          </a:lstStyle>
          <a:p>
            <a:r>
              <a:rPr lang="en-US"/>
              <a:t>Bottom band: NCCDPHP</a:t>
            </a:r>
          </a:p>
        </p:txBody>
      </p:sp>
      <p:sp>
        <p:nvSpPr>
          <p:cNvPr id="6" name="Text Placeholder 7"/>
          <p:cNvSpPr>
            <a:spLocks noGrp="1"/>
          </p:cNvSpPr>
          <p:nvPr>
            <p:ph type="body" sz="quarter" idx="10"/>
          </p:nvPr>
        </p:nvSpPr>
        <p:spPr>
          <a:xfrm>
            <a:off x="457200" y="1158875"/>
            <a:ext cx="8229600" cy="3341688"/>
          </a:xfrm>
        </p:spPr>
        <p:txBody>
          <a:bodyPr/>
          <a:lstStyle>
            <a:lvl1pPr marL="342900" indent="-342900">
              <a:buClr>
                <a:srgbClr val="122C41"/>
              </a:buClr>
              <a:buFont typeface="Wingdings" panose="05000000000000000000" pitchFamily="2" charset="2"/>
              <a:buChar char="§"/>
              <a:defRPr sz="2400" b="1">
                <a:solidFill>
                  <a:srgbClr val="122C41"/>
                </a:solidFill>
              </a:defRPr>
            </a:lvl1pPr>
            <a:lvl2pPr>
              <a:buClr>
                <a:srgbClr val="FF7351"/>
              </a:buClr>
              <a:defRPr sz="2000">
                <a:solidFill>
                  <a:schemeClr val="accent4">
                    <a:lumMod val="75000"/>
                  </a:schemeClr>
                </a:solidFill>
              </a:defRPr>
            </a:lvl2pPr>
            <a:lvl3pPr>
              <a:buClr>
                <a:srgbClr val="56A0D3"/>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3" name="Group 2"/>
          <p:cNvGrpSpPr/>
          <p:nvPr userDrawn="1"/>
        </p:nvGrpSpPr>
        <p:grpSpPr>
          <a:xfrm>
            <a:off x="0" y="5044440"/>
            <a:ext cx="9144000" cy="99060"/>
            <a:chOff x="0" y="5044440"/>
            <a:chExt cx="9144000" cy="99060"/>
          </a:xfrm>
        </p:grpSpPr>
        <p:sp>
          <p:nvSpPr>
            <p:cNvPr id="7" name="Rectangle 6"/>
            <p:cNvSpPr>
              <a:spLocks noChangeArrowheads="1"/>
            </p:cNvSpPr>
            <p:nvPr userDrawn="1"/>
          </p:nvSpPr>
          <p:spPr bwMode="auto">
            <a:xfrm>
              <a:off x="6082666" y="5044440"/>
              <a:ext cx="603083" cy="99060"/>
            </a:xfrm>
            <a:prstGeom prst="rect">
              <a:avLst/>
            </a:prstGeom>
            <a:solidFill>
              <a:srgbClr val="5ACC5A"/>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8" name="Rectangle 7"/>
            <p:cNvSpPr>
              <a:spLocks noChangeArrowheads="1"/>
            </p:cNvSpPr>
            <p:nvPr userDrawn="1"/>
          </p:nvSpPr>
          <p:spPr bwMode="auto">
            <a:xfrm>
              <a:off x="6677884" y="5044440"/>
              <a:ext cx="603083" cy="99060"/>
            </a:xfrm>
            <a:prstGeom prst="rect">
              <a:avLst/>
            </a:prstGeom>
            <a:solidFill>
              <a:srgbClr val="FF735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9" name="Rectangle 8"/>
            <p:cNvSpPr>
              <a:spLocks noChangeArrowheads="1"/>
            </p:cNvSpPr>
            <p:nvPr userDrawn="1"/>
          </p:nvSpPr>
          <p:spPr bwMode="auto">
            <a:xfrm>
              <a:off x="7280966" y="5044440"/>
              <a:ext cx="603574" cy="99060"/>
            </a:xfrm>
            <a:prstGeom prst="rect">
              <a:avLst/>
            </a:prstGeom>
            <a:solidFill>
              <a:srgbClr val="FDDC00"/>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0" name="Rectangle 9"/>
            <p:cNvSpPr>
              <a:spLocks noChangeArrowheads="1"/>
            </p:cNvSpPr>
            <p:nvPr userDrawn="1"/>
          </p:nvSpPr>
          <p:spPr bwMode="auto">
            <a:xfrm>
              <a:off x="7870697" y="5044440"/>
              <a:ext cx="1273303" cy="99060"/>
            </a:xfrm>
            <a:prstGeom prst="rect">
              <a:avLst/>
            </a:prstGeom>
            <a:solidFill>
              <a:srgbClr val="17468F"/>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1" name="Rectangle 20"/>
            <p:cNvSpPr>
              <a:spLocks noChangeArrowheads="1"/>
            </p:cNvSpPr>
            <p:nvPr userDrawn="1"/>
          </p:nvSpPr>
          <p:spPr bwMode="auto">
            <a:xfrm>
              <a:off x="0" y="5044440"/>
              <a:ext cx="5679249" cy="99060"/>
            </a:xfrm>
            <a:prstGeom prst="rect">
              <a:avLst/>
            </a:prstGeom>
            <a:solidFill>
              <a:srgbClr val="122C41"/>
            </a:solidFill>
            <a:ln>
              <a:noFill/>
            </a:ln>
          </p:spPr>
          <p:txBody>
            <a:bodyPr vert="horz" wrap="square" lIns="60960" tIns="30480" rIns="60960" bIns="30480" numCol="1" anchor="t" anchorCtr="0" compatLnSpc="1">
              <a:prstTxWarp prst="textNoShape">
                <a:avLst/>
              </a:prstTxWarp>
            </a:bodyPr>
            <a:lstStyle/>
            <a:p>
              <a:endParaRPr lang="en-US" sz="1667"/>
            </a:p>
          </p:txBody>
        </p:sp>
        <p:sp>
          <p:nvSpPr>
            <p:cNvPr id="12" name="Rectangle 11"/>
            <p:cNvSpPr>
              <a:spLocks noChangeArrowheads="1"/>
            </p:cNvSpPr>
            <p:nvPr userDrawn="1"/>
          </p:nvSpPr>
          <p:spPr bwMode="auto">
            <a:xfrm>
              <a:off x="5481058" y="5044440"/>
              <a:ext cx="603083" cy="99060"/>
            </a:xfrm>
            <a:prstGeom prst="rect">
              <a:avLst/>
            </a:prstGeom>
            <a:solidFill>
              <a:srgbClr val="56A0D3"/>
            </a:solidFill>
            <a:ln>
              <a:noFill/>
            </a:ln>
          </p:spPr>
          <p:txBody>
            <a:bodyPr vert="horz" wrap="square" lIns="60960" tIns="30480" rIns="60960" bIns="30480" numCol="1" anchor="t" anchorCtr="0" compatLnSpc="1">
              <a:prstTxWarp prst="textNoShape">
                <a:avLst/>
              </a:prstTxWarp>
            </a:bodyPr>
            <a:lstStyle/>
            <a:p>
              <a:endParaRPr lang="en-US" sz="1667"/>
            </a:p>
          </p:txBody>
        </p:sp>
      </p:grpSp>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122C4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grpSp>
        <p:nvGrpSpPr>
          <p:cNvPr id="13" name="Group 12"/>
          <p:cNvGrpSpPr/>
          <p:nvPr userDrawn="1"/>
        </p:nvGrpSpPr>
        <p:grpSpPr>
          <a:xfrm>
            <a:off x="0" y="4255633"/>
            <a:ext cx="9144000" cy="887868"/>
            <a:chOff x="0" y="0"/>
            <a:chExt cx="9144000" cy="171450"/>
          </a:xfrm>
        </p:grpSpPr>
        <p:sp>
          <p:nvSpPr>
            <p:cNvPr id="14" name="bk object 25"/>
            <p:cNvSpPr/>
            <p:nvPr userDrawn="1"/>
          </p:nvSpPr>
          <p:spPr>
            <a:xfrm>
              <a:off x="0" y="0"/>
              <a:ext cx="522365" cy="171450"/>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22537C"/>
            </a:solidFill>
          </p:spPr>
          <p:txBody>
            <a:bodyPr wrap="square" lIns="0" tIns="0" rIns="0" bIns="0" rtlCol="0"/>
            <a:lstStyle/>
            <a:p>
              <a:endParaRPr/>
            </a:p>
          </p:txBody>
        </p:sp>
        <p:sp>
          <p:nvSpPr>
            <p:cNvPr id="16" name="bk object 26"/>
            <p:cNvSpPr/>
            <p:nvPr userDrawn="1"/>
          </p:nvSpPr>
          <p:spPr>
            <a:xfrm>
              <a:off x="346426" y="0"/>
              <a:ext cx="863535" cy="171450"/>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3177B1"/>
            </a:solidFill>
          </p:spPr>
          <p:txBody>
            <a:bodyPr wrap="square" lIns="0" tIns="0" rIns="0" bIns="0" rtlCol="0"/>
            <a:lstStyle/>
            <a:p>
              <a:endParaRPr/>
            </a:p>
          </p:txBody>
        </p:sp>
        <p:sp>
          <p:nvSpPr>
            <p:cNvPr id="25" name="bk object 27"/>
            <p:cNvSpPr/>
            <p:nvPr userDrawn="1"/>
          </p:nvSpPr>
          <p:spPr>
            <a:xfrm>
              <a:off x="878275" y="0"/>
              <a:ext cx="1343452" cy="171450"/>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93E5D"/>
            </a:solidFill>
          </p:spPr>
          <p:txBody>
            <a:bodyPr wrap="square" lIns="0" tIns="0" rIns="0" bIns="0" rtlCol="0"/>
            <a:lstStyle/>
            <a:p>
              <a:endParaRPr/>
            </a:p>
          </p:txBody>
        </p:sp>
        <p:sp>
          <p:nvSpPr>
            <p:cNvPr id="26" name="bk object 28"/>
            <p:cNvSpPr/>
            <p:nvPr userDrawn="1"/>
          </p:nvSpPr>
          <p:spPr>
            <a:xfrm>
              <a:off x="1654598" y="0"/>
              <a:ext cx="1362458" cy="171450"/>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3177B1"/>
            </a:solidFill>
          </p:spPr>
          <p:txBody>
            <a:bodyPr wrap="square" lIns="0" tIns="0" rIns="0" bIns="0" rtlCol="0"/>
            <a:lstStyle/>
            <a:p>
              <a:endParaRPr/>
            </a:p>
          </p:txBody>
        </p:sp>
        <p:sp>
          <p:nvSpPr>
            <p:cNvPr id="28" name="bk object 29"/>
            <p:cNvSpPr/>
            <p:nvPr userDrawn="1"/>
          </p:nvSpPr>
          <p:spPr>
            <a:xfrm>
              <a:off x="2304805" y="0"/>
              <a:ext cx="937660" cy="171450"/>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458ECB"/>
            </a:solidFill>
          </p:spPr>
          <p:txBody>
            <a:bodyPr wrap="square" lIns="0" tIns="0" rIns="0" bIns="0" rtlCol="0"/>
            <a:lstStyle/>
            <a:p>
              <a:endParaRPr/>
            </a:p>
          </p:txBody>
        </p:sp>
        <p:sp>
          <p:nvSpPr>
            <p:cNvPr id="29" name="bk object 30"/>
            <p:cNvSpPr/>
            <p:nvPr userDrawn="1"/>
          </p:nvSpPr>
          <p:spPr>
            <a:xfrm>
              <a:off x="2554809" y="0"/>
              <a:ext cx="2483849" cy="171450"/>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3177B1"/>
            </a:solidFill>
          </p:spPr>
          <p:txBody>
            <a:bodyPr wrap="square" lIns="0" tIns="0" rIns="0" bIns="0" rtlCol="0"/>
            <a:lstStyle/>
            <a:p>
              <a:endParaRPr/>
            </a:p>
          </p:txBody>
        </p:sp>
        <p:sp>
          <p:nvSpPr>
            <p:cNvPr id="30" name="bk object 31"/>
            <p:cNvSpPr/>
            <p:nvPr userDrawn="1"/>
          </p:nvSpPr>
          <p:spPr>
            <a:xfrm>
              <a:off x="3835845" y="0"/>
              <a:ext cx="1915234" cy="171450"/>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458ECB"/>
            </a:solidFill>
          </p:spPr>
          <p:txBody>
            <a:bodyPr wrap="square" lIns="0" tIns="0" rIns="0" bIns="0" rtlCol="0"/>
            <a:lstStyle/>
            <a:p>
              <a:endParaRPr/>
            </a:p>
          </p:txBody>
        </p:sp>
        <p:sp>
          <p:nvSpPr>
            <p:cNvPr id="31" name="bk object 32"/>
            <p:cNvSpPr/>
            <p:nvPr userDrawn="1"/>
          </p:nvSpPr>
          <p:spPr>
            <a:xfrm>
              <a:off x="4458868" y="0"/>
              <a:ext cx="4685132" cy="171450"/>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22C41"/>
                </a:gs>
                <a:gs pos="100000">
                  <a:srgbClr val="56A0D3"/>
                </a:gs>
              </a:gsLst>
              <a:lin ang="0" scaled="0"/>
            </a:gradFill>
          </p:spPr>
          <p:txBody>
            <a:bodyPr wrap="square" lIns="0" tIns="0" rIns="0" bIns="0" rtlCol="0"/>
            <a:lstStyle/>
            <a:p>
              <a:endParaRPr/>
            </a:p>
          </p:txBody>
        </p:sp>
        <p:cxnSp>
          <p:nvCxnSpPr>
            <p:cNvPr id="32" name="Straight Connector 31"/>
            <p:cNvCxnSpPr/>
            <p:nvPr userDrawn="1"/>
          </p:nvCxnSpPr>
          <p:spPr>
            <a:xfrm>
              <a:off x="0" y="171450"/>
              <a:ext cx="9144000" cy="0"/>
            </a:xfrm>
            <a:prstGeom prst="line">
              <a:avLst/>
            </a:prstGeom>
            <a:ln w="6350">
              <a:solidFill>
                <a:srgbClr val="458ECB"/>
              </a:solidFill>
            </a:ln>
          </p:spPr>
          <p:style>
            <a:lnRef idx="1">
              <a:schemeClr val="accent1"/>
            </a:lnRef>
            <a:fillRef idx="0">
              <a:schemeClr val="accent1"/>
            </a:fillRef>
            <a:effectRef idx="0">
              <a:schemeClr val="accent1"/>
            </a:effectRef>
            <a:fontRef idx="minor">
              <a:schemeClr val="tx1"/>
            </a:fontRef>
          </p:style>
        </p:cxnSp>
      </p:grpSp>
      <p:pic>
        <p:nvPicPr>
          <p:cNvPr id="15" name="Picture 14"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326" y="4339940"/>
            <a:ext cx="1254584" cy="719251"/>
          </a:xfrm>
          <a:prstGeom prst="rect">
            <a:avLst/>
          </a:prstGeom>
        </p:spPr>
      </p:pic>
      <p:sp>
        <p:nvSpPr>
          <p:cNvPr id="3" name="TextBox 2"/>
          <p:cNvSpPr txBox="1"/>
          <p:nvPr userDrawn="1"/>
        </p:nvSpPr>
        <p:spPr>
          <a:xfrm>
            <a:off x="346426" y="2746824"/>
            <a:ext cx="6639341" cy="1384995"/>
          </a:xfrm>
          <a:prstGeom prst="rect">
            <a:avLst/>
          </a:prstGeom>
          <a:noFill/>
        </p:spPr>
        <p:txBody>
          <a:bodyPr wrap="square" rtlCol="0">
            <a:spAutoFit/>
          </a:bodyPr>
          <a:lstStyle/>
          <a:p>
            <a:r>
              <a:rPr lang="en-US" sz="1200">
                <a:solidFill>
                  <a:srgbClr val="695E4A"/>
                </a:solidFill>
                <a:latin typeface="Calibri" panose="020F0502020204030204" pitchFamily="34" charset="0"/>
              </a:rPr>
              <a:t>For more information, contact CDC</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1-800-CDC-INFO (232-4636)</a:t>
            </a: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TTY:  1-888-232-6348    www.cdc.gov</a:t>
            </a: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br>
              <a:rPr lang="en-US" sz="1200">
                <a:solidFill>
                  <a:srgbClr val="695E4A"/>
                </a:solidFill>
                <a:latin typeface="Calibri" panose="020F0502020204030204" pitchFamily="34" charset="0"/>
              </a:rPr>
            </a:br>
            <a:r>
              <a:rPr lang="en-US" sz="120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23" r:id="rId3"/>
    <p:sldLayoutId id="2147483849" r:id="rId4"/>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www.grants.gov/"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cdc.gov/grants/documents/Budget-Preparation-Guidance.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mailto:cdawarenessgrant@cdc.gov"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c.gov/populationhealth/chronicdiseaseawareness/funding-opportunities/expanding-education-approach-NOFO-faqs.htm" TargetMode="External"/><Relationship Id="rId2" Type="http://schemas.openxmlformats.org/officeDocument/2006/relationships/hyperlink" Target="mailto:cdawarenessgrant@cdc.gov"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cdc.gov/populationhealth/chronicdiseaseawarenes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hyperlink" Target="https://www.cdc.gov/populationhealth/chronicdiseaseawareness/funding-opportunities/expanding-education-approach-NOFO.ht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a:t>Informational Call</a:t>
            </a:r>
          </a:p>
        </p:txBody>
      </p:sp>
      <p:sp>
        <p:nvSpPr>
          <p:cNvPr id="2" name="Subtitle 1"/>
          <p:cNvSpPr>
            <a:spLocks noGrp="1"/>
          </p:cNvSpPr>
          <p:nvPr>
            <p:ph type="subTitle" idx="1"/>
          </p:nvPr>
        </p:nvSpPr>
        <p:spPr/>
        <p:txBody>
          <a:bodyPr/>
          <a:lstStyle/>
          <a:p>
            <a:r>
              <a:rPr lang="en-US" dirty="0"/>
              <a:t>CDC-RFA-DP-24-0021</a:t>
            </a:r>
          </a:p>
          <a:p>
            <a:r>
              <a:rPr lang="en-US" dirty="0"/>
              <a:t>Expanding the National Approach to Chronic Education and Awareness </a:t>
            </a:r>
          </a:p>
          <a:p>
            <a:endParaRPr lang="en-US" dirty="0"/>
          </a:p>
          <a:p>
            <a:endParaRPr lang="en-US" dirty="0"/>
          </a:p>
        </p:txBody>
      </p:sp>
      <p:sp>
        <p:nvSpPr>
          <p:cNvPr id="6" name="Text Placeholder 5"/>
          <p:cNvSpPr>
            <a:spLocks noGrp="1"/>
          </p:cNvSpPr>
          <p:nvPr>
            <p:ph type="body" sz="quarter" idx="10"/>
          </p:nvPr>
        </p:nvSpPr>
        <p:spPr>
          <a:xfrm>
            <a:off x="457200" y="3618172"/>
            <a:ext cx="6400800" cy="971550"/>
          </a:xfrm>
        </p:spPr>
        <p:txBody>
          <a:bodyPr/>
          <a:lstStyle/>
          <a:p>
            <a:r>
              <a:rPr lang="en-US"/>
              <a:t>March 25, 2024</a:t>
            </a:r>
          </a:p>
          <a:p>
            <a:endParaRPr lang="en-US"/>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F949A7-6E5F-A144-0E1B-E3BEE61C3174}"/>
              </a:ext>
            </a:extLst>
          </p:cNvPr>
          <p:cNvSpPr>
            <a:spLocks noGrp="1"/>
          </p:cNvSpPr>
          <p:nvPr>
            <p:ph type="title"/>
          </p:nvPr>
        </p:nvSpPr>
        <p:spPr/>
        <p:txBody>
          <a:bodyPr/>
          <a:lstStyle/>
          <a:p>
            <a:r>
              <a:rPr lang="en-US"/>
              <a:t>NOFO Strategies and Performance Evaluation</a:t>
            </a:r>
          </a:p>
        </p:txBody>
      </p:sp>
      <p:sp>
        <p:nvSpPr>
          <p:cNvPr id="3" name="Text Placeholder 2">
            <a:extLst>
              <a:ext uri="{FF2B5EF4-FFF2-40B4-BE49-F238E27FC236}">
                <a16:creationId xmlns:a16="http://schemas.microsoft.com/office/drawing/2014/main" id="{CF2B2D3A-CD7E-C375-9244-051591EE33D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584685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163FA-1C80-983B-C745-B725E5F4F09D}"/>
              </a:ext>
            </a:extLst>
          </p:cNvPr>
          <p:cNvSpPr>
            <a:spLocks noGrp="1"/>
          </p:cNvSpPr>
          <p:nvPr>
            <p:ph type="title"/>
          </p:nvPr>
        </p:nvSpPr>
        <p:spPr/>
        <p:txBody>
          <a:bodyPr/>
          <a:lstStyle/>
          <a:p>
            <a:r>
              <a:rPr lang="en-US" dirty="0"/>
              <a:t>NOFO Strategies</a:t>
            </a:r>
          </a:p>
        </p:txBody>
      </p:sp>
      <p:sp>
        <p:nvSpPr>
          <p:cNvPr id="3" name="Text Placeholder 2">
            <a:extLst>
              <a:ext uri="{FF2B5EF4-FFF2-40B4-BE49-F238E27FC236}">
                <a16:creationId xmlns:a16="http://schemas.microsoft.com/office/drawing/2014/main" id="{541198E8-EFFD-9FD5-92FC-2B2289010B2B}"/>
              </a:ext>
            </a:extLst>
          </p:cNvPr>
          <p:cNvSpPr>
            <a:spLocks noGrp="1"/>
          </p:cNvSpPr>
          <p:nvPr>
            <p:ph type="body" sz="quarter" idx="10"/>
          </p:nvPr>
        </p:nvSpPr>
        <p:spPr/>
        <p:txBody>
          <a:bodyPr/>
          <a:lstStyle/>
          <a:p>
            <a:r>
              <a:rPr lang="en-US"/>
              <a:t>Strategy 1: </a:t>
            </a:r>
            <a:r>
              <a:rPr lang="en-US" b="0"/>
              <a:t>Data dissemination activities for the proposed chronic disease that support awareness for public health professionals</a:t>
            </a:r>
          </a:p>
          <a:p>
            <a:r>
              <a:rPr lang="en-US"/>
              <a:t>Strategy 2: </a:t>
            </a:r>
            <a:r>
              <a:rPr lang="en-US" b="0"/>
              <a:t>Develop survey tools to fill data gaps</a:t>
            </a:r>
          </a:p>
          <a:p>
            <a:r>
              <a:rPr lang="en-US"/>
              <a:t>Strategy 3: </a:t>
            </a:r>
            <a:r>
              <a:rPr lang="en-US" b="0"/>
              <a:t>Develop and disseminate educational activities that support public awareness</a:t>
            </a:r>
          </a:p>
          <a:p>
            <a:r>
              <a:rPr lang="en-US"/>
              <a:t>Strategy 4: </a:t>
            </a:r>
            <a:r>
              <a:rPr lang="en-US" b="0"/>
              <a:t>Develop and disseminate educational activities that support health care professionals in screening, referral, and treatment and/or disease management </a:t>
            </a:r>
          </a:p>
          <a:p>
            <a:endParaRPr lang="en-US"/>
          </a:p>
        </p:txBody>
      </p:sp>
    </p:spTree>
    <p:extLst>
      <p:ext uri="{BB962C8B-B14F-4D97-AF65-F5344CB8AC3E}">
        <p14:creationId xmlns:p14="http://schemas.microsoft.com/office/powerpoint/2010/main" val="37609006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1C647-58E6-E801-CD84-7D3EFD34A261}"/>
              </a:ext>
            </a:extLst>
          </p:cNvPr>
          <p:cNvSpPr>
            <a:spLocks noGrp="1"/>
          </p:cNvSpPr>
          <p:nvPr>
            <p:ph type="title"/>
          </p:nvPr>
        </p:nvSpPr>
        <p:spPr/>
        <p:txBody>
          <a:bodyPr/>
          <a:lstStyle/>
          <a:p>
            <a:r>
              <a:rPr lang="en-US"/>
              <a:t>Evaluation Plan and Performance Measurement</a:t>
            </a:r>
          </a:p>
        </p:txBody>
      </p:sp>
      <p:sp>
        <p:nvSpPr>
          <p:cNvPr id="3" name="Text Placeholder 2">
            <a:extLst>
              <a:ext uri="{FF2B5EF4-FFF2-40B4-BE49-F238E27FC236}">
                <a16:creationId xmlns:a16="http://schemas.microsoft.com/office/drawing/2014/main" id="{ECCBE1FD-515A-1938-9C16-E5B83415EEEA}"/>
              </a:ext>
            </a:extLst>
          </p:cNvPr>
          <p:cNvSpPr>
            <a:spLocks noGrp="1"/>
          </p:cNvSpPr>
          <p:nvPr>
            <p:ph type="body" sz="quarter" idx="10"/>
          </p:nvPr>
        </p:nvSpPr>
        <p:spPr/>
        <p:txBody>
          <a:bodyPr/>
          <a:lstStyle/>
          <a:p>
            <a:r>
              <a:rPr lang="en-US" b="0" dirty="0"/>
              <a:t>Provide an initial evaluation plan in the application</a:t>
            </a:r>
          </a:p>
          <a:p>
            <a:r>
              <a:rPr lang="en-US" b="0" dirty="0"/>
              <a:t>Address CDC required performance measures listed in the NOFO</a:t>
            </a:r>
          </a:p>
          <a:p>
            <a:r>
              <a:rPr lang="en-US" b="0" dirty="0"/>
              <a:t>Final evaluation plan is due 6 months after initial award is made</a:t>
            </a:r>
          </a:p>
          <a:p>
            <a:r>
              <a:rPr lang="en-US" b="0" dirty="0"/>
              <a:t>A Data Management Plan (DMP) is </a:t>
            </a:r>
            <a:r>
              <a:rPr lang="en-US" dirty="0">
                <a:solidFill>
                  <a:srgbClr val="FF0000"/>
                </a:solidFill>
              </a:rPr>
              <a:t>NOT</a:t>
            </a:r>
            <a:r>
              <a:rPr lang="en-US" b="0" dirty="0"/>
              <a:t> required</a:t>
            </a:r>
          </a:p>
        </p:txBody>
      </p:sp>
    </p:spTree>
    <p:extLst>
      <p:ext uri="{BB962C8B-B14F-4D97-AF65-F5344CB8AC3E}">
        <p14:creationId xmlns:p14="http://schemas.microsoft.com/office/powerpoint/2010/main" val="412092132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F4555-C9B7-70F4-9182-FF84E48CB777}"/>
              </a:ext>
            </a:extLst>
          </p:cNvPr>
          <p:cNvSpPr>
            <a:spLocks noGrp="1"/>
          </p:cNvSpPr>
          <p:nvPr>
            <p:ph type="title"/>
          </p:nvPr>
        </p:nvSpPr>
        <p:spPr/>
        <p:txBody>
          <a:bodyPr/>
          <a:lstStyle/>
          <a:p>
            <a:r>
              <a:rPr lang="en-US"/>
              <a:t>Application Highlights</a:t>
            </a:r>
          </a:p>
        </p:txBody>
      </p:sp>
      <p:sp>
        <p:nvSpPr>
          <p:cNvPr id="3" name="Text Placeholder 2">
            <a:extLst>
              <a:ext uri="{FF2B5EF4-FFF2-40B4-BE49-F238E27FC236}">
                <a16:creationId xmlns:a16="http://schemas.microsoft.com/office/drawing/2014/main" id="{991D7B63-2AE1-A2D0-5EF5-1378335AE2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0616627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3067A-AD49-2F2E-EB30-03CCCE2A8D5C}"/>
              </a:ext>
            </a:extLst>
          </p:cNvPr>
          <p:cNvSpPr>
            <a:spLocks noGrp="1"/>
          </p:cNvSpPr>
          <p:nvPr>
            <p:ph type="title"/>
          </p:nvPr>
        </p:nvSpPr>
        <p:spPr/>
        <p:txBody>
          <a:bodyPr/>
          <a:lstStyle/>
          <a:p>
            <a:r>
              <a:rPr lang="en-US" dirty="0"/>
              <a:t>Application Highlights, Cont.</a:t>
            </a:r>
          </a:p>
        </p:txBody>
      </p:sp>
      <p:sp>
        <p:nvSpPr>
          <p:cNvPr id="3" name="Text Placeholder 2">
            <a:extLst>
              <a:ext uri="{FF2B5EF4-FFF2-40B4-BE49-F238E27FC236}">
                <a16:creationId xmlns:a16="http://schemas.microsoft.com/office/drawing/2014/main" id="{CD319A28-4344-086D-E549-1E58697E31CC}"/>
              </a:ext>
            </a:extLst>
          </p:cNvPr>
          <p:cNvSpPr>
            <a:spLocks noGrp="1"/>
          </p:cNvSpPr>
          <p:nvPr>
            <p:ph type="body" sz="quarter" idx="10"/>
          </p:nvPr>
        </p:nvSpPr>
        <p:spPr/>
        <p:txBody>
          <a:bodyPr/>
          <a:lstStyle/>
          <a:p>
            <a:r>
              <a:rPr lang="en-US" b="0">
                <a:latin typeface="Calibri"/>
                <a:cs typeface="Calibri"/>
              </a:rPr>
              <a:t>Potential applicants should carefully review the NOFO requirements and consider their organizational capacity to implement the activities and achieve the outcomes identified in the logic model</a:t>
            </a:r>
          </a:p>
          <a:p>
            <a:r>
              <a:rPr lang="en-US" b="0">
                <a:latin typeface="Calibri"/>
                <a:cs typeface="Calibri"/>
              </a:rPr>
              <a:t>Applications with proposed chronic diseases that are currently funded will be considered nonresponsive and will receive no further review for funding</a:t>
            </a:r>
            <a:endParaRPr lang="en-US"/>
          </a:p>
          <a:p>
            <a:r>
              <a:rPr lang="en-US" b="0">
                <a:latin typeface="Calibri"/>
                <a:cs typeface="Calibri"/>
              </a:rPr>
              <a:t>Required components are located in the NOFO on page 24</a:t>
            </a:r>
          </a:p>
          <a:p>
            <a:r>
              <a:rPr lang="en-US" b="0">
                <a:latin typeface="Calibri"/>
                <a:cs typeface="Calibri"/>
              </a:rPr>
              <a:t>Full application package requirements can be found on </a:t>
            </a:r>
            <a:r>
              <a:rPr lang="en-US">
                <a:latin typeface="Calibri"/>
                <a:cs typeface="Calibri"/>
                <a:hlinkClick r:id="rId2"/>
              </a:rPr>
              <a:t>www.grants.gov</a:t>
            </a:r>
            <a:r>
              <a:rPr lang="en-US">
                <a:latin typeface="Calibri"/>
                <a:cs typeface="Calibri"/>
              </a:rPr>
              <a:t> </a:t>
            </a:r>
            <a:endParaRPr lang="en-US">
              <a:cs typeface="Calibri"/>
            </a:endParaRPr>
          </a:p>
        </p:txBody>
      </p:sp>
    </p:spTree>
    <p:extLst>
      <p:ext uri="{BB962C8B-B14F-4D97-AF65-F5344CB8AC3E}">
        <p14:creationId xmlns:p14="http://schemas.microsoft.com/office/powerpoint/2010/main" val="237112611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B9AC4-6681-F719-145C-CD93E85439EC}"/>
              </a:ext>
            </a:extLst>
          </p:cNvPr>
          <p:cNvSpPr>
            <a:spLocks noGrp="1"/>
          </p:cNvSpPr>
          <p:nvPr>
            <p:ph type="title"/>
          </p:nvPr>
        </p:nvSpPr>
        <p:spPr/>
        <p:txBody>
          <a:bodyPr/>
          <a:lstStyle/>
          <a:p>
            <a:r>
              <a:rPr lang="en-US"/>
              <a:t>Project Narrative		</a:t>
            </a:r>
          </a:p>
        </p:txBody>
      </p:sp>
      <p:sp>
        <p:nvSpPr>
          <p:cNvPr id="3" name="Text Placeholder 2">
            <a:extLst>
              <a:ext uri="{FF2B5EF4-FFF2-40B4-BE49-F238E27FC236}">
                <a16:creationId xmlns:a16="http://schemas.microsoft.com/office/drawing/2014/main" id="{2D8B7910-0753-BD3D-90B0-D38E60BDB245}"/>
              </a:ext>
            </a:extLst>
          </p:cNvPr>
          <p:cNvSpPr>
            <a:spLocks noGrp="1"/>
          </p:cNvSpPr>
          <p:nvPr>
            <p:ph type="body" sz="quarter" idx="10"/>
          </p:nvPr>
        </p:nvSpPr>
        <p:spPr/>
        <p:txBody>
          <a:bodyPr/>
          <a:lstStyle/>
          <a:p>
            <a:r>
              <a:rPr lang="en-US" sz="2275" b="0" dirty="0">
                <a:latin typeface="Calibri"/>
                <a:cs typeface="Calibri"/>
              </a:rPr>
              <a:t>Provide background information on the proposed chronic disease</a:t>
            </a:r>
            <a:endParaRPr lang="en-US" sz="2275" b="0" dirty="0">
              <a:cs typeface="Calibri"/>
            </a:endParaRPr>
          </a:p>
          <a:p>
            <a:r>
              <a:rPr lang="en-US" sz="2275" b="0" dirty="0">
                <a:latin typeface="Calibri"/>
                <a:cs typeface="Calibri"/>
              </a:rPr>
              <a:t>Describe how you will implement the strategies and activities </a:t>
            </a:r>
          </a:p>
          <a:p>
            <a:r>
              <a:rPr lang="en-US" sz="2275" b="0" dirty="0">
                <a:latin typeface="Calibri"/>
                <a:cs typeface="Calibri"/>
              </a:rPr>
              <a:t>Describe strategic partnerships and collaborations with organizations - Include letters of commitment</a:t>
            </a:r>
            <a:r>
              <a:rPr lang="en-US" sz="2275" dirty="0">
                <a:latin typeface="Calibri"/>
                <a:cs typeface="Calibri"/>
              </a:rPr>
              <a:t> (Limit 10)</a:t>
            </a:r>
          </a:p>
          <a:p>
            <a:r>
              <a:rPr lang="en-US" sz="2275" b="0" dirty="0">
                <a:latin typeface="Calibri"/>
                <a:cs typeface="Calibri"/>
              </a:rPr>
              <a:t>Demonstrate how dedicated federal funding will:</a:t>
            </a:r>
          </a:p>
          <a:p>
            <a:pPr lvl="1"/>
            <a:r>
              <a:rPr lang="en-US" sz="2275" dirty="0">
                <a:latin typeface="Calibri"/>
                <a:cs typeface="Calibri"/>
              </a:rPr>
              <a:t>Improve patient outcomes</a:t>
            </a:r>
          </a:p>
          <a:p>
            <a:pPr lvl="1"/>
            <a:r>
              <a:rPr lang="en-US" sz="2275" dirty="0">
                <a:latin typeface="Calibri"/>
                <a:cs typeface="Calibri"/>
              </a:rPr>
              <a:t>Strengthen the science base for  prevention, education, and public health awareness</a:t>
            </a:r>
          </a:p>
          <a:p>
            <a:pPr lvl="1"/>
            <a:r>
              <a:rPr lang="en-US" sz="2275" b="0" dirty="0">
                <a:latin typeface="Calibri"/>
                <a:cs typeface="Calibri"/>
              </a:rPr>
              <a:t>Fill/complement gaps in NCCDPHP current work</a:t>
            </a:r>
          </a:p>
          <a:p>
            <a:pPr lvl="1"/>
            <a:endParaRPr lang="en-US" sz="2275" b="0" dirty="0">
              <a:latin typeface="Calibri"/>
              <a:cs typeface="Calibri"/>
            </a:endParaRPr>
          </a:p>
          <a:p>
            <a:pPr lvl="1"/>
            <a:endParaRPr lang="en-US" sz="2275" dirty="0">
              <a:cs typeface="Calibri"/>
            </a:endParaRPr>
          </a:p>
          <a:p>
            <a:endParaRPr lang="en-US" sz="2275" dirty="0">
              <a:cs typeface="Calibri" panose="020F0502020204030204" pitchFamily="34" charset="0"/>
            </a:endParaRPr>
          </a:p>
        </p:txBody>
      </p:sp>
    </p:spTree>
    <p:extLst>
      <p:ext uri="{BB962C8B-B14F-4D97-AF65-F5344CB8AC3E}">
        <p14:creationId xmlns:p14="http://schemas.microsoft.com/office/powerpoint/2010/main" val="380500831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9ED7D-0129-AE33-EBC4-ACEE07E48CAC}"/>
              </a:ext>
            </a:extLst>
          </p:cNvPr>
          <p:cNvSpPr>
            <a:spLocks noGrp="1"/>
          </p:cNvSpPr>
          <p:nvPr>
            <p:ph type="title"/>
          </p:nvPr>
        </p:nvSpPr>
        <p:spPr/>
        <p:txBody>
          <a:bodyPr/>
          <a:lstStyle/>
          <a:p>
            <a:r>
              <a:rPr lang="en-US"/>
              <a:t>Work Plan</a:t>
            </a:r>
          </a:p>
        </p:txBody>
      </p:sp>
      <p:sp>
        <p:nvSpPr>
          <p:cNvPr id="3" name="Text Placeholder 2">
            <a:extLst>
              <a:ext uri="{FF2B5EF4-FFF2-40B4-BE49-F238E27FC236}">
                <a16:creationId xmlns:a16="http://schemas.microsoft.com/office/drawing/2014/main" id="{EBBDA7ED-96F0-430C-2A67-D7C59335C11B}"/>
              </a:ext>
            </a:extLst>
          </p:cNvPr>
          <p:cNvSpPr>
            <a:spLocks noGrp="1"/>
          </p:cNvSpPr>
          <p:nvPr>
            <p:ph type="body" sz="quarter" idx="10"/>
          </p:nvPr>
        </p:nvSpPr>
        <p:spPr/>
        <p:txBody>
          <a:bodyPr/>
          <a:lstStyle/>
          <a:p>
            <a:r>
              <a:rPr lang="en-US" b="0" dirty="0"/>
              <a:t>Included in the project narrative’s page 20-page limit</a:t>
            </a:r>
          </a:p>
          <a:p>
            <a:r>
              <a:rPr lang="en-US" b="0" dirty="0"/>
              <a:t>Detailed work plan for Year 1</a:t>
            </a:r>
          </a:p>
          <a:p>
            <a:r>
              <a:rPr lang="en-US" b="0" dirty="0"/>
              <a:t>High level work plan for Years 2-3 </a:t>
            </a:r>
          </a:p>
        </p:txBody>
      </p:sp>
    </p:spTree>
    <p:extLst>
      <p:ext uri="{BB962C8B-B14F-4D97-AF65-F5344CB8AC3E}">
        <p14:creationId xmlns:p14="http://schemas.microsoft.com/office/powerpoint/2010/main" val="53008810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3AF8-B4C6-AFFA-DE85-2C9F80794D20}"/>
              </a:ext>
            </a:extLst>
          </p:cNvPr>
          <p:cNvSpPr>
            <a:spLocks noGrp="1"/>
          </p:cNvSpPr>
          <p:nvPr>
            <p:ph type="title"/>
          </p:nvPr>
        </p:nvSpPr>
        <p:spPr/>
        <p:txBody>
          <a:bodyPr/>
          <a:lstStyle/>
          <a:p>
            <a:r>
              <a:rPr lang="en-US"/>
              <a:t>Collaborations</a:t>
            </a:r>
          </a:p>
        </p:txBody>
      </p:sp>
      <p:sp>
        <p:nvSpPr>
          <p:cNvPr id="3" name="Text Placeholder 2">
            <a:extLst>
              <a:ext uri="{FF2B5EF4-FFF2-40B4-BE49-F238E27FC236}">
                <a16:creationId xmlns:a16="http://schemas.microsoft.com/office/drawing/2014/main" id="{364467A1-0B1A-1178-3509-E5D75313C782}"/>
              </a:ext>
            </a:extLst>
          </p:cNvPr>
          <p:cNvSpPr>
            <a:spLocks noGrp="1"/>
          </p:cNvSpPr>
          <p:nvPr>
            <p:ph type="body" sz="quarter" idx="10"/>
          </p:nvPr>
        </p:nvSpPr>
        <p:spPr/>
        <p:txBody>
          <a:bodyPr/>
          <a:lstStyle/>
          <a:p>
            <a:r>
              <a:rPr lang="en-US" sz="2000"/>
              <a:t>With other CDC projects and CDC-funded organizations:</a:t>
            </a:r>
          </a:p>
          <a:p>
            <a:pPr lvl="1"/>
            <a:r>
              <a:rPr lang="en-US"/>
              <a:t>Applicants should describe collaborations with CDC chronic disease programs, other CDC programs, or CDC-funded organizations that are not chronic disease focused but are implementing similar strategies that demonstrate measurable improvements in patient outcomes and/or population health. </a:t>
            </a:r>
          </a:p>
          <a:p>
            <a:r>
              <a:rPr lang="en-US" sz="2000"/>
              <a:t>With organizations not funded by CDC:</a:t>
            </a:r>
          </a:p>
          <a:p>
            <a:pPr lvl="1"/>
            <a:r>
              <a:rPr lang="en-US"/>
              <a:t>Applicant must describe past and current experience in successful collaborations that support national initiatives, objectives, and goals (e.g., national agendas, Healthy People objectives, state or local health objectives, national guidelines and recommendations) related to the proposed chronic disease. </a:t>
            </a:r>
          </a:p>
        </p:txBody>
      </p:sp>
    </p:spTree>
    <p:extLst>
      <p:ext uri="{BB962C8B-B14F-4D97-AF65-F5344CB8AC3E}">
        <p14:creationId xmlns:p14="http://schemas.microsoft.com/office/powerpoint/2010/main" val="428818451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65C4-C833-7116-448E-A81458689C31}"/>
              </a:ext>
            </a:extLst>
          </p:cNvPr>
          <p:cNvSpPr>
            <a:spLocks noGrp="1"/>
          </p:cNvSpPr>
          <p:nvPr>
            <p:ph type="title"/>
          </p:nvPr>
        </p:nvSpPr>
        <p:spPr/>
        <p:txBody>
          <a:bodyPr/>
          <a:lstStyle/>
          <a:p>
            <a:r>
              <a:rPr lang="en-US"/>
              <a:t>Organizational Capacity</a:t>
            </a:r>
          </a:p>
        </p:txBody>
      </p:sp>
      <p:sp>
        <p:nvSpPr>
          <p:cNvPr id="3" name="Text Placeholder 2">
            <a:extLst>
              <a:ext uri="{FF2B5EF4-FFF2-40B4-BE49-F238E27FC236}">
                <a16:creationId xmlns:a16="http://schemas.microsoft.com/office/drawing/2014/main" id="{873C0EF8-E231-58BB-E1E7-2D7F8440A5D3}"/>
              </a:ext>
            </a:extLst>
          </p:cNvPr>
          <p:cNvSpPr>
            <a:spLocks noGrp="1"/>
          </p:cNvSpPr>
          <p:nvPr>
            <p:ph type="body" sz="quarter" idx="10"/>
          </p:nvPr>
        </p:nvSpPr>
        <p:spPr/>
        <p:txBody>
          <a:bodyPr/>
          <a:lstStyle/>
          <a:p>
            <a:r>
              <a:rPr lang="en-US"/>
              <a:t>Applicants should describe their:</a:t>
            </a:r>
          </a:p>
          <a:p>
            <a:pPr lvl="1"/>
            <a:r>
              <a:rPr lang="en-US"/>
              <a:t>Role as a recognized leader for the proposed chronic disease</a:t>
            </a:r>
          </a:p>
          <a:p>
            <a:pPr lvl="1"/>
            <a:r>
              <a:rPr lang="en-US"/>
              <a:t>Experience and expertise working on the national level for the proposed chronic disease</a:t>
            </a:r>
          </a:p>
          <a:p>
            <a:pPr lvl="1"/>
            <a:r>
              <a:rPr lang="en-US"/>
              <a:t>Organization's capacity to successfully implement the strategies and activities and achieve the expected outcomes as outlined in the NOFO.</a:t>
            </a:r>
          </a:p>
          <a:p>
            <a:pPr lvl="1"/>
            <a:r>
              <a:rPr lang="en-US"/>
              <a:t>Adequate infrastructure</a:t>
            </a:r>
          </a:p>
          <a:p>
            <a:pPr lvl="1"/>
            <a:r>
              <a:rPr lang="en-US"/>
              <a:t>Financial management systems</a:t>
            </a:r>
          </a:p>
          <a:p>
            <a:pPr lvl="1"/>
            <a:r>
              <a:rPr lang="en-US"/>
              <a:t>Qualified staff</a:t>
            </a:r>
          </a:p>
          <a:p>
            <a:pPr lvl="1"/>
            <a:endParaRPr lang="en-US"/>
          </a:p>
          <a:p>
            <a:pPr lvl="1"/>
            <a:endParaRPr lang="en-US"/>
          </a:p>
        </p:txBody>
      </p:sp>
    </p:spTree>
    <p:extLst>
      <p:ext uri="{BB962C8B-B14F-4D97-AF65-F5344CB8AC3E}">
        <p14:creationId xmlns:p14="http://schemas.microsoft.com/office/powerpoint/2010/main" val="72648866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D12A8-7706-0A6C-08D8-6C8F1A0D3384}"/>
              </a:ext>
            </a:extLst>
          </p:cNvPr>
          <p:cNvSpPr>
            <a:spLocks noGrp="1"/>
          </p:cNvSpPr>
          <p:nvPr>
            <p:ph type="title"/>
          </p:nvPr>
        </p:nvSpPr>
        <p:spPr/>
        <p:txBody>
          <a:bodyPr/>
          <a:lstStyle/>
          <a:p>
            <a:r>
              <a:rPr lang="en-US"/>
              <a:t>Budget Information</a:t>
            </a:r>
          </a:p>
        </p:txBody>
      </p:sp>
      <p:sp>
        <p:nvSpPr>
          <p:cNvPr id="3" name="Text Placeholder 2">
            <a:extLst>
              <a:ext uri="{FF2B5EF4-FFF2-40B4-BE49-F238E27FC236}">
                <a16:creationId xmlns:a16="http://schemas.microsoft.com/office/drawing/2014/main" id="{294BB76F-9AB5-AB11-AB26-98CD90B60B00}"/>
              </a:ext>
            </a:extLst>
          </p:cNvPr>
          <p:cNvSpPr>
            <a:spLocks noGrp="1"/>
          </p:cNvSpPr>
          <p:nvPr>
            <p:ph type="body" sz="quarter" idx="10"/>
          </p:nvPr>
        </p:nvSpPr>
        <p:spPr/>
        <p:txBody>
          <a:bodyPr/>
          <a:lstStyle/>
          <a:p>
            <a:r>
              <a:rPr lang="en-US" sz="2300" b="0"/>
              <a:t>Submit an itemized budget narrative justification</a:t>
            </a:r>
          </a:p>
          <a:p>
            <a:r>
              <a:rPr lang="en-US" sz="2300" b="0"/>
              <a:t>Reasonable and Consistent with Purpose, Proposed Outcomes, Strategies</a:t>
            </a:r>
          </a:p>
          <a:p>
            <a:r>
              <a:rPr lang="en-US" sz="2300" b="0"/>
              <a:t>Budget must include salaries, fringe benefits, consultant costs, supplies, travel, other categories, contractual costs, total direct costs, and total indirect costs</a:t>
            </a:r>
          </a:p>
          <a:p>
            <a:r>
              <a:rPr lang="en-US" sz="2300" b="0"/>
              <a:t>Matching funds are </a:t>
            </a:r>
            <a:r>
              <a:rPr lang="en-US" sz="2300">
                <a:solidFill>
                  <a:srgbClr val="FF0000"/>
                </a:solidFill>
              </a:rPr>
              <a:t>NOT</a:t>
            </a:r>
            <a:r>
              <a:rPr lang="en-US" sz="2300"/>
              <a:t> </a:t>
            </a:r>
            <a:r>
              <a:rPr lang="en-US" sz="2300" b="0"/>
              <a:t>required</a:t>
            </a:r>
          </a:p>
          <a:p>
            <a:r>
              <a:rPr lang="en-US" sz="2300" b="0"/>
              <a:t>CDC Budget Preparation Guidelines: </a:t>
            </a:r>
            <a:r>
              <a:rPr lang="en-US" sz="2300" b="0">
                <a:hlinkClick r:id="rId2"/>
              </a:rPr>
              <a:t>https://www.cdc.gov/grants/documents/Budget-Preparation-Guidance.pdf</a:t>
            </a:r>
            <a:r>
              <a:rPr lang="en-US" sz="2300" b="0"/>
              <a:t> </a:t>
            </a:r>
          </a:p>
          <a:p>
            <a:endParaRPr lang="en-US" sz="2300"/>
          </a:p>
        </p:txBody>
      </p:sp>
    </p:spTree>
    <p:extLst>
      <p:ext uri="{BB962C8B-B14F-4D97-AF65-F5344CB8AC3E}">
        <p14:creationId xmlns:p14="http://schemas.microsoft.com/office/powerpoint/2010/main" val="294608486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a:t>Agenda</a:t>
            </a:r>
          </a:p>
        </p:txBody>
      </p:sp>
      <p:sp>
        <p:nvSpPr>
          <p:cNvPr id="3" name="Content Placeholder 2"/>
          <p:cNvSpPr>
            <a:spLocks noGrp="1"/>
          </p:cNvSpPr>
          <p:nvPr>
            <p:ph type="body" sz="quarter" idx="10"/>
          </p:nvPr>
        </p:nvSpPr>
        <p:spPr>
          <a:xfrm>
            <a:off x="457199" y="1158875"/>
            <a:ext cx="7631723" cy="3341688"/>
          </a:xfrm>
        </p:spPr>
        <p:txBody>
          <a:bodyPr/>
          <a:lstStyle/>
          <a:p>
            <a:r>
              <a:rPr lang="en-US"/>
              <a:t>Introductions</a:t>
            </a:r>
          </a:p>
          <a:p>
            <a:r>
              <a:rPr lang="en-US"/>
              <a:t>Overview</a:t>
            </a:r>
          </a:p>
          <a:p>
            <a:r>
              <a:rPr lang="en-US"/>
              <a:t>NOFO Strategies and Performance Evaluation</a:t>
            </a:r>
          </a:p>
          <a:p>
            <a:r>
              <a:rPr lang="en-US"/>
              <a:t>Application Highlights </a:t>
            </a:r>
          </a:p>
          <a:p>
            <a:r>
              <a:rPr lang="en-US"/>
              <a:t>Grants Management</a:t>
            </a:r>
          </a:p>
          <a:p>
            <a:r>
              <a:rPr lang="en-US"/>
              <a:t>Summary</a:t>
            </a:r>
          </a:p>
          <a:p>
            <a:r>
              <a:rPr lang="en-US"/>
              <a:t>Question and Answer</a:t>
            </a:r>
          </a:p>
          <a:p>
            <a:r>
              <a:rPr lang="en-US"/>
              <a:t>Closing Remarks and Reminders</a:t>
            </a:r>
          </a:p>
          <a:p>
            <a:endParaRPr lang="en-US"/>
          </a:p>
          <a:p>
            <a:endParaRPr lang="en-US"/>
          </a:p>
        </p:txBody>
      </p:sp>
    </p:spTree>
    <p:extLst>
      <p:ext uri="{BB962C8B-B14F-4D97-AF65-F5344CB8AC3E}">
        <p14:creationId xmlns:p14="http://schemas.microsoft.com/office/powerpoint/2010/main" val="151577671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86E6F-16E9-E82C-2211-59CAB959DD41}"/>
              </a:ext>
            </a:extLst>
          </p:cNvPr>
          <p:cNvSpPr>
            <a:spLocks noGrp="1"/>
          </p:cNvSpPr>
          <p:nvPr>
            <p:ph type="title"/>
          </p:nvPr>
        </p:nvSpPr>
        <p:spPr/>
        <p:txBody>
          <a:bodyPr/>
          <a:lstStyle/>
          <a:p>
            <a:r>
              <a:rPr lang="en-US"/>
              <a:t>Other Application Requirements</a:t>
            </a:r>
          </a:p>
        </p:txBody>
      </p:sp>
      <p:sp>
        <p:nvSpPr>
          <p:cNvPr id="3" name="Text Placeholder 2">
            <a:extLst>
              <a:ext uri="{FF2B5EF4-FFF2-40B4-BE49-F238E27FC236}">
                <a16:creationId xmlns:a16="http://schemas.microsoft.com/office/drawing/2014/main" id="{804F7D3F-CA46-3438-A7D0-58009C2B64C6}"/>
              </a:ext>
            </a:extLst>
          </p:cNvPr>
          <p:cNvSpPr>
            <a:spLocks noGrp="1"/>
          </p:cNvSpPr>
          <p:nvPr>
            <p:ph type="body" sz="quarter" idx="10"/>
          </p:nvPr>
        </p:nvSpPr>
        <p:spPr/>
        <p:txBody>
          <a:bodyPr/>
          <a:lstStyle/>
          <a:p>
            <a:r>
              <a:rPr lang="en-US" b="0" dirty="0"/>
              <a:t>Required Certifications</a:t>
            </a:r>
          </a:p>
          <a:p>
            <a:r>
              <a:rPr lang="en-US" b="0" dirty="0"/>
              <a:t>Financial Forms</a:t>
            </a:r>
          </a:p>
          <a:p>
            <a:endParaRPr lang="en-US" dirty="0"/>
          </a:p>
        </p:txBody>
      </p:sp>
    </p:spTree>
    <p:extLst>
      <p:ext uri="{BB962C8B-B14F-4D97-AF65-F5344CB8AC3E}">
        <p14:creationId xmlns:p14="http://schemas.microsoft.com/office/powerpoint/2010/main" val="406344617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CB82-6DD5-0C84-CB11-4AC99D24FBD7}"/>
              </a:ext>
            </a:extLst>
          </p:cNvPr>
          <p:cNvSpPr>
            <a:spLocks noGrp="1"/>
          </p:cNvSpPr>
          <p:nvPr>
            <p:ph type="title"/>
          </p:nvPr>
        </p:nvSpPr>
        <p:spPr/>
        <p:txBody>
          <a:bodyPr/>
          <a:lstStyle/>
          <a:p>
            <a:r>
              <a:rPr lang="en-US"/>
              <a:t>CDC Monitoring and Accountability Approach</a:t>
            </a:r>
          </a:p>
        </p:txBody>
      </p:sp>
      <p:sp>
        <p:nvSpPr>
          <p:cNvPr id="3" name="Text Placeholder 2">
            <a:extLst>
              <a:ext uri="{FF2B5EF4-FFF2-40B4-BE49-F238E27FC236}">
                <a16:creationId xmlns:a16="http://schemas.microsoft.com/office/drawing/2014/main" id="{37CF05C6-7EA1-1A1F-D891-E1BEF3B23D87}"/>
              </a:ext>
            </a:extLst>
          </p:cNvPr>
          <p:cNvSpPr>
            <a:spLocks noGrp="1"/>
          </p:cNvSpPr>
          <p:nvPr>
            <p:ph type="body" sz="quarter" idx="10"/>
          </p:nvPr>
        </p:nvSpPr>
        <p:spPr/>
        <p:txBody>
          <a:bodyPr/>
          <a:lstStyle/>
          <a:p>
            <a:r>
              <a:rPr lang="en-US"/>
              <a:t>CDC is minimally involved with grants. Except as needed with:</a:t>
            </a:r>
          </a:p>
          <a:p>
            <a:pPr lvl="1"/>
            <a:r>
              <a:rPr lang="en-US"/>
              <a:t>Grant monitoring</a:t>
            </a:r>
          </a:p>
          <a:p>
            <a:pPr lvl="1"/>
            <a:r>
              <a:rPr lang="en-US"/>
              <a:t>Quarterly calls</a:t>
            </a:r>
          </a:p>
          <a:p>
            <a:pPr lvl="1"/>
            <a:r>
              <a:rPr lang="en-US"/>
              <a:t>Technical assistance on work plans and evaluation strategies, products, services and collaboration activities with other organizations </a:t>
            </a:r>
          </a:p>
        </p:txBody>
      </p:sp>
    </p:spTree>
    <p:extLst>
      <p:ext uri="{BB962C8B-B14F-4D97-AF65-F5344CB8AC3E}">
        <p14:creationId xmlns:p14="http://schemas.microsoft.com/office/powerpoint/2010/main" val="276114008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B7A86-53C3-3B79-3A7E-750D5B07E11E}"/>
              </a:ext>
            </a:extLst>
          </p:cNvPr>
          <p:cNvSpPr>
            <a:spLocks noGrp="1"/>
          </p:cNvSpPr>
          <p:nvPr>
            <p:ph type="title"/>
          </p:nvPr>
        </p:nvSpPr>
        <p:spPr/>
        <p:txBody>
          <a:bodyPr/>
          <a:lstStyle/>
          <a:p>
            <a:r>
              <a:rPr lang="en-US"/>
              <a:t>Review and Selection Process</a:t>
            </a:r>
          </a:p>
        </p:txBody>
      </p:sp>
      <p:sp>
        <p:nvSpPr>
          <p:cNvPr id="3" name="Text Placeholder 2">
            <a:extLst>
              <a:ext uri="{FF2B5EF4-FFF2-40B4-BE49-F238E27FC236}">
                <a16:creationId xmlns:a16="http://schemas.microsoft.com/office/drawing/2014/main" id="{BC336FAD-C69B-7F1C-BB2B-DE9CC62A8A17}"/>
              </a:ext>
            </a:extLst>
          </p:cNvPr>
          <p:cNvSpPr>
            <a:spLocks noGrp="1"/>
          </p:cNvSpPr>
          <p:nvPr>
            <p:ph type="body" sz="quarter" idx="10"/>
          </p:nvPr>
        </p:nvSpPr>
        <p:spPr/>
        <p:txBody>
          <a:bodyPr/>
          <a:lstStyle/>
          <a:p>
            <a:r>
              <a:rPr lang="en-US" b="0" dirty="0"/>
              <a:t>Review Criteria</a:t>
            </a:r>
          </a:p>
          <a:p>
            <a:r>
              <a:rPr lang="en-US" b="0" dirty="0">
                <a:latin typeface="Calibri"/>
                <a:cs typeface="Calibri"/>
              </a:rPr>
              <a:t>Field Review Panel</a:t>
            </a:r>
          </a:p>
          <a:p>
            <a:r>
              <a:rPr lang="en-US" b="0" dirty="0"/>
              <a:t>Phase III Review Criteria</a:t>
            </a:r>
          </a:p>
          <a:p>
            <a:r>
              <a:rPr lang="en-US" b="0" dirty="0"/>
              <a:t>Reviewed for completeness</a:t>
            </a:r>
          </a:p>
          <a:p>
            <a:r>
              <a:rPr lang="en-US" b="0" dirty="0"/>
              <a:t>Reviewed for responsiveness</a:t>
            </a:r>
          </a:p>
          <a:p>
            <a:r>
              <a:rPr lang="en-US" b="0" dirty="0"/>
              <a:t>NOFO Ceiling is $400,000</a:t>
            </a:r>
          </a:p>
          <a:p>
            <a:r>
              <a:rPr lang="en-US" b="0" dirty="0"/>
              <a:t>NOFO Floor is $300,000</a:t>
            </a:r>
          </a:p>
        </p:txBody>
      </p:sp>
    </p:spTree>
    <p:extLst>
      <p:ext uri="{BB962C8B-B14F-4D97-AF65-F5344CB8AC3E}">
        <p14:creationId xmlns:p14="http://schemas.microsoft.com/office/powerpoint/2010/main" val="120207836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6F53-469F-2E63-6F8A-6C2C00641F31}"/>
              </a:ext>
            </a:extLst>
          </p:cNvPr>
          <p:cNvSpPr>
            <a:spLocks noGrp="1"/>
          </p:cNvSpPr>
          <p:nvPr>
            <p:ph type="title"/>
          </p:nvPr>
        </p:nvSpPr>
        <p:spPr/>
        <p:txBody>
          <a:bodyPr/>
          <a:lstStyle/>
          <a:p>
            <a:r>
              <a:rPr lang="en-US"/>
              <a:t>Grants Management </a:t>
            </a:r>
          </a:p>
        </p:txBody>
      </p:sp>
      <p:sp>
        <p:nvSpPr>
          <p:cNvPr id="3" name="Text Placeholder 2">
            <a:extLst>
              <a:ext uri="{FF2B5EF4-FFF2-40B4-BE49-F238E27FC236}">
                <a16:creationId xmlns:a16="http://schemas.microsoft.com/office/drawing/2014/main" id="{1FD2C5ED-5D40-25ED-88B0-3F2EC2E9194C}"/>
              </a:ext>
            </a:extLst>
          </p:cNvPr>
          <p:cNvSpPr>
            <a:spLocks noGrp="1"/>
          </p:cNvSpPr>
          <p:nvPr>
            <p:ph type="body" idx="1"/>
          </p:nvPr>
        </p:nvSpPr>
        <p:spPr/>
        <p:txBody>
          <a:bodyPr/>
          <a:lstStyle/>
          <a:p>
            <a:r>
              <a:rPr lang="en-US" dirty="0"/>
              <a:t>Pamela Render – Team Lead, Grants Management Officer (GMO)</a:t>
            </a:r>
          </a:p>
          <a:p>
            <a:r>
              <a:rPr lang="en-US" dirty="0"/>
              <a:t>Office of Grants Services (OGS) – Office of Financial Resources (OFR)</a:t>
            </a:r>
          </a:p>
        </p:txBody>
      </p:sp>
    </p:spTree>
    <p:extLst>
      <p:ext uri="{BB962C8B-B14F-4D97-AF65-F5344CB8AC3E}">
        <p14:creationId xmlns:p14="http://schemas.microsoft.com/office/powerpoint/2010/main" val="295854646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F57CD-A73A-1BDA-8B04-C88A49867080}"/>
              </a:ext>
            </a:extLst>
          </p:cNvPr>
          <p:cNvSpPr>
            <a:spLocks noGrp="1"/>
          </p:cNvSpPr>
          <p:nvPr>
            <p:ph type="title"/>
          </p:nvPr>
        </p:nvSpPr>
        <p:spPr/>
        <p:txBody>
          <a:bodyPr/>
          <a:lstStyle/>
          <a:p>
            <a:r>
              <a:rPr lang="en-US"/>
              <a:t>Unique Entity Identifier (UEI)</a:t>
            </a:r>
          </a:p>
        </p:txBody>
      </p:sp>
      <p:sp>
        <p:nvSpPr>
          <p:cNvPr id="3" name="Text Placeholder 2">
            <a:extLst>
              <a:ext uri="{FF2B5EF4-FFF2-40B4-BE49-F238E27FC236}">
                <a16:creationId xmlns:a16="http://schemas.microsoft.com/office/drawing/2014/main" id="{36965174-E2DC-37D6-B313-DCBB13D8D883}"/>
              </a:ext>
            </a:extLst>
          </p:cNvPr>
          <p:cNvSpPr>
            <a:spLocks noGrp="1"/>
          </p:cNvSpPr>
          <p:nvPr>
            <p:ph type="body" sz="quarter" idx="10"/>
          </p:nvPr>
        </p:nvSpPr>
        <p:spPr/>
        <p:txBody>
          <a:bodyPr/>
          <a:lstStyle/>
          <a:p>
            <a:r>
              <a:rPr lang="en-US" b="0"/>
              <a:t>The Unique Entity ID is a 12-character ID assigned by www.SAM.gov. </a:t>
            </a:r>
          </a:p>
          <a:p>
            <a:r>
              <a:rPr lang="en-US" b="0"/>
              <a:t> The DUNS number is no longer used. </a:t>
            </a:r>
          </a:p>
          <a:p>
            <a:r>
              <a:rPr lang="en-US" b="0"/>
              <a:t> The UEI is generated as part of the SAM.gov registration. </a:t>
            </a:r>
          </a:p>
          <a:p>
            <a:r>
              <a:rPr lang="en-US" b="0"/>
              <a:t> Current SAM.gov registrants have already been assigned a UEI.</a:t>
            </a:r>
          </a:p>
          <a:p>
            <a:r>
              <a:rPr lang="en-US" b="0"/>
              <a:t> If funds are awarded to an applicant organization that includes sub-recipients, those sub-recipients must provide their UEI numbers before accepting any funds.</a:t>
            </a:r>
          </a:p>
          <a:p>
            <a:endParaRPr lang="en-US"/>
          </a:p>
        </p:txBody>
      </p:sp>
    </p:spTree>
    <p:extLst>
      <p:ext uri="{BB962C8B-B14F-4D97-AF65-F5344CB8AC3E}">
        <p14:creationId xmlns:p14="http://schemas.microsoft.com/office/powerpoint/2010/main" val="227906562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16E01-CE0F-4C4F-29F9-9991A12FEE17}"/>
              </a:ext>
            </a:extLst>
          </p:cNvPr>
          <p:cNvSpPr>
            <a:spLocks noGrp="1"/>
          </p:cNvSpPr>
          <p:nvPr>
            <p:ph type="title"/>
          </p:nvPr>
        </p:nvSpPr>
        <p:spPr/>
        <p:txBody>
          <a:bodyPr/>
          <a:lstStyle/>
          <a:p>
            <a:r>
              <a:rPr lang="en-US"/>
              <a:t>System for Award Management (SAM) Registration</a:t>
            </a:r>
          </a:p>
        </p:txBody>
      </p:sp>
      <p:sp>
        <p:nvSpPr>
          <p:cNvPr id="3" name="Text Placeholder 2">
            <a:extLst>
              <a:ext uri="{FF2B5EF4-FFF2-40B4-BE49-F238E27FC236}">
                <a16:creationId xmlns:a16="http://schemas.microsoft.com/office/drawing/2014/main" id="{DD7E4E1C-376C-DFC1-5952-376C57966FCA}"/>
              </a:ext>
            </a:extLst>
          </p:cNvPr>
          <p:cNvSpPr>
            <a:spLocks noGrp="1"/>
          </p:cNvSpPr>
          <p:nvPr>
            <p:ph type="body" sz="quarter" idx="10"/>
          </p:nvPr>
        </p:nvSpPr>
        <p:spPr/>
        <p:txBody>
          <a:bodyPr/>
          <a:lstStyle/>
          <a:p>
            <a:r>
              <a:rPr lang="en-US" b="0"/>
              <a:t>SAM is the primary registrant database for the federal government: www.SAM.gov. </a:t>
            </a:r>
          </a:p>
          <a:p>
            <a:r>
              <a:rPr lang="en-US" b="0"/>
              <a:t>All applicants must register with SAM and receive a SAM number and UEI. </a:t>
            </a:r>
          </a:p>
          <a:p>
            <a:r>
              <a:rPr lang="en-US" b="0"/>
              <a:t>SAM number must be maintained until the final financial report is submitted or final payment is received (whichever is later). </a:t>
            </a:r>
          </a:p>
          <a:p>
            <a:r>
              <a:rPr lang="en-US" b="0"/>
              <a:t>SAM takes 10+ business days to process. </a:t>
            </a:r>
          </a:p>
          <a:p>
            <a:r>
              <a:rPr lang="en-US" b="0"/>
              <a:t>Registration must be renewed annually.</a:t>
            </a:r>
          </a:p>
          <a:p>
            <a:endParaRPr lang="en-US"/>
          </a:p>
        </p:txBody>
      </p:sp>
    </p:spTree>
    <p:extLst>
      <p:ext uri="{BB962C8B-B14F-4D97-AF65-F5344CB8AC3E}">
        <p14:creationId xmlns:p14="http://schemas.microsoft.com/office/powerpoint/2010/main" val="181203336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9B375-A430-C531-663B-1BA11ECC552B}"/>
              </a:ext>
            </a:extLst>
          </p:cNvPr>
          <p:cNvSpPr>
            <a:spLocks noGrp="1"/>
          </p:cNvSpPr>
          <p:nvPr>
            <p:ph type="title"/>
          </p:nvPr>
        </p:nvSpPr>
        <p:spPr/>
        <p:txBody>
          <a:bodyPr/>
          <a:lstStyle/>
          <a:p>
            <a:r>
              <a:rPr lang="en-US"/>
              <a:t>Grants.gov Registration</a:t>
            </a:r>
          </a:p>
        </p:txBody>
      </p:sp>
      <p:sp>
        <p:nvSpPr>
          <p:cNvPr id="3" name="Text Placeholder 2">
            <a:extLst>
              <a:ext uri="{FF2B5EF4-FFF2-40B4-BE49-F238E27FC236}">
                <a16:creationId xmlns:a16="http://schemas.microsoft.com/office/drawing/2014/main" id="{D688FEA2-0464-F7E9-93E1-544DDEEE9D67}"/>
              </a:ext>
            </a:extLst>
          </p:cNvPr>
          <p:cNvSpPr>
            <a:spLocks noGrp="1"/>
          </p:cNvSpPr>
          <p:nvPr>
            <p:ph type="body" sz="quarter" idx="10"/>
          </p:nvPr>
        </p:nvSpPr>
        <p:spPr/>
        <p:txBody>
          <a:bodyPr/>
          <a:lstStyle/>
          <a:p>
            <a:r>
              <a:rPr lang="en-US" b="0"/>
              <a:t>After SAM registration is complete, register at www.grants.gov. </a:t>
            </a:r>
          </a:p>
          <a:p>
            <a:r>
              <a:rPr lang="en-US" b="0"/>
              <a:t>See “Register” link at top right-hand corner of web page. </a:t>
            </a:r>
          </a:p>
          <a:p>
            <a:r>
              <a:rPr lang="en-US" b="0"/>
              <a:t> Takes up to 5 days to process. </a:t>
            </a:r>
          </a:p>
          <a:p>
            <a:r>
              <a:rPr lang="en-US"/>
              <a:t> </a:t>
            </a:r>
            <a:r>
              <a:rPr lang="en-US" i="1"/>
              <a:t>Start this process as early as possible.</a:t>
            </a:r>
          </a:p>
          <a:p>
            <a:pPr marL="0" indent="0">
              <a:buNone/>
            </a:pPr>
            <a:endParaRPr lang="en-US"/>
          </a:p>
        </p:txBody>
      </p:sp>
    </p:spTree>
    <p:extLst>
      <p:ext uri="{BB962C8B-B14F-4D97-AF65-F5344CB8AC3E}">
        <p14:creationId xmlns:p14="http://schemas.microsoft.com/office/powerpoint/2010/main" val="18717724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AB1DA-89DD-B52C-8538-AEFB67CD84D4}"/>
              </a:ext>
            </a:extLst>
          </p:cNvPr>
          <p:cNvSpPr>
            <a:spLocks noGrp="1"/>
          </p:cNvSpPr>
          <p:nvPr>
            <p:ph type="title"/>
          </p:nvPr>
        </p:nvSpPr>
        <p:spPr/>
        <p:txBody>
          <a:bodyPr/>
          <a:lstStyle/>
          <a:p>
            <a:r>
              <a:rPr lang="en-US"/>
              <a:t>Summary</a:t>
            </a:r>
          </a:p>
        </p:txBody>
      </p:sp>
      <p:sp>
        <p:nvSpPr>
          <p:cNvPr id="3" name="Text Placeholder 2">
            <a:extLst>
              <a:ext uri="{FF2B5EF4-FFF2-40B4-BE49-F238E27FC236}">
                <a16:creationId xmlns:a16="http://schemas.microsoft.com/office/drawing/2014/main" id="{91FFAC0E-AE55-83B6-40BA-D24801044A7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681680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E9E6-A4F7-6748-5B75-F1FEC86EAE23}"/>
              </a:ext>
            </a:extLst>
          </p:cNvPr>
          <p:cNvSpPr>
            <a:spLocks noGrp="1"/>
          </p:cNvSpPr>
          <p:nvPr>
            <p:ph type="title"/>
          </p:nvPr>
        </p:nvSpPr>
        <p:spPr/>
        <p:txBody>
          <a:bodyPr/>
          <a:lstStyle/>
          <a:p>
            <a:r>
              <a:rPr lang="en-US"/>
              <a:t>Project Period of Performance</a:t>
            </a:r>
          </a:p>
        </p:txBody>
      </p:sp>
      <p:sp>
        <p:nvSpPr>
          <p:cNvPr id="3" name="Text Placeholder 2">
            <a:extLst>
              <a:ext uri="{FF2B5EF4-FFF2-40B4-BE49-F238E27FC236}">
                <a16:creationId xmlns:a16="http://schemas.microsoft.com/office/drawing/2014/main" id="{92D64714-BD9F-3889-82FE-13F7E166E963}"/>
              </a:ext>
            </a:extLst>
          </p:cNvPr>
          <p:cNvSpPr>
            <a:spLocks noGrp="1"/>
          </p:cNvSpPr>
          <p:nvPr>
            <p:ph type="body" sz="quarter" idx="10"/>
          </p:nvPr>
        </p:nvSpPr>
        <p:spPr/>
        <p:txBody>
          <a:bodyPr/>
          <a:lstStyle/>
          <a:p>
            <a:r>
              <a:rPr lang="en-US" b="0"/>
              <a:t>Project Period:  3 Years </a:t>
            </a:r>
          </a:p>
          <a:p>
            <a:r>
              <a:rPr lang="en-US" b="0"/>
              <a:t>September 2024 - September 2027</a:t>
            </a:r>
          </a:p>
          <a:p>
            <a:r>
              <a:rPr lang="en-US" b="0"/>
              <a:t>Up to 6 Awards, up to $400,000 each </a:t>
            </a:r>
          </a:p>
          <a:p>
            <a:r>
              <a:rPr lang="en-US" b="0"/>
              <a:t>Total fiscal year funding: $1,950,000 </a:t>
            </a:r>
          </a:p>
          <a:p>
            <a:r>
              <a:rPr lang="en-US" b="0"/>
              <a:t>Budget Periods are 12 Months</a:t>
            </a:r>
          </a:p>
          <a:p>
            <a:endParaRPr lang="en-US"/>
          </a:p>
          <a:p>
            <a:pPr marL="0" indent="0">
              <a:buNone/>
            </a:pPr>
            <a:r>
              <a:rPr lang="en-US" i="1"/>
              <a:t>CDC will continue to award selected recipients based on the annual availability of funds with evidence of satisfactory progress by the recipient.</a:t>
            </a:r>
          </a:p>
          <a:p>
            <a:endParaRPr lang="en-US"/>
          </a:p>
        </p:txBody>
      </p:sp>
    </p:spTree>
    <p:extLst>
      <p:ext uri="{BB962C8B-B14F-4D97-AF65-F5344CB8AC3E}">
        <p14:creationId xmlns:p14="http://schemas.microsoft.com/office/powerpoint/2010/main" val="266173147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4FD4-48E7-F69B-7060-489777A2FD98}"/>
              </a:ext>
            </a:extLst>
          </p:cNvPr>
          <p:cNvSpPr>
            <a:spLocks noGrp="1"/>
          </p:cNvSpPr>
          <p:nvPr>
            <p:ph type="title"/>
          </p:nvPr>
        </p:nvSpPr>
        <p:spPr/>
        <p:txBody>
          <a:bodyPr/>
          <a:lstStyle/>
          <a:p>
            <a:r>
              <a:rPr lang="en-US"/>
              <a:t>Notifications</a:t>
            </a:r>
          </a:p>
        </p:txBody>
      </p:sp>
      <p:sp>
        <p:nvSpPr>
          <p:cNvPr id="3" name="Text Placeholder 2">
            <a:extLst>
              <a:ext uri="{FF2B5EF4-FFF2-40B4-BE49-F238E27FC236}">
                <a16:creationId xmlns:a16="http://schemas.microsoft.com/office/drawing/2014/main" id="{71CB1010-77EE-E51E-F16E-D73F853A6699}"/>
              </a:ext>
            </a:extLst>
          </p:cNvPr>
          <p:cNvSpPr>
            <a:spLocks noGrp="1"/>
          </p:cNvSpPr>
          <p:nvPr>
            <p:ph type="body" sz="quarter" idx="10"/>
          </p:nvPr>
        </p:nvSpPr>
        <p:spPr/>
        <p:txBody>
          <a:bodyPr/>
          <a:lstStyle/>
          <a:p>
            <a:r>
              <a:rPr lang="en-US" b="0"/>
              <a:t>Unsuccessful applicants will receive notification by email. </a:t>
            </a:r>
          </a:p>
          <a:p>
            <a:r>
              <a:rPr lang="en-US" b="0"/>
              <a:t> Successful applicants will receive a Notice of Award by August 29, 2024.</a:t>
            </a:r>
          </a:p>
          <a:p>
            <a:r>
              <a:rPr lang="en-US"/>
              <a:t>Project Start Date:  September 30, 2024</a:t>
            </a:r>
          </a:p>
          <a:p>
            <a:pPr marL="0" indent="0">
              <a:buNone/>
            </a:pPr>
            <a:endParaRPr lang="en-US"/>
          </a:p>
        </p:txBody>
      </p:sp>
    </p:spTree>
    <p:extLst>
      <p:ext uri="{BB962C8B-B14F-4D97-AF65-F5344CB8AC3E}">
        <p14:creationId xmlns:p14="http://schemas.microsoft.com/office/powerpoint/2010/main" val="24503486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BFB6D7-CB58-1985-83D8-D14C2767A1C7}"/>
              </a:ext>
            </a:extLst>
          </p:cNvPr>
          <p:cNvSpPr>
            <a:spLocks noGrp="1"/>
          </p:cNvSpPr>
          <p:nvPr>
            <p:ph type="title"/>
          </p:nvPr>
        </p:nvSpPr>
        <p:spPr/>
        <p:txBody>
          <a:bodyPr/>
          <a:lstStyle/>
          <a:p>
            <a:r>
              <a:rPr lang="en-US"/>
              <a:t>Introductions</a:t>
            </a:r>
          </a:p>
        </p:txBody>
      </p:sp>
      <p:sp>
        <p:nvSpPr>
          <p:cNvPr id="5" name="Text Placeholder 4">
            <a:extLst>
              <a:ext uri="{FF2B5EF4-FFF2-40B4-BE49-F238E27FC236}">
                <a16:creationId xmlns:a16="http://schemas.microsoft.com/office/drawing/2014/main" id="{3B3C87B0-0CA6-BFAB-CCBB-8A1E6999B9BA}"/>
              </a:ext>
            </a:extLst>
          </p:cNvPr>
          <p:cNvSpPr>
            <a:spLocks noGrp="1"/>
          </p:cNvSpPr>
          <p:nvPr>
            <p:ph type="body" idx="1"/>
          </p:nvPr>
        </p:nvSpPr>
        <p:spPr/>
        <p:txBody>
          <a:bodyPr/>
          <a:lstStyle/>
          <a:p>
            <a:r>
              <a:rPr lang="en-US" i="1" dirty="0"/>
              <a:t>Dr. Kurt Greenlund, Jacqueline Avery, Marrielle Mayshack, Pamela Render, and Stephanie Hinton</a:t>
            </a:r>
          </a:p>
        </p:txBody>
      </p:sp>
    </p:spTree>
    <p:extLst>
      <p:ext uri="{BB962C8B-B14F-4D97-AF65-F5344CB8AC3E}">
        <p14:creationId xmlns:p14="http://schemas.microsoft.com/office/powerpoint/2010/main" val="321620505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A3642-2D22-9BC7-2BA5-6E98B30BB915}"/>
              </a:ext>
            </a:extLst>
          </p:cNvPr>
          <p:cNvSpPr>
            <a:spLocks noGrp="1"/>
          </p:cNvSpPr>
          <p:nvPr>
            <p:ph type="title"/>
          </p:nvPr>
        </p:nvSpPr>
        <p:spPr/>
        <p:txBody>
          <a:bodyPr/>
          <a:lstStyle/>
          <a:p>
            <a:r>
              <a:rPr lang="en-US" dirty="0"/>
              <a:t>Summary, Cont.</a:t>
            </a:r>
          </a:p>
        </p:txBody>
      </p:sp>
      <p:sp>
        <p:nvSpPr>
          <p:cNvPr id="3" name="Text Placeholder 2">
            <a:extLst>
              <a:ext uri="{FF2B5EF4-FFF2-40B4-BE49-F238E27FC236}">
                <a16:creationId xmlns:a16="http://schemas.microsoft.com/office/drawing/2014/main" id="{E1E44473-CFB7-55EE-FE8E-73DD9ABC1AB7}"/>
              </a:ext>
            </a:extLst>
          </p:cNvPr>
          <p:cNvSpPr>
            <a:spLocks noGrp="1"/>
          </p:cNvSpPr>
          <p:nvPr>
            <p:ph type="body" sz="quarter" idx="10"/>
          </p:nvPr>
        </p:nvSpPr>
        <p:spPr/>
        <p:txBody>
          <a:bodyPr/>
          <a:lstStyle/>
          <a:p>
            <a:r>
              <a:rPr lang="en-US" b="0" dirty="0"/>
              <a:t>Funding up to 6 recipients for up to $400,000 each; Avg. award $325,000 </a:t>
            </a:r>
          </a:p>
          <a:p>
            <a:r>
              <a:rPr lang="en-US" b="0" dirty="0"/>
              <a:t>Total award ceiling is $1,950,000 per budget period. </a:t>
            </a:r>
          </a:p>
          <a:p>
            <a:r>
              <a:rPr lang="en-US" b="0" dirty="0"/>
              <a:t>Applications are due May 10, 2024 </a:t>
            </a:r>
          </a:p>
          <a:p>
            <a:r>
              <a:rPr lang="en-US" b="0" dirty="0"/>
              <a:t>Submitted through grants.gov. </a:t>
            </a:r>
          </a:p>
          <a:p>
            <a:r>
              <a:rPr lang="en-US" b="0" dirty="0"/>
              <a:t> Questions, email</a:t>
            </a:r>
            <a:r>
              <a:rPr lang="en-US" dirty="0"/>
              <a:t> </a:t>
            </a:r>
            <a:r>
              <a:rPr lang="en-US" dirty="0">
                <a:hlinkClick r:id="rId2"/>
              </a:rPr>
              <a:t>cdawarenessgrant@cdc.gov</a:t>
            </a:r>
            <a:r>
              <a:rPr lang="en-US" dirty="0"/>
              <a:t>  </a:t>
            </a:r>
          </a:p>
          <a:p>
            <a:pPr marL="0" indent="0">
              <a:buNone/>
            </a:pPr>
            <a:endParaRPr lang="en-US" dirty="0"/>
          </a:p>
        </p:txBody>
      </p:sp>
    </p:spTree>
    <p:extLst>
      <p:ext uri="{BB962C8B-B14F-4D97-AF65-F5344CB8AC3E}">
        <p14:creationId xmlns:p14="http://schemas.microsoft.com/office/powerpoint/2010/main" val="222061984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0D959-26BE-547D-72F4-768B28DD6092}"/>
              </a:ext>
            </a:extLst>
          </p:cNvPr>
          <p:cNvSpPr>
            <a:spLocks noGrp="1"/>
          </p:cNvSpPr>
          <p:nvPr>
            <p:ph type="title"/>
          </p:nvPr>
        </p:nvSpPr>
        <p:spPr/>
        <p:txBody>
          <a:bodyPr/>
          <a:lstStyle/>
          <a:p>
            <a:r>
              <a:rPr lang="en-US"/>
              <a:t>Questions	</a:t>
            </a:r>
          </a:p>
        </p:txBody>
      </p:sp>
      <p:sp>
        <p:nvSpPr>
          <p:cNvPr id="3" name="Text Placeholder 2">
            <a:extLst>
              <a:ext uri="{FF2B5EF4-FFF2-40B4-BE49-F238E27FC236}">
                <a16:creationId xmlns:a16="http://schemas.microsoft.com/office/drawing/2014/main" id="{748177BB-EE79-9786-E794-5891204AD58A}"/>
              </a:ext>
            </a:extLst>
          </p:cNvPr>
          <p:cNvSpPr>
            <a:spLocks noGrp="1"/>
          </p:cNvSpPr>
          <p:nvPr>
            <p:ph type="body" sz="quarter" idx="10"/>
          </p:nvPr>
        </p:nvSpPr>
        <p:spPr/>
        <p:txBody>
          <a:bodyPr/>
          <a:lstStyle/>
          <a:p>
            <a:r>
              <a:rPr lang="en-US" b="0"/>
              <a:t>Raise hand using Zoom reaction button. </a:t>
            </a:r>
          </a:p>
          <a:p>
            <a:endParaRPr lang="en-US" b="0"/>
          </a:p>
          <a:p>
            <a:r>
              <a:rPr lang="en-US" b="0"/>
              <a:t>Add questions to the chat.</a:t>
            </a:r>
          </a:p>
        </p:txBody>
      </p:sp>
    </p:spTree>
    <p:extLst>
      <p:ext uri="{BB962C8B-B14F-4D97-AF65-F5344CB8AC3E}">
        <p14:creationId xmlns:p14="http://schemas.microsoft.com/office/powerpoint/2010/main" val="3632355082"/>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619AE-627C-FE1C-E2F5-3107185D9059}"/>
              </a:ext>
            </a:extLst>
          </p:cNvPr>
          <p:cNvSpPr>
            <a:spLocks noGrp="1"/>
          </p:cNvSpPr>
          <p:nvPr>
            <p:ph type="title"/>
          </p:nvPr>
        </p:nvSpPr>
        <p:spPr/>
        <p:txBody>
          <a:bodyPr/>
          <a:lstStyle/>
          <a:p>
            <a:r>
              <a:rPr lang="en-US"/>
              <a:t>Closing Reminders</a:t>
            </a:r>
          </a:p>
        </p:txBody>
      </p:sp>
      <p:sp>
        <p:nvSpPr>
          <p:cNvPr id="3" name="Text Placeholder 2">
            <a:extLst>
              <a:ext uri="{FF2B5EF4-FFF2-40B4-BE49-F238E27FC236}">
                <a16:creationId xmlns:a16="http://schemas.microsoft.com/office/drawing/2014/main" id="{0BC6037E-DB3C-BA86-A54E-1D0B86C57E1C}"/>
              </a:ext>
            </a:extLst>
          </p:cNvPr>
          <p:cNvSpPr>
            <a:spLocks noGrp="1"/>
          </p:cNvSpPr>
          <p:nvPr>
            <p:ph type="body" sz="quarter" idx="10"/>
          </p:nvPr>
        </p:nvSpPr>
        <p:spPr/>
        <p:txBody>
          <a:bodyPr/>
          <a:lstStyle/>
          <a:p>
            <a:pPr marL="285750" marR="0" lvl="0" indent="-285750" algn="l" defTabSz="914400" rtl="0" eaLnBrk="0" fontAlgn="base" latinLnBrk="0" hangingPunct="0">
              <a:lnSpc>
                <a:spcPct val="100000"/>
              </a:lnSpc>
              <a:spcBef>
                <a:spcPct val="20000"/>
              </a:spcBef>
              <a:spcAft>
                <a:spcPct val="0"/>
              </a:spcAft>
              <a:buClr>
                <a:srgbClr val="122C41"/>
              </a:buClr>
              <a:buSzTx/>
              <a:buFont typeface="Wingdings" panose="05000000000000000000" pitchFamily="2" charset="2"/>
              <a:buChar char="q"/>
              <a:tabLst/>
              <a:defRPr/>
            </a:pPr>
            <a:r>
              <a:rPr kumimoji="0" lang="en-US" sz="2400" b="0" i="0" u="none" strike="noStrike" kern="1200" cap="none" spc="0" normalizeH="0" baseline="0" noProof="0" dirty="0">
                <a:ln>
                  <a:noFill/>
                </a:ln>
                <a:solidFill>
                  <a:srgbClr val="122C41"/>
                </a:solidFill>
                <a:effectLst/>
                <a:uLnTx/>
                <a:uFillTx/>
                <a:latin typeface="Calibri"/>
                <a:ea typeface="+mn-ea"/>
                <a:cs typeface="Calibri"/>
              </a:rPr>
              <a:t>Start registration processes now. </a:t>
            </a:r>
            <a:endParaRPr kumimoji="0" lang="en-US" sz="2400" b="1" i="0" u="none" strike="noStrike" kern="1200" cap="none" spc="0" normalizeH="0" baseline="0" noProof="0" dirty="0">
              <a:ln>
                <a:noFill/>
              </a:ln>
              <a:solidFill>
                <a:srgbClr val="122C41"/>
              </a:solidFill>
              <a:effectLst/>
              <a:uLnTx/>
              <a:uFillTx/>
              <a:latin typeface="Calibri" panose="020F0502020204030204" pitchFamily="34" charset="0"/>
              <a:ea typeface="+mn-ea"/>
              <a:cs typeface="Calibri"/>
            </a:endParaRPr>
          </a:p>
          <a:p>
            <a:pPr marL="285750" marR="0" lvl="0" indent="-285750" algn="l" defTabSz="914400" rtl="0" eaLnBrk="0" fontAlgn="base" latinLnBrk="0" hangingPunct="0">
              <a:lnSpc>
                <a:spcPct val="100000"/>
              </a:lnSpc>
              <a:spcBef>
                <a:spcPct val="20000"/>
              </a:spcBef>
              <a:spcAft>
                <a:spcPct val="0"/>
              </a:spcAft>
              <a:buClr>
                <a:srgbClr val="122C41"/>
              </a:buClr>
              <a:buSzTx/>
              <a:buFont typeface="Wingdings" panose="05000000000000000000" pitchFamily="2" charset="2"/>
              <a:buChar char="q"/>
              <a:tabLst/>
              <a:defRPr/>
            </a:pPr>
            <a:r>
              <a:rPr kumimoji="0" lang="en-US" sz="2400" b="0" i="0" u="none" strike="noStrike" kern="1200" cap="none" spc="0" normalizeH="0" baseline="0" noProof="0" dirty="0">
                <a:ln>
                  <a:noFill/>
                </a:ln>
                <a:solidFill>
                  <a:srgbClr val="122C41"/>
                </a:solidFill>
                <a:effectLst/>
                <a:uLnTx/>
                <a:uFillTx/>
                <a:latin typeface="Calibri"/>
                <a:ea typeface="+mn-ea"/>
                <a:cs typeface="Calibri"/>
              </a:rPr>
              <a:t> Applications due via www.grants.gov by May </a:t>
            </a:r>
            <a:r>
              <a:rPr lang="en-US" b="0" dirty="0">
                <a:latin typeface="Calibri"/>
                <a:cs typeface="Calibri"/>
              </a:rPr>
              <a:t>10</a:t>
            </a:r>
            <a:r>
              <a:rPr kumimoji="0" lang="en-US" sz="2400" b="0" i="0" u="none" strike="noStrike" kern="1200" cap="none" spc="0" normalizeH="0" baseline="0" noProof="0" dirty="0">
                <a:ln>
                  <a:noFill/>
                </a:ln>
                <a:solidFill>
                  <a:srgbClr val="122C41"/>
                </a:solidFill>
                <a:effectLst/>
                <a:uLnTx/>
                <a:uFillTx/>
                <a:latin typeface="Calibri"/>
                <a:ea typeface="+mn-ea"/>
                <a:cs typeface="Calibri"/>
              </a:rPr>
              <a:t>, 2024. </a:t>
            </a:r>
            <a:endParaRPr kumimoji="0" lang="en-US" sz="2400" b="1" i="0" u="none" strike="noStrike" kern="1200" cap="none" spc="0" normalizeH="0" baseline="0" noProof="0" dirty="0">
              <a:ln>
                <a:noFill/>
              </a:ln>
              <a:solidFill>
                <a:srgbClr val="122C41"/>
              </a:solidFill>
              <a:effectLst/>
              <a:uLnTx/>
              <a:uFillTx/>
              <a:latin typeface="Calibri" panose="020F0502020204030204" pitchFamily="34" charset="0"/>
              <a:ea typeface="+mn-ea"/>
              <a:cs typeface="Calibri"/>
            </a:endParaRPr>
          </a:p>
          <a:p>
            <a:pPr marL="285750" marR="0" lvl="0" indent="-285750" algn="l" defTabSz="914400" rtl="0" eaLnBrk="0" fontAlgn="base" latinLnBrk="0" hangingPunct="0">
              <a:lnSpc>
                <a:spcPct val="100000"/>
              </a:lnSpc>
              <a:spcBef>
                <a:spcPct val="20000"/>
              </a:spcBef>
              <a:spcAft>
                <a:spcPct val="0"/>
              </a:spcAft>
              <a:buClr>
                <a:srgbClr val="122C41"/>
              </a:buClr>
              <a:buSzTx/>
              <a:buFont typeface="Wingdings" panose="05000000000000000000" pitchFamily="2" charset="2"/>
              <a:buChar char="q"/>
              <a:tabLst/>
              <a:defRPr/>
            </a:pPr>
            <a:r>
              <a:rPr kumimoji="0" lang="en-US" sz="2400" b="0" i="0" u="none" strike="noStrike" kern="1200" cap="none" spc="0" normalizeH="0" baseline="0" noProof="0" dirty="0">
                <a:ln>
                  <a:noFill/>
                </a:ln>
                <a:solidFill>
                  <a:srgbClr val="122C41"/>
                </a:solidFill>
                <a:effectLst/>
                <a:uLnTx/>
                <a:uFillTx/>
                <a:latin typeface="Calibri"/>
                <a:ea typeface="+mn-ea"/>
                <a:cs typeface="Calibri"/>
              </a:rPr>
              <a:t>Email </a:t>
            </a:r>
            <a:r>
              <a:rPr kumimoji="0" lang="en-US" sz="2400" b="0" i="0" u="none" strike="noStrike" kern="1200" cap="none" spc="0" normalizeH="0" baseline="0" noProof="0" dirty="0">
                <a:ln>
                  <a:noFill/>
                </a:ln>
                <a:solidFill>
                  <a:srgbClr val="122C41"/>
                </a:solidFill>
                <a:effectLst/>
                <a:uLnTx/>
                <a:uFillTx/>
                <a:latin typeface="Calibri"/>
                <a:ea typeface="+mn-ea"/>
                <a:cs typeface="Calibri"/>
                <a:hlinkClick r:id="rId2"/>
              </a:rPr>
              <a:t>cdawarenessgrant@cdc.gov</a:t>
            </a:r>
            <a:r>
              <a:rPr kumimoji="0" lang="en-US" sz="2400" b="0" i="0" u="none" strike="noStrike" kern="1200" cap="none" spc="0" normalizeH="0" baseline="0" noProof="0" dirty="0">
                <a:ln>
                  <a:noFill/>
                </a:ln>
                <a:solidFill>
                  <a:srgbClr val="122C41"/>
                </a:solidFill>
                <a:effectLst/>
                <a:uLnTx/>
                <a:uFillTx/>
                <a:latin typeface="Calibri"/>
                <a:ea typeface="+mn-ea"/>
                <a:cs typeface="Calibri"/>
              </a:rPr>
              <a:t> with additional questions. </a:t>
            </a:r>
            <a:endParaRPr kumimoji="0" lang="en-US" sz="2400" b="1" i="0" u="none" strike="noStrike" kern="1200" cap="none" spc="0" normalizeH="0" baseline="0" noProof="0" dirty="0">
              <a:ln>
                <a:noFill/>
              </a:ln>
              <a:solidFill>
                <a:srgbClr val="122C41"/>
              </a:solidFill>
              <a:effectLst/>
              <a:uLnTx/>
              <a:uFillTx/>
              <a:latin typeface="Calibri" panose="020F0502020204030204" pitchFamily="34" charset="0"/>
              <a:ea typeface="+mn-ea"/>
              <a:cs typeface="Calibri"/>
            </a:endParaRPr>
          </a:p>
          <a:p>
            <a:pPr marL="285750" marR="0" lvl="0" indent="-285750" algn="l" defTabSz="914400" rtl="0" eaLnBrk="0" fontAlgn="base" latinLnBrk="0" hangingPunct="0">
              <a:lnSpc>
                <a:spcPct val="100000"/>
              </a:lnSpc>
              <a:spcBef>
                <a:spcPct val="20000"/>
              </a:spcBef>
              <a:spcAft>
                <a:spcPct val="0"/>
              </a:spcAft>
              <a:buClr>
                <a:srgbClr val="122C41"/>
              </a:buClr>
              <a:buSzTx/>
              <a:buFont typeface="Wingdings" panose="05000000000000000000" pitchFamily="2" charset="2"/>
              <a:buChar char="q"/>
              <a:tabLst/>
              <a:defRPr/>
            </a:pPr>
            <a:r>
              <a:rPr kumimoji="0" lang="en-US" sz="2400" b="0" i="0" u="none" strike="noStrike" kern="1200" cap="none" spc="0" normalizeH="0" baseline="0" noProof="0" dirty="0">
                <a:ln>
                  <a:noFill/>
                </a:ln>
                <a:solidFill>
                  <a:srgbClr val="122C41"/>
                </a:solidFill>
                <a:effectLst/>
                <a:uLnTx/>
                <a:uFillTx/>
                <a:latin typeface="Calibri"/>
                <a:ea typeface="+mn-ea"/>
                <a:cs typeface="Calibri"/>
              </a:rPr>
              <a:t>The call script and the Q&amp;A document will be posted on our website: </a:t>
            </a:r>
            <a:r>
              <a:rPr kumimoji="0" lang="en-US" sz="2400" b="0" i="0" u="none" strike="noStrike" kern="1200" cap="none" spc="0" normalizeH="0" baseline="0" noProof="0" dirty="0">
                <a:ln>
                  <a:noFill/>
                </a:ln>
                <a:solidFill>
                  <a:srgbClr val="122C41"/>
                </a:solidFill>
                <a:effectLst/>
                <a:uLnTx/>
                <a:uFillTx/>
                <a:latin typeface="Calibri"/>
                <a:ea typeface="+mn-ea"/>
                <a:cs typeface="Calibri"/>
                <a:hlinkClick r:id="rId3"/>
              </a:rPr>
              <a:t>https://www.cdc.gov/populationhealth/chronicdiseaseawareness/funding-opportunities/expanding-education-approach-NOFO-faqs.htm</a:t>
            </a:r>
            <a:r>
              <a:rPr kumimoji="0" lang="en-US" sz="2400" b="0" i="0" u="none" strike="noStrike" kern="1200" cap="none" spc="0" normalizeH="0" baseline="0" noProof="0" dirty="0">
                <a:ln>
                  <a:noFill/>
                </a:ln>
                <a:solidFill>
                  <a:srgbClr val="122C41"/>
                </a:solidFill>
                <a:effectLst/>
                <a:uLnTx/>
                <a:uFillTx/>
                <a:latin typeface="Calibri"/>
                <a:ea typeface="+mn-ea"/>
                <a:cs typeface="Calibri"/>
              </a:rPr>
              <a:t> </a:t>
            </a:r>
            <a:endParaRPr kumimoji="0" lang="en-US" sz="2400" b="1" i="0" u="none" strike="noStrike" kern="1200" cap="none" spc="0" normalizeH="0" baseline="0" noProof="0" dirty="0">
              <a:ln>
                <a:noFill/>
              </a:ln>
              <a:solidFill>
                <a:srgbClr val="122C41"/>
              </a:solidFill>
              <a:effectLst/>
              <a:uLnTx/>
              <a:uFillTx/>
              <a:latin typeface="Calibri" panose="020F0502020204030204" pitchFamily="34" charset="0"/>
              <a:ea typeface="+mn-ea"/>
              <a:cs typeface="Calibri"/>
            </a:endParaRPr>
          </a:p>
          <a:p>
            <a:endParaRPr lang="en-US" dirty="0"/>
          </a:p>
        </p:txBody>
      </p:sp>
    </p:spTree>
    <p:extLst>
      <p:ext uri="{BB962C8B-B14F-4D97-AF65-F5344CB8AC3E}">
        <p14:creationId xmlns:p14="http://schemas.microsoft.com/office/powerpoint/2010/main" val="3316981240"/>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1DCBEFFE-92EB-747B-1818-C573C99967D8}"/>
              </a:ext>
            </a:extLst>
          </p:cNvPr>
          <p:cNvSpPr txBox="1">
            <a:spLocks/>
          </p:cNvSpPr>
          <p:nvPr/>
        </p:nvSpPr>
        <p:spPr>
          <a:xfrm>
            <a:off x="3392991" y="558242"/>
            <a:ext cx="2358018" cy="646331"/>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a:lstStyle>
          <a:p>
            <a:pPr algn="l">
              <a:defRPr/>
            </a:pPr>
            <a:r>
              <a:rPr lang="en-US" sz="1800">
                <a:solidFill>
                  <a:srgbClr val="122C41"/>
                </a:solidFill>
                <a:latin typeface="Myriad Web Pro"/>
                <a:ea typeface="+mn-ea"/>
                <a:cs typeface="+mn-cs"/>
              </a:rPr>
              <a:t>For More Information </a:t>
            </a:r>
            <a:endParaRPr lang="en-US" sz="1800">
              <a:solidFill>
                <a:srgbClr val="122C41"/>
              </a:solidFill>
              <a:latin typeface="Myriad Web Pro" panose="020B0503030403020204" pitchFamily="34" charset="0"/>
              <a:ea typeface="+mn-ea"/>
              <a:cs typeface="+mn-cs"/>
            </a:endParaRPr>
          </a:p>
          <a:p>
            <a:pPr algn="l">
              <a:defRPr/>
            </a:pPr>
            <a:endParaRPr lang="en-US" sz="1800">
              <a:solidFill>
                <a:srgbClr val="122C41"/>
              </a:solidFill>
              <a:latin typeface="Calibri" panose="020F0502020204030204" pitchFamily="34" charset="0"/>
              <a:ea typeface="+mn-ea"/>
              <a:cs typeface="+mn-cs"/>
            </a:endParaRPr>
          </a:p>
        </p:txBody>
      </p:sp>
      <p:sp>
        <p:nvSpPr>
          <p:cNvPr id="2" name="TextBox 1">
            <a:extLst>
              <a:ext uri="{FF2B5EF4-FFF2-40B4-BE49-F238E27FC236}">
                <a16:creationId xmlns:a16="http://schemas.microsoft.com/office/drawing/2014/main" id="{B24875CC-2C59-9996-C6A7-DA29FADA599E}"/>
              </a:ext>
            </a:extLst>
          </p:cNvPr>
          <p:cNvSpPr txBox="1"/>
          <p:nvPr/>
        </p:nvSpPr>
        <p:spPr>
          <a:xfrm>
            <a:off x="542535" y="1204573"/>
            <a:ext cx="805893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solidFill>
                  <a:srgbClr val="122C41"/>
                </a:solidFill>
                <a:latin typeface="Myriad Web Pro"/>
              </a:rPr>
              <a:t>CDC Chronic Disease Education and Awareness</a:t>
            </a:r>
          </a:p>
          <a:p>
            <a:pPr algn="ctr"/>
            <a:r>
              <a:rPr lang="en-US" sz="1800" dirty="0">
                <a:effectLst/>
                <a:latin typeface="Times New Roman" panose="02020603050405020304" pitchFamily="18" charset="0"/>
                <a:ea typeface="Times New Roman" panose="02020603050405020304" pitchFamily="18" charset="0"/>
              </a:rPr>
              <a:t> </a:t>
            </a:r>
            <a:r>
              <a:rPr lang="en-US"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hlinkClick r:id="rId3"/>
              </a:rPr>
              <a:t>www.cdc.gov/populationhealth/chronicdiseaseawareness.</a:t>
            </a:r>
            <a:endParaRPr lang="en-US" sz="1800" u="sng" dirty="0">
              <a:solidFill>
                <a:srgbClr val="0563C1"/>
              </a:solidFill>
              <a:effectLst/>
              <a:latin typeface="Times New Roman" panose="02020603050405020304" pitchFamily="18" charset="0"/>
              <a:ea typeface="Times New Roman" panose="02020603050405020304" pitchFamily="18" charset="0"/>
              <a:cs typeface="Arial" panose="020B0604020202020204" pitchFamily="34" charset="0"/>
            </a:endParaRPr>
          </a:p>
          <a:p>
            <a:pPr algn="ctr"/>
            <a:endParaRPr lang="en-US" dirty="0">
              <a:latin typeface="Myriad Web Pro"/>
            </a:endParaRPr>
          </a:p>
        </p:txBody>
      </p:sp>
      <p:sp>
        <p:nvSpPr>
          <p:cNvPr id="4" name="Title 3">
            <a:extLst>
              <a:ext uri="{FF2B5EF4-FFF2-40B4-BE49-F238E27FC236}">
                <a16:creationId xmlns:a16="http://schemas.microsoft.com/office/drawing/2014/main" id="{2039555F-BB9B-7F20-A461-4D3CEC188047}"/>
              </a:ext>
            </a:extLst>
          </p:cNvPr>
          <p:cNvSpPr>
            <a:spLocks noGrp="1"/>
          </p:cNvSpPr>
          <p:nvPr>
            <p:ph type="title" idx="4294967295"/>
          </p:nvPr>
        </p:nvSpPr>
        <p:spPr>
          <a:xfrm>
            <a:off x="628650" y="-993775"/>
            <a:ext cx="7886700" cy="993775"/>
          </a:xfrm>
          <a:prstGeom prst="rect">
            <a:avLst/>
          </a:prstGeom>
        </p:spPr>
        <p:txBody>
          <a:bodyPr anchor="b"/>
          <a:lstStyle/>
          <a:p>
            <a:r>
              <a:rPr lang="en-US" dirty="0"/>
              <a:t>CDC Chronic Disease Education and Awareness</a:t>
            </a:r>
          </a:p>
        </p:txBody>
      </p:sp>
    </p:spTree>
    <p:extLst>
      <p:ext uri="{BB962C8B-B14F-4D97-AF65-F5344CB8AC3E}">
        <p14:creationId xmlns:p14="http://schemas.microsoft.com/office/powerpoint/2010/main" val="327887288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147E9-3BF8-FAB8-756C-5CD854ACD8DC}"/>
              </a:ext>
            </a:extLst>
          </p:cNvPr>
          <p:cNvSpPr>
            <a:spLocks noGrp="1"/>
          </p:cNvSpPr>
          <p:nvPr>
            <p:ph type="title"/>
          </p:nvPr>
        </p:nvSpPr>
        <p:spPr/>
        <p:txBody>
          <a:bodyPr/>
          <a:lstStyle/>
          <a:p>
            <a:r>
              <a:rPr lang="en-US"/>
              <a:t>Overview</a:t>
            </a:r>
          </a:p>
        </p:txBody>
      </p:sp>
      <p:sp>
        <p:nvSpPr>
          <p:cNvPr id="3" name="Text Placeholder 2">
            <a:extLst>
              <a:ext uri="{FF2B5EF4-FFF2-40B4-BE49-F238E27FC236}">
                <a16:creationId xmlns:a16="http://schemas.microsoft.com/office/drawing/2014/main" id="{62A3A23C-0D31-9E0A-173C-D231D39C27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1192556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308E2-4779-F271-DBB1-8D2DB673EABE}"/>
              </a:ext>
            </a:extLst>
          </p:cNvPr>
          <p:cNvSpPr>
            <a:spLocks noGrp="1"/>
          </p:cNvSpPr>
          <p:nvPr>
            <p:ph type="title"/>
          </p:nvPr>
        </p:nvSpPr>
        <p:spPr/>
        <p:txBody>
          <a:bodyPr/>
          <a:lstStyle/>
          <a:p>
            <a:r>
              <a:rPr lang="en-US" dirty="0"/>
              <a:t>Website</a:t>
            </a:r>
          </a:p>
        </p:txBody>
      </p:sp>
      <p:sp>
        <p:nvSpPr>
          <p:cNvPr id="4" name="Content Placeholder 2">
            <a:extLst>
              <a:ext uri="{FF2B5EF4-FFF2-40B4-BE49-F238E27FC236}">
                <a16:creationId xmlns:a16="http://schemas.microsoft.com/office/drawing/2014/main" id="{AA26F920-6D89-8FB7-8F0D-2642F0B9D69B}"/>
              </a:ext>
            </a:extLst>
          </p:cNvPr>
          <p:cNvSpPr txBox="1">
            <a:spLocks/>
          </p:cNvSpPr>
          <p:nvPr/>
        </p:nvSpPr>
        <p:spPr bwMode="auto">
          <a:xfrm>
            <a:off x="355427" y="1777347"/>
            <a:ext cx="8545590" cy="3083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20000"/>
              </a:spcBef>
              <a:spcAft>
                <a:spcPct val="0"/>
              </a:spcAft>
              <a:buClr>
                <a:srgbClr val="122C41"/>
              </a:buClr>
              <a:buFont typeface="Wingdings" panose="05000000000000000000" pitchFamily="2" charset="2"/>
              <a:buChar char="q"/>
              <a:defRPr sz="2400" b="1" kern="1200">
                <a:solidFill>
                  <a:srgbClr val="122C41"/>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FF7351"/>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56A0D3"/>
              </a:buClr>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en-US" b="0" dirty="0">
                <a:latin typeface="Calibri"/>
                <a:cs typeface="Calibri"/>
                <a:hlinkClick r:id="rId2"/>
              </a:rPr>
              <a:t>https://www.cdc.gov/populationhealth/chronicdiseaseawareness/funding-opportunities/expanding-education-approach-NOFO.htm</a:t>
            </a:r>
            <a:r>
              <a:rPr lang="en-US" b="0" dirty="0">
                <a:latin typeface="Calibri"/>
                <a:cs typeface="Calibri"/>
              </a:rPr>
              <a:t>   </a:t>
            </a:r>
            <a:endParaRPr lang="en-US" b="0" dirty="0">
              <a:cs typeface="Calibri" panose="020F0502020204030204" pitchFamily="34" charset="0"/>
            </a:endParaRPr>
          </a:p>
          <a:p>
            <a:pPr marL="457200" lvl="1" indent="0">
              <a:buFont typeface="Arial" panose="020B0604020202020204" pitchFamily="34" charset="0"/>
              <a:buNone/>
            </a:pPr>
            <a:endParaRPr lang="en-US" dirty="0">
              <a:cs typeface="Calibri" panose="020F0502020204030204" pitchFamily="34" charset="0"/>
            </a:endParaRPr>
          </a:p>
        </p:txBody>
      </p:sp>
      <p:sp>
        <p:nvSpPr>
          <p:cNvPr id="5" name="TextBox 1">
            <a:extLst>
              <a:ext uri="{FF2B5EF4-FFF2-40B4-BE49-F238E27FC236}">
                <a16:creationId xmlns:a16="http://schemas.microsoft.com/office/drawing/2014/main" id="{DA06BDB4-35D0-63B5-3842-7BFBDCECC37C}"/>
              </a:ext>
            </a:extLst>
          </p:cNvPr>
          <p:cNvSpPr txBox="1"/>
          <p:nvPr/>
        </p:nvSpPr>
        <p:spPr>
          <a:xfrm>
            <a:off x="409052" y="1147734"/>
            <a:ext cx="8373370" cy="70788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a:lstStyle>
          <a:p>
            <a:r>
              <a:rPr lang="en-US" sz="2000" dirty="0">
                <a:solidFill>
                  <a:srgbClr val="FFC000">
                    <a:lumMod val="50000"/>
                  </a:srgbClr>
                </a:solidFill>
                <a:latin typeface="Myriad Web Pro"/>
                <a:cs typeface="Calibri"/>
              </a:rPr>
              <a:t>Expanding the National Approach to Chronic Disease Education and Awareness Website</a:t>
            </a:r>
            <a:endParaRPr lang="en-US" sz="2000" dirty="0">
              <a:solidFill>
                <a:srgbClr val="FFC000">
                  <a:lumMod val="50000"/>
                </a:srgbClr>
              </a:solidFill>
              <a:cs typeface="Calibri"/>
            </a:endParaRPr>
          </a:p>
        </p:txBody>
      </p:sp>
    </p:spTree>
    <p:extLst>
      <p:ext uri="{BB962C8B-B14F-4D97-AF65-F5344CB8AC3E}">
        <p14:creationId xmlns:p14="http://schemas.microsoft.com/office/powerpoint/2010/main" val="169809380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99B1F-5482-B828-5B79-CBFD86A72987}"/>
              </a:ext>
            </a:extLst>
          </p:cNvPr>
          <p:cNvSpPr>
            <a:spLocks noGrp="1"/>
          </p:cNvSpPr>
          <p:nvPr>
            <p:ph type="title"/>
          </p:nvPr>
        </p:nvSpPr>
        <p:spPr/>
        <p:txBody>
          <a:bodyPr/>
          <a:lstStyle/>
          <a:p>
            <a:r>
              <a:rPr lang="en-US"/>
              <a:t>Purpose</a:t>
            </a:r>
          </a:p>
        </p:txBody>
      </p:sp>
      <p:sp>
        <p:nvSpPr>
          <p:cNvPr id="3" name="Text Placeholder 2">
            <a:extLst>
              <a:ext uri="{FF2B5EF4-FFF2-40B4-BE49-F238E27FC236}">
                <a16:creationId xmlns:a16="http://schemas.microsoft.com/office/drawing/2014/main" id="{B78490FC-CB0D-709B-9A34-82E65945D4A1}"/>
              </a:ext>
            </a:extLst>
          </p:cNvPr>
          <p:cNvSpPr>
            <a:spLocks noGrp="1"/>
          </p:cNvSpPr>
          <p:nvPr>
            <p:ph type="body" sz="quarter" idx="10"/>
          </p:nvPr>
        </p:nvSpPr>
        <p:spPr/>
        <p:txBody>
          <a:bodyPr/>
          <a:lstStyle/>
          <a:p>
            <a:r>
              <a:rPr lang="en-US" b="0"/>
              <a:t>The purpose of this NOFO is to expand and advance CDC’s work on education, outreach, and public awareness activities to strengthen the science base for prevention, education, and public health awareness for a variety of chronic diseases that do not currently have dedicated resources that would lead to meaningful patient outcomes.</a:t>
            </a:r>
          </a:p>
        </p:txBody>
      </p:sp>
    </p:spTree>
    <p:extLst>
      <p:ext uri="{BB962C8B-B14F-4D97-AF65-F5344CB8AC3E}">
        <p14:creationId xmlns:p14="http://schemas.microsoft.com/office/powerpoint/2010/main" val="40230056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A6D79-B525-D48B-A546-8B14A96CF542}"/>
              </a:ext>
            </a:extLst>
          </p:cNvPr>
          <p:cNvSpPr>
            <a:spLocks noGrp="1"/>
          </p:cNvSpPr>
          <p:nvPr>
            <p:ph type="title"/>
          </p:nvPr>
        </p:nvSpPr>
        <p:spPr/>
        <p:txBody>
          <a:bodyPr/>
          <a:lstStyle/>
          <a:p>
            <a:r>
              <a:rPr lang="en-US" dirty="0"/>
              <a:t>Overview, Cont.</a:t>
            </a:r>
          </a:p>
        </p:txBody>
      </p:sp>
      <p:sp>
        <p:nvSpPr>
          <p:cNvPr id="3" name="Text Placeholder 2">
            <a:extLst>
              <a:ext uri="{FF2B5EF4-FFF2-40B4-BE49-F238E27FC236}">
                <a16:creationId xmlns:a16="http://schemas.microsoft.com/office/drawing/2014/main" id="{BD23B7DF-D8FF-FFD7-2859-E2F2284497FC}"/>
              </a:ext>
            </a:extLst>
          </p:cNvPr>
          <p:cNvSpPr>
            <a:spLocks noGrp="1"/>
          </p:cNvSpPr>
          <p:nvPr>
            <p:ph type="body" sz="quarter" idx="10"/>
          </p:nvPr>
        </p:nvSpPr>
        <p:spPr/>
        <p:txBody>
          <a:bodyPr/>
          <a:lstStyle/>
          <a:p>
            <a:r>
              <a:rPr lang="en-US" b="0" dirty="0">
                <a:latin typeface="Calibri"/>
                <a:cs typeface="Calibri"/>
              </a:rPr>
              <a:t>Full and Open Competition</a:t>
            </a:r>
          </a:p>
          <a:p>
            <a:r>
              <a:rPr lang="en-US" b="0" dirty="0">
                <a:latin typeface="Calibri"/>
                <a:cs typeface="Calibri"/>
              </a:rPr>
              <a:t>Non-Research</a:t>
            </a:r>
          </a:p>
          <a:p>
            <a:r>
              <a:rPr lang="en-US" b="0" dirty="0">
                <a:latin typeface="Calibri"/>
                <a:cs typeface="Calibri"/>
              </a:rPr>
              <a:t>Grant Funding Opportunity</a:t>
            </a:r>
          </a:p>
          <a:p>
            <a:r>
              <a:rPr lang="en-US" b="0" dirty="0">
                <a:latin typeface="Calibri"/>
                <a:cs typeface="Calibri"/>
              </a:rPr>
              <a:t>Up to 6 awards; Average award is $325,000</a:t>
            </a:r>
          </a:p>
          <a:p>
            <a:r>
              <a:rPr lang="en-US" b="0" dirty="0">
                <a:latin typeface="Calibri"/>
                <a:cs typeface="Calibri"/>
              </a:rPr>
              <a:t>Period of Performance: September 30, 2024 – September 29, 2027 (3 years)</a:t>
            </a:r>
          </a:p>
          <a:p>
            <a:r>
              <a:rPr lang="en-US" dirty="0">
                <a:latin typeface="Calibri"/>
                <a:cs typeface="Calibri"/>
              </a:rPr>
              <a:t>Application Deadline: May 10, 2024</a:t>
            </a:r>
          </a:p>
          <a:p>
            <a:r>
              <a:rPr lang="en-US" dirty="0">
                <a:latin typeface="Calibri"/>
                <a:cs typeface="Calibri"/>
              </a:rPr>
              <a:t>Project Start Date: September 30, 2024</a:t>
            </a:r>
          </a:p>
        </p:txBody>
      </p:sp>
    </p:spTree>
    <p:extLst>
      <p:ext uri="{BB962C8B-B14F-4D97-AF65-F5344CB8AC3E}">
        <p14:creationId xmlns:p14="http://schemas.microsoft.com/office/powerpoint/2010/main" val="243757044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31A89-BE2D-BEEA-B591-BCED5F2E2C3C}"/>
              </a:ext>
            </a:extLst>
          </p:cNvPr>
          <p:cNvSpPr>
            <a:spLocks noGrp="1"/>
          </p:cNvSpPr>
          <p:nvPr>
            <p:ph type="title"/>
          </p:nvPr>
        </p:nvSpPr>
        <p:spPr/>
        <p:txBody>
          <a:bodyPr/>
          <a:lstStyle/>
          <a:p>
            <a:r>
              <a:rPr lang="en-US"/>
              <a:t>Overview (cont.)</a:t>
            </a:r>
          </a:p>
        </p:txBody>
      </p:sp>
      <p:sp>
        <p:nvSpPr>
          <p:cNvPr id="3" name="Text Placeholder 2">
            <a:extLst>
              <a:ext uri="{FF2B5EF4-FFF2-40B4-BE49-F238E27FC236}">
                <a16:creationId xmlns:a16="http://schemas.microsoft.com/office/drawing/2014/main" id="{A502947B-5427-7B07-63BA-D45259A44DE4}"/>
              </a:ext>
            </a:extLst>
          </p:cNvPr>
          <p:cNvSpPr>
            <a:spLocks noGrp="1"/>
          </p:cNvSpPr>
          <p:nvPr>
            <p:ph type="body" sz="quarter" idx="10"/>
          </p:nvPr>
        </p:nvSpPr>
        <p:spPr/>
        <p:txBody>
          <a:bodyPr/>
          <a:lstStyle/>
          <a:p>
            <a:r>
              <a:rPr lang="en-US"/>
              <a:t>Applicants must propose a </a:t>
            </a:r>
            <a:r>
              <a:rPr lang="en-US" u="sng"/>
              <a:t>single</a:t>
            </a:r>
            <a:r>
              <a:rPr lang="en-US"/>
              <a:t> chronic disease</a:t>
            </a:r>
          </a:p>
          <a:p>
            <a:r>
              <a:rPr lang="en-US"/>
              <a:t>The chronic disease proposed must:</a:t>
            </a:r>
          </a:p>
          <a:p>
            <a:pPr lvl="1"/>
            <a:r>
              <a:rPr lang="en-US" b="1"/>
              <a:t>Meet the definition of a chronic disease</a:t>
            </a:r>
          </a:p>
          <a:p>
            <a:pPr lvl="2"/>
            <a:r>
              <a:rPr lang="en-US"/>
              <a:t>a condition that lasts one year or more and requires ongoing medical attention or limits activities of daily living or both</a:t>
            </a:r>
          </a:p>
          <a:p>
            <a:pPr lvl="1"/>
            <a:r>
              <a:rPr lang="en-US" b="1"/>
              <a:t>Not be currently funded through a CDC appropriations line</a:t>
            </a:r>
          </a:p>
          <a:p>
            <a:r>
              <a:rPr lang="en-US"/>
              <a:t>This funding opportunity is not open to current DP23-0067 recipients.</a:t>
            </a:r>
          </a:p>
          <a:p>
            <a:pPr marL="0" indent="0">
              <a:buNone/>
            </a:pPr>
            <a:endParaRPr lang="en-US"/>
          </a:p>
          <a:p>
            <a:endParaRPr lang="en-US"/>
          </a:p>
          <a:p>
            <a:pPr lvl="1"/>
            <a:endParaRPr lang="en-US"/>
          </a:p>
          <a:p>
            <a:pPr lvl="1"/>
            <a:endParaRPr lang="en-US"/>
          </a:p>
        </p:txBody>
      </p:sp>
    </p:spTree>
    <p:extLst>
      <p:ext uri="{BB962C8B-B14F-4D97-AF65-F5344CB8AC3E}">
        <p14:creationId xmlns:p14="http://schemas.microsoft.com/office/powerpoint/2010/main" val="230418566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DAF1C-319E-D7AB-02AE-B51732098EA2}"/>
              </a:ext>
            </a:extLst>
          </p:cNvPr>
          <p:cNvSpPr>
            <a:spLocks noGrp="1"/>
          </p:cNvSpPr>
          <p:nvPr>
            <p:ph type="title"/>
          </p:nvPr>
        </p:nvSpPr>
        <p:spPr/>
        <p:txBody>
          <a:bodyPr/>
          <a:lstStyle/>
          <a:p>
            <a:r>
              <a:rPr lang="en-US"/>
              <a:t>Target Population</a:t>
            </a:r>
          </a:p>
        </p:txBody>
      </p:sp>
      <p:sp>
        <p:nvSpPr>
          <p:cNvPr id="3" name="Text Placeholder 2">
            <a:extLst>
              <a:ext uri="{FF2B5EF4-FFF2-40B4-BE49-F238E27FC236}">
                <a16:creationId xmlns:a16="http://schemas.microsoft.com/office/drawing/2014/main" id="{E65E3A29-FCB1-AB9A-39E8-BC91FC306342}"/>
              </a:ext>
            </a:extLst>
          </p:cNvPr>
          <p:cNvSpPr>
            <a:spLocks noGrp="1"/>
          </p:cNvSpPr>
          <p:nvPr>
            <p:ph type="body" sz="quarter" idx="10"/>
          </p:nvPr>
        </p:nvSpPr>
        <p:spPr/>
        <p:txBody>
          <a:bodyPr/>
          <a:lstStyle/>
          <a:p>
            <a:r>
              <a:rPr lang="en-US" b="0"/>
              <a:t>Public health professionals</a:t>
            </a:r>
          </a:p>
          <a:p>
            <a:r>
              <a:rPr lang="en-US" b="0"/>
              <a:t>Healthcare professionals</a:t>
            </a:r>
          </a:p>
          <a:p>
            <a:r>
              <a:rPr lang="en-US" b="0"/>
              <a:t>General public, including people with the proposed chronic disease and their caregivers</a:t>
            </a:r>
          </a:p>
        </p:txBody>
      </p:sp>
    </p:spTree>
    <p:extLst>
      <p:ext uri="{BB962C8B-B14F-4D97-AF65-F5344CB8AC3E}">
        <p14:creationId xmlns:p14="http://schemas.microsoft.com/office/powerpoint/2010/main" val="2059783224"/>
      </p:ext>
    </p:extLst>
  </p:cSld>
  <p:clrMapOvr>
    <a:masterClrMapping/>
  </p:clrMapOvr>
  <p:transition>
    <p:fade/>
  </p:transition>
</p:sld>
</file>

<file path=ppt/theme/theme1.xml><?xml version="1.0" encoding="utf-8"?>
<a:theme xmlns:a="http://schemas.openxmlformats.org/drawingml/2006/main" name="MASTER">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7551CA1BFFA04191E37D1AB361BA43" ma:contentTypeVersion="6" ma:contentTypeDescription="Create a new document." ma:contentTypeScope="" ma:versionID="a0e12bfaecb021a457a7d01dd674d3b9">
  <xsd:schema xmlns:xsd="http://www.w3.org/2001/XMLSchema" xmlns:xs="http://www.w3.org/2001/XMLSchema" xmlns:p="http://schemas.microsoft.com/office/2006/metadata/properties" xmlns:ns2="2b5fea9d-79c1-4b5a-85f7-34e83048b3bc" xmlns:ns3="f7f5e8e1-eeb2-484a-be0b-65ad7cf1b353" targetNamespace="http://schemas.microsoft.com/office/2006/metadata/properties" ma:root="true" ma:fieldsID="0bd9df4fd8a5c95502c86fb5553a4b0b" ns2:_="" ns3:_="">
    <xsd:import namespace="2b5fea9d-79c1-4b5a-85f7-34e83048b3bc"/>
    <xsd:import namespace="f7f5e8e1-eeb2-484a-be0b-65ad7cf1b3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fea9d-79c1-4b5a-85f7-34e83048b3b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f5e8e1-eeb2-484a-be0b-65ad7cf1b3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7f5e8e1-eeb2-484a-be0b-65ad7cf1b353">
      <UserInfo>
        <DisplayName>Matthews, Rosalyn (CDC/NCCDPHP/DPH)</DisplayName>
        <AccountId>18</AccountId>
        <AccountType/>
      </UserInfo>
      <UserInfo>
        <DisplayName>McAdory, LaJoi K. (CDC/NCEZID/DGMH/TRAMB) (CTR)</DisplayName>
        <AccountId>61</AccountId>
        <AccountType/>
      </UserInfo>
      <UserInfo>
        <DisplayName>Skelton, Syreeta (CDC/NCCDPHP/DPH) (CTR)</DisplayName>
        <AccountId>90</AccountId>
        <AccountType/>
      </UserInfo>
      <UserInfo>
        <DisplayName>Boehm, Jennifer E. (CDC/NCCDPHP/DCPC)</DisplayName>
        <AccountId>299</AccountId>
        <AccountType/>
      </UserInfo>
      <UserInfo>
        <DisplayName>Mitchell, Devonne M. (CDC/NCCDPHP/DPH)</DisplayName>
        <AccountId>213</AccountId>
        <AccountType/>
      </UserInfo>
      <UserInfo>
        <DisplayName>Walsh, Michele S. (CDC/NCCDPHP/DPH)</DisplayName>
        <AccountId>92</AccountId>
        <AccountType/>
      </UserInfo>
      <UserInfo>
        <DisplayName>DPH Policy (CDC)</DisplayName>
        <AccountId>803</AccountId>
        <AccountType/>
      </UserInfo>
      <UserInfo>
        <DisplayName>Greenlund, Kurt (CDC/NCCDPHP/DPH)</DisplayName>
        <AccountId>44</AccountId>
        <AccountType/>
      </UserInfo>
      <UserInfo>
        <DisplayName>Avery, Jacqueline R. (CDC/NCCDPHP/DPH)</DisplayName>
        <AccountId>539</AccountId>
        <AccountType/>
      </UserInfo>
      <UserInfo>
        <DisplayName>Hinton, Stephanie (CDC/NCCDPHP/DPH)</DisplayName>
        <AccountId>616</AccountId>
        <AccountType/>
      </UserInfo>
      <UserInfo>
        <DisplayName>Mayshack, Marrielle (CDC/NCCDPHP/DPH)</DisplayName>
        <AccountId>1080</AccountId>
        <AccountType/>
      </UserInfo>
      <UserInfo>
        <DisplayName>Render, Pamela L. (CDC/OCOO/OFR/OGS)</DisplayName>
        <AccountId>1430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4BA4A9-1700-45FD-8AB9-5F88EF2D55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5fea9d-79c1-4b5a-85f7-34e83048b3bc"/>
    <ds:schemaRef ds:uri="f7f5e8e1-eeb2-484a-be0b-65ad7cf1b3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5FA3B2-AB6E-4C2C-8F0F-CC89B73EF953}">
  <ds:schemaRefs>
    <ds:schemaRef ds:uri="http://purl.org/dc/terms/"/>
    <ds:schemaRef ds:uri="f7f5e8e1-eeb2-484a-be0b-65ad7cf1b353"/>
    <ds:schemaRef ds:uri="http://purl.org/dc/dcmitype/"/>
    <ds:schemaRef ds:uri="http://schemas.microsoft.com/office/infopath/2007/PartnerControls"/>
    <ds:schemaRef ds:uri="2b5fea9d-79c1-4b5a-85f7-34e83048b3bc"/>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D783E9D-9F86-435E-89B9-61151CA9AE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884</TotalTime>
  <Words>1365</Words>
  <Application>Microsoft Office PowerPoint</Application>
  <PresentationFormat>On-screen Show (16:9)</PresentationFormat>
  <Paragraphs>162</Paragraphs>
  <Slides>33</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Myriad Web Pro</vt:lpstr>
      <vt:lpstr>Wingdings</vt:lpstr>
      <vt:lpstr>Times New Roman</vt:lpstr>
      <vt:lpstr>MASTER</vt:lpstr>
      <vt:lpstr>Informational Call</vt:lpstr>
      <vt:lpstr>Agenda</vt:lpstr>
      <vt:lpstr>Introductions</vt:lpstr>
      <vt:lpstr>Overview</vt:lpstr>
      <vt:lpstr>Website</vt:lpstr>
      <vt:lpstr>Purpose</vt:lpstr>
      <vt:lpstr>Overview, Cont.</vt:lpstr>
      <vt:lpstr>Overview (cont.)</vt:lpstr>
      <vt:lpstr>Target Population</vt:lpstr>
      <vt:lpstr>NOFO Strategies and Performance Evaluation</vt:lpstr>
      <vt:lpstr>NOFO Strategies</vt:lpstr>
      <vt:lpstr>Evaluation Plan and Performance Measurement</vt:lpstr>
      <vt:lpstr>Application Highlights</vt:lpstr>
      <vt:lpstr>Application Highlights, Cont.</vt:lpstr>
      <vt:lpstr>Project Narrative  </vt:lpstr>
      <vt:lpstr>Work Plan</vt:lpstr>
      <vt:lpstr>Collaborations</vt:lpstr>
      <vt:lpstr>Organizational Capacity</vt:lpstr>
      <vt:lpstr>Budget Information</vt:lpstr>
      <vt:lpstr>Other Application Requirements</vt:lpstr>
      <vt:lpstr>CDC Monitoring and Accountability Approach</vt:lpstr>
      <vt:lpstr>Review and Selection Process</vt:lpstr>
      <vt:lpstr>Grants Management </vt:lpstr>
      <vt:lpstr>Unique Entity Identifier (UEI)</vt:lpstr>
      <vt:lpstr>System for Award Management (SAM) Registration</vt:lpstr>
      <vt:lpstr>Grants.gov Registration</vt:lpstr>
      <vt:lpstr>Summary</vt:lpstr>
      <vt:lpstr>Project Period of Performance</vt:lpstr>
      <vt:lpstr>Notifications</vt:lpstr>
      <vt:lpstr>Summary, Cont.</vt:lpstr>
      <vt:lpstr>Questions </vt:lpstr>
      <vt:lpstr>Closing Reminders</vt:lpstr>
      <vt:lpstr>CDC Chronic Disease Education and Awareness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Davis, Susan B. (CDC/NCCDPHP/DHDSP) (CTR)</cp:lastModifiedBy>
  <cp:revision>9</cp:revision>
  <dcterms:created xsi:type="dcterms:W3CDTF">2011-03-17T17:43:16Z</dcterms:created>
  <dcterms:modified xsi:type="dcterms:W3CDTF">2024-03-26T15:02:11Z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2024-02-26T13:54:07Z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27aca315-060d-4954-b493-8a989e97daaf</vt:lpwstr>
  </property>
  <property fmtid="{D5CDD505-2E9C-101B-9397-08002B2CF9AE}" pid="9" name="MSIP_Label_7b94a7b8-f06c-4dfe-bdcc-9b548fd58c31_ContentBits">
    <vt:lpwstr>0</vt:lpwstr>
  </property>
  <property fmtid="{D5CDD505-2E9C-101B-9397-08002B2CF9AE}" pid="10" name="ContentTypeId">
    <vt:lpwstr>0x010100E17551CA1BFFA04191E37D1AB361BA43</vt:lpwstr>
  </property>
  <property fmtid="{D5CDD505-2E9C-101B-9397-08002B2CF9AE}" pid="11" name="MediaServiceImageTags">
    <vt:lpwstr/>
  </property>
</Properties>
</file>